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000" b="1">
                <a:solidFill>
                  <a:srgbClr val="0070C0"/>
                </a:solidFill>
              </a:defRPr>
            </a:pPr>
            <a:r>
              <a:t>刘氏科技有限公司创业计划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000">
                <a:solidFill>
                  <a:srgbClr val="646464"/>
                </a:solidFill>
              </a:defRPr>
            </a:pPr>
            <a:r>
              <a:t>科创未来，引领时代</a:t>
            </a:r>
          </a:p>
          <a:p>
            <a:r>
              <a:t>2025年5月15日</a:t>
            </a:r>
          </a:p>
          <a:p>
            <a:r>
              <a:t>liiuyong@outlook.com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0070C0"/>
                </a:solidFill>
              </a:defRPr>
            </a:pPr>
            <a:r>
              <a:t>投资者退出方式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1E1E1E"/>
                </a:solidFill>
              </a:defRPr>
            </a:pPr>
            <a:r>
              <a:t>方式一：股票上市（3-5年）</a:t>
            </a:r>
          </a:p>
          <a:p>
            <a:r>
              <a:t>方式二：股权转让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0070C0"/>
                </a:solidFill>
              </a:defRPr>
            </a:pPr>
            <a:r>
              <a:t>风险分析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1E1E1E"/>
                </a:solidFill>
              </a:defRPr>
            </a:pPr>
            <a:r>
              <a:t>技术风险：持续研发投入</a:t>
            </a:r>
          </a:p>
          <a:p>
            <a:r>
              <a:t>市场风险：加强调研与策略</a:t>
            </a:r>
          </a:p>
          <a:p>
            <a:r>
              <a:t>管理风险：制度完善</a:t>
            </a:r>
          </a:p>
          <a:p>
            <a:r>
              <a:t>财务风险：成本控制与盈利提升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0070C0"/>
                </a:solidFill>
              </a:defRPr>
            </a:pPr>
            <a:r>
              <a:t>总结与承诺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1E1E1E"/>
                </a:solidFill>
              </a:defRPr>
            </a:pPr>
            <a:r>
              <a:t>成功关键：技术创新、市场推广、团队执行</a:t>
            </a:r>
          </a:p>
          <a:p>
            <a:r>
              <a:t>公司承诺：真实可靠、技术领先、服务优质</a:t>
            </a:r>
          </a:p>
          <a:p>
            <a:r>
              <a:t>法律声明：内容属实，承担法律责任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三阶段发展战略 - 图示</a:t>
            </a:r>
          </a:p>
        </p:txBody>
      </p:sp>
      <p:sp>
        <p:nvSpPr>
          <p:cNvPr id="3" name="Rectangle 2"/>
          <p:cNvSpPr/>
          <p:nvPr/>
        </p:nvSpPr>
        <p:spPr>
          <a:xfrm>
            <a:off x="720000" y="1800000"/>
            <a:ext cx="1800000" cy="1080000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400" b="1">
                <a:solidFill>
                  <a:srgbClr val="FFFFFF"/>
                </a:solidFill>
              </a:defRPr>
            </a:pPr>
            <a:r>
              <a:t>阶段一</a:t>
            </a:r>
          </a:p>
          <a:p>
            <a:r>
              <a:t>产品研发与试点</a:t>
            </a:r>
          </a:p>
        </p:txBody>
      </p:sp>
      <p:sp>
        <p:nvSpPr>
          <p:cNvPr id="4" name="Rectangle 3"/>
          <p:cNvSpPr/>
          <p:nvPr/>
        </p:nvSpPr>
        <p:spPr>
          <a:xfrm>
            <a:off x="3240000" y="1800000"/>
            <a:ext cx="1800000" cy="1080000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400" b="1">
                <a:solidFill>
                  <a:srgbClr val="FFFFFF"/>
                </a:solidFill>
              </a:defRPr>
            </a:pPr>
            <a:r>
              <a:t>阶段二</a:t>
            </a:r>
          </a:p>
          <a:p>
            <a:r>
              <a:t>渠道扩展与产品升级</a:t>
            </a:r>
          </a:p>
        </p:txBody>
      </p:sp>
      <p:sp>
        <p:nvSpPr>
          <p:cNvPr id="5" name="Rectangle 4"/>
          <p:cNvSpPr/>
          <p:nvPr/>
        </p:nvSpPr>
        <p:spPr>
          <a:xfrm>
            <a:off x="5760000" y="1800000"/>
            <a:ext cx="1800000" cy="1080000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400" b="1">
                <a:solidFill>
                  <a:srgbClr val="FFFFFF"/>
                </a:solidFill>
              </a:defRPr>
            </a:pPr>
            <a:r>
              <a:t>阶段三</a:t>
            </a:r>
          </a:p>
          <a:p>
            <a:r>
              <a:t>海外市场与生态圈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智能家居产品架构</a:t>
            </a:r>
          </a:p>
        </p:txBody>
      </p:sp>
      <p:sp>
        <p:nvSpPr>
          <p:cNvPr id="3" name="Rectangle 2"/>
          <p:cNvSpPr/>
          <p:nvPr/>
        </p:nvSpPr>
        <p:spPr>
          <a:xfrm>
            <a:off x="720000" y="1800000"/>
            <a:ext cx="1800000" cy="720000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400" b="1">
                <a:solidFill>
                  <a:srgbClr val="FFFFFF"/>
                </a:solidFill>
              </a:defRPr>
            </a:pPr>
            <a:r>
              <a:t>智能控制系统</a:t>
            </a:r>
          </a:p>
        </p:txBody>
      </p:sp>
      <p:sp>
        <p:nvSpPr>
          <p:cNvPr id="4" name="Rectangle 3"/>
          <p:cNvSpPr/>
          <p:nvPr/>
        </p:nvSpPr>
        <p:spPr>
          <a:xfrm>
            <a:off x="3240000" y="1800000"/>
            <a:ext cx="1800000" cy="720000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400" b="1">
                <a:solidFill>
                  <a:srgbClr val="FFFFFF"/>
                </a:solidFill>
              </a:defRPr>
            </a:pPr>
            <a:r>
              <a:t>智能家电</a:t>
            </a:r>
          </a:p>
        </p:txBody>
      </p:sp>
      <p:sp>
        <p:nvSpPr>
          <p:cNvPr id="5" name="Rectangle 4"/>
          <p:cNvSpPr/>
          <p:nvPr/>
        </p:nvSpPr>
        <p:spPr>
          <a:xfrm>
            <a:off x="5760000" y="1800000"/>
            <a:ext cx="1800000" cy="720000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400" b="1">
                <a:solidFill>
                  <a:srgbClr val="FFFFFF"/>
                </a:solidFill>
              </a:defRPr>
            </a:pPr>
            <a:r>
              <a:t>软件平台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目标市场细分</a:t>
            </a:r>
          </a:p>
        </p:txBody>
      </p:sp>
      <p:sp>
        <p:nvSpPr>
          <p:cNvPr id="3" name="Rectangle 2"/>
          <p:cNvSpPr/>
          <p:nvPr/>
        </p:nvSpPr>
        <p:spPr>
          <a:xfrm>
            <a:off x="720000" y="1800000"/>
            <a:ext cx="1800000" cy="900000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400" b="1">
                <a:solidFill>
                  <a:srgbClr val="FFFFFF"/>
                </a:solidFill>
              </a:defRPr>
            </a:pPr>
            <a:r>
              <a:t>中高端家庭</a:t>
            </a:r>
          </a:p>
        </p:txBody>
      </p:sp>
      <p:sp>
        <p:nvSpPr>
          <p:cNvPr id="4" name="Rectangle 3"/>
          <p:cNvSpPr/>
          <p:nvPr/>
        </p:nvSpPr>
        <p:spPr>
          <a:xfrm>
            <a:off x="3240000" y="1800000"/>
            <a:ext cx="1800000" cy="900000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400" b="1">
                <a:solidFill>
                  <a:srgbClr val="FFFFFF"/>
                </a:solidFill>
              </a:defRPr>
            </a:pPr>
            <a:r>
              <a:t>房地产开发商</a:t>
            </a:r>
          </a:p>
        </p:txBody>
      </p:sp>
      <p:sp>
        <p:nvSpPr>
          <p:cNvPr id="5" name="Rectangle 4"/>
          <p:cNvSpPr/>
          <p:nvPr/>
        </p:nvSpPr>
        <p:spPr>
          <a:xfrm>
            <a:off x="5760000" y="1800000"/>
            <a:ext cx="1800000" cy="900000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400" b="1">
                <a:solidFill>
                  <a:srgbClr val="FFFFFF"/>
                </a:solidFill>
              </a:defRPr>
            </a:pPr>
            <a:r>
              <a:t>酒店客户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主要风险与应对策略</a:t>
            </a:r>
          </a:p>
        </p:txBody>
      </p:sp>
      <p:sp>
        <p:nvSpPr>
          <p:cNvPr id="3" name="Rectangle 2"/>
          <p:cNvSpPr/>
          <p:nvPr/>
        </p:nvSpPr>
        <p:spPr>
          <a:xfrm>
            <a:off x="720000" y="1800000"/>
            <a:ext cx="1800000" cy="900000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400" b="1">
                <a:solidFill>
                  <a:srgbClr val="FFFFFF"/>
                </a:solidFill>
              </a:defRPr>
            </a:pPr>
            <a:r>
              <a:t>技术风险</a:t>
            </a:r>
          </a:p>
          <a:p>
            <a:r>
              <a:t>→ 加大研发</a:t>
            </a:r>
          </a:p>
        </p:txBody>
      </p:sp>
      <p:sp>
        <p:nvSpPr>
          <p:cNvPr id="4" name="Rectangle 3"/>
          <p:cNvSpPr/>
          <p:nvPr/>
        </p:nvSpPr>
        <p:spPr>
          <a:xfrm>
            <a:off x="3240000" y="1800000"/>
            <a:ext cx="1800000" cy="900000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400" b="1">
                <a:solidFill>
                  <a:srgbClr val="FFFFFF"/>
                </a:solidFill>
              </a:defRPr>
            </a:pPr>
            <a:r>
              <a:t>市场风险</a:t>
            </a:r>
          </a:p>
          <a:p>
            <a:r>
              <a:t>→ 强化调研</a:t>
            </a:r>
          </a:p>
        </p:txBody>
      </p:sp>
      <p:sp>
        <p:nvSpPr>
          <p:cNvPr id="5" name="Rectangle 4"/>
          <p:cNvSpPr/>
          <p:nvPr/>
        </p:nvSpPr>
        <p:spPr>
          <a:xfrm>
            <a:off x="5760000" y="1800000"/>
            <a:ext cx="1800000" cy="900000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400" b="1">
                <a:solidFill>
                  <a:srgbClr val="FFFFFF"/>
                </a:solidFill>
              </a:defRPr>
            </a:pPr>
            <a:r>
              <a:t>管理/财务风险</a:t>
            </a:r>
          </a:p>
          <a:p>
            <a:r>
              <a:t>→ 完善制度与控本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0070C0"/>
                </a:solidFill>
              </a:defRPr>
            </a:pPr>
            <a:r>
              <a:t>目录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1E1E1E"/>
                </a:solidFill>
              </a:defRPr>
            </a:pPr>
            <a:r>
              <a:t>1. 项目企业摘要</a:t>
            </a:r>
          </a:p>
          <a:p>
            <a:r>
              <a:t>2. 业务描述</a:t>
            </a:r>
          </a:p>
          <a:p>
            <a:r>
              <a:t>3. 产品与服务</a:t>
            </a:r>
          </a:p>
          <a:p>
            <a:r>
              <a:t>4. 市场营销</a:t>
            </a:r>
          </a:p>
          <a:p>
            <a:r>
              <a:t>5. 创业团队</a:t>
            </a:r>
          </a:p>
          <a:p>
            <a:r>
              <a:t>6. 财务预测</a:t>
            </a:r>
          </a:p>
          <a:p>
            <a:r>
              <a:t>7. 资本结构</a:t>
            </a:r>
          </a:p>
          <a:p>
            <a:r>
              <a:t>8. 投资者退出方式</a:t>
            </a:r>
          </a:p>
          <a:p>
            <a:r>
              <a:t>9. 风险分析</a:t>
            </a:r>
          </a:p>
          <a:p>
            <a:r>
              <a:t>10. 其他说明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0070C0"/>
                </a:solidFill>
              </a:defRPr>
            </a:pPr>
            <a:r>
              <a:t>项目企业摘要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1E1E1E"/>
                </a:solidFill>
              </a:defRPr>
            </a:pPr>
            <a:r>
              <a:t>公司定位：智能家居解决方案提供商</a:t>
            </a:r>
          </a:p>
          <a:p>
            <a:r>
              <a:t>核心产品：智能控制系统、智能家电、软件平台</a:t>
            </a:r>
          </a:p>
          <a:p>
            <a:r>
              <a:t>市场机遇：物联网快速发展，需求旺盛</a:t>
            </a:r>
          </a:p>
          <a:p>
            <a:r>
              <a:t>竞争优势：强技术研发团队、产品多样、操作简便</a:t>
            </a:r>
          </a:p>
          <a:p>
            <a:r>
              <a:t>目标客户：中高端家庭、地产商、酒店</a:t>
            </a:r>
          </a:p>
          <a:p>
            <a:r>
              <a:t>融资计划：500万元，用于研发与市场拓展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0070C0"/>
                </a:solidFill>
              </a:defRPr>
            </a:pPr>
            <a:r>
              <a:t>业务描述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1E1E1E"/>
                </a:solidFill>
              </a:defRPr>
            </a:pPr>
            <a:r>
              <a:t>宗旨：提升生活品质与便利性</a:t>
            </a:r>
          </a:p>
          <a:p>
            <a:r>
              <a:t>行业背景：高速发展、竞争激烈</a:t>
            </a:r>
          </a:p>
          <a:p>
            <a:r>
              <a:t>竞争现状：海尔、小米等强劲对手</a:t>
            </a:r>
          </a:p>
          <a:p>
            <a:r>
              <a:t>三阶段战略：研发与试点、渠道扩展、进军海外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0070C0"/>
                </a:solidFill>
              </a:defRPr>
            </a:pPr>
            <a:r>
              <a:t>产品与服务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1E1E1E"/>
                </a:solidFill>
              </a:defRPr>
            </a:pPr>
            <a:r>
              <a:t>核心产品：控制系统、智能家电、软件平台</a:t>
            </a:r>
          </a:p>
          <a:p>
            <a:r>
              <a:t>产品优势：功能全、界面友好、价格合理</a:t>
            </a:r>
          </a:p>
          <a:p>
            <a:r>
              <a:t>运营策略：合作制造、严控品质、持续创新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0070C0"/>
                </a:solidFill>
              </a:defRPr>
            </a:pPr>
            <a:r>
              <a:t>市场营销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1E1E1E"/>
                </a:solidFill>
              </a:defRPr>
            </a:pPr>
            <a:r>
              <a:t>目标市场：高端家庭、地产、酒店</a:t>
            </a:r>
          </a:p>
          <a:p>
            <a:r>
              <a:t>竞争策略：技术领先、服务优质、产品差异化</a:t>
            </a:r>
          </a:p>
          <a:p>
            <a:r>
              <a:t>营销方式：电商+门店+代理，广告+促销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0070C0"/>
                </a:solidFill>
              </a:defRPr>
            </a:pPr>
            <a:r>
              <a:t>创业团队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1E1E1E"/>
                </a:solidFill>
              </a:defRPr>
            </a:pPr>
            <a:r>
              <a:t>管理结构：董事会+管理层</a:t>
            </a:r>
          </a:p>
          <a:p>
            <a:r>
              <a:t>核心成员：刘某、李某、张某</a:t>
            </a:r>
          </a:p>
          <a:p>
            <a:r>
              <a:t>团队优势：经验足、技术强、协作好</a:t>
            </a:r>
          </a:p>
          <a:p>
            <a:r>
              <a:t>外部顾问：法律、财务、投资顾问支持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0070C0"/>
                </a:solidFill>
              </a:defRPr>
            </a:pPr>
            <a:r>
              <a:t>财务预测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1E1E1E"/>
                </a:solidFill>
              </a:defRPr>
            </a:pPr>
            <a:r>
              <a:t>当前阶段：初创</a:t>
            </a:r>
          </a:p>
          <a:p>
            <a:r>
              <a:t>未来三年：收入快速增长，实现盈利</a:t>
            </a:r>
          </a:p>
          <a:p>
            <a:r>
              <a:t>融资需求：总额500万元，团队出资250万元</a:t>
            </a:r>
          </a:p>
          <a:p>
            <a:r>
              <a:t>资金用途：研发、市场推广、团队建设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0070C0"/>
                </a:solidFill>
              </a:defRPr>
            </a:pPr>
            <a:r>
              <a:t>资本结构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1E1E1E"/>
                </a:solidFill>
              </a:defRPr>
            </a:pPr>
            <a:r>
              <a:t>现有结构：团队50%股权</a:t>
            </a:r>
          </a:p>
          <a:p>
            <a:r>
              <a:t>融资后：风投50%，团队50%</a:t>
            </a:r>
          </a:p>
          <a:p>
            <a:r>
              <a:t>后续计划：再融资1000万元</a:t>
            </a:r>
          </a:p>
          <a:p>
            <a:r>
              <a:t>投资者类型：希望具行业资源和经验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