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178"/>
  </p:notesMasterIdLst>
  <p:sldIdLst>
    <p:sldId id="510" r:id="rId2"/>
    <p:sldId id="260" r:id="rId3"/>
    <p:sldId id="478" r:id="rId4"/>
    <p:sldId id="275" r:id="rId5"/>
    <p:sldId id="258" r:id="rId6"/>
    <p:sldId id="259" r:id="rId7"/>
    <p:sldId id="576" r:id="rId8"/>
    <p:sldId id="493" r:id="rId9"/>
    <p:sldId id="263" r:id="rId10"/>
    <p:sldId id="503" r:id="rId11"/>
    <p:sldId id="577" r:id="rId12"/>
    <p:sldId id="578" r:id="rId13"/>
    <p:sldId id="579" r:id="rId14"/>
    <p:sldId id="580" r:id="rId15"/>
    <p:sldId id="581" r:id="rId16"/>
    <p:sldId id="495" r:id="rId17"/>
    <p:sldId id="271" r:id="rId18"/>
    <p:sldId id="272" r:id="rId19"/>
    <p:sldId id="273" r:id="rId20"/>
    <p:sldId id="504" r:id="rId21"/>
    <p:sldId id="276" r:id="rId22"/>
    <p:sldId id="277" r:id="rId23"/>
    <p:sldId id="502" r:id="rId24"/>
    <p:sldId id="278" r:id="rId25"/>
    <p:sldId id="279" r:id="rId26"/>
    <p:sldId id="505" r:id="rId27"/>
    <p:sldId id="280" r:id="rId28"/>
    <p:sldId id="499" r:id="rId29"/>
    <p:sldId id="268" r:id="rId30"/>
    <p:sldId id="282" r:id="rId31"/>
    <p:sldId id="283" r:id="rId32"/>
    <p:sldId id="284" r:id="rId33"/>
    <p:sldId id="285" r:id="rId34"/>
    <p:sldId id="286" r:id="rId35"/>
    <p:sldId id="287" r:id="rId36"/>
    <p:sldId id="288" r:id="rId37"/>
    <p:sldId id="289" r:id="rId38"/>
    <p:sldId id="290" r:id="rId39"/>
    <p:sldId id="291" r:id="rId40"/>
    <p:sldId id="506" r:id="rId41"/>
    <p:sldId id="565" r:id="rId42"/>
    <p:sldId id="298" r:id="rId43"/>
    <p:sldId id="295" r:id="rId44"/>
    <p:sldId id="297" r:id="rId45"/>
    <p:sldId id="299" r:id="rId46"/>
    <p:sldId id="300" r:id="rId47"/>
    <p:sldId id="304" r:id="rId48"/>
    <p:sldId id="498" r:id="rId49"/>
    <p:sldId id="303" r:id="rId50"/>
    <p:sldId id="305" r:id="rId51"/>
    <p:sldId id="308" r:id="rId52"/>
    <p:sldId id="507" r:id="rId53"/>
    <p:sldId id="508" r:id="rId54"/>
    <p:sldId id="480" r:id="rId55"/>
    <p:sldId id="481" r:id="rId56"/>
    <p:sldId id="482" r:id="rId57"/>
    <p:sldId id="483" r:id="rId58"/>
    <p:sldId id="484" r:id="rId59"/>
    <p:sldId id="485" r:id="rId60"/>
    <p:sldId id="509" r:id="rId61"/>
    <p:sldId id="453" r:id="rId62"/>
    <p:sldId id="317" r:id="rId63"/>
    <p:sldId id="318" r:id="rId64"/>
    <p:sldId id="319" r:id="rId65"/>
    <p:sldId id="320" r:id="rId66"/>
    <p:sldId id="479" r:id="rId67"/>
    <p:sldId id="321" r:id="rId68"/>
    <p:sldId id="323" r:id="rId69"/>
    <p:sldId id="322" r:id="rId70"/>
    <p:sldId id="326" r:id="rId71"/>
    <p:sldId id="327" r:id="rId72"/>
    <p:sldId id="513" r:id="rId73"/>
    <p:sldId id="328" r:id="rId74"/>
    <p:sldId id="511" r:id="rId75"/>
    <p:sldId id="329" r:id="rId76"/>
    <p:sldId id="330" r:id="rId77"/>
    <p:sldId id="331" r:id="rId78"/>
    <p:sldId id="563" r:id="rId79"/>
    <p:sldId id="564" r:id="rId80"/>
    <p:sldId id="464" r:id="rId81"/>
    <p:sldId id="332" r:id="rId82"/>
    <p:sldId id="514" r:id="rId83"/>
    <p:sldId id="526" r:id="rId84"/>
    <p:sldId id="518" r:id="rId85"/>
    <p:sldId id="455" r:id="rId86"/>
    <p:sldId id="536" r:id="rId87"/>
    <p:sldId id="342" r:id="rId88"/>
    <p:sldId id="343" r:id="rId89"/>
    <p:sldId id="345" r:id="rId90"/>
    <p:sldId id="527" r:id="rId91"/>
    <p:sldId id="529" r:id="rId92"/>
    <p:sldId id="346" r:id="rId93"/>
    <p:sldId id="459" r:id="rId94"/>
    <p:sldId id="569" r:id="rId95"/>
    <p:sldId id="348" r:id="rId96"/>
    <p:sldId id="533" r:id="rId97"/>
    <p:sldId id="570" r:id="rId98"/>
    <p:sldId id="534" r:id="rId99"/>
    <p:sldId id="535" r:id="rId100"/>
    <p:sldId id="349" r:id="rId101"/>
    <p:sldId id="520" r:id="rId102"/>
    <p:sldId id="537" r:id="rId103"/>
    <p:sldId id="352" r:id="rId104"/>
    <p:sldId id="354" r:id="rId105"/>
    <p:sldId id="362" r:id="rId106"/>
    <p:sldId id="487" r:id="rId107"/>
    <p:sldId id="571" r:id="rId108"/>
    <p:sldId id="356" r:id="rId109"/>
    <p:sldId id="539" r:id="rId110"/>
    <p:sldId id="538" r:id="rId111"/>
    <p:sldId id="471" r:id="rId112"/>
    <p:sldId id="358" r:id="rId113"/>
    <p:sldId id="541" r:id="rId114"/>
    <p:sldId id="359" r:id="rId115"/>
    <p:sldId id="521" r:id="rId116"/>
    <p:sldId id="543" r:id="rId117"/>
    <p:sldId id="384" r:id="rId118"/>
    <p:sldId id="380" r:id="rId119"/>
    <p:sldId id="381" r:id="rId120"/>
    <p:sldId id="367" r:id="rId121"/>
    <p:sldId id="445" r:id="rId122"/>
    <p:sldId id="368" r:id="rId123"/>
    <p:sldId id="544" r:id="rId124"/>
    <p:sldId id="372" r:id="rId125"/>
    <p:sldId id="386" r:id="rId126"/>
    <p:sldId id="373" r:id="rId127"/>
    <p:sldId id="374" r:id="rId128"/>
    <p:sldId id="375" r:id="rId129"/>
    <p:sldId id="522" r:id="rId130"/>
    <p:sldId id="545" r:id="rId131"/>
    <p:sldId id="364" r:id="rId132"/>
    <p:sldId id="394" r:id="rId133"/>
    <p:sldId id="395" r:id="rId134"/>
    <p:sldId id="546" r:id="rId135"/>
    <p:sldId id="547" r:id="rId136"/>
    <p:sldId id="548" r:id="rId137"/>
    <p:sldId id="397" r:id="rId138"/>
    <p:sldId id="398" r:id="rId139"/>
    <p:sldId id="573" r:id="rId140"/>
    <p:sldId id="399" r:id="rId141"/>
    <p:sldId id="400" r:id="rId142"/>
    <p:sldId id="401" r:id="rId143"/>
    <p:sldId id="402" r:id="rId144"/>
    <p:sldId id="551" r:id="rId145"/>
    <p:sldId id="575" r:id="rId146"/>
    <p:sldId id="549" r:id="rId147"/>
    <p:sldId id="403" r:id="rId148"/>
    <p:sldId id="406" r:id="rId149"/>
    <p:sldId id="407" r:id="rId150"/>
    <p:sldId id="408" r:id="rId151"/>
    <p:sldId id="409" r:id="rId152"/>
    <p:sldId id="553" r:id="rId153"/>
    <p:sldId id="554" r:id="rId154"/>
    <p:sldId id="555" r:id="rId155"/>
    <p:sldId id="556" r:id="rId156"/>
    <p:sldId id="557" r:id="rId157"/>
    <p:sldId id="523" r:id="rId158"/>
    <p:sldId id="427" r:id="rId159"/>
    <p:sldId id="558" r:id="rId160"/>
    <p:sldId id="428" r:id="rId161"/>
    <p:sldId id="474" r:id="rId162"/>
    <p:sldId id="429" r:id="rId163"/>
    <p:sldId id="430" r:id="rId164"/>
    <p:sldId id="559" r:id="rId165"/>
    <p:sldId id="431" r:id="rId166"/>
    <p:sldId id="475" r:id="rId167"/>
    <p:sldId id="476" r:id="rId168"/>
    <p:sldId id="432" r:id="rId169"/>
    <p:sldId id="433" r:id="rId170"/>
    <p:sldId id="434" r:id="rId171"/>
    <p:sldId id="435" r:id="rId172"/>
    <p:sldId id="436" r:id="rId173"/>
    <p:sldId id="517" r:id="rId174"/>
    <p:sldId id="441" r:id="rId175"/>
    <p:sldId id="444" r:id="rId176"/>
    <p:sldId id="494" r:id="rId17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D444"/>
    <a:srgbClr val="FB33F1"/>
    <a:srgbClr val="FC6CF5"/>
    <a:srgbClr val="B2E385"/>
    <a:srgbClr val="FF3300"/>
    <a:srgbClr val="5F9F25"/>
    <a:srgbClr val="8960EE"/>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30" autoAdjust="0"/>
    <p:restoredTop sz="94660"/>
  </p:normalViewPr>
  <p:slideViewPr>
    <p:cSldViewPr>
      <p:cViewPr varScale="1">
        <p:scale>
          <a:sx n="89" d="100"/>
          <a:sy n="89" d="100"/>
        </p:scale>
        <p:origin x="-1290" y="-1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0"/>
    </p:cViewPr>
  </p:sorterViewPr>
  <p:notesViewPr>
    <p:cSldViewPr>
      <p:cViewPr>
        <p:scale>
          <a:sx n="50" d="100"/>
          <a:sy n="50" d="100"/>
        </p:scale>
        <p:origin x="-118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_rels/viewProps.xml.rels><?xml version="1.0" encoding="UTF-8" standalone="yes"?>
<Relationships xmlns="http://schemas.openxmlformats.org/package/2006/relationships"><Relationship Id="rId1"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460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smtClean="0">
                <a:latin typeface="Times New Roman" pitchFamily="18" charset="0"/>
              </a:defRPr>
            </a:lvl1pPr>
          </a:lstStyle>
          <a:p>
            <a:pPr>
              <a:defRPr/>
            </a:pPr>
            <a:endParaRPr lang="en-US" altLang="zh-CN"/>
          </a:p>
        </p:txBody>
      </p:sp>
      <p:sp>
        <p:nvSpPr>
          <p:cNvPr id="1833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60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kumimoji="1" sz="1200" smtClean="0">
                <a:latin typeface="Times New Roman" pitchFamily="18" charset="0"/>
              </a:defRPr>
            </a:lvl1pPr>
          </a:lstStyle>
          <a:p>
            <a:pPr>
              <a:defRPr/>
            </a:pPr>
            <a:endParaRPr lang="en-US" altLang="zh-CN"/>
          </a:p>
        </p:txBody>
      </p:sp>
      <p:sp>
        <p:nvSpPr>
          <p:cNvPr id="460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itchFamily="18" charset="0"/>
              </a:defRPr>
            </a:lvl1pPr>
          </a:lstStyle>
          <a:p>
            <a:pPr>
              <a:defRPr/>
            </a:pPr>
            <a:fld id="{F7012075-B3AA-44D9-9335-0352E57899F3}" type="slidenum">
              <a:rPr lang="en-US" altLang="zh-CN"/>
              <a:pPr>
                <a:defRPr/>
              </a:pPr>
              <a:t>‹#›</a:t>
            </a:fld>
            <a:endParaRPr lang="en-US" altLang="zh-CN"/>
          </a:p>
        </p:txBody>
      </p:sp>
    </p:spTree>
    <p:extLst>
      <p:ext uri="{BB962C8B-B14F-4D97-AF65-F5344CB8AC3E}">
        <p14:creationId xmlns:p14="http://schemas.microsoft.com/office/powerpoint/2010/main" val="9788501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C37733D-BDEA-4B59-9FF5-33D77DA4BAC3}" type="slidenum">
              <a:rPr lang="en-US" altLang="zh-CN">
                <a:latin typeface="Times New Roman" pitchFamily="18" charset="0"/>
              </a:rPr>
              <a:pPr/>
              <a:t>2</a:t>
            </a:fld>
            <a:endParaRPr lang="en-US" altLang="zh-CN">
              <a:latin typeface="Times New Roman" pitchFamily="18" charset="0"/>
            </a:endParaRPr>
          </a:p>
        </p:txBody>
      </p:sp>
      <p:sp>
        <p:nvSpPr>
          <p:cNvPr id="184323" name="Rectangle 3074"/>
          <p:cNvSpPr>
            <a:spLocks noGrp="1" noRot="1" noChangeAspect="1" noChangeArrowheads="1" noTextEdit="1"/>
          </p:cNvSpPr>
          <p:nvPr>
            <p:ph type="sldImg"/>
          </p:nvPr>
        </p:nvSpPr>
        <p:spPr>
          <a:ln/>
        </p:spPr>
      </p:sp>
      <p:sp>
        <p:nvSpPr>
          <p:cNvPr id="184324" name="Rectangle 3075"/>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7D7EE49-82FF-4887-84F2-BD13FA2F3A5F}" type="slidenum">
              <a:rPr lang="en-US" altLang="zh-CN">
                <a:latin typeface="Times New Roman" pitchFamily="18" charset="0"/>
              </a:rPr>
              <a:pPr/>
              <a:t>18</a:t>
            </a:fld>
            <a:endParaRPr lang="en-US" altLang="zh-CN">
              <a:latin typeface="Times New Roman" pitchFamily="18" charset="0"/>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4BE5F88-4C25-4168-825D-0D183D12D957}" type="slidenum">
              <a:rPr lang="en-US" altLang="zh-CN">
                <a:latin typeface="Times New Roman" pitchFamily="18" charset="0"/>
              </a:rPr>
              <a:pPr/>
              <a:t>19</a:t>
            </a:fld>
            <a:endParaRPr lang="en-US" altLang="zh-CN">
              <a:latin typeface="Times New Roman" pitchFamily="18" charset="0"/>
            </a:endParaRPr>
          </a:p>
        </p:txBody>
      </p:sp>
      <p:sp>
        <p:nvSpPr>
          <p:cNvPr id="194563" name="Rectangle 1026"/>
          <p:cNvSpPr>
            <a:spLocks noGrp="1" noRot="1" noChangeAspect="1" noChangeArrowheads="1" noTextEdit="1"/>
          </p:cNvSpPr>
          <p:nvPr>
            <p:ph type="sldImg"/>
          </p:nvPr>
        </p:nvSpPr>
        <p:spPr>
          <a:ln/>
        </p:spPr>
      </p:sp>
      <p:sp>
        <p:nvSpPr>
          <p:cNvPr id="194564"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41BF3A8-C2A7-4B1E-8338-2C7C552147DE}" type="slidenum">
              <a:rPr lang="en-US" altLang="zh-CN">
                <a:latin typeface="Times New Roman" pitchFamily="18" charset="0"/>
              </a:rPr>
              <a:pPr/>
              <a:t>21</a:t>
            </a:fld>
            <a:endParaRPr lang="en-US" altLang="zh-CN">
              <a:latin typeface="Times New Roman" pitchFamily="18"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39DF29E-E3C0-4A1D-AB02-244D4B3FB379}" type="slidenum">
              <a:rPr lang="en-US" altLang="zh-CN">
                <a:latin typeface="Times New Roman" pitchFamily="18" charset="0"/>
              </a:rPr>
              <a:pPr/>
              <a:t>22</a:t>
            </a:fld>
            <a:endParaRPr lang="en-US" altLang="zh-CN">
              <a:latin typeface="Times New Roman" pitchFamily="18" charset="0"/>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DBCEA5E-1420-4C5E-8EF7-A420B57D0DDA}" type="slidenum">
              <a:rPr lang="en-US" altLang="zh-CN">
                <a:latin typeface="Times New Roman" pitchFamily="18" charset="0"/>
              </a:rPr>
              <a:pPr/>
              <a:t>24</a:t>
            </a:fld>
            <a:endParaRPr lang="en-US" altLang="zh-CN">
              <a:latin typeface="Times New Roman" pitchFamily="18"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822A949-E296-4142-94C0-FB908CF3E9C5}" type="slidenum">
              <a:rPr lang="en-US" altLang="zh-CN">
                <a:latin typeface="Times New Roman" pitchFamily="18" charset="0"/>
              </a:rPr>
              <a:pPr/>
              <a:t>25</a:t>
            </a:fld>
            <a:endParaRPr lang="en-US" altLang="zh-CN">
              <a:latin typeface="Times New Roman" pitchFamily="18" charset="0"/>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C5A28B4-AEAE-46D1-8C35-068B4DD46B6C}" type="slidenum">
              <a:rPr lang="en-US" altLang="zh-CN">
                <a:latin typeface="Times New Roman" pitchFamily="18" charset="0"/>
              </a:rPr>
              <a:pPr/>
              <a:t>27</a:t>
            </a:fld>
            <a:endParaRPr lang="en-US" altLang="zh-CN">
              <a:latin typeface="Times New Roman" pitchFamily="18" charset="0"/>
            </a:endParaRPr>
          </a:p>
        </p:txBody>
      </p:sp>
      <p:sp>
        <p:nvSpPr>
          <p:cNvPr id="199683" name="Rectangle 1026"/>
          <p:cNvSpPr>
            <a:spLocks noGrp="1" noRot="1" noChangeAspect="1" noChangeArrowheads="1" noTextEdit="1"/>
          </p:cNvSpPr>
          <p:nvPr>
            <p:ph type="sldImg"/>
          </p:nvPr>
        </p:nvSpPr>
        <p:spPr>
          <a:ln/>
        </p:spPr>
      </p:sp>
      <p:sp>
        <p:nvSpPr>
          <p:cNvPr id="199684"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B6CCCC8-5008-449E-9C9F-3223322EAF61}" type="slidenum">
              <a:rPr lang="en-US" altLang="zh-CN">
                <a:latin typeface="Times New Roman" pitchFamily="18" charset="0"/>
              </a:rPr>
              <a:pPr/>
              <a:t>29</a:t>
            </a:fld>
            <a:endParaRPr lang="en-US" altLang="zh-CN">
              <a:latin typeface="Times New Roman" pitchFamily="18" charset="0"/>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F02D860-ADBA-476F-B1E8-835EF62997A0}" type="slidenum">
              <a:rPr lang="en-US" altLang="zh-CN">
                <a:latin typeface="Times New Roman" pitchFamily="18" charset="0"/>
              </a:rPr>
              <a:pPr/>
              <a:t>30</a:t>
            </a:fld>
            <a:endParaRPr lang="en-US" altLang="zh-CN">
              <a:latin typeface="Times New Roman" pitchFamily="18"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568330E-BA8B-4DAE-A6FF-1748CFD6D217}" type="slidenum">
              <a:rPr lang="en-US" altLang="zh-CN">
                <a:latin typeface="Times New Roman" pitchFamily="18" charset="0"/>
              </a:rPr>
              <a:pPr/>
              <a:t>31</a:t>
            </a:fld>
            <a:endParaRPr lang="en-US" altLang="zh-CN">
              <a:latin typeface="Times New Roman" pitchFamily="18" charset="0"/>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DCAE0C9-21AB-4152-A05A-CB5FDF4F7096}" type="slidenum">
              <a:rPr lang="en-US" altLang="zh-CN">
                <a:latin typeface="Times New Roman" pitchFamily="18" charset="0"/>
              </a:rPr>
              <a:pPr/>
              <a:t>3</a:t>
            </a:fld>
            <a:endParaRPr lang="en-US" altLang="zh-CN">
              <a:latin typeface="Times New Roman" pitchFamily="18" charset="0"/>
            </a:endParaRPr>
          </a:p>
        </p:txBody>
      </p:sp>
      <p:sp>
        <p:nvSpPr>
          <p:cNvPr id="185347" name="Rectangle 1026"/>
          <p:cNvSpPr>
            <a:spLocks noGrp="1" noRot="1" noChangeAspect="1" noChangeArrowheads="1" noTextEdit="1"/>
          </p:cNvSpPr>
          <p:nvPr>
            <p:ph type="sldImg"/>
          </p:nvPr>
        </p:nvSpPr>
        <p:spPr>
          <a:ln/>
        </p:spPr>
      </p:sp>
      <p:sp>
        <p:nvSpPr>
          <p:cNvPr id="185348"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54677B1-9A4B-40A9-93BD-0AED32CC5CF2}" type="slidenum">
              <a:rPr lang="en-US" altLang="zh-CN">
                <a:latin typeface="Times New Roman" pitchFamily="18" charset="0"/>
              </a:rPr>
              <a:pPr/>
              <a:t>32</a:t>
            </a:fld>
            <a:endParaRPr lang="en-US" altLang="zh-CN">
              <a:latin typeface="Times New Roman" pitchFamily="18"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65FA22F-136F-49F9-A718-7A24EF00C025}" type="slidenum">
              <a:rPr lang="en-US" altLang="zh-CN">
                <a:latin typeface="Times New Roman" pitchFamily="18" charset="0"/>
              </a:rPr>
              <a:pPr/>
              <a:t>33</a:t>
            </a:fld>
            <a:endParaRPr lang="en-US" altLang="zh-CN">
              <a:latin typeface="Times New Roman" pitchFamily="18" charset="0"/>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E118DB4-397B-4C88-83C2-8DF4A976B46D}" type="slidenum">
              <a:rPr lang="en-US" altLang="zh-CN">
                <a:latin typeface="Times New Roman" pitchFamily="18" charset="0"/>
              </a:rPr>
              <a:pPr/>
              <a:t>34</a:t>
            </a:fld>
            <a:endParaRPr lang="en-US" altLang="zh-CN">
              <a:latin typeface="Times New Roman" pitchFamily="18" charset="0"/>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EEF4161-8CDF-452B-AFD5-F368A84A5E0A}" type="slidenum">
              <a:rPr lang="en-US" altLang="zh-CN">
                <a:latin typeface="Times New Roman" pitchFamily="18" charset="0"/>
              </a:rPr>
              <a:pPr/>
              <a:t>35</a:t>
            </a:fld>
            <a:endParaRPr lang="en-US" altLang="zh-CN">
              <a:latin typeface="Times New Roman" pitchFamily="18"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3CB6AAE-8790-4FB9-9E73-8A12B857854D}" type="slidenum">
              <a:rPr lang="en-US" altLang="zh-CN">
                <a:latin typeface="Times New Roman" pitchFamily="18" charset="0"/>
              </a:rPr>
              <a:pPr/>
              <a:t>36</a:t>
            </a:fld>
            <a:endParaRPr lang="en-US" altLang="zh-CN">
              <a:latin typeface="Times New Roman" pitchFamily="18" charset="0"/>
            </a:endParaRPr>
          </a:p>
        </p:txBody>
      </p:sp>
      <p:sp>
        <p:nvSpPr>
          <p:cNvPr id="207875" name="Rectangle 3"/>
          <p:cNvSpPr>
            <a:spLocks noGrp="1" noChangeArrowheads="1"/>
          </p:cNvSpPr>
          <p:nvPr>
            <p:ph type="body" idx="1"/>
          </p:nvPr>
        </p:nvSpPr>
        <p:spPr>
          <a:noFill/>
        </p:spPr>
        <p:txBody>
          <a:bodyPr/>
          <a:lstStyle/>
          <a:p>
            <a:pPr eaLnBrk="1" hangingPunct="1"/>
            <a:r>
              <a:rPr lang="zh-CN" altLang="en-US" smtClean="0"/>
              <a:t>数据独立性差：</a:t>
            </a:r>
          </a:p>
          <a:p>
            <a:pPr eaLnBrk="1" hangingPunct="1"/>
            <a:r>
              <a:rPr lang="en-US" altLang="zh-CN" smtClean="0"/>
              <a:t>1</a:t>
            </a:r>
            <a:r>
              <a:rPr lang="zh-CN" altLang="en-US" smtClean="0"/>
              <a:t>。靠程序定义和解释数据的结构</a:t>
            </a:r>
          </a:p>
          <a:p>
            <a:pPr eaLnBrk="1" hangingPunct="1"/>
            <a:r>
              <a:rPr lang="en-US" altLang="zh-CN" smtClean="0"/>
              <a:t>2</a:t>
            </a:r>
            <a:r>
              <a:rPr lang="zh-CN" altLang="en-US" smtClean="0"/>
              <a:t>。靠程序描述数据间的联系</a:t>
            </a:r>
          </a:p>
        </p:txBody>
      </p:sp>
      <p:sp>
        <p:nvSpPr>
          <p:cNvPr id="207876" name="Rectangle 4"/>
          <p:cNvSpPr>
            <a:spLocks noGrp="1" noRot="1" noChangeAspect="1" noChangeArrowheads="1" noTextEdit="1"/>
          </p:cNvSpPr>
          <p:nvPr>
            <p:ph type="sldImg"/>
          </p:nvPr>
        </p:nvSpPr>
        <p:spPr>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71740D7-B136-4C19-BF04-DC55ABC527C4}" type="slidenum">
              <a:rPr lang="en-US" altLang="zh-CN">
                <a:latin typeface="Times New Roman" pitchFamily="18" charset="0"/>
              </a:rPr>
              <a:pPr/>
              <a:t>37</a:t>
            </a:fld>
            <a:endParaRPr lang="en-US" altLang="zh-CN">
              <a:latin typeface="Times New Roman" pitchFamily="18" charset="0"/>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CD19912-3598-4EA6-B094-F93B0C5AC07A}" type="slidenum">
              <a:rPr lang="en-US" altLang="zh-CN">
                <a:latin typeface="Times New Roman" pitchFamily="18" charset="0"/>
              </a:rPr>
              <a:pPr/>
              <a:t>40</a:t>
            </a:fld>
            <a:endParaRPr lang="en-US" altLang="zh-CN">
              <a:latin typeface="Times New Roman" pitchFamily="18" charset="0"/>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F7DB250-6C12-4F65-A89A-F571FA09144F}" type="slidenum">
              <a:rPr lang="en-US" altLang="zh-CN">
                <a:latin typeface="Times New Roman" pitchFamily="18" charset="0"/>
              </a:rPr>
              <a:pPr/>
              <a:t>129</a:t>
            </a:fld>
            <a:endParaRPr lang="en-US" altLang="zh-CN">
              <a:latin typeface="Times New Roman" pitchFamily="18" charset="0"/>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F3325FB-0657-4F43-BB21-3A3D768F2492}" type="slidenum">
              <a:rPr lang="en-US" altLang="zh-CN">
                <a:latin typeface="Times New Roman" pitchFamily="18" charset="0"/>
              </a:rPr>
              <a:pPr/>
              <a:t>157</a:t>
            </a:fld>
            <a:endParaRPr lang="en-US" altLang="zh-CN">
              <a:latin typeface="Times New Roman" pitchFamily="18" charset="0"/>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1C43BEF-BD54-4DFC-BDF8-1E01BEF38DA7}" type="slidenum">
              <a:rPr lang="en-US" altLang="zh-CN">
                <a:latin typeface="Times New Roman" pitchFamily="18" charset="0"/>
              </a:rPr>
              <a:pPr/>
              <a:t>173</a:t>
            </a:fld>
            <a:endParaRPr lang="en-US" altLang="zh-CN">
              <a:latin typeface="Times New Roman" pitchFamily="18" charset="0"/>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1F57687-1AD0-4724-97AA-25612735CAFD}" type="slidenum">
              <a:rPr lang="en-US" altLang="zh-CN">
                <a:latin typeface="Times New Roman" pitchFamily="18" charset="0"/>
              </a:rPr>
              <a:pPr/>
              <a:t>4</a:t>
            </a:fld>
            <a:endParaRPr lang="en-US" altLang="zh-CN">
              <a:latin typeface="Times New Roman" pitchFamily="18" charset="0"/>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9730D3E-5DF9-469C-BB83-79391EEDE773}" type="slidenum">
              <a:rPr lang="en-US" altLang="zh-CN">
                <a:latin typeface="Times New Roman" pitchFamily="18" charset="0"/>
              </a:rPr>
              <a:pPr/>
              <a:t>5</a:t>
            </a:fld>
            <a:endParaRPr lang="en-US" altLang="zh-CN">
              <a:latin typeface="Times New Roman" pitchFamily="18" charset="0"/>
            </a:endParaRPr>
          </a:p>
        </p:txBody>
      </p:sp>
      <p:sp>
        <p:nvSpPr>
          <p:cNvPr id="187395" name="Rectangle 1026"/>
          <p:cNvSpPr>
            <a:spLocks noGrp="1" noRot="1" noChangeAspect="1" noChangeArrowheads="1" noTextEdit="1"/>
          </p:cNvSpPr>
          <p:nvPr>
            <p:ph type="sldImg"/>
          </p:nvPr>
        </p:nvSpPr>
        <p:spPr>
          <a:ln/>
        </p:spPr>
      </p:sp>
      <p:sp>
        <p:nvSpPr>
          <p:cNvPr id="187396" name="Rectangle 1027"/>
          <p:cNvSpPr>
            <a:spLocks noGrp="1" noChangeArrowheads="1"/>
          </p:cNvSpPr>
          <p:nvPr>
            <p:ph type="body" idx="1"/>
          </p:nvPr>
        </p:nvSpPr>
        <p:spPr>
          <a:noFill/>
        </p:spPr>
        <p:txBody>
          <a:bodyPr/>
          <a:lstStyle/>
          <a:p>
            <a:pPr eaLnBrk="1" hangingPunct="1"/>
            <a:r>
              <a:rPr lang="zh-CN" altLang="en-US" smtClean="0"/>
              <a:t>与一些教材的区别</a:t>
            </a:r>
          </a:p>
          <a:p>
            <a:pPr eaLnBrk="1" hangingPunct="1"/>
            <a:r>
              <a:rPr lang="zh-CN" altLang="en-US" smtClean="0"/>
              <a:t>     偏重理论，不去讨论某个系统的具体使用方法，但会涉及实现技术</a:t>
            </a:r>
          </a:p>
          <a:p>
            <a:pPr eaLnBrk="1" hangingPunct="1"/>
            <a:r>
              <a:rPr lang="zh-CN" altLang="en-US" smtClean="0"/>
              <a:t>我们的优势</a:t>
            </a:r>
          </a:p>
          <a:p>
            <a:pPr lvl="1" eaLnBrk="1" hangingPunct="1">
              <a:buFontTx/>
              <a:buChar char="•"/>
            </a:pPr>
            <a:r>
              <a:rPr lang="zh-CN" altLang="en-US" smtClean="0"/>
              <a:t>虽然枯燥，但适应</a:t>
            </a:r>
            <a:r>
              <a:rPr lang="en-US" altLang="zh-CN" smtClean="0"/>
              <a:t>DBA</a:t>
            </a:r>
            <a:r>
              <a:rPr lang="zh-CN" altLang="en-US" smtClean="0"/>
              <a:t>的需要</a:t>
            </a:r>
          </a:p>
          <a:p>
            <a:pPr lvl="1" eaLnBrk="1" hangingPunct="1">
              <a:buFontTx/>
              <a:buChar char="•"/>
            </a:pPr>
            <a:r>
              <a:rPr lang="zh-CN" altLang="en-US" smtClean="0"/>
              <a:t>不过时</a:t>
            </a:r>
          </a:p>
          <a:p>
            <a:pPr lvl="1" eaLnBrk="1" hangingPunct="1">
              <a:buFontTx/>
              <a:buChar char="•"/>
            </a:pPr>
            <a:endParaRPr lang="zh-CN" altLang="en-US" smtClean="0"/>
          </a:p>
          <a:p>
            <a:pPr eaLnBrk="1" hangingPunct="1"/>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1103FAF-0950-4E74-9A05-D058CCC6A6B5}" type="slidenum">
              <a:rPr lang="en-US" altLang="zh-CN">
                <a:latin typeface="Times New Roman" pitchFamily="18" charset="0"/>
              </a:rPr>
              <a:pPr/>
              <a:t>6</a:t>
            </a:fld>
            <a:endParaRPr lang="en-US" altLang="zh-CN">
              <a:latin typeface="Times New Roman" pitchFamily="18" charset="0"/>
            </a:endParaRPr>
          </a:p>
        </p:txBody>
      </p:sp>
      <p:sp>
        <p:nvSpPr>
          <p:cNvPr id="188419" name="Rectangle 1026"/>
          <p:cNvSpPr>
            <a:spLocks noGrp="1" noRot="1" noChangeAspect="1" noChangeArrowheads="1" noTextEdit="1"/>
          </p:cNvSpPr>
          <p:nvPr>
            <p:ph type="sldImg"/>
          </p:nvPr>
        </p:nvSpPr>
        <p:spPr>
          <a:ln/>
        </p:spPr>
      </p:sp>
      <p:sp>
        <p:nvSpPr>
          <p:cNvPr id="188420" name="Rectangle 1027"/>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DD5DED-499A-4A79-812F-4CB079FD9B03}" type="slidenum">
              <a:rPr lang="en-US" altLang="zh-CN">
                <a:latin typeface="Times New Roman" pitchFamily="18" charset="0"/>
              </a:rPr>
              <a:pPr/>
              <a:t>8</a:t>
            </a:fld>
            <a:endParaRPr lang="en-US" altLang="zh-CN">
              <a:latin typeface="Times New Roman" pitchFamily="18" charset="0"/>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02DE437-A366-4DBD-912E-354952C03E7A}" type="slidenum">
              <a:rPr lang="en-US" altLang="zh-CN">
                <a:latin typeface="Times New Roman" pitchFamily="18" charset="0"/>
              </a:rPr>
              <a:pPr/>
              <a:t>9</a:t>
            </a:fld>
            <a:endParaRPr lang="en-US" altLang="zh-CN">
              <a:latin typeface="Times New Roman" pitchFamily="18" charset="0"/>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AB2C955-0725-49A8-AB33-601C40AD45BE}" type="slidenum">
              <a:rPr lang="en-US" altLang="zh-CN">
                <a:latin typeface="Times New Roman" pitchFamily="18" charset="0"/>
              </a:rPr>
              <a:pPr/>
              <a:t>16</a:t>
            </a:fld>
            <a:endParaRPr lang="en-US" altLang="zh-CN">
              <a:latin typeface="Times New Roman" pitchFamily="18" charset="0"/>
            </a:endParaRPr>
          </a:p>
        </p:txBody>
      </p:sp>
      <p:sp>
        <p:nvSpPr>
          <p:cNvPr id="191491" name="Rectangle 2050"/>
          <p:cNvSpPr>
            <a:spLocks noGrp="1" noRot="1" noChangeAspect="1" noChangeArrowheads="1" noTextEdit="1"/>
          </p:cNvSpPr>
          <p:nvPr>
            <p:ph type="sldImg"/>
          </p:nvPr>
        </p:nvSpPr>
        <p:spPr>
          <a:solidFill>
            <a:srgbClr val="FFFFFF"/>
          </a:solidFill>
          <a:ln/>
        </p:spPr>
      </p:sp>
      <p:sp>
        <p:nvSpPr>
          <p:cNvPr id="191492" name="Rectangle 2051"/>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D676769-0660-4097-892F-E04E945213AB}" type="slidenum">
              <a:rPr lang="en-US" altLang="zh-CN">
                <a:latin typeface="Times New Roman" pitchFamily="18" charset="0"/>
              </a:rPr>
              <a:pPr/>
              <a:t>17</a:t>
            </a:fld>
            <a:endParaRPr lang="en-US" altLang="zh-CN">
              <a:latin typeface="Times New Roman" pitchFamily="18" charset="0"/>
            </a:endParaRPr>
          </a:p>
        </p:txBody>
      </p:sp>
      <p:sp>
        <p:nvSpPr>
          <p:cNvPr id="192515" name="Rectangle 2050"/>
          <p:cNvSpPr>
            <a:spLocks noGrp="1" noRot="1" noChangeAspect="1" noChangeArrowheads="1" noTextEdit="1"/>
          </p:cNvSpPr>
          <p:nvPr>
            <p:ph type="sldImg"/>
          </p:nvPr>
        </p:nvSpPr>
        <p:spPr>
          <a:ln/>
        </p:spPr>
      </p:sp>
      <p:sp>
        <p:nvSpPr>
          <p:cNvPr id="192516" name="Rectangle 2051"/>
          <p:cNvSpPr>
            <a:spLocks noGrp="1" noChangeArrowheads="1"/>
          </p:cNvSpPr>
          <p:nvPr>
            <p:ph type="body" idx="1"/>
          </p:nvPr>
        </p:nvSpPr>
        <p:spPr>
          <a:noFill/>
        </p:spPr>
        <p:txBody>
          <a:bodyPr/>
          <a:lstStyle/>
          <a:p>
            <a:pPr eaLnBrk="1" hangingPunct="1"/>
            <a:endParaRPr lang="zh-CN"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2"/>
          <p:cNvSpPr>
            <a:spLocks/>
          </p:cNvSpPr>
          <p:nvPr/>
        </p:nvSpPr>
        <p:spPr bwMode="gray">
          <a:xfrm>
            <a:off x="-9525" y="1447800"/>
            <a:ext cx="9164638" cy="3832225"/>
          </a:xfrm>
          <a:custGeom>
            <a:avLst/>
            <a:gdLst>
              <a:gd name="T0" fmla="*/ 19050 w 5773"/>
              <a:gd name="T1" fmla="*/ 196850 h 2414"/>
              <a:gd name="T2" fmla="*/ 2192338 w 5773"/>
              <a:gd name="T3" fmla="*/ 19050 h 2414"/>
              <a:gd name="T4" fmla="*/ 6451600 w 5773"/>
              <a:gd name="T5" fmla="*/ 922338 h 2414"/>
              <a:gd name="T6" fmla="*/ 9164638 w 5773"/>
              <a:gd name="T7" fmla="*/ 187325 h 2414"/>
              <a:gd name="T8" fmla="*/ 9153525 w 5773"/>
              <a:gd name="T9" fmla="*/ 3414713 h 2414"/>
              <a:gd name="T10" fmla="*/ 6296025 w 5773"/>
              <a:gd name="T11" fmla="*/ 3592513 h 2414"/>
              <a:gd name="T12" fmla="*/ 3116263 w 5773"/>
              <a:gd name="T13" fmla="*/ 3011488 h 2414"/>
              <a:gd name="T14" fmla="*/ 9525 w 5773"/>
              <a:gd name="T15" fmla="*/ 3821113 h 2414"/>
              <a:gd name="T16" fmla="*/ 19050 w 5773"/>
              <a:gd name="T17" fmla="*/ 196850 h 2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3" h="2414">
                <a:moveTo>
                  <a:pt x="12" y="124"/>
                </a:moveTo>
                <a:cubicBezTo>
                  <a:pt x="150" y="76"/>
                  <a:pt x="581" y="0"/>
                  <a:pt x="1381" y="12"/>
                </a:cubicBezTo>
                <a:cubicBezTo>
                  <a:pt x="2181" y="23"/>
                  <a:pt x="3370" y="437"/>
                  <a:pt x="4064" y="581"/>
                </a:cubicBezTo>
                <a:cubicBezTo>
                  <a:pt x="4758" y="725"/>
                  <a:pt x="5635" y="219"/>
                  <a:pt x="5773" y="118"/>
                </a:cubicBezTo>
                <a:lnTo>
                  <a:pt x="5766" y="2151"/>
                </a:lnTo>
                <a:cubicBezTo>
                  <a:pt x="4994" y="2407"/>
                  <a:pt x="4326" y="2311"/>
                  <a:pt x="3966" y="2263"/>
                </a:cubicBezTo>
                <a:cubicBezTo>
                  <a:pt x="3606" y="2215"/>
                  <a:pt x="2715" y="1873"/>
                  <a:pt x="1963" y="1897"/>
                </a:cubicBezTo>
                <a:cubicBezTo>
                  <a:pt x="1305" y="1893"/>
                  <a:pt x="0" y="2402"/>
                  <a:pt x="6" y="2407"/>
                </a:cubicBezTo>
                <a:cubicBezTo>
                  <a:pt x="12" y="2414"/>
                  <a:pt x="12" y="568"/>
                  <a:pt x="12" y="124"/>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Freeform 3"/>
          <p:cNvSpPr>
            <a:spLocks/>
          </p:cNvSpPr>
          <p:nvPr/>
        </p:nvSpPr>
        <p:spPr bwMode="gray">
          <a:xfrm>
            <a:off x="-9525" y="1730375"/>
            <a:ext cx="9150350" cy="3265488"/>
          </a:xfrm>
          <a:custGeom>
            <a:avLst/>
            <a:gdLst>
              <a:gd name="T0" fmla="*/ 9525 w 5764"/>
              <a:gd name="T1" fmla="*/ 431800 h 2057"/>
              <a:gd name="T2" fmla="*/ 2306638 w 5764"/>
              <a:gd name="T3" fmla="*/ 15875 h 2057"/>
              <a:gd name="T4" fmla="*/ 6638925 w 5764"/>
              <a:gd name="T5" fmla="*/ 765175 h 2057"/>
              <a:gd name="T6" fmla="*/ 9150350 w 5764"/>
              <a:gd name="T7" fmla="*/ 244475 h 2057"/>
              <a:gd name="T8" fmla="*/ 9150350 w 5764"/>
              <a:gd name="T9" fmla="*/ 2867025 h 2057"/>
              <a:gd name="T10" fmla="*/ 6357938 w 5764"/>
              <a:gd name="T11" fmla="*/ 3165475 h 2057"/>
              <a:gd name="T12" fmla="*/ 3001963 w 5764"/>
              <a:gd name="T13" fmla="*/ 2416175 h 2057"/>
              <a:gd name="T14" fmla="*/ 9525 w 5764"/>
              <a:gd name="T15" fmla="*/ 3122613 h 2057"/>
              <a:gd name="T16" fmla="*/ 9525 w 5764"/>
              <a:gd name="T17" fmla="*/ 431800 h 2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4" h="2057">
                <a:moveTo>
                  <a:pt x="6" y="272"/>
                </a:moveTo>
                <a:cubicBezTo>
                  <a:pt x="144" y="233"/>
                  <a:pt x="656" y="0"/>
                  <a:pt x="1453" y="10"/>
                </a:cubicBezTo>
                <a:cubicBezTo>
                  <a:pt x="2250" y="20"/>
                  <a:pt x="3475" y="403"/>
                  <a:pt x="4182" y="482"/>
                </a:cubicBezTo>
                <a:cubicBezTo>
                  <a:pt x="4890" y="561"/>
                  <a:pt x="5626" y="237"/>
                  <a:pt x="5764" y="154"/>
                </a:cubicBezTo>
                <a:lnTo>
                  <a:pt x="5764" y="1806"/>
                </a:lnTo>
                <a:cubicBezTo>
                  <a:pt x="4919" y="2052"/>
                  <a:pt x="4485" y="2057"/>
                  <a:pt x="4005" y="1994"/>
                </a:cubicBezTo>
                <a:cubicBezTo>
                  <a:pt x="3526" y="1929"/>
                  <a:pt x="2640" y="1502"/>
                  <a:pt x="1891" y="1522"/>
                </a:cubicBezTo>
                <a:cubicBezTo>
                  <a:pt x="1234" y="1519"/>
                  <a:pt x="0" y="1962"/>
                  <a:pt x="6" y="1967"/>
                </a:cubicBezTo>
                <a:cubicBezTo>
                  <a:pt x="12" y="1972"/>
                  <a:pt x="6" y="641"/>
                  <a:pt x="6" y="272"/>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6" name="Group 4"/>
          <p:cNvGrpSpPr>
            <a:grpSpLocks/>
          </p:cNvGrpSpPr>
          <p:nvPr/>
        </p:nvGrpSpPr>
        <p:grpSpPr bwMode="auto">
          <a:xfrm>
            <a:off x="7086600" y="1947863"/>
            <a:ext cx="533400" cy="533400"/>
            <a:chOff x="4752" y="1200"/>
            <a:chExt cx="288" cy="288"/>
          </a:xfrm>
        </p:grpSpPr>
        <p:sp>
          <p:nvSpPr>
            <p:cNvPr id="7" name="Oval 5"/>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8" name="Oval 6"/>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9" name="Group 7"/>
          <p:cNvGrpSpPr>
            <a:grpSpLocks/>
          </p:cNvGrpSpPr>
          <p:nvPr/>
        </p:nvGrpSpPr>
        <p:grpSpPr bwMode="auto">
          <a:xfrm>
            <a:off x="7620000" y="1371600"/>
            <a:ext cx="914400" cy="914400"/>
            <a:chOff x="4992" y="816"/>
            <a:chExt cx="576" cy="576"/>
          </a:xfrm>
        </p:grpSpPr>
        <p:sp>
          <p:nvSpPr>
            <p:cNvPr id="10" name="Oval 8"/>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9"/>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2" name="Group 10"/>
          <p:cNvGrpSpPr>
            <a:grpSpLocks/>
          </p:cNvGrpSpPr>
          <p:nvPr/>
        </p:nvGrpSpPr>
        <p:grpSpPr bwMode="auto">
          <a:xfrm>
            <a:off x="304800" y="3429000"/>
            <a:ext cx="1295400" cy="1371600"/>
            <a:chOff x="4992" y="816"/>
            <a:chExt cx="576" cy="576"/>
          </a:xfrm>
        </p:grpSpPr>
        <p:sp>
          <p:nvSpPr>
            <p:cNvPr id="13" name="Oval 11"/>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Oval 12"/>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pic>
        <p:nvPicPr>
          <p:cNvPr id="15" name="Picture 17" descr="5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260350"/>
            <a:ext cx="10810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8" descr="55"/>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50825" y="260350"/>
            <a:ext cx="1081088"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Rectangle 19"/>
          <p:cNvSpPr>
            <a:spLocks noChangeArrowheads="1"/>
          </p:cNvSpPr>
          <p:nvPr userDrawn="1"/>
        </p:nvSpPr>
        <p:spPr bwMode="auto">
          <a:xfrm>
            <a:off x="250825" y="115888"/>
            <a:ext cx="1225550" cy="1152525"/>
          </a:xfrm>
          <a:prstGeom prst="rect">
            <a:avLst/>
          </a:prstGeom>
          <a:solidFill>
            <a:schemeClr val="bg1"/>
          </a:solidFill>
          <a:ln>
            <a:noFill/>
          </a:ln>
          <a:effectLst/>
          <a:extLs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8" name="Picture 20" descr="img200806201008010"/>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68313" y="333375"/>
            <a:ext cx="1152525"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2191" name="Rectangle 15"/>
          <p:cNvSpPr>
            <a:spLocks noGrp="1" noChangeArrowheads="1"/>
          </p:cNvSpPr>
          <p:nvPr>
            <p:ph type="ctrTitle"/>
          </p:nvPr>
        </p:nvSpPr>
        <p:spPr>
          <a:xfrm>
            <a:off x="1143000" y="2590800"/>
            <a:ext cx="7086600" cy="1012825"/>
          </a:xfrm>
          <a:effectLst>
            <a:outerShdw dist="53882" dir="2700000" algn="ctr" rotWithShape="0">
              <a:schemeClr val="tx1"/>
            </a:outerShdw>
          </a:effectLst>
        </p:spPr>
        <p:txBody>
          <a:bodyPr/>
          <a:lstStyle>
            <a:lvl1pPr>
              <a:defRPr/>
            </a:lvl1pPr>
          </a:lstStyle>
          <a:p>
            <a:pPr lvl="0"/>
            <a:r>
              <a:rPr lang="zh-CN" altLang="en-US" noProof="0" smtClean="0"/>
              <a:t>单击此处编辑母版标题样式</a:t>
            </a:r>
          </a:p>
        </p:txBody>
      </p:sp>
      <p:sp>
        <p:nvSpPr>
          <p:cNvPr id="562192" name="Rectangle 16"/>
          <p:cNvSpPr>
            <a:spLocks noGrp="1" noChangeArrowheads="1"/>
          </p:cNvSpPr>
          <p:nvPr>
            <p:ph type="subTitle" idx="1"/>
          </p:nvPr>
        </p:nvSpPr>
        <p:spPr bwMode="white">
          <a:xfrm>
            <a:off x="1295400" y="3581400"/>
            <a:ext cx="6705600" cy="3810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9" name="Rectangle 13"/>
          <p:cNvSpPr>
            <a:spLocks noGrp="1" noChangeArrowheads="1"/>
          </p:cNvSpPr>
          <p:nvPr>
            <p:ph type="dt" sz="half" idx="10"/>
          </p:nvPr>
        </p:nvSpPr>
        <p:spPr>
          <a:xfrm>
            <a:off x="457200" y="6477000"/>
            <a:ext cx="2133600" cy="244475"/>
          </a:xfrm>
        </p:spPr>
        <p:txBody>
          <a:bodyPr/>
          <a:lstStyle>
            <a:lvl1pPr>
              <a:defRPr sz="1200" smtClean="0"/>
            </a:lvl1pPr>
          </a:lstStyle>
          <a:p>
            <a:pPr>
              <a:defRPr/>
            </a:pPr>
            <a:endParaRPr lang="en-US" altLang="zh-CN"/>
          </a:p>
        </p:txBody>
      </p:sp>
      <p:sp>
        <p:nvSpPr>
          <p:cNvPr id="20" name="Rectangle 14"/>
          <p:cNvSpPr>
            <a:spLocks noGrp="1" noChangeArrowheads="1"/>
          </p:cNvSpPr>
          <p:nvPr>
            <p:ph type="ftr" sz="quarter" idx="11"/>
          </p:nvPr>
        </p:nvSpPr>
        <p:spPr>
          <a:xfrm>
            <a:off x="5364163" y="6381750"/>
            <a:ext cx="3529012" cy="287338"/>
          </a:xfrm>
        </p:spPr>
        <p:txBody>
          <a:bodyPr/>
          <a:lstStyle>
            <a:lvl1pPr>
              <a:defRPr smtClean="0">
                <a:solidFill>
                  <a:srgbClr val="FF3300"/>
                </a:solidFill>
              </a:defRPr>
            </a:lvl1pPr>
          </a:lstStyle>
          <a:p>
            <a:pPr>
              <a:defRPr/>
            </a:pPr>
            <a:r>
              <a:rPr lang="en-US" altLang="zh-CN"/>
              <a:t>An Introduction to Database Systems</a:t>
            </a:r>
          </a:p>
        </p:txBody>
      </p:sp>
    </p:spTree>
    <p:extLst>
      <p:ext uri="{BB962C8B-B14F-4D97-AF65-F5344CB8AC3E}">
        <p14:creationId xmlns:p14="http://schemas.microsoft.com/office/powerpoint/2010/main" val="1539361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3398004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85800"/>
            <a:ext cx="2057400" cy="5638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685800"/>
            <a:ext cx="6019800" cy="56388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3514741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457200" y="1828800"/>
            <a:ext cx="8229600" cy="4495800"/>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949043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828800"/>
            <a:ext cx="8229600" cy="4495800"/>
          </a:xfrm>
        </p:spPr>
        <p:txBody>
          <a:bodyPr/>
          <a:lstStyle/>
          <a:p>
            <a:pPr lvl="0"/>
            <a:endParaRPr lang="zh-CN" altLang="en-US" noProof="0" smtClean="0"/>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1386173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23664836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85800"/>
            <a:ext cx="7391400" cy="5635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828800"/>
            <a:ext cx="4038600" cy="4495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8288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52900"/>
            <a:ext cx="4038600" cy="21717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1410262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253875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2320804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828800"/>
            <a:ext cx="40386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355147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4158018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356437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1565312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24507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5"/>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6"/>
          <p:cNvSpPr>
            <a:spLocks noGrp="1" noChangeArrowheads="1"/>
          </p:cNvSpPr>
          <p:nvPr>
            <p:ph type="ftr" sz="quarter" idx="11"/>
          </p:nvPr>
        </p:nvSpPr>
        <p:spPr>
          <a:ln/>
        </p:spPr>
        <p:txBody>
          <a:bodyPr/>
          <a:lstStyle>
            <a:lvl1pPr>
              <a:defRPr/>
            </a:lvl1pPr>
          </a:lstStyle>
          <a:p>
            <a:pPr>
              <a:defRPr/>
            </a:pPr>
            <a:r>
              <a:rPr lang="en-US" altLang="zh-CN"/>
              <a:t>An Introduction to Database Systems</a:t>
            </a:r>
          </a:p>
        </p:txBody>
      </p:sp>
    </p:spTree>
    <p:extLst>
      <p:ext uri="{BB962C8B-B14F-4D97-AF65-F5344CB8AC3E}">
        <p14:creationId xmlns:p14="http://schemas.microsoft.com/office/powerpoint/2010/main" val="136104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vmlDrawing" Target="../drawings/vmlDrawing1.v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26" name="Object 2"/>
          <p:cNvGraphicFramePr>
            <a:graphicFrameLocks noChangeAspect="1"/>
          </p:cNvGraphicFramePr>
          <p:nvPr/>
        </p:nvGraphicFramePr>
        <p:xfrm>
          <a:off x="0" y="0"/>
          <a:ext cx="9144000" cy="1200150"/>
        </p:xfrm>
        <a:graphic>
          <a:graphicData uri="http://schemas.openxmlformats.org/presentationml/2006/ole">
            <mc:AlternateContent xmlns:mc="http://schemas.openxmlformats.org/markup-compatibility/2006">
              <mc:Choice xmlns:v="urn:schemas-microsoft-com:vml" Requires="v">
                <p:oleObj spid="_x0000_s1045" name="Image" r:id="rId18" imgW="9561905" imgH="1600000" progId="Photoshop.Image.6">
                  <p:embed/>
                </p:oleObj>
              </mc:Choice>
              <mc:Fallback>
                <p:oleObj name="Image" r:id="rId18" imgW="9561905" imgH="1600000" progId="Photoshop.Image.6">
                  <p:embed/>
                  <p:pic>
                    <p:nvPicPr>
                      <p:cNvPr id="0" name="Object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white">
                      <a:xfrm>
                        <a:off x="0" y="0"/>
                        <a:ext cx="91440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Freeform 3"/>
          <p:cNvSpPr>
            <a:spLocks/>
          </p:cNvSpPr>
          <p:nvPr/>
        </p:nvSpPr>
        <p:spPr bwMode="gray">
          <a:xfrm>
            <a:off x="-11113" y="280988"/>
            <a:ext cx="9155113" cy="1620837"/>
          </a:xfrm>
          <a:custGeom>
            <a:avLst/>
            <a:gdLst>
              <a:gd name="T0" fmla="*/ 9525 w 5767"/>
              <a:gd name="T1" fmla="*/ 173037 h 1021"/>
              <a:gd name="T2" fmla="*/ 2265363 w 5767"/>
              <a:gd name="T3" fmla="*/ 73025 h 1021"/>
              <a:gd name="T4" fmla="*/ 6400800 w 5767"/>
              <a:gd name="T5" fmla="*/ 404812 h 1021"/>
              <a:gd name="T6" fmla="*/ 9155113 w 5767"/>
              <a:gd name="T7" fmla="*/ 0 h 1021"/>
              <a:gd name="T8" fmla="*/ 9155113 w 5767"/>
              <a:gd name="T9" fmla="*/ 1231900 h 1021"/>
              <a:gd name="T10" fmla="*/ 6453188 w 5767"/>
              <a:gd name="T11" fmla="*/ 1319212 h 1021"/>
              <a:gd name="T12" fmla="*/ 3149600 w 5767"/>
              <a:gd name="T13" fmla="*/ 1069975 h 1021"/>
              <a:gd name="T14" fmla="*/ 22225 w 5767"/>
              <a:gd name="T15" fmla="*/ 1579562 h 1021"/>
              <a:gd name="T16" fmla="*/ 9525 w 5767"/>
              <a:gd name="T17" fmla="*/ 173037 h 10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67" h="1021">
                <a:moveTo>
                  <a:pt x="6" y="109"/>
                </a:moveTo>
                <a:cubicBezTo>
                  <a:pt x="144" y="93"/>
                  <a:pt x="626" y="42"/>
                  <a:pt x="1427" y="46"/>
                </a:cubicBezTo>
                <a:cubicBezTo>
                  <a:pt x="2228" y="50"/>
                  <a:pt x="3321" y="224"/>
                  <a:pt x="4032" y="255"/>
                </a:cubicBezTo>
                <a:cubicBezTo>
                  <a:pt x="4742" y="286"/>
                  <a:pt x="5649" y="91"/>
                  <a:pt x="5767" y="0"/>
                </a:cubicBezTo>
                <a:lnTo>
                  <a:pt x="5767" y="776"/>
                </a:lnTo>
                <a:cubicBezTo>
                  <a:pt x="4948" y="879"/>
                  <a:pt x="4543" y="844"/>
                  <a:pt x="4065" y="831"/>
                </a:cubicBezTo>
                <a:cubicBezTo>
                  <a:pt x="3587" y="818"/>
                  <a:pt x="2973" y="694"/>
                  <a:pt x="1984" y="674"/>
                </a:cubicBezTo>
                <a:cubicBezTo>
                  <a:pt x="995" y="654"/>
                  <a:pt x="28" y="969"/>
                  <a:pt x="14" y="995"/>
                </a:cubicBezTo>
                <a:cubicBezTo>
                  <a:pt x="0" y="1021"/>
                  <a:pt x="6" y="255"/>
                  <a:pt x="6" y="109"/>
                </a:cubicBezTo>
                <a:close/>
              </a:path>
            </a:pathLst>
          </a:custGeom>
          <a:solidFill>
            <a:schemeClr val="accent1">
              <a:alpha val="41176"/>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8" name="Freeform 4"/>
          <p:cNvSpPr>
            <a:spLocks/>
          </p:cNvSpPr>
          <p:nvPr/>
        </p:nvSpPr>
        <p:spPr bwMode="gray">
          <a:xfrm>
            <a:off x="-20638" y="533400"/>
            <a:ext cx="9161463" cy="1006475"/>
          </a:xfrm>
          <a:custGeom>
            <a:avLst/>
            <a:gdLst>
              <a:gd name="T0" fmla="*/ 31750 w 5771"/>
              <a:gd name="T1" fmla="*/ 173038 h 634"/>
              <a:gd name="T2" fmla="*/ 2289175 w 5771"/>
              <a:gd name="T3" fmla="*/ 4763 h 634"/>
              <a:gd name="T4" fmla="*/ 6588125 w 5771"/>
              <a:gd name="T5" fmla="*/ 234950 h 634"/>
              <a:gd name="T6" fmla="*/ 9161463 w 5771"/>
              <a:gd name="T7" fmla="*/ 58738 h 634"/>
              <a:gd name="T8" fmla="*/ 9161463 w 5771"/>
              <a:gd name="T9" fmla="*/ 884238 h 634"/>
              <a:gd name="T10" fmla="*/ 6257925 w 5771"/>
              <a:gd name="T11" fmla="*/ 939800 h 634"/>
              <a:gd name="T12" fmla="*/ 2919413 w 5771"/>
              <a:gd name="T13" fmla="*/ 723900 h 634"/>
              <a:gd name="T14" fmla="*/ 9525 w 5771"/>
              <a:gd name="T15" fmla="*/ 984250 h 634"/>
              <a:gd name="T16" fmla="*/ 31750 w 5771"/>
              <a:gd name="T17" fmla="*/ 173038 h 6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771" h="634">
                <a:moveTo>
                  <a:pt x="20" y="109"/>
                </a:moveTo>
                <a:cubicBezTo>
                  <a:pt x="26" y="109"/>
                  <a:pt x="645" y="0"/>
                  <a:pt x="1442" y="3"/>
                </a:cubicBezTo>
                <a:cubicBezTo>
                  <a:pt x="2239" y="6"/>
                  <a:pt x="3443" y="123"/>
                  <a:pt x="4150" y="148"/>
                </a:cubicBezTo>
                <a:cubicBezTo>
                  <a:pt x="4858" y="173"/>
                  <a:pt x="5633" y="63"/>
                  <a:pt x="5771" y="37"/>
                </a:cubicBezTo>
                <a:lnTo>
                  <a:pt x="5771" y="557"/>
                </a:lnTo>
                <a:cubicBezTo>
                  <a:pt x="4926" y="634"/>
                  <a:pt x="4422" y="612"/>
                  <a:pt x="3942" y="592"/>
                </a:cubicBezTo>
                <a:cubicBezTo>
                  <a:pt x="3463" y="572"/>
                  <a:pt x="2588" y="450"/>
                  <a:pt x="1839" y="456"/>
                </a:cubicBezTo>
                <a:cubicBezTo>
                  <a:pt x="1182" y="455"/>
                  <a:pt x="0" y="618"/>
                  <a:pt x="6" y="620"/>
                </a:cubicBezTo>
                <a:cubicBezTo>
                  <a:pt x="12" y="621"/>
                  <a:pt x="14" y="109"/>
                  <a:pt x="20" y="109"/>
                </a:cubicBezTo>
                <a:close/>
              </a:path>
            </a:pathLst>
          </a:cu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29" name="Group 5"/>
          <p:cNvGrpSpPr>
            <a:grpSpLocks/>
          </p:cNvGrpSpPr>
          <p:nvPr/>
        </p:nvGrpSpPr>
        <p:grpSpPr bwMode="auto">
          <a:xfrm>
            <a:off x="7740650" y="347663"/>
            <a:ext cx="387350" cy="366712"/>
            <a:chOff x="4752" y="1200"/>
            <a:chExt cx="288" cy="288"/>
          </a:xfrm>
        </p:grpSpPr>
        <p:sp>
          <p:nvSpPr>
            <p:cNvPr id="561158" name="Oval 6"/>
            <p:cNvSpPr>
              <a:spLocks noChangeArrowheads="1"/>
            </p:cNvSpPr>
            <p:nvPr userDrawn="1"/>
          </p:nvSpPr>
          <p:spPr bwMode="gray">
            <a:xfrm>
              <a:off x="4752" y="1200"/>
              <a:ext cx="288" cy="288"/>
            </a:xfrm>
            <a:prstGeom prst="ellipse">
              <a:avLst/>
            </a:prstGeom>
            <a:gradFill rotWithShape="1">
              <a:gsLst>
                <a:gs pos="0">
                  <a:schemeClr val="tx2">
                    <a:gamma/>
                    <a:tint val="25490"/>
                    <a:invGamma/>
                  </a:schemeClr>
                </a:gs>
                <a:gs pos="100000">
                  <a:schemeClr val="tx2">
                    <a:alpha val="3100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561159" name="Oval 7"/>
            <p:cNvSpPr>
              <a:spLocks noChangeArrowheads="1"/>
            </p:cNvSpPr>
            <p:nvPr userDrawn="1"/>
          </p:nvSpPr>
          <p:spPr bwMode="gray">
            <a:xfrm>
              <a:off x="4752" y="1200"/>
              <a:ext cx="192" cy="192"/>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0" name="Group 8"/>
          <p:cNvGrpSpPr>
            <a:grpSpLocks/>
          </p:cNvGrpSpPr>
          <p:nvPr/>
        </p:nvGrpSpPr>
        <p:grpSpPr bwMode="auto">
          <a:xfrm>
            <a:off x="8153400" y="53975"/>
            <a:ext cx="609600" cy="592138"/>
            <a:chOff x="4992" y="816"/>
            <a:chExt cx="576" cy="576"/>
          </a:xfrm>
        </p:grpSpPr>
        <p:sp>
          <p:nvSpPr>
            <p:cNvPr id="1038" name="Oval 9"/>
            <p:cNvSpPr>
              <a:spLocks noChangeArrowheads="1"/>
            </p:cNvSpPr>
            <p:nvPr userDrawn="1"/>
          </p:nvSpPr>
          <p:spPr bwMode="gray">
            <a:xfrm>
              <a:off x="4992" y="816"/>
              <a:ext cx="576" cy="576"/>
            </a:xfrm>
            <a:prstGeom prst="ellipse">
              <a:avLst/>
            </a:prstGeom>
            <a:solidFill>
              <a:schemeClr val="accent1">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1162" name="Oval 10"/>
            <p:cNvSpPr>
              <a:spLocks noChangeArrowheads="1"/>
            </p:cNvSpPr>
            <p:nvPr userDrawn="1"/>
          </p:nvSpPr>
          <p:spPr bwMode="gray">
            <a:xfrm>
              <a:off x="4992" y="912"/>
              <a:ext cx="480" cy="385"/>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grpSp>
        <p:nvGrpSpPr>
          <p:cNvPr id="1031" name="Group 11"/>
          <p:cNvGrpSpPr>
            <a:grpSpLocks/>
          </p:cNvGrpSpPr>
          <p:nvPr/>
        </p:nvGrpSpPr>
        <p:grpSpPr bwMode="auto">
          <a:xfrm>
            <a:off x="171450" y="819150"/>
            <a:ext cx="720725" cy="762000"/>
            <a:chOff x="4992" y="816"/>
            <a:chExt cx="576" cy="576"/>
          </a:xfrm>
        </p:grpSpPr>
        <p:sp>
          <p:nvSpPr>
            <p:cNvPr id="1036" name="Oval 12"/>
            <p:cNvSpPr>
              <a:spLocks noChangeArrowheads="1"/>
            </p:cNvSpPr>
            <p:nvPr userDrawn="1"/>
          </p:nvSpPr>
          <p:spPr bwMode="gray">
            <a:xfrm>
              <a:off x="4992" y="816"/>
              <a:ext cx="576" cy="576"/>
            </a:xfrm>
            <a:prstGeom prst="ellipse">
              <a:avLst/>
            </a:prstGeom>
            <a:solidFill>
              <a:schemeClr val="tx2">
                <a:alpha val="52940"/>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1165" name="Oval 13"/>
            <p:cNvSpPr>
              <a:spLocks noChangeArrowheads="1"/>
            </p:cNvSpPr>
            <p:nvPr userDrawn="1"/>
          </p:nvSpPr>
          <p:spPr bwMode="gray">
            <a:xfrm>
              <a:off x="4992" y="912"/>
              <a:ext cx="480" cy="384"/>
            </a:xfrm>
            <a:prstGeom prst="ellipse">
              <a:avLst/>
            </a:prstGeom>
            <a:gradFill rotWithShape="1">
              <a:gsLst>
                <a:gs pos="0">
                  <a:schemeClr val="bg1"/>
                </a:gs>
                <a:gs pos="100000">
                  <a:schemeClr val="bg1">
                    <a:gamma/>
                    <a:tint val="34902"/>
                    <a:invGamma/>
                    <a:alpha val="0"/>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grpSp>
      <p:sp>
        <p:nvSpPr>
          <p:cNvPr id="1032" name="Rectangle 14"/>
          <p:cNvSpPr>
            <a:spLocks noGrp="1" noChangeArrowheads="1"/>
          </p:cNvSpPr>
          <p:nvPr>
            <p:ph type="body" idx="1"/>
          </p:nvPr>
        </p:nvSpPr>
        <p:spPr bwMode="auto">
          <a:xfrm>
            <a:off x="457200" y="1828800"/>
            <a:ext cx="82296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61167" name="Rectangle 15"/>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ltLang="zh-CN"/>
          </a:p>
        </p:txBody>
      </p:sp>
      <p:sp>
        <p:nvSpPr>
          <p:cNvPr id="561168" name="Rectangle 16"/>
          <p:cNvSpPr>
            <a:spLocks noGrp="1" noChangeArrowheads="1"/>
          </p:cNvSpPr>
          <p:nvPr>
            <p:ph type="ftr" sz="quarter" idx="3"/>
          </p:nvPr>
        </p:nvSpPr>
        <p:spPr bwMode="auto">
          <a:xfrm>
            <a:off x="5219700" y="6381750"/>
            <a:ext cx="360045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1" smtClean="0">
                <a:solidFill>
                  <a:srgbClr val="F03628"/>
                </a:solidFill>
              </a:defRPr>
            </a:lvl1pPr>
          </a:lstStyle>
          <a:p>
            <a:pPr>
              <a:defRPr/>
            </a:pPr>
            <a:r>
              <a:rPr lang="en-US" altLang="zh-CN"/>
              <a:t>An Introduction to Database Systems</a:t>
            </a:r>
          </a:p>
        </p:txBody>
      </p:sp>
      <p:sp>
        <p:nvSpPr>
          <p:cNvPr id="1035" name="Rectangle 17"/>
          <p:cNvSpPr>
            <a:spLocks noGrp="1" noChangeArrowheads="1"/>
          </p:cNvSpPr>
          <p:nvPr>
            <p:ph type="title"/>
          </p:nvPr>
        </p:nvSpPr>
        <p:spPr bwMode="white">
          <a:xfrm>
            <a:off x="914400" y="6858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45791" dir="2021404"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698"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Lst>
  <p:hf sldNum="0" hdr="0" dt="0"/>
  <p:txStyles>
    <p:titleStyle>
      <a:lvl1pPr algn="ctr" rtl="0" eaLnBrk="0" fontAlgn="base" hangingPunct="0">
        <a:spcBef>
          <a:spcPct val="0"/>
        </a:spcBef>
        <a:spcAft>
          <a:spcPct val="0"/>
        </a:spcAft>
        <a:defRPr sz="3600" b="1">
          <a:solidFill>
            <a:schemeClr val="bg1"/>
          </a:solidFill>
          <a:latin typeface="+mj-lt"/>
          <a:ea typeface="+mj-ea"/>
          <a:cs typeface="+mj-cs"/>
        </a:defRPr>
      </a:lvl1pPr>
      <a:lvl2pPr algn="ctr" rtl="0" eaLnBrk="0" fontAlgn="base" hangingPunct="0">
        <a:spcBef>
          <a:spcPct val="0"/>
        </a:spcBef>
        <a:spcAft>
          <a:spcPct val="0"/>
        </a:spcAft>
        <a:defRPr sz="3600" b="1">
          <a:solidFill>
            <a:schemeClr val="bg1"/>
          </a:solidFill>
          <a:latin typeface="Arial" pitchFamily="34" charset="0"/>
        </a:defRPr>
      </a:lvl2pPr>
      <a:lvl3pPr algn="ctr" rtl="0" eaLnBrk="0" fontAlgn="base" hangingPunct="0">
        <a:spcBef>
          <a:spcPct val="0"/>
        </a:spcBef>
        <a:spcAft>
          <a:spcPct val="0"/>
        </a:spcAft>
        <a:defRPr sz="3600" b="1">
          <a:solidFill>
            <a:schemeClr val="bg1"/>
          </a:solidFill>
          <a:latin typeface="Arial" pitchFamily="34" charset="0"/>
        </a:defRPr>
      </a:lvl3pPr>
      <a:lvl4pPr algn="ctr" rtl="0" eaLnBrk="0" fontAlgn="base" hangingPunct="0">
        <a:spcBef>
          <a:spcPct val="0"/>
        </a:spcBef>
        <a:spcAft>
          <a:spcPct val="0"/>
        </a:spcAft>
        <a:defRPr sz="3600" b="1">
          <a:solidFill>
            <a:schemeClr val="bg1"/>
          </a:solidFill>
          <a:latin typeface="Arial" pitchFamily="34" charset="0"/>
        </a:defRPr>
      </a:lvl4pPr>
      <a:lvl5pPr algn="ctr" rtl="0" eaLnBrk="0" fontAlgn="base" hangingPunct="0">
        <a:spcBef>
          <a:spcPct val="0"/>
        </a:spcBef>
        <a:spcAft>
          <a:spcPct val="0"/>
        </a:spcAft>
        <a:defRPr sz="3600" b="1">
          <a:solidFill>
            <a:schemeClr val="bg1"/>
          </a:solidFill>
          <a:latin typeface="Arial" pitchFamily="34" charset="0"/>
        </a:defRPr>
      </a:lvl5pPr>
      <a:lvl6pPr marL="457200" algn="ctr" rtl="0" fontAlgn="base">
        <a:spcBef>
          <a:spcPct val="0"/>
        </a:spcBef>
        <a:spcAft>
          <a:spcPct val="0"/>
        </a:spcAft>
        <a:defRPr sz="3600" b="1">
          <a:solidFill>
            <a:schemeClr val="bg1"/>
          </a:solidFill>
          <a:latin typeface="Arial" pitchFamily="34" charset="0"/>
        </a:defRPr>
      </a:lvl6pPr>
      <a:lvl7pPr marL="914400" algn="ctr" rtl="0" fontAlgn="base">
        <a:spcBef>
          <a:spcPct val="0"/>
        </a:spcBef>
        <a:spcAft>
          <a:spcPct val="0"/>
        </a:spcAft>
        <a:defRPr sz="3600" b="1">
          <a:solidFill>
            <a:schemeClr val="bg1"/>
          </a:solidFill>
          <a:latin typeface="Arial" pitchFamily="34" charset="0"/>
        </a:defRPr>
      </a:lvl7pPr>
      <a:lvl8pPr marL="1371600" algn="ctr" rtl="0" fontAlgn="base">
        <a:spcBef>
          <a:spcPct val="0"/>
        </a:spcBef>
        <a:spcAft>
          <a:spcPct val="0"/>
        </a:spcAft>
        <a:defRPr sz="3600" b="1">
          <a:solidFill>
            <a:schemeClr val="bg1"/>
          </a:solidFill>
          <a:latin typeface="Arial" pitchFamily="34" charset="0"/>
        </a:defRPr>
      </a:lvl8pPr>
      <a:lvl9pPr marL="1828800" algn="ctr" rtl="0" fontAlgn="base">
        <a:spcBef>
          <a:spcPct val="0"/>
        </a:spcBef>
        <a:spcAft>
          <a:spcPct val="0"/>
        </a:spcAft>
        <a:defRPr sz="3600" b="1">
          <a:solidFill>
            <a:schemeClr val="bg1"/>
          </a:solidFill>
          <a:latin typeface="Arial" pitchFamily="34"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v"/>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lr>
          <a:schemeClr val="tx1"/>
        </a:buClr>
        <a:buChar char="•"/>
        <a:defRPr sz="2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4.xml"/><Relationship Id="rId1" Type="http://schemas.openxmlformats.org/officeDocument/2006/relationships/vmlDrawing" Target="../drawings/vmlDrawing2.vml"/><Relationship Id="rId4" Type="http://schemas.openxmlformats.org/officeDocument/2006/relationships/image" Target="../media/image14.png"/></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4.bin"/><Relationship Id="rId7" Type="http://schemas.openxmlformats.org/officeDocument/2006/relationships/oleObject" Target="../embeddings/oleObject7.bin"/><Relationship Id="rId12" Type="http://schemas.openxmlformats.org/officeDocument/2006/relationships/oleObject" Target="../embeddings/oleObject12.bin"/><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6.bin"/><Relationship Id="rId11" Type="http://schemas.openxmlformats.org/officeDocument/2006/relationships/oleObject" Target="../embeddings/oleObject11.bin"/><Relationship Id="rId5" Type="http://schemas.openxmlformats.org/officeDocument/2006/relationships/oleObject" Target="../embeddings/oleObject5.bin"/><Relationship Id="rId10" Type="http://schemas.openxmlformats.org/officeDocument/2006/relationships/oleObject" Target="../embeddings/oleObject10.bin"/><Relationship Id="rId4" Type="http://schemas.openxmlformats.org/officeDocument/2006/relationships/image" Target="../media/image18.wmf"/><Relationship Id="rId9" Type="http://schemas.openxmlformats.org/officeDocument/2006/relationships/oleObject" Target="../embeddings/oleObject9.bin"/></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4.xml"/><Relationship Id="rId1" Type="http://schemas.openxmlformats.org/officeDocument/2006/relationships/vmlDrawing" Target="../drawings/vmlDrawing5.vml"/><Relationship Id="rId4" Type="http://schemas.openxmlformats.org/officeDocument/2006/relationships/image" Target="../media/image20.png"/></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6.vml"/><Relationship Id="rId4" Type="http://schemas.openxmlformats.org/officeDocument/2006/relationships/image" Target="../media/image2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4"/>
          <p:cNvSpPr>
            <a:spLocks noGrp="1" noChangeArrowheads="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F3300"/>
                </a:solidFill>
              </a:rPr>
              <a:t>An Introduction to Database Systems</a:t>
            </a:r>
          </a:p>
        </p:txBody>
      </p:sp>
      <p:sp>
        <p:nvSpPr>
          <p:cNvPr id="3075" name="Rectangle 3"/>
          <p:cNvSpPr>
            <a:spLocks noGrp="1" noChangeArrowheads="1"/>
          </p:cNvSpPr>
          <p:nvPr>
            <p:ph type="subTitle" idx="1"/>
          </p:nvPr>
        </p:nvSpPr>
        <p:spPr>
          <a:xfrm>
            <a:off x="2411413" y="4868863"/>
            <a:ext cx="4868862" cy="82550"/>
          </a:xfrm>
        </p:spPr>
        <p:txBody>
          <a:bodyPr/>
          <a:lstStyle/>
          <a:p>
            <a:pPr eaLnBrk="1" hangingPunct="1">
              <a:lnSpc>
                <a:spcPct val="80000"/>
              </a:lnSpc>
            </a:pPr>
            <a:r>
              <a:rPr kumimoji="1" lang="zh-CN" altLang="en-US" sz="3500" b="1" smtClean="0">
                <a:latin typeface="Times-Roman"/>
                <a:ea typeface="隶书" pitchFamily="49" charset="-122"/>
              </a:rPr>
              <a:t>石家庄学院  计算机系</a:t>
            </a:r>
          </a:p>
        </p:txBody>
      </p:sp>
      <p:sp>
        <p:nvSpPr>
          <p:cNvPr id="3076" name="Rectangle 4"/>
          <p:cNvSpPr>
            <a:spLocks noGrp="1" noChangeArrowheads="1"/>
          </p:cNvSpPr>
          <p:nvPr>
            <p:ph type="ctrTitle"/>
          </p:nvPr>
        </p:nvSpPr>
        <p:spPr>
          <a:xfrm>
            <a:off x="755650" y="2349500"/>
            <a:ext cx="7777163" cy="1630363"/>
          </a:xfrm>
        </p:spPr>
        <p:txBody>
          <a:bodyPr/>
          <a:lstStyle/>
          <a:p>
            <a:pPr eaLnBrk="1" hangingPunct="1"/>
            <a:r>
              <a:rPr kumimoji="1" lang="zh-CN" altLang="en-US" sz="4400" dirty="0" smtClean="0">
                <a:latin typeface="Arial Black" pitchFamily="34" charset="0"/>
                <a:ea typeface="隶书" pitchFamily="49" charset="-122"/>
              </a:rPr>
              <a:t>数据库系统概论</a:t>
            </a:r>
            <a:r>
              <a:rPr kumimoji="1" lang="zh-CN" altLang="en-US" sz="3200" dirty="0" smtClean="0">
                <a:ea typeface="宋体" pitchFamily="2" charset="-122"/>
              </a:rPr>
              <a:t/>
            </a:r>
            <a:br>
              <a:rPr kumimoji="1" lang="zh-CN" altLang="en-US" sz="3200" dirty="0" smtClean="0">
                <a:ea typeface="宋体" pitchFamily="2" charset="-122"/>
              </a:rPr>
            </a:br>
            <a:r>
              <a:rPr kumimoji="1" lang="zh-CN" altLang="en-US" sz="3200" dirty="0" smtClean="0">
                <a:ea typeface="宋体" pitchFamily="2" charset="-122"/>
              </a:rPr>
              <a:t> </a:t>
            </a:r>
            <a:r>
              <a:rPr kumimoji="1" lang="en-US" altLang="zh-CN" sz="2400" dirty="0" smtClean="0">
                <a:latin typeface="Times New Roman" pitchFamily="18" charset="0"/>
                <a:ea typeface="宋体" pitchFamily="2" charset="-122"/>
              </a:rPr>
              <a:t>An Introduction to Database Systems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291" name="Rectangle 1026"/>
          <p:cNvSpPr>
            <a:spLocks noGrp="1" noChangeArrowheads="1"/>
          </p:cNvSpPr>
          <p:nvPr>
            <p:ph type="title"/>
          </p:nvPr>
        </p:nvSpPr>
        <p:spPr/>
        <p:txBody>
          <a:bodyPr/>
          <a:lstStyle/>
          <a:p>
            <a:pPr eaLnBrk="1" hangingPunct="1"/>
            <a:r>
              <a:rPr lang="zh-CN" altLang="en-US" sz="3200" smtClean="0">
                <a:latin typeface="宋体" pitchFamily="2" charset="-122"/>
                <a:ea typeface="宋体" pitchFamily="2" charset="-122"/>
              </a:rPr>
              <a:t>数据库的地位</a:t>
            </a:r>
          </a:p>
        </p:txBody>
      </p:sp>
      <p:sp>
        <p:nvSpPr>
          <p:cNvPr id="12292" name="Rectangle 1027"/>
          <p:cNvSpPr>
            <a:spLocks noGrp="1" noChangeArrowheads="1"/>
          </p:cNvSpPr>
          <p:nvPr>
            <p:ph type="body" idx="1"/>
          </p:nvPr>
        </p:nvSpPr>
        <p:spPr/>
        <p:txBody>
          <a:bodyPr/>
          <a:lstStyle/>
          <a:p>
            <a:pPr eaLnBrk="1" hangingPunct="1">
              <a:lnSpc>
                <a:spcPct val="160000"/>
              </a:lnSpc>
            </a:pPr>
            <a:r>
              <a:rPr lang="zh-CN" altLang="en-US" sz="2600" dirty="0" smtClean="0">
                <a:ea typeface="宋体" pitchFamily="2" charset="-122"/>
              </a:rPr>
              <a:t>数据库技术产生于六十年代末，是数据管理的最新技术，是计算机科学的重要分支。</a:t>
            </a:r>
          </a:p>
          <a:p>
            <a:pPr eaLnBrk="1" hangingPunct="1">
              <a:lnSpc>
                <a:spcPct val="160000"/>
              </a:lnSpc>
            </a:pPr>
            <a:r>
              <a:rPr lang="zh-CN" altLang="en-US" sz="2600" dirty="0" smtClean="0">
                <a:ea typeface="宋体" pitchFamily="2" charset="-122"/>
              </a:rPr>
              <a:t>数据库技术是信息系统的核心和基础，它的出现极大地促进了计算机应用向各行各业的渗透。</a:t>
            </a:r>
          </a:p>
          <a:p>
            <a:pPr eaLnBrk="1" hangingPunct="1">
              <a:lnSpc>
                <a:spcPct val="160000"/>
              </a:lnSpc>
            </a:pPr>
            <a:r>
              <a:rPr lang="zh-CN" altLang="en-US" sz="2600" dirty="0" smtClean="0">
                <a:ea typeface="宋体" pitchFamily="2" charset="-122"/>
              </a:rPr>
              <a:t>数据库的建设规模、数据库信息量的大小和使用频度已成为衡量一个国家信息化程度的重要标志。</a:t>
            </a:r>
          </a:p>
          <a:p>
            <a:pPr eaLnBrk="1" hangingPunct="1"/>
            <a:endParaRPr lang="en-US" altLang="zh-CN" sz="2600" dirty="0" smtClean="0">
              <a:ea typeface="宋体" pitchFamily="2" charset="-122"/>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4451" name="Rectangle 2"/>
          <p:cNvSpPr>
            <a:spLocks noGrp="1" noChangeArrowheads="1"/>
          </p:cNvSpPr>
          <p:nvPr>
            <p:ph type="title"/>
          </p:nvPr>
        </p:nvSpPr>
        <p:spPr/>
        <p:txBody>
          <a:bodyPr/>
          <a:lstStyle/>
          <a:p>
            <a:pPr eaLnBrk="1" hangingPunct="1"/>
            <a:r>
              <a:rPr lang="zh-CN" altLang="en-US" smtClean="0">
                <a:ea typeface="宋体" pitchFamily="2" charset="-122"/>
              </a:rPr>
              <a:t>五、层次模型的优缺点</a:t>
            </a:r>
            <a:endParaRPr lang="zh-CN" altLang="en-US" smtClean="0">
              <a:solidFill>
                <a:schemeClr val="tx1"/>
              </a:solidFill>
              <a:ea typeface="宋体" pitchFamily="2" charset="-122"/>
            </a:endParaRPr>
          </a:p>
        </p:txBody>
      </p:sp>
      <p:sp>
        <p:nvSpPr>
          <p:cNvPr id="104452" name="Rectangle 3"/>
          <p:cNvSpPr>
            <a:spLocks noGrp="1" noChangeArrowheads="1"/>
          </p:cNvSpPr>
          <p:nvPr>
            <p:ph type="body" idx="1"/>
          </p:nvPr>
        </p:nvSpPr>
        <p:spPr>
          <a:xfrm>
            <a:off x="914400" y="1844675"/>
            <a:ext cx="7772400" cy="4392613"/>
          </a:xfrm>
        </p:spPr>
        <p:txBody>
          <a:bodyPr/>
          <a:lstStyle/>
          <a:p>
            <a:pPr algn="just" eaLnBrk="1" hangingPunct="1">
              <a:lnSpc>
                <a:spcPct val="90000"/>
              </a:lnSpc>
            </a:pPr>
            <a:r>
              <a:rPr lang="zh-CN" altLang="en-US" smtClean="0">
                <a:ea typeface="宋体" pitchFamily="2" charset="-122"/>
              </a:rPr>
              <a:t>优点</a:t>
            </a:r>
          </a:p>
          <a:p>
            <a:pPr lvl="1" algn="just" eaLnBrk="1" hangingPunct="1">
              <a:lnSpc>
                <a:spcPct val="90000"/>
              </a:lnSpc>
            </a:pPr>
            <a:r>
              <a:rPr lang="zh-CN" altLang="en-US" b="1" smtClean="0">
                <a:ea typeface="宋体" pitchFamily="2" charset="-122"/>
              </a:rPr>
              <a:t>层次模型的数据结构比较简单清晰</a:t>
            </a:r>
            <a:r>
              <a:rPr lang="zh-CN" altLang="en-US" smtClean="0">
                <a:ea typeface="宋体" pitchFamily="2" charset="-122"/>
              </a:rPr>
              <a:t> </a:t>
            </a:r>
            <a:endParaRPr lang="zh-CN" altLang="en-US" b="1" smtClean="0">
              <a:ea typeface="宋体" pitchFamily="2" charset="-122"/>
            </a:endParaRPr>
          </a:p>
          <a:p>
            <a:pPr lvl="1" algn="just" eaLnBrk="1" hangingPunct="1">
              <a:lnSpc>
                <a:spcPct val="90000"/>
              </a:lnSpc>
            </a:pPr>
            <a:r>
              <a:rPr lang="zh-CN" altLang="en-US" b="1" smtClean="0">
                <a:ea typeface="宋体" pitchFamily="2" charset="-122"/>
              </a:rPr>
              <a:t>查询效率高，性能优于关系模型，不低于网状模型</a:t>
            </a:r>
          </a:p>
          <a:p>
            <a:pPr lvl="1" algn="just" eaLnBrk="1" hangingPunct="1">
              <a:lnSpc>
                <a:spcPct val="90000"/>
              </a:lnSpc>
            </a:pPr>
            <a:r>
              <a:rPr lang="zh-CN" altLang="en-US" b="1" smtClean="0">
                <a:ea typeface="宋体" pitchFamily="2" charset="-122"/>
              </a:rPr>
              <a:t>层次数据模型提供了良好的完整性支持</a:t>
            </a:r>
            <a:endParaRPr lang="zh-CN" altLang="en-US" sz="2800" smtClean="0">
              <a:ea typeface="宋体" pitchFamily="2" charset="-122"/>
            </a:endParaRPr>
          </a:p>
          <a:p>
            <a:pPr eaLnBrk="1" hangingPunct="1">
              <a:lnSpc>
                <a:spcPct val="90000"/>
              </a:lnSpc>
            </a:pPr>
            <a:r>
              <a:rPr lang="zh-CN" altLang="en-US" smtClean="0">
                <a:ea typeface="宋体" pitchFamily="2" charset="-122"/>
              </a:rPr>
              <a:t>缺点</a:t>
            </a:r>
          </a:p>
          <a:p>
            <a:pPr lvl="1" eaLnBrk="1" hangingPunct="1">
              <a:lnSpc>
                <a:spcPct val="90000"/>
              </a:lnSpc>
            </a:pPr>
            <a:r>
              <a:rPr lang="zh-CN" altLang="en-US" b="1" smtClean="0">
                <a:ea typeface="宋体" pitchFamily="2" charset="-122"/>
              </a:rPr>
              <a:t>多对多联系表示不自然</a:t>
            </a:r>
          </a:p>
          <a:p>
            <a:pPr lvl="1" eaLnBrk="1" hangingPunct="1">
              <a:lnSpc>
                <a:spcPct val="90000"/>
              </a:lnSpc>
            </a:pPr>
            <a:r>
              <a:rPr lang="zh-CN" altLang="en-US" b="1" smtClean="0">
                <a:ea typeface="宋体" pitchFamily="2" charset="-122"/>
              </a:rPr>
              <a:t>对插入和删除操作的限制多，应用程序的编写比较复杂</a:t>
            </a:r>
            <a:r>
              <a:rPr lang="zh-CN" altLang="en-US" smtClean="0">
                <a:ea typeface="宋体" pitchFamily="2" charset="-122"/>
              </a:rPr>
              <a:t> </a:t>
            </a:r>
            <a:endParaRPr lang="zh-CN" altLang="en-US" b="1" smtClean="0">
              <a:ea typeface="宋体" pitchFamily="2" charset="-122"/>
            </a:endParaRPr>
          </a:p>
          <a:p>
            <a:pPr lvl="1" eaLnBrk="1" hangingPunct="1">
              <a:lnSpc>
                <a:spcPct val="90000"/>
              </a:lnSpc>
            </a:pPr>
            <a:r>
              <a:rPr lang="zh-CN" altLang="en-US" b="1" smtClean="0">
                <a:ea typeface="宋体" pitchFamily="2" charset="-122"/>
              </a:rPr>
              <a:t>查询子女结点必须通过双亲结点</a:t>
            </a:r>
          </a:p>
          <a:p>
            <a:pPr lvl="1" eaLnBrk="1" hangingPunct="1">
              <a:lnSpc>
                <a:spcPct val="90000"/>
              </a:lnSpc>
            </a:pPr>
            <a:r>
              <a:rPr lang="zh-CN" altLang="en-US" b="1" smtClean="0">
                <a:ea typeface="宋体" pitchFamily="2" charset="-122"/>
              </a:rPr>
              <a:t>由于结构严密，层次命令趋于程序化</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5475" name="Rectangle 2"/>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105476" name="Rectangle 3"/>
          <p:cNvSpPr>
            <a:spLocks noGrp="1" noChangeArrowheads="1"/>
          </p:cNvSpPr>
          <p:nvPr>
            <p:ph type="body" idx="1"/>
          </p:nvPr>
        </p:nvSpPr>
        <p:spPr>
          <a:xfrm>
            <a:off x="957263" y="1827213"/>
            <a:ext cx="6329362" cy="4697412"/>
          </a:xfrm>
        </p:spPr>
        <p:txBody>
          <a:bodyPr/>
          <a:lstStyle/>
          <a:p>
            <a:pPr eaLnBrk="1" hangingPunct="1">
              <a:lnSpc>
                <a:spcPct val="130000"/>
              </a:lnSpc>
              <a:buFont typeface="Wingdings" pitchFamily="2" charset="2"/>
              <a:buNone/>
            </a:pPr>
            <a:r>
              <a:rPr lang="en-US" altLang="zh-CN" b="1" smtClean="0">
                <a:ea typeface="宋体" pitchFamily="2" charset="-122"/>
              </a:rPr>
              <a:t>  1.2.1  </a:t>
            </a:r>
            <a:r>
              <a:rPr lang="zh-CN" altLang="en-US" b="1" smtClean="0">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1.2.2  </a:t>
            </a:r>
            <a:r>
              <a:rPr lang="zh-CN" altLang="en-US" b="1" smtClean="0">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ea typeface="宋体" pitchFamily="2" charset="-122"/>
              </a:rPr>
              <a:t>1.2.3  </a:t>
            </a:r>
            <a:r>
              <a:rPr lang="zh-CN" altLang="en-US" b="1" smtClean="0">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1.2.4  </a:t>
            </a:r>
            <a:r>
              <a:rPr lang="zh-CN" altLang="en-US" b="1" smtClean="0">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solidFill>
                  <a:srgbClr val="70BB2B"/>
                </a:solidFill>
                <a:ea typeface="宋体" pitchFamily="2" charset="-122"/>
              </a:rPr>
              <a:t>1.2.6  </a:t>
            </a:r>
            <a:r>
              <a:rPr lang="zh-CN" altLang="en-US" b="1" smtClean="0">
                <a:solidFill>
                  <a:srgbClr val="70BB2B"/>
                </a:solidFill>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1.2.7  </a:t>
            </a:r>
            <a:r>
              <a:rPr lang="zh-CN" altLang="en-US" b="1" smtClean="0">
                <a:ea typeface="宋体" pitchFamily="2" charset="-122"/>
              </a:rPr>
              <a:t>关系模型</a:t>
            </a:r>
            <a:endParaRPr lang="zh-CN" altLang="en-US" sz="2400" b="1" smtClean="0">
              <a:ea typeface="宋体"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6499" name="Rectangle 2050"/>
          <p:cNvSpPr>
            <a:spLocks noGrp="1" noChangeArrowheads="1"/>
          </p:cNvSpPr>
          <p:nvPr>
            <p:ph type="title"/>
          </p:nvPr>
        </p:nvSpPr>
        <p:spPr/>
        <p:txBody>
          <a:bodyPr/>
          <a:lstStyle/>
          <a:p>
            <a:pPr eaLnBrk="1" hangingPunct="1"/>
            <a:r>
              <a:rPr lang="en-US" altLang="zh-CN" sz="3200" smtClean="0">
                <a:ea typeface="宋体" pitchFamily="2" charset="-122"/>
              </a:rPr>
              <a:t>1.2.6 </a:t>
            </a:r>
            <a:r>
              <a:rPr lang="zh-CN" altLang="en-US" sz="3200" smtClean="0">
                <a:ea typeface="宋体" pitchFamily="2" charset="-122"/>
              </a:rPr>
              <a:t>网状模型</a:t>
            </a:r>
          </a:p>
        </p:txBody>
      </p:sp>
      <p:sp>
        <p:nvSpPr>
          <p:cNvPr id="106500" name="Rectangle 2051"/>
          <p:cNvSpPr>
            <a:spLocks noGrp="1" noChangeArrowheads="1"/>
          </p:cNvSpPr>
          <p:nvPr>
            <p:ph type="body" idx="1"/>
          </p:nvPr>
        </p:nvSpPr>
        <p:spPr>
          <a:xfrm>
            <a:off x="457200" y="1628775"/>
            <a:ext cx="8229600" cy="4695825"/>
          </a:xfrm>
        </p:spPr>
        <p:txBody>
          <a:bodyPr/>
          <a:lstStyle/>
          <a:p>
            <a:pPr eaLnBrk="1" hangingPunct="1"/>
            <a:r>
              <a:rPr lang="zh-CN" altLang="en-US" sz="2600" b="1" smtClean="0">
                <a:ea typeface="宋体" pitchFamily="2" charset="-122"/>
              </a:rPr>
              <a:t>网状数据库系统采用</a:t>
            </a:r>
            <a:r>
              <a:rPr lang="zh-CN" altLang="en-US" sz="2600" b="1" smtClean="0">
                <a:solidFill>
                  <a:srgbClr val="FB33F1"/>
                </a:solidFill>
                <a:ea typeface="宋体" pitchFamily="2" charset="-122"/>
              </a:rPr>
              <a:t>网状模型</a:t>
            </a:r>
            <a:r>
              <a:rPr lang="zh-CN" altLang="en-US" sz="2600" b="1" smtClean="0">
                <a:ea typeface="宋体" pitchFamily="2" charset="-122"/>
              </a:rPr>
              <a:t>作为数据的组织方式 </a:t>
            </a:r>
          </a:p>
          <a:p>
            <a:pPr eaLnBrk="1" hangingPunct="1"/>
            <a:r>
              <a:rPr lang="zh-CN" altLang="en-US" sz="2600" b="1" smtClean="0">
                <a:ea typeface="宋体" pitchFamily="2" charset="-122"/>
              </a:rPr>
              <a:t>典型代表是</a:t>
            </a:r>
            <a:r>
              <a:rPr lang="en-US" altLang="zh-CN" sz="2600" b="1" smtClean="0">
                <a:ea typeface="宋体" pitchFamily="2" charset="-122"/>
              </a:rPr>
              <a:t>DBTG</a:t>
            </a:r>
            <a:r>
              <a:rPr lang="zh-CN" altLang="en-US" sz="2600" b="1" smtClean="0">
                <a:ea typeface="宋体" pitchFamily="2" charset="-122"/>
              </a:rPr>
              <a:t>系统：</a:t>
            </a:r>
          </a:p>
          <a:p>
            <a:pPr lvl="1" eaLnBrk="1" hangingPunct="1"/>
            <a:r>
              <a:rPr lang="zh-CN" altLang="en-US" sz="2000" smtClean="0">
                <a:ea typeface="宋体" pitchFamily="2" charset="-122"/>
              </a:rPr>
              <a:t>亦称</a:t>
            </a:r>
            <a:r>
              <a:rPr lang="en-US" altLang="zh-CN" sz="2000" smtClean="0">
                <a:ea typeface="宋体" pitchFamily="2" charset="-122"/>
              </a:rPr>
              <a:t>CODASYL</a:t>
            </a:r>
            <a:r>
              <a:rPr lang="zh-CN" altLang="en-US" sz="2000" smtClean="0">
                <a:ea typeface="宋体" pitchFamily="2" charset="-122"/>
              </a:rPr>
              <a:t>系统</a:t>
            </a:r>
          </a:p>
          <a:p>
            <a:pPr lvl="1" algn="just" eaLnBrk="1" hangingPunct="1">
              <a:lnSpc>
                <a:spcPct val="120000"/>
              </a:lnSpc>
            </a:pPr>
            <a:r>
              <a:rPr lang="en-US" altLang="zh-CN" sz="2000" smtClean="0">
                <a:ea typeface="宋体" pitchFamily="2" charset="-122"/>
              </a:rPr>
              <a:t>70</a:t>
            </a:r>
            <a:r>
              <a:rPr lang="zh-CN" altLang="en-US" sz="2000" smtClean="0">
                <a:ea typeface="宋体" pitchFamily="2" charset="-122"/>
              </a:rPr>
              <a:t>年代由</a:t>
            </a:r>
            <a:r>
              <a:rPr lang="en-US" altLang="zh-CN" sz="2000" smtClean="0">
                <a:ea typeface="宋体" pitchFamily="2" charset="-122"/>
              </a:rPr>
              <a:t>DBTG</a:t>
            </a:r>
            <a:r>
              <a:rPr lang="zh-CN" altLang="en-US" sz="2000" smtClean="0">
                <a:ea typeface="宋体" pitchFamily="2" charset="-122"/>
              </a:rPr>
              <a:t>提出的一个系统方案</a:t>
            </a:r>
          </a:p>
          <a:p>
            <a:pPr lvl="1" algn="just" eaLnBrk="1" hangingPunct="1">
              <a:lnSpc>
                <a:spcPct val="120000"/>
              </a:lnSpc>
            </a:pPr>
            <a:r>
              <a:rPr lang="zh-CN" altLang="en-US" sz="2000" smtClean="0">
                <a:ea typeface="宋体" pitchFamily="2" charset="-122"/>
              </a:rPr>
              <a:t>奠定了数据库系统的基本概念、方法和技术</a:t>
            </a:r>
          </a:p>
          <a:p>
            <a:pPr algn="just" eaLnBrk="1" hangingPunct="1"/>
            <a:r>
              <a:rPr lang="zh-CN" altLang="en-US" sz="2600" b="1" smtClean="0">
                <a:ea typeface="宋体" pitchFamily="2" charset="-122"/>
              </a:rPr>
              <a:t>实际系统</a:t>
            </a:r>
          </a:p>
          <a:p>
            <a:pPr lvl="1" algn="just" eaLnBrk="1" hangingPunct="1">
              <a:lnSpc>
                <a:spcPct val="120000"/>
              </a:lnSpc>
            </a:pPr>
            <a:r>
              <a:rPr lang="en-US" altLang="zh-CN" sz="2000" smtClean="0">
                <a:ea typeface="宋体" pitchFamily="2" charset="-122"/>
              </a:rPr>
              <a:t>Cullinet  Software  Inc.</a:t>
            </a:r>
            <a:r>
              <a:rPr lang="zh-CN" altLang="en-US" sz="2000" smtClean="0">
                <a:ea typeface="宋体" pitchFamily="2" charset="-122"/>
              </a:rPr>
              <a:t>公司的 </a:t>
            </a:r>
            <a:r>
              <a:rPr lang="en-US" altLang="zh-CN" sz="2000" smtClean="0">
                <a:ea typeface="宋体" pitchFamily="2" charset="-122"/>
              </a:rPr>
              <a:t>IDMS</a:t>
            </a:r>
          </a:p>
          <a:p>
            <a:pPr lvl="1" algn="just" eaLnBrk="1" hangingPunct="1">
              <a:lnSpc>
                <a:spcPct val="120000"/>
              </a:lnSpc>
            </a:pPr>
            <a:r>
              <a:rPr lang="en-US" altLang="zh-CN" sz="2000" smtClean="0">
                <a:ea typeface="宋体" pitchFamily="2" charset="-122"/>
              </a:rPr>
              <a:t>Univac</a:t>
            </a:r>
            <a:r>
              <a:rPr lang="zh-CN" altLang="en-US" sz="2000" smtClean="0">
                <a:ea typeface="宋体" pitchFamily="2" charset="-122"/>
              </a:rPr>
              <a:t>公司的 </a:t>
            </a:r>
            <a:r>
              <a:rPr lang="en-US" altLang="zh-CN" sz="2000" smtClean="0">
                <a:ea typeface="宋体" pitchFamily="2" charset="-122"/>
              </a:rPr>
              <a:t>DMS1100</a:t>
            </a:r>
          </a:p>
          <a:p>
            <a:pPr lvl="1" algn="just" eaLnBrk="1" hangingPunct="1">
              <a:lnSpc>
                <a:spcPct val="120000"/>
              </a:lnSpc>
            </a:pPr>
            <a:r>
              <a:rPr lang="en-US" altLang="zh-CN" sz="2000" smtClean="0">
                <a:ea typeface="宋体" pitchFamily="2" charset="-122"/>
              </a:rPr>
              <a:t>Honeywell</a:t>
            </a:r>
            <a:r>
              <a:rPr lang="zh-CN" altLang="en-US" sz="2000" smtClean="0">
                <a:ea typeface="宋体" pitchFamily="2" charset="-122"/>
              </a:rPr>
              <a:t>公司的</a:t>
            </a:r>
            <a:r>
              <a:rPr lang="en-US" altLang="zh-CN" sz="2000" smtClean="0">
                <a:ea typeface="宋体" pitchFamily="2" charset="-122"/>
              </a:rPr>
              <a:t>IDS/2</a:t>
            </a:r>
          </a:p>
          <a:p>
            <a:pPr lvl="1" algn="just" eaLnBrk="1" hangingPunct="1">
              <a:lnSpc>
                <a:spcPct val="120000"/>
              </a:lnSpc>
            </a:pPr>
            <a:r>
              <a:rPr lang="en-US" altLang="zh-CN" sz="2000" smtClean="0">
                <a:ea typeface="宋体" pitchFamily="2" charset="-122"/>
              </a:rPr>
              <a:t>HP</a:t>
            </a:r>
            <a:r>
              <a:rPr lang="zh-CN" altLang="en-US" sz="2000" smtClean="0">
                <a:ea typeface="宋体" pitchFamily="2" charset="-122"/>
              </a:rPr>
              <a:t>公司的</a:t>
            </a:r>
            <a:r>
              <a:rPr lang="en-US" altLang="zh-CN" sz="2000" smtClean="0">
                <a:ea typeface="宋体" pitchFamily="2" charset="-122"/>
              </a:rPr>
              <a:t>IMAGE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7523" name="Rectangle 2"/>
          <p:cNvSpPr>
            <a:spLocks noGrp="1" noChangeArrowheads="1"/>
          </p:cNvSpPr>
          <p:nvPr>
            <p:ph type="title"/>
          </p:nvPr>
        </p:nvSpPr>
        <p:spPr/>
        <p:txBody>
          <a:bodyPr/>
          <a:lstStyle/>
          <a:p>
            <a:pPr eaLnBrk="1" hangingPunct="1"/>
            <a:r>
              <a:rPr lang="en-US" altLang="zh-CN" smtClean="0">
                <a:ea typeface="宋体" pitchFamily="2" charset="-122"/>
              </a:rPr>
              <a:t>1.</a:t>
            </a:r>
            <a:r>
              <a:rPr lang="zh-CN" altLang="en-US" smtClean="0">
                <a:ea typeface="宋体" pitchFamily="2" charset="-122"/>
              </a:rPr>
              <a:t>网状数据模型的数据结构</a:t>
            </a:r>
          </a:p>
        </p:txBody>
      </p:sp>
      <p:sp>
        <p:nvSpPr>
          <p:cNvPr id="107524" name="Rectangle 3"/>
          <p:cNvSpPr>
            <a:spLocks noGrp="1" noChangeArrowheads="1"/>
          </p:cNvSpPr>
          <p:nvPr>
            <p:ph type="body" idx="1"/>
          </p:nvPr>
        </p:nvSpPr>
        <p:spPr>
          <a:xfrm>
            <a:off x="762000" y="1989138"/>
            <a:ext cx="7543800" cy="4133850"/>
          </a:xfrm>
        </p:spPr>
        <p:txBody>
          <a:bodyPr/>
          <a:lstStyle/>
          <a:p>
            <a:pPr eaLnBrk="1" hangingPunct="1"/>
            <a:r>
              <a:rPr lang="zh-CN" altLang="en-US" smtClean="0">
                <a:ea typeface="宋体" pitchFamily="2" charset="-122"/>
              </a:rPr>
              <a:t>网状模型</a:t>
            </a:r>
          </a:p>
          <a:p>
            <a:pPr lvl="1" algn="just" eaLnBrk="1" hangingPunct="1">
              <a:lnSpc>
                <a:spcPct val="130000"/>
              </a:lnSpc>
              <a:buFont typeface="Wingdings" pitchFamily="2" charset="2"/>
              <a:buNone/>
            </a:pPr>
            <a:r>
              <a:rPr lang="zh-CN" altLang="en-US" b="1" smtClean="0">
                <a:ea typeface="宋体" pitchFamily="2" charset="-122"/>
              </a:rPr>
              <a:t>满足下面两个条件的基本层次联系的集合：</a:t>
            </a:r>
          </a:p>
          <a:p>
            <a:pPr lvl="1" algn="just" eaLnBrk="1" hangingPunct="1">
              <a:lnSpc>
                <a:spcPct val="130000"/>
              </a:lnSpc>
              <a:buFont typeface="Wingdings" pitchFamily="2" charset="2"/>
              <a:buNone/>
            </a:pPr>
            <a:r>
              <a:rPr lang="en-US" altLang="zh-CN" b="1" smtClean="0">
                <a:ea typeface="宋体" pitchFamily="2" charset="-122"/>
              </a:rPr>
              <a:t>1. </a:t>
            </a:r>
            <a:r>
              <a:rPr lang="zh-CN" altLang="en-US" b="1" smtClean="0">
                <a:ea typeface="宋体" pitchFamily="2" charset="-122"/>
              </a:rPr>
              <a:t>允许一个以上的结点无双亲；</a:t>
            </a:r>
          </a:p>
          <a:p>
            <a:pPr lvl="1" algn="just" eaLnBrk="1" hangingPunct="1">
              <a:lnSpc>
                <a:spcPct val="130000"/>
              </a:lnSpc>
              <a:buFont typeface="Wingdings" pitchFamily="2" charset="2"/>
              <a:buNone/>
            </a:pPr>
            <a:r>
              <a:rPr lang="en-US" altLang="zh-CN" b="1" smtClean="0">
                <a:ea typeface="宋体" pitchFamily="2" charset="-122"/>
              </a:rPr>
              <a:t>2. </a:t>
            </a:r>
            <a:r>
              <a:rPr lang="zh-CN" altLang="en-US" b="1" smtClean="0">
                <a:ea typeface="宋体" pitchFamily="2" charset="-122"/>
              </a:rPr>
              <a:t>一个结点可以有多于一个的双亲</a:t>
            </a:r>
            <a:r>
              <a:rPr lang="zh-CN" altLang="en-US" smtClean="0">
                <a:ea typeface="宋体" pitchFamily="2" charset="-122"/>
              </a:rPr>
              <a:t>。</a:t>
            </a:r>
          </a:p>
          <a:p>
            <a:pPr lvl="1"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8547" name="Rectangle 2"/>
          <p:cNvSpPr>
            <a:spLocks noGrp="1" noChangeArrowheads="1"/>
          </p:cNvSpPr>
          <p:nvPr>
            <p:ph type="title"/>
          </p:nvPr>
        </p:nvSpPr>
        <p:spPr/>
        <p:txBody>
          <a:bodyPr/>
          <a:lstStyle/>
          <a:p>
            <a:pPr eaLnBrk="1" hangingPunct="1"/>
            <a:r>
              <a:rPr lang="zh-CN" altLang="en-US" smtClean="0">
                <a:ea typeface="宋体" pitchFamily="2" charset="-122"/>
              </a:rPr>
              <a:t>网状数据模型的数据结构（续）</a:t>
            </a:r>
          </a:p>
        </p:txBody>
      </p:sp>
      <p:sp>
        <p:nvSpPr>
          <p:cNvPr id="108548" name="Rectangle 3"/>
          <p:cNvSpPr>
            <a:spLocks noGrp="1" noChangeArrowheads="1"/>
          </p:cNvSpPr>
          <p:nvPr>
            <p:ph type="body" idx="1"/>
          </p:nvPr>
        </p:nvSpPr>
        <p:spPr/>
        <p:txBody>
          <a:bodyPr/>
          <a:lstStyle/>
          <a:p>
            <a:pPr algn="just" eaLnBrk="1" hangingPunct="1">
              <a:lnSpc>
                <a:spcPct val="160000"/>
              </a:lnSpc>
            </a:pPr>
            <a:r>
              <a:rPr lang="zh-CN" altLang="en-US" sz="2400" smtClean="0">
                <a:ea typeface="宋体" pitchFamily="2" charset="-122"/>
              </a:rPr>
              <a:t>表示方法</a:t>
            </a:r>
            <a:r>
              <a:rPr lang="en-US" altLang="zh-CN" sz="2400" smtClean="0">
                <a:ea typeface="宋体" pitchFamily="2" charset="-122"/>
              </a:rPr>
              <a:t>(</a:t>
            </a:r>
            <a:r>
              <a:rPr lang="zh-CN" altLang="en-US" sz="2400" smtClean="0">
                <a:ea typeface="宋体" pitchFamily="2" charset="-122"/>
              </a:rPr>
              <a:t>与层次数据模型相同</a:t>
            </a:r>
            <a:r>
              <a:rPr lang="en-US" altLang="zh-CN" sz="2400" smtClean="0">
                <a:ea typeface="宋体" pitchFamily="2" charset="-122"/>
              </a:rPr>
              <a:t>)</a:t>
            </a:r>
          </a:p>
          <a:p>
            <a:pPr lvl="1" algn="just" eaLnBrk="1" hangingPunct="1">
              <a:lnSpc>
                <a:spcPct val="160000"/>
              </a:lnSpc>
              <a:buFont typeface="Wingdings" pitchFamily="2" charset="2"/>
              <a:buNone/>
            </a:pPr>
            <a:r>
              <a:rPr lang="zh-CN" altLang="en-US" sz="2200" b="1" smtClean="0">
                <a:solidFill>
                  <a:schemeClr val="hlink"/>
                </a:solidFill>
                <a:ea typeface="宋体" pitchFamily="2" charset="-122"/>
              </a:rPr>
              <a:t>实体型</a:t>
            </a:r>
            <a:r>
              <a:rPr lang="zh-CN" altLang="en-US" sz="2200" b="1" smtClean="0">
                <a:ea typeface="宋体" pitchFamily="2" charset="-122"/>
              </a:rPr>
              <a:t>：用记录类型描述</a:t>
            </a:r>
          </a:p>
          <a:p>
            <a:pPr lvl="1" algn="just" eaLnBrk="1" hangingPunct="1">
              <a:lnSpc>
                <a:spcPct val="160000"/>
              </a:lnSpc>
              <a:buFont typeface="Wingdings" pitchFamily="2" charset="2"/>
              <a:buNone/>
            </a:pPr>
            <a:r>
              <a:rPr lang="zh-CN" altLang="en-US" sz="2200" b="1" smtClean="0">
                <a:ea typeface="宋体" pitchFamily="2" charset="-122"/>
              </a:rPr>
              <a:t>               每个结点表示一个记录类型（实体）</a:t>
            </a:r>
          </a:p>
          <a:p>
            <a:pPr lvl="1" algn="just" eaLnBrk="1" hangingPunct="1">
              <a:lnSpc>
                <a:spcPct val="160000"/>
              </a:lnSpc>
              <a:buFont typeface="Wingdings" pitchFamily="2" charset="2"/>
              <a:buNone/>
            </a:pPr>
            <a:r>
              <a:rPr lang="zh-CN" altLang="en-US" sz="2200" b="1" smtClean="0">
                <a:solidFill>
                  <a:schemeClr val="hlink"/>
                </a:solidFill>
                <a:ea typeface="宋体" pitchFamily="2" charset="-122"/>
              </a:rPr>
              <a:t>属性</a:t>
            </a:r>
            <a:r>
              <a:rPr lang="zh-CN" altLang="en-US" sz="2200" b="1" smtClean="0">
                <a:ea typeface="宋体" pitchFamily="2" charset="-122"/>
              </a:rPr>
              <a:t>：用字段描述</a:t>
            </a:r>
          </a:p>
          <a:p>
            <a:pPr lvl="1" algn="just" eaLnBrk="1" hangingPunct="1">
              <a:lnSpc>
                <a:spcPct val="160000"/>
              </a:lnSpc>
              <a:buFont typeface="Wingdings" pitchFamily="2" charset="2"/>
              <a:buNone/>
            </a:pPr>
            <a:r>
              <a:rPr lang="zh-CN" altLang="en-US" sz="2200" b="1" smtClean="0">
                <a:ea typeface="宋体" pitchFamily="2" charset="-122"/>
              </a:rPr>
              <a:t>           每个记录类型可包含若干个字段</a:t>
            </a:r>
          </a:p>
          <a:p>
            <a:pPr lvl="1" algn="just" eaLnBrk="1" hangingPunct="1">
              <a:lnSpc>
                <a:spcPct val="160000"/>
              </a:lnSpc>
              <a:buFont typeface="Wingdings" pitchFamily="2" charset="2"/>
              <a:buNone/>
            </a:pPr>
            <a:r>
              <a:rPr lang="zh-CN" altLang="en-US" sz="2200" b="1" smtClean="0">
                <a:solidFill>
                  <a:schemeClr val="hlink"/>
                </a:solidFill>
                <a:ea typeface="宋体" pitchFamily="2" charset="-122"/>
              </a:rPr>
              <a:t>联系</a:t>
            </a:r>
            <a:r>
              <a:rPr lang="zh-CN" altLang="en-US" sz="2200" b="1" smtClean="0">
                <a:ea typeface="宋体" pitchFamily="2" charset="-122"/>
              </a:rPr>
              <a:t>：用结点之间的连线表示记录类</a:t>
            </a:r>
            <a:r>
              <a:rPr lang="zh-CN" altLang="en-US" sz="2100" b="1" smtClean="0">
                <a:ea typeface="宋体" pitchFamily="2" charset="-122"/>
              </a:rPr>
              <a:t>型</a:t>
            </a:r>
            <a:r>
              <a:rPr lang="zh-CN" altLang="en-US" sz="2200" b="1" smtClean="0">
                <a:ea typeface="宋体" pitchFamily="2" charset="-122"/>
              </a:rPr>
              <a:t>（实体）之</a:t>
            </a:r>
          </a:p>
          <a:p>
            <a:pPr lvl="1" algn="just" eaLnBrk="1" hangingPunct="1">
              <a:lnSpc>
                <a:spcPct val="160000"/>
              </a:lnSpc>
              <a:buFont typeface="Wingdings" pitchFamily="2" charset="2"/>
              <a:buNone/>
            </a:pPr>
            <a:r>
              <a:rPr lang="zh-CN" altLang="en-US" sz="2200" b="1" smtClean="0">
                <a:ea typeface="宋体" pitchFamily="2" charset="-122"/>
              </a:rPr>
              <a:t>            间的</a:t>
            </a:r>
            <a:r>
              <a:rPr lang="zh-CN" altLang="en-US" sz="2200" b="1" smtClean="0">
                <a:solidFill>
                  <a:srgbClr val="5F9F25"/>
                </a:solidFill>
                <a:ea typeface="宋体" pitchFamily="2" charset="-122"/>
              </a:rPr>
              <a:t>一对多的父子联系</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9571" name="Rectangle 2"/>
          <p:cNvSpPr>
            <a:spLocks noGrp="1" noChangeArrowheads="1"/>
          </p:cNvSpPr>
          <p:nvPr>
            <p:ph type="title"/>
          </p:nvPr>
        </p:nvSpPr>
        <p:spPr/>
        <p:txBody>
          <a:bodyPr/>
          <a:lstStyle/>
          <a:p>
            <a:pPr eaLnBrk="1" hangingPunct="1"/>
            <a:r>
              <a:rPr lang="zh-CN" altLang="en-US" smtClean="0">
                <a:ea typeface="宋体" pitchFamily="2" charset="-122"/>
              </a:rPr>
              <a:t>网状数据模型的数据结构（续）</a:t>
            </a:r>
          </a:p>
        </p:txBody>
      </p:sp>
      <p:sp>
        <p:nvSpPr>
          <p:cNvPr id="109572" name="Rectangle 3"/>
          <p:cNvSpPr>
            <a:spLocks noGrp="1" noChangeArrowheads="1"/>
          </p:cNvSpPr>
          <p:nvPr>
            <p:ph type="body" idx="1"/>
          </p:nvPr>
        </p:nvSpPr>
        <p:spPr>
          <a:xfrm>
            <a:off x="611188" y="1916113"/>
            <a:ext cx="7772400" cy="4114800"/>
          </a:xfrm>
        </p:spPr>
        <p:txBody>
          <a:bodyPr/>
          <a:lstStyle/>
          <a:p>
            <a:pPr eaLnBrk="1" hangingPunct="1">
              <a:lnSpc>
                <a:spcPct val="130000"/>
              </a:lnSpc>
            </a:pPr>
            <a:r>
              <a:rPr lang="zh-CN" altLang="en-US" smtClean="0">
                <a:ea typeface="宋体" pitchFamily="2" charset="-122"/>
              </a:rPr>
              <a:t>网状模型与层次模型的区别</a:t>
            </a:r>
          </a:p>
          <a:p>
            <a:pPr lvl="1" eaLnBrk="1" hangingPunct="1">
              <a:lnSpc>
                <a:spcPct val="160000"/>
              </a:lnSpc>
            </a:pPr>
            <a:r>
              <a:rPr lang="zh-CN" altLang="en-US" sz="2200" b="1" smtClean="0">
                <a:ea typeface="宋体" pitchFamily="2" charset="-122"/>
              </a:rPr>
              <a:t>网状模型允许多个结点没有双亲结点</a:t>
            </a:r>
          </a:p>
          <a:p>
            <a:pPr lvl="1" eaLnBrk="1" hangingPunct="1">
              <a:lnSpc>
                <a:spcPct val="160000"/>
              </a:lnSpc>
            </a:pPr>
            <a:r>
              <a:rPr lang="zh-CN" altLang="en-US" sz="2200" b="1" smtClean="0">
                <a:ea typeface="宋体" pitchFamily="2" charset="-122"/>
              </a:rPr>
              <a:t>网状模型允许结点有多个双亲结点</a:t>
            </a:r>
          </a:p>
          <a:p>
            <a:pPr lvl="1" eaLnBrk="1" hangingPunct="1">
              <a:lnSpc>
                <a:spcPct val="160000"/>
              </a:lnSpc>
            </a:pPr>
            <a:r>
              <a:rPr lang="zh-CN" altLang="en-US" sz="2200" b="1" smtClean="0">
                <a:ea typeface="宋体" pitchFamily="2" charset="-122"/>
              </a:rPr>
              <a:t>网状模型允许两个结点之间有多种联系（复合联系）</a:t>
            </a:r>
          </a:p>
          <a:p>
            <a:pPr lvl="1" eaLnBrk="1" hangingPunct="1">
              <a:lnSpc>
                <a:spcPct val="160000"/>
              </a:lnSpc>
            </a:pPr>
            <a:r>
              <a:rPr lang="zh-CN" altLang="en-US" sz="2200" b="1" smtClean="0">
                <a:ea typeface="宋体" pitchFamily="2" charset="-122"/>
              </a:rPr>
              <a:t>网状模型可以更直接地去描述现实世界</a:t>
            </a:r>
          </a:p>
          <a:p>
            <a:pPr lvl="1" eaLnBrk="1" hangingPunct="1">
              <a:lnSpc>
                <a:spcPct val="160000"/>
              </a:lnSpc>
            </a:pPr>
            <a:r>
              <a:rPr lang="zh-CN" altLang="en-US" sz="2200" b="1" smtClean="0">
                <a:ea typeface="宋体" pitchFamily="2" charset="-122"/>
              </a:rPr>
              <a:t>层次模型实际上是网状模型的一个特例</a:t>
            </a:r>
            <a:endParaRPr lang="zh-CN" altLang="en-US" sz="2200" smtClean="0">
              <a:ea typeface="宋体" pitchFamily="2" charset="-122"/>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页脚占位符 5"/>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0595" name="Rectangle 1026"/>
          <p:cNvSpPr>
            <a:spLocks noGrp="1" noChangeArrowheads="1"/>
          </p:cNvSpPr>
          <p:nvPr>
            <p:ph type="title"/>
          </p:nvPr>
        </p:nvSpPr>
        <p:spPr/>
        <p:txBody>
          <a:bodyPr/>
          <a:lstStyle/>
          <a:p>
            <a:pPr eaLnBrk="1" hangingPunct="1"/>
            <a:r>
              <a:rPr lang="zh-CN" altLang="en-US" smtClean="0">
                <a:ea typeface="宋体" pitchFamily="2" charset="-122"/>
              </a:rPr>
              <a:t>网状数据模型的数据结构（续）</a:t>
            </a:r>
          </a:p>
        </p:txBody>
      </p:sp>
      <p:sp>
        <p:nvSpPr>
          <p:cNvPr id="110596" name="Rectangle 1337"/>
          <p:cNvSpPr>
            <a:spLocks noChangeArrowheads="1"/>
          </p:cNvSpPr>
          <p:nvPr/>
        </p:nvSpPr>
        <p:spPr bwMode="auto">
          <a:xfrm>
            <a:off x="755650" y="1700213"/>
            <a:ext cx="7127875" cy="12827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lnSpc>
                <a:spcPct val="130000"/>
              </a:lnSpc>
              <a:buClr>
                <a:schemeClr val="accent1"/>
              </a:buClr>
              <a:buFont typeface="Wingdings" pitchFamily="2" charset="2"/>
              <a:buChar char="v"/>
            </a:pPr>
            <a:r>
              <a:rPr kumimoji="1" lang="zh-CN" altLang="en-US" sz="2000">
                <a:latin typeface="Times New Roman" pitchFamily="18" charset="0"/>
              </a:rPr>
              <a:t>网状模型中子女结点与双亲结点的联系可以不唯一</a:t>
            </a:r>
          </a:p>
          <a:p>
            <a:pPr lvl="1" eaLnBrk="1" hangingPunct="1">
              <a:lnSpc>
                <a:spcPct val="130000"/>
              </a:lnSpc>
              <a:buSzPct val="75000"/>
              <a:buFont typeface="Wingdings" pitchFamily="2" charset="2"/>
              <a:buNone/>
            </a:pPr>
            <a:r>
              <a:rPr kumimoji="1" lang="zh-CN" altLang="en-US" sz="2000">
                <a:latin typeface="Times New Roman" pitchFamily="18" charset="0"/>
              </a:rPr>
              <a:t>要为每个联系命名，并指出与该联系有关的双亲记录和子女记录</a:t>
            </a:r>
            <a:r>
              <a:rPr kumimoji="1" lang="zh-CN" altLang="en-US" sz="2000" b="1">
                <a:latin typeface="Times New Roman" pitchFamily="18" charset="0"/>
              </a:rPr>
              <a:t> </a:t>
            </a:r>
          </a:p>
        </p:txBody>
      </p:sp>
      <p:sp>
        <p:nvSpPr>
          <p:cNvPr id="295224" name="AutoShape 1336"/>
          <p:cNvSpPr>
            <a:spLocks noChangeArrowheads="1"/>
          </p:cNvSpPr>
          <p:nvPr/>
        </p:nvSpPr>
        <p:spPr bwMode="auto">
          <a:xfrm>
            <a:off x="684213" y="3068638"/>
            <a:ext cx="1873250" cy="1152525"/>
          </a:xfrm>
          <a:prstGeom prst="cloudCallout">
            <a:avLst>
              <a:gd name="adj1" fmla="val 85509"/>
              <a:gd name="adj2" fmla="val 78375"/>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en-US" altLang="zh-CN" sz="1200" b="1">
                <a:solidFill>
                  <a:srgbClr val="FB33F1"/>
                </a:solidFill>
                <a:latin typeface="Times New Roman" pitchFamily="18" charset="0"/>
              </a:rPr>
              <a:t>R1</a:t>
            </a:r>
            <a:r>
              <a:rPr lang="zh-CN" altLang="en-US" sz="1200" b="1">
                <a:solidFill>
                  <a:srgbClr val="FB33F1"/>
                </a:solidFill>
                <a:latin typeface="Times New Roman" pitchFamily="18" charset="0"/>
              </a:rPr>
              <a:t>与</a:t>
            </a:r>
            <a:r>
              <a:rPr lang="en-US" altLang="zh-CN" sz="1200" b="1">
                <a:solidFill>
                  <a:srgbClr val="FB33F1"/>
                </a:solidFill>
                <a:latin typeface="Times New Roman" pitchFamily="18" charset="0"/>
              </a:rPr>
              <a:t>R3</a:t>
            </a:r>
            <a:r>
              <a:rPr lang="zh-CN" altLang="en-US" sz="1200" b="1">
                <a:solidFill>
                  <a:srgbClr val="FB33F1"/>
                </a:solidFill>
                <a:latin typeface="Times New Roman" pitchFamily="18" charset="0"/>
              </a:rPr>
              <a:t>之间的联系</a:t>
            </a:r>
            <a:r>
              <a:rPr lang="en-US" altLang="zh-CN" sz="1200" b="1" i="1">
                <a:solidFill>
                  <a:srgbClr val="FB33F1"/>
                </a:solidFill>
                <a:latin typeface="Times New Roman" pitchFamily="18" charset="0"/>
              </a:rPr>
              <a:t>L</a:t>
            </a:r>
            <a:r>
              <a:rPr lang="en-US" altLang="zh-CN" sz="1200" b="1">
                <a:solidFill>
                  <a:srgbClr val="FB33F1"/>
                </a:solidFill>
                <a:latin typeface="Times New Roman" pitchFamily="18" charset="0"/>
              </a:rPr>
              <a:t>1</a:t>
            </a:r>
          </a:p>
        </p:txBody>
      </p:sp>
      <p:sp>
        <p:nvSpPr>
          <p:cNvPr id="295226" name="AutoShape 1338"/>
          <p:cNvSpPr>
            <a:spLocks noChangeArrowheads="1"/>
          </p:cNvSpPr>
          <p:nvPr/>
        </p:nvSpPr>
        <p:spPr bwMode="auto">
          <a:xfrm>
            <a:off x="6918325" y="2852738"/>
            <a:ext cx="1901825" cy="1152525"/>
          </a:xfrm>
          <a:prstGeom prst="cloudCallout">
            <a:avLst>
              <a:gd name="adj1" fmla="val -120282"/>
              <a:gd name="adj2" fmla="val 94079"/>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en-US" altLang="zh-CN" sz="1200" b="1">
                <a:solidFill>
                  <a:srgbClr val="FB33F1"/>
                </a:solidFill>
                <a:latin typeface="Times New Roman" pitchFamily="18" charset="0"/>
              </a:rPr>
              <a:t>R2</a:t>
            </a:r>
            <a:r>
              <a:rPr lang="zh-CN" altLang="en-US" sz="1200" b="1">
                <a:solidFill>
                  <a:srgbClr val="FB33F1"/>
                </a:solidFill>
                <a:latin typeface="Times New Roman" pitchFamily="18" charset="0"/>
              </a:rPr>
              <a:t>与</a:t>
            </a:r>
            <a:r>
              <a:rPr lang="en-US" altLang="zh-CN" sz="1200" b="1">
                <a:solidFill>
                  <a:srgbClr val="FB33F1"/>
                </a:solidFill>
                <a:latin typeface="Times New Roman" pitchFamily="18" charset="0"/>
              </a:rPr>
              <a:t>R3</a:t>
            </a:r>
            <a:r>
              <a:rPr lang="zh-CN" altLang="en-US" sz="1200" b="1">
                <a:solidFill>
                  <a:srgbClr val="FB33F1"/>
                </a:solidFill>
                <a:latin typeface="Times New Roman" pitchFamily="18" charset="0"/>
              </a:rPr>
              <a:t>之间的联系</a:t>
            </a:r>
            <a:r>
              <a:rPr lang="en-US" altLang="zh-CN" sz="1200" b="1" i="1">
                <a:solidFill>
                  <a:srgbClr val="FB33F1"/>
                </a:solidFill>
                <a:latin typeface="Times New Roman" pitchFamily="18" charset="0"/>
              </a:rPr>
              <a:t>L</a:t>
            </a:r>
            <a:r>
              <a:rPr lang="en-US" altLang="zh-CN" sz="1200" b="1">
                <a:solidFill>
                  <a:srgbClr val="FB33F1"/>
                </a:solidFill>
                <a:latin typeface="Times New Roman" pitchFamily="18" charset="0"/>
              </a:rPr>
              <a:t>2</a:t>
            </a:r>
            <a:r>
              <a:rPr lang="en-US" altLang="zh-CN" sz="1200" b="1">
                <a:latin typeface="Times New Roman" pitchFamily="18" charset="0"/>
              </a:rPr>
              <a:t> </a:t>
            </a:r>
          </a:p>
          <a:p>
            <a:pPr marL="342900" indent="-342900" algn="ctr" eaLnBrk="1" hangingPunct="1"/>
            <a:endParaRPr lang="en-US" altLang="zh-CN" sz="1200" b="1">
              <a:latin typeface="Times New Roman" pitchFamily="18" charset="0"/>
            </a:endParaRPr>
          </a:p>
        </p:txBody>
      </p:sp>
      <p:graphicFrame>
        <p:nvGraphicFramePr>
          <p:cNvPr id="295228" name="Object 1340"/>
          <p:cNvGraphicFramePr>
            <a:graphicFrameLocks noGrp="1" noChangeAspect="1"/>
          </p:cNvGraphicFramePr>
          <p:nvPr>
            <p:ph sz="half" idx="2"/>
          </p:nvPr>
        </p:nvGraphicFramePr>
        <p:xfrm>
          <a:off x="3113088" y="3429000"/>
          <a:ext cx="2630487" cy="3081338"/>
        </p:xfrm>
        <a:graphic>
          <a:graphicData uri="http://schemas.openxmlformats.org/presentationml/2006/ole">
            <mc:AlternateContent xmlns:mc="http://schemas.openxmlformats.org/markup-compatibility/2006">
              <mc:Choice xmlns:v="urn:schemas-microsoft-com:vml" Requires="v">
                <p:oleObj spid="_x0000_s110603" name="Image" r:id="rId3" imgW="8203175" imgH="8711111" progId="Photoshop.Image.7">
                  <p:embed/>
                </p:oleObj>
              </mc:Choice>
              <mc:Fallback>
                <p:oleObj name="Image" r:id="rId3" imgW="8203175" imgH="8711111" progId="Photoshop.Image.7">
                  <p:embed/>
                  <p:pic>
                    <p:nvPicPr>
                      <p:cNvPr id="0" name="Object 1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3088" y="3429000"/>
                        <a:ext cx="2630487" cy="308133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nodeType="clickEffect">
                                  <p:stCondLst>
                                    <p:cond delay="0"/>
                                  </p:stCondLst>
                                  <p:childTnLst>
                                    <p:set>
                                      <p:cBhvr>
                                        <p:cTn id="6" dur="1" fill="hold">
                                          <p:stCondLst>
                                            <p:cond delay="0"/>
                                          </p:stCondLst>
                                        </p:cTn>
                                        <p:tgtEl>
                                          <p:spTgt spid="295228"/>
                                        </p:tgtEl>
                                        <p:attrNameLst>
                                          <p:attrName>style.visibility</p:attrName>
                                        </p:attrNameLst>
                                      </p:cBhvr>
                                      <p:to>
                                        <p:strVal val="visible"/>
                                      </p:to>
                                    </p:set>
                                    <p:animEffect transition="in" filter="diamond(in)">
                                      <p:cBhvr>
                                        <p:cTn id="7" dur="1000"/>
                                        <p:tgtEl>
                                          <p:spTgt spid="295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95224"/>
                                        </p:tgtEl>
                                        <p:attrNameLst>
                                          <p:attrName>style.visibility</p:attrName>
                                        </p:attrNameLst>
                                      </p:cBhvr>
                                      <p:to>
                                        <p:strVal val="visible"/>
                                      </p:to>
                                    </p:set>
                                    <p:anim calcmode="lin" valueType="num">
                                      <p:cBhvr additive="base">
                                        <p:cTn id="12" dur="500" fill="hold"/>
                                        <p:tgtEl>
                                          <p:spTgt spid="295224"/>
                                        </p:tgtEl>
                                        <p:attrNameLst>
                                          <p:attrName>ppt_x</p:attrName>
                                        </p:attrNameLst>
                                      </p:cBhvr>
                                      <p:tavLst>
                                        <p:tav tm="0">
                                          <p:val>
                                            <p:strVal val="0-#ppt_w/2"/>
                                          </p:val>
                                        </p:tav>
                                        <p:tav tm="100000">
                                          <p:val>
                                            <p:strVal val="#ppt_x"/>
                                          </p:val>
                                        </p:tav>
                                      </p:tavLst>
                                    </p:anim>
                                    <p:anim calcmode="lin" valueType="num">
                                      <p:cBhvr additive="base">
                                        <p:cTn id="13" dur="500" fill="hold"/>
                                        <p:tgtEl>
                                          <p:spTgt spid="295224"/>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95226"/>
                                        </p:tgtEl>
                                        <p:attrNameLst>
                                          <p:attrName>style.visibility</p:attrName>
                                        </p:attrNameLst>
                                      </p:cBhvr>
                                      <p:to>
                                        <p:strVal val="visible"/>
                                      </p:to>
                                    </p:set>
                                    <p:anim calcmode="lin" valueType="num">
                                      <p:cBhvr additive="base">
                                        <p:cTn id="18" dur="500" fill="hold"/>
                                        <p:tgtEl>
                                          <p:spTgt spid="295226"/>
                                        </p:tgtEl>
                                        <p:attrNameLst>
                                          <p:attrName>ppt_x</p:attrName>
                                        </p:attrNameLst>
                                      </p:cBhvr>
                                      <p:tavLst>
                                        <p:tav tm="0">
                                          <p:val>
                                            <p:strVal val="#ppt_x"/>
                                          </p:val>
                                        </p:tav>
                                        <p:tav tm="100000">
                                          <p:val>
                                            <p:strVal val="#ppt_x"/>
                                          </p:val>
                                        </p:tav>
                                      </p:tavLst>
                                    </p:anim>
                                    <p:anim calcmode="lin" valueType="num">
                                      <p:cBhvr additive="base">
                                        <p:cTn id="19" dur="500" fill="hold"/>
                                        <p:tgtEl>
                                          <p:spTgt spid="2952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224" grpId="0" animBg="1"/>
      <p:bldP spid="295226"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1619" name="Rectangle 1029"/>
          <p:cNvSpPr>
            <a:spLocks noGrp="1" noChangeArrowheads="1"/>
          </p:cNvSpPr>
          <p:nvPr>
            <p:ph type="title"/>
          </p:nvPr>
        </p:nvSpPr>
        <p:spPr/>
        <p:txBody>
          <a:bodyPr/>
          <a:lstStyle/>
          <a:p>
            <a:pPr eaLnBrk="1" hangingPunct="1"/>
            <a:r>
              <a:rPr lang="zh-CN" altLang="en-US" sz="3200" smtClean="0">
                <a:ea typeface="宋体" pitchFamily="2" charset="-122"/>
              </a:rPr>
              <a:t>网状数据模型的数据结构（续）</a:t>
            </a:r>
          </a:p>
        </p:txBody>
      </p:sp>
      <p:graphicFrame>
        <p:nvGraphicFramePr>
          <p:cNvPr id="111620" name="Object 1028"/>
          <p:cNvGraphicFramePr>
            <a:graphicFrameLocks noGrp="1" noChangeAspect="1"/>
          </p:cNvGraphicFramePr>
          <p:nvPr>
            <p:ph idx="1"/>
          </p:nvPr>
        </p:nvGraphicFramePr>
        <p:xfrm>
          <a:off x="1187450" y="2052638"/>
          <a:ext cx="5905500" cy="3327400"/>
        </p:xfrm>
        <a:graphic>
          <a:graphicData uri="http://schemas.openxmlformats.org/presentationml/2006/ole">
            <mc:AlternateContent xmlns:mc="http://schemas.openxmlformats.org/markup-compatibility/2006">
              <mc:Choice xmlns:v="urn:schemas-microsoft-com:vml" Requires="v">
                <p:oleObj spid="_x0000_s111625" name="Image" r:id="rId3" imgW="7619048" imgH="4292063" progId="Photoshop.Image.7">
                  <p:embed/>
                </p:oleObj>
              </mc:Choice>
              <mc:Fallback>
                <p:oleObj name="Image" r:id="rId3" imgW="7619048" imgH="4292063" progId="Photoshop.Image.7">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2052638"/>
                        <a:ext cx="5905500" cy="33274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21" name="Rectangle 1031"/>
          <p:cNvSpPr>
            <a:spLocks noChangeArrowheads="1"/>
          </p:cNvSpPr>
          <p:nvPr/>
        </p:nvSpPr>
        <p:spPr bwMode="auto">
          <a:xfrm>
            <a:off x="3419475" y="5805488"/>
            <a:ext cx="18415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a:latin typeface="Times New Roman" pitchFamily="18" charset="0"/>
              </a:rPr>
              <a:t>网状模型的例子</a:t>
            </a:r>
            <a:r>
              <a:rPr kumimoji="1" lang="zh-CN" altLang="en-US" b="1">
                <a:latin typeface="Times New Roman" pitchFamily="18" charset="0"/>
              </a:rPr>
              <a:t> </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2643" name="Rectangle 2"/>
          <p:cNvSpPr>
            <a:spLocks noGrp="1" noChangeArrowheads="1"/>
          </p:cNvSpPr>
          <p:nvPr>
            <p:ph type="title"/>
          </p:nvPr>
        </p:nvSpPr>
        <p:spPr/>
        <p:txBody>
          <a:bodyPr/>
          <a:lstStyle/>
          <a:p>
            <a:pPr eaLnBrk="1" hangingPunct="1"/>
            <a:r>
              <a:rPr lang="zh-CN" altLang="en-US" smtClean="0">
                <a:ea typeface="宋体" pitchFamily="2" charset="-122"/>
              </a:rPr>
              <a:t>网状数据模型的数据结构（续）</a:t>
            </a:r>
          </a:p>
        </p:txBody>
      </p:sp>
      <p:sp>
        <p:nvSpPr>
          <p:cNvPr id="112644"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ea typeface="宋体" pitchFamily="2" charset="-122"/>
              </a:rPr>
              <a:t>多对多联系在网状模型中的表示</a:t>
            </a:r>
          </a:p>
          <a:p>
            <a:pPr lvl="1" algn="just" eaLnBrk="1" hangingPunct="1">
              <a:lnSpc>
                <a:spcPct val="140000"/>
              </a:lnSpc>
            </a:pPr>
            <a:r>
              <a:rPr lang="zh-CN" altLang="en-US" b="1" smtClean="0">
                <a:ea typeface="宋体" pitchFamily="2" charset="-122"/>
              </a:rPr>
              <a:t>用网状模型</a:t>
            </a:r>
            <a:r>
              <a:rPr lang="zh-CN" altLang="en-US" b="1" smtClean="0">
                <a:solidFill>
                  <a:srgbClr val="5F9F25"/>
                </a:solidFill>
                <a:ea typeface="宋体" pitchFamily="2" charset="-122"/>
              </a:rPr>
              <a:t>间接</a:t>
            </a:r>
            <a:r>
              <a:rPr lang="zh-CN" altLang="en-US" b="1" smtClean="0">
                <a:ea typeface="宋体" pitchFamily="2" charset="-122"/>
              </a:rPr>
              <a:t>表示多对多联系</a:t>
            </a:r>
          </a:p>
          <a:p>
            <a:pPr lvl="1" algn="just" eaLnBrk="1" hangingPunct="1">
              <a:lnSpc>
                <a:spcPct val="140000"/>
              </a:lnSpc>
            </a:pPr>
            <a:r>
              <a:rPr lang="zh-CN" altLang="en-US" b="1" smtClean="0">
                <a:ea typeface="宋体" pitchFamily="2" charset="-122"/>
              </a:rPr>
              <a:t>方法：</a:t>
            </a:r>
          </a:p>
          <a:p>
            <a:pPr lvl="1" algn="just" eaLnBrk="1" hangingPunct="1">
              <a:lnSpc>
                <a:spcPct val="140000"/>
              </a:lnSpc>
              <a:buFont typeface="Wingdings" pitchFamily="2" charset="2"/>
              <a:buNone/>
            </a:pPr>
            <a:r>
              <a:rPr lang="zh-CN" altLang="en-US" b="1" smtClean="0">
                <a:ea typeface="宋体" pitchFamily="2" charset="-122"/>
              </a:rPr>
              <a:t>    将多对多联系</a:t>
            </a:r>
            <a:r>
              <a:rPr lang="zh-CN" altLang="en-US" b="1" smtClean="0">
                <a:solidFill>
                  <a:srgbClr val="5F9F25"/>
                </a:solidFill>
                <a:ea typeface="宋体" pitchFamily="2" charset="-122"/>
              </a:rPr>
              <a:t>直接</a:t>
            </a:r>
            <a:r>
              <a:rPr lang="zh-CN" altLang="en-US" b="1" smtClean="0">
                <a:ea typeface="宋体" pitchFamily="2" charset="-122"/>
              </a:rPr>
              <a:t>分解成一对多联系</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3667" name="Rectangle 2"/>
          <p:cNvSpPr>
            <a:spLocks noGrp="1" noChangeArrowheads="1"/>
          </p:cNvSpPr>
          <p:nvPr>
            <p:ph type="title"/>
          </p:nvPr>
        </p:nvSpPr>
        <p:spPr/>
        <p:txBody>
          <a:bodyPr/>
          <a:lstStyle/>
          <a:p>
            <a:pPr eaLnBrk="1" hangingPunct="1"/>
            <a:r>
              <a:rPr lang="zh-CN" altLang="en-US" sz="3200" smtClean="0">
                <a:ea typeface="宋体" pitchFamily="2" charset="-122"/>
              </a:rPr>
              <a:t>网状数据模型的数据结构（续）</a:t>
            </a:r>
          </a:p>
        </p:txBody>
      </p:sp>
      <p:sp>
        <p:nvSpPr>
          <p:cNvPr id="113668" name="Rectangle 3"/>
          <p:cNvSpPr>
            <a:spLocks noGrp="1" noChangeArrowheads="1"/>
          </p:cNvSpPr>
          <p:nvPr>
            <p:ph type="body" idx="1"/>
          </p:nvPr>
        </p:nvSpPr>
        <p:spPr/>
        <p:txBody>
          <a:bodyPr/>
          <a:lstStyle/>
          <a:p>
            <a:pPr lvl="1" eaLnBrk="1" hangingPunct="1">
              <a:buFont typeface="Wingdings" pitchFamily="2" charset="2"/>
              <a:buNone/>
            </a:pPr>
            <a:r>
              <a:rPr lang="zh-CN" altLang="en-US" smtClean="0">
                <a:ea typeface="宋体" pitchFamily="2" charset="-122"/>
              </a:rPr>
              <a:t>例如：一个学生可以选修若干门课程，某一课程可以被多个学生选修，学生与课程之间是多对多联系 </a:t>
            </a:r>
          </a:p>
          <a:p>
            <a:pPr lvl="1" eaLnBrk="1" hangingPunct="1">
              <a:buFont typeface="Wingdings" pitchFamily="2" charset="2"/>
              <a:buNone/>
            </a:pPr>
            <a:endParaRPr lang="zh-CN" altLang="en-US" smtClean="0">
              <a:ea typeface="宋体" pitchFamily="2" charset="-122"/>
            </a:endParaRPr>
          </a:p>
          <a:p>
            <a:pPr lvl="1" eaLnBrk="1" hangingPunct="1">
              <a:buSzPct val="75000"/>
              <a:buFont typeface="Wingdings" pitchFamily="2" charset="2"/>
              <a:buChar char="n"/>
            </a:pPr>
            <a:r>
              <a:rPr lang="zh-CN" altLang="en-US" smtClean="0">
                <a:ea typeface="宋体" pitchFamily="2" charset="-122"/>
              </a:rPr>
              <a:t>引进一个学生选课的联结记录，由</a:t>
            </a:r>
            <a:r>
              <a:rPr lang="en-US" altLang="zh-CN" smtClean="0">
                <a:ea typeface="宋体" pitchFamily="2" charset="-122"/>
              </a:rPr>
              <a:t>3</a:t>
            </a:r>
            <a:r>
              <a:rPr lang="zh-CN" altLang="en-US" smtClean="0">
                <a:ea typeface="宋体" pitchFamily="2" charset="-122"/>
              </a:rPr>
              <a:t>个数据项组成</a:t>
            </a:r>
          </a:p>
          <a:p>
            <a:pPr lvl="2" eaLnBrk="1" hangingPunct="1">
              <a:buFont typeface="Wingdings" pitchFamily="2" charset="2"/>
              <a:buChar char="Ø"/>
            </a:pPr>
            <a:r>
              <a:rPr lang="zh-CN" altLang="en-US" smtClean="0">
                <a:ea typeface="宋体" pitchFamily="2" charset="-122"/>
              </a:rPr>
              <a:t>学号</a:t>
            </a:r>
          </a:p>
          <a:p>
            <a:pPr lvl="2" eaLnBrk="1" hangingPunct="1">
              <a:buFont typeface="Wingdings" pitchFamily="2" charset="2"/>
              <a:buChar char="Ø"/>
            </a:pPr>
            <a:r>
              <a:rPr lang="zh-CN" altLang="en-US" smtClean="0">
                <a:ea typeface="宋体" pitchFamily="2" charset="-122"/>
              </a:rPr>
              <a:t>课程号</a:t>
            </a:r>
          </a:p>
          <a:p>
            <a:pPr lvl="2" eaLnBrk="1" hangingPunct="1">
              <a:buFont typeface="Wingdings" pitchFamily="2" charset="2"/>
              <a:buChar char="Ø"/>
            </a:pPr>
            <a:r>
              <a:rPr lang="zh-CN" altLang="en-US" smtClean="0">
                <a:ea typeface="宋体" pitchFamily="2" charset="-122"/>
              </a:rPr>
              <a:t>成绩</a:t>
            </a:r>
          </a:p>
          <a:p>
            <a:pPr lvl="2" eaLnBrk="1" hangingPunct="1">
              <a:buFont typeface="Wingdings" pitchFamily="2" charset="2"/>
              <a:buChar char="Ø"/>
            </a:pPr>
            <a:r>
              <a:rPr lang="zh-CN" altLang="en-US" smtClean="0">
                <a:ea typeface="宋体" pitchFamily="2" charset="-122"/>
              </a:rPr>
              <a:t>表示某个学生选修某一门课程及其成绩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315" name="Rectangle 2"/>
          <p:cNvSpPr>
            <a:spLocks noGrp="1" noChangeArrowheads="1"/>
          </p:cNvSpPr>
          <p:nvPr>
            <p:ph type="title"/>
          </p:nvPr>
        </p:nvSpPr>
        <p:spPr/>
        <p:txBody>
          <a:bodyPr/>
          <a:lstStyle/>
          <a:p>
            <a:pPr eaLnBrk="1" hangingPunct="1"/>
            <a:r>
              <a:rPr lang="zh-CN" altLang="en-US" sz="3200" smtClean="0">
                <a:ea typeface="宋体" pitchFamily="2" charset="-122"/>
              </a:rPr>
              <a:t>数据库技术发展回顾</a:t>
            </a:r>
          </a:p>
        </p:txBody>
      </p:sp>
      <p:sp>
        <p:nvSpPr>
          <p:cNvPr id="13316" name="Rectangle 3"/>
          <p:cNvSpPr>
            <a:spLocks noGrp="1" noChangeArrowheads="1"/>
          </p:cNvSpPr>
          <p:nvPr>
            <p:ph type="body" idx="1"/>
          </p:nvPr>
        </p:nvSpPr>
        <p:spPr/>
        <p:txBody>
          <a:bodyPr/>
          <a:lstStyle/>
          <a:p>
            <a:pPr eaLnBrk="1" hangingPunct="1"/>
            <a:endParaRPr lang="zh-CN" altLang="zh-CN" smtClean="0">
              <a:ea typeface="宋体" pitchFamily="2" charset="-122"/>
            </a:endParaRPr>
          </a:p>
        </p:txBody>
      </p:sp>
      <p:pic>
        <p:nvPicPr>
          <p:cNvPr id="13317" name="Picture 5" descr="未标题-1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773238"/>
            <a:ext cx="70231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4691" name="Rectangle 1026"/>
          <p:cNvSpPr>
            <a:spLocks noGrp="1" noChangeArrowheads="1"/>
          </p:cNvSpPr>
          <p:nvPr>
            <p:ph type="title"/>
          </p:nvPr>
        </p:nvSpPr>
        <p:spPr/>
        <p:txBody>
          <a:bodyPr/>
          <a:lstStyle/>
          <a:p>
            <a:pPr eaLnBrk="1" hangingPunct="1"/>
            <a:r>
              <a:rPr lang="zh-CN" altLang="en-US" sz="3200" smtClean="0">
                <a:ea typeface="宋体" pitchFamily="2" charset="-122"/>
              </a:rPr>
              <a:t>网状数据模型的数据结构（续）</a:t>
            </a:r>
          </a:p>
        </p:txBody>
      </p:sp>
      <p:sp>
        <p:nvSpPr>
          <p:cNvPr id="114692" name="Rectangle 1027"/>
          <p:cNvSpPr>
            <a:spLocks noGrp="1" noChangeArrowheads="1"/>
          </p:cNvSpPr>
          <p:nvPr>
            <p:ph type="body" idx="1"/>
          </p:nvPr>
        </p:nvSpPr>
        <p:spPr>
          <a:xfrm>
            <a:off x="2484438" y="5589588"/>
            <a:ext cx="5113337" cy="360362"/>
          </a:xfrm>
        </p:spPr>
        <p:txBody>
          <a:bodyPr/>
          <a:lstStyle/>
          <a:p>
            <a:pPr eaLnBrk="1" hangingPunct="1">
              <a:lnSpc>
                <a:spcPct val="80000"/>
              </a:lnSpc>
              <a:buFont typeface="Wingdings" pitchFamily="2" charset="2"/>
              <a:buNone/>
            </a:pPr>
            <a:r>
              <a:rPr lang="zh-CN" altLang="en-US" sz="2000" smtClean="0">
                <a:ea typeface="宋体" pitchFamily="2" charset="-122"/>
              </a:rPr>
              <a:t>图</a:t>
            </a:r>
            <a:r>
              <a:rPr lang="en-US" altLang="zh-CN" sz="2000" smtClean="0">
                <a:ea typeface="宋体" pitchFamily="2" charset="-122"/>
              </a:rPr>
              <a:t>1.24  </a:t>
            </a:r>
            <a:r>
              <a:rPr lang="zh-CN" altLang="en-US" sz="2000" smtClean="0">
                <a:ea typeface="宋体" pitchFamily="2" charset="-122"/>
              </a:rPr>
              <a:t>学生</a:t>
            </a:r>
            <a:r>
              <a:rPr lang="en-US" altLang="zh-CN" sz="2000" smtClean="0">
                <a:ea typeface="宋体" pitchFamily="2" charset="-122"/>
              </a:rPr>
              <a:t>/</a:t>
            </a:r>
            <a:r>
              <a:rPr lang="zh-CN" altLang="en-US" sz="2000" smtClean="0">
                <a:ea typeface="宋体" pitchFamily="2" charset="-122"/>
              </a:rPr>
              <a:t>选课</a:t>
            </a:r>
            <a:r>
              <a:rPr lang="en-US" altLang="zh-CN" sz="2000" smtClean="0">
                <a:ea typeface="宋体" pitchFamily="2" charset="-122"/>
              </a:rPr>
              <a:t>/</a:t>
            </a:r>
            <a:r>
              <a:rPr lang="zh-CN" altLang="en-US" sz="2000" smtClean="0">
                <a:ea typeface="宋体" pitchFamily="2" charset="-122"/>
              </a:rPr>
              <a:t>课程的网状数据模型 </a:t>
            </a:r>
          </a:p>
        </p:txBody>
      </p:sp>
      <p:pic>
        <p:nvPicPr>
          <p:cNvPr id="114693" name="Picture 1028" descr="1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2060575"/>
            <a:ext cx="7272338"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5715" name="Rectangle 1026"/>
          <p:cNvSpPr>
            <a:spLocks noGrp="1" noChangeArrowheads="1"/>
          </p:cNvSpPr>
          <p:nvPr>
            <p:ph type="title"/>
          </p:nvPr>
        </p:nvSpPr>
        <p:spPr/>
        <p:txBody>
          <a:bodyPr/>
          <a:lstStyle/>
          <a:p>
            <a:pPr eaLnBrk="1" hangingPunct="1"/>
            <a:r>
              <a:rPr lang="zh-CN" altLang="en-US" sz="2800" smtClean="0">
                <a:ea typeface="宋体" pitchFamily="2" charset="-122"/>
              </a:rPr>
              <a:t>网状数据模型的操纵与完整性约束（续）</a:t>
            </a:r>
          </a:p>
        </p:txBody>
      </p:sp>
      <p:sp>
        <p:nvSpPr>
          <p:cNvPr id="115716" name="Rectangle 1027"/>
          <p:cNvSpPr>
            <a:spLocks noGrp="1" noChangeArrowheads="1"/>
          </p:cNvSpPr>
          <p:nvPr>
            <p:ph type="body" idx="1"/>
          </p:nvPr>
        </p:nvSpPr>
        <p:spPr>
          <a:xfrm>
            <a:off x="684213" y="1844675"/>
            <a:ext cx="7923212" cy="4113213"/>
          </a:xfrm>
        </p:spPr>
        <p:txBody>
          <a:bodyPr/>
          <a:lstStyle/>
          <a:p>
            <a:pPr eaLnBrk="1" hangingPunct="1">
              <a:lnSpc>
                <a:spcPct val="140000"/>
              </a:lnSpc>
            </a:pPr>
            <a:r>
              <a:rPr lang="zh-CN" altLang="en-US" smtClean="0">
                <a:ea typeface="宋体" pitchFamily="2" charset="-122"/>
              </a:rPr>
              <a:t>网状数据库系统（如</a:t>
            </a:r>
            <a:r>
              <a:rPr lang="en-US" altLang="zh-CN" smtClean="0">
                <a:ea typeface="宋体" pitchFamily="2" charset="-122"/>
              </a:rPr>
              <a:t>DBTG</a:t>
            </a:r>
            <a:r>
              <a:rPr lang="zh-CN" altLang="en-US" smtClean="0">
                <a:ea typeface="宋体" pitchFamily="2" charset="-122"/>
              </a:rPr>
              <a:t>）对数据操纵加</a:t>
            </a:r>
          </a:p>
          <a:p>
            <a:pPr eaLnBrk="1" hangingPunct="1">
              <a:lnSpc>
                <a:spcPct val="140000"/>
              </a:lnSpc>
              <a:buFont typeface="Wingdings" pitchFamily="2" charset="2"/>
              <a:buNone/>
            </a:pPr>
            <a:r>
              <a:rPr lang="zh-CN" altLang="en-US" smtClean="0">
                <a:ea typeface="宋体" pitchFamily="2" charset="-122"/>
              </a:rPr>
              <a:t>   了一些限制，提供了一定的完整性约束</a:t>
            </a:r>
          </a:p>
          <a:p>
            <a:pPr marL="819150" lvl="1" eaLnBrk="1" hangingPunct="1">
              <a:lnSpc>
                <a:spcPct val="140000"/>
              </a:lnSpc>
            </a:pPr>
            <a:r>
              <a:rPr lang="zh-CN" altLang="en-US" b="1" smtClean="0">
                <a:ea typeface="宋体" pitchFamily="2" charset="-122"/>
              </a:rPr>
              <a:t>码：唯一标识记录的数据项的集合</a:t>
            </a:r>
            <a:r>
              <a:rPr lang="zh-CN" altLang="en-US" smtClean="0">
                <a:ea typeface="宋体" pitchFamily="2" charset="-122"/>
              </a:rPr>
              <a:t> </a:t>
            </a:r>
            <a:endParaRPr lang="zh-CN" altLang="en-US" b="1" smtClean="0">
              <a:ea typeface="宋体" pitchFamily="2" charset="-122"/>
            </a:endParaRPr>
          </a:p>
          <a:p>
            <a:pPr marL="819150" lvl="1" eaLnBrk="1" hangingPunct="1">
              <a:lnSpc>
                <a:spcPct val="140000"/>
              </a:lnSpc>
            </a:pPr>
            <a:r>
              <a:rPr lang="zh-CN" altLang="en-US" b="1" smtClean="0">
                <a:ea typeface="宋体" pitchFamily="2" charset="-122"/>
              </a:rPr>
              <a:t>一个联系中双亲记录与子女记录之间是一对多联系</a:t>
            </a:r>
          </a:p>
          <a:p>
            <a:pPr marL="819150" lvl="1" eaLnBrk="1" hangingPunct="1">
              <a:lnSpc>
                <a:spcPct val="140000"/>
              </a:lnSpc>
            </a:pPr>
            <a:r>
              <a:rPr lang="zh-CN" altLang="en-US" b="1" smtClean="0">
                <a:ea typeface="宋体" pitchFamily="2" charset="-122"/>
              </a:rPr>
              <a:t>支持双亲记录和子女记录之间某些约束条件</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6739" name="Rectangle 2"/>
          <p:cNvSpPr>
            <a:spLocks noGrp="1" noChangeArrowheads="1"/>
          </p:cNvSpPr>
          <p:nvPr>
            <p:ph type="title"/>
          </p:nvPr>
        </p:nvSpPr>
        <p:spPr/>
        <p:txBody>
          <a:bodyPr/>
          <a:lstStyle/>
          <a:p>
            <a:pPr eaLnBrk="1" hangingPunct="1"/>
            <a:r>
              <a:rPr lang="zh-CN" altLang="en-US" smtClean="0">
                <a:ea typeface="宋体" pitchFamily="2" charset="-122"/>
              </a:rPr>
              <a:t>三、网状数据模型的存储结构</a:t>
            </a:r>
          </a:p>
        </p:txBody>
      </p:sp>
      <p:sp>
        <p:nvSpPr>
          <p:cNvPr id="116740" name="Rectangle 3"/>
          <p:cNvSpPr>
            <a:spLocks noGrp="1" noChangeArrowheads="1"/>
          </p:cNvSpPr>
          <p:nvPr>
            <p:ph type="body" idx="1"/>
          </p:nvPr>
        </p:nvSpPr>
        <p:spPr>
          <a:xfrm>
            <a:off x="1116013" y="1773238"/>
            <a:ext cx="6019800" cy="4073525"/>
          </a:xfrm>
        </p:spPr>
        <p:txBody>
          <a:bodyPr/>
          <a:lstStyle/>
          <a:p>
            <a:pPr algn="just" eaLnBrk="1" hangingPunct="1">
              <a:lnSpc>
                <a:spcPct val="110000"/>
              </a:lnSpc>
            </a:pPr>
            <a:r>
              <a:rPr lang="zh-CN" altLang="en-US" sz="3200" smtClean="0">
                <a:ea typeface="宋体" pitchFamily="2" charset="-122"/>
              </a:rPr>
              <a:t>关键</a:t>
            </a:r>
          </a:p>
          <a:p>
            <a:pPr lvl="1" algn="just" eaLnBrk="1" hangingPunct="1">
              <a:lnSpc>
                <a:spcPct val="110000"/>
              </a:lnSpc>
            </a:pPr>
            <a:r>
              <a:rPr lang="zh-CN" altLang="en-US" b="1" smtClean="0">
                <a:ea typeface="宋体" pitchFamily="2" charset="-122"/>
              </a:rPr>
              <a:t>实现记录之间的联系</a:t>
            </a:r>
            <a:endParaRPr lang="zh-CN" altLang="en-US" sz="2800" smtClean="0">
              <a:ea typeface="宋体" pitchFamily="2" charset="-122"/>
            </a:endParaRPr>
          </a:p>
          <a:p>
            <a:pPr algn="just" eaLnBrk="1" hangingPunct="1">
              <a:lnSpc>
                <a:spcPct val="110000"/>
              </a:lnSpc>
            </a:pPr>
            <a:r>
              <a:rPr lang="zh-CN" altLang="en-US" sz="3200" smtClean="0">
                <a:ea typeface="宋体" pitchFamily="2" charset="-122"/>
              </a:rPr>
              <a:t>常用方法</a:t>
            </a:r>
          </a:p>
          <a:p>
            <a:pPr lvl="1" algn="just" eaLnBrk="1" hangingPunct="1">
              <a:lnSpc>
                <a:spcPct val="110000"/>
              </a:lnSpc>
            </a:pPr>
            <a:r>
              <a:rPr lang="zh-CN" altLang="en-US" b="1" smtClean="0">
                <a:ea typeface="宋体" pitchFamily="2" charset="-122"/>
              </a:rPr>
              <a:t>单向链接</a:t>
            </a:r>
          </a:p>
          <a:p>
            <a:pPr lvl="1" algn="just" eaLnBrk="1" hangingPunct="1">
              <a:lnSpc>
                <a:spcPct val="110000"/>
              </a:lnSpc>
            </a:pPr>
            <a:r>
              <a:rPr lang="zh-CN" altLang="en-US" b="1" smtClean="0">
                <a:ea typeface="宋体" pitchFamily="2" charset="-122"/>
              </a:rPr>
              <a:t>双向链接</a:t>
            </a:r>
          </a:p>
          <a:p>
            <a:pPr lvl="1" algn="just" eaLnBrk="1" hangingPunct="1">
              <a:lnSpc>
                <a:spcPct val="110000"/>
              </a:lnSpc>
            </a:pPr>
            <a:r>
              <a:rPr lang="zh-CN" altLang="en-US" b="1" smtClean="0">
                <a:ea typeface="宋体" pitchFamily="2" charset="-122"/>
              </a:rPr>
              <a:t>环状链接</a:t>
            </a:r>
          </a:p>
          <a:p>
            <a:pPr lvl="1" algn="just" eaLnBrk="1" hangingPunct="1">
              <a:lnSpc>
                <a:spcPct val="110000"/>
              </a:lnSpc>
            </a:pPr>
            <a:r>
              <a:rPr lang="zh-CN" altLang="en-US" b="1" smtClean="0">
                <a:ea typeface="宋体" pitchFamily="2" charset="-122"/>
              </a:rPr>
              <a:t>向首链接</a:t>
            </a: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7763" name="Rectangle 1026"/>
          <p:cNvSpPr>
            <a:spLocks noGrp="1" noChangeArrowheads="1"/>
          </p:cNvSpPr>
          <p:nvPr>
            <p:ph type="title"/>
          </p:nvPr>
        </p:nvSpPr>
        <p:spPr/>
        <p:txBody>
          <a:bodyPr/>
          <a:lstStyle/>
          <a:p>
            <a:pPr eaLnBrk="1" hangingPunct="1"/>
            <a:r>
              <a:rPr lang="zh-CN" altLang="en-US" sz="3200" smtClean="0">
                <a:ea typeface="宋体" pitchFamily="2" charset="-122"/>
              </a:rPr>
              <a:t>网状数据模型的存储结构（续）</a:t>
            </a:r>
          </a:p>
        </p:txBody>
      </p:sp>
      <p:sp>
        <p:nvSpPr>
          <p:cNvPr id="117764" name="Rectangle 1027"/>
          <p:cNvSpPr>
            <a:spLocks noGrp="1" noChangeArrowheads="1"/>
          </p:cNvSpPr>
          <p:nvPr>
            <p:ph type="body" idx="1"/>
          </p:nvPr>
        </p:nvSpPr>
        <p:spPr>
          <a:xfrm>
            <a:off x="2195513" y="6092825"/>
            <a:ext cx="5257800" cy="376238"/>
          </a:xfrm>
        </p:spPr>
        <p:txBody>
          <a:bodyPr/>
          <a:lstStyle/>
          <a:p>
            <a:pPr eaLnBrk="1" hangingPunct="1">
              <a:lnSpc>
                <a:spcPct val="90000"/>
              </a:lnSpc>
              <a:buFont typeface="Wingdings" pitchFamily="2" charset="2"/>
              <a:buNone/>
            </a:pPr>
            <a:r>
              <a:rPr lang="zh-CN" altLang="en-US" sz="1800" smtClean="0">
                <a:ea typeface="宋体" pitchFamily="2" charset="-122"/>
              </a:rPr>
              <a:t>图</a:t>
            </a:r>
            <a:r>
              <a:rPr lang="en-US" altLang="zh-CN" sz="1800" smtClean="0">
                <a:ea typeface="宋体" pitchFamily="2" charset="-122"/>
              </a:rPr>
              <a:t>1.25  </a:t>
            </a:r>
            <a:r>
              <a:rPr lang="zh-CN" altLang="en-US" sz="1800" smtClean="0">
                <a:ea typeface="宋体" pitchFamily="2" charset="-122"/>
              </a:rPr>
              <a:t>学生</a:t>
            </a:r>
            <a:r>
              <a:rPr lang="en-US" altLang="zh-CN" sz="1800" smtClean="0">
                <a:ea typeface="宋体" pitchFamily="2" charset="-122"/>
              </a:rPr>
              <a:t>/</a:t>
            </a:r>
            <a:r>
              <a:rPr lang="zh-CN" altLang="en-US" sz="1800" smtClean="0">
                <a:ea typeface="宋体" pitchFamily="2" charset="-122"/>
              </a:rPr>
              <a:t>选课</a:t>
            </a:r>
            <a:r>
              <a:rPr lang="en-US" altLang="zh-CN" sz="1800" smtClean="0">
                <a:ea typeface="宋体" pitchFamily="2" charset="-122"/>
              </a:rPr>
              <a:t>/</a:t>
            </a:r>
            <a:r>
              <a:rPr lang="zh-CN" altLang="en-US" sz="1800" smtClean="0">
                <a:ea typeface="宋体" pitchFamily="2" charset="-122"/>
              </a:rPr>
              <a:t>课程的网状数据库实例</a:t>
            </a:r>
            <a:r>
              <a:rPr lang="zh-CN" altLang="en-US" sz="2000" smtClean="0">
                <a:ea typeface="宋体" pitchFamily="2" charset="-122"/>
              </a:rPr>
              <a:t> </a:t>
            </a:r>
          </a:p>
        </p:txBody>
      </p:sp>
      <p:pic>
        <p:nvPicPr>
          <p:cNvPr id="117765" name="Picture 1028" descr="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95513" y="1557338"/>
            <a:ext cx="4679950" cy="417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AutoShape 1031"/>
          <p:cNvSpPr>
            <a:spLocks noChangeArrowheads="1"/>
          </p:cNvSpPr>
          <p:nvPr/>
        </p:nvSpPr>
        <p:spPr bwMode="auto">
          <a:xfrm>
            <a:off x="539750" y="2349500"/>
            <a:ext cx="914400" cy="609600"/>
          </a:xfrm>
          <a:prstGeom prst="wedgeRectCallout">
            <a:avLst>
              <a:gd name="adj1" fmla="val 122222"/>
              <a:gd name="adj2" fmla="val 5599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200" b="1">
                <a:latin typeface="Times New Roman" pitchFamily="18" charset="0"/>
              </a:rPr>
              <a:t>学生记录</a:t>
            </a:r>
          </a:p>
        </p:txBody>
      </p:sp>
      <p:sp>
        <p:nvSpPr>
          <p:cNvPr id="117767" name="AutoShape 1034"/>
          <p:cNvSpPr>
            <a:spLocks noChangeArrowheads="1"/>
          </p:cNvSpPr>
          <p:nvPr/>
        </p:nvSpPr>
        <p:spPr bwMode="auto">
          <a:xfrm>
            <a:off x="7451725" y="2492375"/>
            <a:ext cx="914400" cy="609600"/>
          </a:xfrm>
          <a:prstGeom prst="wedgeRectCallout">
            <a:avLst>
              <a:gd name="adj1" fmla="val -110417"/>
              <a:gd name="adj2" fmla="val 98176"/>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200" b="1">
                <a:latin typeface="Times New Roman" pitchFamily="18" charset="0"/>
              </a:rPr>
              <a:t>课程记录</a:t>
            </a:r>
          </a:p>
        </p:txBody>
      </p:sp>
      <p:sp>
        <p:nvSpPr>
          <p:cNvPr id="117768" name="AutoShape 1035"/>
          <p:cNvSpPr>
            <a:spLocks noChangeArrowheads="1"/>
          </p:cNvSpPr>
          <p:nvPr/>
        </p:nvSpPr>
        <p:spPr bwMode="auto">
          <a:xfrm>
            <a:off x="6227763" y="1341438"/>
            <a:ext cx="914400" cy="609600"/>
          </a:xfrm>
          <a:prstGeom prst="wedgeRectCallout">
            <a:avLst>
              <a:gd name="adj1" fmla="val -272051"/>
              <a:gd name="adj2" fmla="val 9349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200" b="1">
                <a:latin typeface="Times New Roman" pitchFamily="18" charset="0"/>
              </a:rPr>
              <a:t>选课记录</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8787" name="Rectangle 2"/>
          <p:cNvSpPr>
            <a:spLocks noGrp="1" noChangeArrowheads="1"/>
          </p:cNvSpPr>
          <p:nvPr>
            <p:ph type="title"/>
          </p:nvPr>
        </p:nvSpPr>
        <p:spPr/>
        <p:txBody>
          <a:bodyPr/>
          <a:lstStyle/>
          <a:p>
            <a:pPr eaLnBrk="1" hangingPunct="1"/>
            <a:r>
              <a:rPr lang="zh-CN" altLang="en-US" smtClean="0">
                <a:ea typeface="宋体" pitchFamily="2" charset="-122"/>
              </a:rPr>
              <a:t>四、网状数据模型的优缺点</a:t>
            </a:r>
          </a:p>
        </p:txBody>
      </p:sp>
      <p:sp>
        <p:nvSpPr>
          <p:cNvPr id="118788" name="Rectangle 3"/>
          <p:cNvSpPr>
            <a:spLocks noGrp="1" noChangeArrowheads="1"/>
          </p:cNvSpPr>
          <p:nvPr>
            <p:ph type="body" idx="1"/>
          </p:nvPr>
        </p:nvSpPr>
        <p:spPr>
          <a:xfrm>
            <a:off x="990600" y="1905000"/>
            <a:ext cx="7772400" cy="4114800"/>
          </a:xfrm>
        </p:spPr>
        <p:txBody>
          <a:bodyPr/>
          <a:lstStyle/>
          <a:p>
            <a:pPr algn="just" eaLnBrk="1" hangingPunct="1">
              <a:lnSpc>
                <a:spcPct val="90000"/>
              </a:lnSpc>
            </a:pPr>
            <a:r>
              <a:rPr lang="zh-CN" altLang="en-US" smtClean="0">
                <a:ea typeface="宋体" pitchFamily="2" charset="-122"/>
              </a:rPr>
              <a:t>优点</a:t>
            </a:r>
          </a:p>
          <a:p>
            <a:pPr lvl="1" algn="just" eaLnBrk="1" hangingPunct="1">
              <a:lnSpc>
                <a:spcPct val="120000"/>
              </a:lnSpc>
            </a:pPr>
            <a:r>
              <a:rPr lang="zh-CN" altLang="en-US" sz="2000" b="1" smtClean="0">
                <a:ea typeface="宋体" pitchFamily="2" charset="-122"/>
              </a:rPr>
              <a:t>能够更为直接地描述现实世界，如一个结点可以有多个双亲</a:t>
            </a:r>
          </a:p>
          <a:p>
            <a:pPr lvl="1" algn="just" eaLnBrk="1" hangingPunct="1">
              <a:lnSpc>
                <a:spcPct val="120000"/>
              </a:lnSpc>
            </a:pPr>
            <a:r>
              <a:rPr lang="zh-CN" altLang="en-US" sz="2000" b="1" smtClean="0">
                <a:ea typeface="宋体" pitchFamily="2" charset="-122"/>
              </a:rPr>
              <a:t>具有良好的性能，存取效率较高</a:t>
            </a:r>
          </a:p>
          <a:p>
            <a:pPr lvl="1" algn="just" eaLnBrk="1" hangingPunct="1">
              <a:lnSpc>
                <a:spcPct val="120000"/>
              </a:lnSpc>
            </a:pPr>
            <a:endParaRPr lang="zh-CN" altLang="en-US" sz="2000" b="1" smtClean="0">
              <a:ea typeface="宋体" pitchFamily="2" charset="-122"/>
            </a:endParaRPr>
          </a:p>
          <a:p>
            <a:pPr eaLnBrk="1" hangingPunct="1">
              <a:lnSpc>
                <a:spcPct val="90000"/>
              </a:lnSpc>
            </a:pPr>
            <a:r>
              <a:rPr lang="zh-CN" altLang="en-US" smtClean="0">
                <a:ea typeface="宋体" pitchFamily="2" charset="-122"/>
              </a:rPr>
              <a:t>缺点</a:t>
            </a:r>
          </a:p>
          <a:p>
            <a:pPr lvl="1" eaLnBrk="1" hangingPunct="1">
              <a:lnSpc>
                <a:spcPct val="140000"/>
              </a:lnSpc>
            </a:pPr>
            <a:r>
              <a:rPr lang="zh-CN" altLang="en-US" sz="2000" b="1" smtClean="0">
                <a:ea typeface="宋体" pitchFamily="2" charset="-122"/>
              </a:rPr>
              <a:t>结构比较复杂，而且随着应用环境的扩大，数据库的结构就变得越来越复杂，不利于最终用户掌握</a:t>
            </a:r>
          </a:p>
          <a:p>
            <a:pPr lvl="1" eaLnBrk="1" hangingPunct="1">
              <a:lnSpc>
                <a:spcPct val="140000"/>
              </a:lnSpc>
            </a:pPr>
            <a:r>
              <a:rPr lang="en-US" altLang="zh-CN" sz="2000" b="1" smtClean="0">
                <a:ea typeface="宋体" pitchFamily="2" charset="-122"/>
              </a:rPr>
              <a:t>DDL</a:t>
            </a:r>
            <a:r>
              <a:rPr lang="zh-CN" altLang="en-US" sz="2000" b="1" smtClean="0">
                <a:ea typeface="宋体" pitchFamily="2" charset="-122"/>
              </a:rPr>
              <a:t>、</a:t>
            </a:r>
            <a:r>
              <a:rPr lang="en-US" altLang="zh-CN" sz="2000" b="1" smtClean="0">
                <a:ea typeface="宋体" pitchFamily="2" charset="-122"/>
              </a:rPr>
              <a:t>DML</a:t>
            </a:r>
            <a:r>
              <a:rPr lang="zh-CN" altLang="en-US" sz="2000" b="1" smtClean="0">
                <a:ea typeface="宋体" pitchFamily="2" charset="-122"/>
              </a:rPr>
              <a:t>语言复杂，用户不容易使用</a:t>
            </a:r>
            <a:endParaRPr lang="zh-CN" altLang="en-US" smtClean="0">
              <a:ea typeface="宋体" pitchFamily="2" charset="-122"/>
            </a:endParaRPr>
          </a:p>
          <a:p>
            <a:pPr eaLnBrk="1" hangingPunct="1">
              <a:lnSpc>
                <a:spcPct val="90000"/>
              </a:lnSpc>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9811" name="Rectangle 2050"/>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119812" name="Rectangle 2051"/>
          <p:cNvSpPr>
            <a:spLocks noGrp="1" noChangeArrowheads="1"/>
          </p:cNvSpPr>
          <p:nvPr>
            <p:ph type="body" idx="1"/>
          </p:nvPr>
        </p:nvSpPr>
        <p:spPr>
          <a:xfrm>
            <a:off x="957263" y="1827213"/>
            <a:ext cx="6329362" cy="5030787"/>
          </a:xfrm>
        </p:spPr>
        <p:txBody>
          <a:bodyPr/>
          <a:lstStyle/>
          <a:p>
            <a:pPr eaLnBrk="1" hangingPunct="1">
              <a:lnSpc>
                <a:spcPct val="130000"/>
              </a:lnSpc>
              <a:buFont typeface="Wingdings" pitchFamily="2" charset="2"/>
              <a:buNone/>
            </a:pPr>
            <a:r>
              <a:rPr lang="en-US" altLang="zh-CN" b="1" smtClean="0">
                <a:ea typeface="宋体" pitchFamily="2" charset="-122"/>
              </a:rPr>
              <a:t>  1.2.1  </a:t>
            </a:r>
            <a:r>
              <a:rPr lang="zh-CN" altLang="en-US" b="1" smtClean="0">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1.2.2  </a:t>
            </a:r>
            <a:r>
              <a:rPr lang="zh-CN" altLang="en-US" b="1" smtClean="0">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ea typeface="宋体" pitchFamily="2" charset="-122"/>
              </a:rPr>
              <a:t>1.2.3  </a:t>
            </a:r>
            <a:r>
              <a:rPr lang="zh-CN" altLang="en-US" b="1" smtClean="0">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1.2.4  </a:t>
            </a:r>
            <a:r>
              <a:rPr lang="zh-CN" altLang="en-US" b="1" smtClean="0">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1.2.6  </a:t>
            </a:r>
            <a:r>
              <a:rPr lang="zh-CN" altLang="en-US" b="1" smtClean="0">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solidFill>
                  <a:srgbClr val="70BB2B"/>
                </a:solidFill>
                <a:ea typeface="宋体" pitchFamily="2" charset="-122"/>
              </a:rPr>
              <a:t>1.2.7  </a:t>
            </a:r>
            <a:r>
              <a:rPr lang="zh-CN" altLang="en-US" b="1" smtClean="0">
                <a:solidFill>
                  <a:srgbClr val="70BB2B"/>
                </a:solidFill>
                <a:ea typeface="宋体" pitchFamily="2" charset="-122"/>
              </a:rPr>
              <a:t>关系模型</a:t>
            </a: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0835" name="Rectangle 1026"/>
          <p:cNvSpPr>
            <a:spLocks noGrp="1" noChangeArrowheads="1"/>
          </p:cNvSpPr>
          <p:nvPr>
            <p:ph type="title"/>
          </p:nvPr>
        </p:nvSpPr>
        <p:spPr/>
        <p:txBody>
          <a:bodyPr/>
          <a:lstStyle/>
          <a:p>
            <a:pPr eaLnBrk="1" hangingPunct="1"/>
            <a:r>
              <a:rPr lang="en-US" altLang="zh-CN" sz="3200" smtClean="0">
                <a:ea typeface="宋体" pitchFamily="2" charset="-122"/>
              </a:rPr>
              <a:t>1.2.7 </a:t>
            </a:r>
            <a:r>
              <a:rPr lang="zh-CN" altLang="en-US" sz="3200" smtClean="0">
                <a:ea typeface="宋体" pitchFamily="2" charset="-122"/>
              </a:rPr>
              <a:t>关系模型</a:t>
            </a:r>
          </a:p>
        </p:txBody>
      </p:sp>
      <p:sp>
        <p:nvSpPr>
          <p:cNvPr id="120836" name="Rectangle 1027"/>
          <p:cNvSpPr>
            <a:spLocks noGrp="1" noChangeArrowheads="1"/>
          </p:cNvSpPr>
          <p:nvPr>
            <p:ph type="body" idx="1"/>
          </p:nvPr>
        </p:nvSpPr>
        <p:spPr/>
        <p:txBody>
          <a:bodyPr/>
          <a:lstStyle/>
          <a:p>
            <a:pPr eaLnBrk="1" hangingPunct="1">
              <a:lnSpc>
                <a:spcPct val="180000"/>
              </a:lnSpc>
            </a:pPr>
            <a:r>
              <a:rPr lang="zh-CN" altLang="en-US" sz="2400" smtClean="0">
                <a:ea typeface="宋体" pitchFamily="2" charset="-122"/>
              </a:rPr>
              <a:t>关系数据库系统采用关系模型作为数据的组织方式 </a:t>
            </a:r>
          </a:p>
          <a:p>
            <a:pPr eaLnBrk="1" hangingPunct="1">
              <a:lnSpc>
                <a:spcPct val="180000"/>
              </a:lnSpc>
            </a:pPr>
            <a:r>
              <a:rPr lang="en-US" altLang="zh-CN" sz="2400" smtClean="0">
                <a:ea typeface="宋体" pitchFamily="2" charset="-122"/>
              </a:rPr>
              <a:t>1970</a:t>
            </a:r>
            <a:r>
              <a:rPr lang="zh-CN" altLang="en-US" sz="2400" smtClean="0">
                <a:ea typeface="宋体" pitchFamily="2" charset="-122"/>
              </a:rPr>
              <a:t>年美国</a:t>
            </a:r>
            <a:r>
              <a:rPr lang="en-US" altLang="zh-CN" sz="2400" smtClean="0">
                <a:ea typeface="宋体" pitchFamily="2" charset="-122"/>
              </a:rPr>
              <a:t>IBM</a:t>
            </a:r>
            <a:r>
              <a:rPr lang="zh-CN" altLang="en-US" sz="2400" smtClean="0">
                <a:ea typeface="宋体" pitchFamily="2" charset="-122"/>
              </a:rPr>
              <a:t>公司</a:t>
            </a:r>
            <a:r>
              <a:rPr lang="en-US" altLang="zh-CN" sz="2400" smtClean="0">
                <a:ea typeface="宋体" pitchFamily="2" charset="-122"/>
              </a:rPr>
              <a:t>San Jose</a:t>
            </a:r>
            <a:r>
              <a:rPr lang="zh-CN" altLang="en-US" sz="2400" smtClean="0">
                <a:ea typeface="宋体" pitchFamily="2" charset="-122"/>
              </a:rPr>
              <a:t>研究室的研究员</a:t>
            </a:r>
            <a:r>
              <a:rPr lang="en-US" altLang="zh-CN" sz="2400" smtClean="0">
                <a:ea typeface="宋体" pitchFamily="2" charset="-122"/>
              </a:rPr>
              <a:t>E.F.Codd</a:t>
            </a:r>
            <a:r>
              <a:rPr lang="zh-CN" altLang="en-US" sz="2400" smtClean="0">
                <a:ea typeface="宋体" pitchFamily="2" charset="-122"/>
              </a:rPr>
              <a:t>首次提出了数据库系统的关系模型 </a:t>
            </a:r>
          </a:p>
          <a:p>
            <a:pPr eaLnBrk="1" hangingPunct="1">
              <a:lnSpc>
                <a:spcPct val="180000"/>
              </a:lnSpc>
            </a:pPr>
            <a:r>
              <a:rPr lang="zh-CN" altLang="en-US" sz="2400" smtClean="0">
                <a:ea typeface="宋体" pitchFamily="2" charset="-122"/>
              </a:rPr>
              <a:t>计算机厂商新推出的数据库管理系统几乎都支持关系模型</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页脚占位符 5"/>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1859" name="Rectangle 1026"/>
          <p:cNvSpPr>
            <a:spLocks noGrp="1" noChangeArrowheads="1"/>
          </p:cNvSpPr>
          <p:nvPr>
            <p:ph type="title"/>
          </p:nvPr>
        </p:nvSpPr>
        <p:spPr/>
        <p:txBody>
          <a:bodyPr/>
          <a:lstStyle/>
          <a:p>
            <a:pPr eaLnBrk="1" hangingPunct="1"/>
            <a:r>
              <a:rPr lang="zh-CN" altLang="en-US" sz="3200" smtClean="0">
                <a:ea typeface="宋体" pitchFamily="2" charset="-122"/>
              </a:rPr>
              <a:t>一、关系数据模型的数据结构</a:t>
            </a:r>
            <a:r>
              <a:rPr lang="zh-CN" altLang="en-US" smtClean="0">
                <a:ea typeface="宋体" pitchFamily="2" charset="-122"/>
              </a:rPr>
              <a:t> </a:t>
            </a:r>
          </a:p>
        </p:txBody>
      </p:sp>
      <p:sp>
        <p:nvSpPr>
          <p:cNvPr id="121860" name="Rectangle 1027"/>
          <p:cNvSpPr>
            <a:spLocks noGrp="1" noChangeArrowheads="1"/>
          </p:cNvSpPr>
          <p:nvPr>
            <p:ph type="body" sz="half" idx="1"/>
          </p:nvPr>
        </p:nvSpPr>
        <p:spPr>
          <a:xfrm>
            <a:off x="468313" y="1844675"/>
            <a:ext cx="8435975" cy="1008063"/>
          </a:xfrm>
        </p:spPr>
        <p:txBody>
          <a:bodyPr/>
          <a:lstStyle/>
          <a:p>
            <a:pPr algn="just" eaLnBrk="1" hangingPunct="1">
              <a:lnSpc>
                <a:spcPct val="140000"/>
              </a:lnSpc>
            </a:pPr>
            <a:r>
              <a:rPr lang="zh-CN" altLang="en-US" sz="2000" b="1" smtClean="0">
                <a:ea typeface="宋体" pitchFamily="2" charset="-122"/>
              </a:rPr>
              <a:t>在</a:t>
            </a:r>
            <a:r>
              <a:rPr lang="zh-CN" altLang="en-US" sz="2000" b="1" smtClean="0">
                <a:solidFill>
                  <a:srgbClr val="746AFC"/>
                </a:solidFill>
                <a:ea typeface="宋体" pitchFamily="2" charset="-122"/>
              </a:rPr>
              <a:t>用户观点</a:t>
            </a:r>
            <a:r>
              <a:rPr lang="zh-CN" altLang="en-US" sz="2000" b="1" smtClean="0">
                <a:ea typeface="宋体" pitchFamily="2" charset="-122"/>
              </a:rPr>
              <a:t>下，关系模型中数据的逻辑结构是一张二维表，它由行和列组成。</a:t>
            </a:r>
          </a:p>
        </p:txBody>
      </p:sp>
      <p:graphicFrame>
        <p:nvGraphicFramePr>
          <p:cNvPr id="144648" name="Group 1288"/>
          <p:cNvGraphicFramePr>
            <a:graphicFrameLocks noGrp="1"/>
          </p:cNvGraphicFramePr>
          <p:nvPr>
            <p:ph sz="half" idx="2"/>
          </p:nvPr>
        </p:nvGraphicFramePr>
        <p:xfrm>
          <a:off x="2147888" y="3489325"/>
          <a:ext cx="5759450" cy="3033713"/>
        </p:xfrm>
        <a:graphic>
          <a:graphicData uri="http://schemas.openxmlformats.org/drawingml/2006/table">
            <a:tbl>
              <a:tblPr/>
              <a:tblGrid>
                <a:gridCol w="960437"/>
                <a:gridCol w="958850"/>
                <a:gridCol w="960438"/>
                <a:gridCol w="960437"/>
                <a:gridCol w="960438"/>
                <a:gridCol w="958850"/>
              </a:tblGrid>
              <a:tr h="4651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学  号</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姓  名</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年  龄</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性  别</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系  名</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年  级</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2005004</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王小明</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19</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女</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社会学</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8960EE"/>
                    </a:solidFill>
                  </a:tcPr>
                </a:tc>
              </a:tr>
              <a:tr h="701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2005006</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黄大鹏</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男</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商品学</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11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2005008</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张文斌</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18</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女</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smtClean="0">
                          <a:ln>
                            <a:noFill/>
                          </a:ln>
                          <a:solidFill>
                            <a:schemeClr val="tx1"/>
                          </a:solidFill>
                          <a:effectLst/>
                          <a:latin typeface="Times New Roman" pitchFamily="18" charset="0"/>
                          <a:ea typeface="宋体" pitchFamily="2" charset="-122"/>
                        </a:rPr>
                        <a:t>法律</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rPr>
                        <a:t>2005</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51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folHlink"/>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p>
                  </a:txBody>
                  <a:tcPr marT="45725" marB="45725"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1905" name="Text Box 1224"/>
          <p:cNvSpPr txBox="1">
            <a:spLocks noChangeArrowheads="1"/>
          </p:cNvSpPr>
          <p:nvPr/>
        </p:nvSpPr>
        <p:spPr bwMode="auto">
          <a:xfrm>
            <a:off x="755650" y="2917825"/>
            <a:ext cx="1335088"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Times New Roman" pitchFamily="18" charset="0"/>
              </a:rPr>
              <a:t>学生登记表</a:t>
            </a:r>
          </a:p>
        </p:txBody>
      </p:sp>
      <p:sp>
        <p:nvSpPr>
          <p:cNvPr id="121906" name="AutoShape 1285"/>
          <p:cNvSpPr>
            <a:spLocks noChangeArrowheads="1"/>
          </p:cNvSpPr>
          <p:nvPr/>
        </p:nvSpPr>
        <p:spPr bwMode="auto">
          <a:xfrm>
            <a:off x="2627313" y="2565400"/>
            <a:ext cx="914400" cy="609600"/>
          </a:xfrm>
          <a:prstGeom prst="wedgeRectCallout">
            <a:avLst>
              <a:gd name="adj1" fmla="val -148611"/>
              <a:gd name="adj2" fmla="val 12630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600" b="1">
                <a:latin typeface="Times New Roman" pitchFamily="18" charset="0"/>
              </a:rPr>
              <a:t>属性</a:t>
            </a:r>
          </a:p>
        </p:txBody>
      </p:sp>
      <p:sp>
        <p:nvSpPr>
          <p:cNvPr id="121907" name="AutoShape 1286"/>
          <p:cNvSpPr>
            <a:spLocks noChangeArrowheads="1"/>
          </p:cNvSpPr>
          <p:nvPr/>
        </p:nvSpPr>
        <p:spPr bwMode="auto">
          <a:xfrm>
            <a:off x="7956550" y="2781300"/>
            <a:ext cx="914400" cy="609600"/>
          </a:xfrm>
          <a:prstGeom prst="wedgeRectCallout">
            <a:avLst>
              <a:gd name="adj1" fmla="val -70315"/>
              <a:gd name="adj2" fmla="val 204426"/>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600" b="1">
                <a:latin typeface="Times New Roman" pitchFamily="18" charset="0"/>
              </a:rPr>
              <a:t>元组</a:t>
            </a: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2883" name="Rectangle 1026"/>
          <p:cNvSpPr>
            <a:spLocks noGrp="1" noChangeArrowheads="1"/>
          </p:cNvSpPr>
          <p:nvPr>
            <p:ph type="title"/>
          </p:nvPr>
        </p:nvSpPr>
        <p:spPr/>
        <p:txBody>
          <a:bodyPr/>
          <a:lstStyle/>
          <a:p>
            <a:pPr eaLnBrk="1" hangingPunct="1"/>
            <a:r>
              <a:rPr lang="zh-CN" altLang="en-US" sz="2800" smtClean="0">
                <a:ea typeface="宋体" pitchFamily="2" charset="-122"/>
              </a:rPr>
              <a:t>关系数据模型的数据结构（续）</a:t>
            </a:r>
          </a:p>
        </p:txBody>
      </p:sp>
      <p:sp>
        <p:nvSpPr>
          <p:cNvPr id="122884" name="Rectangle 1027"/>
          <p:cNvSpPr>
            <a:spLocks noGrp="1" noChangeArrowheads="1"/>
          </p:cNvSpPr>
          <p:nvPr>
            <p:ph type="body" idx="1"/>
          </p:nvPr>
        </p:nvSpPr>
        <p:spPr/>
        <p:txBody>
          <a:bodyPr/>
          <a:lstStyle/>
          <a:p>
            <a:pPr lvl="1" algn="just" eaLnBrk="1" hangingPunct="1">
              <a:lnSpc>
                <a:spcPct val="130000"/>
              </a:lnSpc>
            </a:pPr>
            <a:r>
              <a:rPr lang="zh-CN" altLang="en-US" sz="2800" b="1" smtClean="0">
                <a:ea typeface="宋体" pitchFamily="2" charset="-122"/>
              </a:rPr>
              <a:t>关系（</a:t>
            </a:r>
            <a:r>
              <a:rPr lang="en-US" altLang="zh-CN" sz="2800" b="1" smtClean="0">
                <a:ea typeface="宋体" pitchFamily="2" charset="-122"/>
              </a:rPr>
              <a:t>Relation</a:t>
            </a:r>
            <a:r>
              <a:rPr lang="zh-CN" altLang="en-US" sz="2800" b="1" smtClean="0">
                <a:ea typeface="宋体" pitchFamily="2" charset="-122"/>
              </a:rPr>
              <a:t>）</a:t>
            </a:r>
          </a:p>
          <a:p>
            <a:pPr lvl="2" algn="just" eaLnBrk="1" hangingPunct="1">
              <a:lnSpc>
                <a:spcPct val="130000"/>
              </a:lnSpc>
              <a:buFontTx/>
              <a:buNone/>
            </a:pPr>
            <a:r>
              <a:rPr lang="zh-CN" altLang="en-US" smtClean="0">
                <a:ea typeface="宋体" pitchFamily="2" charset="-122"/>
              </a:rPr>
              <a:t>一个关系对应通常说的一张表</a:t>
            </a:r>
          </a:p>
          <a:p>
            <a:pPr lvl="1" algn="just" eaLnBrk="1" hangingPunct="1">
              <a:lnSpc>
                <a:spcPct val="130000"/>
              </a:lnSpc>
            </a:pPr>
            <a:r>
              <a:rPr lang="zh-CN" altLang="en-US" sz="2800" b="1" smtClean="0">
                <a:ea typeface="宋体" pitchFamily="2" charset="-122"/>
              </a:rPr>
              <a:t>元组（</a:t>
            </a:r>
            <a:r>
              <a:rPr lang="en-US" altLang="zh-CN" sz="2800" b="1" smtClean="0">
                <a:ea typeface="宋体" pitchFamily="2" charset="-122"/>
              </a:rPr>
              <a:t>Tuple</a:t>
            </a:r>
            <a:r>
              <a:rPr lang="zh-CN" altLang="en-US" smtClean="0">
                <a:ea typeface="宋体" pitchFamily="2" charset="-122"/>
              </a:rPr>
              <a:t>）</a:t>
            </a:r>
          </a:p>
          <a:p>
            <a:pPr lvl="2" algn="just" eaLnBrk="1" hangingPunct="1">
              <a:lnSpc>
                <a:spcPct val="130000"/>
              </a:lnSpc>
              <a:buFontTx/>
              <a:buNone/>
            </a:pPr>
            <a:r>
              <a:rPr lang="zh-CN" altLang="en-US" smtClean="0">
                <a:ea typeface="宋体" pitchFamily="2" charset="-122"/>
              </a:rPr>
              <a:t>表中的一行即为一个元组</a:t>
            </a:r>
          </a:p>
          <a:p>
            <a:pPr lvl="1" algn="just" eaLnBrk="1" hangingPunct="1">
              <a:lnSpc>
                <a:spcPct val="130000"/>
              </a:lnSpc>
            </a:pPr>
            <a:r>
              <a:rPr lang="zh-CN" altLang="en-US" sz="2800" b="1" smtClean="0">
                <a:ea typeface="宋体" pitchFamily="2" charset="-122"/>
              </a:rPr>
              <a:t>属性（</a:t>
            </a:r>
            <a:r>
              <a:rPr lang="en-US" altLang="zh-CN" sz="2800" b="1" smtClean="0">
                <a:ea typeface="宋体" pitchFamily="2" charset="-122"/>
              </a:rPr>
              <a:t>Attribute</a:t>
            </a:r>
            <a:r>
              <a:rPr lang="zh-CN" altLang="en-US" sz="2800" b="1" smtClean="0">
                <a:ea typeface="宋体" pitchFamily="2" charset="-122"/>
              </a:rPr>
              <a:t>）</a:t>
            </a:r>
          </a:p>
          <a:p>
            <a:pPr lvl="2" algn="just" eaLnBrk="1" hangingPunct="1">
              <a:lnSpc>
                <a:spcPct val="130000"/>
              </a:lnSpc>
              <a:buFontTx/>
              <a:buNone/>
            </a:pPr>
            <a:r>
              <a:rPr lang="zh-CN" altLang="en-US" smtClean="0">
                <a:ea typeface="宋体" pitchFamily="2" charset="-122"/>
              </a:rPr>
              <a:t>   表中的一列即为一个属性，给每一个属性起一个名称即属性名</a:t>
            </a:r>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3907" name="Rectangle 2"/>
          <p:cNvSpPr>
            <a:spLocks noGrp="1" noChangeArrowheads="1"/>
          </p:cNvSpPr>
          <p:nvPr>
            <p:ph type="title"/>
          </p:nvPr>
        </p:nvSpPr>
        <p:spPr/>
        <p:txBody>
          <a:bodyPr/>
          <a:lstStyle/>
          <a:p>
            <a:pPr eaLnBrk="1" hangingPunct="1"/>
            <a:r>
              <a:rPr lang="zh-CN" altLang="en-US" sz="2800" smtClean="0">
                <a:ea typeface="宋体" pitchFamily="2" charset="-122"/>
              </a:rPr>
              <a:t>关系数据模型的数据结构（续）</a:t>
            </a:r>
          </a:p>
        </p:txBody>
      </p:sp>
      <p:sp>
        <p:nvSpPr>
          <p:cNvPr id="123908" name="Rectangle 3"/>
          <p:cNvSpPr>
            <a:spLocks noGrp="1" noChangeArrowheads="1"/>
          </p:cNvSpPr>
          <p:nvPr>
            <p:ph type="body" idx="1"/>
          </p:nvPr>
        </p:nvSpPr>
        <p:spPr>
          <a:xfrm>
            <a:off x="539750" y="1844675"/>
            <a:ext cx="7772400" cy="4192588"/>
          </a:xfrm>
        </p:spPr>
        <p:txBody>
          <a:bodyPr/>
          <a:lstStyle/>
          <a:p>
            <a:pPr lvl="1" algn="just" eaLnBrk="1" hangingPunct="1"/>
            <a:r>
              <a:rPr lang="zh-CN" altLang="en-US" sz="2200" b="1" smtClean="0">
                <a:ea typeface="宋体" pitchFamily="2" charset="-122"/>
              </a:rPr>
              <a:t>主码（</a:t>
            </a:r>
            <a:r>
              <a:rPr lang="en-US" altLang="zh-CN" sz="2200" b="1" smtClean="0">
                <a:ea typeface="宋体" pitchFamily="2" charset="-122"/>
              </a:rPr>
              <a:t>Key</a:t>
            </a:r>
            <a:r>
              <a:rPr lang="zh-CN" altLang="en-US" sz="2200" b="1" smtClean="0">
                <a:ea typeface="宋体" pitchFamily="2" charset="-122"/>
              </a:rPr>
              <a:t>）</a:t>
            </a:r>
          </a:p>
          <a:p>
            <a:pPr lvl="2" algn="just" eaLnBrk="1" hangingPunct="1">
              <a:buFontTx/>
              <a:buNone/>
            </a:pPr>
            <a:r>
              <a:rPr lang="zh-CN" altLang="en-US" smtClean="0">
                <a:ea typeface="宋体" pitchFamily="2" charset="-122"/>
              </a:rPr>
              <a:t>表中的某个属性组，它可以唯一确定一个元组。</a:t>
            </a:r>
          </a:p>
          <a:p>
            <a:pPr lvl="1" algn="just" eaLnBrk="1" hangingPunct="1"/>
            <a:r>
              <a:rPr lang="zh-CN" altLang="en-US" sz="2200" b="1" smtClean="0">
                <a:ea typeface="宋体" pitchFamily="2" charset="-122"/>
              </a:rPr>
              <a:t>域（</a:t>
            </a:r>
            <a:r>
              <a:rPr lang="en-US" altLang="zh-CN" sz="2200" b="1" smtClean="0">
                <a:ea typeface="宋体" pitchFamily="2" charset="-122"/>
              </a:rPr>
              <a:t>Domain</a:t>
            </a:r>
            <a:r>
              <a:rPr lang="zh-CN" altLang="en-US" sz="2200" b="1" smtClean="0">
                <a:ea typeface="宋体" pitchFamily="2" charset="-122"/>
              </a:rPr>
              <a:t>）</a:t>
            </a:r>
          </a:p>
          <a:p>
            <a:pPr lvl="2" algn="just" eaLnBrk="1" hangingPunct="1">
              <a:buFontTx/>
              <a:buNone/>
            </a:pPr>
            <a:r>
              <a:rPr lang="zh-CN" altLang="en-US" smtClean="0">
                <a:ea typeface="宋体" pitchFamily="2" charset="-122"/>
              </a:rPr>
              <a:t>属性的取值范围。</a:t>
            </a:r>
          </a:p>
          <a:p>
            <a:pPr lvl="1" algn="just" eaLnBrk="1" hangingPunct="1"/>
            <a:r>
              <a:rPr lang="zh-CN" altLang="en-US" sz="2200" b="1" smtClean="0">
                <a:ea typeface="宋体" pitchFamily="2" charset="-122"/>
              </a:rPr>
              <a:t>分量</a:t>
            </a:r>
          </a:p>
          <a:p>
            <a:pPr lvl="2" algn="just" eaLnBrk="1" hangingPunct="1">
              <a:buFontTx/>
              <a:buNone/>
            </a:pPr>
            <a:r>
              <a:rPr lang="zh-CN" altLang="en-US" smtClean="0">
                <a:ea typeface="宋体" pitchFamily="2" charset="-122"/>
              </a:rPr>
              <a:t>元组中的一个属性值。</a:t>
            </a:r>
          </a:p>
          <a:p>
            <a:pPr lvl="1" eaLnBrk="1" hangingPunct="1"/>
            <a:r>
              <a:rPr lang="zh-CN" altLang="en-US" sz="2200" b="1" smtClean="0">
                <a:ea typeface="宋体" pitchFamily="2" charset="-122"/>
              </a:rPr>
              <a:t>关系模式</a:t>
            </a:r>
          </a:p>
          <a:p>
            <a:pPr lvl="2" eaLnBrk="1" hangingPunct="1">
              <a:buFontTx/>
              <a:buNone/>
            </a:pPr>
            <a:r>
              <a:rPr lang="zh-CN" altLang="en-US" smtClean="0">
                <a:ea typeface="宋体" pitchFamily="2" charset="-122"/>
              </a:rPr>
              <a:t>对关系的描述</a:t>
            </a:r>
          </a:p>
          <a:p>
            <a:pPr lvl="2" eaLnBrk="1" hangingPunct="1">
              <a:buFontTx/>
              <a:buNone/>
            </a:pPr>
            <a:r>
              <a:rPr lang="zh-CN" altLang="en-US" smtClean="0">
                <a:ea typeface="宋体" pitchFamily="2" charset="-122"/>
              </a:rPr>
              <a:t>关系名（属性</a:t>
            </a:r>
            <a:r>
              <a:rPr lang="en-US" altLang="zh-CN" smtClean="0">
                <a:ea typeface="宋体" pitchFamily="2" charset="-122"/>
              </a:rPr>
              <a:t>1</a:t>
            </a:r>
            <a:r>
              <a:rPr lang="zh-CN" altLang="en-US" smtClean="0">
                <a:ea typeface="宋体" pitchFamily="2" charset="-122"/>
              </a:rPr>
              <a:t>，属性</a:t>
            </a:r>
            <a:r>
              <a:rPr lang="en-US" altLang="zh-CN" smtClean="0">
                <a:ea typeface="宋体" pitchFamily="2" charset="-122"/>
              </a:rPr>
              <a:t>2</a:t>
            </a:r>
            <a:r>
              <a:rPr lang="zh-CN" altLang="en-US" smtClean="0">
                <a:ea typeface="宋体" pitchFamily="2" charset="-122"/>
              </a:rPr>
              <a:t>，</a:t>
            </a:r>
            <a:r>
              <a:rPr lang="en-US" altLang="zh-CN" smtClean="0">
                <a:ea typeface="宋体" pitchFamily="2" charset="-122"/>
              </a:rPr>
              <a:t>…</a:t>
            </a:r>
            <a:r>
              <a:rPr lang="zh-CN" altLang="en-US" smtClean="0">
                <a:ea typeface="宋体" pitchFamily="2" charset="-122"/>
              </a:rPr>
              <a:t>，属性</a:t>
            </a:r>
            <a:r>
              <a:rPr lang="en-US" altLang="zh-CN" smtClean="0">
                <a:ea typeface="宋体" pitchFamily="2" charset="-122"/>
              </a:rPr>
              <a:t>n</a:t>
            </a:r>
            <a:r>
              <a:rPr lang="zh-CN" altLang="en-US" smtClean="0">
                <a:ea typeface="宋体" pitchFamily="2" charset="-122"/>
              </a:rPr>
              <a:t>）</a:t>
            </a:r>
          </a:p>
          <a:p>
            <a:pPr lvl="2" eaLnBrk="1" hangingPunct="1">
              <a:buFontTx/>
              <a:buNone/>
            </a:pPr>
            <a:r>
              <a:rPr lang="zh-CN" altLang="en-US" smtClean="0">
                <a:ea typeface="宋体" pitchFamily="2" charset="-122"/>
              </a:rPr>
              <a:t>学生（学号，姓名，年龄，性别，系，年级）</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339" name="Rectangle 2"/>
          <p:cNvSpPr>
            <a:spLocks noGrp="1" noChangeArrowheads="1"/>
          </p:cNvSpPr>
          <p:nvPr>
            <p:ph type="title"/>
          </p:nvPr>
        </p:nvSpPr>
        <p:spPr/>
        <p:txBody>
          <a:bodyPr/>
          <a:lstStyle/>
          <a:p>
            <a:pPr eaLnBrk="1" hangingPunct="1"/>
            <a:r>
              <a:rPr lang="zh-CN" altLang="en-US" sz="3200" dirty="0" smtClean="0">
                <a:ea typeface="宋体" pitchFamily="2" charset="-122"/>
              </a:rPr>
              <a:t>三位图灵奖得主</a:t>
            </a:r>
          </a:p>
        </p:txBody>
      </p:sp>
      <p:sp>
        <p:nvSpPr>
          <p:cNvPr id="14340" name="Rectangle 3"/>
          <p:cNvSpPr>
            <a:spLocks noGrp="1" noChangeArrowheads="1"/>
          </p:cNvSpPr>
          <p:nvPr>
            <p:ph type="body" idx="1"/>
          </p:nvPr>
        </p:nvSpPr>
        <p:spPr/>
        <p:txBody>
          <a:bodyPr/>
          <a:lstStyle/>
          <a:p>
            <a:pPr eaLnBrk="1" hangingPunct="1"/>
            <a:endParaRPr lang="zh-CN" altLang="zh-CN" smtClean="0">
              <a:ea typeface="宋体" pitchFamily="2" charset="-122"/>
            </a:endParaRPr>
          </a:p>
        </p:txBody>
      </p:sp>
      <p:pic>
        <p:nvPicPr>
          <p:cNvPr id="14341" name="Picture 5" descr="未标题-2副本"/>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844675"/>
            <a:ext cx="8839200" cy="443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4931" name="Rectangle 1026"/>
          <p:cNvSpPr>
            <a:spLocks noGrp="1" noChangeArrowheads="1"/>
          </p:cNvSpPr>
          <p:nvPr>
            <p:ph type="title"/>
          </p:nvPr>
        </p:nvSpPr>
        <p:spPr/>
        <p:txBody>
          <a:bodyPr/>
          <a:lstStyle/>
          <a:p>
            <a:pPr eaLnBrk="1" hangingPunct="1"/>
            <a:r>
              <a:rPr lang="zh-CN" altLang="en-US" sz="3200" smtClean="0">
                <a:ea typeface="宋体" pitchFamily="2" charset="-122"/>
              </a:rPr>
              <a:t>关系数据模型的数据结构（续）</a:t>
            </a:r>
          </a:p>
        </p:txBody>
      </p:sp>
      <p:sp>
        <p:nvSpPr>
          <p:cNvPr id="124932" name="Rectangle 1027"/>
          <p:cNvSpPr>
            <a:spLocks noGrp="1" noChangeArrowheads="1"/>
          </p:cNvSpPr>
          <p:nvPr>
            <p:ph type="body" idx="1"/>
          </p:nvPr>
        </p:nvSpPr>
        <p:spPr/>
        <p:txBody>
          <a:bodyPr/>
          <a:lstStyle/>
          <a:p>
            <a:pPr lvl="1" algn="just" eaLnBrk="1" hangingPunct="1">
              <a:buFont typeface="Wingdings" pitchFamily="2" charset="2"/>
              <a:buNone/>
            </a:pPr>
            <a:r>
              <a:rPr lang="zh-CN" altLang="en-US" smtClean="0">
                <a:ea typeface="宋体" pitchFamily="2" charset="-122"/>
              </a:rPr>
              <a:t>例</a:t>
            </a:r>
            <a:r>
              <a:rPr lang="en-US" altLang="zh-CN" smtClean="0">
                <a:ea typeface="宋体" pitchFamily="2" charset="-122"/>
              </a:rPr>
              <a:t>1</a:t>
            </a:r>
          </a:p>
          <a:p>
            <a:pPr lvl="1" algn="just" eaLnBrk="1" hangingPunct="1">
              <a:buFont typeface="Wingdings" pitchFamily="2" charset="2"/>
              <a:buNone/>
            </a:pPr>
            <a:r>
              <a:rPr lang="zh-CN" altLang="en-US" smtClean="0">
                <a:ea typeface="宋体" pitchFamily="2" charset="-122"/>
              </a:rPr>
              <a:t>学生、系、系与学生之间的一对多联系：</a:t>
            </a:r>
          </a:p>
          <a:p>
            <a:pPr lvl="1" algn="just" eaLnBrk="1" hangingPunct="1">
              <a:buFont typeface="Wingdings" pitchFamily="2" charset="2"/>
              <a:buNone/>
            </a:pPr>
            <a:endParaRPr lang="zh-CN" altLang="en-US" sz="1200" smtClean="0">
              <a:ea typeface="宋体" pitchFamily="2" charset="-122"/>
            </a:endParaRPr>
          </a:p>
          <a:p>
            <a:pPr lvl="1" algn="just" eaLnBrk="1" hangingPunct="1">
              <a:lnSpc>
                <a:spcPct val="120000"/>
              </a:lnSpc>
              <a:buFont typeface="Wingdings" pitchFamily="2" charset="2"/>
              <a:buNone/>
            </a:pPr>
            <a:r>
              <a:rPr lang="zh-CN" altLang="en-US" sz="2000" b="1" smtClean="0">
                <a:ea typeface="宋体" pitchFamily="2" charset="-122"/>
              </a:rPr>
              <a:t>学生（学号，姓名，年龄，性别，系号，年级）</a:t>
            </a:r>
          </a:p>
          <a:p>
            <a:pPr lvl="1" algn="just" eaLnBrk="1" hangingPunct="1">
              <a:lnSpc>
                <a:spcPct val="120000"/>
              </a:lnSpc>
              <a:buFont typeface="Wingdings" pitchFamily="2" charset="2"/>
              <a:buNone/>
            </a:pPr>
            <a:r>
              <a:rPr lang="zh-CN" altLang="en-US" sz="2000" b="1" smtClean="0">
                <a:ea typeface="宋体" pitchFamily="2" charset="-122"/>
              </a:rPr>
              <a:t>系 </a:t>
            </a:r>
            <a:r>
              <a:rPr lang="en-US" altLang="zh-CN" sz="2000" b="1" smtClean="0">
                <a:ea typeface="宋体" pitchFamily="2" charset="-122"/>
              </a:rPr>
              <a:t>(</a:t>
            </a:r>
            <a:r>
              <a:rPr lang="zh-CN" altLang="en-US" sz="2000" b="1" smtClean="0">
                <a:ea typeface="宋体" pitchFamily="2" charset="-122"/>
              </a:rPr>
              <a:t>系号，系名，办公地点</a:t>
            </a:r>
            <a:r>
              <a:rPr lang="en-US" altLang="zh-CN" sz="2000" b="1" smtClean="0">
                <a:ea typeface="宋体" pitchFamily="2" charset="-122"/>
              </a:rPr>
              <a:t>)</a:t>
            </a:r>
          </a:p>
          <a:p>
            <a:pPr lvl="1" algn="just" eaLnBrk="1" hangingPunct="1">
              <a:buFont typeface="Wingdings" pitchFamily="2" charset="2"/>
              <a:buNone/>
            </a:pPr>
            <a:endParaRPr lang="en-US" altLang="zh-CN" smtClean="0">
              <a:ea typeface="宋体" pitchFamily="2" charset="-122"/>
            </a:endParaRPr>
          </a:p>
          <a:p>
            <a:pPr lvl="1" algn="just" eaLnBrk="1" hangingPunct="1">
              <a:buFont typeface="Wingdings" pitchFamily="2" charset="2"/>
              <a:buNone/>
            </a:pPr>
            <a:r>
              <a:rPr lang="zh-CN" altLang="en-US" smtClean="0">
                <a:ea typeface="宋体" pitchFamily="2" charset="-122"/>
              </a:rPr>
              <a:t>例</a:t>
            </a:r>
            <a:r>
              <a:rPr lang="en-US" altLang="zh-CN" smtClean="0">
                <a:ea typeface="宋体" pitchFamily="2" charset="-122"/>
              </a:rPr>
              <a:t>2</a:t>
            </a:r>
          </a:p>
          <a:p>
            <a:pPr lvl="1" algn="just" eaLnBrk="1" hangingPunct="1">
              <a:buFont typeface="Wingdings" pitchFamily="2" charset="2"/>
              <a:buNone/>
            </a:pPr>
            <a:r>
              <a:rPr lang="zh-CN" altLang="en-US" smtClean="0">
                <a:ea typeface="宋体" pitchFamily="2" charset="-122"/>
              </a:rPr>
              <a:t>系、系主任、系与系主任间的一对一联系</a:t>
            </a:r>
          </a:p>
          <a:p>
            <a:pPr algn="just"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5955" name="Rectangle 2050"/>
          <p:cNvSpPr>
            <a:spLocks noGrp="1" noChangeArrowheads="1"/>
          </p:cNvSpPr>
          <p:nvPr>
            <p:ph type="title"/>
          </p:nvPr>
        </p:nvSpPr>
        <p:spPr/>
        <p:txBody>
          <a:bodyPr/>
          <a:lstStyle/>
          <a:p>
            <a:pPr eaLnBrk="1" hangingPunct="1"/>
            <a:r>
              <a:rPr lang="zh-CN" altLang="en-US" sz="3200" smtClean="0">
                <a:ea typeface="宋体" pitchFamily="2" charset="-122"/>
              </a:rPr>
              <a:t>关系数据模型的数据结构（续）</a:t>
            </a:r>
          </a:p>
        </p:txBody>
      </p:sp>
      <p:sp>
        <p:nvSpPr>
          <p:cNvPr id="125956" name="Rectangle 2051"/>
          <p:cNvSpPr>
            <a:spLocks noGrp="1" noChangeArrowheads="1"/>
          </p:cNvSpPr>
          <p:nvPr>
            <p:ph type="body" idx="1"/>
          </p:nvPr>
        </p:nvSpPr>
        <p:spPr/>
        <p:txBody>
          <a:bodyPr/>
          <a:lstStyle/>
          <a:p>
            <a:pPr lvl="1" algn="just" eaLnBrk="1" hangingPunct="1">
              <a:buFont typeface="Wingdings" pitchFamily="2" charset="2"/>
              <a:buNone/>
            </a:pPr>
            <a:r>
              <a:rPr lang="zh-CN" altLang="en-US" smtClean="0">
                <a:ea typeface="宋体" pitchFamily="2" charset="-122"/>
              </a:rPr>
              <a:t>例</a:t>
            </a:r>
            <a:r>
              <a:rPr lang="en-US" altLang="zh-CN" smtClean="0">
                <a:ea typeface="宋体" pitchFamily="2" charset="-122"/>
              </a:rPr>
              <a:t>3</a:t>
            </a:r>
          </a:p>
          <a:p>
            <a:pPr lvl="1" algn="just" eaLnBrk="1" hangingPunct="1">
              <a:buFont typeface="Wingdings" pitchFamily="2" charset="2"/>
              <a:buNone/>
            </a:pPr>
            <a:r>
              <a:rPr lang="zh-CN" altLang="en-US" smtClean="0">
                <a:ea typeface="宋体" pitchFamily="2" charset="-122"/>
              </a:rPr>
              <a:t>学生、课程、学生与课程之间的多对多联系：</a:t>
            </a:r>
          </a:p>
          <a:p>
            <a:pPr lvl="1" algn="just" eaLnBrk="1" hangingPunct="1">
              <a:buFont typeface="Wingdings" pitchFamily="2" charset="2"/>
              <a:buNone/>
            </a:pPr>
            <a:r>
              <a:rPr lang="zh-CN" altLang="en-US" smtClean="0">
                <a:ea typeface="宋体" pitchFamily="2" charset="-122"/>
              </a:rPr>
              <a:t> </a:t>
            </a:r>
          </a:p>
          <a:p>
            <a:pPr lvl="1" algn="just" eaLnBrk="1" hangingPunct="1">
              <a:lnSpc>
                <a:spcPct val="140000"/>
              </a:lnSpc>
              <a:buFont typeface="Wingdings" pitchFamily="2" charset="2"/>
              <a:buNone/>
            </a:pPr>
            <a:r>
              <a:rPr lang="zh-CN" altLang="en-US" sz="2000" b="1" smtClean="0">
                <a:ea typeface="宋体" pitchFamily="2" charset="-122"/>
              </a:rPr>
              <a:t>学生（学号，姓名，年龄，性别，系号，年级）</a:t>
            </a:r>
          </a:p>
          <a:p>
            <a:pPr lvl="1" algn="just" eaLnBrk="1" hangingPunct="1">
              <a:lnSpc>
                <a:spcPct val="140000"/>
              </a:lnSpc>
              <a:buFont typeface="Wingdings" pitchFamily="2" charset="2"/>
              <a:buNone/>
            </a:pPr>
            <a:r>
              <a:rPr lang="zh-CN" altLang="en-US" sz="2000" b="1" smtClean="0">
                <a:ea typeface="宋体" pitchFamily="2" charset="-122"/>
              </a:rPr>
              <a:t>课程（课程号，课程名，学分）</a:t>
            </a:r>
          </a:p>
          <a:p>
            <a:pPr lvl="1" algn="just" eaLnBrk="1" hangingPunct="1">
              <a:lnSpc>
                <a:spcPct val="140000"/>
              </a:lnSpc>
              <a:buFont typeface="Wingdings" pitchFamily="2" charset="2"/>
              <a:buNone/>
            </a:pPr>
            <a:r>
              <a:rPr lang="zh-CN" altLang="en-US" sz="2000" b="1" smtClean="0">
                <a:solidFill>
                  <a:srgbClr val="746AFC"/>
                </a:solidFill>
                <a:ea typeface="宋体" pitchFamily="2" charset="-122"/>
              </a:rPr>
              <a:t>选修（学号，课程号，成绩）</a:t>
            </a:r>
            <a:endParaRPr lang="zh-CN" altLang="en-US" smtClean="0">
              <a:ea typeface="宋体" pitchFamily="2" charset="-122"/>
            </a:endParaRPr>
          </a:p>
          <a:p>
            <a:pPr algn="just"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页脚占位符 6"/>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6979" name="Rectangle 2"/>
          <p:cNvSpPr>
            <a:spLocks noGrp="1" noChangeArrowheads="1"/>
          </p:cNvSpPr>
          <p:nvPr>
            <p:ph type="title"/>
          </p:nvPr>
        </p:nvSpPr>
        <p:spPr/>
        <p:txBody>
          <a:bodyPr/>
          <a:lstStyle/>
          <a:p>
            <a:pPr eaLnBrk="1" hangingPunct="1"/>
            <a:r>
              <a:rPr lang="zh-CN" altLang="en-US" sz="3200" smtClean="0">
                <a:ea typeface="宋体" pitchFamily="2" charset="-122"/>
              </a:rPr>
              <a:t>关系数据模型的数据结构（续）</a:t>
            </a:r>
          </a:p>
        </p:txBody>
      </p:sp>
      <p:sp>
        <p:nvSpPr>
          <p:cNvPr id="126980" name="Rectangle 3"/>
          <p:cNvSpPr>
            <a:spLocks noGrp="1" noChangeArrowheads="1"/>
          </p:cNvSpPr>
          <p:nvPr>
            <p:ph type="body" sz="half" idx="1"/>
          </p:nvPr>
        </p:nvSpPr>
        <p:spPr>
          <a:xfrm>
            <a:off x="611188" y="1773238"/>
            <a:ext cx="8208962" cy="1727200"/>
          </a:xfrm>
        </p:spPr>
        <p:txBody>
          <a:bodyPr/>
          <a:lstStyle/>
          <a:p>
            <a:pPr algn="just" eaLnBrk="1" hangingPunct="1"/>
            <a:r>
              <a:rPr lang="zh-CN" altLang="en-US" sz="2400" b="1" smtClean="0">
                <a:ea typeface="宋体" pitchFamily="2" charset="-122"/>
              </a:rPr>
              <a:t>关系必须是规范化的，满足一定的规范条件</a:t>
            </a:r>
          </a:p>
          <a:p>
            <a:pPr lvl="1" algn="just" eaLnBrk="1" hangingPunct="1">
              <a:buFont typeface="Wingdings" pitchFamily="2" charset="2"/>
              <a:buNone/>
            </a:pPr>
            <a:r>
              <a:rPr lang="zh-CN" altLang="en-US" sz="2000" smtClean="0">
                <a:ea typeface="宋体" pitchFamily="2" charset="-122"/>
              </a:rPr>
              <a:t>最基本的规范条件：关系的每一个分量必须是一个不可分的数据项</a:t>
            </a:r>
            <a:r>
              <a:rPr lang="en-US" altLang="zh-CN" sz="2000" smtClean="0">
                <a:ea typeface="宋体" pitchFamily="2" charset="-122"/>
              </a:rPr>
              <a:t>, </a:t>
            </a:r>
          </a:p>
          <a:p>
            <a:pPr lvl="1" algn="just" eaLnBrk="1" hangingPunct="1">
              <a:buFont typeface="Wingdings" pitchFamily="2" charset="2"/>
              <a:buNone/>
            </a:pPr>
            <a:r>
              <a:rPr lang="zh-CN" altLang="en-US" sz="2000" smtClean="0">
                <a:solidFill>
                  <a:srgbClr val="89D444"/>
                </a:solidFill>
                <a:ea typeface="宋体" pitchFamily="2" charset="-122"/>
              </a:rPr>
              <a:t>不允许表中还有表</a:t>
            </a:r>
            <a:r>
              <a:rPr lang="zh-CN" altLang="en-US" b="1" smtClean="0">
                <a:ea typeface="宋体" pitchFamily="2" charset="-122"/>
              </a:rPr>
              <a:t> </a:t>
            </a:r>
          </a:p>
          <a:p>
            <a:pPr algn="just" eaLnBrk="1" hangingPunct="1">
              <a:buFont typeface="Wingdings" pitchFamily="2" charset="2"/>
              <a:buNone/>
            </a:pPr>
            <a:r>
              <a:rPr lang="zh-CN" altLang="en-US" sz="2000" b="1" smtClean="0">
                <a:ea typeface="宋体" pitchFamily="2" charset="-122"/>
              </a:rPr>
              <a:t>      图</a:t>
            </a:r>
            <a:r>
              <a:rPr lang="en-US" altLang="zh-CN" sz="2000" b="1" smtClean="0">
                <a:ea typeface="宋体" pitchFamily="2" charset="-122"/>
              </a:rPr>
              <a:t>1.27</a:t>
            </a:r>
            <a:r>
              <a:rPr lang="zh-CN" altLang="en-US" sz="2000" b="1" smtClean="0">
                <a:ea typeface="宋体" pitchFamily="2" charset="-122"/>
              </a:rPr>
              <a:t>中工资和扣除是可分的数据项 </a:t>
            </a:r>
            <a:r>
              <a:rPr lang="en-US" altLang="zh-CN" sz="2000" b="1" smtClean="0">
                <a:ea typeface="宋体" pitchFamily="2" charset="-122"/>
              </a:rPr>
              <a:t>,</a:t>
            </a:r>
            <a:r>
              <a:rPr lang="zh-CN" altLang="en-US" sz="2000" b="1" smtClean="0">
                <a:solidFill>
                  <a:srgbClr val="89D444"/>
                </a:solidFill>
                <a:ea typeface="宋体" pitchFamily="2" charset="-122"/>
              </a:rPr>
              <a:t>不符合关系模型要求</a:t>
            </a:r>
            <a:r>
              <a:rPr lang="zh-CN" altLang="en-US" sz="2000" b="1" smtClean="0">
                <a:ea typeface="宋体" pitchFamily="2" charset="-122"/>
              </a:rPr>
              <a:t> </a:t>
            </a:r>
          </a:p>
        </p:txBody>
      </p:sp>
      <p:graphicFrame>
        <p:nvGraphicFramePr>
          <p:cNvPr id="127376" name="Group 400"/>
          <p:cNvGraphicFramePr>
            <a:graphicFrameLocks noGrp="1"/>
          </p:cNvGraphicFramePr>
          <p:nvPr/>
        </p:nvGraphicFramePr>
        <p:xfrm>
          <a:off x="323850" y="3860800"/>
          <a:ext cx="8243888" cy="2089150"/>
        </p:xfrm>
        <a:graphic>
          <a:graphicData uri="http://schemas.openxmlformats.org/drawingml/2006/table">
            <a:tbl>
              <a:tblPr/>
              <a:tblGrid>
                <a:gridCol w="882650"/>
                <a:gridCol w="919163"/>
                <a:gridCol w="919162"/>
                <a:gridCol w="919163"/>
                <a:gridCol w="917575"/>
                <a:gridCol w="922337"/>
                <a:gridCol w="920750"/>
                <a:gridCol w="922338"/>
                <a:gridCol w="920750"/>
              </a:tblGrid>
              <a:tr h="469900">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职工号</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姓名</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职 称</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工 资</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扣 除</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实 发</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基 本</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津 贴</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职务</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房 租</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水 电</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683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86051</a:t>
                      </a: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陈 平</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讲 师</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1305</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1200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50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160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112</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800" b="0" i="0" u="none" strike="noStrike" cap="none" normalizeH="0" baseline="0" smtClean="0">
                          <a:ln>
                            <a:noFill/>
                          </a:ln>
                          <a:solidFill>
                            <a:schemeClr val="tx1"/>
                          </a:solidFill>
                          <a:effectLst/>
                          <a:latin typeface="Times New Roman" pitchFamily="18" charset="0"/>
                          <a:ea typeface="宋体" pitchFamily="2" charset="-122"/>
                        </a:rPr>
                        <a:t>2283</a:t>
                      </a: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81038">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127026" name="Object 362"/>
          <p:cNvGraphicFramePr>
            <a:graphicFrameLocks noChangeAspect="1"/>
          </p:cNvGraphicFramePr>
          <p:nvPr/>
        </p:nvGraphicFramePr>
        <p:xfrm>
          <a:off x="649288" y="5300663"/>
          <a:ext cx="250825" cy="576262"/>
        </p:xfrm>
        <a:graphic>
          <a:graphicData uri="http://schemas.openxmlformats.org/presentationml/2006/ole">
            <mc:AlternateContent xmlns:mc="http://schemas.openxmlformats.org/markup-compatibility/2006">
              <mc:Choice xmlns:v="urn:schemas-microsoft-com:vml" Requires="v">
                <p:oleObj spid="_x0000_s127063" r:id="rId3" imgW="76035" imgH="177415" progId="Equation.DSMT4">
                  <p:embed/>
                </p:oleObj>
              </mc:Choice>
              <mc:Fallback>
                <p:oleObj r:id="rId3" imgW="76035" imgH="177415" progId="Equation.DSMT4">
                  <p:embed/>
                  <p:pic>
                    <p:nvPicPr>
                      <p:cNvPr id="0" name="Object 36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288"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27" name="Object 368"/>
          <p:cNvGraphicFramePr>
            <a:graphicFrameLocks noChangeAspect="1"/>
          </p:cNvGraphicFramePr>
          <p:nvPr/>
        </p:nvGraphicFramePr>
        <p:xfrm>
          <a:off x="1481138" y="5300663"/>
          <a:ext cx="250825" cy="576262"/>
        </p:xfrm>
        <a:graphic>
          <a:graphicData uri="http://schemas.openxmlformats.org/presentationml/2006/ole">
            <mc:AlternateContent xmlns:mc="http://schemas.openxmlformats.org/markup-compatibility/2006">
              <mc:Choice xmlns:v="urn:schemas-microsoft-com:vml" Requires="v">
                <p:oleObj spid="_x0000_s127064" r:id="rId5" imgW="76035" imgH="177415" progId="Equation.DSMT4">
                  <p:embed/>
                </p:oleObj>
              </mc:Choice>
              <mc:Fallback>
                <p:oleObj r:id="rId5" imgW="76035" imgH="177415" progId="Equation.DSMT4">
                  <p:embed/>
                  <p:pic>
                    <p:nvPicPr>
                      <p:cNvPr id="0" name="Object 3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1138"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28" name="Object 370"/>
          <p:cNvGraphicFramePr>
            <a:graphicFrameLocks noChangeAspect="1"/>
          </p:cNvGraphicFramePr>
          <p:nvPr/>
        </p:nvGraphicFramePr>
        <p:xfrm>
          <a:off x="2376488" y="5299075"/>
          <a:ext cx="250825" cy="577850"/>
        </p:xfrm>
        <a:graphic>
          <a:graphicData uri="http://schemas.openxmlformats.org/presentationml/2006/ole">
            <mc:AlternateContent xmlns:mc="http://schemas.openxmlformats.org/markup-compatibility/2006">
              <mc:Choice xmlns:v="urn:schemas-microsoft-com:vml" Requires="v">
                <p:oleObj spid="_x0000_s127065" r:id="rId6" imgW="76035" imgH="177415" progId="Equation.DSMT4">
                  <p:embed/>
                </p:oleObj>
              </mc:Choice>
              <mc:Fallback>
                <p:oleObj r:id="rId6" imgW="76035" imgH="177415" progId="Equation.DSMT4">
                  <p:embed/>
                  <p:pic>
                    <p:nvPicPr>
                      <p:cNvPr id="0" name="Object 37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6488" y="5299075"/>
                        <a:ext cx="250825" cy="57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7029" name="Rectangle 373"/>
          <p:cNvSpPr>
            <a:spLocks noChangeArrowheads="1"/>
          </p:cNvSpPr>
          <p:nvPr/>
        </p:nvSpPr>
        <p:spPr bwMode="auto">
          <a:xfrm>
            <a:off x="1549400" y="6086475"/>
            <a:ext cx="37433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eaLnBrk="1" hangingPunct="1"/>
            <a:r>
              <a:rPr lang="zh-CN" altLang="en-US" b="1">
                <a:latin typeface="Times New Roman" pitchFamily="18" charset="0"/>
              </a:rPr>
              <a:t>图</a:t>
            </a:r>
            <a:r>
              <a:rPr lang="en-US" altLang="zh-CN" b="1">
                <a:latin typeface="Times New Roman" pitchFamily="18" charset="0"/>
              </a:rPr>
              <a:t>1.27  </a:t>
            </a:r>
            <a:r>
              <a:rPr lang="zh-CN" altLang="en-US" b="1">
                <a:latin typeface="Times New Roman" pitchFamily="18" charset="0"/>
              </a:rPr>
              <a:t>一个工资表</a:t>
            </a:r>
            <a:r>
              <a:rPr lang="en-US" altLang="zh-CN" b="1">
                <a:latin typeface="Times New Roman" pitchFamily="18" charset="0"/>
              </a:rPr>
              <a:t>(</a:t>
            </a:r>
            <a:r>
              <a:rPr lang="zh-CN" altLang="en-US" b="1">
                <a:latin typeface="Times New Roman" pitchFamily="18" charset="0"/>
              </a:rPr>
              <a:t>表中有表</a:t>
            </a:r>
            <a:r>
              <a:rPr lang="en-US" altLang="zh-CN" b="1">
                <a:latin typeface="Times New Roman" pitchFamily="18" charset="0"/>
              </a:rPr>
              <a:t>)</a:t>
            </a:r>
            <a:r>
              <a:rPr lang="zh-CN" altLang="en-US" b="1">
                <a:latin typeface="Times New Roman" pitchFamily="18" charset="0"/>
              </a:rPr>
              <a:t>实例 </a:t>
            </a:r>
          </a:p>
        </p:txBody>
      </p:sp>
      <p:graphicFrame>
        <p:nvGraphicFramePr>
          <p:cNvPr id="127030" name="Object 387"/>
          <p:cNvGraphicFramePr>
            <a:graphicFrameLocks noChangeAspect="1"/>
          </p:cNvGraphicFramePr>
          <p:nvPr/>
        </p:nvGraphicFramePr>
        <p:xfrm>
          <a:off x="7019925" y="5300663"/>
          <a:ext cx="250825" cy="576262"/>
        </p:xfrm>
        <a:graphic>
          <a:graphicData uri="http://schemas.openxmlformats.org/presentationml/2006/ole">
            <mc:AlternateContent xmlns:mc="http://schemas.openxmlformats.org/markup-compatibility/2006">
              <mc:Choice xmlns:v="urn:schemas-microsoft-com:vml" Requires="v">
                <p:oleObj spid="_x0000_s127066" r:id="rId7" imgW="76035" imgH="177415" progId="Equation.DSMT4">
                  <p:embed/>
                </p:oleObj>
              </mc:Choice>
              <mc:Fallback>
                <p:oleObj r:id="rId7" imgW="76035" imgH="177415" progId="Equation.DSMT4">
                  <p:embed/>
                  <p:pic>
                    <p:nvPicPr>
                      <p:cNvPr id="0" name="Object 38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9925"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31" name="Object 388"/>
          <p:cNvGraphicFramePr>
            <a:graphicFrameLocks noChangeAspect="1"/>
          </p:cNvGraphicFramePr>
          <p:nvPr/>
        </p:nvGraphicFramePr>
        <p:xfrm>
          <a:off x="7956550" y="5300663"/>
          <a:ext cx="250825" cy="576262"/>
        </p:xfrm>
        <a:graphic>
          <a:graphicData uri="http://schemas.openxmlformats.org/presentationml/2006/ole">
            <mc:AlternateContent xmlns:mc="http://schemas.openxmlformats.org/markup-compatibility/2006">
              <mc:Choice xmlns:v="urn:schemas-microsoft-com:vml" Requires="v">
                <p:oleObj spid="_x0000_s127067" r:id="rId8" imgW="76035" imgH="177415" progId="Equation.DSMT4">
                  <p:embed/>
                </p:oleObj>
              </mc:Choice>
              <mc:Fallback>
                <p:oleObj r:id="rId8" imgW="76035" imgH="177415" progId="Equation.DSMT4">
                  <p:embed/>
                  <p:pic>
                    <p:nvPicPr>
                      <p:cNvPr id="0" name="Object 3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550"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32" name="Object 389"/>
          <p:cNvGraphicFramePr>
            <a:graphicFrameLocks noChangeAspect="1"/>
          </p:cNvGraphicFramePr>
          <p:nvPr/>
        </p:nvGraphicFramePr>
        <p:xfrm>
          <a:off x="5292725" y="5300663"/>
          <a:ext cx="250825" cy="576262"/>
        </p:xfrm>
        <a:graphic>
          <a:graphicData uri="http://schemas.openxmlformats.org/presentationml/2006/ole">
            <mc:AlternateContent xmlns:mc="http://schemas.openxmlformats.org/markup-compatibility/2006">
              <mc:Choice xmlns:v="urn:schemas-microsoft-com:vml" Requires="v">
                <p:oleObj spid="_x0000_s127068" r:id="rId9" imgW="76035" imgH="177415" progId="Equation.DSMT4">
                  <p:embed/>
                </p:oleObj>
              </mc:Choice>
              <mc:Fallback>
                <p:oleObj r:id="rId9" imgW="76035" imgH="177415" progId="Equation.DSMT4">
                  <p:embed/>
                  <p:pic>
                    <p:nvPicPr>
                      <p:cNvPr id="0" name="Object 38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725"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33" name="Object 390"/>
          <p:cNvGraphicFramePr>
            <a:graphicFrameLocks noChangeAspect="1"/>
          </p:cNvGraphicFramePr>
          <p:nvPr/>
        </p:nvGraphicFramePr>
        <p:xfrm>
          <a:off x="6156325" y="5300663"/>
          <a:ext cx="250825" cy="576262"/>
        </p:xfrm>
        <a:graphic>
          <a:graphicData uri="http://schemas.openxmlformats.org/presentationml/2006/ole">
            <mc:AlternateContent xmlns:mc="http://schemas.openxmlformats.org/markup-compatibility/2006">
              <mc:Choice xmlns:v="urn:schemas-microsoft-com:vml" Requires="v">
                <p:oleObj spid="_x0000_s127069" r:id="rId10" imgW="76035" imgH="177415" progId="Equation.DSMT4">
                  <p:embed/>
                </p:oleObj>
              </mc:Choice>
              <mc:Fallback>
                <p:oleObj r:id="rId10" imgW="76035" imgH="177415" progId="Equation.DSMT4">
                  <p:embed/>
                  <p:pic>
                    <p:nvPicPr>
                      <p:cNvPr id="0" name="Object 39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34" name="Object 397"/>
          <p:cNvGraphicFramePr>
            <a:graphicFrameLocks noChangeAspect="1"/>
          </p:cNvGraphicFramePr>
          <p:nvPr/>
        </p:nvGraphicFramePr>
        <p:xfrm>
          <a:off x="4211638" y="5300663"/>
          <a:ext cx="250825" cy="576262"/>
        </p:xfrm>
        <a:graphic>
          <a:graphicData uri="http://schemas.openxmlformats.org/presentationml/2006/ole">
            <mc:AlternateContent xmlns:mc="http://schemas.openxmlformats.org/markup-compatibility/2006">
              <mc:Choice xmlns:v="urn:schemas-microsoft-com:vml" Requires="v">
                <p:oleObj spid="_x0000_s127070" r:id="rId11" imgW="76035" imgH="177415" progId="Equation.DSMT4">
                  <p:embed/>
                </p:oleObj>
              </mc:Choice>
              <mc:Fallback>
                <p:oleObj r:id="rId11" imgW="76035" imgH="177415" progId="Equation.DSMT4">
                  <p:embed/>
                  <p:pic>
                    <p:nvPicPr>
                      <p:cNvPr id="0" name="Object 39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7035" name="Object 398"/>
          <p:cNvGraphicFramePr>
            <a:graphicFrameLocks noChangeAspect="1"/>
          </p:cNvGraphicFramePr>
          <p:nvPr/>
        </p:nvGraphicFramePr>
        <p:xfrm>
          <a:off x="3276600" y="5300663"/>
          <a:ext cx="250825" cy="576262"/>
        </p:xfrm>
        <a:graphic>
          <a:graphicData uri="http://schemas.openxmlformats.org/presentationml/2006/ole">
            <mc:AlternateContent xmlns:mc="http://schemas.openxmlformats.org/markup-compatibility/2006">
              <mc:Choice xmlns:v="urn:schemas-microsoft-com:vml" Requires="v">
                <p:oleObj spid="_x0000_s127071" r:id="rId12" imgW="76035" imgH="177415" progId="Equation.DSMT4">
                  <p:embed/>
                </p:oleObj>
              </mc:Choice>
              <mc:Fallback>
                <p:oleObj r:id="rId12" imgW="76035" imgH="177415" progId="Equation.DSMT4">
                  <p:embed/>
                  <p:pic>
                    <p:nvPicPr>
                      <p:cNvPr id="0" name="Object 3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5300663"/>
                        <a:ext cx="2508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8003" name="Rectangle 126"/>
          <p:cNvSpPr>
            <a:spLocks noGrp="1" noChangeArrowheads="1"/>
          </p:cNvSpPr>
          <p:nvPr>
            <p:ph type="title"/>
          </p:nvPr>
        </p:nvSpPr>
        <p:spPr/>
        <p:txBody>
          <a:bodyPr/>
          <a:lstStyle/>
          <a:p>
            <a:pPr eaLnBrk="1" hangingPunct="1"/>
            <a:r>
              <a:rPr lang="zh-CN" altLang="en-US" sz="2800" smtClean="0">
                <a:ea typeface="宋体" pitchFamily="2" charset="-122"/>
              </a:rPr>
              <a:t>关系数据模型的数据结构（续）</a:t>
            </a:r>
          </a:p>
        </p:txBody>
      </p:sp>
      <p:graphicFrame>
        <p:nvGraphicFramePr>
          <p:cNvPr id="507050" name="Group 170"/>
          <p:cNvGraphicFramePr>
            <a:graphicFrameLocks noGrp="1"/>
          </p:cNvGraphicFramePr>
          <p:nvPr>
            <p:ph idx="1"/>
          </p:nvPr>
        </p:nvGraphicFramePr>
        <p:xfrm>
          <a:off x="1370013" y="2303463"/>
          <a:ext cx="7313612" cy="3657600"/>
        </p:xfrm>
        <a:graphic>
          <a:graphicData uri="http://schemas.openxmlformats.org/drawingml/2006/table">
            <a:tbl>
              <a:tblPr/>
              <a:tblGrid>
                <a:gridCol w="3432175"/>
                <a:gridCol w="3881437"/>
              </a:tblGrid>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关系术语</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一般表格的术语</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a:noFill/>
                    </a:lnB>
                    <a:lnTlToBr>
                      <a:noFill/>
                    </a:lnTlToBr>
                    <a:lnBlToTr>
                      <a:noFill/>
                    </a:lnBlToTr>
                    <a:noFill/>
                  </a:tcPr>
                </a:tc>
              </a:tr>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关系名</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表名</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1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关系模式</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表头（表格的描述）</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关系</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（一张）二维表</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元组</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记录或行</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属性</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列</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属性名</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列名</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19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属性值</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列值</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分量</a:t>
                      </a:r>
                    </a:p>
                  </a:txBody>
                  <a:tcPr horzOverflow="overflow">
                    <a:lnL cap="flat">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一条记录中的一个列值</a:t>
                      </a:r>
                    </a:p>
                  </a:txBody>
                  <a:tcPr horzOverflow="overflow">
                    <a:lnL w="12700" cap="flat" cmpd="sng" algn="ctr">
                      <a:solidFill>
                        <a:schemeClr val="tx1"/>
                      </a:solidFill>
                      <a:prstDash val="solid"/>
                      <a:round/>
                      <a:headEnd type="none" w="med" len="med"/>
                      <a:tailEnd type="none" w="med" len="med"/>
                    </a:lnL>
                    <a:lnR cap="flat">
                      <a:noFill/>
                    </a:lnR>
                    <a:lnT>
                      <a:noFill/>
                    </a:lnT>
                    <a:lnB>
                      <a:noFill/>
                    </a:lnB>
                    <a:lnTlToBr>
                      <a:noFill/>
                    </a:lnTlToBr>
                    <a:lnBlToTr>
                      <a:noFill/>
                    </a:lnBlToTr>
                    <a:noFill/>
                  </a:tcPr>
                </a:tc>
              </a:tr>
              <a:tr h="36353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非规范关系</a:t>
                      </a:r>
                    </a:p>
                  </a:txBody>
                  <a:tcPr horzOverflow="overflow">
                    <a:lnL cap="flat">
                      <a:noFill/>
                    </a:lnL>
                    <a:lnR w="12700" cap="flat" cmpd="sng" algn="ctr">
                      <a:solidFill>
                        <a:schemeClr val="tx1"/>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800" b="0" i="0" u="none" strike="noStrike" cap="none" normalizeH="0" baseline="0" smtClean="0">
                          <a:ln>
                            <a:noFill/>
                          </a:ln>
                          <a:solidFill>
                            <a:schemeClr val="tx1"/>
                          </a:solidFill>
                          <a:effectLst/>
                          <a:latin typeface="Times New Roman" pitchFamily="18" charset="0"/>
                          <a:ea typeface="宋体" pitchFamily="2" charset="-122"/>
                        </a:rPr>
                        <a:t>表中有表（大表中嵌有小表）</a:t>
                      </a:r>
                    </a:p>
                  </a:txBody>
                  <a:tcPr horzOverflow="overflow">
                    <a:lnL w="12700" cap="flat" cmpd="sng" algn="ctr">
                      <a:solidFill>
                        <a:schemeClr val="tx1"/>
                      </a:solidFill>
                      <a:prstDash val="solid"/>
                      <a:round/>
                      <a:headEnd type="none" w="med" len="med"/>
                      <a:tailEnd type="none" w="med" len="med"/>
                    </a:lnL>
                    <a:lnR cap="flat">
                      <a:noFill/>
                    </a:lnR>
                    <a:lnT>
                      <a:noFill/>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28028" name="Text Box 167"/>
          <p:cNvSpPr txBox="1">
            <a:spLocks noChangeArrowheads="1"/>
          </p:cNvSpPr>
          <p:nvPr/>
        </p:nvSpPr>
        <p:spPr bwMode="auto">
          <a:xfrm>
            <a:off x="581025" y="1793875"/>
            <a:ext cx="1792288"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Times New Roman" pitchFamily="18" charset="0"/>
              </a:rPr>
              <a:t>表</a:t>
            </a:r>
            <a:r>
              <a:rPr lang="en-US" altLang="zh-CN" b="1">
                <a:latin typeface="Times New Roman" pitchFamily="18" charset="0"/>
              </a:rPr>
              <a:t>1.2  </a:t>
            </a:r>
            <a:r>
              <a:rPr lang="zh-CN" altLang="en-US" b="1">
                <a:latin typeface="Times New Roman" pitchFamily="18" charset="0"/>
              </a:rPr>
              <a:t>术语对比 </a:t>
            </a:r>
          </a:p>
        </p:txBody>
      </p:sp>
      <p:sp>
        <p:nvSpPr>
          <p:cNvPr id="128029" name="Line 168"/>
          <p:cNvSpPr>
            <a:spLocks noChangeShapeType="1"/>
          </p:cNvSpPr>
          <p:nvPr/>
        </p:nvSpPr>
        <p:spPr bwMode="auto">
          <a:xfrm>
            <a:off x="468313" y="2708275"/>
            <a:ext cx="82073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29027" name="Rectangle 2"/>
          <p:cNvSpPr>
            <a:spLocks noGrp="1" noChangeArrowheads="1"/>
          </p:cNvSpPr>
          <p:nvPr>
            <p:ph type="title"/>
          </p:nvPr>
        </p:nvSpPr>
        <p:spPr>
          <a:xfrm>
            <a:off x="990600" y="457200"/>
            <a:ext cx="7848600" cy="1143000"/>
          </a:xfrm>
        </p:spPr>
        <p:txBody>
          <a:bodyPr/>
          <a:lstStyle/>
          <a:p>
            <a:pPr eaLnBrk="1" hangingPunct="1"/>
            <a:r>
              <a:rPr lang="zh-CN" altLang="en-US" sz="3200" smtClean="0">
                <a:ea typeface="宋体" pitchFamily="2" charset="-122"/>
              </a:rPr>
              <a:t>二、关系数据模型的操纵与完整性约束</a:t>
            </a:r>
          </a:p>
        </p:txBody>
      </p:sp>
      <p:sp>
        <p:nvSpPr>
          <p:cNvPr id="129028" name="Rectangle 3"/>
          <p:cNvSpPr>
            <a:spLocks noGrp="1" noChangeArrowheads="1"/>
          </p:cNvSpPr>
          <p:nvPr>
            <p:ph type="body" idx="1"/>
          </p:nvPr>
        </p:nvSpPr>
        <p:spPr/>
        <p:txBody>
          <a:bodyPr/>
          <a:lstStyle/>
          <a:p>
            <a:pPr algn="just" eaLnBrk="1" hangingPunct="1">
              <a:lnSpc>
                <a:spcPct val="140000"/>
              </a:lnSpc>
              <a:spcAft>
                <a:spcPct val="20000"/>
              </a:spcAft>
            </a:pPr>
            <a:r>
              <a:rPr lang="zh-CN" altLang="en-US" sz="2000" b="1" smtClean="0">
                <a:ea typeface="宋体" pitchFamily="2" charset="-122"/>
              </a:rPr>
              <a:t>数据操作是集合操作，操作对象和操作结果都是关系</a:t>
            </a:r>
          </a:p>
          <a:p>
            <a:pPr lvl="1" algn="just" eaLnBrk="1" hangingPunct="1">
              <a:lnSpc>
                <a:spcPct val="135000"/>
              </a:lnSpc>
              <a:spcAft>
                <a:spcPct val="20000"/>
              </a:spcAft>
            </a:pPr>
            <a:r>
              <a:rPr lang="zh-CN" altLang="en-US" sz="1800" smtClean="0">
                <a:ea typeface="宋体" pitchFamily="2" charset="-122"/>
              </a:rPr>
              <a:t>查询</a:t>
            </a:r>
          </a:p>
          <a:p>
            <a:pPr lvl="1" algn="just" eaLnBrk="1" hangingPunct="1">
              <a:lnSpc>
                <a:spcPct val="135000"/>
              </a:lnSpc>
              <a:spcAft>
                <a:spcPct val="20000"/>
              </a:spcAft>
            </a:pPr>
            <a:r>
              <a:rPr lang="zh-CN" altLang="en-US" sz="1800" smtClean="0">
                <a:ea typeface="宋体" pitchFamily="2" charset="-122"/>
              </a:rPr>
              <a:t>插入</a:t>
            </a:r>
          </a:p>
          <a:p>
            <a:pPr lvl="1" algn="just" eaLnBrk="1" hangingPunct="1">
              <a:lnSpc>
                <a:spcPct val="135000"/>
              </a:lnSpc>
              <a:spcAft>
                <a:spcPct val="20000"/>
              </a:spcAft>
            </a:pPr>
            <a:r>
              <a:rPr lang="zh-CN" altLang="en-US" sz="1800" smtClean="0">
                <a:ea typeface="宋体" pitchFamily="2" charset="-122"/>
              </a:rPr>
              <a:t>删除</a:t>
            </a:r>
          </a:p>
          <a:p>
            <a:pPr lvl="1" algn="just" eaLnBrk="1" hangingPunct="1">
              <a:lnSpc>
                <a:spcPct val="135000"/>
              </a:lnSpc>
              <a:spcAft>
                <a:spcPct val="20000"/>
              </a:spcAft>
            </a:pPr>
            <a:r>
              <a:rPr lang="zh-CN" altLang="en-US" sz="1800" smtClean="0">
                <a:ea typeface="宋体" pitchFamily="2" charset="-122"/>
              </a:rPr>
              <a:t>更新</a:t>
            </a:r>
          </a:p>
          <a:p>
            <a:pPr algn="just" eaLnBrk="1" hangingPunct="1">
              <a:lnSpc>
                <a:spcPct val="140000"/>
              </a:lnSpc>
              <a:spcAft>
                <a:spcPct val="20000"/>
              </a:spcAft>
            </a:pPr>
            <a:r>
              <a:rPr lang="zh-CN" altLang="en-US" sz="2000" b="1" smtClean="0">
                <a:ea typeface="宋体" pitchFamily="2" charset="-122"/>
              </a:rPr>
              <a:t>数据操作是集合操作，操作对象和操作结果都是关系，即若干元组的集合</a:t>
            </a:r>
          </a:p>
          <a:p>
            <a:pPr algn="just" eaLnBrk="1" hangingPunct="1">
              <a:lnSpc>
                <a:spcPct val="140000"/>
              </a:lnSpc>
              <a:spcAft>
                <a:spcPct val="20000"/>
              </a:spcAft>
            </a:pPr>
            <a:r>
              <a:rPr lang="zh-CN" altLang="en-US" sz="2000" b="1" smtClean="0">
                <a:ea typeface="宋体" pitchFamily="2" charset="-122"/>
              </a:rPr>
              <a:t>存取路径对用户隐蔽，用户只要指出“干什么”，不必详细说明</a:t>
            </a:r>
            <a:r>
              <a:rPr lang="zh-CN" altLang="en-US" sz="2000" b="1" smtClean="0">
                <a:latin typeface="Tahoma" pitchFamily="34" charset="0"/>
                <a:ea typeface="宋体" pitchFamily="2" charset="-122"/>
              </a:rPr>
              <a:t>“</a:t>
            </a:r>
            <a:r>
              <a:rPr lang="zh-CN" altLang="en-US" sz="2000" b="1" smtClean="0">
                <a:ea typeface="宋体" pitchFamily="2" charset="-122"/>
              </a:rPr>
              <a:t>怎么干</a:t>
            </a:r>
            <a:r>
              <a:rPr lang="zh-CN" altLang="en-US" sz="2000" b="1" smtClean="0">
                <a:latin typeface="Tahoma" pitchFamily="34" charset="0"/>
                <a:ea typeface="宋体" pitchFamily="2" charset="-122"/>
              </a:rPr>
              <a:t>”</a:t>
            </a:r>
            <a:endParaRPr lang="zh-CN" altLang="en-US" sz="2000" b="1" smtClean="0">
              <a:ea typeface="宋体" pitchFamily="2" charset="-122"/>
            </a:endParaRPr>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0051" name="Rectangle 2"/>
          <p:cNvSpPr>
            <a:spLocks noGrp="1" noChangeArrowheads="1"/>
          </p:cNvSpPr>
          <p:nvPr>
            <p:ph type="title"/>
          </p:nvPr>
        </p:nvSpPr>
        <p:spPr>
          <a:xfrm>
            <a:off x="990600" y="457200"/>
            <a:ext cx="7848600" cy="1143000"/>
          </a:xfrm>
        </p:spPr>
        <p:txBody>
          <a:bodyPr/>
          <a:lstStyle/>
          <a:p>
            <a:pPr eaLnBrk="1" hangingPunct="1"/>
            <a:r>
              <a:rPr lang="zh-CN" altLang="en-US" sz="3200" smtClean="0">
                <a:ea typeface="宋体" pitchFamily="2" charset="-122"/>
              </a:rPr>
              <a:t>关系数据模型的操纵与完整性约束（续）</a:t>
            </a:r>
          </a:p>
        </p:txBody>
      </p:sp>
      <p:sp>
        <p:nvSpPr>
          <p:cNvPr id="130052" name="Rectangle 3"/>
          <p:cNvSpPr>
            <a:spLocks noGrp="1" noChangeArrowheads="1"/>
          </p:cNvSpPr>
          <p:nvPr>
            <p:ph type="body" idx="1"/>
          </p:nvPr>
        </p:nvSpPr>
        <p:spPr/>
        <p:txBody>
          <a:bodyPr/>
          <a:lstStyle/>
          <a:p>
            <a:pPr algn="just" eaLnBrk="1" hangingPunct="1">
              <a:lnSpc>
                <a:spcPct val="190000"/>
              </a:lnSpc>
            </a:pPr>
            <a:r>
              <a:rPr lang="zh-CN" altLang="en-US" smtClean="0">
                <a:ea typeface="宋体" pitchFamily="2" charset="-122"/>
              </a:rPr>
              <a:t>关系的完整性约束条件 </a:t>
            </a:r>
          </a:p>
          <a:p>
            <a:pPr lvl="1" algn="just" eaLnBrk="1" hangingPunct="1">
              <a:lnSpc>
                <a:spcPct val="190000"/>
              </a:lnSpc>
            </a:pPr>
            <a:r>
              <a:rPr lang="zh-CN" altLang="en-US" smtClean="0">
                <a:ea typeface="宋体" pitchFamily="2" charset="-122"/>
              </a:rPr>
              <a:t>实体完整性</a:t>
            </a:r>
          </a:p>
          <a:p>
            <a:pPr lvl="1" algn="just" eaLnBrk="1" hangingPunct="1">
              <a:lnSpc>
                <a:spcPct val="190000"/>
              </a:lnSpc>
            </a:pPr>
            <a:r>
              <a:rPr lang="zh-CN" altLang="en-US" smtClean="0">
                <a:ea typeface="宋体" pitchFamily="2" charset="-122"/>
              </a:rPr>
              <a:t>参照完整性</a:t>
            </a:r>
          </a:p>
          <a:p>
            <a:pPr lvl="1" algn="just" eaLnBrk="1" hangingPunct="1">
              <a:lnSpc>
                <a:spcPct val="190000"/>
              </a:lnSpc>
            </a:pPr>
            <a:r>
              <a:rPr lang="zh-CN" altLang="en-US" smtClean="0">
                <a:ea typeface="宋体" pitchFamily="2" charset="-122"/>
              </a:rPr>
              <a:t>用户定义的完整性</a:t>
            </a:r>
          </a:p>
          <a:p>
            <a:pPr algn="just" eaLnBrk="1" hangingPunct="1">
              <a:buFont typeface="Wingdings" pitchFamily="2" charset="2"/>
              <a:buChar char="l"/>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1075" name="Rectangle 2"/>
          <p:cNvSpPr>
            <a:spLocks noGrp="1" noChangeArrowheads="1"/>
          </p:cNvSpPr>
          <p:nvPr>
            <p:ph type="title"/>
          </p:nvPr>
        </p:nvSpPr>
        <p:spPr/>
        <p:txBody>
          <a:bodyPr/>
          <a:lstStyle/>
          <a:p>
            <a:pPr eaLnBrk="1" hangingPunct="1"/>
            <a:r>
              <a:rPr lang="zh-CN" altLang="en-US" smtClean="0">
                <a:ea typeface="宋体" pitchFamily="2" charset="-122"/>
              </a:rPr>
              <a:t>三、关系数据模型的存储结构</a:t>
            </a:r>
          </a:p>
        </p:txBody>
      </p:sp>
      <p:sp>
        <p:nvSpPr>
          <p:cNvPr id="131076" name="Rectangle 3"/>
          <p:cNvSpPr>
            <a:spLocks noGrp="1" noChangeArrowheads="1"/>
          </p:cNvSpPr>
          <p:nvPr>
            <p:ph type="body" idx="1"/>
          </p:nvPr>
        </p:nvSpPr>
        <p:spPr/>
        <p:txBody>
          <a:bodyPr/>
          <a:lstStyle/>
          <a:p>
            <a:pPr algn="just" eaLnBrk="1" hangingPunct="1"/>
            <a:r>
              <a:rPr lang="zh-CN" altLang="en-US" smtClean="0">
                <a:ea typeface="宋体" pitchFamily="2" charset="-122"/>
              </a:rPr>
              <a:t>实体及实体间的联系都用表来表示</a:t>
            </a:r>
          </a:p>
          <a:p>
            <a:pPr algn="just" eaLnBrk="1" hangingPunct="1"/>
            <a:r>
              <a:rPr lang="zh-CN" altLang="en-US" smtClean="0">
                <a:ea typeface="宋体" pitchFamily="2" charset="-122"/>
              </a:rPr>
              <a:t>表以文件形式存储</a:t>
            </a:r>
          </a:p>
          <a:p>
            <a:pPr algn="just" eaLnBrk="1" hangingPunct="1"/>
            <a:endParaRPr lang="zh-CN" altLang="en-US" smtClean="0">
              <a:ea typeface="宋体" pitchFamily="2" charset="-122"/>
            </a:endParaRPr>
          </a:p>
          <a:p>
            <a:pPr lvl="1" algn="just" eaLnBrk="1" hangingPunct="1"/>
            <a:r>
              <a:rPr lang="zh-CN" altLang="en-US" smtClean="0">
                <a:ea typeface="宋体" pitchFamily="2" charset="-122"/>
              </a:rPr>
              <a:t>有的</a:t>
            </a:r>
            <a:r>
              <a:rPr lang="en-US" altLang="zh-CN" smtClean="0">
                <a:ea typeface="宋体" pitchFamily="2" charset="-122"/>
              </a:rPr>
              <a:t>DBMS</a:t>
            </a:r>
            <a:r>
              <a:rPr lang="zh-CN" altLang="en-US" smtClean="0">
                <a:ea typeface="宋体" pitchFamily="2" charset="-122"/>
              </a:rPr>
              <a:t>一个表对应一个操作系统文件</a:t>
            </a:r>
          </a:p>
          <a:p>
            <a:pPr lvl="1" algn="just" eaLnBrk="1" hangingPunct="1"/>
            <a:endParaRPr lang="zh-CN" altLang="en-US" smtClean="0">
              <a:ea typeface="宋体" pitchFamily="2" charset="-122"/>
            </a:endParaRPr>
          </a:p>
          <a:p>
            <a:pPr lvl="1" algn="just" eaLnBrk="1" hangingPunct="1"/>
            <a:r>
              <a:rPr lang="zh-CN" altLang="en-US" smtClean="0">
                <a:ea typeface="宋体" pitchFamily="2" charset="-122"/>
              </a:rPr>
              <a:t>有的</a:t>
            </a:r>
            <a:r>
              <a:rPr lang="en-US" altLang="zh-CN" smtClean="0">
                <a:ea typeface="宋体" pitchFamily="2" charset="-122"/>
              </a:rPr>
              <a:t>DBMS</a:t>
            </a:r>
            <a:r>
              <a:rPr lang="zh-CN" altLang="en-US" smtClean="0">
                <a:ea typeface="宋体" pitchFamily="2" charset="-122"/>
              </a:rPr>
              <a:t>自己设计文件结构</a:t>
            </a: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2099" name="Rectangle 2"/>
          <p:cNvSpPr>
            <a:spLocks noGrp="1" noChangeArrowheads="1"/>
          </p:cNvSpPr>
          <p:nvPr>
            <p:ph type="title"/>
          </p:nvPr>
        </p:nvSpPr>
        <p:spPr/>
        <p:txBody>
          <a:bodyPr/>
          <a:lstStyle/>
          <a:p>
            <a:pPr eaLnBrk="1" hangingPunct="1"/>
            <a:r>
              <a:rPr lang="zh-CN" altLang="en-US" smtClean="0">
                <a:ea typeface="宋体" pitchFamily="2" charset="-122"/>
              </a:rPr>
              <a:t>四、关系数据模型的优缺点</a:t>
            </a:r>
          </a:p>
        </p:txBody>
      </p:sp>
      <p:sp>
        <p:nvSpPr>
          <p:cNvPr id="132100" name="Rectangle 3"/>
          <p:cNvSpPr>
            <a:spLocks noGrp="1" noChangeArrowheads="1"/>
          </p:cNvSpPr>
          <p:nvPr>
            <p:ph type="body" idx="1"/>
          </p:nvPr>
        </p:nvSpPr>
        <p:spPr/>
        <p:txBody>
          <a:bodyPr/>
          <a:lstStyle/>
          <a:p>
            <a:pPr algn="just" eaLnBrk="1" hangingPunct="1"/>
            <a:r>
              <a:rPr lang="zh-CN" altLang="en-US" b="1" smtClean="0">
                <a:ea typeface="宋体" pitchFamily="2" charset="-122"/>
              </a:rPr>
              <a:t>优点</a:t>
            </a:r>
          </a:p>
          <a:p>
            <a:pPr lvl="1" algn="just" eaLnBrk="1" hangingPunct="1">
              <a:lnSpc>
                <a:spcPct val="140000"/>
              </a:lnSpc>
            </a:pPr>
            <a:r>
              <a:rPr lang="zh-CN" altLang="en-US" b="1" smtClean="0">
                <a:ea typeface="宋体" pitchFamily="2" charset="-122"/>
              </a:rPr>
              <a:t>建立在严格的数学概念的基础上</a:t>
            </a:r>
          </a:p>
          <a:p>
            <a:pPr lvl="1" algn="just" eaLnBrk="1" hangingPunct="1">
              <a:lnSpc>
                <a:spcPct val="140000"/>
              </a:lnSpc>
            </a:pPr>
            <a:r>
              <a:rPr lang="zh-CN" altLang="en-US" b="1" smtClean="0">
                <a:ea typeface="宋体" pitchFamily="2" charset="-122"/>
              </a:rPr>
              <a:t>概念单一</a:t>
            </a:r>
          </a:p>
          <a:p>
            <a:pPr lvl="2" algn="just" eaLnBrk="1" hangingPunct="1">
              <a:lnSpc>
                <a:spcPct val="140000"/>
              </a:lnSpc>
            </a:pPr>
            <a:r>
              <a:rPr lang="zh-CN" altLang="en-US" sz="2000" smtClean="0">
                <a:ea typeface="宋体" pitchFamily="2" charset="-122"/>
              </a:rPr>
              <a:t>实体和各类联系都用关系来表示</a:t>
            </a:r>
          </a:p>
          <a:p>
            <a:pPr lvl="2" algn="just" eaLnBrk="1" hangingPunct="1">
              <a:lnSpc>
                <a:spcPct val="140000"/>
              </a:lnSpc>
            </a:pPr>
            <a:r>
              <a:rPr lang="zh-CN" altLang="en-US" sz="2000" smtClean="0">
                <a:ea typeface="宋体" pitchFamily="2" charset="-122"/>
              </a:rPr>
              <a:t>对数据的检索结果也是关系</a:t>
            </a:r>
          </a:p>
          <a:p>
            <a:pPr lvl="1" algn="just" eaLnBrk="1" hangingPunct="1">
              <a:lnSpc>
                <a:spcPct val="140000"/>
              </a:lnSpc>
            </a:pPr>
            <a:r>
              <a:rPr lang="zh-CN" altLang="en-US" b="1" smtClean="0">
                <a:ea typeface="宋体" pitchFamily="2" charset="-122"/>
              </a:rPr>
              <a:t>关系模型的存取路径对用户透明</a:t>
            </a:r>
          </a:p>
          <a:p>
            <a:pPr lvl="2" algn="just" eaLnBrk="1" hangingPunct="1">
              <a:lnSpc>
                <a:spcPct val="140000"/>
              </a:lnSpc>
            </a:pPr>
            <a:r>
              <a:rPr lang="zh-CN" altLang="en-US" sz="2000" smtClean="0">
                <a:ea typeface="宋体" pitchFamily="2" charset="-122"/>
              </a:rPr>
              <a:t>具有更高的数据独立性，更好的安全保密性</a:t>
            </a:r>
          </a:p>
          <a:p>
            <a:pPr lvl="2" algn="just" eaLnBrk="1" hangingPunct="1">
              <a:lnSpc>
                <a:spcPct val="140000"/>
              </a:lnSpc>
            </a:pPr>
            <a:r>
              <a:rPr lang="zh-CN" altLang="en-US" sz="2000" smtClean="0">
                <a:ea typeface="宋体" pitchFamily="2" charset="-122"/>
              </a:rPr>
              <a:t>简化了程序员的工作和数据库开发建立的工作</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3123" name="Rectangle 2"/>
          <p:cNvSpPr>
            <a:spLocks noGrp="1" noChangeArrowheads="1"/>
          </p:cNvSpPr>
          <p:nvPr>
            <p:ph type="title"/>
          </p:nvPr>
        </p:nvSpPr>
        <p:spPr/>
        <p:txBody>
          <a:bodyPr/>
          <a:lstStyle/>
          <a:p>
            <a:pPr eaLnBrk="1" hangingPunct="1"/>
            <a:r>
              <a:rPr lang="zh-CN" altLang="en-US" smtClean="0">
                <a:ea typeface="宋体" pitchFamily="2" charset="-122"/>
              </a:rPr>
              <a:t>关系数据模型的优缺点（续）</a:t>
            </a:r>
          </a:p>
        </p:txBody>
      </p:sp>
      <p:sp>
        <p:nvSpPr>
          <p:cNvPr id="133124" name="Rectangle 3"/>
          <p:cNvSpPr>
            <a:spLocks noGrp="1" noChangeArrowheads="1"/>
          </p:cNvSpPr>
          <p:nvPr>
            <p:ph type="body" idx="1"/>
          </p:nvPr>
        </p:nvSpPr>
        <p:spPr/>
        <p:txBody>
          <a:bodyPr/>
          <a:lstStyle/>
          <a:p>
            <a:pPr algn="just" eaLnBrk="1" hangingPunct="1">
              <a:lnSpc>
                <a:spcPct val="160000"/>
              </a:lnSpc>
            </a:pPr>
            <a:r>
              <a:rPr lang="zh-CN" altLang="en-US" b="1" smtClean="0">
                <a:ea typeface="宋体" pitchFamily="2" charset="-122"/>
              </a:rPr>
              <a:t>缺点</a:t>
            </a:r>
          </a:p>
          <a:p>
            <a:pPr lvl="1" algn="just" eaLnBrk="1" hangingPunct="1">
              <a:lnSpc>
                <a:spcPct val="160000"/>
              </a:lnSpc>
            </a:pPr>
            <a:r>
              <a:rPr lang="zh-CN" altLang="en-US" smtClean="0">
                <a:ea typeface="宋体" pitchFamily="2" charset="-122"/>
              </a:rPr>
              <a:t>存取路径对用户透明导致查询效率往往不如非</a:t>
            </a:r>
          </a:p>
          <a:p>
            <a:pPr lvl="1" algn="just" eaLnBrk="1" hangingPunct="1">
              <a:lnSpc>
                <a:spcPct val="160000"/>
              </a:lnSpc>
              <a:buFont typeface="Wingdings" pitchFamily="2" charset="2"/>
              <a:buNone/>
            </a:pPr>
            <a:r>
              <a:rPr lang="zh-CN" altLang="en-US" smtClean="0">
                <a:ea typeface="宋体" pitchFamily="2" charset="-122"/>
              </a:rPr>
              <a:t>    关系数据模型</a:t>
            </a:r>
          </a:p>
          <a:p>
            <a:pPr lvl="1" algn="just" eaLnBrk="1" hangingPunct="1">
              <a:lnSpc>
                <a:spcPct val="160000"/>
              </a:lnSpc>
            </a:pPr>
            <a:r>
              <a:rPr lang="zh-CN" altLang="en-US" smtClean="0">
                <a:ea typeface="宋体" pitchFamily="2" charset="-122"/>
              </a:rPr>
              <a:t>为提高性能，必须对用户的查询请求进行优化</a:t>
            </a:r>
          </a:p>
          <a:p>
            <a:pPr lvl="1" algn="just" eaLnBrk="1" hangingPunct="1">
              <a:lnSpc>
                <a:spcPct val="160000"/>
              </a:lnSpc>
              <a:buFont typeface="Wingdings" pitchFamily="2" charset="2"/>
              <a:buNone/>
            </a:pPr>
            <a:r>
              <a:rPr lang="zh-CN" altLang="en-US" smtClean="0">
                <a:ea typeface="宋体" pitchFamily="2" charset="-122"/>
              </a:rPr>
              <a:t>    增加了开发</a:t>
            </a:r>
            <a:r>
              <a:rPr lang="en-US" altLang="zh-CN" smtClean="0">
                <a:ea typeface="宋体" pitchFamily="2" charset="-122"/>
              </a:rPr>
              <a:t>DBMS</a:t>
            </a:r>
            <a:r>
              <a:rPr lang="zh-CN" altLang="en-US" smtClean="0">
                <a:ea typeface="宋体" pitchFamily="2" charset="-122"/>
              </a:rPr>
              <a:t>的难度</a:t>
            </a:r>
            <a:endParaRPr lang="zh-CN" altLang="en-US" sz="2000" smtClean="0">
              <a:ea typeface="宋体" pitchFamily="2" charset="-122"/>
            </a:endParaRPr>
          </a:p>
          <a:p>
            <a:pPr lvl="1"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4147"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402435" name="Rectangle 3"/>
          <p:cNvSpPr>
            <a:spLocks noGrp="1" noChangeArrowheads="1"/>
          </p:cNvSpPr>
          <p:nvPr>
            <p:ph type="body" idx="1"/>
          </p:nvPr>
        </p:nvSpPr>
        <p:spPr/>
        <p:txBody>
          <a:bodyPr/>
          <a:lstStyle/>
          <a:p>
            <a:pPr lvl="1" eaLnBrk="1" hangingPunct="1">
              <a:lnSpc>
                <a:spcPct val="150000"/>
              </a:lnSpc>
              <a:buFont typeface="Wingdings" pitchFamily="2" charset="2"/>
              <a:buNone/>
            </a:pPr>
            <a:r>
              <a:rPr lang="en-US" altLang="zh-CN" sz="3200" b="1" smtClean="0">
                <a:ea typeface="宋体" pitchFamily="2" charset="-122"/>
              </a:rPr>
              <a:t>1.1  </a:t>
            </a:r>
            <a:r>
              <a:rPr lang="zh-CN" altLang="en-US" sz="2800" b="1" smtClean="0">
                <a:ea typeface="宋体" pitchFamily="2" charset="-122"/>
              </a:rPr>
              <a:t>数据库系统概述</a:t>
            </a:r>
          </a:p>
          <a:p>
            <a:pPr lvl="1" eaLnBrk="1" hangingPunct="1">
              <a:lnSpc>
                <a:spcPct val="150000"/>
              </a:lnSpc>
              <a:buFont typeface="Wingdings" pitchFamily="2" charset="2"/>
              <a:buNone/>
            </a:pPr>
            <a:r>
              <a:rPr lang="en-US" altLang="zh-CN" sz="2800" b="1" smtClean="0">
                <a:ea typeface="宋体" pitchFamily="2" charset="-122"/>
              </a:rPr>
              <a:t>1.2  </a:t>
            </a:r>
            <a:r>
              <a:rPr lang="zh-CN" altLang="en-US" sz="2800" b="1" smtClean="0">
                <a:ea typeface="宋体" pitchFamily="2" charset="-122"/>
              </a:rPr>
              <a:t>数据模型</a:t>
            </a:r>
          </a:p>
          <a:p>
            <a:pPr lvl="1" eaLnBrk="1" hangingPunct="1">
              <a:lnSpc>
                <a:spcPct val="150000"/>
              </a:lnSpc>
              <a:buFont typeface="Wingdings" pitchFamily="2" charset="2"/>
              <a:buNone/>
            </a:pPr>
            <a:r>
              <a:rPr lang="en-US" altLang="zh-CN" sz="2800" b="1" smtClean="0">
                <a:solidFill>
                  <a:schemeClr val="tx2"/>
                </a:solidFill>
                <a:ea typeface="宋体" pitchFamily="2" charset="-122"/>
              </a:rPr>
              <a:t>1.3  </a:t>
            </a:r>
            <a:r>
              <a:rPr lang="zh-CN" altLang="en-US" sz="2800" b="1" smtClean="0">
                <a:solidFill>
                  <a:schemeClr val="tx2"/>
                </a:solidFill>
                <a:ea typeface="宋体" pitchFamily="2" charset="-122"/>
              </a:rPr>
              <a:t>数据库系统结构</a:t>
            </a:r>
          </a:p>
          <a:p>
            <a:pPr lvl="1" eaLnBrk="1" hangingPunct="1">
              <a:lnSpc>
                <a:spcPct val="150000"/>
              </a:lnSpc>
              <a:buFont typeface="Wingdings" pitchFamily="2" charset="2"/>
              <a:buNone/>
            </a:pPr>
            <a:r>
              <a:rPr lang="en-US" altLang="zh-CN" sz="2800" b="1" smtClean="0">
                <a:ea typeface="宋体" pitchFamily="2" charset="-122"/>
              </a:rPr>
              <a:t>1.4  </a:t>
            </a:r>
            <a:r>
              <a:rPr lang="zh-CN" altLang="en-US" sz="2800" b="1" smtClean="0">
                <a:ea typeface="宋体" pitchFamily="2" charset="-122"/>
              </a:rPr>
              <a:t>数据库系统的组成</a:t>
            </a:r>
          </a:p>
          <a:p>
            <a:pPr lvl="1" eaLnBrk="1" hangingPunct="1">
              <a:lnSpc>
                <a:spcPct val="150000"/>
              </a:lnSpc>
              <a:buFont typeface="Wingdings" pitchFamily="2" charset="2"/>
              <a:buNone/>
            </a:pPr>
            <a:r>
              <a:rPr lang="en-US" altLang="zh-CN" sz="2800" b="1" smtClean="0">
                <a:ea typeface="宋体" pitchFamily="2" charset="-122"/>
              </a:rPr>
              <a:t>1.5  </a:t>
            </a:r>
            <a:r>
              <a:rPr lang="zh-CN" altLang="en-US" sz="2800" b="1" smtClean="0">
                <a:ea typeface="宋体" pitchFamily="2"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2435">
                                            <p:txEl>
                                              <p:pRg st="0" end="0"/>
                                            </p:txEl>
                                          </p:spTgt>
                                        </p:tgtEl>
                                        <p:attrNameLst>
                                          <p:attrName>style.visibility</p:attrName>
                                        </p:attrNameLst>
                                      </p:cBhvr>
                                      <p:to>
                                        <p:strVal val="visible"/>
                                      </p:to>
                                    </p:set>
                                    <p:animEffect transition="in" filter="wipe(left)">
                                      <p:cBhvr>
                                        <p:cTn id="7" dur="500"/>
                                        <p:tgtEl>
                                          <p:spTgt spid="4024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2435">
                                            <p:txEl>
                                              <p:pRg st="1" end="1"/>
                                            </p:txEl>
                                          </p:spTgt>
                                        </p:tgtEl>
                                        <p:attrNameLst>
                                          <p:attrName>style.visibility</p:attrName>
                                        </p:attrNameLst>
                                      </p:cBhvr>
                                      <p:to>
                                        <p:strVal val="visible"/>
                                      </p:to>
                                    </p:set>
                                    <p:animEffect transition="in" filter="wipe(left)">
                                      <p:cBhvr>
                                        <p:cTn id="10" dur="500"/>
                                        <p:tgtEl>
                                          <p:spTgt spid="4024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2435">
                                            <p:txEl>
                                              <p:pRg st="2" end="2"/>
                                            </p:txEl>
                                          </p:spTgt>
                                        </p:tgtEl>
                                        <p:attrNameLst>
                                          <p:attrName>style.visibility</p:attrName>
                                        </p:attrNameLst>
                                      </p:cBhvr>
                                      <p:to>
                                        <p:strVal val="visible"/>
                                      </p:to>
                                    </p:set>
                                    <p:animEffect transition="in" filter="wipe(left)">
                                      <p:cBhvr>
                                        <p:cTn id="13" dur="500"/>
                                        <p:tgtEl>
                                          <p:spTgt spid="4024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2435">
                                            <p:txEl>
                                              <p:pRg st="3" end="3"/>
                                            </p:txEl>
                                          </p:spTgt>
                                        </p:tgtEl>
                                        <p:attrNameLst>
                                          <p:attrName>style.visibility</p:attrName>
                                        </p:attrNameLst>
                                      </p:cBhvr>
                                      <p:to>
                                        <p:strVal val="visible"/>
                                      </p:to>
                                    </p:set>
                                    <p:animEffect transition="in" filter="wipe(left)">
                                      <p:cBhvr>
                                        <p:cTn id="16" dur="500"/>
                                        <p:tgtEl>
                                          <p:spTgt spid="402435">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2435">
                                            <p:txEl>
                                              <p:pRg st="4" end="4"/>
                                            </p:txEl>
                                          </p:spTgt>
                                        </p:tgtEl>
                                        <p:attrNameLst>
                                          <p:attrName>style.visibility</p:attrName>
                                        </p:attrNameLst>
                                      </p:cBhvr>
                                      <p:to>
                                        <p:strVal val="visible"/>
                                      </p:to>
                                    </p:set>
                                    <p:animEffect transition="in" filter="wipe(left)">
                                      <p:cBhvr>
                                        <p:cTn id="19" dur="500"/>
                                        <p:tgtEl>
                                          <p:spTgt spid="4024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363" name="Rectangle 2"/>
          <p:cNvSpPr>
            <a:spLocks noGrp="1" noChangeArrowheads="1"/>
          </p:cNvSpPr>
          <p:nvPr>
            <p:ph type="title"/>
          </p:nvPr>
        </p:nvSpPr>
        <p:spPr>
          <a:xfrm>
            <a:off x="900113" y="765175"/>
            <a:ext cx="7391400" cy="563563"/>
          </a:xfrm>
        </p:spPr>
        <p:txBody>
          <a:bodyPr/>
          <a:lstStyle/>
          <a:p>
            <a:pPr eaLnBrk="1" hangingPunct="1"/>
            <a:r>
              <a:rPr lang="en-US" altLang="zh-CN" sz="3200" dirty="0" err="1" smtClean="0">
                <a:solidFill>
                  <a:schemeClr val="tx1"/>
                </a:solidFill>
                <a:ea typeface="宋体" pitchFamily="2" charset="-122"/>
              </a:rPr>
              <a:t>Charles.W.Bachman</a:t>
            </a:r>
            <a:r>
              <a:rPr lang="en-US" altLang="zh-CN" sz="3200" dirty="0" smtClean="0">
                <a:solidFill>
                  <a:schemeClr val="tx1"/>
                </a:solidFill>
                <a:ea typeface="宋体" pitchFamily="2" charset="-122"/>
              </a:rPr>
              <a:t/>
            </a:r>
            <a:br>
              <a:rPr lang="en-US" altLang="zh-CN" sz="3200" dirty="0" smtClean="0">
                <a:solidFill>
                  <a:schemeClr val="tx1"/>
                </a:solidFill>
                <a:ea typeface="宋体" pitchFamily="2" charset="-122"/>
              </a:rPr>
            </a:br>
            <a:r>
              <a:rPr lang="zh-CN" altLang="en-US" sz="3200" dirty="0" smtClean="0">
                <a:solidFill>
                  <a:schemeClr val="tx1"/>
                </a:solidFill>
                <a:ea typeface="宋体" pitchFamily="2" charset="-122"/>
              </a:rPr>
              <a:t>网状数据库之父</a:t>
            </a:r>
            <a:r>
              <a:rPr lang="zh-CN" altLang="en-US" sz="3200" dirty="0" smtClean="0">
                <a:ea typeface="宋体" pitchFamily="2" charset="-122"/>
              </a:rPr>
              <a:t> </a:t>
            </a:r>
          </a:p>
        </p:txBody>
      </p:sp>
      <p:sp>
        <p:nvSpPr>
          <p:cNvPr id="15364" name="Rectangle 3"/>
          <p:cNvSpPr>
            <a:spLocks noGrp="1" noChangeArrowheads="1"/>
          </p:cNvSpPr>
          <p:nvPr>
            <p:ph type="body" idx="1"/>
          </p:nvPr>
        </p:nvSpPr>
        <p:spPr>
          <a:xfrm>
            <a:off x="468313" y="1700213"/>
            <a:ext cx="8229600" cy="4495800"/>
          </a:xfrm>
        </p:spPr>
        <p:txBody>
          <a:bodyPr/>
          <a:lstStyle/>
          <a:p>
            <a:pPr eaLnBrk="1" hangingPunct="1">
              <a:lnSpc>
                <a:spcPct val="125000"/>
              </a:lnSpc>
            </a:pPr>
            <a:r>
              <a:rPr kumimoji="1" lang="en-US" altLang="zh-CN" sz="2600" dirty="0" smtClean="0">
                <a:ea typeface="宋体" pitchFamily="2" charset="-122"/>
              </a:rPr>
              <a:t>1960</a:t>
            </a:r>
            <a:r>
              <a:rPr kumimoji="1" lang="zh-CN" altLang="en-US" sz="2600" dirty="0" smtClean="0">
                <a:ea typeface="宋体" pitchFamily="2" charset="-122"/>
              </a:rPr>
              <a:t>年为通用电气制造了世界上第一个网状数据库系统</a:t>
            </a:r>
            <a:r>
              <a:rPr kumimoji="1" lang="en-US" altLang="zh-CN" sz="2600" dirty="0" smtClean="0">
                <a:ea typeface="宋体" pitchFamily="2" charset="-122"/>
              </a:rPr>
              <a:t>IDS </a:t>
            </a:r>
          </a:p>
          <a:p>
            <a:pPr eaLnBrk="1" hangingPunct="1">
              <a:lnSpc>
                <a:spcPct val="125000"/>
              </a:lnSpc>
            </a:pPr>
            <a:r>
              <a:rPr kumimoji="1" lang="zh-CN" altLang="en-US" sz="2600" dirty="0" smtClean="0">
                <a:ea typeface="宋体" pitchFamily="2" charset="-122"/>
              </a:rPr>
              <a:t>积极推动与促成了数据库标准的制定：</a:t>
            </a:r>
            <a:r>
              <a:rPr kumimoji="1" lang="en-US" altLang="zh-CN" sz="2600" dirty="0" smtClean="0">
                <a:ea typeface="宋体" pitchFamily="2" charset="-122"/>
              </a:rPr>
              <a:t>DBTG</a:t>
            </a:r>
            <a:r>
              <a:rPr kumimoji="1" lang="zh-CN" altLang="en-US" sz="2600" dirty="0" smtClean="0">
                <a:ea typeface="宋体" pitchFamily="2" charset="-122"/>
              </a:rPr>
              <a:t>报告   </a:t>
            </a:r>
          </a:p>
          <a:p>
            <a:pPr eaLnBrk="1" hangingPunct="1">
              <a:lnSpc>
                <a:spcPct val="125000"/>
              </a:lnSpc>
            </a:pPr>
            <a:r>
              <a:rPr kumimoji="1" lang="zh-CN" altLang="en-US" sz="2600" dirty="0" smtClean="0">
                <a:ea typeface="宋体" pitchFamily="2" charset="-122"/>
              </a:rPr>
              <a:t>在数据库技术的产生、发展与推广应用方面都发挥了巨大的作用 </a:t>
            </a:r>
          </a:p>
          <a:p>
            <a:pPr eaLnBrk="1" hangingPunct="1">
              <a:lnSpc>
                <a:spcPct val="125000"/>
              </a:lnSpc>
            </a:pPr>
            <a:r>
              <a:rPr kumimoji="1" lang="zh-CN" altLang="en-US" sz="2600" dirty="0" smtClean="0">
                <a:ea typeface="宋体" pitchFamily="2" charset="-122"/>
              </a:rPr>
              <a:t>由于他在数据库方面的杰出成就</a:t>
            </a:r>
            <a:r>
              <a:rPr kumimoji="1" lang="en-US" altLang="zh-CN" sz="2600" dirty="0" smtClean="0">
                <a:ea typeface="宋体" pitchFamily="2" charset="-122"/>
              </a:rPr>
              <a:t>1973</a:t>
            </a:r>
            <a:r>
              <a:rPr kumimoji="1" lang="zh-CN" altLang="en-US" sz="2600" dirty="0" smtClean="0">
                <a:ea typeface="宋体" pitchFamily="2" charset="-122"/>
              </a:rPr>
              <a:t>获图灵奖</a:t>
            </a:r>
          </a:p>
          <a:p>
            <a:pPr eaLnBrk="1" hangingPunct="1">
              <a:lnSpc>
                <a:spcPct val="125000"/>
              </a:lnSpc>
            </a:pPr>
            <a:r>
              <a:rPr kumimoji="1" lang="en-US" altLang="zh-CN" sz="2600" dirty="0" smtClean="0">
                <a:ea typeface="宋体" pitchFamily="2" charset="-122"/>
              </a:rPr>
              <a:t>1983</a:t>
            </a:r>
            <a:r>
              <a:rPr kumimoji="1" lang="zh-CN" altLang="en-US" sz="2600" dirty="0" smtClean="0">
                <a:ea typeface="宋体" pitchFamily="2" charset="-122"/>
              </a:rPr>
              <a:t>年成立自己的公司   </a:t>
            </a:r>
          </a:p>
          <a:p>
            <a:pPr eaLnBrk="1" hangingPunct="1">
              <a:lnSpc>
                <a:spcPct val="125000"/>
              </a:lnSpc>
              <a:buFont typeface="Wingdings" pitchFamily="2" charset="2"/>
              <a:buNone/>
            </a:pPr>
            <a:r>
              <a:rPr kumimoji="1" lang="zh-CN" altLang="en-US" sz="2600" dirty="0" smtClean="0">
                <a:ea typeface="宋体" pitchFamily="2" charset="-122"/>
              </a:rPr>
              <a:t>     </a:t>
            </a:r>
            <a:r>
              <a:rPr kumimoji="1" lang="en-US" altLang="zh-CN" sz="2600" dirty="0" smtClean="0">
                <a:ea typeface="宋体" pitchFamily="2" charset="-122"/>
              </a:rPr>
              <a:t>Bachman Information System</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5171" name="Rectangle 1026"/>
          <p:cNvSpPr>
            <a:spLocks noGrp="1" noChangeArrowheads="1"/>
          </p:cNvSpPr>
          <p:nvPr>
            <p:ph type="title"/>
          </p:nvPr>
        </p:nvSpPr>
        <p:spPr/>
        <p:txBody>
          <a:bodyPr/>
          <a:lstStyle/>
          <a:p>
            <a:pPr eaLnBrk="1" hangingPunct="1"/>
            <a:r>
              <a:rPr lang="en-US" altLang="zh-CN" sz="3200" smtClean="0">
                <a:ea typeface="宋体" pitchFamily="2" charset="-122"/>
              </a:rPr>
              <a:t>1.3 </a:t>
            </a:r>
            <a:r>
              <a:rPr lang="zh-CN" altLang="zh-CN" sz="3200" smtClean="0">
                <a:ea typeface="宋体" pitchFamily="2" charset="-122"/>
              </a:rPr>
              <a:t>数据库系统结构</a:t>
            </a:r>
            <a:endParaRPr lang="zh-CN" altLang="en-US" sz="3200" smtClean="0">
              <a:ea typeface="宋体" pitchFamily="2" charset="-122"/>
            </a:endParaRPr>
          </a:p>
        </p:txBody>
      </p:sp>
      <p:sp>
        <p:nvSpPr>
          <p:cNvPr id="135172" name="Rectangle 1027"/>
          <p:cNvSpPr>
            <a:spLocks noGrp="1" noChangeArrowheads="1"/>
          </p:cNvSpPr>
          <p:nvPr>
            <p:ph type="body" idx="1"/>
          </p:nvPr>
        </p:nvSpPr>
        <p:spPr>
          <a:xfrm>
            <a:off x="457200" y="1828800"/>
            <a:ext cx="8435975" cy="4495800"/>
          </a:xfrm>
        </p:spPr>
        <p:txBody>
          <a:bodyPr/>
          <a:lstStyle/>
          <a:p>
            <a:pPr eaLnBrk="1" hangingPunct="1"/>
            <a:r>
              <a:rPr lang="zh-CN" altLang="en-US" smtClean="0">
                <a:ea typeface="宋体" pitchFamily="2" charset="-122"/>
              </a:rPr>
              <a:t>从数据库</a:t>
            </a:r>
            <a:r>
              <a:rPr lang="zh-CN" altLang="en-US" smtClean="0">
                <a:solidFill>
                  <a:srgbClr val="FC6CF5"/>
                </a:solidFill>
                <a:ea typeface="宋体" pitchFamily="2" charset="-122"/>
              </a:rPr>
              <a:t>管理系统角度</a:t>
            </a:r>
            <a:r>
              <a:rPr lang="zh-CN" altLang="en-US" smtClean="0">
                <a:ea typeface="宋体" pitchFamily="2" charset="-122"/>
              </a:rPr>
              <a:t>看，数据库系统通常采用三级模式结构，是数据库系统内部的系统结构 </a:t>
            </a:r>
          </a:p>
          <a:p>
            <a:pPr eaLnBrk="1" hangingPunct="1">
              <a:buFont typeface="Wingdings" pitchFamily="2" charset="2"/>
              <a:buNone/>
            </a:pPr>
            <a:r>
              <a:rPr lang="zh-CN" altLang="en-US" smtClean="0">
                <a:ea typeface="宋体" pitchFamily="2" charset="-122"/>
              </a:rPr>
              <a:t> </a:t>
            </a:r>
          </a:p>
          <a:p>
            <a:pPr eaLnBrk="1" hangingPunct="1"/>
            <a:r>
              <a:rPr lang="zh-CN" altLang="en-US" smtClean="0">
                <a:ea typeface="宋体" pitchFamily="2" charset="-122"/>
              </a:rPr>
              <a:t>从数据库</a:t>
            </a:r>
            <a:r>
              <a:rPr lang="zh-CN" altLang="en-US" smtClean="0">
                <a:solidFill>
                  <a:srgbClr val="FC6CF5"/>
                </a:solidFill>
                <a:ea typeface="宋体" pitchFamily="2" charset="-122"/>
              </a:rPr>
              <a:t>最终用户角度</a:t>
            </a:r>
            <a:r>
              <a:rPr lang="zh-CN" altLang="en-US" smtClean="0">
                <a:ea typeface="宋体" pitchFamily="2" charset="-122"/>
              </a:rPr>
              <a:t>看（数据库系统外部的体系结构） ，数据库系统的结构分为</a:t>
            </a:r>
            <a:r>
              <a:rPr lang="en-US" altLang="zh-CN" smtClean="0">
                <a:ea typeface="宋体" pitchFamily="2" charset="-122"/>
              </a:rPr>
              <a:t>:</a:t>
            </a:r>
          </a:p>
          <a:p>
            <a:pPr lvl="1" eaLnBrk="1" hangingPunct="1"/>
            <a:r>
              <a:rPr lang="zh-CN" altLang="en-US" sz="2200" smtClean="0">
                <a:ea typeface="宋体" pitchFamily="2" charset="-122"/>
              </a:rPr>
              <a:t>单用户结构</a:t>
            </a:r>
          </a:p>
          <a:p>
            <a:pPr lvl="1" eaLnBrk="1" hangingPunct="1"/>
            <a:r>
              <a:rPr lang="zh-CN" altLang="en-US" sz="2200" smtClean="0">
                <a:ea typeface="宋体" pitchFamily="2" charset="-122"/>
              </a:rPr>
              <a:t>主从式结构</a:t>
            </a:r>
          </a:p>
          <a:p>
            <a:pPr lvl="1" eaLnBrk="1" hangingPunct="1"/>
            <a:r>
              <a:rPr lang="zh-CN" altLang="en-US" sz="2200" smtClean="0">
                <a:ea typeface="宋体" pitchFamily="2" charset="-122"/>
              </a:rPr>
              <a:t>分布式结构</a:t>
            </a:r>
          </a:p>
          <a:p>
            <a:pPr lvl="1" eaLnBrk="1" hangingPunct="1"/>
            <a:r>
              <a:rPr lang="zh-CN" altLang="en-US" sz="2200" smtClean="0">
                <a:ea typeface="宋体" pitchFamily="2" charset="-122"/>
              </a:rPr>
              <a:t>客户／服务器</a:t>
            </a:r>
          </a:p>
          <a:p>
            <a:pPr lvl="1" eaLnBrk="1" hangingPunct="1"/>
            <a:r>
              <a:rPr lang="zh-CN" altLang="en-US" sz="2200" smtClean="0">
                <a:ea typeface="宋体" pitchFamily="2" charset="-122"/>
              </a:rPr>
              <a:t>浏览器／应用服务器／数据库服务器多层结构等</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6195" name="Rectangle 2"/>
          <p:cNvSpPr>
            <a:spLocks noGrp="1" noChangeArrowheads="1"/>
          </p:cNvSpPr>
          <p:nvPr>
            <p:ph type="title"/>
          </p:nvPr>
        </p:nvSpPr>
        <p:spPr/>
        <p:txBody>
          <a:bodyPr/>
          <a:lstStyle/>
          <a:p>
            <a:pPr eaLnBrk="1" hangingPunct="1"/>
            <a:r>
              <a:rPr lang="zh-CN" altLang="zh-CN" smtClean="0">
                <a:ea typeface="宋体" pitchFamily="2" charset="-122"/>
              </a:rPr>
              <a:t>数据库系统结构</a:t>
            </a:r>
            <a:r>
              <a:rPr lang="zh-CN" altLang="en-US" smtClean="0">
                <a:ea typeface="宋体" pitchFamily="2" charset="-122"/>
              </a:rPr>
              <a:t>（续）</a:t>
            </a:r>
          </a:p>
        </p:txBody>
      </p:sp>
      <p:sp>
        <p:nvSpPr>
          <p:cNvPr id="136196" name="Rectangle 3"/>
          <p:cNvSpPr>
            <a:spLocks noGrp="1" noChangeArrowheads="1"/>
          </p:cNvSpPr>
          <p:nvPr>
            <p:ph type="body" idx="1"/>
          </p:nvPr>
        </p:nvSpPr>
        <p:spPr/>
        <p:txBody>
          <a:bodyPr/>
          <a:lstStyle/>
          <a:p>
            <a:pPr algn="just" eaLnBrk="1" hangingPunct="1">
              <a:lnSpc>
                <a:spcPct val="190000"/>
              </a:lnSpc>
              <a:buFont typeface="Wingdings" pitchFamily="2" charset="2"/>
              <a:buNone/>
            </a:pPr>
            <a:r>
              <a:rPr lang="en-US" altLang="zh-CN" b="1" smtClean="0">
                <a:solidFill>
                  <a:srgbClr val="70BB2B"/>
                </a:solidFill>
                <a:ea typeface="宋体" pitchFamily="2" charset="-122"/>
              </a:rPr>
              <a:t>1.3.1 </a:t>
            </a:r>
            <a:r>
              <a:rPr lang="zh-CN" altLang="en-US" b="1" smtClean="0">
                <a:solidFill>
                  <a:srgbClr val="70BB2B"/>
                </a:solidFill>
                <a:ea typeface="宋体" pitchFamily="2" charset="-122"/>
              </a:rPr>
              <a:t>数据库系统模式的概念 </a:t>
            </a:r>
          </a:p>
          <a:p>
            <a:pPr algn="just" eaLnBrk="1" hangingPunct="1">
              <a:lnSpc>
                <a:spcPct val="190000"/>
              </a:lnSpc>
              <a:buFont typeface="Wingdings" pitchFamily="2" charset="2"/>
              <a:buNone/>
            </a:pPr>
            <a:r>
              <a:rPr lang="en-US" altLang="zh-CN" b="1" smtClean="0">
                <a:ea typeface="宋体" pitchFamily="2" charset="-122"/>
              </a:rPr>
              <a:t>1.3.2  </a:t>
            </a:r>
            <a:r>
              <a:rPr lang="zh-CN" altLang="en-US" b="1" smtClean="0">
                <a:ea typeface="宋体" pitchFamily="2" charset="-122"/>
              </a:rPr>
              <a:t>数据库系统的三级模式结构 </a:t>
            </a:r>
          </a:p>
          <a:p>
            <a:pPr algn="just" eaLnBrk="1" hangingPunct="1">
              <a:lnSpc>
                <a:spcPct val="190000"/>
              </a:lnSpc>
              <a:buFont typeface="Wingdings" pitchFamily="2" charset="2"/>
              <a:buNone/>
            </a:pPr>
            <a:r>
              <a:rPr lang="en-US" altLang="zh-CN" b="1" smtClean="0">
                <a:ea typeface="宋体" pitchFamily="2" charset="-122"/>
              </a:rPr>
              <a:t>1.3.3 </a:t>
            </a:r>
            <a:r>
              <a:rPr lang="zh-CN" altLang="en-US" b="1" smtClean="0">
                <a:ea typeface="宋体" pitchFamily="2" charset="-122"/>
              </a:rPr>
              <a:t>数据库的二级映像功能与数据独立性</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7219" name="Rectangle 2"/>
          <p:cNvSpPr>
            <a:spLocks noGrp="1" noChangeArrowheads="1"/>
          </p:cNvSpPr>
          <p:nvPr>
            <p:ph type="title"/>
          </p:nvPr>
        </p:nvSpPr>
        <p:spPr/>
        <p:txBody>
          <a:bodyPr/>
          <a:lstStyle/>
          <a:p>
            <a:pPr eaLnBrk="1" hangingPunct="1"/>
            <a:r>
              <a:rPr lang="en-US" altLang="zh-CN" smtClean="0">
                <a:ea typeface="宋体" pitchFamily="2" charset="-122"/>
              </a:rPr>
              <a:t>1.3.1 </a:t>
            </a:r>
            <a:r>
              <a:rPr lang="zh-CN" altLang="en-US" smtClean="0">
                <a:ea typeface="宋体" pitchFamily="2" charset="-122"/>
              </a:rPr>
              <a:t>数据库系统模式的概念</a:t>
            </a:r>
          </a:p>
        </p:txBody>
      </p:sp>
      <p:sp>
        <p:nvSpPr>
          <p:cNvPr id="137220" name="Rectangle 3"/>
          <p:cNvSpPr>
            <a:spLocks noGrp="1" noChangeArrowheads="1"/>
          </p:cNvSpPr>
          <p:nvPr>
            <p:ph type="body" idx="1"/>
          </p:nvPr>
        </p:nvSpPr>
        <p:spPr>
          <a:xfrm>
            <a:off x="914400" y="1844675"/>
            <a:ext cx="7772400" cy="4211638"/>
          </a:xfrm>
        </p:spPr>
        <p:txBody>
          <a:bodyPr/>
          <a:lstStyle/>
          <a:p>
            <a:pPr eaLnBrk="1" hangingPunct="1">
              <a:lnSpc>
                <a:spcPct val="90000"/>
              </a:lnSpc>
            </a:pPr>
            <a:r>
              <a:rPr lang="en-US" altLang="zh-CN" smtClean="0">
                <a:ea typeface="宋体" pitchFamily="2" charset="-122"/>
              </a:rPr>
              <a:t>“</a:t>
            </a:r>
            <a:r>
              <a:rPr lang="zh-CN" altLang="en-US" smtClean="0">
                <a:ea typeface="宋体" pitchFamily="2" charset="-122"/>
              </a:rPr>
              <a:t>型” 和“值” 的概念</a:t>
            </a:r>
          </a:p>
          <a:p>
            <a:pPr lvl="1" algn="just" eaLnBrk="1" hangingPunct="1">
              <a:lnSpc>
                <a:spcPct val="90000"/>
              </a:lnSpc>
            </a:pPr>
            <a:r>
              <a:rPr lang="zh-CN" altLang="en-US" smtClean="0">
                <a:solidFill>
                  <a:schemeClr val="hlink"/>
                </a:solidFill>
                <a:ea typeface="宋体" pitchFamily="2" charset="-122"/>
              </a:rPr>
              <a:t>型</a:t>
            </a:r>
            <a:r>
              <a:rPr lang="en-US" altLang="zh-CN" smtClean="0">
                <a:ea typeface="宋体" pitchFamily="2" charset="-122"/>
              </a:rPr>
              <a:t>(Type)</a:t>
            </a:r>
          </a:p>
          <a:p>
            <a:pPr lvl="2" algn="just" eaLnBrk="1" hangingPunct="1">
              <a:lnSpc>
                <a:spcPct val="90000"/>
              </a:lnSpc>
              <a:buFontTx/>
              <a:buNone/>
            </a:pPr>
            <a:r>
              <a:rPr lang="zh-CN" altLang="en-US" smtClean="0">
                <a:ea typeface="宋体" pitchFamily="2" charset="-122"/>
              </a:rPr>
              <a:t>对某一类数据的结构和属性的说明</a:t>
            </a:r>
          </a:p>
          <a:p>
            <a:pPr lvl="1" algn="just" eaLnBrk="1" hangingPunct="1">
              <a:lnSpc>
                <a:spcPct val="90000"/>
              </a:lnSpc>
            </a:pPr>
            <a:r>
              <a:rPr lang="zh-CN" altLang="en-US" smtClean="0">
                <a:solidFill>
                  <a:schemeClr val="hlink"/>
                </a:solidFill>
                <a:ea typeface="宋体" pitchFamily="2" charset="-122"/>
              </a:rPr>
              <a:t>值</a:t>
            </a:r>
            <a:r>
              <a:rPr lang="en-US" altLang="zh-CN" smtClean="0">
                <a:ea typeface="宋体" pitchFamily="2" charset="-122"/>
              </a:rPr>
              <a:t>(Value)</a:t>
            </a:r>
          </a:p>
          <a:p>
            <a:pPr lvl="2" algn="just" eaLnBrk="1" hangingPunct="1">
              <a:lnSpc>
                <a:spcPct val="90000"/>
              </a:lnSpc>
              <a:buFontTx/>
              <a:buNone/>
            </a:pPr>
            <a:r>
              <a:rPr lang="zh-CN" altLang="en-US" smtClean="0">
                <a:ea typeface="宋体" pitchFamily="2" charset="-122"/>
              </a:rPr>
              <a:t>是型的一个具体赋值</a:t>
            </a:r>
          </a:p>
          <a:p>
            <a:pPr lvl="1" algn="just" eaLnBrk="1" hangingPunct="1">
              <a:lnSpc>
                <a:spcPct val="90000"/>
              </a:lnSpc>
              <a:buFont typeface="Wingdings" pitchFamily="2" charset="2"/>
              <a:buNone/>
            </a:pPr>
            <a:r>
              <a:rPr lang="zh-CN" altLang="en-US" sz="2200" smtClean="0">
                <a:ea typeface="宋体" pitchFamily="2" charset="-122"/>
              </a:rPr>
              <a:t>例如</a:t>
            </a:r>
          </a:p>
          <a:p>
            <a:pPr lvl="1" algn="just" eaLnBrk="1" hangingPunct="1">
              <a:lnSpc>
                <a:spcPct val="90000"/>
              </a:lnSpc>
              <a:buFont typeface="Wingdings" pitchFamily="2" charset="2"/>
              <a:buNone/>
            </a:pPr>
            <a:r>
              <a:rPr lang="zh-CN" altLang="en-US" sz="2200" smtClean="0">
                <a:ea typeface="宋体" pitchFamily="2" charset="-122"/>
              </a:rPr>
              <a:t>学生记录型：</a:t>
            </a:r>
          </a:p>
          <a:p>
            <a:pPr lvl="1" algn="just" eaLnBrk="1" hangingPunct="1">
              <a:lnSpc>
                <a:spcPct val="90000"/>
              </a:lnSpc>
              <a:buFont typeface="Wingdings" pitchFamily="2" charset="2"/>
              <a:buNone/>
            </a:pPr>
            <a:r>
              <a:rPr lang="zh-CN" altLang="en-US" sz="2200" smtClean="0">
                <a:ea typeface="宋体" pitchFamily="2" charset="-122"/>
              </a:rPr>
              <a:t>  （学号，姓名，性别，系别，年龄，籍贯）</a:t>
            </a:r>
          </a:p>
          <a:p>
            <a:pPr lvl="1" algn="just" eaLnBrk="1" hangingPunct="1">
              <a:lnSpc>
                <a:spcPct val="90000"/>
              </a:lnSpc>
              <a:buFont typeface="Wingdings" pitchFamily="2" charset="2"/>
              <a:buNone/>
            </a:pPr>
            <a:r>
              <a:rPr lang="zh-CN" altLang="en-US" sz="2200" smtClean="0">
                <a:ea typeface="宋体" pitchFamily="2" charset="-122"/>
              </a:rPr>
              <a:t>一个记录值：</a:t>
            </a:r>
          </a:p>
          <a:p>
            <a:pPr lvl="1" algn="just" eaLnBrk="1" hangingPunct="1">
              <a:lnSpc>
                <a:spcPct val="90000"/>
              </a:lnSpc>
              <a:buFont typeface="Wingdings" pitchFamily="2" charset="2"/>
              <a:buNone/>
            </a:pPr>
            <a:r>
              <a:rPr lang="zh-CN" altLang="en-US" sz="2200" smtClean="0">
                <a:ea typeface="宋体" pitchFamily="2" charset="-122"/>
              </a:rPr>
              <a:t>  （</a:t>
            </a:r>
            <a:r>
              <a:rPr lang="en-US" altLang="zh-CN" sz="2200" smtClean="0">
                <a:ea typeface="宋体" pitchFamily="2" charset="-122"/>
              </a:rPr>
              <a:t>900201</a:t>
            </a:r>
            <a:r>
              <a:rPr lang="zh-CN" altLang="en-US" sz="2200" smtClean="0">
                <a:ea typeface="宋体" pitchFamily="2" charset="-122"/>
              </a:rPr>
              <a:t>，李明，男，计算机，</a:t>
            </a:r>
            <a:r>
              <a:rPr lang="en-US" altLang="zh-CN" sz="2200" smtClean="0">
                <a:ea typeface="宋体" pitchFamily="2" charset="-122"/>
              </a:rPr>
              <a:t>22</a:t>
            </a:r>
            <a:r>
              <a:rPr lang="zh-CN" altLang="en-US" sz="2200" smtClean="0">
                <a:ea typeface="宋体" pitchFamily="2" charset="-122"/>
              </a:rPr>
              <a:t>，江苏）</a:t>
            </a:r>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8243" name="Rectangle 2"/>
          <p:cNvSpPr>
            <a:spLocks noGrp="1" noChangeArrowheads="1"/>
          </p:cNvSpPr>
          <p:nvPr>
            <p:ph type="title"/>
          </p:nvPr>
        </p:nvSpPr>
        <p:spPr/>
        <p:txBody>
          <a:bodyPr/>
          <a:lstStyle/>
          <a:p>
            <a:pPr eaLnBrk="1" hangingPunct="1"/>
            <a:r>
              <a:rPr lang="zh-CN" altLang="en-US" smtClean="0">
                <a:ea typeface="宋体" pitchFamily="2" charset="-122"/>
              </a:rPr>
              <a:t>数据库系统模式的概念（续）</a:t>
            </a:r>
          </a:p>
        </p:txBody>
      </p:sp>
      <p:sp>
        <p:nvSpPr>
          <p:cNvPr id="138244" name="Rectangle 3"/>
          <p:cNvSpPr>
            <a:spLocks noGrp="1" noChangeArrowheads="1"/>
          </p:cNvSpPr>
          <p:nvPr>
            <p:ph type="body" idx="1"/>
          </p:nvPr>
        </p:nvSpPr>
        <p:spPr>
          <a:xfrm>
            <a:off x="990600" y="1828800"/>
            <a:ext cx="7772400" cy="4419600"/>
          </a:xfrm>
        </p:spPr>
        <p:txBody>
          <a:bodyPr/>
          <a:lstStyle/>
          <a:p>
            <a:pPr eaLnBrk="1" hangingPunct="1">
              <a:lnSpc>
                <a:spcPct val="110000"/>
              </a:lnSpc>
            </a:pPr>
            <a:r>
              <a:rPr lang="zh-CN" altLang="en-US" b="1" smtClean="0">
                <a:ea typeface="宋体" pitchFamily="2" charset="-122"/>
              </a:rPr>
              <a:t>模式（</a:t>
            </a:r>
            <a:r>
              <a:rPr lang="en-US" altLang="zh-CN" b="1" smtClean="0">
                <a:ea typeface="宋体" pitchFamily="2" charset="-122"/>
              </a:rPr>
              <a:t>Schema</a:t>
            </a:r>
            <a:r>
              <a:rPr lang="zh-CN" altLang="en-US" b="1" smtClean="0">
                <a:ea typeface="宋体" pitchFamily="2" charset="-122"/>
              </a:rPr>
              <a:t>）</a:t>
            </a:r>
          </a:p>
          <a:p>
            <a:pPr lvl="1" algn="just" eaLnBrk="1" hangingPunct="1">
              <a:lnSpc>
                <a:spcPct val="110000"/>
              </a:lnSpc>
            </a:pPr>
            <a:r>
              <a:rPr lang="zh-CN" altLang="en-US" sz="2000" b="1" smtClean="0">
                <a:ea typeface="宋体" pitchFamily="2" charset="-122"/>
              </a:rPr>
              <a:t>数据库逻辑结构和特征的描述</a:t>
            </a:r>
          </a:p>
          <a:p>
            <a:pPr lvl="1" algn="just" eaLnBrk="1" hangingPunct="1">
              <a:lnSpc>
                <a:spcPct val="110000"/>
              </a:lnSpc>
            </a:pPr>
            <a:r>
              <a:rPr lang="zh-CN" altLang="en-US" sz="2000" b="1" smtClean="0">
                <a:ea typeface="宋体" pitchFamily="2" charset="-122"/>
              </a:rPr>
              <a:t>是型的描述</a:t>
            </a:r>
          </a:p>
          <a:p>
            <a:pPr lvl="1" algn="just" eaLnBrk="1" hangingPunct="1">
              <a:lnSpc>
                <a:spcPct val="110000"/>
              </a:lnSpc>
            </a:pPr>
            <a:r>
              <a:rPr lang="zh-CN" altLang="en-US" sz="2000" b="1" smtClean="0">
                <a:ea typeface="宋体" pitchFamily="2" charset="-122"/>
              </a:rPr>
              <a:t>反映的是数据的结构及其联系</a:t>
            </a:r>
          </a:p>
          <a:p>
            <a:pPr lvl="1" algn="just" eaLnBrk="1" hangingPunct="1">
              <a:lnSpc>
                <a:spcPct val="110000"/>
              </a:lnSpc>
            </a:pPr>
            <a:r>
              <a:rPr lang="zh-CN" altLang="en-US" sz="2000" b="1" smtClean="0">
                <a:ea typeface="宋体" pitchFamily="2" charset="-122"/>
              </a:rPr>
              <a:t>模式是相对稳定的</a:t>
            </a:r>
          </a:p>
          <a:p>
            <a:pPr eaLnBrk="1" hangingPunct="1">
              <a:lnSpc>
                <a:spcPct val="110000"/>
              </a:lnSpc>
            </a:pPr>
            <a:r>
              <a:rPr lang="zh-CN" altLang="en-US" b="1" smtClean="0">
                <a:ea typeface="宋体" pitchFamily="2" charset="-122"/>
              </a:rPr>
              <a:t>实例（</a:t>
            </a:r>
            <a:r>
              <a:rPr lang="en-US" altLang="zh-CN" b="1" smtClean="0">
                <a:ea typeface="宋体" pitchFamily="2" charset="-122"/>
              </a:rPr>
              <a:t>Instance</a:t>
            </a:r>
            <a:r>
              <a:rPr lang="zh-CN" altLang="en-US" b="1" smtClean="0">
                <a:ea typeface="宋体" pitchFamily="2" charset="-122"/>
              </a:rPr>
              <a:t>）</a:t>
            </a:r>
          </a:p>
          <a:p>
            <a:pPr lvl="1" eaLnBrk="1" hangingPunct="1">
              <a:lnSpc>
                <a:spcPct val="110000"/>
              </a:lnSpc>
            </a:pPr>
            <a:r>
              <a:rPr lang="zh-CN" altLang="en-US" sz="2000" b="1" smtClean="0">
                <a:ea typeface="宋体" pitchFamily="2" charset="-122"/>
              </a:rPr>
              <a:t>模式的一个具体值</a:t>
            </a:r>
          </a:p>
          <a:p>
            <a:pPr lvl="1" eaLnBrk="1" hangingPunct="1">
              <a:lnSpc>
                <a:spcPct val="110000"/>
              </a:lnSpc>
            </a:pPr>
            <a:r>
              <a:rPr lang="zh-CN" altLang="en-US" sz="2000" b="1" smtClean="0">
                <a:ea typeface="宋体" pitchFamily="2" charset="-122"/>
              </a:rPr>
              <a:t>反映数据库某一时刻的状态</a:t>
            </a:r>
          </a:p>
          <a:p>
            <a:pPr lvl="1" eaLnBrk="1" hangingPunct="1">
              <a:lnSpc>
                <a:spcPct val="110000"/>
              </a:lnSpc>
            </a:pPr>
            <a:r>
              <a:rPr lang="zh-CN" altLang="en-US" sz="2000" b="1" smtClean="0">
                <a:ea typeface="宋体" pitchFamily="2" charset="-122"/>
              </a:rPr>
              <a:t>同一个模式可以有很多实例</a:t>
            </a:r>
          </a:p>
          <a:p>
            <a:pPr lvl="1" eaLnBrk="1" hangingPunct="1">
              <a:lnSpc>
                <a:spcPct val="110000"/>
              </a:lnSpc>
            </a:pPr>
            <a:r>
              <a:rPr lang="zh-CN" altLang="en-US" sz="2000" b="1" smtClean="0">
                <a:ea typeface="宋体" pitchFamily="2" charset="-122"/>
              </a:rPr>
              <a:t>实例随数据库中的数据的更新而变动</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39267" name="Rectangle 2"/>
          <p:cNvSpPr>
            <a:spLocks noGrp="1" noChangeArrowheads="1"/>
          </p:cNvSpPr>
          <p:nvPr>
            <p:ph type="title"/>
          </p:nvPr>
        </p:nvSpPr>
        <p:spPr/>
        <p:txBody>
          <a:bodyPr/>
          <a:lstStyle/>
          <a:p>
            <a:pPr eaLnBrk="1" hangingPunct="1"/>
            <a:r>
              <a:rPr lang="zh-CN" altLang="en-US" smtClean="0">
                <a:ea typeface="宋体" pitchFamily="2" charset="-122"/>
              </a:rPr>
              <a:t>数据库系统模式的概念 </a:t>
            </a:r>
            <a:r>
              <a:rPr lang="zh-CN" altLang="en-US" sz="3200" smtClean="0">
                <a:ea typeface="宋体" pitchFamily="2" charset="-122"/>
              </a:rPr>
              <a:t>（续）</a:t>
            </a:r>
          </a:p>
        </p:txBody>
      </p:sp>
      <p:sp>
        <p:nvSpPr>
          <p:cNvPr id="139268" name="Rectangle 3"/>
          <p:cNvSpPr>
            <a:spLocks noGrp="1" noChangeArrowheads="1"/>
          </p:cNvSpPr>
          <p:nvPr>
            <p:ph type="body" idx="1"/>
          </p:nvPr>
        </p:nvSpPr>
        <p:spPr/>
        <p:txBody>
          <a:bodyPr/>
          <a:lstStyle/>
          <a:p>
            <a:pPr eaLnBrk="1" hangingPunct="1">
              <a:lnSpc>
                <a:spcPct val="140000"/>
              </a:lnSpc>
              <a:buFont typeface="Wingdings" pitchFamily="2" charset="2"/>
              <a:buNone/>
            </a:pPr>
            <a:r>
              <a:rPr lang="zh-CN" altLang="en-US" sz="2400" smtClean="0">
                <a:ea typeface="宋体" pitchFamily="2" charset="-122"/>
              </a:rPr>
              <a:t>例如：在学生选课数据库模式中，包含学生记录、课程记录和学生选课记录</a:t>
            </a:r>
          </a:p>
          <a:p>
            <a:pPr lvl="1" eaLnBrk="1" hangingPunct="1">
              <a:lnSpc>
                <a:spcPct val="140000"/>
              </a:lnSpc>
            </a:pPr>
            <a:r>
              <a:rPr lang="zh-CN" altLang="en-US" sz="2000" smtClean="0">
                <a:ea typeface="宋体" pitchFamily="2" charset="-122"/>
              </a:rPr>
              <a:t> </a:t>
            </a:r>
            <a:r>
              <a:rPr lang="en-US" altLang="zh-CN" sz="2000" smtClean="0">
                <a:ea typeface="宋体" pitchFamily="2" charset="-122"/>
              </a:rPr>
              <a:t>2003</a:t>
            </a:r>
            <a:r>
              <a:rPr lang="zh-CN" altLang="en-US" sz="2000" smtClean="0">
                <a:ea typeface="宋体" pitchFamily="2" charset="-122"/>
              </a:rPr>
              <a:t>年的一个学生数据库实例，包含：</a:t>
            </a:r>
          </a:p>
          <a:p>
            <a:pPr lvl="2" eaLnBrk="1" hangingPunct="1">
              <a:lnSpc>
                <a:spcPct val="140000"/>
              </a:lnSpc>
              <a:buFont typeface="Wingdings" pitchFamily="2" charset="2"/>
              <a:buChar char="Ø"/>
            </a:pPr>
            <a:r>
              <a:rPr lang="en-US" altLang="zh-CN" sz="2600" smtClean="0">
                <a:ea typeface="宋体" pitchFamily="2" charset="-122"/>
              </a:rPr>
              <a:t>2003</a:t>
            </a:r>
            <a:r>
              <a:rPr lang="zh-CN" altLang="en-US" sz="2600" smtClean="0">
                <a:ea typeface="宋体" pitchFamily="2" charset="-122"/>
              </a:rPr>
              <a:t>年学校中所有学生的记录</a:t>
            </a:r>
          </a:p>
          <a:p>
            <a:pPr lvl="2" eaLnBrk="1" hangingPunct="1">
              <a:lnSpc>
                <a:spcPct val="140000"/>
              </a:lnSpc>
              <a:buFont typeface="Wingdings" pitchFamily="2" charset="2"/>
              <a:buChar char="Ø"/>
            </a:pPr>
            <a:r>
              <a:rPr lang="zh-CN" altLang="en-US" sz="2600" smtClean="0">
                <a:ea typeface="宋体" pitchFamily="2" charset="-122"/>
              </a:rPr>
              <a:t>学校开设的所有课程的记录</a:t>
            </a:r>
          </a:p>
          <a:p>
            <a:pPr lvl="2" eaLnBrk="1" hangingPunct="1">
              <a:lnSpc>
                <a:spcPct val="140000"/>
              </a:lnSpc>
              <a:buFont typeface="Wingdings" pitchFamily="2" charset="2"/>
              <a:buChar char="Ø"/>
            </a:pPr>
            <a:r>
              <a:rPr lang="zh-CN" altLang="en-US" sz="2600" smtClean="0">
                <a:ea typeface="宋体" pitchFamily="2" charset="-122"/>
              </a:rPr>
              <a:t>所有学生选课的记录</a:t>
            </a:r>
            <a:r>
              <a:rPr lang="zh-CN" altLang="en-US" sz="2700" smtClean="0">
                <a:ea typeface="宋体" pitchFamily="2" charset="-122"/>
              </a:rPr>
              <a:t> </a:t>
            </a:r>
          </a:p>
          <a:p>
            <a:pPr lvl="1" eaLnBrk="1" hangingPunct="1">
              <a:lnSpc>
                <a:spcPct val="140000"/>
              </a:lnSpc>
            </a:pPr>
            <a:r>
              <a:rPr lang="en-US" altLang="zh-CN" sz="2000" smtClean="0">
                <a:ea typeface="宋体" pitchFamily="2" charset="-122"/>
              </a:rPr>
              <a:t>2002</a:t>
            </a:r>
            <a:r>
              <a:rPr lang="zh-CN" altLang="en-US" sz="2000" smtClean="0">
                <a:ea typeface="宋体" pitchFamily="2" charset="-122"/>
              </a:rPr>
              <a:t>年度学生数据库模式对应的实例与</a:t>
            </a:r>
          </a:p>
          <a:p>
            <a:pPr lvl="1" eaLnBrk="1" hangingPunct="1">
              <a:lnSpc>
                <a:spcPct val="140000"/>
              </a:lnSpc>
              <a:buFont typeface="Wingdings" pitchFamily="2" charset="2"/>
              <a:buNone/>
            </a:pPr>
            <a:r>
              <a:rPr lang="zh-CN" altLang="en-US" sz="2000" smtClean="0">
                <a:ea typeface="宋体" pitchFamily="2" charset="-122"/>
              </a:rPr>
              <a:t>    </a:t>
            </a:r>
            <a:r>
              <a:rPr lang="en-US" altLang="zh-CN" sz="2000" smtClean="0">
                <a:ea typeface="宋体" pitchFamily="2" charset="-122"/>
              </a:rPr>
              <a:t>2003</a:t>
            </a:r>
            <a:r>
              <a:rPr lang="zh-CN" altLang="en-US" sz="2000" smtClean="0">
                <a:ea typeface="宋体" pitchFamily="2" charset="-122"/>
              </a:rPr>
              <a:t>年度学生数据库模式对应的实例是</a:t>
            </a:r>
            <a:r>
              <a:rPr lang="zh-CN" altLang="en-US" sz="2000" smtClean="0">
                <a:solidFill>
                  <a:srgbClr val="FB33F1"/>
                </a:solidFill>
                <a:ea typeface="宋体" pitchFamily="2" charset="-122"/>
              </a:rPr>
              <a:t>不同</a:t>
            </a:r>
            <a:r>
              <a:rPr lang="zh-CN" altLang="en-US" sz="2000" smtClean="0">
                <a:ea typeface="宋体" pitchFamily="2" charset="-122"/>
              </a:rPr>
              <a:t>的 </a:t>
            </a:r>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0291" name="Rectangle 2"/>
          <p:cNvSpPr>
            <a:spLocks noGrp="1" noChangeArrowheads="1"/>
          </p:cNvSpPr>
          <p:nvPr>
            <p:ph type="title"/>
          </p:nvPr>
        </p:nvSpPr>
        <p:spPr/>
        <p:txBody>
          <a:bodyPr/>
          <a:lstStyle/>
          <a:p>
            <a:pPr eaLnBrk="1" hangingPunct="1"/>
            <a:r>
              <a:rPr lang="zh-CN" altLang="zh-CN" smtClean="0">
                <a:ea typeface="宋体" pitchFamily="2" charset="-122"/>
              </a:rPr>
              <a:t>数据库系统结构</a:t>
            </a:r>
            <a:r>
              <a:rPr lang="zh-CN" altLang="en-US" smtClean="0">
                <a:ea typeface="宋体" pitchFamily="2" charset="-122"/>
              </a:rPr>
              <a:t>（续）</a:t>
            </a:r>
          </a:p>
        </p:txBody>
      </p:sp>
      <p:sp>
        <p:nvSpPr>
          <p:cNvPr id="140292" name="Rectangle 3"/>
          <p:cNvSpPr>
            <a:spLocks noGrp="1" noChangeArrowheads="1"/>
          </p:cNvSpPr>
          <p:nvPr>
            <p:ph type="body" idx="1"/>
          </p:nvPr>
        </p:nvSpPr>
        <p:spPr/>
        <p:txBody>
          <a:bodyPr/>
          <a:lstStyle/>
          <a:p>
            <a:pPr algn="just" eaLnBrk="1" hangingPunct="1">
              <a:lnSpc>
                <a:spcPct val="190000"/>
              </a:lnSpc>
              <a:buFont typeface="Wingdings" pitchFamily="2" charset="2"/>
              <a:buNone/>
            </a:pPr>
            <a:r>
              <a:rPr lang="en-US" altLang="zh-CN" b="1" smtClean="0">
                <a:ea typeface="宋体" pitchFamily="2" charset="-122"/>
              </a:rPr>
              <a:t>1.3.1 </a:t>
            </a:r>
            <a:r>
              <a:rPr lang="zh-CN" altLang="en-US" b="1" smtClean="0">
                <a:ea typeface="宋体" pitchFamily="2" charset="-122"/>
              </a:rPr>
              <a:t>数据库系统模式的概念 </a:t>
            </a:r>
          </a:p>
          <a:p>
            <a:pPr algn="just" eaLnBrk="1" hangingPunct="1">
              <a:lnSpc>
                <a:spcPct val="190000"/>
              </a:lnSpc>
              <a:buFont typeface="Wingdings" pitchFamily="2" charset="2"/>
              <a:buNone/>
            </a:pPr>
            <a:r>
              <a:rPr lang="en-US" altLang="zh-CN" b="1" smtClean="0">
                <a:solidFill>
                  <a:srgbClr val="70BB2B"/>
                </a:solidFill>
                <a:ea typeface="宋体" pitchFamily="2" charset="-122"/>
              </a:rPr>
              <a:t>1.3.2  </a:t>
            </a:r>
            <a:r>
              <a:rPr lang="zh-CN" altLang="en-US" b="1" smtClean="0">
                <a:solidFill>
                  <a:srgbClr val="70BB2B"/>
                </a:solidFill>
                <a:ea typeface="宋体" pitchFamily="2" charset="-122"/>
              </a:rPr>
              <a:t>数据库系统的三级模式结构</a:t>
            </a:r>
            <a:r>
              <a:rPr lang="zh-CN" altLang="en-US" b="1" smtClean="0">
                <a:ea typeface="宋体" pitchFamily="2" charset="-122"/>
              </a:rPr>
              <a:t> </a:t>
            </a:r>
          </a:p>
          <a:p>
            <a:pPr algn="just" eaLnBrk="1" hangingPunct="1">
              <a:lnSpc>
                <a:spcPct val="190000"/>
              </a:lnSpc>
              <a:buFont typeface="Wingdings" pitchFamily="2" charset="2"/>
              <a:buNone/>
            </a:pPr>
            <a:r>
              <a:rPr lang="en-US" altLang="zh-CN" b="1" smtClean="0">
                <a:ea typeface="宋体" pitchFamily="2" charset="-122"/>
              </a:rPr>
              <a:t>1.3.3 </a:t>
            </a:r>
            <a:r>
              <a:rPr lang="zh-CN" altLang="en-US" b="1" smtClean="0">
                <a:ea typeface="宋体" pitchFamily="2" charset="-122"/>
              </a:rPr>
              <a:t>数据库的二级映像功能与数据独立性</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1315" name="Rectangle 2"/>
          <p:cNvSpPr>
            <a:spLocks noGrp="1" noChangeArrowheads="1"/>
          </p:cNvSpPr>
          <p:nvPr>
            <p:ph type="title"/>
          </p:nvPr>
        </p:nvSpPr>
        <p:spPr/>
        <p:txBody>
          <a:bodyPr/>
          <a:lstStyle/>
          <a:p>
            <a:pPr eaLnBrk="1" hangingPunct="1"/>
            <a:r>
              <a:rPr lang="en-US" altLang="zh-CN" sz="3200" smtClean="0">
                <a:ea typeface="宋体" pitchFamily="2" charset="-122"/>
              </a:rPr>
              <a:t>1.3.2 </a:t>
            </a:r>
            <a:r>
              <a:rPr lang="zh-CN" altLang="en-US" sz="3200" smtClean="0">
                <a:ea typeface="宋体" pitchFamily="2" charset="-122"/>
              </a:rPr>
              <a:t>数据库系统的三级模式结构</a:t>
            </a:r>
          </a:p>
        </p:txBody>
      </p:sp>
      <p:sp>
        <p:nvSpPr>
          <p:cNvPr id="141316" name="Rectangle 3"/>
          <p:cNvSpPr>
            <a:spLocks noGrp="1" noChangeArrowheads="1"/>
          </p:cNvSpPr>
          <p:nvPr>
            <p:ph type="body" idx="1"/>
          </p:nvPr>
        </p:nvSpPr>
        <p:spPr>
          <a:xfrm>
            <a:off x="684213" y="1773238"/>
            <a:ext cx="7931150" cy="4495800"/>
          </a:xfrm>
        </p:spPr>
        <p:txBody>
          <a:bodyPr/>
          <a:lstStyle/>
          <a:p>
            <a:pPr eaLnBrk="1" hangingPunct="1"/>
            <a:r>
              <a:rPr lang="zh-CN" altLang="en-US" smtClean="0">
                <a:ea typeface="宋体" pitchFamily="2" charset="-122"/>
              </a:rPr>
              <a:t>模式（</a:t>
            </a:r>
            <a:r>
              <a:rPr lang="en-US" altLang="zh-CN" smtClean="0">
                <a:ea typeface="宋体" pitchFamily="2" charset="-122"/>
              </a:rPr>
              <a:t>Schema</a:t>
            </a:r>
            <a:r>
              <a:rPr lang="zh-CN" altLang="en-US" smtClean="0">
                <a:ea typeface="宋体" pitchFamily="2" charset="-122"/>
              </a:rPr>
              <a:t>）</a:t>
            </a:r>
          </a:p>
          <a:p>
            <a:pPr eaLnBrk="1" hangingPunct="1">
              <a:buFont typeface="Wingdings" pitchFamily="2" charset="2"/>
              <a:buNone/>
            </a:pPr>
            <a:r>
              <a:rPr lang="zh-CN" altLang="en-US" smtClean="0">
                <a:ea typeface="宋体" pitchFamily="2" charset="-122"/>
              </a:rPr>
              <a:t> </a:t>
            </a:r>
          </a:p>
          <a:p>
            <a:pPr eaLnBrk="1" hangingPunct="1"/>
            <a:r>
              <a:rPr lang="zh-CN" altLang="en-US" smtClean="0">
                <a:ea typeface="宋体" pitchFamily="2" charset="-122"/>
              </a:rPr>
              <a:t>外模式（</a:t>
            </a:r>
            <a:r>
              <a:rPr lang="en-US" altLang="zh-CN" smtClean="0">
                <a:ea typeface="宋体" pitchFamily="2" charset="-122"/>
              </a:rPr>
              <a:t>External Schema</a:t>
            </a:r>
            <a:r>
              <a:rPr lang="zh-CN" altLang="en-US" smtClean="0">
                <a:ea typeface="宋体" pitchFamily="2" charset="-122"/>
              </a:rPr>
              <a:t>）</a:t>
            </a:r>
          </a:p>
          <a:p>
            <a:pPr eaLnBrk="1" hangingPunct="1"/>
            <a:endParaRPr lang="zh-CN" altLang="en-US" smtClean="0">
              <a:ea typeface="宋体" pitchFamily="2" charset="-122"/>
            </a:endParaRPr>
          </a:p>
          <a:p>
            <a:pPr eaLnBrk="1" hangingPunct="1"/>
            <a:r>
              <a:rPr lang="zh-CN" altLang="en-US" smtClean="0">
                <a:ea typeface="宋体" pitchFamily="2" charset="-122"/>
              </a:rPr>
              <a:t>内模式（</a:t>
            </a:r>
            <a:r>
              <a:rPr lang="en-US" altLang="zh-CN" smtClean="0">
                <a:ea typeface="宋体" pitchFamily="2" charset="-122"/>
              </a:rPr>
              <a:t>Internal Schema</a:t>
            </a:r>
            <a:r>
              <a:rPr lang="zh-CN" altLang="en-US" smtClean="0">
                <a:ea typeface="宋体" pitchFamily="2" charset="-122"/>
              </a:rPr>
              <a:t>） </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2339" name="Rectangle 1026"/>
          <p:cNvSpPr>
            <a:spLocks noGrp="1" noChangeArrowheads="1"/>
          </p:cNvSpPr>
          <p:nvPr>
            <p:ph type="title"/>
          </p:nvPr>
        </p:nvSpPr>
        <p:spPr/>
        <p:txBody>
          <a:bodyPr/>
          <a:lstStyle/>
          <a:p>
            <a:pPr eaLnBrk="1" hangingPunct="1"/>
            <a:r>
              <a:rPr lang="zh-CN" altLang="en-US" sz="3200" smtClean="0">
                <a:ea typeface="宋体" pitchFamily="2" charset="-122"/>
              </a:rPr>
              <a:t>数据库系统的三级模式结构（续）</a:t>
            </a:r>
          </a:p>
        </p:txBody>
      </p:sp>
      <p:sp>
        <p:nvSpPr>
          <p:cNvPr id="142340" name="Rectangle 2050"/>
          <p:cNvSpPr>
            <a:spLocks noGrp="1" noChangeArrowheads="1"/>
          </p:cNvSpPr>
          <p:nvPr>
            <p:ph type="body" idx="1"/>
          </p:nvPr>
        </p:nvSpPr>
        <p:spPr>
          <a:xfrm>
            <a:off x="2195513" y="5876925"/>
            <a:ext cx="4176712" cy="287338"/>
          </a:xfrm>
        </p:spPr>
        <p:txBody>
          <a:bodyPr/>
          <a:lstStyle/>
          <a:p>
            <a:pPr eaLnBrk="1" hangingPunct="1">
              <a:lnSpc>
                <a:spcPct val="80000"/>
              </a:lnSpc>
              <a:buFont typeface="Wingdings" pitchFamily="2" charset="2"/>
              <a:buNone/>
            </a:pPr>
            <a:r>
              <a:rPr lang="zh-CN" altLang="en-US" sz="1800" smtClean="0">
                <a:ea typeface="宋体" pitchFamily="2" charset="-122"/>
              </a:rPr>
              <a:t>图</a:t>
            </a:r>
            <a:r>
              <a:rPr lang="en-US" altLang="zh-CN" sz="1800" smtClean="0">
                <a:ea typeface="宋体" pitchFamily="2" charset="-122"/>
              </a:rPr>
              <a:t>1.28  </a:t>
            </a:r>
            <a:r>
              <a:rPr lang="zh-CN" altLang="en-US" sz="1800" smtClean="0">
                <a:ea typeface="宋体" pitchFamily="2" charset="-122"/>
              </a:rPr>
              <a:t>数据库系统的三级模式结构 </a:t>
            </a:r>
          </a:p>
        </p:txBody>
      </p:sp>
      <p:pic>
        <p:nvPicPr>
          <p:cNvPr id="142341" name="Picture 2055" descr="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628775"/>
            <a:ext cx="6480175" cy="392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3363" name="Rectangle 2"/>
          <p:cNvSpPr>
            <a:spLocks noGrp="1" noChangeArrowheads="1"/>
          </p:cNvSpPr>
          <p:nvPr>
            <p:ph type="title"/>
          </p:nvPr>
        </p:nvSpPr>
        <p:spPr/>
        <p:txBody>
          <a:bodyPr/>
          <a:lstStyle/>
          <a:p>
            <a:pPr eaLnBrk="1" hangingPunct="1"/>
            <a:r>
              <a:rPr lang="zh-CN" altLang="en-US" smtClean="0">
                <a:ea typeface="宋体" pitchFamily="2" charset="-122"/>
              </a:rPr>
              <a:t>一、模式（</a:t>
            </a:r>
            <a:r>
              <a:rPr lang="en-US" altLang="zh-CN" b="0" smtClean="0">
                <a:ea typeface="宋体" pitchFamily="2" charset="-122"/>
              </a:rPr>
              <a:t>Schema</a:t>
            </a:r>
            <a:r>
              <a:rPr lang="zh-CN" altLang="en-US" b="0" smtClean="0">
                <a:ea typeface="宋体" pitchFamily="2" charset="-122"/>
              </a:rPr>
              <a:t>）</a:t>
            </a:r>
          </a:p>
        </p:txBody>
      </p:sp>
      <p:sp>
        <p:nvSpPr>
          <p:cNvPr id="143364" name="Rectangle 3"/>
          <p:cNvSpPr>
            <a:spLocks noGrp="1" noChangeArrowheads="1"/>
          </p:cNvSpPr>
          <p:nvPr>
            <p:ph type="body" idx="1"/>
          </p:nvPr>
        </p:nvSpPr>
        <p:spPr/>
        <p:txBody>
          <a:bodyPr/>
          <a:lstStyle/>
          <a:p>
            <a:pPr algn="just" eaLnBrk="1" hangingPunct="1">
              <a:lnSpc>
                <a:spcPct val="140000"/>
              </a:lnSpc>
            </a:pPr>
            <a:r>
              <a:rPr lang="zh-CN" altLang="en-US" smtClean="0">
                <a:ea typeface="宋体" pitchFamily="2" charset="-122"/>
              </a:rPr>
              <a:t>模式（也称逻辑模式）</a:t>
            </a:r>
          </a:p>
          <a:p>
            <a:pPr lvl="1" algn="just" eaLnBrk="1" hangingPunct="1">
              <a:lnSpc>
                <a:spcPct val="140000"/>
              </a:lnSpc>
            </a:pPr>
            <a:r>
              <a:rPr lang="zh-CN" altLang="en-US" sz="2200" b="1" smtClean="0">
                <a:ea typeface="宋体" pitchFamily="2" charset="-122"/>
              </a:rPr>
              <a:t>数据库中全体数据的逻辑结构和特征的描述</a:t>
            </a:r>
          </a:p>
          <a:p>
            <a:pPr lvl="1" algn="just" eaLnBrk="1" hangingPunct="1">
              <a:lnSpc>
                <a:spcPct val="140000"/>
              </a:lnSpc>
            </a:pPr>
            <a:r>
              <a:rPr lang="zh-CN" altLang="en-US" sz="2200" b="1" smtClean="0">
                <a:ea typeface="宋体" pitchFamily="2" charset="-122"/>
              </a:rPr>
              <a:t>所有用户的公共数据视图，综合了所有用户的需求</a:t>
            </a:r>
            <a:endParaRPr lang="zh-CN" altLang="en-US" sz="2200" smtClean="0">
              <a:ea typeface="宋体" pitchFamily="2" charset="-122"/>
            </a:endParaRPr>
          </a:p>
          <a:p>
            <a:pPr algn="just" eaLnBrk="1" hangingPunct="1">
              <a:lnSpc>
                <a:spcPct val="140000"/>
              </a:lnSpc>
            </a:pPr>
            <a:r>
              <a:rPr lang="zh-CN" altLang="en-US" smtClean="0">
                <a:ea typeface="宋体" pitchFamily="2" charset="-122"/>
              </a:rPr>
              <a:t>一个数据库只有一个模式</a:t>
            </a:r>
          </a:p>
          <a:p>
            <a:pPr algn="just" eaLnBrk="1" hangingPunct="1">
              <a:lnSpc>
                <a:spcPct val="140000"/>
              </a:lnSpc>
            </a:pPr>
            <a:r>
              <a:rPr lang="zh-CN" altLang="en-US" smtClean="0">
                <a:ea typeface="宋体" pitchFamily="2" charset="-122"/>
              </a:rPr>
              <a:t>模式的地位：是数据库系统模式结构的中间层</a:t>
            </a:r>
          </a:p>
          <a:p>
            <a:pPr lvl="1" algn="just" eaLnBrk="1" hangingPunct="1">
              <a:lnSpc>
                <a:spcPct val="140000"/>
              </a:lnSpc>
            </a:pPr>
            <a:r>
              <a:rPr lang="zh-CN" altLang="en-US" sz="2200" b="1" smtClean="0">
                <a:ea typeface="宋体" pitchFamily="2" charset="-122"/>
              </a:rPr>
              <a:t>与数据的物理存储细节和硬件环境无关</a:t>
            </a:r>
          </a:p>
          <a:p>
            <a:pPr lvl="1" algn="just" eaLnBrk="1" hangingPunct="1">
              <a:lnSpc>
                <a:spcPct val="140000"/>
              </a:lnSpc>
            </a:pPr>
            <a:r>
              <a:rPr lang="zh-CN" altLang="en-US" sz="2200" b="1" smtClean="0">
                <a:ea typeface="宋体" pitchFamily="2" charset="-122"/>
              </a:rPr>
              <a:t>与具体的应用程序、开发工具及高级程序设计语言无关</a:t>
            </a:r>
            <a:endParaRPr lang="zh-CN" altLang="en-US" sz="2200" smtClean="0">
              <a:ea typeface="宋体" pitchFamily="2" charset="-122"/>
            </a:endParaRPr>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4387" name="Rectangle 1026"/>
          <p:cNvSpPr>
            <a:spLocks noGrp="1" noChangeArrowheads="1"/>
          </p:cNvSpPr>
          <p:nvPr>
            <p:ph type="title"/>
          </p:nvPr>
        </p:nvSpPr>
        <p:spPr/>
        <p:txBody>
          <a:bodyPr/>
          <a:lstStyle/>
          <a:p>
            <a:pPr eaLnBrk="1" hangingPunct="1"/>
            <a:r>
              <a:rPr lang="zh-CN" altLang="en-US" sz="3200" smtClean="0">
                <a:ea typeface="宋体" pitchFamily="2" charset="-122"/>
              </a:rPr>
              <a:t>模式（续）</a:t>
            </a:r>
          </a:p>
        </p:txBody>
      </p:sp>
      <p:sp>
        <p:nvSpPr>
          <p:cNvPr id="144388" name="Rectangle 1027"/>
          <p:cNvSpPr>
            <a:spLocks noGrp="1" noChangeArrowheads="1"/>
          </p:cNvSpPr>
          <p:nvPr>
            <p:ph type="body" idx="1"/>
          </p:nvPr>
        </p:nvSpPr>
        <p:spPr/>
        <p:txBody>
          <a:bodyPr/>
          <a:lstStyle/>
          <a:p>
            <a:pPr algn="just" eaLnBrk="1" hangingPunct="1">
              <a:lnSpc>
                <a:spcPct val="140000"/>
              </a:lnSpc>
            </a:pPr>
            <a:r>
              <a:rPr lang="zh-CN" altLang="en-US" smtClean="0">
                <a:ea typeface="宋体" pitchFamily="2" charset="-122"/>
              </a:rPr>
              <a:t>模式的定义</a:t>
            </a:r>
          </a:p>
          <a:p>
            <a:pPr lvl="1" algn="just" eaLnBrk="1" hangingPunct="1">
              <a:lnSpc>
                <a:spcPct val="140000"/>
              </a:lnSpc>
            </a:pPr>
            <a:r>
              <a:rPr lang="zh-CN" altLang="en-US" b="1" smtClean="0">
                <a:ea typeface="宋体" pitchFamily="2" charset="-122"/>
              </a:rPr>
              <a:t>数据的逻辑结构（数据项的名字、类型、取值范围等）</a:t>
            </a:r>
          </a:p>
          <a:p>
            <a:pPr lvl="1" algn="just" eaLnBrk="1" hangingPunct="1">
              <a:lnSpc>
                <a:spcPct val="140000"/>
              </a:lnSpc>
            </a:pPr>
            <a:r>
              <a:rPr lang="zh-CN" altLang="en-US" b="1" smtClean="0">
                <a:ea typeface="宋体" pitchFamily="2" charset="-122"/>
              </a:rPr>
              <a:t>数据之间的联系</a:t>
            </a:r>
          </a:p>
          <a:p>
            <a:pPr lvl="1" algn="just" eaLnBrk="1" hangingPunct="1">
              <a:lnSpc>
                <a:spcPct val="140000"/>
              </a:lnSpc>
            </a:pPr>
            <a:r>
              <a:rPr lang="zh-CN" altLang="en-US" b="1" smtClean="0">
                <a:ea typeface="宋体" pitchFamily="2" charset="-122"/>
              </a:rPr>
              <a:t>数据有关的安全性、完整性要求</a:t>
            </a:r>
            <a:endParaRPr lang="zh-CN" altLang="en-US" smtClean="0">
              <a:ea typeface="宋体" pitchFamily="2" charset="-122"/>
            </a:endParaRPr>
          </a:p>
          <a:p>
            <a:pPr eaLnBrk="1" hangingPunct="1"/>
            <a:endParaRPr lang="en-US" altLang="zh-CN" smtClean="0">
              <a:ea typeface="宋体"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387" name="Rectangle 2"/>
          <p:cNvSpPr>
            <a:spLocks noGrp="1" noChangeArrowheads="1"/>
          </p:cNvSpPr>
          <p:nvPr>
            <p:ph type="title"/>
          </p:nvPr>
        </p:nvSpPr>
        <p:spPr>
          <a:xfrm>
            <a:off x="1115616" y="620688"/>
            <a:ext cx="7391400" cy="563563"/>
          </a:xfrm>
        </p:spPr>
        <p:txBody>
          <a:bodyPr/>
          <a:lstStyle/>
          <a:p>
            <a:pPr eaLnBrk="1" hangingPunct="1"/>
            <a:r>
              <a:rPr lang="en-US" altLang="zh-CN" sz="3200" dirty="0" smtClean="0">
                <a:solidFill>
                  <a:schemeClr val="tx1"/>
                </a:solidFill>
                <a:ea typeface="宋体" pitchFamily="2" charset="-122"/>
              </a:rPr>
              <a:t>Edgar </a:t>
            </a:r>
            <a:r>
              <a:rPr lang="en-US" altLang="zh-CN" sz="3200" dirty="0" err="1" smtClean="0">
                <a:solidFill>
                  <a:schemeClr val="tx1"/>
                </a:solidFill>
                <a:ea typeface="宋体" pitchFamily="2" charset="-122"/>
              </a:rPr>
              <a:t>F.Codd</a:t>
            </a:r>
            <a:r>
              <a:rPr lang="en-US" altLang="zh-CN" sz="3200" dirty="0" smtClean="0">
                <a:solidFill>
                  <a:schemeClr val="tx1"/>
                </a:solidFill>
                <a:ea typeface="宋体" pitchFamily="2" charset="-122"/>
              </a:rPr>
              <a:t> </a:t>
            </a:r>
            <a:r>
              <a:rPr lang="zh-CN" altLang="en-US" sz="3200" dirty="0" smtClean="0">
                <a:solidFill>
                  <a:schemeClr val="tx1"/>
                </a:solidFill>
                <a:ea typeface="宋体" pitchFamily="2" charset="-122"/>
              </a:rPr>
              <a:t>博士</a:t>
            </a:r>
            <a:br>
              <a:rPr lang="zh-CN" altLang="en-US" sz="3200" dirty="0" smtClean="0">
                <a:solidFill>
                  <a:schemeClr val="tx1"/>
                </a:solidFill>
                <a:ea typeface="宋体" pitchFamily="2" charset="-122"/>
              </a:rPr>
            </a:br>
            <a:r>
              <a:rPr lang="zh-CN" altLang="en-US" sz="3200" dirty="0" smtClean="0">
                <a:solidFill>
                  <a:schemeClr val="tx1"/>
                </a:solidFill>
                <a:ea typeface="宋体" pitchFamily="2" charset="-122"/>
              </a:rPr>
              <a:t>关系数据库之父美国工程院院士</a:t>
            </a:r>
            <a:r>
              <a:rPr lang="zh-CN" altLang="en-US" sz="3200" dirty="0" smtClean="0">
                <a:ea typeface="宋体" pitchFamily="2" charset="-122"/>
              </a:rPr>
              <a:t> </a:t>
            </a:r>
          </a:p>
        </p:txBody>
      </p:sp>
      <p:sp>
        <p:nvSpPr>
          <p:cNvPr id="16388" name="Rectangle 3"/>
          <p:cNvSpPr>
            <a:spLocks noGrp="1" noChangeArrowheads="1"/>
          </p:cNvSpPr>
          <p:nvPr>
            <p:ph type="body" idx="1"/>
          </p:nvPr>
        </p:nvSpPr>
        <p:spPr/>
        <p:txBody>
          <a:bodyPr/>
          <a:lstStyle/>
          <a:p>
            <a:pPr eaLnBrk="1" hangingPunct="1"/>
            <a:r>
              <a:rPr kumimoji="1" lang="zh-CN" altLang="en-US" sz="2000" dirty="0" smtClean="0">
                <a:ea typeface="宋体" pitchFamily="2" charset="-122"/>
              </a:rPr>
              <a:t>原是英国人，</a:t>
            </a:r>
            <a:r>
              <a:rPr kumimoji="1" lang="en-US" altLang="zh-CN" sz="2000" dirty="0" smtClean="0">
                <a:ea typeface="宋体" pitchFamily="2" charset="-122"/>
              </a:rPr>
              <a:t>1923</a:t>
            </a:r>
            <a:r>
              <a:rPr kumimoji="1" lang="zh-CN" altLang="en-US" sz="2000" dirty="0" smtClean="0">
                <a:ea typeface="宋体" pitchFamily="2" charset="-122"/>
              </a:rPr>
              <a:t>生于英格兰中部波特兰    第二次世界大战时应征入伍，在皇家空军服役。</a:t>
            </a:r>
            <a:r>
              <a:rPr kumimoji="1" lang="en-US" altLang="zh-CN" sz="2000" dirty="0" smtClean="0">
                <a:ea typeface="宋体" pitchFamily="2" charset="-122"/>
              </a:rPr>
              <a:t>1942-1945</a:t>
            </a:r>
            <a:r>
              <a:rPr kumimoji="1" lang="zh-CN" altLang="en-US" sz="2000" dirty="0" smtClean="0">
                <a:ea typeface="宋体" pitchFamily="2" charset="-122"/>
              </a:rPr>
              <a:t>年间任机长，参与了许多惊心动魄的空战。 </a:t>
            </a:r>
          </a:p>
          <a:p>
            <a:pPr eaLnBrk="1" hangingPunct="1"/>
            <a:r>
              <a:rPr kumimoji="1" lang="zh-CN" altLang="en-US" sz="2000" dirty="0" smtClean="0">
                <a:ea typeface="宋体" pitchFamily="2" charset="-122"/>
              </a:rPr>
              <a:t>英国牛津大学数学专业理学士及硕士学位，毕业后到</a:t>
            </a:r>
            <a:r>
              <a:rPr kumimoji="1" lang="en-US" altLang="zh-CN" sz="2000" dirty="0" smtClean="0">
                <a:ea typeface="宋体" pitchFamily="2" charset="-122"/>
              </a:rPr>
              <a:t>IBM</a:t>
            </a:r>
            <a:r>
              <a:rPr kumimoji="1" lang="zh-CN" altLang="en-US" sz="2000" dirty="0" smtClean="0">
                <a:ea typeface="宋体" pitchFamily="2" charset="-122"/>
              </a:rPr>
              <a:t>公司工作从事操作系统和自动机理论研究 </a:t>
            </a:r>
          </a:p>
          <a:p>
            <a:pPr eaLnBrk="1" hangingPunct="1"/>
            <a:r>
              <a:rPr kumimoji="1" lang="zh-CN" altLang="en-US" sz="2000" dirty="0" smtClean="0">
                <a:ea typeface="宋体" pitchFamily="2" charset="-122"/>
              </a:rPr>
              <a:t>年近</a:t>
            </a:r>
            <a:r>
              <a:rPr kumimoji="1" lang="en-US" altLang="zh-CN" sz="2000" dirty="0" smtClean="0">
                <a:ea typeface="宋体" pitchFamily="2" charset="-122"/>
              </a:rPr>
              <a:t>40</a:t>
            </a:r>
            <a:r>
              <a:rPr kumimoji="1" lang="zh-CN" altLang="en-US" sz="2000" dirty="0" smtClean="0">
                <a:ea typeface="宋体" pitchFamily="2" charset="-122"/>
              </a:rPr>
              <a:t>重返密歇根大学进修计算机与通信专业，</a:t>
            </a:r>
            <a:r>
              <a:rPr kumimoji="1" lang="en-US" altLang="zh-CN" sz="2000" dirty="0" smtClean="0">
                <a:ea typeface="宋体" pitchFamily="2" charset="-122"/>
              </a:rPr>
              <a:t>1963</a:t>
            </a:r>
            <a:r>
              <a:rPr kumimoji="1" lang="zh-CN" altLang="en-US" sz="2000" dirty="0" smtClean="0">
                <a:ea typeface="宋体" pitchFamily="2" charset="-122"/>
              </a:rPr>
              <a:t>年获得硕士学位，</a:t>
            </a:r>
            <a:r>
              <a:rPr kumimoji="1" lang="en-US" altLang="zh-CN" sz="2000" dirty="0" smtClean="0">
                <a:ea typeface="宋体" pitchFamily="2" charset="-122"/>
              </a:rPr>
              <a:t>1965</a:t>
            </a:r>
            <a:r>
              <a:rPr kumimoji="1" lang="zh-CN" altLang="en-US" sz="2000" dirty="0" smtClean="0">
                <a:ea typeface="宋体" pitchFamily="2" charset="-122"/>
              </a:rPr>
              <a:t>年又获得博士学位。 </a:t>
            </a:r>
          </a:p>
          <a:p>
            <a:pPr eaLnBrk="1" hangingPunct="1"/>
            <a:r>
              <a:rPr kumimoji="1" lang="en-US" altLang="zh-CN" sz="2000" dirty="0" smtClean="0">
                <a:ea typeface="宋体" pitchFamily="2" charset="-122"/>
              </a:rPr>
              <a:t>60</a:t>
            </a:r>
            <a:r>
              <a:rPr kumimoji="1" lang="zh-CN" altLang="en-US" sz="2000" dirty="0" smtClean="0">
                <a:ea typeface="宋体" pitchFamily="2" charset="-122"/>
              </a:rPr>
              <a:t>年代后期开始数据库研究</a:t>
            </a:r>
            <a:r>
              <a:rPr kumimoji="1" lang="en-US" altLang="zh-CN" sz="2000" dirty="0" smtClean="0">
                <a:ea typeface="宋体" pitchFamily="2" charset="-122"/>
              </a:rPr>
              <a:t>, 1970</a:t>
            </a:r>
            <a:r>
              <a:rPr kumimoji="1" lang="zh-CN" altLang="en-US" sz="2000" dirty="0" smtClean="0">
                <a:ea typeface="宋体" pitchFamily="2" charset="-122"/>
              </a:rPr>
              <a:t>年</a:t>
            </a:r>
            <a:r>
              <a:rPr kumimoji="1" lang="en-US" altLang="zh-CN" sz="2000" dirty="0" err="1" smtClean="0">
                <a:ea typeface="宋体" pitchFamily="2" charset="-122"/>
              </a:rPr>
              <a:t>E.F.Codd</a:t>
            </a:r>
            <a:r>
              <a:rPr kumimoji="1" lang="en-US" altLang="zh-CN" sz="2000" dirty="0" smtClean="0">
                <a:ea typeface="宋体" pitchFamily="2" charset="-122"/>
              </a:rPr>
              <a:t> </a:t>
            </a:r>
            <a:r>
              <a:rPr kumimoji="1" lang="zh-CN" altLang="en-US" sz="2000" dirty="0" smtClean="0">
                <a:ea typeface="宋体" pitchFamily="2" charset="-122"/>
              </a:rPr>
              <a:t>博士提出关系模型概念</a:t>
            </a:r>
            <a:r>
              <a:rPr kumimoji="1" lang="en-US" altLang="zh-CN" sz="2000" dirty="0" smtClean="0">
                <a:ea typeface="宋体" pitchFamily="2" charset="-122"/>
              </a:rPr>
              <a:t>(CACM,Vol.13, Vol.6, 1970 ) </a:t>
            </a:r>
          </a:p>
          <a:p>
            <a:pPr eaLnBrk="1" hangingPunct="1"/>
            <a:r>
              <a:rPr kumimoji="1" lang="en-US" altLang="zh-CN" sz="2000" dirty="0" smtClean="0">
                <a:ea typeface="宋体" pitchFamily="2" charset="-122"/>
              </a:rPr>
              <a:t>1981</a:t>
            </a:r>
            <a:r>
              <a:rPr kumimoji="1" lang="zh-CN" altLang="en-US" sz="2000" dirty="0" smtClean="0">
                <a:ea typeface="宋体" pitchFamily="2" charset="-122"/>
              </a:rPr>
              <a:t>年获图灵奖，</a:t>
            </a:r>
            <a:r>
              <a:rPr kumimoji="1" lang="en-US" altLang="zh-CN" sz="2000" dirty="0" smtClean="0">
                <a:ea typeface="宋体" pitchFamily="2" charset="-122"/>
              </a:rPr>
              <a:t>84</a:t>
            </a:r>
            <a:r>
              <a:rPr kumimoji="1" lang="zh-CN" altLang="en-US" sz="2000" dirty="0" smtClean="0">
                <a:ea typeface="宋体" pitchFamily="2" charset="-122"/>
              </a:rPr>
              <a:t>年从</a:t>
            </a:r>
            <a:r>
              <a:rPr kumimoji="1" lang="en-US" altLang="zh-CN" sz="2000" dirty="0" smtClean="0">
                <a:ea typeface="宋体" pitchFamily="2" charset="-122"/>
              </a:rPr>
              <a:t>IBM</a:t>
            </a:r>
            <a:r>
              <a:rPr kumimoji="1" lang="zh-CN" altLang="en-US" sz="2000" dirty="0" smtClean="0">
                <a:ea typeface="宋体" pitchFamily="2" charset="-122"/>
              </a:rPr>
              <a:t>公司退休 </a:t>
            </a:r>
          </a:p>
          <a:p>
            <a:pPr eaLnBrk="1" hangingPunct="1"/>
            <a:r>
              <a:rPr kumimoji="1" lang="zh-CN" altLang="en-US" sz="2000" dirty="0" smtClean="0">
                <a:ea typeface="宋体" pitchFamily="2" charset="-122"/>
              </a:rPr>
              <a:t>还创办了一个研究所：关系研究所（</a:t>
            </a:r>
            <a:r>
              <a:rPr kumimoji="1" lang="en-US" altLang="zh-CN" sz="2000" dirty="0" smtClean="0">
                <a:ea typeface="宋体" pitchFamily="2" charset="-122"/>
              </a:rPr>
              <a:t>The Relational Institute</a:t>
            </a:r>
            <a:r>
              <a:rPr kumimoji="1" lang="zh-CN" altLang="en-US" sz="2000" dirty="0" smtClean="0">
                <a:ea typeface="宋体" pitchFamily="2" charset="-122"/>
              </a:rPr>
              <a:t>）和一个公司：</a:t>
            </a:r>
            <a:r>
              <a:rPr kumimoji="1" lang="en-US" altLang="zh-CN" sz="2000" dirty="0" err="1" smtClean="0">
                <a:ea typeface="宋体" pitchFamily="2" charset="-122"/>
              </a:rPr>
              <a:t>Codd</a:t>
            </a:r>
            <a:r>
              <a:rPr kumimoji="1" lang="en-US" altLang="zh-CN" sz="2000" dirty="0" smtClean="0">
                <a:ea typeface="宋体" pitchFamily="2" charset="-122"/>
              </a:rPr>
              <a:t> &amp; Associations</a:t>
            </a:r>
            <a:r>
              <a:rPr kumimoji="1" lang="zh-CN" altLang="en-US" sz="2000" dirty="0" smtClean="0">
                <a:ea typeface="宋体" pitchFamily="2" charset="-122"/>
              </a:rPr>
              <a:t>，进行关系数据库产品的研发、销售、咨询等业务</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5411" name="Rectangle 1026"/>
          <p:cNvSpPr>
            <a:spLocks noGrp="1" noChangeArrowheads="1"/>
          </p:cNvSpPr>
          <p:nvPr>
            <p:ph type="title"/>
          </p:nvPr>
        </p:nvSpPr>
        <p:spPr/>
        <p:txBody>
          <a:bodyPr/>
          <a:lstStyle/>
          <a:p>
            <a:pPr eaLnBrk="1" hangingPunct="1"/>
            <a:r>
              <a:rPr lang="zh-CN" altLang="en-US" smtClean="0">
                <a:ea typeface="宋体" pitchFamily="2" charset="-122"/>
              </a:rPr>
              <a:t>二、外模式（</a:t>
            </a:r>
            <a:r>
              <a:rPr lang="en-US" altLang="zh-CN" smtClean="0">
                <a:ea typeface="宋体" pitchFamily="2" charset="-122"/>
              </a:rPr>
              <a:t>External Schema</a:t>
            </a:r>
            <a:r>
              <a:rPr lang="zh-CN" altLang="en-US" smtClean="0">
                <a:ea typeface="宋体" pitchFamily="2" charset="-122"/>
              </a:rPr>
              <a:t>）</a:t>
            </a:r>
          </a:p>
        </p:txBody>
      </p:sp>
      <p:sp>
        <p:nvSpPr>
          <p:cNvPr id="145412" name="Rectangle 1027"/>
          <p:cNvSpPr>
            <a:spLocks noGrp="1" noChangeArrowheads="1"/>
          </p:cNvSpPr>
          <p:nvPr>
            <p:ph type="body" idx="1"/>
          </p:nvPr>
        </p:nvSpPr>
        <p:spPr/>
        <p:txBody>
          <a:bodyPr/>
          <a:lstStyle/>
          <a:p>
            <a:pPr algn="just" eaLnBrk="1" hangingPunct="1">
              <a:lnSpc>
                <a:spcPct val="180000"/>
              </a:lnSpc>
            </a:pPr>
            <a:r>
              <a:rPr lang="zh-CN" altLang="en-US" smtClean="0">
                <a:ea typeface="宋体" pitchFamily="2" charset="-122"/>
              </a:rPr>
              <a:t>外模式（也称子模式或用户模式）</a:t>
            </a:r>
          </a:p>
          <a:p>
            <a:pPr lvl="1" algn="just" eaLnBrk="1" hangingPunct="1">
              <a:lnSpc>
                <a:spcPct val="180000"/>
              </a:lnSpc>
            </a:pPr>
            <a:r>
              <a:rPr lang="zh-CN" altLang="en-US" sz="2600" b="1" smtClean="0">
                <a:ea typeface="宋体" pitchFamily="2" charset="-122"/>
              </a:rPr>
              <a:t>数据库用户（包括应用程序员和最终用户）使用的</a:t>
            </a:r>
            <a:r>
              <a:rPr lang="zh-CN" altLang="en-US" sz="2600" b="1" smtClean="0">
                <a:solidFill>
                  <a:srgbClr val="FB33F1"/>
                </a:solidFill>
                <a:ea typeface="宋体" pitchFamily="2" charset="-122"/>
              </a:rPr>
              <a:t>局部</a:t>
            </a:r>
            <a:r>
              <a:rPr lang="zh-CN" altLang="en-US" sz="2600" b="1" smtClean="0">
                <a:ea typeface="宋体" pitchFamily="2" charset="-122"/>
              </a:rPr>
              <a:t>数据的逻辑结构和特征的描述</a:t>
            </a:r>
          </a:p>
          <a:p>
            <a:pPr lvl="1" algn="just" eaLnBrk="1" hangingPunct="1">
              <a:lnSpc>
                <a:spcPct val="180000"/>
              </a:lnSpc>
            </a:pPr>
            <a:r>
              <a:rPr lang="zh-CN" altLang="en-US" sz="2600" b="1" smtClean="0">
                <a:ea typeface="宋体" pitchFamily="2" charset="-122"/>
              </a:rPr>
              <a:t>数据库用户的数据视图，是与某一应用有关的数据的逻辑表示</a:t>
            </a:r>
            <a:endParaRPr lang="zh-CN" altLang="en-US" sz="2600" smtClean="0">
              <a:ea typeface="宋体" pitchFamily="2" charset="-122"/>
            </a:endParaRPr>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6435" name="Rectangle 2"/>
          <p:cNvSpPr>
            <a:spLocks noGrp="1" noChangeArrowheads="1"/>
          </p:cNvSpPr>
          <p:nvPr>
            <p:ph type="title"/>
          </p:nvPr>
        </p:nvSpPr>
        <p:spPr/>
        <p:txBody>
          <a:bodyPr/>
          <a:lstStyle/>
          <a:p>
            <a:pPr eaLnBrk="1" hangingPunct="1"/>
            <a:r>
              <a:rPr lang="zh-CN" altLang="en-US" smtClean="0">
                <a:ea typeface="宋体" pitchFamily="2" charset="-122"/>
              </a:rPr>
              <a:t>外模式（续）</a:t>
            </a:r>
          </a:p>
        </p:txBody>
      </p:sp>
      <p:sp>
        <p:nvSpPr>
          <p:cNvPr id="146436" name="Rectangle 3"/>
          <p:cNvSpPr>
            <a:spLocks noGrp="1" noChangeArrowheads="1"/>
          </p:cNvSpPr>
          <p:nvPr>
            <p:ph type="body" idx="1"/>
          </p:nvPr>
        </p:nvSpPr>
        <p:spPr>
          <a:xfrm>
            <a:off x="395288" y="1773238"/>
            <a:ext cx="8291512" cy="4535487"/>
          </a:xfrm>
        </p:spPr>
        <p:txBody>
          <a:bodyPr/>
          <a:lstStyle/>
          <a:p>
            <a:pPr algn="just" eaLnBrk="1" hangingPunct="1">
              <a:lnSpc>
                <a:spcPct val="140000"/>
              </a:lnSpc>
            </a:pPr>
            <a:r>
              <a:rPr lang="zh-CN" altLang="en-US" sz="2000" smtClean="0">
                <a:ea typeface="宋体" pitchFamily="2" charset="-122"/>
              </a:rPr>
              <a:t>外模式的地位：介于模式与应用之间</a:t>
            </a:r>
          </a:p>
          <a:p>
            <a:pPr lvl="1" algn="just" eaLnBrk="1" hangingPunct="1">
              <a:lnSpc>
                <a:spcPct val="140000"/>
              </a:lnSpc>
            </a:pPr>
            <a:r>
              <a:rPr lang="zh-CN" altLang="en-US" sz="1800" smtClean="0">
                <a:ea typeface="宋体" pitchFamily="2" charset="-122"/>
              </a:rPr>
              <a:t>模式与外模式的关系：一对多</a:t>
            </a:r>
          </a:p>
          <a:p>
            <a:pPr lvl="2" algn="just" eaLnBrk="1" hangingPunct="1">
              <a:lnSpc>
                <a:spcPct val="140000"/>
              </a:lnSpc>
              <a:buFont typeface="Wingdings" pitchFamily="2" charset="2"/>
              <a:buChar char="Ø"/>
            </a:pPr>
            <a:r>
              <a:rPr lang="zh-CN" altLang="en-US" sz="1800" b="1" smtClean="0">
                <a:ea typeface="宋体" pitchFamily="2" charset="-122"/>
              </a:rPr>
              <a:t>外模式通常是模式的子集</a:t>
            </a:r>
          </a:p>
          <a:p>
            <a:pPr lvl="2" algn="just" eaLnBrk="1" hangingPunct="1">
              <a:lnSpc>
                <a:spcPct val="140000"/>
              </a:lnSpc>
              <a:buFont typeface="Wingdings" pitchFamily="2" charset="2"/>
              <a:buChar char="Ø"/>
            </a:pPr>
            <a:r>
              <a:rPr lang="zh-CN" altLang="en-US" sz="1800" b="1" smtClean="0">
                <a:ea typeface="宋体" pitchFamily="2" charset="-122"/>
              </a:rPr>
              <a:t>一个数据库可以有多个外模式。反映了不同的用户的应用需求、看待数据的方式、对数据保密的要求</a:t>
            </a:r>
          </a:p>
          <a:p>
            <a:pPr lvl="2" algn="just" eaLnBrk="1" hangingPunct="1">
              <a:lnSpc>
                <a:spcPct val="140000"/>
              </a:lnSpc>
              <a:buFont typeface="Wingdings" pitchFamily="2" charset="2"/>
              <a:buChar char="Ø"/>
            </a:pPr>
            <a:r>
              <a:rPr lang="zh-CN" altLang="en-US" sz="1800" b="1" smtClean="0">
                <a:ea typeface="宋体" pitchFamily="2" charset="-122"/>
              </a:rPr>
              <a:t>对模式中同一数据，在外模式中的结构、类型、长度、保密级别等都可以不同</a:t>
            </a:r>
          </a:p>
          <a:p>
            <a:pPr lvl="1" algn="just" eaLnBrk="1" hangingPunct="1">
              <a:lnSpc>
                <a:spcPct val="140000"/>
              </a:lnSpc>
            </a:pPr>
            <a:r>
              <a:rPr lang="zh-CN" altLang="en-US" sz="1800" smtClean="0">
                <a:ea typeface="宋体" pitchFamily="2" charset="-122"/>
              </a:rPr>
              <a:t>外模式与应用的关系：一对多</a:t>
            </a:r>
          </a:p>
          <a:p>
            <a:pPr lvl="2" algn="just" eaLnBrk="1" hangingPunct="1">
              <a:lnSpc>
                <a:spcPct val="140000"/>
              </a:lnSpc>
              <a:buFont typeface="Wingdings" pitchFamily="2" charset="2"/>
              <a:buChar char="Ø"/>
            </a:pPr>
            <a:r>
              <a:rPr lang="zh-CN" altLang="en-US" sz="1800" b="1" smtClean="0">
                <a:ea typeface="宋体" pitchFamily="2" charset="-122"/>
              </a:rPr>
              <a:t>同一外模式也可以为某一用户的多个应用系统所使用</a:t>
            </a:r>
          </a:p>
          <a:p>
            <a:pPr lvl="2" algn="just" eaLnBrk="1" hangingPunct="1">
              <a:lnSpc>
                <a:spcPct val="140000"/>
              </a:lnSpc>
              <a:buFont typeface="Wingdings" pitchFamily="2" charset="2"/>
              <a:buChar char="Ø"/>
            </a:pPr>
            <a:r>
              <a:rPr lang="zh-CN" altLang="en-US" sz="1800" b="1" smtClean="0">
                <a:ea typeface="宋体" pitchFamily="2" charset="-122"/>
              </a:rPr>
              <a:t>但一个应用程序只能使用一个外模式</a:t>
            </a:r>
            <a:endParaRPr lang="zh-CN" altLang="en-US" sz="1800" smtClean="0">
              <a:ea typeface="宋体" pitchFamily="2" charset="-122"/>
            </a:endParaRPr>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7459" name="Rectangle 2"/>
          <p:cNvSpPr>
            <a:spLocks noGrp="1" noChangeArrowheads="1"/>
          </p:cNvSpPr>
          <p:nvPr>
            <p:ph type="title"/>
          </p:nvPr>
        </p:nvSpPr>
        <p:spPr/>
        <p:txBody>
          <a:bodyPr/>
          <a:lstStyle/>
          <a:p>
            <a:pPr eaLnBrk="1" hangingPunct="1"/>
            <a:r>
              <a:rPr lang="zh-CN" altLang="en-US" smtClean="0">
                <a:ea typeface="宋体" pitchFamily="2" charset="-122"/>
              </a:rPr>
              <a:t>外模式（续）</a:t>
            </a:r>
          </a:p>
        </p:txBody>
      </p:sp>
      <p:sp>
        <p:nvSpPr>
          <p:cNvPr id="147460" name="Rectangle 3"/>
          <p:cNvSpPr>
            <a:spLocks noGrp="1" noChangeArrowheads="1"/>
          </p:cNvSpPr>
          <p:nvPr>
            <p:ph type="body" idx="1"/>
          </p:nvPr>
        </p:nvSpPr>
        <p:spPr/>
        <p:txBody>
          <a:bodyPr/>
          <a:lstStyle/>
          <a:p>
            <a:pPr algn="just" eaLnBrk="1" hangingPunct="1"/>
            <a:r>
              <a:rPr lang="zh-CN" altLang="en-US" sz="2400" smtClean="0">
                <a:ea typeface="宋体" pitchFamily="2" charset="-122"/>
              </a:rPr>
              <a:t>外模式的用途</a:t>
            </a:r>
          </a:p>
          <a:p>
            <a:pPr lvl="1" algn="just" eaLnBrk="1" hangingPunct="1">
              <a:lnSpc>
                <a:spcPct val="150000"/>
              </a:lnSpc>
              <a:buSzPct val="75000"/>
              <a:buFont typeface="Wingdings" pitchFamily="2" charset="2"/>
              <a:buChar char="n"/>
            </a:pPr>
            <a:r>
              <a:rPr lang="zh-CN" altLang="en-US" sz="2000" b="1" smtClean="0">
                <a:ea typeface="宋体" pitchFamily="2" charset="-122"/>
              </a:rPr>
              <a:t>保证数据库安全性的一个有力措施</a:t>
            </a:r>
          </a:p>
          <a:p>
            <a:pPr lvl="1" algn="just" eaLnBrk="1" hangingPunct="1">
              <a:lnSpc>
                <a:spcPct val="150000"/>
              </a:lnSpc>
              <a:buSzPct val="75000"/>
              <a:buFont typeface="Wingdings" pitchFamily="2" charset="2"/>
              <a:buChar char="n"/>
            </a:pPr>
            <a:r>
              <a:rPr lang="zh-CN" altLang="en-US" sz="2000" b="1" smtClean="0">
                <a:ea typeface="宋体" pitchFamily="2" charset="-122"/>
              </a:rPr>
              <a:t>每个用户只能看见和访问所对应的外模式中的数据</a:t>
            </a:r>
            <a:endParaRPr lang="zh-CN" altLang="en-US" sz="2000" smtClean="0">
              <a:ea typeface="宋体" pitchFamily="2" charset="-122"/>
            </a:endParaRPr>
          </a:p>
          <a:p>
            <a:pPr eaLnBrk="1" hangingPunct="1"/>
            <a:endParaRPr lang="en-US" altLang="zh-CN" sz="2400" smtClean="0">
              <a:ea typeface="宋体" pitchFamily="2" charset="-122"/>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8483" name="Rectangle 2"/>
          <p:cNvSpPr>
            <a:spLocks noGrp="1" noChangeArrowheads="1"/>
          </p:cNvSpPr>
          <p:nvPr>
            <p:ph type="title"/>
          </p:nvPr>
        </p:nvSpPr>
        <p:spPr/>
        <p:txBody>
          <a:bodyPr/>
          <a:lstStyle/>
          <a:p>
            <a:pPr eaLnBrk="1" hangingPunct="1"/>
            <a:r>
              <a:rPr lang="zh-CN" altLang="en-US" smtClean="0">
                <a:ea typeface="宋体" pitchFamily="2" charset="-122"/>
              </a:rPr>
              <a:t>三、内模式（</a:t>
            </a:r>
            <a:r>
              <a:rPr lang="en-US" altLang="zh-CN" smtClean="0">
                <a:ea typeface="宋体" pitchFamily="2" charset="-122"/>
              </a:rPr>
              <a:t>Internal Schema</a:t>
            </a:r>
            <a:r>
              <a:rPr lang="zh-CN" altLang="en-US" smtClean="0">
                <a:ea typeface="宋体" pitchFamily="2" charset="-122"/>
              </a:rPr>
              <a:t>）</a:t>
            </a:r>
          </a:p>
        </p:txBody>
      </p:sp>
      <p:sp>
        <p:nvSpPr>
          <p:cNvPr id="148484" name="Rectangle 3"/>
          <p:cNvSpPr>
            <a:spLocks noGrp="1" noChangeArrowheads="1"/>
          </p:cNvSpPr>
          <p:nvPr>
            <p:ph type="body" idx="1"/>
          </p:nvPr>
        </p:nvSpPr>
        <p:spPr>
          <a:xfrm>
            <a:off x="533400" y="1752600"/>
            <a:ext cx="8229600" cy="4495800"/>
          </a:xfrm>
        </p:spPr>
        <p:txBody>
          <a:bodyPr/>
          <a:lstStyle/>
          <a:p>
            <a:pPr algn="just" eaLnBrk="1" hangingPunct="1">
              <a:lnSpc>
                <a:spcPct val="120000"/>
              </a:lnSpc>
            </a:pPr>
            <a:r>
              <a:rPr lang="zh-CN" altLang="en-US" sz="2000" smtClean="0">
                <a:ea typeface="宋体" pitchFamily="2" charset="-122"/>
              </a:rPr>
              <a:t>内模式（也称存储模式）</a:t>
            </a:r>
          </a:p>
          <a:p>
            <a:pPr lvl="1" algn="just" eaLnBrk="1" hangingPunct="1">
              <a:lnSpc>
                <a:spcPct val="120000"/>
              </a:lnSpc>
            </a:pPr>
            <a:r>
              <a:rPr lang="zh-CN" altLang="en-US" sz="1800" b="1" smtClean="0">
                <a:ea typeface="宋体" pitchFamily="2" charset="-122"/>
              </a:rPr>
              <a:t>是数据物理结构和存储方式的描述</a:t>
            </a:r>
          </a:p>
          <a:p>
            <a:pPr lvl="1" algn="just" eaLnBrk="1" hangingPunct="1">
              <a:lnSpc>
                <a:spcPct val="120000"/>
              </a:lnSpc>
            </a:pPr>
            <a:r>
              <a:rPr lang="zh-CN" altLang="en-US" sz="1800" b="1" smtClean="0">
                <a:ea typeface="宋体" pitchFamily="2" charset="-122"/>
              </a:rPr>
              <a:t>是数据在数据库内部的表示方式</a:t>
            </a:r>
          </a:p>
          <a:p>
            <a:pPr lvl="2" algn="just" eaLnBrk="1" hangingPunct="1">
              <a:lnSpc>
                <a:spcPct val="120000"/>
              </a:lnSpc>
            </a:pPr>
            <a:r>
              <a:rPr lang="zh-CN" altLang="en-US" sz="2000" b="1" smtClean="0">
                <a:ea typeface="宋体" pitchFamily="2" charset="-122"/>
              </a:rPr>
              <a:t>记录的存储方式（顺序存储，按照</a:t>
            </a:r>
            <a:r>
              <a:rPr lang="en-US" altLang="zh-CN" sz="2000" b="1" smtClean="0">
                <a:ea typeface="宋体" pitchFamily="2" charset="-122"/>
              </a:rPr>
              <a:t>B</a:t>
            </a:r>
            <a:r>
              <a:rPr lang="zh-CN" altLang="en-US" sz="2000" b="1" smtClean="0">
                <a:ea typeface="宋体" pitchFamily="2" charset="-122"/>
              </a:rPr>
              <a:t>树结构存储，</a:t>
            </a:r>
          </a:p>
          <a:p>
            <a:pPr lvl="2" algn="just" eaLnBrk="1" hangingPunct="1">
              <a:lnSpc>
                <a:spcPct val="120000"/>
              </a:lnSpc>
              <a:buFontTx/>
              <a:buNone/>
            </a:pPr>
            <a:r>
              <a:rPr lang="zh-CN" altLang="en-US" sz="2000" b="1" smtClean="0">
                <a:ea typeface="宋体" pitchFamily="2" charset="-122"/>
              </a:rPr>
              <a:t>   按</a:t>
            </a:r>
            <a:r>
              <a:rPr lang="en-US" altLang="zh-CN" sz="2000" b="1" smtClean="0">
                <a:ea typeface="宋体" pitchFamily="2" charset="-122"/>
              </a:rPr>
              <a:t>hash</a:t>
            </a:r>
            <a:r>
              <a:rPr lang="zh-CN" altLang="en-US" sz="2000" b="1" smtClean="0">
                <a:ea typeface="宋体" pitchFamily="2" charset="-122"/>
              </a:rPr>
              <a:t>方法存储）</a:t>
            </a:r>
          </a:p>
          <a:p>
            <a:pPr lvl="2" algn="just" eaLnBrk="1" hangingPunct="1">
              <a:lnSpc>
                <a:spcPct val="120000"/>
              </a:lnSpc>
            </a:pPr>
            <a:r>
              <a:rPr lang="zh-CN" altLang="en-US" sz="2000" b="1" smtClean="0">
                <a:ea typeface="宋体" pitchFamily="2" charset="-122"/>
              </a:rPr>
              <a:t>索引的组织方式</a:t>
            </a:r>
          </a:p>
          <a:p>
            <a:pPr lvl="2" algn="just" eaLnBrk="1" hangingPunct="1">
              <a:lnSpc>
                <a:spcPct val="120000"/>
              </a:lnSpc>
            </a:pPr>
            <a:r>
              <a:rPr lang="zh-CN" altLang="en-US" sz="2000" b="1" smtClean="0">
                <a:ea typeface="宋体" pitchFamily="2" charset="-122"/>
              </a:rPr>
              <a:t>数据是否压缩存储</a:t>
            </a:r>
          </a:p>
          <a:p>
            <a:pPr lvl="2" algn="just" eaLnBrk="1" hangingPunct="1">
              <a:lnSpc>
                <a:spcPct val="120000"/>
              </a:lnSpc>
            </a:pPr>
            <a:r>
              <a:rPr lang="zh-CN" altLang="en-US" sz="2000" b="1" smtClean="0">
                <a:ea typeface="宋体" pitchFamily="2" charset="-122"/>
              </a:rPr>
              <a:t>数据是否加密</a:t>
            </a:r>
          </a:p>
          <a:p>
            <a:pPr lvl="2" algn="just" eaLnBrk="1" hangingPunct="1">
              <a:lnSpc>
                <a:spcPct val="120000"/>
              </a:lnSpc>
            </a:pPr>
            <a:r>
              <a:rPr lang="zh-CN" altLang="en-US" sz="2000" b="1" smtClean="0">
                <a:ea typeface="宋体" pitchFamily="2" charset="-122"/>
              </a:rPr>
              <a:t>数据存储记录结构的规定</a:t>
            </a:r>
            <a:endParaRPr lang="zh-CN" altLang="en-US" sz="2000" smtClean="0">
              <a:ea typeface="宋体" pitchFamily="2" charset="-122"/>
            </a:endParaRPr>
          </a:p>
          <a:p>
            <a:pPr algn="just" eaLnBrk="1" hangingPunct="1">
              <a:lnSpc>
                <a:spcPct val="120000"/>
              </a:lnSpc>
            </a:pPr>
            <a:r>
              <a:rPr lang="zh-CN" altLang="en-US" sz="2000" smtClean="0">
                <a:ea typeface="宋体" pitchFamily="2" charset="-122"/>
              </a:rPr>
              <a:t>一个数据库只有一个内模式</a:t>
            </a:r>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页脚占位符 5"/>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49507" name="Rectangle 2"/>
          <p:cNvSpPr>
            <a:spLocks noGrp="1" noChangeArrowheads="1"/>
          </p:cNvSpPr>
          <p:nvPr>
            <p:ph type="title"/>
          </p:nvPr>
        </p:nvSpPr>
        <p:spPr/>
        <p:txBody>
          <a:bodyPr/>
          <a:lstStyle/>
          <a:p>
            <a:pPr eaLnBrk="1" hangingPunct="1"/>
            <a:r>
              <a:rPr lang="zh-CN" altLang="en-US" sz="3200" smtClean="0">
                <a:ea typeface="宋体" pitchFamily="2" charset="-122"/>
              </a:rPr>
              <a:t>内模式（续）</a:t>
            </a:r>
          </a:p>
        </p:txBody>
      </p:sp>
      <p:sp>
        <p:nvSpPr>
          <p:cNvPr id="149508" name="Rectangle 3"/>
          <p:cNvSpPr>
            <a:spLocks noGrp="1" noChangeArrowheads="1"/>
          </p:cNvSpPr>
          <p:nvPr>
            <p:ph type="body" sz="half" idx="1"/>
          </p:nvPr>
        </p:nvSpPr>
        <p:spPr>
          <a:xfrm>
            <a:off x="533400" y="1752600"/>
            <a:ext cx="4038600" cy="4495800"/>
          </a:xfrm>
        </p:spPr>
        <p:txBody>
          <a:bodyPr/>
          <a:lstStyle/>
          <a:p>
            <a:pPr eaLnBrk="1" hangingPunct="1">
              <a:lnSpc>
                <a:spcPct val="170000"/>
              </a:lnSpc>
            </a:pPr>
            <a:r>
              <a:rPr lang="zh-CN" altLang="en-US" sz="2400" smtClean="0">
                <a:ea typeface="宋体" pitchFamily="2" charset="-122"/>
              </a:rPr>
              <a:t>例如学生记录，如果按</a:t>
            </a:r>
            <a:r>
              <a:rPr lang="zh-CN" altLang="en-US" sz="2400" b="1" smtClean="0">
                <a:solidFill>
                  <a:srgbClr val="FB33F1"/>
                </a:solidFill>
                <a:ea typeface="宋体" pitchFamily="2" charset="-122"/>
              </a:rPr>
              <a:t>堆</a:t>
            </a:r>
            <a:r>
              <a:rPr lang="zh-CN" altLang="en-US" sz="2400" smtClean="0">
                <a:ea typeface="宋体" pitchFamily="2" charset="-122"/>
              </a:rPr>
              <a:t>存储，则插入一条新记录总是放在学生记录存储的</a:t>
            </a:r>
            <a:r>
              <a:rPr lang="zh-CN" altLang="en-US" sz="2400" b="1" smtClean="0">
                <a:solidFill>
                  <a:srgbClr val="FB33F1"/>
                </a:solidFill>
                <a:ea typeface="宋体" pitchFamily="2" charset="-122"/>
              </a:rPr>
              <a:t>最后</a:t>
            </a:r>
            <a:r>
              <a:rPr lang="zh-CN" altLang="en-US" sz="2400" smtClean="0">
                <a:ea typeface="宋体" pitchFamily="2" charset="-122"/>
              </a:rPr>
              <a:t>，如右图所示</a:t>
            </a:r>
          </a:p>
        </p:txBody>
      </p:sp>
      <p:graphicFrame>
        <p:nvGraphicFramePr>
          <p:cNvPr id="149509" name="Object 4"/>
          <p:cNvGraphicFramePr>
            <a:graphicFrameLocks noGrp="1" noChangeAspect="1"/>
          </p:cNvGraphicFramePr>
          <p:nvPr>
            <p:ph sz="half" idx="2"/>
          </p:nvPr>
        </p:nvGraphicFramePr>
        <p:xfrm>
          <a:off x="4859338" y="1916113"/>
          <a:ext cx="2887662" cy="3544887"/>
        </p:xfrm>
        <a:graphic>
          <a:graphicData uri="http://schemas.openxmlformats.org/presentationml/2006/ole">
            <mc:AlternateContent xmlns:mc="http://schemas.openxmlformats.org/markup-compatibility/2006">
              <mc:Choice xmlns:v="urn:schemas-microsoft-com:vml" Requires="v">
                <p:oleObj spid="_x0000_s149513" name="Image" r:id="rId3" imgW="9434921" imgH="11580952" progId="Photoshop.Image.7">
                  <p:embed/>
                </p:oleObj>
              </mc:Choice>
              <mc:Fallback>
                <p:oleObj name="Image" r:id="rId3" imgW="9434921" imgH="11580952" progId="Photoshop.Image.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9338" y="1916113"/>
                        <a:ext cx="2887662" cy="35448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页脚占位符 5"/>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0531" name="Rectangle 1026"/>
          <p:cNvSpPr>
            <a:spLocks noGrp="1" noChangeArrowheads="1"/>
          </p:cNvSpPr>
          <p:nvPr>
            <p:ph type="title"/>
          </p:nvPr>
        </p:nvSpPr>
        <p:spPr/>
        <p:txBody>
          <a:bodyPr/>
          <a:lstStyle/>
          <a:p>
            <a:pPr eaLnBrk="1" hangingPunct="1"/>
            <a:r>
              <a:rPr lang="zh-CN" altLang="en-US" sz="3200" smtClean="0">
                <a:ea typeface="宋体" pitchFamily="2" charset="-122"/>
              </a:rPr>
              <a:t>内模式（续）</a:t>
            </a:r>
          </a:p>
        </p:txBody>
      </p:sp>
      <p:sp>
        <p:nvSpPr>
          <p:cNvPr id="150532" name="Rectangle 1027"/>
          <p:cNvSpPr>
            <a:spLocks noGrp="1" noChangeArrowheads="1"/>
          </p:cNvSpPr>
          <p:nvPr>
            <p:ph type="body" sz="half" idx="1"/>
          </p:nvPr>
        </p:nvSpPr>
        <p:spPr>
          <a:xfrm>
            <a:off x="457200" y="1828800"/>
            <a:ext cx="8147050" cy="1312863"/>
          </a:xfrm>
        </p:spPr>
        <p:txBody>
          <a:bodyPr/>
          <a:lstStyle/>
          <a:p>
            <a:pPr eaLnBrk="1" hangingPunct="1">
              <a:lnSpc>
                <a:spcPct val="120000"/>
              </a:lnSpc>
            </a:pPr>
            <a:r>
              <a:rPr lang="zh-CN" altLang="en-US" sz="1800" smtClean="0">
                <a:ea typeface="宋体" pitchFamily="2" charset="-122"/>
              </a:rPr>
              <a:t>如果按学号升序存储，则插入一条记录就要找到它应在的位置插入，如图</a:t>
            </a:r>
            <a:r>
              <a:rPr lang="en-US" altLang="zh-CN" sz="1800" smtClean="0">
                <a:ea typeface="宋体" pitchFamily="2" charset="-122"/>
              </a:rPr>
              <a:t>1.29</a:t>
            </a:r>
            <a:r>
              <a:rPr lang="zh-CN" altLang="en-US" sz="1800" smtClean="0">
                <a:ea typeface="宋体" pitchFamily="2" charset="-122"/>
              </a:rPr>
              <a:t>（</a:t>
            </a:r>
            <a:r>
              <a:rPr lang="en-US" altLang="zh-CN" sz="1800" smtClean="0">
                <a:ea typeface="宋体" pitchFamily="2" charset="-122"/>
              </a:rPr>
              <a:t>b</a:t>
            </a:r>
            <a:r>
              <a:rPr lang="zh-CN" altLang="en-US" sz="1800" smtClean="0">
                <a:ea typeface="宋体" pitchFamily="2" charset="-122"/>
              </a:rPr>
              <a:t>）所示</a:t>
            </a:r>
          </a:p>
          <a:p>
            <a:pPr eaLnBrk="1" hangingPunct="1">
              <a:lnSpc>
                <a:spcPct val="120000"/>
              </a:lnSpc>
            </a:pPr>
            <a:r>
              <a:rPr lang="zh-CN" altLang="en-US" sz="1800" smtClean="0">
                <a:ea typeface="宋体" pitchFamily="2" charset="-122"/>
              </a:rPr>
              <a:t>如果按照学生年龄聚簇存放，假如新插入的</a:t>
            </a:r>
            <a:r>
              <a:rPr lang="en-US" altLang="zh-CN" sz="1800" smtClean="0">
                <a:ea typeface="宋体" pitchFamily="2" charset="-122"/>
              </a:rPr>
              <a:t>S3</a:t>
            </a:r>
            <a:r>
              <a:rPr lang="zh-CN" altLang="en-US" sz="1800" smtClean="0">
                <a:ea typeface="宋体" pitchFamily="2" charset="-122"/>
              </a:rPr>
              <a:t>是</a:t>
            </a:r>
            <a:r>
              <a:rPr lang="en-US" altLang="zh-CN" sz="1800" smtClean="0">
                <a:ea typeface="宋体" pitchFamily="2" charset="-122"/>
              </a:rPr>
              <a:t>16</a:t>
            </a:r>
            <a:r>
              <a:rPr lang="zh-CN" altLang="en-US" sz="1800" smtClean="0">
                <a:ea typeface="宋体" pitchFamily="2" charset="-122"/>
              </a:rPr>
              <a:t>岁，则应插入的位置如图</a:t>
            </a:r>
            <a:r>
              <a:rPr lang="en-US" altLang="zh-CN" sz="1800" smtClean="0">
                <a:ea typeface="宋体" pitchFamily="2" charset="-122"/>
              </a:rPr>
              <a:t>1.29</a:t>
            </a:r>
            <a:r>
              <a:rPr lang="zh-CN" altLang="en-US" sz="1800" smtClean="0">
                <a:ea typeface="宋体" pitchFamily="2" charset="-122"/>
              </a:rPr>
              <a:t>（</a:t>
            </a:r>
            <a:r>
              <a:rPr lang="en-US" altLang="zh-CN" sz="1800" smtClean="0">
                <a:ea typeface="宋体" pitchFamily="2" charset="-122"/>
              </a:rPr>
              <a:t>c</a:t>
            </a:r>
            <a:r>
              <a:rPr lang="zh-CN" altLang="en-US" sz="1800" smtClean="0">
                <a:ea typeface="宋体" pitchFamily="2" charset="-122"/>
              </a:rPr>
              <a:t>）所示</a:t>
            </a:r>
            <a:r>
              <a:rPr lang="zh-CN" altLang="en-US" sz="2000" smtClean="0">
                <a:ea typeface="宋体" pitchFamily="2" charset="-122"/>
              </a:rPr>
              <a:t> </a:t>
            </a:r>
          </a:p>
          <a:p>
            <a:pPr eaLnBrk="1" hangingPunct="1">
              <a:lnSpc>
                <a:spcPct val="90000"/>
              </a:lnSpc>
            </a:pPr>
            <a:endParaRPr lang="en-US" altLang="zh-CN" sz="2000" smtClean="0">
              <a:ea typeface="宋体" pitchFamily="2" charset="-122"/>
            </a:endParaRPr>
          </a:p>
        </p:txBody>
      </p:sp>
      <p:graphicFrame>
        <p:nvGraphicFramePr>
          <p:cNvPr id="150533" name="Object 1028"/>
          <p:cNvGraphicFramePr>
            <a:graphicFrameLocks noGrp="1" noChangeAspect="1"/>
          </p:cNvGraphicFramePr>
          <p:nvPr>
            <p:ph sz="half" idx="2"/>
          </p:nvPr>
        </p:nvGraphicFramePr>
        <p:xfrm>
          <a:off x="1692275" y="3284538"/>
          <a:ext cx="5256213" cy="2741612"/>
        </p:xfrm>
        <a:graphic>
          <a:graphicData uri="http://schemas.openxmlformats.org/presentationml/2006/ole">
            <mc:AlternateContent xmlns:mc="http://schemas.openxmlformats.org/markup-compatibility/2006">
              <mc:Choice xmlns:v="urn:schemas-microsoft-com:vml" Requires="v">
                <p:oleObj spid="_x0000_s150538" name="Image" r:id="rId3" imgW="7619048" imgH="3974603" progId="Photoshop.Image.7">
                  <p:embed/>
                </p:oleObj>
              </mc:Choice>
              <mc:Fallback>
                <p:oleObj name="Image" r:id="rId3" imgW="7619048" imgH="3974603" progId="Photoshop.Image.7">
                  <p:embed/>
                  <p:pic>
                    <p:nvPicPr>
                      <p:cNvPr id="0" name="Object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3284538"/>
                        <a:ext cx="5256213" cy="27416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0534" name="Rectangle 1030"/>
          <p:cNvSpPr>
            <a:spLocks noChangeArrowheads="1"/>
          </p:cNvSpPr>
          <p:nvPr/>
        </p:nvSpPr>
        <p:spPr bwMode="auto">
          <a:xfrm>
            <a:off x="3203575" y="6092825"/>
            <a:ext cx="2895600" cy="3048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1" hangingPunct="1"/>
            <a:r>
              <a:rPr kumimoji="1" lang="zh-CN" altLang="en-US" sz="1400">
                <a:latin typeface="Times New Roman" pitchFamily="18" charset="0"/>
              </a:rPr>
              <a:t>图</a:t>
            </a:r>
            <a:r>
              <a:rPr kumimoji="1" lang="en-US" altLang="zh-CN" sz="1400">
                <a:latin typeface="Times New Roman" pitchFamily="18" charset="0"/>
              </a:rPr>
              <a:t>1.29  </a:t>
            </a:r>
            <a:r>
              <a:rPr kumimoji="1" lang="zh-CN" altLang="en-US" sz="1400">
                <a:latin typeface="Times New Roman" pitchFamily="18" charset="0"/>
              </a:rPr>
              <a:t>记录不同的存储方式示意图</a:t>
            </a:r>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1555" name="Rectangle 1026"/>
          <p:cNvSpPr>
            <a:spLocks noGrp="1" noChangeArrowheads="1"/>
          </p:cNvSpPr>
          <p:nvPr>
            <p:ph type="title"/>
          </p:nvPr>
        </p:nvSpPr>
        <p:spPr/>
        <p:txBody>
          <a:bodyPr/>
          <a:lstStyle/>
          <a:p>
            <a:pPr eaLnBrk="1" hangingPunct="1"/>
            <a:r>
              <a:rPr lang="zh-CN" altLang="zh-CN" smtClean="0">
                <a:ea typeface="宋体" pitchFamily="2" charset="-122"/>
              </a:rPr>
              <a:t>数据库系统结构</a:t>
            </a:r>
            <a:r>
              <a:rPr lang="zh-CN" altLang="en-US" smtClean="0">
                <a:ea typeface="宋体" pitchFamily="2" charset="-122"/>
              </a:rPr>
              <a:t>（续）</a:t>
            </a:r>
          </a:p>
        </p:txBody>
      </p:sp>
      <p:sp>
        <p:nvSpPr>
          <p:cNvPr id="151556" name="Rectangle 1027"/>
          <p:cNvSpPr>
            <a:spLocks noGrp="1" noChangeArrowheads="1"/>
          </p:cNvSpPr>
          <p:nvPr>
            <p:ph type="body" idx="1"/>
          </p:nvPr>
        </p:nvSpPr>
        <p:spPr/>
        <p:txBody>
          <a:bodyPr/>
          <a:lstStyle/>
          <a:p>
            <a:pPr algn="just" eaLnBrk="1" hangingPunct="1">
              <a:lnSpc>
                <a:spcPct val="200000"/>
              </a:lnSpc>
              <a:buFont typeface="Wingdings" pitchFamily="2" charset="2"/>
              <a:buNone/>
            </a:pPr>
            <a:r>
              <a:rPr lang="en-US" altLang="zh-CN" b="1" smtClean="0">
                <a:ea typeface="宋体" pitchFamily="2" charset="-122"/>
              </a:rPr>
              <a:t>1.3.1 </a:t>
            </a:r>
            <a:r>
              <a:rPr lang="zh-CN" altLang="en-US" b="1" smtClean="0">
                <a:ea typeface="宋体" pitchFamily="2" charset="-122"/>
              </a:rPr>
              <a:t>数据库系统模式的概念 </a:t>
            </a:r>
          </a:p>
          <a:p>
            <a:pPr algn="just" eaLnBrk="1" hangingPunct="1">
              <a:lnSpc>
                <a:spcPct val="200000"/>
              </a:lnSpc>
              <a:buFont typeface="Wingdings" pitchFamily="2" charset="2"/>
              <a:buNone/>
            </a:pPr>
            <a:r>
              <a:rPr lang="en-US" altLang="zh-CN" b="1" smtClean="0">
                <a:ea typeface="宋体" pitchFamily="2" charset="-122"/>
              </a:rPr>
              <a:t>1.3.2  </a:t>
            </a:r>
            <a:r>
              <a:rPr lang="zh-CN" altLang="en-US" b="1" smtClean="0">
                <a:ea typeface="宋体" pitchFamily="2" charset="-122"/>
              </a:rPr>
              <a:t>数据库系统的三级模式结构 </a:t>
            </a:r>
          </a:p>
          <a:p>
            <a:pPr algn="just" eaLnBrk="1" hangingPunct="1">
              <a:lnSpc>
                <a:spcPct val="200000"/>
              </a:lnSpc>
              <a:buFont typeface="Wingdings" pitchFamily="2" charset="2"/>
              <a:buNone/>
            </a:pPr>
            <a:r>
              <a:rPr lang="en-US" altLang="zh-CN" b="1" smtClean="0">
                <a:solidFill>
                  <a:srgbClr val="70BB2B"/>
                </a:solidFill>
                <a:ea typeface="宋体" pitchFamily="2" charset="-122"/>
              </a:rPr>
              <a:t>1.3.3 </a:t>
            </a:r>
            <a:r>
              <a:rPr lang="zh-CN" altLang="en-US" b="1" smtClean="0">
                <a:solidFill>
                  <a:srgbClr val="70BB2B"/>
                </a:solidFill>
                <a:ea typeface="宋体" pitchFamily="2" charset="-122"/>
              </a:rPr>
              <a:t>数据库的二级映像功能与数据独立性</a:t>
            </a:r>
            <a:r>
              <a:rPr lang="zh-CN" altLang="en-US" smtClean="0">
                <a:ea typeface="宋体" pitchFamily="2" charset="-122"/>
              </a:rPr>
              <a:t> </a:t>
            </a:r>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2579" name="Rectangle 2"/>
          <p:cNvSpPr>
            <a:spLocks noGrp="1" noChangeArrowheads="1"/>
          </p:cNvSpPr>
          <p:nvPr>
            <p:ph type="title"/>
          </p:nvPr>
        </p:nvSpPr>
        <p:spPr/>
        <p:txBody>
          <a:bodyPr/>
          <a:lstStyle/>
          <a:p>
            <a:pPr eaLnBrk="1" hangingPunct="1"/>
            <a:r>
              <a:rPr lang="en-US" altLang="zh-CN" sz="2800" smtClean="0">
                <a:ea typeface="宋体" pitchFamily="2" charset="-122"/>
              </a:rPr>
              <a:t>1.3.3 </a:t>
            </a:r>
            <a:r>
              <a:rPr lang="zh-CN" altLang="en-US" sz="2800" smtClean="0">
                <a:ea typeface="宋体" pitchFamily="2" charset="-122"/>
              </a:rPr>
              <a:t>数据库的二级映像功能与数据独立性</a:t>
            </a:r>
          </a:p>
        </p:txBody>
      </p:sp>
      <p:sp>
        <p:nvSpPr>
          <p:cNvPr id="152580" name="Rectangle 3"/>
          <p:cNvSpPr>
            <a:spLocks noGrp="1" noChangeArrowheads="1"/>
          </p:cNvSpPr>
          <p:nvPr>
            <p:ph type="body" idx="1"/>
          </p:nvPr>
        </p:nvSpPr>
        <p:spPr/>
        <p:txBody>
          <a:bodyPr/>
          <a:lstStyle/>
          <a:p>
            <a:pPr algn="just" eaLnBrk="1" hangingPunct="1"/>
            <a:r>
              <a:rPr lang="zh-CN" altLang="en-US" smtClean="0">
                <a:ea typeface="宋体" pitchFamily="2" charset="-122"/>
              </a:rPr>
              <a:t>三级模式是对数据的三个抽象级别</a:t>
            </a:r>
          </a:p>
          <a:p>
            <a:pPr algn="just" eaLnBrk="1" hangingPunct="1"/>
            <a:endParaRPr lang="zh-CN" altLang="en-US" smtClean="0">
              <a:ea typeface="宋体" pitchFamily="2" charset="-122"/>
            </a:endParaRPr>
          </a:p>
          <a:p>
            <a:pPr algn="just" eaLnBrk="1" hangingPunct="1">
              <a:lnSpc>
                <a:spcPct val="160000"/>
              </a:lnSpc>
            </a:pPr>
            <a:r>
              <a:rPr lang="zh-CN" altLang="en-US" smtClean="0">
                <a:ea typeface="宋体" pitchFamily="2" charset="-122"/>
              </a:rPr>
              <a:t>二级映象在</a:t>
            </a:r>
            <a:r>
              <a:rPr lang="en-US" altLang="zh-CN" smtClean="0">
                <a:ea typeface="宋体" pitchFamily="2" charset="-122"/>
              </a:rPr>
              <a:t>DBMS</a:t>
            </a:r>
            <a:r>
              <a:rPr lang="zh-CN" altLang="en-US" smtClean="0">
                <a:ea typeface="宋体" pitchFamily="2" charset="-122"/>
              </a:rPr>
              <a:t>内部实现这三个抽象层次的联系和转换</a:t>
            </a:r>
          </a:p>
          <a:p>
            <a:pPr lvl="1" algn="just" eaLnBrk="1" hangingPunct="1">
              <a:lnSpc>
                <a:spcPct val="160000"/>
              </a:lnSpc>
            </a:pPr>
            <a:r>
              <a:rPr lang="zh-CN" altLang="en-US" smtClean="0">
                <a:ea typeface="宋体" pitchFamily="2" charset="-122"/>
              </a:rPr>
              <a:t>外模式／模式映像</a:t>
            </a:r>
          </a:p>
          <a:p>
            <a:pPr lvl="1" eaLnBrk="1" hangingPunct="1">
              <a:lnSpc>
                <a:spcPct val="160000"/>
              </a:lnSpc>
            </a:pPr>
            <a:r>
              <a:rPr lang="zh-CN" altLang="en-US" smtClean="0">
                <a:ea typeface="宋体" pitchFamily="2" charset="-122"/>
              </a:rPr>
              <a:t>模式／内模式映像 </a:t>
            </a:r>
          </a:p>
          <a:p>
            <a:pPr eaLnBrk="1" hangingPunct="1"/>
            <a:endParaRPr lang="en-US" altLang="zh-CN" sz="2400" smtClean="0">
              <a:ea typeface="宋体" pitchFamily="2" charset="-122"/>
            </a:endParaRPr>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3603" name="Rectangle 2"/>
          <p:cNvSpPr>
            <a:spLocks noGrp="1" noChangeArrowheads="1"/>
          </p:cNvSpPr>
          <p:nvPr>
            <p:ph type="title"/>
          </p:nvPr>
        </p:nvSpPr>
        <p:spPr/>
        <p:txBody>
          <a:bodyPr/>
          <a:lstStyle/>
          <a:p>
            <a:pPr eaLnBrk="1" hangingPunct="1"/>
            <a:r>
              <a:rPr lang="zh-CN" altLang="en-US" smtClean="0">
                <a:ea typeface="宋体" pitchFamily="2" charset="-122"/>
              </a:rPr>
              <a:t>一、外模式／模式映象</a:t>
            </a:r>
          </a:p>
        </p:txBody>
      </p:sp>
      <p:sp>
        <p:nvSpPr>
          <p:cNvPr id="153604" name="Rectangle 3"/>
          <p:cNvSpPr>
            <a:spLocks noGrp="1" noChangeArrowheads="1"/>
          </p:cNvSpPr>
          <p:nvPr>
            <p:ph type="body" idx="1"/>
          </p:nvPr>
        </p:nvSpPr>
        <p:spPr>
          <a:xfrm>
            <a:off x="395288" y="1773238"/>
            <a:ext cx="7772400" cy="4114800"/>
          </a:xfrm>
        </p:spPr>
        <p:txBody>
          <a:bodyPr/>
          <a:lstStyle/>
          <a:p>
            <a:pPr algn="just" eaLnBrk="1" hangingPunct="1">
              <a:lnSpc>
                <a:spcPct val="160000"/>
              </a:lnSpc>
            </a:pPr>
            <a:r>
              <a:rPr lang="zh-CN" altLang="en-US" sz="2400" smtClean="0">
                <a:ea typeface="宋体" pitchFamily="2" charset="-122"/>
              </a:rPr>
              <a:t>模式：描述的是数据的全局逻辑结构</a:t>
            </a:r>
          </a:p>
          <a:p>
            <a:pPr algn="just" eaLnBrk="1" hangingPunct="1">
              <a:lnSpc>
                <a:spcPct val="160000"/>
              </a:lnSpc>
            </a:pPr>
            <a:r>
              <a:rPr lang="zh-CN" altLang="en-US" sz="2400" smtClean="0">
                <a:ea typeface="宋体" pitchFamily="2" charset="-122"/>
              </a:rPr>
              <a:t>外模式：描述的是数据的局部逻辑结构 </a:t>
            </a:r>
          </a:p>
          <a:p>
            <a:pPr algn="just" eaLnBrk="1" hangingPunct="1">
              <a:lnSpc>
                <a:spcPct val="160000"/>
              </a:lnSpc>
            </a:pPr>
            <a:r>
              <a:rPr lang="zh-CN" altLang="en-US" sz="2400" smtClean="0">
                <a:ea typeface="宋体" pitchFamily="2" charset="-122"/>
              </a:rPr>
              <a:t>同一个模式可以有任意多个外模式 </a:t>
            </a:r>
          </a:p>
          <a:p>
            <a:pPr algn="just" eaLnBrk="1" hangingPunct="1">
              <a:lnSpc>
                <a:spcPct val="160000"/>
              </a:lnSpc>
            </a:pPr>
            <a:r>
              <a:rPr lang="zh-CN" altLang="en-US" sz="2400" smtClean="0">
                <a:ea typeface="宋体" pitchFamily="2" charset="-122"/>
              </a:rPr>
              <a:t>每一个外模式，数据库系统都有一个外模式／模式映象，定义外模式与模式之间的对应关系</a:t>
            </a:r>
          </a:p>
          <a:p>
            <a:pPr algn="just" eaLnBrk="1" hangingPunct="1">
              <a:lnSpc>
                <a:spcPct val="160000"/>
              </a:lnSpc>
            </a:pPr>
            <a:r>
              <a:rPr lang="zh-CN" altLang="en-US" sz="2400" smtClean="0">
                <a:ea typeface="宋体" pitchFamily="2" charset="-122"/>
              </a:rPr>
              <a:t>映象定义通常包含在各自外模式的描述中</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4627" name="Rectangle 2"/>
          <p:cNvSpPr>
            <a:spLocks noGrp="1" noChangeArrowheads="1"/>
          </p:cNvSpPr>
          <p:nvPr>
            <p:ph type="title"/>
          </p:nvPr>
        </p:nvSpPr>
        <p:spPr/>
        <p:txBody>
          <a:bodyPr/>
          <a:lstStyle/>
          <a:p>
            <a:pPr eaLnBrk="1" hangingPunct="1"/>
            <a:r>
              <a:rPr lang="zh-CN" altLang="en-US" smtClean="0">
                <a:ea typeface="宋体" pitchFamily="2" charset="-122"/>
              </a:rPr>
              <a:t>外模式／模式映象（续）</a:t>
            </a:r>
          </a:p>
        </p:txBody>
      </p:sp>
      <p:sp>
        <p:nvSpPr>
          <p:cNvPr id="154628"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ea typeface="宋体" pitchFamily="2" charset="-122"/>
              </a:rPr>
              <a:t>保证数据的逻辑独立性</a:t>
            </a:r>
          </a:p>
          <a:p>
            <a:pPr lvl="1" algn="just" eaLnBrk="1" hangingPunct="1">
              <a:lnSpc>
                <a:spcPct val="150000"/>
              </a:lnSpc>
            </a:pPr>
            <a:r>
              <a:rPr lang="zh-CN" altLang="en-US" b="1" smtClean="0">
                <a:ea typeface="宋体" pitchFamily="2" charset="-122"/>
              </a:rPr>
              <a:t>当模式改变时，数据库管理员修改有关的外模式／模式映象，使外模式保持不变</a:t>
            </a:r>
          </a:p>
          <a:p>
            <a:pPr lvl="1" algn="just" eaLnBrk="1" hangingPunct="1">
              <a:lnSpc>
                <a:spcPct val="150000"/>
              </a:lnSpc>
            </a:pPr>
            <a:r>
              <a:rPr lang="zh-CN" altLang="en-US" b="1" smtClean="0">
                <a:ea typeface="宋体" pitchFamily="2" charset="-122"/>
              </a:rPr>
              <a:t>应用程序是依据数据的外模式编写的，从而应用程序不必修改，保证了数据与程序的逻辑独立性，简称数据的逻辑独立性</a:t>
            </a:r>
            <a:r>
              <a:rPr lang="zh-CN" altLang="en-US" smtClean="0">
                <a:ea typeface="宋体" pitchFamily="2" charset="-122"/>
              </a:rPr>
              <a: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411" name="Rectangle 2"/>
          <p:cNvSpPr>
            <a:spLocks noGrp="1" noChangeArrowheads="1"/>
          </p:cNvSpPr>
          <p:nvPr>
            <p:ph type="title"/>
          </p:nvPr>
        </p:nvSpPr>
        <p:spPr/>
        <p:txBody>
          <a:bodyPr/>
          <a:lstStyle/>
          <a:p>
            <a:pPr eaLnBrk="1" hangingPunct="1"/>
            <a:r>
              <a:rPr lang="en-US" altLang="zh-CN" sz="3200" dirty="0" smtClean="0">
                <a:solidFill>
                  <a:schemeClr val="tx1"/>
                </a:solidFill>
                <a:ea typeface="宋体" pitchFamily="2" charset="-122"/>
              </a:rPr>
              <a:t>James Gray</a:t>
            </a:r>
            <a:br>
              <a:rPr lang="en-US" altLang="zh-CN" sz="3200" dirty="0" smtClean="0">
                <a:solidFill>
                  <a:schemeClr val="tx1"/>
                </a:solidFill>
                <a:ea typeface="宋体" pitchFamily="2" charset="-122"/>
              </a:rPr>
            </a:br>
            <a:r>
              <a:rPr lang="zh-CN" altLang="en-US" sz="3200" b="0" dirty="0" smtClean="0">
                <a:solidFill>
                  <a:schemeClr val="tx1"/>
                </a:solidFill>
                <a:ea typeface="宋体" pitchFamily="2" charset="-122"/>
              </a:rPr>
              <a:t>数据库技术和事务处理专家</a:t>
            </a:r>
            <a:r>
              <a:rPr lang="zh-CN" altLang="en-US" sz="3200" dirty="0" smtClean="0">
                <a:ea typeface="宋体" pitchFamily="2" charset="-122"/>
              </a:rPr>
              <a:t> </a:t>
            </a:r>
          </a:p>
        </p:txBody>
      </p:sp>
      <p:sp>
        <p:nvSpPr>
          <p:cNvPr id="17412" name="Rectangle 3"/>
          <p:cNvSpPr>
            <a:spLocks noGrp="1" noChangeArrowheads="1"/>
          </p:cNvSpPr>
          <p:nvPr>
            <p:ph type="body" idx="1"/>
          </p:nvPr>
        </p:nvSpPr>
        <p:spPr/>
        <p:txBody>
          <a:bodyPr/>
          <a:lstStyle/>
          <a:p>
            <a:pPr eaLnBrk="1" hangingPunct="1">
              <a:lnSpc>
                <a:spcPct val="130000"/>
              </a:lnSpc>
            </a:pPr>
            <a:r>
              <a:rPr lang="en-US" altLang="zh-CN" sz="2600" dirty="0" smtClean="0">
                <a:ea typeface="宋体" pitchFamily="2" charset="-122"/>
              </a:rPr>
              <a:t>1944</a:t>
            </a:r>
            <a:r>
              <a:rPr lang="zh-CN" altLang="en-US" sz="2600" dirty="0" smtClean="0">
                <a:ea typeface="宋体" pitchFamily="2" charset="-122"/>
              </a:rPr>
              <a:t>年生，美国加州大学伯克利分校   计算机科学系博士。 </a:t>
            </a:r>
          </a:p>
          <a:p>
            <a:pPr eaLnBrk="1" hangingPunct="1">
              <a:lnSpc>
                <a:spcPct val="130000"/>
              </a:lnSpc>
            </a:pPr>
            <a:r>
              <a:rPr lang="zh-CN" altLang="en-US" sz="2600" dirty="0" smtClean="0">
                <a:ea typeface="宋体" pitchFamily="2" charset="-122"/>
              </a:rPr>
              <a:t>先后在贝尔实验室、</a:t>
            </a:r>
            <a:r>
              <a:rPr lang="en-US" altLang="zh-CN" sz="2600" dirty="0" smtClean="0">
                <a:ea typeface="宋体" pitchFamily="2" charset="-122"/>
              </a:rPr>
              <a:t>IBM</a:t>
            </a:r>
            <a:r>
              <a:rPr lang="zh-CN" altLang="en-US" sz="2600" dirty="0" smtClean="0">
                <a:ea typeface="宋体" pitchFamily="2" charset="-122"/>
              </a:rPr>
              <a:t>、</a:t>
            </a:r>
            <a:r>
              <a:rPr lang="en-US" altLang="zh-CN" sz="2600" dirty="0" smtClean="0">
                <a:ea typeface="宋体" pitchFamily="2" charset="-122"/>
              </a:rPr>
              <a:t>Tandem</a:t>
            </a:r>
            <a:r>
              <a:rPr lang="zh-CN" altLang="en-US" sz="2600" dirty="0" smtClean="0">
                <a:ea typeface="宋体" pitchFamily="2" charset="-122"/>
              </a:rPr>
              <a:t>、</a:t>
            </a:r>
            <a:r>
              <a:rPr lang="en-US" altLang="zh-CN" sz="2600" dirty="0" smtClean="0">
                <a:ea typeface="宋体" pitchFamily="2" charset="-122"/>
              </a:rPr>
              <a:t>DEC</a:t>
            </a:r>
            <a:r>
              <a:rPr lang="zh-CN" altLang="en-US" sz="2600" dirty="0" smtClean="0">
                <a:ea typeface="宋体" pitchFamily="2" charset="-122"/>
              </a:rPr>
              <a:t>等公司工作，研究方向转向数据库领域。 </a:t>
            </a:r>
          </a:p>
          <a:p>
            <a:pPr eaLnBrk="1" hangingPunct="1">
              <a:lnSpc>
                <a:spcPct val="130000"/>
              </a:lnSpc>
            </a:pPr>
            <a:r>
              <a:rPr lang="zh-CN" altLang="en-US" sz="2600" dirty="0" smtClean="0">
                <a:ea typeface="宋体" pitchFamily="2" charset="-122"/>
              </a:rPr>
              <a:t>由于他在数据库和事务处理研究方面的元创性贡献以及在将研究原型转化为商业产品的系统实现方面的技术领袖地位，</a:t>
            </a:r>
            <a:r>
              <a:rPr lang="en-US" altLang="zh-CN" sz="2600" dirty="0" smtClean="0">
                <a:ea typeface="宋体" pitchFamily="2" charset="-122"/>
              </a:rPr>
              <a:t>1998</a:t>
            </a:r>
            <a:r>
              <a:rPr lang="zh-CN" altLang="en-US" sz="2600" dirty="0" smtClean="0">
                <a:ea typeface="宋体" pitchFamily="2" charset="-122"/>
              </a:rPr>
              <a:t>年获奖</a:t>
            </a:r>
            <a:r>
              <a:rPr lang="en-US" altLang="zh-CN" sz="2600" dirty="0" smtClean="0">
                <a:ea typeface="宋体" pitchFamily="2" charset="-122"/>
              </a:rPr>
              <a:t>(</a:t>
            </a:r>
            <a:r>
              <a:rPr lang="zh-CN" altLang="en-US" sz="2600" dirty="0" smtClean="0">
                <a:ea typeface="宋体" pitchFamily="2" charset="-122"/>
              </a:rPr>
              <a:t>时任微软研究员</a:t>
            </a:r>
            <a:r>
              <a:rPr lang="en-US" altLang="zh-CN" sz="2600" dirty="0" smtClean="0">
                <a:ea typeface="宋体" pitchFamily="2" charset="-122"/>
              </a:rPr>
              <a: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5651" name="Rectangle 2"/>
          <p:cNvSpPr>
            <a:spLocks noGrp="1" noChangeArrowheads="1"/>
          </p:cNvSpPr>
          <p:nvPr>
            <p:ph type="title"/>
          </p:nvPr>
        </p:nvSpPr>
        <p:spPr/>
        <p:txBody>
          <a:bodyPr/>
          <a:lstStyle/>
          <a:p>
            <a:pPr eaLnBrk="1" hangingPunct="1"/>
            <a:r>
              <a:rPr lang="zh-CN" altLang="en-US" smtClean="0">
                <a:ea typeface="宋体" pitchFamily="2" charset="-122"/>
              </a:rPr>
              <a:t>二、模式／内模式映象</a:t>
            </a:r>
          </a:p>
        </p:txBody>
      </p:sp>
      <p:sp>
        <p:nvSpPr>
          <p:cNvPr id="155652" name="Rectangle 3"/>
          <p:cNvSpPr>
            <a:spLocks noGrp="1" noChangeArrowheads="1"/>
          </p:cNvSpPr>
          <p:nvPr>
            <p:ph type="body" idx="1"/>
          </p:nvPr>
        </p:nvSpPr>
        <p:spPr>
          <a:xfrm>
            <a:off x="684213" y="1773238"/>
            <a:ext cx="7772400" cy="4114800"/>
          </a:xfrm>
        </p:spPr>
        <p:txBody>
          <a:bodyPr/>
          <a:lstStyle/>
          <a:p>
            <a:pPr algn="just" eaLnBrk="1" hangingPunct="1">
              <a:lnSpc>
                <a:spcPct val="150000"/>
              </a:lnSpc>
            </a:pPr>
            <a:r>
              <a:rPr lang="zh-CN" altLang="en-US" sz="2400" smtClean="0">
                <a:ea typeface="宋体" pitchFamily="2" charset="-122"/>
              </a:rPr>
              <a:t>模式／内模式映象定义了数据全局逻辑结构与存储结构之间的对应关系。</a:t>
            </a:r>
          </a:p>
          <a:p>
            <a:pPr lvl="1" algn="just" eaLnBrk="1" hangingPunct="1">
              <a:lnSpc>
                <a:spcPct val="150000"/>
              </a:lnSpc>
            </a:pPr>
            <a:r>
              <a:rPr lang="zh-CN" altLang="en-US" sz="2000" smtClean="0">
                <a:ea typeface="宋体" pitchFamily="2" charset="-122"/>
              </a:rPr>
              <a:t>例如，说明逻辑记录和字段在内部是如何表示的</a:t>
            </a:r>
          </a:p>
          <a:p>
            <a:pPr algn="just" eaLnBrk="1" hangingPunct="1">
              <a:lnSpc>
                <a:spcPct val="150000"/>
              </a:lnSpc>
            </a:pPr>
            <a:r>
              <a:rPr lang="zh-CN" altLang="en-US" sz="2400" smtClean="0">
                <a:ea typeface="宋体" pitchFamily="2" charset="-122"/>
              </a:rPr>
              <a:t>数据库中模式／内模式映象是唯一的</a:t>
            </a:r>
          </a:p>
          <a:p>
            <a:pPr algn="just" eaLnBrk="1" hangingPunct="1">
              <a:lnSpc>
                <a:spcPct val="150000"/>
              </a:lnSpc>
            </a:pPr>
            <a:r>
              <a:rPr lang="zh-CN" altLang="en-US" sz="2400" smtClean="0">
                <a:ea typeface="宋体" pitchFamily="2" charset="-122"/>
              </a:rPr>
              <a:t>该映象定义通常包含在模式描述中</a:t>
            </a:r>
            <a:endParaRPr lang="zh-CN" altLang="en-US" smtClean="0">
              <a:ea typeface="宋体" pitchFamily="2" charset="-122"/>
            </a:endParaRPr>
          </a:p>
          <a:p>
            <a:pPr lvl="1" algn="just"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6675" name="Rectangle 2"/>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56676" name="Rectangle 3"/>
          <p:cNvSpPr>
            <a:spLocks noGrp="1" noChangeArrowheads="1"/>
          </p:cNvSpPr>
          <p:nvPr>
            <p:ph type="body" idx="1"/>
          </p:nvPr>
        </p:nvSpPr>
        <p:spPr/>
        <p:txBody>
          <a:bodyPr/>
          <a:lstStyle/>
          <a:p>
            <a:pPr algn="just" eaLnBrk="1" hangingPunct="1">
              <a:buFont typeface="Wingdings" pitchFamily="2" charset="2"/>
              <a:buNone/>
            </a:pPr>
            <a:r>
              <a:rPr lang="zh-CN" altLang="en-US" smtClean="0">
                <a:ea typeface="宋体" pitchFamily="2" charset="-122"/>
              </a:rPr>
              <a:t>保证数据的物理独立性</a:t>
            </a:r>
          </a:p>
          <a:p>
            <a:pPr lvl="1" algn="just" eaLnBrk="1" hangingPunct="1">
              <a:lnSpc>
                <a:spcPct val="140000"/>
              </a:lnSpc>
            </a:pPr>
            <a:r>
              <a:rPr lang="zh-CN" altLang="en-US" b="1" smtClean="0">
                <a:ea typeface="宋体" pitchFamily="2" charset="-122"/>
              </a:rPr>
              <a:t>当数据库的存储结构改变了（例如选用了另一种存储结构），数据库管理员修改模式／内模式映象，使模式保持不变</a:t>
            </a:r>
          </a:p>
          <a:p>
            <a:pPr lvl="1" algn="just" eaLnBrk="1" hangingPunct="1">
              <a:lnSpc>
                <a:spcPct val="140000"/>
              </a:lnSpc>
            </a:pPr>
            <a:r>
              <a:rPr lang="zh-CN" altLang="en-US" b="1" smtClean="0">
                <a:ea typeface="宋体" pitchFamily="2" charset="-122"/>
              </a:rPr>
              <a:t>应用程序不受影响。保证了数据与程序的物理独立性，简称数据的物理独立性。</a:t>
            </a:r>
            <a:endParaRPr lang="zh-CN" altLang="en-US" smtClean="0">
              <a:ea typeface="宋体" pitchFamily="2" charset="-122"/>
            </a:endParaRP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7699" name="Rectangle 1026"/>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57700" name="Rectangle 1027"/>
          <p:cNvSpPr>
            <a:spLocks noGrp="1" noChangeArrowheads="1"/>
          </p:cNvSpPr>
          <p:nvPr>
            <p:ph type="body" idx="1"/>
          </p:nvPr>
        </p:nvSpPr>
        <p:spPr/>
        <p:txBody>
          <a:bodyPr/>
          <a:lstStyle/>
          <a:p>
            <a:pPr eaLnBrk="1" hangingPunct="1">
              <a:lnSpc>
                <a:spcPct val="150000"/>
              </a:lnSpc>
            </a:pPr>
            <a:r>
              <a:rPr lang="zh-CN" altLang="en-US" smtClean="0">
                <a:ea typeface="宋体" pitchFamily="2" charset="-122"/>
              </a:rPr>
              <a:t>数据库模式</a:t>
            </a:r>
          </a:p>
          <a:p>
            <a:pPr lvl="1" eaLnBrk="1" hangingPunct="1">
              <a:lnSpc>
                <a:spcPct val="150000"/>
              </a:lnSpc>
            </a:pPr>
            <a:r>
              <a:rPr lang="zh-CN" altLang="en-US" smtClean="0">
                <a:ea typeface="宋体" pitchFamily="2" charset="-122"/>
              </a:rPr>
              <a:t>即全局逻辑结构是数据库的中心与关键 </a:t>
            </a:r>
          </a:p>
          <a:p>
            <a:pPr lvl="1" eaLnBrk="1" hangingPunct="1">
              <a:lnSpc>
                <a:spcPct val="150000"/>
              </a:lnSpc>
            </a:pPr>
            <a:r>
              <a:rPr lang="zh-CN" altLang="en-US" smtClean="0">
                <a:ea typeface="宋体" pitchFamily="2" charset="-122"/>
              </a:rPr>
              <a:t>独立于数据库的其他层次 </a:t>
            </a:r>
          </a:p>
          <a:p>
            <a:pPr lvl="1" eaLnBrk="1" hangingPunct="1">
              <a:lnSpc>
                <a:spcPct val="150000"/>
              </a:lnSpc>
            </a:pPr>
            <a:r>
              <a:rPr lang="zh-CN" altLang="en-US" smtClean="0">
                <a:ea typeface="宋体" pitchFamily="2" charset="-122"/>
              </a:rPr>
              <a:t>设计数据库模式结构时应首先确定数据库的逻辑模式</a:t>
            </a:r>
          </a:p>
          <a:p>
            <a:pPr lvl="1" eaLnBrk="1" hangingPunct="1"/>
            <a:endParaRPr lang="zh-CN" altLang="en-US" smtClean="0">
              <a:ea typeface="宋体" pitchFamily="2" charset="-122"/>
            </a:endParaRPr>
          </a:p>
          <a:p>
            <a:pPr eaLnBrk="1" hangingPunct="1"/>
            <a:endParaRPr lang="en-US" altLang="zh-CN" smtClean="0">
              <a:ea typeface="宋体" pitchFamily="2" charset="-122"/>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8723" name="Rectangle 2"/>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58724" name="Rectangle 3"/>
          <p:cNvSpPr>
            <a:spLocks noGrp="1" noChangeArrowheads="1"/>
          </p:cNvSpPr>
          <p:nvPr>
            <p:ph type="body" idx="1"/>
          </p:nvPr>
        </p:nvSpPr>
        <p:spPr/>
        <p:txBody>
          <a:bodyPr/>
          <a:lstStyle/>
          <a:p>
            <a:pPr eaLnBrk="1" hangingPunct="1">
              <a:lnSpc>
                <a:spcPct val="90000"/>
              </a:lnSpc>
            </a:pPr>
            <a:r>
              <a:rPr lang="zh-CN" altLang="en-US" sz="3200" smtClean="0">
                <a:ea typeface="宋体" pitchFamily="2" charset="-122"/>
              </a:rPr>
              <a:t>数据库的内模式</a:t>
            </a:r>
          </a:p>
          <a:p>
            <a:pPr lvl="1" eaLnBrk="1" hangingPunct="1">
              <a:lnSpc>
                <a:spcPct val="150000"/>
              </a:lnSpc>
            </a:pPr>
            <a:r>
              <a:rPr lang="zh-CN" altLang="en-US" sz="2600" smtClean="0">
                <a:ea typeface="宋体" pitchFamily="2" charset="-122"/>
              </a:rPr>
              <a:t>依赖于它的全局逻辑结构</a:t>
            </a:r>
          </a:p>
          <a:p>
            <a:pPr lvl="1" eaLnBrk="1" hangingPunct="1">
              <a:lnSpc>
                <a:spcPct val="150000"/>
              </a:lnSpc>
            </a:pPr>
            <a:r>
              <a:rPr lang="zh-CN" altLang="en-US" sz="2600" smtClean="0">
                <a:ea typeface="宋体" pitchFamily="2" charset="-122"/>
              </a:rPr>
              <a:t>独立于数据库的用户视图，即外模式</a:t>
            </a:r>
          </a:p>
          <a:p>
            <a:pPr lvl="1" eaLnBrk="1" hangingPunct="1">
              <a:lnSpc>
                <a:spcPct val="150000"/>
              </a:lnSpc>
            </a:pPr>
            <a:r>
              <a:rPr lang="zh-CN" altLang="en-US" sz="2600" smtClean="0">
                <a:ea typeface="宋体" pitchFamily="2" charset="-122"/>
              </a:rPr>
              <a:t>独立于具体的存储设备  </a:t>
            </a:r>
          </a:p>
          <a:p>
            <a:pPr lvl="1" eaLnBrk="1" hangingPunct="1">
              <a:lnSpc>
                <a:spcPct val="150000"/>
              </a:lnSpc>
            </a:pPr>
            <a:r>
              <a:rPr lang="zh-CN" altLang="en-US" sz="2600" smtClean="0">
                <a:ea typeface="宋体" pitchFamily="2" charset="-122"/>
              </a:rPr>
              <a:t>将全局逻辑结构中所定义的数据结构及其联系按照一定的物理存储策略进行组织，以达到较好的时间与空间效率</a:t>
            </a:r>
            <a:r>
              <a:rPr lang="zh-CN" altLang="en-US" sz="2800" smtClean="0">
                <a:ea typeface="宋体" pitchFamily="2" charset="-122"/>
              </a:rPr>
              <a:t>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59747" name="Rectangle 1026"/>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59748" name="Rectangle 1027"/>
          <p:cNvSpPr>
            <a:spLocks noGrp="1" noChangeArrowheads="1"/>
          </p:cNvSpPr>
          <p:nvPr>
            <p:ph type="body" idx="1"/>
          </p:nvPr>
        </p:nvSpPr>
        <p:spPr/>
        <p:txBody>
          <a:bodyPr/>
          <a:lstStyle/>
          <a:p>
            <a:pPr eaLnBrk="1" hangingPunct="1"/>
            <a:r>
              <a:rPr lang="zh-CN" altLang="en-US" smtClean="0">
                <a:ea typeface="宋体" pitchFamily="2" charset="-122"/>
              </a:rPr>
              <a:t>数据库的外模式</a:t>
            </a:r>
          </a:p>
          <a:p>
            <a:pPr lvl="1" eaLnBrk="1" hangingPunct="1">
              <a:lnSpc>
                <a:spcPct val="150000"/>
              </a:lnSpc>
            </a:pPr>
            <a:r>
              <a:rPr lang="zh-CN" altLang="en-US" sz="2200" smtClean="0">
                <a:ea typeface="宋体" pitchFamily="2" charset="-122"/>
              </a:rPr>
              <a:t>面向具体的应用程序</a:t>
            </a:r>
          </a:p>
          <a:p>
            <a:pPr lvl="1" eaLnBrk="1" hangingPunct="1">
              <a:lnSpc>
                <a:spcPct val="150000"/>
              </a:lnSpc>
            </a:pPr>
            <a:r>
              <a:rPr lang="zh-CN" altLang="en-US" sz="2200" smtClean="0">
                <a:ea typeface="宋体" pitchFamily="2" charset="-122"/>
              </a:rPr>
              <a:t>定义在逻辑模式之上</a:t>
            </a:r>
          </a:p>
          <a:p>
            <a:pPr lvl="1" eaLnBrk="1" hangingPunct="1">
              <a:lnSpc>
                <a:spcPct val="150000"/>
              </a:lnSpc>
            </a:pPr>
            <a:r>
              <a:rPr lang="zh-CN" altLang="en-US" sz="2200" smtClean="0">
                <a:ea typeface="宋体" pitchFamily="2" charset="-122"/>
              </a:rPr>
              <a:t>独立于存储模式和存储设备</a:t>
            </a:r>
          </a:p>
          <a:p>
            <a:pPr lvl="1" eaLnBrk="1" hangingPunct="1">
              <a:lnSpc>
                <a:spcPct val="150000"/>
              </a:lnSpc>
            </a:pPr>
            <a:r>
              <a:rPr lang="zh-CN" altLang="en-US" sz="2200" smtClean="0">
                <a:ea typeface="宋体" pitchFamily="2" charset="-122"/>
              </a:rPr>
              <a:t>当应用需求发生较大变化，相应外模式不能满足其视图要求时，该外模式就得做相应改动 </a:t>
            </a:r>
          </a:p>
          <a:p>
            <a:pPr lvl="1" eaLnBrk="1" hangingPunct="1">
              <a:lnSpc>
                <a:spcPct val="150000"/>
              </a:lnSpc>
            </a:pPr>
            <a:r>
              <a:rPr lang="zh-CN" altLang="en-US" sz="2200" smtClean="0">
                <a:ea typeface="宋体" pitchFamily="2" charset="-122"/>
              </a:rPr>
              <a:t>设计外模式时应充分考虑到应用的扩充性</a:t>
            </a:r>
            <a:r>
              <a:rPr lang="zh-CN" altLang="en-US" smtClean="0">
                <a:ea typeface="宋体" pitchFamily="2" charset="-122"/>
              </a:rPr>
              <a:t> </a:t>
            </a:r>
          </a:p>
          <a:p>
            <a:pPr eaLnBrk="1" hangingPunct="1"/>
            <a:endParaRPr lang="en-US" altLang="zh-CN" smtClean="0">
              <a:ea typeface="宋体" pitchFamily="2" charset="-122"/>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0771" name="Rectangle 1026"/>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60772" name="Rectangle 1027"/>
          <p:cNvSpPr>
            <a:spLocks noGrp="1" noChangeArrowheads="1"/>
          </p:cNvSpPr>
          <p:nvPr>
            <p:ph type="body" idx="1"/>
          </p:nvPr>
        </p:nvSpPr>
        <p:spPr/>
        <p:txBody>
          <a:bodyPr/>
          <a:lstStyle/>
          <a:p>
            <a:pPr eaLnBrk="1" hangingPunct="1">
              <a:lnSpc>
                <a:spcPct val="120000"/>
              </a:lnSpc>
            </a:pPr>
            <a:r>
              <a:rPr lang="zh-CN" altLang="en-US" sz="2400" smtClean="0">
                <a:ea typeface="宋体" pitchFamily="2" charset="-122"/>
              </a:rPr>
              <a:t>特定的应用程序</a:t>
            </a:r>
          </a:p>
          <a:p>
            <a:pPr lvl="1" eaLnBrk="1" hangingPunct="1">
              <a:lnSpc>
                <a:spcPct val="120000"/>
              </a:lnSpc>
            </a:pPr>
            <a:r>
              <a:rPr lang="zh-CN" altLang="en-US" sz="2200" smtClean="0">
                <a:ea typeface="宋体" pitchFamily="2" charset="-122"/>
              </a:rPr>
              <a:t>在外模式描述的数据结构上编制的</a:t>
            </a:r>
          </a:p>
          <a:p>
            <a:pPr lvl="1" eaLnBrk="1" hangingPunct="1">
              <a:lnSpc>
                <a:spcPct val="120000"/>
              </a:lnSpc>
            </a:pPr>
            <a:r>
              <a:rPr lang="zh-CN" altLang="en-US" sz="2200" smtClean="0">
                <a:ea typeface="宋体" pitchFamily="2" charset="-122"/>
              </a:rPr>
              <a:t>依赖于特定的外模式</a:t>
            </a:r>
          </a:p>
          <a:p>
            <a:pPr lvl="1" eaLnBrk="1" hangingPunct="1">
              <a:lnSpc>
                <a:spcPct val="120000"/>
              </a:lnSpc>
            </a:pPr>
            <a:r>
              <a:rPr lang="zh-CN" altLang="en-US" sz="2200" smtClean="0">
                <a:ea typeface="宋体" pitchFamily="2" charset="-122"/>
              </a:rPr>
              <a:t>与数据库的模式和存储结构独立</a:t>
            </a:r>
          </a:p>
          <a:p>
            <a:pPr lvl="1" eaLnBrk="1" hangingPunct="1">
              <a:lnSpc>
                <a:spcPct val="120000"/>
              </a:lnSpc>
            </a:pPr>
            <a:r>
              <a:rPr lang="zh-CN" altLang="en-US" sz="2200" smtClean="0">
                <a:ea typeface="宋体" pitchFamily="2" charset="-122"/>
              </a:rPr>
              <a:t>不同的应用程序有时可以共用同一个外模式</a:t>
            </a:r>
          </a:p>
          <a:p>
            <a:pPr eaLnBrk="1" hangingPunct="1">
              <a:lnSpc>
                <a:spcPct val="120000"/>
              </a:lnSpc>
            </a:pPr>
            <a:r>
              <a:rPr lang="zh-CN" altLang="en-US" sz="2400" smtClean="0">
                <a:ea typeface="宋体" pitchFamily="2" charset="-122"/>
              </a:rPr>
              <a:t>数据库的二级映像</a:t>
            </a:r>
          </a:p>
          <a:p>
            <a:pPr lvl="1" eaLnBrk="1" hangingPunct="1">
              <a:lnSpc>
                <a:spcPct val="120000"/>
              </a:lnSpc>
            </a:pPr>
            <a:r>
              <a:rPr lang="zh-CN" altLang="en-US" sz="2200" smtClean="0">
                <a:ea typeface="宋体" pitchFamily="2" charset="-122"/>
              </a:rPr>
              <a:t>保证了数据库外模式的稳定性</a:t>
            </a:r>
          </a:p>
          <a:p>
            <a:pPr lvl="1" eaLnBrk="1" hangingPunct="1">
              <a:lnSpc>
                <a:spcPct val="120000"/>
              </a:lnSpc>
            </a:pPr>
            <a:r>
              <a:rPr lang="zh-CN" altLang="en-US" sz="2200" smtClean="0">
                <a:ea typeface="宋体" pitchFamily="2" charset="-122"/>
              </a:rPr>
              <a:t>从底层保证了应用程序的稳定性，除非应用需求本身发生变化，否则应用程序一般不需要修改</a:t>
            </a:r>
            <a:r>
              <a:rPr lang="zh-CN" altLang="en-US" smtClean="0">
                <a:ea typeface="宋体" pitchFamily="2" charset="-122"/>
              </a:rPr>
              <a:t> </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1795" name="Rectangle 1026"/>
          <p:cNvSpPr>
            <a:spLocks noGrp="1" noChangeArrowheads="1"/>
          </p:cNvSpPr>
          <p:nvPr>
            <p:ph type="title"/>
          </p:nvPr>
        </p:nvSpPr>
        <p:spPr/>
        <p:txBody>
          <a:bodyPr/>
          <a:lstStyle/>
          <a:p>
            <a:pPr eaLnBrk="1" hangingPunct="1"/>
            <a:r>
              <a:rPr lang="zh-CN" altLang="en-US" sz="3200" smtClean="0">
                <a:ea typeface="宋体" pitchFamily="2" charset="-122"/>
              </a:rPr>
              <a:t>模式／内模式映象（续）</a:t>
            </a:r>
          </a:p>
        </p:txBody>
      </p:sp>
      <p:sp>
        <p:nvSpPr>
          <p:cNvPr id="161796" name="Rectangle 1027"/>
          <p:cNvSpPr>
            <a:spLocks noGrp="1" noChangeArrowheads="1"/>
          </p:cNvSpPr>
          <p:nvPr>
            <p:ph type="body" idx="1"/>
          </p:nvPr>
        </p:nvSpPr>
        <p:spPr/>
        <p:txBody>
          <a:bodyPr/>
          <a:lstStyle/>
          <a:p>
            <a:pPr eaLnBrk="1" hangingPunct="1">
              <a:lnSpc>
                <a:spcPct val="140000"/>
              </a:lnSpc>
            </a:pPr>
            <a:r>
              <a:rPr lang="zh-CN" altLang="en-US" sz="2400" smtClean="0">
                <a:ea typeface="宋体" pitchFamily="2" charset="-122"/>
              </a:rPr>
              <a:t>数据与程序之间的独立性，使得数据的定义和描述可以从应用程序中分离出去 </a:t>
            </a:r>
          </a:p>
          <a:p>
            <a:pPr eaLnBrk="1" hangingPunct="1">
              <a:lnSpc>
                <a:spcPct val="140000"/>
              </a:lnSpc>
            </a:pPr>
            <a:endParaRPr lang="zh-CN" altLang="en-US" sz="2400" smtClean="0">
              <a:ea typeface="宋体" pitchFamily="2" charset="-122"/>
            </a:endParaRPr>
          </a:p>
          <a:p>
            <a:pPr eaLnBrk="1" hangingPunct="1">
              <a:lnSpc>
                <a:spcPct val="140000"/>
              </a:lnSpc>
            </a:pPr>
            <a:r>
              <a:rPr lang="zh-CN" altLang="en-US" sz="2400" smtClean="0">
                <a:ea typeface="宋体" pitchFamily="2" charset="-122"/>
              </a:rPr>
              <a:t>数据的存取由</a:t>
            </a:r>
            <a:r>
              <a:rPr lang="en-US" altLang="zh-CN" sz="2400" smtClean="0">
                <a:ea typeface="宋体" pitchFamily="2" charset="-122"/>
              </a:rPr>
              <a:t>DBMS</a:t>
            </a:r>
            <a:r>
              <a:rPr lang="zh-CN" altLang="en-US" sz="2400" smtClean="0">
                <a:ea typeface="宋体" pitchFamily="2" charset="-122"/>
              </a:rPr>
              <a:t>管理</a:t>
            </a:r>
          </a:p>
          <a:p>
            <a:pPr lvl="1" eaLnBrk="1" hangingPunct="1">
              <a:lnSpc>
                <a:spcPct val="140000"/>
              </a:lnSpc>
            </a:pPr>
            <a:r>
              <a:rPr lang="zh-CN" altLang="en-US" sz="2200" smtClean="0">
                <a:ea typeface="宋体" pitchFamily="2" charset="-122"/>
              </a:rPr>
              <a:t>用户不必考虑存取路径等细节</a:t>
            </a:r>
          </a:p>
          <a:p>
            <a:pPr lvl="1" eaLnBrk="1" hangingPunct="1">
              <a:lnSpc>
                <a:spcPct val="140000"/>
              </a:lnSpc>
            </a:pPr>
            <a:r>
              <a:rPr lang="zh-CN" altLang="en-US" sz="2200" smtClean="0">
                <a:ea typeface="宋体" pitchFamily="2" charset="-122"/>
              </a:rPr>
              <a:t>简化了应用程序的编制</a:t>
            </a:r>
          </a:p>
          <a:p>
            <a:pPr lvl="1" eaLnBrk="1" hangingPunct="1">
              <a:lnSpc>
                <a:spcPct val="140000"/>
              </a:lnSpc>
            </a:pPr>
            <a:r>
              <a:rPr lang="zh-CN" altLang="en-US" sz="2200" smtClean="0">
                <a:ea typeface="宋体" pitchFamily="2" charset="-122"/>
              </a:rPr>
              <a:t>大大减少了应用程序的维护和修改</a:t>
            </a:r>
            <a:r>
              <a:rPr lang="zh-CN" altLang="en-US" smtClean="0">
                <a:ea typeface="宋体" pitchFamily="2" charset="-122"/>
              </a:rPr>
              <a:t> </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2819"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404483" name="Rectangle 3"/>
          <p:cNvSpPr>
            <a:spLocks noGrp="1" noChangeArrowheads="1"/>
          </p:cNvSpPr>
          <p:nvPr>
            <p:ph type="body" idx="1"/>
          </p:nvPr>
        </p:nvSpPr>
        <p:spPr/>
        <p:txBody>
          <a:bodyPr/>
          <a:lstStyle/>
          <a:p>
            <a:pPr lvl="1" eaLnBrk="1" hangingPunct="1">
              <a:lnSpc>
                <a:spcPct val="150000"/>
              </a:lnSpc>
              <a:buFont typeface="Wingdings" pitchFamily="2" charset="2"/>
              <a:buNone/>
            </a:pPr>
            <a:r>
              <a:rPr lang="en-US" altLang="zh-CN" sz="3200" b="1" smtClean="0">
                <a:ea typeface="宋体" pitchFamily="2" charset="-122"/>
              </a:rPr>
              <a:t>1.1  </a:t>
            </a:r>
            <a:r>
              <a:rPr lang="zh-CN" altLang="en-US" sz="2800" b="1" smtClean="0">
                <a:ea typeface="宋体" pitchFamily="2" charset="-122"/>
              </a:rPr>
              <a:t>数据库系统概述</a:t>
            </a:r>
          </a:p>
          <a:p>
            <a:pPr lvl="1" eaLnBrk="1" hangingPunct="1">
              <a:lnSpc>
                <a:spcPct val="150000"/>
              </a:lnSpc>
              <a:buFont typeface="Wingdings" pitchFamily="2" charset="2"/>
              <a:buNone/>
            </a:pPr>
            <a:r>
              <a:rPr lang="en-US" altLang="zh-CN" sz="2800" b="1" smtClean="0">
                <a:ea typeface="宋体" pitchFamily="2" charset="-122"/>
              </a:rPr>
              <a:t>1.2  </a:t>
            </a:r>
            <a:r>
              <a:rPr lang="zh-CN" altLang="en-US" sz="2800" b="1" smtClean="0">
                <a:ea typeface="宋体" pitchFamily="2" charset="-122"/>
              </a:rPr>
              <a:t>数据模型</a:t>
            </a:r>
          </a:p>
          <a:p>
            <a:pPr lvl="1" eaLnBrk="1" hangingPunct="1">
              <a:lnSpc>
                <a:spcPct val="150000"/>
              </a:lnSpc>
              <a:buFont typeface="Wingdings" pitchFamily="2" charset="2"/>
              <a:buNone/>
            </a:pPr>
            <a:r>
              <a:rPr lang="en-US" altLang="zh-CN" sz="2800" b="1" smtClean="0">
                <a:ea typeface="宋体" pitchFamily="2" charset="-122"/>
              </a:rPr>
              <a:t>1.3  </a:t>
            </a:r>
            <a:r>
              <a:rPr lang="zh-CN" altLang="en-US" sz="2800" b="1" smtClean="0">
                <a:ea typeface="宋体" pitchFamily="2" charset="-122"/>
              </a:rPr>
              <a:t>数据库系统结构</a:t>
            </a:r>
          </a:p>
          <a:p>
            <a:pPr lvl="1" eaLnBrk="1" hangingPunct="1">
              <a:lnSpc>
                <a:spcPct val="150000"/>
              </a:lnSpc>
              <a:buFont typeface="Wingdings" pitchFamily="2" charset="2"/>
              <a:buNone/>
            </a:pPr>
            <a:r>
              <a:rPr lang="en-US" altLang="zh-CN" sz="2800" b="1" smtClean="0">
                <a:solidFill>
                  <a:schemeClr val="tx2"/>
                </a:solidFill>
                <a:ea typeface="宋体" pitchFamily="2" charset="-122"/>
              </a:rPr>
              <a:t>1.4  </a:t>
            </a:r>
            <a:r>
              <a:rPr lang="zh-CN" altLang="en-US" sz="2800" b="1" smtClean="0">
                <a:solidFill>
                  <a:schemeClr val="tx2"/>
                </a:solidFill>
                <a:ea typeface="宋体" pitchFamily="2" charset="-122"/>
              </a:rPr>
              <a:t>数据库系统的组成</a:t>
            </a:r>
          </a:p>
          <a:p>
            <a:pPr lvl="1" eaLnBrk="1" hangingPunct="1">
              <a:lnSpc>
                <a:spcPct val="150000"/>
              </a:lnSpc>
              <a:buFont typeface="Wingdings" pitchFamily="2" charset="2"/>
              <a:buNone/>
            </a:pPr>
            <a:r>
              <a:rPr lang="en-US" altLang="zh-CN" sz="2800" b="1" smtClean="0">
                <a:ea typeface="宋体" pitchFamily="2" charset="-122"/>
              </a:rPr>
              <a:t>1.5  </a:t>
            </a:r>
            <a:r>
              <a:rPr lang="zh-CN" altLang="en-US" sz="2800" b="1" smtClean="0">
                <a:ea typeface="宋体" pitchFamily="2"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4483">
                                            <p:txEl>
                                              <p:pRg st="0" end="0"/>
                                            </p:txEl>
                                          </p:spTgt>
                                        </p:tgtEl>
                                        <p:attrNameLst>
                                          <p:attrName>style.visibility</p:attrName>
                                        </p:attrNameLst>
                                      </p:cBhvr>
                                      <p:to>
                                        <p:strVal val="visible"/>
                                      </p:to>
                                    </p:set>
                                    <p:animEffect transition="in" filter="wipe(left)">
                                      <p:cBhvr>
                                        <p:cTn id="7" dur="500"/>
                                        <p:tgtEl>
                                          <p:spTgt spid="4044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4483">
                                            <p:txEl>
                                              <p:pRg st="1" end="1"/>
                                            </p:txEl>
                                          </p:spTgt>
                                        </p:tgtEl>
                                        <p:attrNameLst>
                                          <p:attrName>style.visibility</p:attrName>
                                        </p:attrNameLst>
                                      </p:cBhvr>
                                      <p:to>
                                        <p:strVal val="visible"/>
                                      </p:to>
                                    </p:set>
                                    <p:animEffect transition="in" filter="wipe(left)">
                                      <p:cBhvr>
                                        <p:cTn id="10" dur="500"/>
                                        <p:tgtEl>
                                          <p:spTgt spid="40448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04483">
                                            <p:txEl>
                                              <p:pRg st="2" end="2"/>
                                            </p:txEl>
                                          </p:spTgt>
                                        </p:tgtEl>
                                        <p:attrNameLst>
                                          <p:attrName>style.visibility</p:attrName>
                                        </p:attrNameLst>
                                      </p:cBhvr>
                                      <p:to>
                                        <p:strVal val="visible"/>
                                      </p:to>
                                    </p:set>
                                    <p:animEffect transition="in" filter="wipe(left)">
                                      <p:cBhvr>
                                        <p:cTn id="13" dur="500"/>
                                        <p:tgtEl>
                                          <p:spTgt spid="40448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04483">
                                            <p:txEl>
                                              <p:pRg st="3" end="3"/>
                                            </p:txEl>
                                          </p:spTgt>
                                        </p:tgtEl>
                                        <p:attrNameLst>
                                          <p:attrName>style.visibility</p:attrName>
                                        </p:attrNameLst>
                                      </p:cBhvr>
                                      <p:to>
                                        <p:strVal val="visible"/>
                                      </p:to>
                                    </p:set>
                                    <p:animEffect transition="in" filter="wipe(left)">
                                      <p:cBhvr>
                                        <p:cTn id="16" dur="500"/>
                                        <p:tgtEl>
                                          <p:spTgt spid="40448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04483">
                                            <p:txEl>
                                              <p:pRg st="4" end="4"/>
                                            </p:txEl>
                                          </p:spTgt>
                                        </p:tgtEl>
                                        <p:attrNameLst>
                                          <p:attrName>style.visibility</p:attrName>
                                        </p:attrNameLst>
                                      </p:cBhvr>
                                      <p:to>
                                        <p:strVal val="visible"/>
                                      </p:to>
                                    </p:set>
                                    <p:animEffect transition="in" filter="wipe(left)">
                                      <p:cBhvr>
                                        <p:cTn id="19" dur="500"/>
                                        <p:tgtEl>
                                          <p:spTgt spid="404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3" grpId="0" build="p"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3843" name="Rectangle 2"/>
          <p:cNvSpPr>
            <a:spLocks noGrp="1" noChangeArrowheads="1"/>
          </p:cNvSpPr>
          <p:nvPr>
            <p:ph type="title"/>
          </p:nvPr>
        </p:nvSpPr>
        <p:spPr/>
        <p:txBody>
          <a:bodyPr/>
          <a:lstStyle/>
          <a:p>
            <a:pPr eaLnBrk="1" hangingPunct="1"/>
            <a:r>
              <a:rPr lang="en-US" altLang="zh-CN" smtClean="0">
                <a:ea typeface="宋体" pitchFamily="2" charset="-122"/>
              </a:rPr>
              <a:t>1.4 </a:t>
            </a:r>
            <a:r>
              <a:rPr lang="zh-CN" altLang="en-US" smtClean="0">
                <a:ea typeface="宋体" pitchFamily="2" charset="-122"/>
              </a:rPr>
              <a:t>数据库系统的组成</a:t>
            </a:r>
          </a:p>
        </p:txBody>
      </p:sp>
      <p:sp>
        <p:nvSpPr>
          <p:cNvPr id="163844" name="Rectangle 3"/>
          <p:cNvSpPr>
            <a:spLocks noGrp="1" noChangeArrowheads="1"/>
          </p:cNvSpPr>
          <p:nvPr>
            <p:ph type="body" idx="1"/>
          </p:nvPr>
        </p:nvSpPr>
        <p:spPr>
          <a:xfrm>
            <a:off x="1042988" y="1989138"/>
            <a:ext cx="6769100" cy="4032250"/>
          </a:xfrm>
        </p:spPr>
        <p:txBody>
          <a:bodyPr/>
          <a:lstStyle/>
          <a:p>
            <a:pPr algn="just" eaLnBrk="1" hangingPunct="1">
              <a:lnSpc>
                <a:spcPct val="140000"/>
              </a:lnSpc>
            </a:pPr>
            <a:r>
              <a:rPr lang="zh-CN" altLang="en-US" smtClean="0">
                <a:ea typeface="宋体" pitchFamily="2" charset="-122"/>
              </a:rPr>
              <a:t>数据库</a:t>
            </a:r>
          </a:p>
          <a:p>
            <a:pPr algn="just" eaLnBrk="1" hangingPunct="1">
              <a:lnSpc>
                <a:spcPct val="140000"/>
              </a:lnSpc>
            </a:pPr>
            <a:r>
              <a:rPr lang="zh-CN" altLang="en-US" smtClean="0">
                <a:ea typeface="宋体" pitchFamily="2" charset="-122"/>
              </a:rPr>
              <a:t>数据库管理系统（及其开发工具）</a:t>
            </a:r>
          </a:p>
          <a:p>
            <a:pPr algn="just" eaLnBrk="1" hangingPunct="1">
              <a:lnSpc>
                <a:spcPct val="140000"/>
              </a:lnSpc>
            </a:pPr>
            <a:r>
              <a:rPr lang="zh-CN" altLang="en-US" smtClean="0">
                <a:ea typeface="宋体" pitchFamily="2" charset="-122"/>
              </a:rPr>
              <a:t>应用系统</a:t>
            </a:r>
          </a:p>
          <a:p>
            <a:pPr algn="just" eaLnBrk="1" hangingPunct="1">
              <a:lnSpc>
                <a:spcPct val="140000"/>
              </a:lnSpc>
            </a:pPr>
            <a:r>
              <a:rPr lang="zh-CN" altLang="en-US" smtClean="0">
                <a:ea typeface="宋体" pitchFamily="2" charset="-122"/>
              </a:rPr>
              <a:t>数据库管理员</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4867" name="Rectangle 1026"/>
          <p:cNvSpPr>
            <a:spLocks noGrp="1" noChangeArrowheads="1"/>
          </p:cNvSpPr>
          <p:nvPr>
            <p:ph type="title"/>
          </p:nvPr>
        </p:nvSpPr>
        <p:spPr/>
        <p:txBody>
          <a:bodyPr/>
          <a:lstStyle/>
          <a:p>
            <a:pPr eaLnBrk="1" hangingPunct="1"/>
            <a:r>
              <a:rPr lang="zh-CN" altLang="en-US" sz="3200" smtClean="0">
                <a:ea typeface="宋体" pitchFamily="2" charset="-122"/>
              </a:rPr>
              <a:t>数据库系统的组成（续）</a:t>
            </a:r>
          </a:p>
        </p:txBody>
      </p:sp>
      <p:sp>
        <p:nvSpPr>
          <p:cNvPr id="164868" name="Rectangle 1027"/>
          <p:cNvSpPr>
            <a:spLocks noGrp="1" noChangeArrowheads="1"/>
          </p:cNvSpPr>
          <p:nvPr>
            <p:ph type="body" idx="1"/>
          </p:nvPr>
        </p:nvSpPr>
        <p:spPr>
          <a:xfrm>
            <a:off x="611188" y="1844675"/>
            <a:ext cx="7931150" cy="4495800"/>
          </a:xfrm>
        </p:spPr>
        <p:txBody>
          <a:bodyPr/>
          <a:lstStyle/>
          <a:p>
            <a:pPr eaLnBrk="1" hangingPunct="1">
              <a:lnSpc>
                <a:spcPct val="140000"/>
              </a:lnSpc>
            </a:pPr>
            <a:r>
              <a:rPr lang="zh-CN" altLang="en-US" smtClean="0">
                <a:ea typeface="宋体" pitchFamily="2" charset="-122"/>
              </a:rPr>
              <a:t>硬件平台及数据库 </a:t>
            </a:r>
          </a:p>
          <a:p>
            <a:pPr eaLnBrk="1" hangingPunct="1">
              <a:lnSpc>
                <a:spcPct val="140000"/>
              </a:lnSpc>
            </a:pPr>
            <a:r>
              <a:rPr lang="zh-CN" altLang="en-US" smtClean="0">
                <a:ea typeface="宋体" pitchFamily="2" charset="-122"/>
              </a:rPr>
              <a:t>软件 </a:t>
            </a:r>
          </a:p>
          <a:p>
            <a:pPr eaLnBrk="1" hangingPunct="1">
              <a:lnSpc>
                <a:spcPct val="140000"/>
              </a:lnSpc>
            </a:pPr>
            <a:r>
              <a:rPr lang="zh-CN" altLang="en-US" smtClean="0">
                <a:ea typeface="宋体" pitchFamily="2" charset="-122"/>
              </a:rPr>
              <a:t>人员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8435"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316419" name="Rectangle 3"/>
          <p:cNvSpPr>
            <a:spLocks noGrp="1" noChangeArrowheads="1"/>
          </p:cNvSpPr>
          <p:nvPr>
            <p:ph type="body" idx="1"/>
          </p:nvPr>
        </p:nvSpPr>
        <p:spPr/>
        <p:txBody>
          <a:bodyPr/>
          <a:lstStyle/>
          <a:p>
            <a:pPr lvl="1" eaLnBrk="1" hangingPunct="1">
              <a:lnSpc>
                <a:spcPct val="140000"/>
              </a:lnSpc>
              <a:buFont typeface="Wingdings" pitchFamily="2" charset="2"/>
              <a:buNone/>
            </a:pPr>
            <a:r>
              <a:rPr lang="en-US" altLang="zh-CN" sz="3200" b="1" dirty="0" smtClean="0">
                <a:solidFill>
                  <a:schemeClr val="tx2"/>
                </a:solidFill>
                <a:ea typeface="宋体" pitchFamily="2" charset="-122"/>
              </a:rPr>
              <a:t>1.1  </a:t>
            </a:r>
            <a:r>
              <a:rPr lang="zh-CN" altLang="en-US" sz="2800" b="1" dirty="0" smtClean="0">
                <a:solidFill>
                  <a:schemeClr val="tx2"/>
                </a:solidFill>
                <a:ea typeface="宋体" pitchFamily="2" charset="-122"/>
              </a:rPr>
              <a:t>数据库系统概述</a:t>
            </a:r>
          </a:p>
          <a:p>
            <a:pPr lvl="1" eaLnBrk="1" hangingPunct="1">
              <a:lnSpc>
                <a:spcPct val="140000"/>
              </a:lnSpc>
              <a:buFont typeface="Wingdings" pitchFamily="2" charset="2"/>
              <a:buNone/>
            </a:pPr>
            <a:r>
              <a:rPr lang="zh-CN" altLang="en-US" sz="2800" b="1" dirty="0" smtClean="0">
                <a:ea typeface="宋体" pitchFamily="2" charset="-122"/>
              </a:rPr>
              <a:t>    </a:t>
            </a:r>
            <a:r>
              <a:rPr lang="en-US" altLang="zh-CN" sz="2800" b="1" dirty="0" smtClean="0">
                <a:solidFill>
                  <a:srgbClr val="70BB2B"/>
                </a:solidFill>
                <a:ea typeface="宋体" pitchFamily="2" charset="-122"/>
              </a:rPr>
              <a:t>1.1.1 </a:t>
            </a:r>
            <a:r>
              <a:rPr lang="zh-CN" altLang="en-US" sz="2800" b="1" dirty="0" smtClean="0">
                <a:solidFill>
                  <a:srgbClr val="70BB2B"/>
                </a:solidFill>
                <a:ea typeface="宋体" pitchFamily="2" charset="-122"/>
              </a:rPr>
              <a:t>四个基本概念</a:t>
            </a:r>
          </a:p>
          <a:p>
            <a:pPr lvl="1" eaLnBrk="1" hangingPunct="1">
              <a:lnSpc>
                <a:spcPct val="140000"/>
              </a:lnSpc>
              <a:buFont typeface="Wingdings" pitchFamily="2" charset="2"/>
              <a:buNone/>
            </a:pPr>
            <a:r>
              <a:rPr lang="zh-CN" altLang="en-US" sz="2800" b="1" dirty="0" smtClean="0">
                <a:ea typeface="宋体" pitchFamily="2" charset="-122"/>
              </a:rPr>
              <a:t>    </a:t>
            </a:r>
            <a:r>
              <a:rPr lang="en-US" altLang="zh-CN" sz="2800" b="1" dirty="0" smtClean="0">
                <a:ea typeface="宋体" pitchFamily="2" charset="-122"/>
              </a:rPr>
              <a:t>1.1.2 </a:t>
            </a:r>
            <a:r>
              <a:rPr lang="zh-CN" altLang="en-US" sz="2800" b="1" dirty="0" smtClean="0">
                <a:ea typeface="宋体" pitchFamily="2" charset="-122"/>
              </a:rPr>
              <a:t>数据管理技术的产生和发展</a:t>
            </a:r>
          </a:p>
          <a:p>
            <a:pPr lvl="1" eaLnBrk="1" hangingPunct="1">
              <a:lnSpc>
                <a:spcPct val="140000"/>
              </a:lnSpc>
              <a:buFont typeface="Wingdings" pitchFamily="2" charset="2"/>
              <a:buNone/>
            </a:pPr>
            <a:r>
              <a:rPr lang="zh-CN" altLang="en-US" sz="2800" b="1" dirty="0" smtClean="0">
                <a:ea typeface="宋体" pitchFamily="2" charset="-122"/>
              </a:rPr>
              <a:t>    </a:t>
            </a:r>
            <a:r>
              <a:rPr lang="en-US" altLang="zh-CN" sz="2800" b="1" dirty="0" smtClean="0">
                <a:ea typeface="宋体" pitchFamily="2" charset="-122"/>
              </a:rPr>
              <a:t>1.1.3  </a:t>
            </a:r>
            <a:r>
              <a:rPr lang="zh-CN" altLang="en-US" sz="2800" b="1" dirty="0" smtClean="0">
                <a:ea typeface="宋体" pitchFamily="2" charset="-122"/>
              </a:rPr>
              <a:t>数据库系统的特点 </a:t>
            </a:r>
            <a:endParaRPr lang="zh-CN" altLang="en-US" sz="3200" dirty="0" smtClean="0">
              <a:solidFill>
                <a:schemeClr val="hlink"/>
              </a:solidFill>
              <a:ea typeface="宋体" pitchFamily="2" charset="-122"/>
            </a:endParaRPr>
          </a:p>
          <a:p>
            <a:pPr lvl="1" eaLnBrk="1" hangingPunct="1">
              <a:buFont typeface="Wingdings" pitchFamily="2" charset="2"/>
              <a:buNone/>
            </a:pPr>
            <a:r>
              <a:rPr lang="zh-CN" altLang="en-US" dirty="0" smtClean="0">
                <a:latin typeface="宋体" pitchFamily="2" charset="-122"/>
                <a:ea typeface="宋体" pitchFamily="2" charset="-122"/>
              </a:rPr>
              <a:t>  </a:t>
            </a:r>
          </a:p>
          <a:p>
            <a:pPr lvl="1" eaLnBrk="1" hangingPunct="1"/>
            <a:endParaRPr lang="zh-CN" altLang="en-US" dirty="0" smtClean="0">
              <a:ea typeface="宋体" pitchFamily="2" charset="-122"/>
            </a:endParaRPr>
          </a:p>
          <a:p>
            <a:pPr lvl="1" eaLnBrk="1" hangingPunct="1">
              <a:buFont typeface="Wingdings" pitchFamily="2" charset="2"/>
              <a:buNone/>
            </a:pPr>
            <a:endParaRPr lang="zh-CN" altLang="en-US" sz="2800" dirty="0" smtClean="0">
              <a:solidFill>
                <a:schemeClr val="hlink"/>
              </a:solidFill>
              <a:ea typeface="宋体" pitchFamily="2" charset="-122"/>
            </a:endParaRPr>
          </a:p>
          <a:p>
            <a:pPr lvl="1" eaLnBrk="1" hangingPunct="1">
              <a:buFont typeface="Wingdings" pitchFamily="2" charset="2"/>
              <a:buNone/>
            </a:pPr>
            <a:endParaRPr lang="en-US" altLang="zh-CN" sz="2800"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6419">
                                            <p:txEl>
                                              <p:pRg st="0" end="0"/>
                                            </p:txEl>
                                          </p:spTgt>
                                        </p:tgtEl>
                                        <p:attrNameLst>
                                          <p:attrName>style.visibility</p:attrName>
                                        </p:attrNameLst>
                                      </p:cBhvr>
                                      <p:to>
                                        <p:strVal val="visible"/>
                                      </p:to>
                                    </p:set>
                                    <p:animEffect transition="in" filter="wipe(left)">
                                      <p:cBhvr>
                                        <p:cTn id="7" dur="500"/>
                                        <p:tgtEl>
                                          <p:spTgt spid="316419">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6419">
                                            <p:txEl>
                                              <p:pRg st="1" end="1"/>
                                            </p:txEl>
                                          </p:spTgt>
                                        </p:tgtEl>
                                        <p:attrNameLst>
                                          <p:attrName>style.visibility</p:attrName>
                                        </p:attrNameLst>
                                      </p:cBhvr>
                                      <p:to>
                                        <p:strVal val="visible"/>
                                      </p:to>
                                    </p:set>
                                    <p:animEffect transition="in" filter="wipe(left)">
                                      <p:cBhvr>
                                        <p:cTn id="10" dur="500"/>
                                        <p:tgtEl>
                                          <p:spTgt spid="316419">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16419">
                                            <p:txEl>
                                              <p:pRg st="2" end="2"/>
                                            </p:txEl>
                                          </p:spTgt>
                                        </p:tgtEl>
                                        <p:attrNameLst>
                                          <p:attrName>style.visibility</p:attrName>
                                        </p:attrNameLst>
                                      </p:cBhvr>
                                      <p:to>
                                        <p:strVal val="visible"/>
                                      </p:to>
                                    </p:set>
                                    <p:animEffect transition="in" filter="wipe(left)">
                                      <p:cBhvr>
                                        <p:cTn id="13" dur="500"/>
                                        <p:tgtEl>
                                          <p:spTgt spid="316419">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16419">
                                            <p:txEl>
                                              <p:pRg st="3" end="3"/>
                                            </p:txEl>
                                          </p:spTgt>
                                        </p:tgtEl>
                                        <p:attrNameLst>
                                          <p:attrName>style.visibility</p:attrName>
                                        </p:attrNameLst>
                                      </p:cBhvr>
                                      <p:to>
                                        <p:strVal val="visible"/>
                                      </p:to>
                                    </p:set>
                                    <p:animEffect transition="in" filter="wipe(left)">
                                      <p:cBhvr>
                                        <p:cTn id="16" dur="500"/>
                                        <p:tgtEl>
                                          <p:spTgt spid="316419">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16419">
                                            <p:txEl>
                                              <p:pRg st="4" end="4"/>
                                            </p:txEl>
                                          </p:spTgt>
                                        </p:tgtEl>
                                        <p:attrNameLst>
                                          <p:attrName>style.visibility</p:attrName>
                                        </p:attrNameLst>
                                      </p:cBhvr>
                                      <p:to>
                                        <p:strVal val="visible"/>
                                      </p:to>
                                    </p:set>
                                    <p:animEffect transition="in" filter="wipe(left)">
                                      <p:cBhvr>
                                        <p:cTn id="19" dur="500"/>
                                        <p:tgtEl>
                                          <p:spTgt spid="316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6419"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5891" name="Rectangle 2"/>
          <p:cNvSpPr>
            <a:spLocks noGrp="1" noChangeArrowheads="1"/>
          </p:cNvSpPr>
          <p:nvPr>
            <p:ph type="title"/>
          </p:nvPr>
        </p:nvSpPr>
        <p:spPr/>
        <p:txBody>
          <a:bodyPr/>
          <a:lstStyle/>
          <a:p>
            <a:pPr eaLnBrk="1" hangingPunct="1"/>
            <a:r>
              <a:rPr lang="zh-CN" altLang="en-US" smtClean="0">
                <a:ea typeface="宋体" pitchFamily="2" charset="-122"/>
              </a:rPr>
              <a:t>一、硬件平台及数据库</a:t>
            </a:r>
            <a:endParaRPr lang="zh-CN" altLang="en-US" smtClean="0">
              <a:solidFill>
                <a:schemeClr val="tx1"/>
              </a:solidFill>
              <a:ea typeface="宋体" pitchFamily="2" charset="-122"/>
            </a:endParaRPr>
          </a:p>
        </p:txBody>
      </p:sp>
      <p:sp>
        <p:nvSpPr>
          <p:cNvPr id="165892" name="Rectangle 3"/>
          <p:cNvSpPr>
            <a:spLocks noGrp="1" noChangeArrowheads="1"/>
          </p:cNvSpPr>
          <p:nvPr>
            <p:ph type="body" idx="1"/>
          </p:nvPr>
        </p:nvSpPr>
        <p:spPr/>
        <p:txBody>
          <a:bodyPr/>
          <a:lstStyle/>
          <a:p>
            <a:pPr algn="just" eaLnBrk="1" hangingPunct="1">
              <a:lnSpc>
                <a:spcPct val="130000"/>
              </a:lnSpc>
            </a:pPr>
            <a:r>
              <a:rPr lang="zh-CN" altLang="en-US" smtClean="0">
                <a:ea typeface="宋体" pitchFamily="2" charset="-122"/>
              </a:rPr>
              <a:t>数据库系统对硬件资源的要求</a:t>
            </a:r>
          </a:p>
          <a:p>
            <a:pPr algn="just" eaLnBrk="1" hangingPunct="1">
              <a:lnSpc>
                <a:spcPct val="130000"/>
              </a:lnSpc>
              <a:buFont typeface="Wingdings" pitchFamily="2" charset="2"/>
              <a:buNone/>
            </a:pPr>
            <a:r>
              <a:rPr lang="zh-CN" altLang="en-US" smtClean="0">
                <a:ea typeface="宋体" pitchFamily="2" charset="-122"/>
              </a:rPr>
              <a:t>  </a:t>
            </a:r>
            <a:r>
              <a:rPr lang="en-US" altLang="zh-CN" smtClean="0">
                <a:ea typeface="宋体" pitchFamily="2" charset="-122"/>
              </a:rPr>
              <a:t>(1) </a:t>
            </a:r>
            <a:r>
              <a:rPr lang="zh-CN" altLang="en-US" smtClean="0">
                <a:ea typeface="宋体" pitchFamily="2" charset="-122"/>
              </a:rPr>
              <a:t>足够大的内存</a:t>
            </a:r>
          </a:p>
          <a:p>
            <a:pPr lvl="1" algn="just" eaLnBrk="1" hangingPunct="1">
              <a:lnSpc>
                <a:spcPct val="130000"/>
              </a:lnSpc>
            </a:pPr>
            <a:r>
              <a:rPr lang="zh-CN" altLang="en-US" b="1" smtClean="0">
                <a:ea typeface="宋体" pitchFamily="2" charset="-122"/>
              </a:rPr>
              <a:t>操作系统</a:t>
            </a:r>
          </a:p>
          <a:p>
            <a:pPr lvl="1" algn="just" eaLnBrk="1" hangingPunct="1">
              <a:lnSpc>
                <a:spcPct val="130000"/>
              </a:lnSpc>
            </a:pPr>
            <a:r>
              <a:rPr lang="en-US" altLang="zh-CN" b="1" smtClean="0">
                <a:ea typeface="宋体" pitchFamily="2" charset="-122"/>
              </a:rPr>
              <a:t>DBMS</a:t>
            </a:r>
            <a:r>
              <a:rPr lang="zh-CN" altLang="en-US" b="1" smtClean="0">
                <a:ea typeface="宋体" pitchFamily="2" charset="-122"/>
              </a:rPr>
              <a:t>的核心模块</a:t>
            </a:r>
          </a:p>
          <a:p>
            <a:pPr lvl="1" algn="just" eaLnBrk="1" hangingPunct="1">
              <a:lnSpc>
                <a:spcPct val="130000"/>
              </a:lnSpc>
            </a:pPr>
            <a:r>
              <a:rPr lang="zh-CN" altLang="en-US" b="1" smtClean="0">
                <a:ea typeface="宋体" pitchFamily="2" charset="-122"/>
              </a:rPr>
              <a:t>数据缓冲区</a:t>
            </a:r>
          </a:p>
          <a:p>
            <a:pPr lvl="1" algn="just" eaLnBrk="1" hangingPunct="1">
              <a:lnSpc>
                <a:spcPct val="130000"/>
              </a:lnSpc>
            </a:pPr>
            <a:r>
              <a:rPr lang="zh-CN" altLang="en-US" b="1" smtClean="0">
                <a:ea typeface="宋体" pitchFamily="2" charset="-122"/>
              </a:rPr>
              <a:t>应用程序</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6915" name="Rectangle 1026"/>
          <p:cNvSpPr>
            <a:spLocks noGrp="1" noChangeArrowheads="1"/>
          </p:cNvSpPr>
          <p:nvPr>
            <p:ph type="title"/>
          </p:nvPr>
        </p:nvSpPr>
        <p:spPr/>
        <p:txBody>
          <a:bodyPr/>
          <a:lstStyle/>
          <a:p>
            <a:pPr eaLnBrk="1" hangingPunct="1"/>
            <a:r>
              <a:rPr lang="zh-CN" altLang="en-US" smtClean="0">
                <a:ea typeface="宋体" pitchFamily="2" charset="-122"/>
              </a:rPr>
              <a:t>硬件平台及数据库（续）</a:t>
            </a:r>
          </a:p>
        </p:txBody>
      </p:sp>
      <p:sp>
        <p:nvSpPr>
          <p:cNvPr id="166916" name="Rectangle 1027"/>
          <p:cNvSpPr>
            <a:spLocks noGrp="1" noChangeArrowheads="1"/>
          </p:cNvSpPr>
          <p:nvPr>
            <p:ph type="body" idx="1"/>
          </p:nvPr>
        </p:nvSpPr>
        <p:spPr/>
        <p:txBody>
          <a:bodyPr/>
          <a:lstStyle/>
          <a:p>
            <a:pPr algn="just" eaLnBrk="1" hangingPunct="1">
              <a:lnSpc>
                <a:spcPct val="130000"/>
              </a:lnSpc>
              <a:buFont typeface="Wingdings" pitchFamily="2" charset="2"/>
              <a:buNone/>
            </a:pPr>
            <a:r>
              <a:rPr lang="en-US" altLang="zh-CN" smtClean="0">
                <a:ea typeface="宋体" pitchFamily="2" charset="-122"/>
              </a:rPr>
              <a:t>     (2) </a:t>
            </a:r>
            <a:r>
              <a:rPr lang="zh-CN" altLang="en-US" smtClean="0">
                <a:ea typeface="宋体" pitchFamily="2" charset="-122"/>
              </a:rPr>
              <a:t>足够大的外存</a:t>
            </a:r>
          </a:p>
          <a:p>
            <a:pPr lvl="1" algn="just" eaLnBrk="1" hangingPunct="1">
              <a:lnSpc>
                <a:spcPct val="130000"/>
              </a:lnSpc>
            </a:pPr>
            <a:r>
              <a:rPr lang="zh-CN" altLang="en-US" smtClean="0">
                <a:ea typeface="宋体" pitchFamily="2" charset="-122"/>
              </a:rPr>
              <a:t> 磁盘或磁盘阵列</a:t>
            </a:r>
          </a:p>
          <a:p>
            <a:pPr lvl="2" algn="just" eaLnBrk="1" hangingPunct="1">
              <a:lnSpc>
                <a:spcPct val="130000"/>
              </a:lnSpc>
              <a:buFont typeface="Wingdings" pitchFamily="2" charset="2"/>
              <a:buChar char="Ø"/>
            </a:pPr>
            <a:r>
              <a:rPr lang="zh-CN" altLang="en-US" b="1" smtClean="0">
                <a:ea typeface="宋体" pitchFamily="2" charset="-122"/>
              </a:rPr>
              <a:t>数据库</a:t>
            </a:r>
            <a:endParaRPr lang="zh-CN" altLang="en-US" sz="2600" smtClean="0">
              <a:ea typeface="宋体" pitchFamily="2" charset="-122"/>
            </a:endParaRPr>
          </a:p>
          <a:p>
            <a:pPr lvl="1" algn="just" eaLnBrk="1" hangingPunct="1">
              <a:lnSpc>
                <a:spcPct val="130000"/>
              </a:lnSpc>
            </a:pPr>
            <a:r>
              <a:rPr lang="zh-CN" altLang="en-US" smtClean="0">
                <a:ea typeface="宋体" pitchFamily="2" charset="-122"/>
              </a:rPr>
              <a:t> 光盘、磁带</a:t>
            </a:r>
          </a:p>
          <a:p>
            <a:pPr lvl="2" algn="just" eaLnBrk="1" hangingPunct="1">
              <a:lnSpc>
                <a:spcPct val="130000"/>
              </a:lnSpc>
              <a:buFont typeface="Wingdings" pitchFamily="2" charset="2"/>
              <a:buChar char="Ø"/>
            </a:pPr>
            <a:r>
              <a:rPr lang="zh-CN" altLang="en-US" b="1" smtClean="0">
                <a:ea typeface="宋体" pitchFamily="2" charset="-122"/>
              </a:rPr>
              <a:t>数据备份</a:t>
            </a:r>
            <a:endParaRPr lang="zh-CN" altLang="en-US" sz="2600" smtClean="0">
              <a:ea typeface="宋体" pitchFamily="2" charset="-122"/>
            </a:endParaRPr>
          </a:p>
          <a:p>
            <a:pPr lvl="1" algn="just" eaLnBrk="1" hangingPunct="1">
              <a:lnSpc>
                <a:spcPct val="130000"/>
              </a:lnSpc>
              <a:buFont typeface="Wingdings" pitchFamily="2" charset="2"/>
              <a:buNone/>
            </a:pPr>
            <a:r>
              <a:rPr lang="en-US" altLang="zh-CN" sz="2800" smtClean="0">
                <a:ea typeface="宋体" pitchFamily="2" charset="-122"/>
              </a:rPr>
              <a:t>(3) </a:t>
            </a:r>
            <a:r>
              <a:rPr lang="zh-CN" altLang="en-US" sz="2800" smtClean="0">
                <a:ea typeface="宋体" pitchFamily="2" charset="-122"/>
              </a:rPr>
              <a:t>较高的通道能力，提高数据传送率</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7939" name="Rectangle 2"/>
          <p:cNvSpPr>
            <a:spLocks noGrp="1" noChangeArrowheads="1"/>
          </p:cNvSpPr>
          <p:nvPr>
            <p:ph type="title"/>
          </p:nvPr>
        </p:nvSpPr>
        <p:spPr/>
        <p:txBody>
          <a:bodyPr/>
          <a:lstStyle/>
          <a:p>
            <a:pPr eaLnBrk="1" hangingPunct="1"/>
            <a:r>
              <a:rPr lang="zh-CN" altLang="en-US" smtClean="0">
                <a:ea typeface="宋体" pitchFamily="2" charset="-122"/>
              </a:rPr>
              <a:t>二、软件</a:t>
            </a:r>
          </a:p>
        </p:txBody>
      </p:sp>
      <p:sp>
        <p:nvSpPr>
          <p:cNvPr id="167940" name="Rectangle 3"/>
          <p:cNvSpPr>
            <a:spLocks noGrp="1" noChangeArrowheads="1"/>
          </p:cNvSpPr>
          <p:nvPr>
            <p:ph type="body" idx="1"/>
          </p:nvPr>
        </p:nvSpPr>
        <p:spPr/>
        <p:txBody>
          <a:bodyPr/>
          <a:lstStyle/>
          <a:p>
            <a:pPr algn="just" eaLnBrk="1" hangingPunct="1">
              <a:lnSpc>
                <a:spcPct val="140000"/>
              </a:lnSpc>
            </a:pPr>
            <a:r>
              <a:rPr lang="en-US" altLang="zh-CN" smtClean="0">
                <a:ea typeface="宋体" pitchFamily="2" charset="-122"/>
              </a:rPr>
              <a:t>DBMS</a:t>
            </a:r>
          </a:p>
          <a:p>
            <a:pPr algn="just" eaLnBrk="1" hangingPunct="1">
              <a:lnSpc>
                <a:spcPct val="140000"/>
              </a:lnSpc>
            </a:pPr>
            <a:r>
              <a:rPr lang="zh-CN" altLang="en-US" smtClean="0">
                <a:ea typeface="宋体" pitchFamily="2" charset="-122"/>
              </a:rPr>
              <a:t>支持</a:t>
            </a:r>
            <a:r>
              <a:rPr lang="en-US" altLang="zh-CN" smtClean="0">
                <a:ea typeface="宋体" pitchFamily="2" charset="-122"/>
              </a:rPr>
              <a:t>DBMS</a:t>
            </a:r>
            <a:r>
              <a:rPr lang="zh-CN" altLang="en-US" smtClean="0">
                <a:ea typeface="宋体" pitchFamily="2" charset="-122"/>
              </a:rPr>
              <a:t>运行的操作系统</a:t>
            </a:r>
          </a:p>
          <a:p>
            <a:pPr algn="just" eaLnBrk="1" hangingPunct="1">
              <a:lnSpc>
                <a:spcPct val="140000"/>
              </a:lnSpc>
            </a:pPr>
            <a:r>
              <a:rPr lang="zh-CN" altLang="en-US" smtClean="0">
                <a:ea typeface="宋体" pitchFamily="2" charset="-122"/>
              </a:rPr>
              <a:t>与数据库接口的高级语言及其编译系统</a:t>
            </a:r>
          </a:p>
          <a:p>
            <a:pPr algn="just" eaLnBrk="1" hangingPunct="1">
              <a:lnSpc>
                <a:spcPct val="140000"/>
              </a:lnSpc>
            </a:pPr>
            <a:r>
              <a:rPr lang="zh-CN" altLang="en-US" smtClean="0">
                <a:ea typeface="宋体" pitchFamily="2" charset="-122"/>
              </a:rPr>
              <a:t>以</a:t>
            </a:r>
            <a:r>
              <a:rPr lang="en-US" altLang="zh-CN" smtClean="0">
                <a:ea typeface="宋体" pitchFamily="2" charset="-122"/>
              </a:rPr>
              <a:t>DBMS</a:t>
            </a:r>
            <a:r>
              <a:rPr lang="zh-CN" altLang="en-US" smtClean="0">
                <a:ea typeface="宋体" pitchFamily="2" charset="-122"/>
              </a:rPr>
              <a:t>为核心的应用开发工具</a:t>
            </a:r>
          </a:p>
          <a:p>
            <a:pPr algn="just" eaLnBrk="1" hangingPunct="1">
              <a:lnSpc>
                <a:spcPct val="140000"/>
              </a:lnSpc>
            </a:pPr>
            <a:r>
              <a:rPr lang="zh-CN" altLang="en-US" smtClean="0">
                <a:ea typeface="宋体" pitchFamily="2" charset="-122"/>
              </a:rPr>
              <a:t>为特定应用环境开发的数据库应用系统</a:t>
            </a:r>
          </a:p>
        </p:txBody>
      </p:sp>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8963" name="Rectangle 2"/>
          <p:cNvSpPr>
            <a:spLocks noGrp="1" noChangeArrowheads="1"/>
          </p:cNvSpPr>
          <p:nvPr>
            <p:ph type="title"/>
          </p:nvPr>
        </p:nvSpPr>
        <p:spPr/>
        <p:txBody>
          <a:bodyPr/>
          <a:lstStyle/>
          <a:p>
            <a:pPr eaLnBrk="1" hangingPunct="1"/>
            <a:r>
              <a:rPr lang="zh-CN" altLang="en-US" smtClean="0">
                <a:ea typeface="宋体" pitchFamily="2" charset="-122"/>
              </a:rPr>
              <a:t>三、人 员</a:t>
            </a:r>
          </a:p>
        </p:txBody>
      </p:sp>
      <p:sp>
        <p:nvSpPr>
          <p:cNvPr id="168964" name="Rectangle 3"/>
          <p:cNvSpPr>
            <a:spLocks noGrp="1" noChangeArrowheads="1"/>
          </p:cNvSpPr>
          <p:nvPr>
            <p:ph type="body" idx="1"/>
          </p:nvPr>
        </p:nvSpPr>
        <p:spPr>
          <a:xfrm>
            <a:off x="755650" y="1844675"/>
            <a:ext cx="7786688" cy="4495800"/>
          </a:xfrm>
        </p:spPr>
        <p:txBody>
          <a:bodyPr/>
          <a:lstStyle/>
          <a:p>
            <a:pPr algn="just" eaLnBrk="1" hangingPunct="1">
              <a:lnSpc>
                <a:spcPct val="140000"/>
              </a:lnSpc>
            </a:pPr>
            <a:r>
              <a:rPr lang="zh-CN" altLang="en-US" smtClean="0">
                <a:ea typeface="宋体" pitchFamily="2" charset="-122"/>
              </a:rPr>
              <a:t>数据库管理员</a:t>
            </a:r>
          </a:p>
          <a:p>
            <a:pPr algn="just" eaLnBrk="1" hangingPunct="1">
              <a:lnSpc>
                <a:spcPct val="140000"/>
              </a:lnSpc>
            </a:pPr>
            <a:r>
              <a:rPr lang="zh-CN" altLang="en-US" smtClean="0">
                <a:ea typeface="宋体" pitchFamily="2" charset="-122"/>
              </a:rPr>
              <a:t>系统分析员和数据库设计人员</a:t>
            </a:r>
          </a:p>
          <a:p>
            <a:pPr algn="just" eaLnBrk="1" hangingPunct="1">
              <a:lnSpc>
                <a:spcPct val="140000"/>
              </a:lnSpc>
            </a:pPr>
            <a:r>
              <a:rPr lang="zh-CN" altLang="en-US" smtClean="0">
                <a:ea typeface="宋体" pitchFamily="2" charset="-122"/>
              </a:rPr>
              <a:t>应用程序员</a:t>
            </a:r>
          </a:p>
          <a:p>
            <a:pPr algn="just" eaLnBrk="1" hangingPunct="1">
              <a:lnSpc>
                <a:spcPct val="140000"/>
              </a:lnSpc>
            </a:pPr>
            <a:r>
              <a:rPr lang="zh-CN" altLang="en-US" smtClean="0">
                <a:ea typeface="宋体" pitchFamily="2" charset="-122"/>
              </a:rPr>
              <a:t>用户</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69987" name="Rectangle 1026"/>
          <p:cNvSpPr>
            <a:spLocks noGrp="1" noChangeArrowheads="1"/>
          </p:cNvSpPr>
          <p:nvPr>
            <p:ph type="title"/>
          </p:nvPr>
        </p:nvSpPr>
        <p:spPr/>
        <p:txBody>
          <a:bodyPr/>
          <a:lstStyle/>
          <a:p>
            <a:pPr eaLnBrk="1" hangingPunct="1"/>
            <a:r>
              <a:rPr lang="zh-CN" altLang="en-US" sz="3200" smtClean="0">
                <a:ea typeface="宋体" pitchFamily="2" charset="-122"/>
              </a:rPr>
              <a:t>人 员（续）</a:t>
            </a:r>
          </a:p>
        </p:txBody>
      </p:sp>
      <p:sp>
        <p:nvSpPr>
          <p:cNvPr id="169988" name="Rectangle 1027"/>
          <p:cNvSpPr>
            <a:spLocks noGrp="1" noChangeArrowheads="1"/>
          </p:cNvSpPr>
          <p:nvPr>
            <p:ph type="body" idx="1"/>
          </p:nvPr>
        </p:nvSpPr>
        <p:spPr>
          <a:xfrm>
            <a:off x="2843213" y="6092825"/>
            <a:ext cx="3455987" cy="304800"/>
          </a:xfrm>
        </p:spPr>
        <p:txBody>
          <a:bodyPr/>
          <a:lstStyle/>
          <a:p>
            <a:pPr eaLnBrk="1" hangingPunct="1">
              <a:lnSpc>
                <a:spcPct val="80000"/>
              </a:lnSpc>
              <a:buFont typeface="Wingdings" pitchFamily="2" charset="2"/>
              <a:buNone/>
            </a:pPr>
            <a:r>
              <a:rPr lang="zh-CN" altLang="en-US" sz="1600" smtClean="0">
                <a:ea typeface="宋体" pitchFamily="2" charset="-122"/>
              </a:rPr>
              <a:t>图</a:t>
            </a:r>
            <a:r>
              <a:rPr lang="en-US" altLang="zh-CN" sz="1600" smtClean="0">
                <a:ea typeface="宋体" pitchFamily="2" charset="-122"/>
              </a:rPr>
              <a:t>1.30  </a:t>
            </a:r>
            <a:r>
              <a:rPr lang="zh-CN" altLang="en-US" sz="1600" smtClean="0">
                <a:ea typeface="宋体" pitchFamily="2" charset="-122"/>
              </a:rPr>
              <a:t>各种人员的数据视图 </a:t>
            </a:r>
          </a:p>
        </p:txBody>
      </p:sp>
      <p:pic>
        <p:nvPicPr>
          <p:cNvPr id="169989" name="Picture 1028" descr="13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813" y="2420938"/>
            <a:ext cx="4968875" cy="339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9990" name="Rectangle 1029"/>
          <p:cNvSpPr>
            <a:spLocks noChangeArrowheads="1"/>
          </p:cNvSpPr>
          <p:nvPr/>
        </p:nvSpPr>
        <p:spPr bwMode="auto">
          <a:xfrm>
            <a:off x="684213" y="1628775"/>
            <a:ext cx="7629525" cy="7016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buClr>
                <a:schemeClr val="accent1"/>
              </a:buClr>
              <a:buFont typeface="Wingdings" pitchFamily="2" charset="2"/>
              <a:buChar char="v"/>
            </a:pPr>
            <a:r>
              <a:rPr kumimoji="1" lang="zh-CN" altLang="en-US" sz="2000">
                <a:latin typeface="Times New Roman" pitchFamily="18" charset="0"/>
              </a:rPr>
              <a:t>不同的人员涉及不同的数据抽象级别，具有不同的数据视图，如下图所示</a:t>
            </a:r>
            <a:endParaRPr kumimoji="1" lang="zh-CN" altLang="en-US" sz="2000" b="1">
              <a:latin typeface="Times New Roman" pitchFamily="18" charset="0"/>
            </a:endParaRPr>
          </a:p>
        </p:txBody>
      </p:sp>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1011" name="Rectangle 2"/>
          <p:cNvSpPr>
            <a:spLocks noGrp="1" noChangeArrowheads="1"/>
          </p:cNvSpPr>
          <p:nvPr>
            <p:ph type="title"/>
          </p:nvPr>
        </p:nvSpPr>
        <p:spPr/>
        <p:txBody>
          <a:bodyPr/>
          <a:lstStyle/>
          <a:p>
            <a:pPr eaLnBrk="1" hangingPunct="1"/>
            <a:r>
              <a:rPr lang="en-US" altLang="zh-CN" smtClean="0">
                <a:ea typeface="宋体" pitchFamily="2" charset="-122"/>
              </a:rPr>
              <a:t>1. </a:t>
            </a:r>
            <a:r>
              <a:rPr lang="zh-CN" altLang="en-US" smtClean="0">
                <a:ea typeface="宋体" pitchFamily="2" charset="-122"/>
              </a:rPr>
              <a:t>数据库管理员</a:t>
            </a:r>
            <a:r>
              <a:rPr lang="en-US" altLang="zh-CN" smtClean="0">
                <a:ea typeface="宋体" pitchFamily="2" charset="-122"/>
              </a:rPr>
              <a:t>(DBA)</a:t>
            </a:r>
          </a:p>
        </p:txBody>
      </p:sp>
      <p:sp>
        <p:nvSpPr>
          <p:cNvPr id="171012" name="Rectangle 3"/>
          <p:cNvSpPr>
            <a:spLocks noGrp="1" noChangeArrowheads="1"/>
          </p:cNvSpPr>
          <p:nvPr>
            <p:ph type="body" idx="1"/>
          </p:nvPr>
        </p:nvSpPr>
        <p:spPr>
          <a:xfrm>
            <a:off x="611188" y="1916113"/>
            <a:ext cx="7847012" cy="4408487"/>
          </a:xfrm>
        </p:spPr>
        <p:txBody>
          <a:bodyPr/>
          <a:lstStyle/>
          <a:p>
            <a:pPr algn="just" eaLnBrk="1" hangingPunct="1">
              <a:lnSpc>
                <a:spcPct val="160000"/>
              </a:lnSpc>
              <a:buFont typeface="Wingdings" pitchFamily="2" charset="2"/>
              <a:buNone/>
            </a:pPr>
            <a:r>
              <a:rPr lang="zh-CN" altLang="en-US" sz="3200" smtClean="0">
                <a:ea typeface="宋体" pitchFamily="2" charset="-122"/>
              </a:rPr>
              <a:t>具体职责： </a:t>
            </a:r>
          </a:p>
          <a:p>
            <a:pPr algn="just" eaLnBrk="1" hangingPunct="1">
              <a:lnSpc>
                <a:spcPct val="160000"/>
              </a:lnSpc>
            </a:pPr>
            <a:r>
              <a:rPr lang="en-US" altLang="zh-CN" smtClean="0">
                <a:ea typeface="宋体" pitchFamily="2" charset="-122"/>
              </a:rPr>
              <a:t>1.</a:t>
            </a:r>
            <a:r>
              <a:rPr lang="zh-CN" altLang="en-US" smtClean="0">
                <a:ea typeface="宋体" pitchFamily="2" charset="-122"/>
              </a:rPr>
              <a:t>决定数据库中的信息内容和结构</a:t>
            </a:r>
          </a:p>
          <a:p>
            <a:pPr algn="just" eaLnBrk="1" hangingPunct="1">
              <a:lnSpc>
                <a:spcPct val="160000"/>
              </a:lnSpc>
            </a:pPr>
            <a:r>
              <a:rPr lang="en-US" altLang="zh-CN" smtClean="0">
                <a:ea typeface="宋体" pitchFamily="2" charset="-122"/>
              </a:rPr>
              <a:t>2.</a:t>
            </a:r>
            <a:r>
              <a:rPr lang="zh-CN" altLang="en-US" smtClean="0">
                <a:ea typeface="宋体" pitchFamily="2" charset="-122"/>
              </a:rPr>
              <a:t>决定数据库的存储结构和存取策略</a:t>
            </a:r>
          </a:p>
          <a:p>
            <a:pPr algn="just" eaLnBrk="1" hangingPunct="1">
              <a:lnSpc>
                <a:spcPct val="160000"/>
              </a:lnSpc>
            </a:pPr>
            <a:r>
              <a:rPr lang="en-US" altLang="zh-CN" smtClean="0">
                <a:ea typeface="宋体" pitchFamily="2" charset="-122"/>
              </a:rPr>
              <a:t>3.</a:t>
            </a:r>
            <a:r>
              <a:rPr lang="zh-CN" altLang="en-US" smtClean="0">
                <a:ea typeface="宋体" pitchFamily="2" charset="-122"/>
              </a:rPr>
              <a:t>定义数据的安全性要求和完整性约束条件</a:t>
            </a: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2035" name="Rectangle 2"/>
          <p:cNvSpPr>
            <a:spLocks noGrp="1" noChangeArrowheads="1"/>
          </p:cNvSpPr>
          <p:nvPr>
            <p:ph type="title"/>
          </p:nvPr>
        </p:nvSpPr>
        <p:spPr/>
        <p:txBody>
          <a:bodyPr/>
          <a:lstStyle/>
          <a:p>
            <a:pPr eaLnBrk="1" hangingPunct="1"/>
            <a:r>
              <a:rPr lang="zh-CN" altLang="en-US" smtClean="0">
                <a:ea typeface="宋体" pitchFamily="2" charset="-122"/>
              </a:rPr>
              <a:t>数据库管理员</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172036" name="Rectangle 3"/>
          <p:cNvSpPr>
            <a:spLocks noGrp="1" noChangeArrowheads="1"/>
          </p:cNvSpPr>
          <p:nvPr>
            <p:ph type="body" idx="1"/>
          </p:nvPr>
        </p:nvSpPr>
        <p:spPr>
          <a:xfrm>
            <a:off x="611188" y="1916113"/>
            <a:ext cx="7923212" cy="4408487"/>
          </a:xfrm>
        </p:spPr>
        <p:txBody>
          <a:bodyPr/>
          <a:lstStyle/>
          <a:p>
            <a:pPr algn="just" eaLnBrk="1" hangingPunct="1">
              <a:lnSpc>
                <a:spcPct val="110000"/>
              </a:lnSpc>
            </a:pPr>
            <a:r>
              <a:rPr lang="en-US" altLang="zh-CN" smtClean="0">
                <a:latin typeface="宋体" pitchFamily="2" charset="-122"/>
                <a:ea typeface="宋体" pitchFamily="2" charset="-122"/>
              </a:rPr>
              <a:t>4.</a:t>
            </a:r>
            <a:r>
              <a:rPr lang="zh-CN" altLang="en-US" smtClean="0">
                <a:latin typeface="宋体" pitchFamily="2" charset="-122"/>
                <a:ea typeface="宋体" pitchFamily="2" charset="-122"/>
              </a:rPr>
              <a:t>监控数据库的使用和运行</a:t>
            </a:r>
          </a:p>
          <a:p>
            <a:pPr lvl="1" eaLnBrk="1" hangingPunct="1">
              <a:lnSpc>
                <a:spcPct val="110000"/>
              </a:lnSpc>
            </a:pPr>
            <a:r>
              <a:rPr lang="zh-CN" altLang="en-US" smtClean="0">
                <a:latin typeface="宋体" pitchFamily="2" charset="-122"/>
                <a:ea typeface="宋体" pitchFamily="2" charset="-122"/>
              </a:rPr>
              <a:t>周期性转储数据库</a:t>
            </a:r>
          </a:p>
          <a:p>
            <a:pPr lvl="2" eaLnBrk="1" hangingPunct="1">
              <a:lnSpc>
                <a:spcPct val="110000"/>
              </a:lnSpc>
            </a:pPr>
            <a:r>
              <a:rPr lang="zh-CN" altLang="en-US" smtClean="0">
                <a:latin typeface="宋体" pitchFamily="2" charset="-122"/>
                <a:ea typeface="宋体" pitchFamily="2" charset="-122"/>
              </a:rPr>
              <a:t>数据文件</a:t>
            </a:r>
          </a:p>
          <a:p>
            <a:pPr lvl="2" eaLnBrk="1" hangingPunct="1">
              <a:lnSpc>
                <a:spcPct val="110000"/>
              </a:lnSpc>
            </a:pPr>
            <a:r>
              <a:rPr lang="zh-CN" altLang="en-US" smtClean="0">
                <a:latin typeface="宋体" pitchFamily="2" charset="-122"/>
                <a:ea typeface="宋体" pitchFamily="2" charset="-122"/>
              </a:rPr>
              <a:t>日志文件</a:t>
            </a:r>
          </a:p>
          <a:p>
            <a:pPr lvl="1" eaLnBrk="1" hangingPunct="1">
              <a:lnSpc>
                <a:spcPct val="110000"/>
              </a:lnSpc>
            </a:pPr>
            <a:r>
              <a:rPr lang="zh-CN" altLang="en-US" smtClean="0">
                <a:latin typeface="宋体" pitchFamily="2" charset="-122"/>
                <a:ea typeface="宋体" pitchFamily="2" charset="-122"/>
              </a:rPr>
              <a:t>系统故障恢复</a:t>
            </a:r>
          </a:p>
          <a:p>
            <a:pPr lvl="1" eaLnBrk="1" hangingPunct="1">
              <a:lnSpc>
                <a:spcPct val="110000"/>
              </a:lnSpc>
            </a:pPr>
            <a:r>
              <a:rPr lang="zh-CN" altLang="en-US" smtClean="0">
                <a:latin typeface="宋体" pitchFamily="2" charset="-122"/>
                <a:ea typeface="宋体" pitchFamily="2" charset="-122"/>
              </a:rPr>
              <a:t>介质故障恢复</a:t>
            </a:r>
          </a:p>
          <a:p>
            <a:pPr lvl="1" eaLnBrk="1" hangingPunct="1">
              <a:lnSpc>
                <a:spcPct val="110000"/>
              </a:lnSpc>
            </a:pPr>
            <a:r>
              <a:rPr lang="zh-CN" altLang="en-US" smtClean="0">
                <a:latin typeface="宋体" pitchFamily="2" charset="-122"/>
                <a:ea typeface="宋体" pitchFamily="2" charset="-122"/>
              </a:rPr>
              <a:t>监视审计文件</a:t>
            </a:r>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3059" name="Rectangle 2"/>
          <p:cNvSpPr>
            <a:spLocks noGrp="1" noChangeArrowheads="1"/>
          </p:cNvSpPr>
          <p:nvPr>
            <p:ph type="title"/>
          </p:nvPr>
        </p:nvSpPr>
        <p:spPr/>
        <p:txBody>
          <a:bodyPr/>
          <a:lstStyle/>
          <a:p>
            <a:pPr eaLnBrk="1" hangingPunct="1"/>
            <a:r>
              <a:rPr lang="zh-CN" altLang="en-US" smtClean="0">
                <a:ea typeface="宋体" pitchFamily="2" charset="-122"/>
              </a:rPr>
              <a:t>数据库管理员</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173060" name="Rectangle 3"/>
          <p:cNvSpPr>
            <a:spLocks noGrp="1" noChangeArrowheads="1"/>
          </p:cNvSpPr>
          <p:nvPr>
            <p:ph type="body" idx="1"/>
          </p:nvPr>
        </p:nvSpPr>
        <p:spPr>
          <a:xfrm>
            <a:off x="900113" y="1844675"/>
            <a:ext cx="7543800" cy="3959225"/>
          </a:xfrm>
        </p:spPr>
        <p:txBody>
          <a:bodyPr/>
          <a:lstStyle/>
          <a:p>
            <a:pPr eaLnBrk="1" hangingPunct="1">
              <a:lnSpc>
                <a:spcPct val="120000"/>
              </a:lnSpc>
            </a:pPr>
            <a:r>
              <a:rPr lang="en-US" altLang="zh-CN" smtClean="0">
                <a:ea typeface="宋体" pitchFamily="2" charset="-122"/>
              </a:rPr>
              <a:t>5. </a:t>
            </a:r>
            <a:r>
              <a:rPr lang="zh-CN" altLang="en-US" smtClean="0">
                <a:ea typeface="宋体" pitchFamily="2" charset="-122"/>
              </a:rPr>
              <a:t>数据库的改进和重组</a:t>
            </a:r>
          </a:p>
          <a:p>
            <a:pPr lvl="1" algn="just" eaLnBrk="1" hangingPunct="1">
              <a:lnSpc>
                <a:spcPct val="120000"/>
              </a:lnSpc>
            </a:pPr>
            <a:r>
              <a:rPr lang="zh-CN" altLang="en-US" smtClean="0">
                <a:latin typeface="宋体" pitchFamily="2" charset="-122"/>
                <a:ea typeface="宋体" pitchFamily="2" charset="-122"/>
              </a:rPr>
              <a:t>性能监控和调优</a:t>
            </a:r>
          </a:p>
          <a:p>
            <a:pPr lvl="1" algn="just" eaLnBrk="1" hangingPunct="1">
              <a:lnSpc>
                <a:spcPct val="120000"/>
              </a:lnSpc>
            </a:pPr>
            <a:r>
              <a:rPr lang="zh-CN" altLang="en-US" smtClean="0">
                <a:ea typeface="宋体" pitchFamily="2" charset="-122"/>
              </a:rPr>
              <a:t>定期对数据库进行重组织，以提高系统的性能 </a:t>
            </a:r>
            <a:endParaRPr lang="zh-CN" altLang="en-US" smtClean="0">
              <a:latin typeface="宋体" pitchFamily="2" charset="-122"/>
              <a:ea typeface="宋体" pitchFamily="2" charset="-122"/>
            </a:endParaRPr>
          </a:p>
          <a:p>
            <a:pPr lvl="1" algn="just" eaLnBrk="1" hangingPunct="1">
              <a:lnSpc>
                <a:spcPct val="120000"/>
              </a:lnSpc>
            </a:pPr>
            <a:r>
              <a:rPr lang="zh-CN" altLang="en-US" smtClean="0">
                <a:ea typeface="宋体" pitchFamily="2" charset="-122"/>
              </a:rPr>
              <a:t>需求增加和改变时，数据库须需要重构造</a:t>
            </a:r>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4083" name="Rectangle 2"/>
          <p:cNvSpPr>
            <a:spLocks noGrp="1" noChangeArrowheads="1"/>
          </p:cNvSpPr>
          <p:nvPr>
            <p:ph type="title"/>
          </p:nvPr>
        </p:nvSpPr>
        <p:spPr/>
        <p:txBody>
          <a:bodyPr/>
          <a:lstStyle/>
          <a:p>
            <a:pPr eaLnBrk="1" hangingPunct="1"/>
            <a:r>
              <a:rPr lang="en-US" altLang="zh-CN" smtClean="0">
                <a:ea typeface="宋体" pitchFamily="2" charset="-122"/>
              </a:rPr>
              <a:t>2. </a:t>
            </a:r>
            <a:r>
              <a:rPr lang="zh-CN" altLang="en-US" smtClean="0">
                <a:ea typeface="宋体" pitchFamily="2" charset="-122"/>
              </a:rPr>
              <a:t>系统分析员和数据库设计人员 </a:t>
            </a:r>
          </a:p>
        </p:txBody>
      </p:sp>
      <p:sp>
        <p:nvSpPr>
          <p:cNvPr id="174084" name="Rectangle 3"/>
          <p:cNvSpPr>
            <a:spLocks noGrp="1" noChangeArrowheads="1"/>
          </p:cNvSpPr>
          <p:nvPr>
            <p:ph type="body" idx="1"/>
          </p:nvPr>
        </p:nvSpPr>
        <p:spPr/>
        <p:txBody>
          <a:bodyPr/>
          <a:lstStyle/>
          <a:p>
            <a:pPr algn="just" eaLnBrk="1" hangingPunct="1">
              <a:lnSpc>
                <a:spcPct val="210000"/>
              </a:lnSpc>
              <a:spcAft>
                <a:spcPct val="30000"/>
              </a:spcAft>
            </a:pPr>
            <a:r>
              <a:rPr lang="zh-CN" altLang="en-US" smtClean="0">
                <a:ea typeface="宋体" pitchFamily="2" charset="-122"/>
              </a:rPr>
              <a:t>系统分析员 </a:t>
            </a:r>
          </a:p>
          <a:p>
            <a:pPr lvl="1" algn="just" eaLnBrk="1" hangingPunct="1">
              <a:spcAft>
                <a:spcPct val="30000"/>
              </a:spcAft>
            </a:pPr>
            <a:r>
              <a:rPr lang="zh-CN" altLang="en-US" smtClean="0">
                <a:ea typeface="宋体" pitchFamily="2" charset="-122"/>
              </a:rPr>
              <a:t>负责应用系统的需求分析和规范说明</a:t>
            </a:r>
          </a:p>
          <a:p>
            <a:pPr lvl="1" algn="just" eaLnBrk="1" hangingPunct="1">
              <a:spcAft>
                <a:spcPct val="30000"/>
              </a:spcAft>
            </a:pPr>
            <a:r>
              <a:rPr lang="zh-CN" altLang="en-US" smtClean="0">
                <a:ea typeface="宋体" pitchFamily="2" charset="-122"/>
              </a:rPr>
              <a:t>与用户及</a:t>
            </a:r>
            <a:r>
              <a:rPr lang="en-US" altLang="zh-CN" smtClean="0">
                <a:ea typeface="宋体" pitchFamily="2" charset="-122"/>
              </a:rPr>
              <a:t>DBA</a:t>
            </a:r>
            <a:r>
              <a:rPr lang="zh-CN" altLang="en-US" smtClean="0">
                <a:ea typeface="宋体" pitchFamily="2" charset="-122"/>
              </a:rPr>
              <a:t>协商，确定系统的硬软件配置</a:t>
            </a:r>
          </a:p>
          <a:p>
            <a:pPr lvl="1" algn="just" eaLnBrk="1" hangingPunct="1">
              <a:spcAft>
                <a:spcPct val="30000"/>
              </a:spcAft>
            </a:pPr>
            <a:r>
              <a:rPr lang="zh-CN" altLang="en-US" smtClean="0">
                <a:ea typeface="宋体" pitchFamily="2" charset="-122"/>
              </a:rPr>
              <a:t>参与数据库系统的概要设计</a:t>
            </a:r>
          </a:p>
        </p:txBody>
      </p:sp>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5107" name="Rectangle 2"/>
          <p:cNvSpPr>
            <a:spLocks noGrp="1" noChangeArrowheads="1"/>
          </p:cNvSpPr>
          <p:nvPr>
            <p:ph type="title"/>
          </p:nvPr>
        </p:nvSpPr>
        <p:spPr/>
        <p:txBody>
          <a:bodyPr/>
          <a:lstStyle/>
          <a:p>
            <a:pPr eaLnBrk="1" hangingPunct="1"/>
            <a:r>
              <a:rPr lang="zh-CN" altLang="en-US" sz="3200" smtClean="0">
                <a:ea typeface="宋体" pitchFamily="2" charset="-122"/>
              </a:rPr>
              <a:t>系统分析员和数据库设计人员（续）</a:t>
            </a:r>
          </a:p>
        </p:txBody>
      </p:sp>
      <p:sp>
        <p:nvSpPr>
          <p:cNvPr id="175108" name="Rectangle 3"/>
          <p:cNvSpPr>
            <a:spLocks noGrp="1" noChangeArrowheads="1"/>
          </p:cNvSpPr>
          <p:nvPr>
            <p:ph type="body" idx="1"/>
          </p:nvPr>
        </p:nvSpPr>
        <p:spPr/>
        <p:txBody>
          <a:bodyPr/>
          <a:lstStyle/>
          <a:p>
            <a:pPr algn="just" eaLnBrk="1" hangingPunct="1">
              <a:lnSpc>
                <a:spcPct val="200000"/>
              </a:lnSpc>
            </a:pPr>
            <a:r>
              <a:rPr lang="zh-CN" altLang="en-US" smtClean="0">
                <a:ea typeface="宋体" pitchFamily="2" charset="-122"/>
              </a:rPr>
              <a:t>数据库设计人员</a:t>
            </a:r>
          </a:p>
          <a:p>
            <a:pPr lvl="1" algn="just" eaLnBrk="1" hangingPunct="1">
              <a:lnSpc>
                <a:spcPct val="200000"/>
              </a:lnSpc>
            </a:pPr>
            <a:r>
              <a:rPr lang="zh-CN" altLang="en-US" smtClean="0">
                <a:ea typeface="宋体" pitchFamily="2" charset="-122"/>
              </a:rPr>
              <a:t>参加用户需求调查和系统分析</a:t>
            </a:r>
          </a:p>
          <a:p>
            <a:pPr lvl="1" algn="just" eaLnBrk="1" hangingPunct="1">
              <a:lnSpc>
                <a:spcPct val="200000"/>
              </a:lnSpc>
            </a:pPr>
            <a:r>
              <a:rPr lang="zh-CN" altLang="en-US" smtClean="0">
                <a:ea typeface="宋体" pitchFamily="2" charset="-122"/>
              </a:rPr>
              <a:t>确定数据库中的数据</a:t>
            </a:r>
          </a:p>
          <a:p>
            <a:pPr lvl="1" algn="just" eaLnBrk="1" hangingPunct="1">
              <a:lnSpc>
                <a:spcPct val="200000"/>
              </a:lnSpc>
            </a:pPr>
            <a:r>
              <a:rPr lang="zh-CN" altLang="en-US" smtClean="0">
                <a:ea typeface="宋体" pitchFamily="2" charset="-122"/>
              </a:rPr>
              <a:t>设计数据库各级模式</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9459" name="Rectangle 2"/>
          <p:cNvSpPr>
            <a:spLocks noGrp="1" noChangeArrowheads="1"/>
          </p:cNvSpPr>
          <p:nvPr>
            <p:ph type="title"/>
          </p:nvPr>
        </p:nvSpPr>
        <p:spPr/>
        <p:txBody>
          <a:bodyPr/>
          <a:lstStyle/>
          <a:p>
            <a:pPr eaLnBrk="1" hangingPunct="1"/>
            <a:r>
              <a:rPr lang="en-US" altLang="zh-CN" smtClean="0">
                <a:ea typeface="宋体" pitchFamily="2" charset="-122"/>
              </a:rPr>
              <a:t>1.1.1  </a:t>
            </a:r>
            <a:r>
              <a:rPr lang="zh-CN" altLang="en-US" smtClean="0">
                <a:ea typeface="宋体" pitchFamily="2" charset="-122"/>
              </a:rPr>
              <a:t>四个基本概念</a:t>
            </a:r>
            <a:endParaRPr lang="zh-CN" altLang="en-US" sz="4500" smtClean="0">
              <a:latin typeface="宋体" pitchFamily="2" charset="-122"/>
              <a:ea typeface="宋体" pitchFamily="2" charset="-122"/>
            </a:endParaRPr>
          </a:p>
        </p:txBody>
      </p:sp>
      <p:sp>
        <p:nvSpPr>
          <p:cNvPr id="19460" name="Rectangle 3"/>
          <p:cNvSpPr>
            <a:spLocks noGrp="1" noChangeArrowheads="1"/>
          </p:cNvSpPr>
          <p:nvPr>
            <p:ph type="body" idx="1"/>
          </p:nvPr>
        </p:nvSpPr>
        <p:spPr>
          <a:xfrm>
            <a:off x="1403350" y="2205038"/>
            <a:ext cx="6324600" cy="3624262"/>
          </a:xfrm>
        </p:spPr>
        <p:txBody>
          <a:bodyPr/>
          <a:lstStyle/>
          <a:p>
            <a:pPr eaLnBrk="1" hangingPunct="1">
              <a:lnSpc>
                <a:spcPct val="140000"/>
              </a:lnSpc>
            </a:pPr>
            <a:r>
              <a:rPr lang="zh-CN" altLang="en-US" dirty="0" smtClean="0">
                <a:latin typeface="宋体" pitchFamily="2" charset="-122"/>
                <a:ea typeface="宋体" pitchFamily="2" charset="-122"/>
              </a:rPr>
              <a:t>数据</a:t>
            </a:r>
            <a:r>
              <a:rPr lang="en-US" altLang="zh-CN" dirty="0" smtClean="0">
                <a:ea typeface="宋体" pitchFamily="2" charset="-122"/>
              </a:rPr>
              <a:t>(Data)</a:t>
            </a:r>
          </a:p>
          <a:p>
            <a:pPr eaLnBrk="1" hangingPunct="1">
              <a:lnSpc>
                <a:spcPct val="140000"/>
              </a:lnSpc>
            </a:pPr>
            <a:r>
              <a:rPr lang="zh-CN" altLang="en-US" dirty="0" smtClean="0">
                <a:latin typeface="宋体" pitchFamily="2" charset="-122"/>
                <a:ea typeface="宋体" pitchFamily="2" charset="-122"/>
              </a:rPr>
              <a:t>数据库</a:t>
            </a:r>
            <a:r>
              <a:rPr lang="en-US" altLang="zh-CN" dirty="0" smtClean="0">
                <a:ea typeface="宋体" pitchFamily="2" charset="-122"/>
              </a:rPr>
              <a:t>(Database)</a:t>
            </a:r>
          </a:p>
          <a:p>
            <a:pPr eaLnBrk="1" hangingPunct="1">
              <a:lnSpc>
                <a:spcPct val="140000"/>
              </a:lnSpc>
            </a:pPr>
            <a:r>
              <a:rPr lang="zh-CN" altLang="en-US" dirty="0" smtClean="0">
                <a:latin typeface="宋体" pitchFamily="2" charset="-122"/>
                <a:ea typeface="宋体" pitchFamily="2" charset="-122"/>
              </a:rPr>
              <a:t>数据库管理系统</a:t>
            </a:r>
            <a:r>
              <a:rPr lang="en-US" altLang="zh-CN" dirty="0" smtClean="0">
                <a:ea typeface="宋体" pitchFamily="2" charset="-122"/>
              </a:rPr>
              <a:t>(DBMS)</a:t>
            </a:r>
          </a:p>
          <a:p>
            <a:pPr eaLnBrk="1" hangingPunct="1">
              <a:lnSpc>
                <a:spcPct val="140000"/>
              </a:lnSpc>
            </a:pPr>
            <a:r>
              <a:rPr lang="zh-CN" altLang="en-US" dirty="0" smtClean="0">
                <a:latin typeface="宋体" pitchFamily="2" charset="-122"/>
                <a:ea typeface="宋体" pitchFamily="2" charset="-122"/>
              </a:rPr>
              <a:t>数据库系统</a:t>
            </a:r>
            <a:r>
              <a:rPr lang="en-US" altLang="zh-CN" dirty="0" smtClean="0">
                <a:ea typeface="宋体" pitchFamily="2" charset="-122"/>
              </a:rPr>
              <a:t>(DBS)</a:t>
            </a:r>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6131" name="Rectangle 2"/>
          <p:cNvSpPr>
            <a:spLocks noGrp="1" noChangeArrowheads="1"/>
          </p:cNvSpPr>
          <p:nvPr>
            <p:ph type="title"/>
          </p:nvPr>
        </p:nvSpPr>
        <p:spPr/>
        <p:txBody>
          <a:bodyPr/>
          <a:lstStyle/>
          <a:p>
            <a:pPr eaLnBrk="1" hangingPunct="1"/>
            <a:r>
              <a:rPr lang="en-US" altLang="zh-CN" smtClean="0">
                <a:ea typeface="宋体" pitchFamily="2" charset="-122"/>
              </a:rPr>
              <a:t>3. </a:t>
            </a:r>
            <a:r>
              <a:rPr lang="zh-CN" altLang="en-US" smtClean="0">
                <a:ea typeface="宋体" pitchFamily="2" charset="-122"/>
              </a:rPr>
              <a:t>应用程序员</a:t>
            </a:r>
          </a:p>
        </p:txBody>
      </p:sp>
      <p:sp>
        <p:nvSpPr>
          <p:cNvPr id="176132" name="Rectangle 3"/>
          <p:cNvSpPr>
            <a:spLocks noGrp="1" noChangeArrowheads="1"/>
          </p:cNvSpPr>
          <p:nvPr>
            <p:ph type="body" idx="1"/>
          </p:nvPr>
        </p:nvSpPr>
        <p:spPr/>
        <p:txBody>
          <a:bodyPr/>
          <a:lstStyle/>
          <a:p>
            <a:pPr algn="just" eaLnBrk="1" hangingPunct="1">
              <a:lnSpc>
                <a:spcPct val="190000"/>
              </a:lnSpc>
            </a:pPr>
            <a:r>
              <a:rPr lang="zh-CN" altLang="en-US" smtClean="0">
                <a:ea typeface="宋体" pitchFamily="2" charset="-122"/>
              </a:rPr>
              <a:t>设计和编写应用系统的程序模块</a:t>
            </a:r>
          </a:p>
          <a:p>
            <a:pPr algn="just" eaLnBrk="1" hangingPunct="1">
              <a:lnSpc>
                <a:spcPct val="190000"/>
              </a:lnSpc>
            </a:pPr>
            <a:r>
              <a:rPr lang="zh-CN" altLang="en-US" smtClean="0">
                <a:ea typeface="宋体" pitchFamily="2" charset="-122"/>
              </a:rPr>
              <a:t>进行调试和安装</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7155" name="Rectangle 2"/>
          <p:cNvSpPr>
            <a:spLocks noGrp="1" noChangeArrowheads="1"/>
          </p:cNvSpPr>
          <p:nvPr>
            <p:ph type="title"/>
          </p:nvPr>
        </p:nvSpPr>
        <p:spPr/>
        <p:txBody>
          <a:bodyPr/>
          <a:lstStyle/>
          <a:p>
            <a:pPr eaLnBrk="1" hangingPunct="1"/>
            <a:r>
              <a:rPr lang="en-US" altLang="zh-CN" smtClean="0">
                <a:ea typeface="宋体" pitchFamily="2" charset="-122"/>
              </a:rPr>
              <a:t>4. </a:t>
            </a:r>
            <a:r>
              <a:rPr lang="zh-CN" altLang="en-US" smtClean="0">
                <a:ea typeface="宋体" pitchFamily="2" charset="-122"/>
              </a:rPr>
              <a:t>用户</a:t>
            </a:r>
          </a:p>
        </p:txBody>
      </p:sp>
      <p:sp>
        <p:nvSpPr>
          <p:cNvPr id="177156" name="Rectangle 3"/>
          <p:cNvSpPr>
            <a:spLocks noGrp="1" noChangeArrowheads="1"/>
          </p:cNvSpPr>
          <p:nvPr>
            <p:ph type="body" idx="1"/>
          </p:nvPr>
        </p:nvSpPr>
        <p:spPr/>
        <p:txBody>
          <a:bodyPr/>
          <a:lstStyle/>
          <a:p>
            <a:pPr algn="just" eaLnBrk="1" hangingPunct="1">
              <a:lnSpc>
                <a:spcPct val="190000"/>
              </a:lnSpc>
              <a:buFont typeface="Wingdings" pitchFamily="2" charset="2"/>
              <a:buNone/>
            </a:pPr>
            <a:r>
              <a:rPr lang="en-US" altLang="zh-CN" smtClean="0">
                <a:ea typeface="宋体" pitchFamily="2" charset="-122"/>
              </a:rPr>
              <a:t>    </a:t>
            </a:r>
            <a:r>
              <a:rPr lang="zh-CN" altLang="en-US" smtClean="0">
                <a:ea typeface="宋体" pitchFamily="2" charset="-122"/>
              </a:rPr>
              <a:t>用户是指最终用户（</a:t>
            </a:r>
            <a:r>
              <a:rPr lang="en-US" altLang="zh-CN" smtClean="0">
                <a:ea typeface="宋体" pitchFamily="2" charset="-122"/>
              </a:rPr>
              <a:t>End User</a:t>
            </a:r>
            <a:r>
              <a:rPr lang="zh-CN" altLang="en-US" smtClean="0">
                <a:ea typeface="宋体" pitchFamily="2" charset="-122"/>
              </a:rPr>
              <a:t>）。最终用户通过应用系统的用户接口使用数据库。</a:t>
            </a:r>
            <a:r>
              <a:rPr lang="zh-CN" altLang="en-US" sz="3200" smtClean="0">
                <a:ea typeface="宋体" pitchFamily="2" charset="-122"/>
              </a:rPr>
              <a:t> </a:t>
            </a:r>
          </a:p>
          <a:p>
            <a:pPr algn="just" eaLnBrk="1" hangingPunct="1">
              <a:lnSpc>
                <a:spcPct val="190000"/>
              </a:lnSpc>
            </a:pPr>
            <a:r>
              <a:rPr lang="en-US" altLang="zh-CN" sz="3200" smtClean="0">
                <a:ea typeface="宋体" pitchFamily="2" charset="-122"/>
              </a:rPr>
              <a:t>1. </a:t>
            </a:r>
            <a:r>
              <a:rPr lang="zh-CN" altLang="en-US" sz="3200" smtClean="0">
                <a:ea typeface="宋体" pitchFamily="2" charset="-122"/>
              </a:rPr>
              <a:t>偶然用户</a:t>
            </a:r>
          </a:p>
          <a:p>
            <a:pPr lvl="1" algn="just" eaLnBrk="1" hangingPunct="1">
              <a:lnSpc>
                <a:spcPct val="120000"/>
              </a:lnSpc>
            </a:pPr>
            <a:r>
              <a:rPr lang="zh-CN" altLang="en-US" sz="2600" smtClean="0">
                <a:ea typeface="宋体" pitchFamily="2" charset="-122"/>
              </a:rPr>
              <a:t>不经常访问数据库，但每次访问数据库时往往需要不同的数据库信息 </a:t>
            </a:r>
          </a:p>
          <a:p>
            <a:pPr lvl="1" algn="just" eaLnBrk="1" hangingPunct="1">
              <a:lnSpc>
                <a:spcPct val="120000"/>
              </a:lnSpc>
            </a:pPr>
            <a:r>
              <a:rPr lang="zh-CN" altLang="en-US" sz="2600" smtClean="0">
                <a:ea typeface="宋体" pitchFamily="2" charset="-122"/>
              </a:rPr>
              <a:t>企业或组织机构的高中级管理人员</a:t>
            </a: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8179" name="Rectangle 2"/>
          <p:cNvSpPr>
            <a:spLocks noGrp="1" noChangeArrowheads="1"/>
          </p:cNvSpPr>
          <p:nvPr>
            <p:ph type="title"/>
          </p:nvPr>
        </p:nvSpPr>
        <p:spPr/>
        <p:txBody>
          <a:bodyPr/>
          <a:lstStyle/>
          <a:p>
            <a:pPr eaLnBrk="1" hangingPunct="1"/>
            <a:r>
              <a:rPr lang="zh-CN" altLang="en-US" smtClean="0">
                <a:ea typeface="宋体" pitchFamily="2" charset="-122"/>
              </a:rPr>
              <a:t>用户（续）</a:t>
            </a:r>
          </a:p>
        </p:txBody>
      </p:sp>
      <p:sp>
        <p:nvSpPr>
          <p:cNvPr id="178180" name="Rectangle 3"/>
          <p:cNvSpPr>
            <a:spLocks noGrp="1" noChangeArrowheads="1"/>
          </p:cNvSpPr>
          <p:nvPr>
            <p:ph type="body" idx="1"/>
          </p:nvPr>
        </p:nvSpPr>
        <p:spPr>
          <a:xfrm>
            <a:off x="468313" y="1700213"/>
            <a:ext cx="8229600" cy="4495800"/>
          </a:xfrm>
        </p:spPr>
        <p:txBody>
          <a:bodyPr/>
          <a:lstStyle/>
          <a:p>
            <a:pPr algn="just" eaLnBrk="1" hangingPunct="1">
              <a:lnSpc>
                <a:spcPct val="170000"/>
              </a:lnSpc>
            </a:pPr>
            <a:r>
              <a:rPr lang="en-US" altLang="zh-CN" sz="2400" smtClean="0">
                <a:ea typeface="宋体" pitchFamily="2" charset="-122"/>
              </a:rPr>
              <a:t>2. </a:t>
            </a:r>
            <a:r>
              <a:rPr lang="zh-CN" altLang="en-US" sz="2400" smtClean="0">
                <a:ea typeface="宋体" pitchFamily="2" charset="-122"/>
              </a:rPr>
              <a:t>简单用户</a:t>
            </a:r>
          </a:p>
          <a:p>
            <a:pPr lvl="1" algn="just" eaLnBrk="1" hangingPunct="1">
              <a:lnSpc>
                <a:spcPct val="170000"/>
              </a:lnSpc>
            </a:pPr>
            <a:r>
              <a:rPr lang="zh-CN" altLang="en-US" sz="2000" smtClean="0">
                <a:ea typeface="宋体" pitchFamily="2" charset="-122"/>
              </a:rPr>
              <a:t>主要工作是查询和更新数据库 </a:t>
            </a:r>
          </a:p>
          <a:p>
            <a:pPr lvl="1" algn="just" eaLnBrk="1" hangingPunct="1">
              <a:lnSpc>
                <a:spcPct val="170000"/>
              </a:lnSpc>
            </a:pPr>
            <a:r>
              <a:rPr lang="zh-CN" altLang="en-US" sz="2000" smtClean="0">
                <a:ea typeface="宋体" pitchFamily="2" charset="-122"/>
              </a:rPr>
              <a:t>银行的职员、机票预定人员、旅馆总台服务员</a:t>
            </a:r>
          </a:p>
          <a:p>
            <a:pPr algn="just" eaLnBrk="1" hangingPunct="1">
              <a:lnSpc>
                <a:spcPct val="170000"/>
              </a:lnSpc>
            </a:pPr>
            <a:r>
              <a:rPr lang="en-US" altLang="zh-CN" sz="2400" smtClean="0">
                <a:ea typeface="宋体" pitchFamily="2" charset="-122"/>
              </a:rPr>
              <a:t>3. </a:t>
            </a:r>
            <a:r>
              <a:rPr lang="zh-CN" altLang="en-US" sz="2400" smtClean="0">
                <a:ea typeface="宋体" pitchFamily="2" charset="-122"/>
              </a:rPr>
              <a:t>复杂用户</a:t>
            </a:r>
          </a:p>
          <a:p>
            <a:pPr lvl="1" algn="just" eaLnBrk="1" hangingPunct="1">
              <a:lnSpc>
                <a:spcPct val="170000"/>
              </a:lnSpc>
            </a:pPr>
            <a:r>
              <a:rPr lang="zh-CN" altLang="en-US" sz="2000" smtClean="0">
                <a:ea typeface="宋体" pitchFamily="2" charset="-122"/>
              </a:rPr>
              <a:t>工程师、科学家、经济学家、科技工作者等</a:t>
            </a:r>
          </a:p>
          <a:p>
            <a:pPr lvl="1" algn="just" eaLnBrk="1" hangingPunct="1">
              <a:lnSpc>
                <a:spcPct val="170000"/>
              </a:lnSpc>
            </a:pPr>
            <a:r>
              <a:rPr lang="zh-CN" altLang="en-US" sz="2000" smtClean="0">
                <a:ea typeface="宋体" pitchFamily="2" charset="-122"/>
              </a:rPr>
              <a:t>直接使用数据库语言访问数据库，甚至能够基于数据库管理系统的</a:t>
            </a:r>
            <a:r>
              <a:rPr lang="en-US" altLang="zh-CN" sz="2000" smtClean="0">
                <a:ea typeface="宋体" pitchFamily="2" charset="-122"/>
              </a:rPr>
              <a:t>API</a:t>
            </a:r>
            <a:r>
              <a:rPr lang="zh-CN" altLang="en-US" sz="2000" smtClean="0">
                <a:ea typeface="宋体" pitchFamily="2" charset="-122"/>
              </a:rPr>
              <a:t>编制自己的应用程序</a:t>
            </a:r>
          </a:p>
        </p:txBody>
      </p:sp>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79203"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394243" name="Rectangle 3"/>
          <p:cNvSpPr>
            <a:spLocks noGrp="1" noChangeArrowheads="1"/>
          </p:cNvSpPr>
          <p:nvPr>
            <p:ph type="body" idx="1"/>
          </p:nvPr>
        </p:nvSpPr>
        <p:spPr/>
        <p:txBody>
          <a:bodyPr/>
          <a:lstStyle/>
          <a:p>
            <a:pPr lvl="1" eaLnBrk="1" hangingPunct="1">
              <a:lnSpc>
                <a:spcPct val="150000"/>
              </a:lnSpc>
              <a:buFont typeface="Wingdings" pitchFamily="2" charset="2"/>
              <a:buNone/>
            </a:pPr>
            <a:r>
              <a:rPr lang="en-US" altLang="zh-CN" sz="3200" b="1" smtClean="0">
                <a:ea typeface="宋体" pitchFamily="2" charset="-122"/>
              </a:rPr>
              <a:t>1.1  </a:t>
            </a:r>
            <a:r>
              <a:rPr lang="zh-CN" altLang="en-US" sz="2800" b="1" smtClean="0">
                <a:ea typeface="宋体" pitchFamily="2" charset="-122"/>
              </a:rPr>
              <a:t>数据库系统概述</a:t>
            </a:r>
          </a:p>
          <a:p>
            <a:pPr lvl="1" eaLnBrk="1" hangingPunct="1">
              <a:lnSpc>
                <a:spcPct val="150000"/>
              </a:lnSpc>
              <a:buFont typeface="Wingdings" pitchFamily="2" charset="2"/>
              <a:buNone/>
            </a:pPr>
            <a:r>
              <a:rPr lang="en-US" altLang="zh-CN" sz="2800" b="1" smtClean="0">
                <a:ea typeface="宋体" pitchFamily="2" charset="-122"/>
              </a:rPr>
              <a:t>1.2  </a:t>
            </a:r>
            <a:r>
              <a:rPr lang="zh-CN" altLang="en-US" sz="2800" b="1" smtClean="0">
                <a:ea typeface="宋体" pitchFamily="2" charset="-122"/>
              </a:rPr>
              <a:t>数据模型</a:t>
            </a:r>
          </a:p>
          <a:p>
            <a:pPr lvl="1" eaLnBrk="1" hangingPunct="1">
              <a:lnSpc>
                <a:spcPct val="150000"/>
              </a:lnSpc>
              <a:buFont typeface="Wingdings" pitchFamily="2" charset="2"/>
              <a:buNone/>
            </a:pPr>
            <a:r>
              <a:rPr lang="en-US" altLang="zh-CN" sz="2800" b="1" smtClean="0">
                <a:ea typeface="宋体" pitchFamily="2" charset="-122"/>
              </a:rPr>
              <a:t>1.3  </a:t>
            </a:r>
            <a:r>
              <a:rPr lang="zh-CN" altLang="en-US" sz="2800" b="1" smtClean="0">
                <a:ea typeface="宋体" pitchFamily="2" charset="-122"/>
              </a:rPr>
              <a:t>数据库系统结构</a:t>
            </a:r>
          </a:p>
          <a:p>
            <a:pPr lvl="1" eaLnBrk="1" hangingPunct="1">
              <a:lnSpc>
                <a:spcPct val="150000"/>
              </a:lnSpc>
              <a:buFont typeface="Wingdings" pitchFamily="2" charset="2"/>
              <a:buNone/>
            </a:pPr>
            <a:r>
              <a:rPr lang="en-US" altLang="zh-CN" sz="2800" b="1" smtClean="0">
                <a:ea typeface="宋体" pitchFamily="2" charset="-122"/>
              </a:rPr>
              <a:t>1.4  </a:t>
            </a:r>
            <a:r>
              <a:rPr lang="zh-CN" altLang="en-US" sz="2800" b="1" smtClean="0">
                <a:ea typeface="宋体" pitchFamily="2" charset="-122"/>
              </a:rPr>
              <a:t>数据库系统的组成</a:t>
            </a:r>
          </a:p>
          <a:p>
            <a:pPr lvl="1" eaLnBrk="1" hangingPunct="1">
              <a:lnSpc>
                <a:spcPct val="150000"/>
              </a:lnSpc>
              <a:buFont typeface="Wingdings" pitchFamily="2" charset="2"/>
              <a:buNone/>
            </a:pPr>
            <a:r>
              <a:rPr lang="en-US" altLang="zh-CN" sz="2800" b="1" smtClean="0">
                <a:solidFill>
                  <a:schemeClr val="tx2"/>
                </a:solidFill>
                <a:ea typeface="宋体" pitchFamily="2" charset="-122"/>
              </a:rPr>
              <a:t>1.5  </a:t>
            </a:r>
            <a:r>
              <a:rPr lang="zh-CN" altLang="en-US" sz="2800" b="1" smtClean="0">
                <a:solidFill>
                  <a:schemeClr val="tx2"/>
                </a:solidFill>
                <a:ea typeface="宋体" pitchFamily="2"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4243">
                                            <p:txEl>
                                              <p:pRg st="0" end="0"/>
                                            </p:txEl>
                                          </p:spTgt>
                                        </p:tgtEl>
                                        <p:attrNameLst>
                                          <p:attrName>style.visibility</p:attrName>
                                        </p:attrNameLst>
                                      </p:cBhvr>
                                      <p:to>
                                        <p:strVal val="visible"/>
                                      </p:to>
                                    </p:set>
                                    <p:animEffect transition="in" filter="wipe(left)">
                                      <p:cBhvr>
                                        <p:cTn id="7" dur="500"/>
                                        <p:tgtEl>
                                          <p:spTgt spid="39424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4243">
                                            <p:txEl>
                                              <p:pRg st="1" end="1"/>
                                            </p:txEl>
                                          </p:spTgt>
                                        </p:tgtEl>
                                        <p:attrNameLst>
                                          <p:attrName>style.visibility</p:attrName>
                                        </p:attrNameLst>
                                      </p:cBhvr>
                                      <p:to>
                                        <p:strVal val="visible"/>
                                      </p:to>
                                    </p:set>
                                    <p:animEffect transition="in" filter="wipe(left)">
                                      <p:cBhvr>
                                        <p:cTn id="10" dur="500"/>
                                        <p:tgtEl>
                                          <p:spTgt spid="39424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4243">
                                            <p:txEl>
                                              <p:pRg st="2" end="2"/>
                                            </p:txEl>
                                          </p:spTgt>
                                        </p:tgtEl>
                                        <p:attrNameLst>
                                          <p:attrName>style.visibility</p:attrName>
                                        </p:attrNameLst>
                                      </p:cBhvr>
                                      <p:to>
                                        <p:strVal val="visible"/>
                                      </p:to>
                                    </p:set>
                                    <p:animEffect transition="in" filter="wipe(left)">
                                      <p:cBhvr>
                                        <p:cTn id="13" dur="500"/>
                                        <p:tgtEl>
                                          <p:spTgt spid="39424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94243">
                                            <p:txEl>
                                              <p:pRg st="3" end="3"/>
                                            </p:txEl>
                                          </p:spTgt>
                                        </p:tgtEl>
                                        <p:attrNameLst>
                                          <p:attrName>style.visibility</p:attrName>
                                        </p:attrNameLst>
                                      </p:cBhvr>
                                      <p:to>
                                        <p:strVal val="visible"/>
                                      </p:to>
                                    </p:set>
                                    <p:animEffect transition="in" filter="wipe(left)">
                                      <p:cBhvr>
                                        <p:cTn id="16" dur="500"/>
                                        <p:tgtEl>
                                          <p:spTgt spid="39424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94243">
                                            <p:txEl>
                                              <p:pRg st="4" end="4"/>
                                            </p:txEl>
                                          </p:spTgt>
                                        </p:tgtEl>
                                        <p:attrNameLst>
                                          <p:attrName>style.visibility</p:attrName>
                                        </p:attrNameLst>
                                      </p:cBhvr>
                                      <p:to>
                                        <p:strVal val="visible"/>
                                      </p:to>
                                    </p:set>
                                    <p:animEffect transition="in" filter="wipe(left)">
                                      <p:cBhvr>
                                        <p:cTn id="19" dur="500"/>
                                        <p:tgtEl>
                                          <p:spTgt spid="394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4243" grpId="0" build="p"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80227" name="Rectangle 2"/>
          <p:cNvSpPr>
            <a:spLocks noGrp="1" noChangeArrowheads="1"/>
          </p:cNvSpPr>
          <p:nvPr>
            <p:ph type="title"/>
          </p:nvPr>
        </p:nvSpPr>
        <p:spPr/>
        <p:txBody>
          <a:bodyPr/>
          <a:lstStyle/>
          <a:p>
            <a:pPr eaLnBrk="1" hangingPunct="1"/>
            <a:r>
              <a:rPr lang="en-US" altLang="zh-CN" smtClean="0">
                <a:latin typeface="宋体" pitchFamily="2" charset="-122"/>
                <a:ea typeface="宋体" pitchFamily="2" charset="-122"/>
              </a:rPr>
              <a:t>1.5 </a:t>
            </a:r>
            <a:r>
              <a:rPr lang="zh-CN" altLang="en-US" smtClean="0">
                <a:latin typeface="宋体" pitchFamily="2" charset="-122"/>
                <a:ea typeface="宋体" pitchFamily="2" charset="-122"/>
              </a:rPr>
              <a:t>小结</a:t>
            </a:r>
          </a:p>
        </p:txBody>
      </p:sp>
      <p:sp>
        <p:nvSpPr>
          <p:cNvPr id="180228" name="Rectangle 3"/>
          <p:cNvSpPr>
            <a:spLocks noGrp="1" noChangeArrowheads="1"/>
          </p:cNvSpPr>
          <p:nvPr>
            <p:ph type="body" idx="1"/>
          </p:nvPr>
        </p:nvSpPr>
        <p:spPr/>
        <p:txBody>
          <a:bodyPr/>
          <a:lstStyle/>
          <a:p>
            <a:pPr algn="just" eaLnBrk="1" hangingPunct="1">
              <a:lnSpc>
                <a:spcPct val="120000"/>
              </a:lnSpc>
            </a:pPr>
            <a:r>
              <a:rPr lang="zh-CN" altLang="en-US" smtClean="0">
                <a:ea typeface="宋体" pitchFamily="2" charset="-122"/>
              </a:rPr>
              <a:t>数据库系统概述</a:t>
            </a:r>
          </a:p>
          <a:p>
            <a:pPr lvl="1" algn="just" eaLnBrk="1" hangingPunct="1">
              <a:lnSpc>
                <a:spcPct val="120000"/>
              </a:lnSpc>
            </a:pPr>
            <a:r>
              <a:rPr lang="zh-CN" altLang="en-US" smtClean="0">
                <a:ea typeface="宋体" pitchFamily="2" charset="-122"/>
              </a:rPr>
              <a:t>数据库的基本概念</a:t>
            </a:r>
          </a:p>
          <a:p>
            <a:pPr lvl="1" algn="just" eaLnBrk="1" hangingPunct="1">
              <a:lnSpc>
                <a:spcPct val="120000"/>
              </a:lnSpc>
            </a:pPr>
            <a:r>
              <a:rPr lang="zh-CN" altLang="en-US" smtClean="0">
                <a:ea typeface="宋体" pitchFamily="2" charset="-122"/>
              </a:rPr>
              <a:t>数据管理的发展过程</a:t>
            </a:r>
          </a:p>
          <a:p>
            <a:pPr algn="just" eaLnBrk="1" hangingPunct="1">
              <a:lnSpc>
                <a:spcPct val="120000"/>
              </a:lnSpc>
            </a:pPr>
            <a:r>
              <a:rPr lang="zh-CN" altLang="en-US" smtClean="0">
                <a:ea typeface="宋体" pitchFamily="2" charset="-122"/>
              </a:rPr>
              <a:t>数据模型</a:t>
            </a:r>
          </a:p>
          <a:p>
            <a:pPr lvl="1" algn="just" eaLnBrk="1" hangingPunct="1">
              <a:lnSpc>
                <a:spcPct val="120000"/>
              </a:lnSpc>
            </a:pPr>
            <a:r>
              <a:rPr lang="zh-CN" altLang="en-US" smtClean="0">
                <a:ea typeface="宋体" pitchFamily="2" charset="-122"/>
              </a:rPr>
              <a:t>数据模型的三要素</a:t>
            </a:r>
          </a:p>
          <a:p>
            <a:pPr lvl="1" algn="just" eaLnBrk="1" hangingPunct="1">
              <a:lnSpc>
                <a:spcPct val="120000"/>
              </a:lnSpc>
            </a:pPr>
            <a:r>
              <a:rPr lang="zh-CN" altLang="en-US" smtClean="0">
                <a:ea typeface="宋体" pitchFamily="2" charset="-122"/>
              </a:rPr>
              <a:t>概念模型， </a:t>
            </a:r>
            <a:r>
              <a:rPr lang="en-US" altLang="zh-CN" smtClean="0">
                <a:ea typeface="宋体" pitchFamily="2" charset="-122"/>
              </a:rPr>
              <a:t>E-R </a:t>
            </a:r>
            <a:r>
              <a:rPr lang="zh-CN" altLang="en-US" smtClean="0">
                <a:ea typeface="宋体" pitchFamily="2" charset="-122"/>
              </a:rPr>
              <a:t>模型</a:t>
            </a:r>
          </a:p>
          <a:p>
            <a:pPr lvl="1" algn="just" eaLnBrk="1" hangingPunct="1">
              <a:lnSpc>
                <a:spcPct val="120000"/>
              </a:lnSpc>
            </a:pPr>
            <a:r>
              <a:rPr lang="zh-CN" altLang="en-US" smtClean="0">
                <a:ea typeface="宋体" pitchFamily="2" charset="-122"/>
              </a:rPr>
              <a:t>三种主要数据库模型</a:t>
            </a:r>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81251" name="Rectangle 2"/>
          <p:cNvSpPr>
            <a:spLocks noGrp="1" noChangeArrowheads="1"/>
          </p:cNvSpPr>
          <p:nvPr>
            <p:ph type="title"/>
          </p:nvPr>
        </p:nvSpPr>
        <p:spPr/>
        <p:txBody>
          <a:bodyPr/>
          <a:lstStyle/>
          <a:p>
            <a:pPr eaLnBrk="1" hangingPunct="1"/>
            <a:r>
              <a:rPr lang="zh-CN" altLang="en-US" smtClean="0">
                <a:ea typeface="楷体_GB2312" pitchFamily="49" charset="-122"/>
              </a:rPr>
              <a:t>小结</a:t>
            </a:r>
            <a:r>
              <a:rPr lang="en-US" altLang="zh-CN" smtClean="0">
                <a:ea typeface="楷体_GB2312" pitchFamily="49" charset="-122"/>
              </a:rPr>
              <a:t>(</a:t>
            </a:r>
            <a:r>
              <a:rPr lang="zh-CN" altLang="en-US" smtClean="0">
                <a:ea typeface="楷体_GB2312" pitchFamily="49" charset="-122"/>
              </a:rPr>
              <a:t>续</a:t>
            </a:r>
            <a:r>
              <a:rPr lang="en-US" altLang="zh-CN" smtClean="0">
                <a:ea typeface="楷体_GB2312" pitchFamily="49" charset="-122"/>
              </a:rPr>
              <a:t>)</a:t>
            </a:r>
          </a:p>
        </p:txBody>
      </p:sp>
      <p:sp>
        <p:nvSpPr>
          <p:cNvPr id="181252" name="Rectangle 3"/>
          <p:cNvSpPr>
            <a:spLocks noGrp="1" noChangeArrowheads="1"/>
          </p:cNvSpPr>
          <p:nvPr>
            <p:ph type="body" idx="1"/>
          </p:nvPr>
        </p:nvSpPr>
        <p:spPr/>
        <p:txBody>
          <a:bodyPr/>
          <a:lstStyle/>
          <a:p>
            <a:pPr algn="just" eaLnBrk="1" hangingPunct="1">
              <a:lnSpc>
                <a:spcPct val="150000"/>
              </a:lnSpc>
            </a:pPr>
            <a:r>
              <a:rPr lang="zh-CN" altLang="en-US" smtClean="0">
                <a:ea typeface="宋体" pitchFamily="2" charset="-122"/>
              </a:rPr>
              <a:t>数据库系统的结构</a:t>
            </a:r>
          </a:p>
          <a:p>
            <a:pPr lvl="1" algn="just" eaLnBrk="1" hangingPunct="1">
              <a:lnSpc>
                <a:spcPct val="150000"/>
              </a:lnSpc>
            </a:pPr>
            <a:r>
              <a:rPr lang="zh-CN" altLang="en-US" smtClean="0">
                <a:ea typeface="宋体" pitchFamily="2" charset="-122"/>
              </a:rPr>
              <a:t>数据库系统三级模式结构</a:t>
            </a:r>
          </a:p>
          <a:p>
            <a:pPr lvl="1" algn="just" eaLnBrk="1" hangingPunct="1">
              <a:lnSpc>
                <a:spcPct val="150000"/>
              </a:lnSpc>
            </a:pPr>
            <a:r>
              <a:rPr lang="zh-CN" altLang="en-US" smtClean="0">
                <a:ea typeface="宋体" pitchFamily="2" charset="-122"/>
              </a:rPr>
              <a:t>数据库系统两层映像系统结构</a:t>
            </a:r>
          </a:p>
          <a:p>
            <a:pPr algn="just" eaLnBrk="1" hangingPunct="1">
              <a:lnSpc>
                <a:spcPct val="150000"/>
              </a:lnSpc>
            </a:pPr>
            <a:r>
              <a:rPr lang="zh-CN" altLang="en-US" smtClean="0">
                <a:ea typeface="宋体" pitchFamily="2" charset="-122"/>
              </a:rPr>
              <a:t>数据库系统的组成</a:t>
            </a:r>
          </a:p>
          <a:p>
            <a:pPr eaLnBrk="1" hangingPunct="1">
              <a:lnSpc>
                <a:spcPct val="150000"/>
              </a:lnSpc>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页脚占位符 5"/>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82275" name="Rectangle 5"/>
          <p:cNvSpPr>
            <a:spLocks noGrp="1" noChangeArrowheads="1"/>
          </p:cNvSpPr>
          <p:nvPr>
            <p:ph type="title"/>
          </p:nvPr>
        </p:nvSpPr>
        <p:spPr/>
        <p:txBody>
          <a:bodyPr/>
          <a:lstStyle/>
          <a:p>
            <a:pPr eaLnBrk="1" hangingPunct="1"/>
            <a:r>
              <a:rPr lang="en-US" altLang="zh-CN" b="0" smtClean="0">
                <a:ea typeface="宋体" pitchFamily="2" charset="-122"/>
              </a:rPr>
              <a:t>       </a:t>
            </a:r>
            <a:r>
              <a:rPr lang="zh-CN" altLang="en-US" i="1" smtClean="0">
                <a:solidFill>
                  <a:schemeClr val="folHlink"/>
                </a:solidFill>
                <a:ea typeface="楷体_GB2312" pitchFamily="49" charset="-122"/>
              </a:rPr>
              <a:t>下课了。。。</a:t>
            </a:r>
          </a:p>
        </p:txBody>
      </p:sp>
      <p:pic>
        <p:nvPicPr>
          <p:cNvPr id="182276" name="Picture 4" descr="4_20_5"/>
          <p:cNvPicPr>
            <a:picLocks noGrp="1" noChangeAspect="1" noChangeArrowheads="1"/>
          </p:cNvPicPr>
          <p:nvPr>
            <p:ph sz="half" idx="1"/>
          </p:nvPr>
        </p:nvPicPr>
        <p:blipFill>
          <a:blip r:embed="rId2">
            <a:grayscl/>
            <a:extLst>
              <a:ext uri="{28A0092B-C50C-407E-A947-70E740481C1C}">
                <a14:useLocalDpi xmlns:a14="http://schemas.microsoft.com/office/drawing/2010/main" val="0"/>
              </a:ext>
            </a:extLst>
          </a:blip>
          <a:srcRect/>
          <a:stretch>
            <a:fillRect/>
          </a:stretch>
        </p:blipFill>
        <p:spPr>
          <a:xfrm>
            <a:off x="1476375" y="1844675"/>
            <a:ext cx="4391025" cy="4537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2277" name="Text Box 8"/>
          <p:cNvSpPr txBox="1">
            <a:spLocks noChangeArrowheads="1"/>
          </p:cNvSpPr>
          <p:nvPr/>
        </p:nvSpPr>
        <p:spPr bwMode="auto">
          <a:xfrm>
            <a:off x="3635375" y="2492375"/>
            <a:ext cx="174942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4000" b="1">
                <a:latin typeface="Times New Roman" pitchFamily="18" charset="0"/>
                <a:ea typeface="楷体_GB2312" pitchFamily="49" charset="-122"/>
              </a:rPr>
              <a:t>追求</a:t>
            </a:r>
          </a:p>
        </p:txBody>
      </p:sp>
      <p:pic>
        <p:nvPicPr>
          <p:cNvPr id="182278" name="Picture 9" descr="0006"/>
          <p:cNvPicPr>
            <a:picLocks noGrp="1" noChangeAspect="1" noChangeArrowheads="1"/>
          </p:cNvPicPr>
          <p:nvPr>
            <p:ph sz="half" idx="2"/>
          </p:nvPr>
        </p:nvPicPr>
        <p:blipFill>
          <a:blip r:embed="rId3">
            <a:lum bright="18000" contrast="12000"/>
            <a:grayscl/>
            <a:extLst>
              <a:ext uri="{28A0092B-C50C-407E-A947-70E740481C1C}">
                <a14:useLocalDpi xmlns:a14="http://schemas.microsoft.com/office/drawing/2010/main" val="0"/>
              </a:ext>
            </a:extLst>
          </a:blip>
          <a:srcRect/>
          <a:stretch>
            <a:fillRect/>
          </a:stretch>
        </p:blipFill>
        <p:spPr>
          <a:xfrm>
            <a:off x="6659563" y="4979988"/>
            <a:ext cx="1738312" cy="1204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2279" name="Rectangle 12"/>
          <p:cNvSpPr>
            <a:spLocks noChangeArrowheads="1"/>
          </p:cNvSpPr>
          <p:nvPr/>
        </p:nvSpPr>
        <p:spPr bwMode="auto">
          <a:xfrm>
            <a:off x="6084888" y="3860800"/>
            <a:ext cx="2635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kumimoji="1" lang="zh-CN" altLang="en-US" sz="2400" b="1" i="1">
                <a:solidFill>
                  <a:schemeClr val="accent2"/>
                </a:solidFill>
                <a:latin typeface="Times New Roman" pitchFamily="18" charset="0"/>
                <a:ea typeface="楷体_GB2312" pitchFamily="49" charset="-122"/>
              </a:rPr>
              <a:t>休息一会儿。。。</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0483" name="Rectangle 2"/>
          <p:cNvSpPr>
            <a:spLocks noGrp="1" noChangeArrowheads="1"/>
          </p:cNvSpPr>
          <p:nvPr>
            <p:ph type="title"/>
          </p:nvPr>
        </p:nvSpPr>
        <p:spPr>
          <a:xfrm>
            <a:off x="611188" y="692150"/>
            <a:ext cx="7042150" cy="563563"/>
          </a:xfrm>
        </p:spPr>
        <p:txBody>
          <a:bodyPr/>
          <a:lstStyle/>
          <a:p>
            <a:pPr eaLnBrk="1" hangingPunct="1"/>
            <a:r>
              <a:rPr lang="zh-CN" altLang="en-US" smtClean="0">
                <a:ea typeface="宋体" pitchFamily="2" charset="-122"/>
              </a:rPr>
              <a:t>一、数据</a:t>
            </a:r>
          </a:p>
        </p:txBody>
      </p:sp>
      <p:sp>
        <p:nvSpPr>
          <p:cNvPr id="20484" name="Rectangle 3"/>
          <p:cNvSpPr>
            <a:spLocks noGrp="1" noChangeArrowheads="1"/>
          </p:cNvSpPr>
          <p:nvPr>
            <p:ph type="body" idx="1"/>
          </p:nvPr>
        </p:nvSpPr>
        <p:spPr>
          <a:xfrm>
            <a:off x="971550" y="1844675"/>
            <a:ext cx="7620000" cy="4319588"/>
          </a:xfrm>
        </p:spPr>
        <p:txBody>
          <a:bodyPr/>
          <a:lstStyle/>
          <a:p>
            <a:pPr eaLnBrk="1" hangingPunct="1">
              <a:lnSpc>
                <a:spcPct val="150000"/>
              </a:lnSpc>
            </a:pPr>
            <a:r>
              <a:rPr lang="zh-CN" altLang="en-US" sz="2400" dirty="0" smtClean="0">
                <a:ea typeface="宋体" pitchFamily="2" charset="-122"/>
              </a:rPr>
              <a:t>数据</a:t>
            </a:r>
            <a:r>
              <a:rPr lang="en-US" altLang="zh-CN" sz="2400" dirty="0" smtClean="0">
                <a:ea typeface="宋体" pitchFamily="2" charset="-122"/>
              </a:rPr>
              <a:t>(Data)</a:t>
            </a:r>
            <a:r>
              <a:rPr lang="zh-CN" altLang="en-US" sz="2400" dirty="0" smtClean="0">
                <a:ea typeface="宋体" pitchFamily="2" charset="-122"/>
              </a:rPr>
              <a:t>是数据库中存储的基本对象</a:t>
            </a:r>
          </a:p>
          <a:p>
            <a:pPr eaLnBrk="1" hangingPunct="1">
              <a:lnSpc>
                <a:spcPct val="150000"/>
              </a:lnSpc>
            </a:pPr>
            <a:r>
              <a:rPr lang="zh-CN" altLang="en-US" sz="2400" dirty="0" smtClean="0">
                <a:ea typeface="宋体" pitchFamily="2" charset="-122"/>
              </a:rPr>
              <a:t>数据的定义</a:t>
            </a:r>
          </a:p>
          <a:p>
            <a:pPr lvl="1" eaLnBrk="1" hangingPunct="1">
              <a:lnSpc>
                <a:spcPct val="150000"/>
              </a:lnSpc>
            </a:pPr>
            <a:r>
              <a:rPr lang="zh-CN" altLang="en-US" sz="2000" dirty="0" smtClean="0">
                <a:ea typeface="宋体" pitchFamily="2" charset="-122"/>
              </a:rPr>
              <a:t>描述事物的符号记录</a:t>
            </a:r>
            <a:endParaRPr lang="zh-CN" altLang="en-US" sz="2000" b="1" dirty="0" smtClean="0">
              <a:ea typeface="宋体" pitchFamily="2" charset="-122"/>
            </a:endParaRPr>
          </a:p>
          <a:p>
            <a:pPr eaLnBrk="1" hangingPunct="1">
              <a:lnSpc>
                <a:spcPct val="150000"/>
              </a:lnSpc>
            </a:pPr>
            <a:r>
              <a:rPr lang="zh-CN" altLang="en-US" sz="2400" dirty="0" smtClean="0">
                <a:ea typeface="宋体" pitchFamily="2" charset="-122"/>
              </a:rPr>
              <a:t>数据的种类</a:t>
            </a:r>
          </a:p>
          <a:p>
            <a:pPr lvl="1" eaLnBrk="1" hangingPunct="1">
              <a:lnSpc>
                <a:spcPct val="150000"/>
              </a:lnSpc>
            </a:pPr>
            <a:r>
              <a:rPr lang="zh-CN" altLang="en-US" sz="2000" dirty="0" smtClean="0">
                <a:ea typeface="宋体" pitchFamily="2" charset="-122"/>
              </a:rPr>
              <a:t>文本、图形、图像、音频、视频、学生的档案记录、货物的运输情况等</a:t>
            </a:r>
          </a:p>
          <a:p>
            <a:pPr eaLnBrk="1" hangingPunct="1"/>
            <a:r>
              <a:rPr lang="zh-CN" altLang="en-US" sz="2400" dirty="0" smtClean="0">
                <a:ea typeface="宋体" pitchFamily="2" charset="-122"/>
              </a:rPr>
              <a:t>数据的特点</a:t>
            </a:r>
          </a:p>
          <a:p>
            <a:pPr lvl="1" eaLnBrk="1" hangingPunct="1"/>
            <a:r>
              <a:rPr lang="zh-CN" altLang="en-US" sz="2000" dirty="0" smtClean="0">
                <a:ea typeface="宋体" pitchFamily="2" charset="-122"/>
              </a:rPr>
              <a:t>数据与其语义是不可分的</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1507" name="Rectangle 2"/>
          <p:cNvSpPr>
            <a:spLocks noGrp="1" noChangeArrowheads="1"/>
          </p:cNvSpPr>
          <p:nvPr>
            <p:ph type="title"/>
          </p:nvPr>
        </p:nvSpPr>
        <p:spPr/>
        <p:txBody>
          <a:bodyPr/>
          <a:lstStyle/>
          <a:p>
            <a:pPr eaLnBrk="1" hangingPunct="1"/>
            <a:r>
              <a:rPr lang="zh-CN" altLang="en-US" smtClean="0">
                <a:ea typeface="宋体" pitchFamily="2" charset="-122"/>
              </a:rPr>
              <a:t>数据举例</a:t>
            </a:r>
          </a:p>
        </p:txBody>
      </p:sp>
      <p:sp>
        <p:nvSpPr>
          <p:cNvPr id="21508" name="Rectangle 3"/>
          <p:cNvSpPr>
            <a:spLocks noGrp="1" noChangeArrowheads="1"/>
          </p:cNvSpPr>
          <p:nvPr>
            <p:ph type="body" idx="1"/>
          </p:nvPr>
        </p:nvSpPr>
        <p:spPr>
          <a:xfrm>
            <a:off x="539750" y="1916113"/>
            <a:ext cx="8135938" cy="4105275"/>
          </a:xfrm>
        </p:spPr>
        <p:txBody>
          <a:bodyPr/>
          <a:lstStyle/>
          <a:p>
            <a:pPr algn="just" eaLnBrk="1" hangingPunct="1">
              <a:lnSpc>
                <a:spcPct val="150000"/>
              </a:lnSpc>
            </a:pPr>
            <a:r>
              <a:rPr lang="zh-CN" altLang="en-US" sz="2400" dirty="0" smtClean="0">
                <a:latin typeface="Times New Roman" pitchFamily="18" charset="0"/>
                <a:ea typeface="宋体" pitchFamily="2" charset="-122"/>
                <a:cs typeface="Times New Roman" pitchFamily="18" charset="0"/>
              </a:rPr>
              <a:t>数据的含义称为数据的语义，</a:t>
            </a:r>
            <a:r>
              <a:rPr lang="zh-CN" altLang="en-US" sz="2400" dirty="0" smtClean="0">
                <a:solidFill>
                  <a:srgbClr val="FF0000"/>
                </a:solidFill>
                <a:latin typeface="Times New Roman" pitchFamily="18" charset="0"/>
                <a:ea typeface="宋体" pitchFamily="2" charset="-122"/>
                <a:cs typeface="Times New Roman" pitchFamily="18" charset="0"/>
              </a:rPr>
              <a:t>数据与其语义是不可分的</a:t>
            </a:r>
            <a:r>
              <a:rPr lang="zh-CN" altLang="en-US" sz="2400" dirty="0" smtClean="0">
                <a:latin typeface="Times New Roman" pitchFamily="18" charset="0"/>
                <a:ea typeface="宋体" pitchFamily="2" charset="-122"/>
                <a:cs typeface="Times New Roman" pitchFamily="18" charset="0"/>
              </a:rPr>
              <a:t>。</a:t>
            </a:r>
            <a:endParaRPr lang="zh-CN" altLang="en-US" sz="2400" dirty="0" smtClean="0">
              <a:ea typeface="宋体" pitchFamily="2" charset="-122"/>
              <a:cs typeface="Times New Roman" pitchFamily="18" charset="0"/>
            </a:endParaRPr>
          </a:p>
          <a:p>
            <a:pPr lvl="1" eaLnBrk="1" hangingPunct="1">
              <a:lnSpc>
                <a:spcPct val="150000"/>
              </a:lnSpc>
            </a:pPr>
            <a:r>
              <a:rPr lang="zh-CN" altLang="en-US" sz="2000" dirty="0" smtClean="0">
                <a:ea typeface="宋体" pitchFamily="2" charset="-122"/>
                <a:cs typeface="Times New Roman" pitchFamily="18" charset="0"/>
              </a:rPr>
              <a:t>例如  </a:t>
            </a:r>
            <a:r>
              <a:rPr lang="en-US" altLang="zh-CN" sz="2000" dirty="0" smtClean="0">
                <a:ea typeface="宋体" pitchFamily="2" charset="-122"/>
                <a:cs typeface="Times New Roman" pitchFamily="18" charset="0"/>
              </a:rPr>
              <a:t>93</a:t>
            </a:r>
            <a:r>
              <a:rPr lang="zh-CN" altLang="en-US" sz="2000" dirty="0" smtClean="0">
                <a:ea typeface="宋体" pitchFamily="2" charset="-122"/>
                <a:cs typeface="Times New Roman" pitchFamily="18" charset="0"/>
              </a:rPr>
              <a:t>是一个数据</a:t>
            </a:r>
          </a:p>
          <a:p>
            <a:pPr lvl="2" eaLnBrk="1" hangingPunct="1">
              <a:lnSpc>
                <a:spcPct val="150000"/>
              </a:lnSpc>
              <a:buFontTx/>
              <a:buNone/>
            </a:pPr>
            <a:r>
              <a:rPr lang="zh-CN" altLang="en-US" sz="2000" dirty="0" smtClean="0">
                <a:ea typeface="宋体" pitchFamily="2" charset="-122"/>
                <a:cs typeface="Times New Roman" pitchFamily="18" charset="0"/>
              </a:rPr>
              <a:t>语义</a:t>
            </a:r>
            <a:r>
              <a:rPr lang="en-US" altLang="zh-CN" sz="2000" dirty="0" smtClean="0">
                <a:ea typeface="宋体" pitchFamily="2" charset="-122"/>
                <a:cs typeface="Times New Roman" pitchFamily="18" charset="0"/>
              </a:rPr>
              <a:t>1</a:t>
            </a:r>
            <a:r>
              <a:rPr lang="zh-CN" altLang="en-US" sz="2000" dirty="0" smtClean="0">
                <a:ea typeface="宋体" pitchFamily="2" charset="-122"/>
                <a:cs typeface="Times New Roman" pitchFamily="18" charset="0"/>
              </a:rPr>
              <a:t>：学生某门课的成绩</a:t>
            </a:r>
          </a:p>
          <a:p>
            <a:pPr lvl="2" eaLnBrk="1" hangingPunct="1">
              <a:lnSpc>
                <a:spcPct val="150000"/>
              </a:lnSpc>
              <a:buFontTx/>
              <a:buNone/>
            </a:pPr>
            <a:r>
              <a:rPr lang="zh-CN" altLang="en-US" sz="2000" dirty="0" smtClean="0">
                <a:ea typeface="宋体" pitchFamily="2" charset="-122"/>
                <a:cs typeface="Times New Roman" pitchFamily="18" charset="0"/>
              </a:rPr>
              <a:t>语义</a:t>
            </a:r>
            <a:r>
              <a:rPr lang="en-US" altLang="zh-CN" sz="2000" dirty="0" smtClean="0">
                <a:ea typeface="宋体" pitchFamily="2" charset="-122"/>
                <a:cs typeface="Times New Roman" pitchFamily="18" charset="0"/>
              </a:rPr>
              <a:t>2</a:t>
            </a:r>
            <a:r>
              <a:rPr lang="zh-CN" altLang="en-US" sz="2000" dirty="0" smtClean="0">
                <a:ea typeface="宋体" pitchFamily="2" charset="-122"/>
                <a:cs typeface="Times New Roman" pitchFamily="18" charset="0"/>
              </a:rPr>
              <a:t>：某人的体重</a:t>
            </a:r>
          </a:p>
          <a:p>
            <a:pPr lvl="2" eaLnBrk="1" hangingPunct="1">
              <a:lnSpc>
                <a:spcPct val="150000"/>
              </a:lnSpc>
              <a:buFontTx/>
              <a:buNone/>
            </a:pPr>
            <a:r>
              <a:rPr lang="zh-CN" altLang="en-US" sz="2000" dirty="0" smtClean="0">
                <a:ea typeface="宋体" pitchFamily="2" charset="-122"/>
                <a:cs typeface="Times New Roman" pitchFamily="18" charset="0"/>
              </a:rPr>
              <a:t>语义</a:t>
            </a:r>
            <a:r>
              <a:rPr lang="en-US" altLang="zh-CN" sz="2000" dirty="0" smtClean="0">
                <a:ea typeface="宋体" pitchFamily="2" charset="-122"/>
                <a:cs typeface="Times New Roman" pitchFamily="18" charset="0"/>
              </a:rPr>
              <a:t>3</a:t>
            </a:r>
            <a:r>
              <a:rPr lang="zh-CN" altLang="en-US" sz="2000" dirty="0" smtClean="0">
                <a:ea typeface="宋体" pitchFamily="2" charset="-122"/>
                <a:cs typeface="Times New Roman" pitchFamily="18" charset="0"/>
              </a:rPr>
              <a:t>：计算机系</a:t>
            </a:r>
            <a:r>
              <a:rPr lang="en-US" altLang="zh-CN" sz="2000" dirty="0" smtClean="0">
                <a:ea typeface="宋体" pitchFamily="2" charset="-122"/>
                <a:cs typeface="Times New Roman" pitchFamily="18" charset="0"/>
              </a:rPr>
              <a:t>2003</a:t>
            </a:r>
            <a:r>
              <a:rPr lang="zh-CN" altLang="en-US" sz="2000" dirty="0" smtClean="0">
                <a:ea typeface="宋体" pitchFamily="2" charset="-122"/>
                <a:cs typeface="Times New Roman" pitchFamily="18" charset="0"/>
              </a:rPr>
              <a:t>级学生人数</a:t>
            </a:r>
          </a:p>
          <a:p>
            <a:pPr lvl="2" eaLnBrk="1" hangingPunct="1">
              <a:lnSpc>
                <a:spcPct val="150000"/>
              </a:lnSpc>
              <a:buFontTx/>
              <a:buNone/>
            </a:pPr>
            <a:r>
              <a:rPr lang="zh-CN" altLang="en-US" sz="2000" dirty="0" smtClean="0">
                <a:ea typeface="宋体" pitchFamily="2" charset="-122"/>
                <a:cs typeface="Times New Roman" pitchFamily="18" charset="0"/>
              </a:rPr>
              <a:t>语义</a:t>
            </a:r>
            <a:r>
              <a:rPr lang="en-US" altLang="zh-CN" sz="2000" dirty="0" smtClean="0">
                <a:ea typeface="宋体" pitchFamily="2" charset="-122"/>
                <a:cs typeface="Times New Roman" pitchFamily="18" charset="0"/>
              </a:rPr>
              <a:t>4</a:t>
            </a:r>
            <a:r>
              <a:rPr lang="zh-CN" altLang="en-US" sz="2000" dirty="0" smtClean="0">
                <a:ea typeface="宋体" pitchFamily="2" charset="-122"/>
                <a:cs typeface="Times New Roman" pitchFamily="18" charset="0"/>
              </a:rPr>
              <a:t>：请同学给出。。。</a:t>
            </a:r>
          </a:p>
          <a:p>
            <a:pPr lvl="2" eaLnBrk="1" hangingPunct="1">
              <a:lnSpc>
                <a:spcPct val="150000"/>
              </a:lnSpc>
              <a:buFontTx/>
              <a:buNone/>
            </a:pPr>
            <a:endParaRPr lang="zh-CN" altLang="en-US" sz="2000" dirty="0" smtClean="0">
              <a:ea typeface="宋体" pitchFamily="2" charset="-122"/>
              <a:cs typeface="Times New Roman" pitchFamily="18" charset="0"/>
            </a:endParaRPr>
          </a:p>
          <a:p>
            <a:pPr eaLnBrk="1" hangingPunct="1">
              <a:lnSpc>
                <a:spcPct val="150000"/>
              </a:lnSpc>
              <a:buFont typeface="Wingdings" pitchFamily="2" charset="2"/>
              <a:buNone/>
            </a:pPr>
            <a:endParaRPr lang="en-US" altLang="zh-CN" sz="2400" dirty="0" smtClean="0">
              <a:ea typeface="宋体" pitchFamily="2" charset="-122"/>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099" name="Rectangle 2"/>
          <p:cNvSpPr>
            <a:spLocks noGrp="1" noChangeArrowheads="1"/>
          </p:cNvSpPr>
          <p:nvPr>
            <p:ph type="title"/>
          </p:nvPr>
        </p:nvSpPr>
        <p:spPr/>
        <p:txBody>
          <a:bodyPr/>
          <a:lstStyle/>
          <a:p>
            <a:pPr eaLnBrk="1" hangingPunct="1"/>
            <a:r>
              <a:rPr lang="zh-CN" altLang="en-US" smtClean="0">
                <a:latin typeface="宋体" pitchFamily="2" charset="-122"/>
                <a:ea typeface="宋体" pitchFamily="2" charset="-122"/>
              </a:rPr>
              <a:t>教材及参考书</a:t>
            </a:r>
            <a:r>
              <a:rPr lang="en-US" altLang="zh-CN" smtClean="0">
                <a:latin typeface="宋体" pitchFamily="2" charset="-122"/>
                <a:ea typeface="宋体" pitchFamily="2" charset="-122"/>
              </a:rPr>
              <a:t>(2)</a:t>
            </a:r>
          </a:p>
        </p:txBody>
      </p:sp>
      <p:sp>
        <p:nvSpPr>
          <p:cNvPr id="8195" name="Rectangle 3"/>
          <p:cNvSpPr>
            <a:spLocks noGrp="1" noChangeArrowheads="1"/>
          </p:cNvSpPr>
          <p:nvPr>
            <p:ph type="body" idx="1"/>
          </p:nvPr>
        </p:nvSpPr>
        <p:spPr>
          <a:xfrm>
            <a:off x="990600" y="1828800"/>
            <a:ext cx="7772400" cy="4343400"/>
          </a:xfrm>
        </p:spPr>
        <p:txBody>
          <a:bodyPr/>
          <a:lstStyle/>
          <a:p>
            <a:pPr eaLnBrk="1" hangingPunct="1">
              <a:lnSpc>
                <a:spcPct val="150000"/>
              </a:lnSpc>
              <a:buFont typeface="Wingdings" pitchFamily="2" charset="2"/>
              <a:buNone/>
            </a:pPr>
            <a:r>
              <a:rPr lang="en-US" altLang="zh-CN" sz="2400" dirty="0" smtClean="0">
                <a:solidFill>
                  <a:srgbClr val="0000FF"/>
                </a:solidFill>
                <a:ea typeface="宋体" pitchFamily="2" charset="-122"/>
                <a:sym typeface="Wingdings" pitchFamily="2" charset="2"/>
              </a:rPr>
              <a:t>  </a:t>
            </a:r>
            <a:r>
              <a:rPr lang="zh-CN" altLang="en-US" sz="4000" b="1" dirty="0" smtClean="0">
                <a:ea typeface="隶书" pitchFamily="49" charset="-122"/>
              </a:rPr>
              <a:t>教材</a:t>
            </a:r>
            <a:r>
              <a:rPr lang="zh-CN" altLang="en-US" sz="4000" b="1" dirty="0" smtClean="0">
                <a:ea typeface="隶书" pitchFamily="49" charset="-122"/>
              </a:rPr>
              <a:t>及参考书</a:t>
            </a:r>
            <a:endParaRPr lang="zh-CN" altLang="en-US" sz="4000" b="1" dirty="0" smtClean="0">
              <a:ea typeface="隶书" pitchFamily="49" charset="-122"/>
            </a:endParaRPr>
          </a:p>
          <a:p>
            <a:pPr lvl="1" eaLnBrk="1" hangingPunct="1">
              <a:lnSpc>
                <a:spcPct val="110000"/>
              </a:lnSpc>
            </a:pPr>
            <a:r>
              <a:rPr lang="zh-CN" altLang="en-US" sz="3100" b="1" dirty="0" smtClean="0">
                <a:ea typeface="宋体" pitchFamily="2" charset="-122"/>
              </a:rPr>
              <a:t>数据库系统原理与应用</a:t>
            </a:r>
            <a:endParaRPr lang="en-US" altLang="zh-CN" sz="3100" b="1" dirty="0" smtClean="0">
              <a:ea typeface="宋体" pitchFamily="2" charset="-122"/>
            </a:endParaRPr>
          </a:p>
          <a:p>
            <a:pPr lvl="1" eaLnBrk="1" hangingPunct="1">
              <a:lnSpc>
                <a:spcPct val="110000"/>
              </a:lnSpc>
            </a:pPr>
            <a:r>
              <a:rPr lang="zh-CN" altLang="en-US" sz="3100" b="1" dirty="0" smtClean="0">
                <a:ea typeface="宋体" pitchFamily="2" charset="-122"/>
              </a:rPr>
              <a:t>萨</a:t>
            </a:r>
            <a:r>
              <a:rPr lang="zh-CN" altLang="en-US" sz="3100" b="1" dirty="0" smtClean="0">
                <a:ea typeface="宋体" pitchFamily="2" charset="-122"/>
              </a:rPr>
              <a:t>师煊，王珊：数据库系统概论</a:t>
            </a:r>
            <a:r>
              <a:rPr lang="en-US" altLang="zh-CN" sz="3100" b="1" dirty="0" smtClean="0">
                <a:ea typeface="宋体" pitchFamily="2" charset="-122"/>
              </a:rPr>
              <a:t>(</a:t>
            </a:r>
            <a:r>
              <a:rPr lang="zh-CN" altLang="en-US" sz="3100" b="1" dirty="0" smtClean="0">
                <a:ea typeface="宋体" pitchFamily="2" charset="-122"/>
              </a:rPr>
              <a:t>第四版</a:t>
            </a:r>
            <a:r>
              <a:rPr lang="en-US" altLang="zh-CN" sz="3100" b="1" dirty="0" smtClean="0">
                <a:ea typeface="宋体" pitchFamily="2" charset="-122"/>
              </a:rPr>
              <a:t>)      </a:t>
            </a:r>
            <a:r>
              <a:rPr lang="zh-CN" altLang="en-US" sz="3100" b="1" dirty="0" smtClean="0">
                <a:ea typeface="宋体" pitchFamily="2" charset="-122"/>
              </a:rPr>
              <a:t>高等教育出版社，</a:t>
            </a:r>
            <a:r>
              <a:rPr lang="en-US" altLang="zh-CN" sz="3100" b="1" dirty="0" smtClean="0">
                <a:ea typeface="宋体" pitchFamily="2" charset="-122"/>
              </a:rPr>
              <a:t>2006.5 </a:t>
            </a:r>
            <a:endParaRPr lang="en-US" altLang="zh-CN" sz="2600" b="1" dirty="0" smtClean="0">
              <a:ea typeface="宋体" pitchFamily="2" charset="-122"/>
            </a:endParaRPr>
          </a:p>
          <a:p>
            <a:pPr eaLnBrk="1" hangingPunct="1">
              <a:lnSpc>
                <a:spcPct val="130000"/>
              </a:lnSpc>
              <a:buFont typeface="Wingdings" pitchFamily="2" charset="2"/>
              <a:buNone/>
            </a:pPr>
            <a:r>
              <a:rPr lang="en-US" altLang="zh-CN" sz="2400" dirty="0" smtClean="0">
                <a:solidFill>
                  <a:srgbClr val="0000FF"/>
                </a:solidFill>
                <a:ea typeface="宋体" pitchFamily="2" charset="-122"/>
                <a:sym typeface="Wingdings" pitchFamily="2" charset="2"/>
              </a:rPr>
              <a:t> </a:t>
            </a:r>
            <a:r>
              <a:rPr lang="zh-CN" altLang="en-US" sz="3200" b="1" dirty="0" smtClean="0">
                <a:ea typeface="隶书" pitchFamily="49" charset="-122"/>
              </a:rPr>
              <a:t>上机软件</a:t>
            </a:r>
          </a:p>
          <a:p>
            <a:pPr lvl="1" eaLnBrk="1" hangingPunct="1">
              <a:lnSpc>
                <a:spcPct val="130000"/>
              </a:lnSpc>
            </a:pPr>
            <a:r>
              <a:rPr lang="en-US" altLang="zh-CN" sz="2600" dirty="0" smtClean="0">
                <a:ea typeface="宋体" pitchFamily="2" charset="-122"/>
              </a:rPr>
              <a:t>SQL SERVER,MY SQL</a:t>
            </a:r>
            <a:r>
              <a:rPr lang="zh-CN" altLang="en-US" sz="2600" dirty="0" smtClean="0">
                <a:ea typeface="宋体" pitchFamily="2" charset="-122"/>
              </a:rPr>
              <a:t>，</a:t>
            </a:r>
            <a:r>
              <a:rPr lang="en-US" altLang="zh-CN" sz="2600" b="1" dirty="0" smtClean="0">
                <a:ea typeface="宋体" pitchFamily="2" charset="-122"/>
              </a:rPr>
              <a:t>oracle</a:t>
            </a:r>
            <a:endParaRPr lang="en-US" altLang="zh-CN" sz="2600" b="1"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barn(outVertical)">
                                      <p:cBhvr>
                                        <p:cTn id="7" dur="500"/>
                                        <p:tgtEl>
                                          <p:spTgt spid="8195">
                                            <p:txEl>
                                              <p:pRg st="0" end="0"/>
                                            </p:txEl>
                                          </p:spTgt>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barn(outVertical)">
                                      <p:cBhvr>
                                        <p:cTn id="10" dur="500"/>
                                        <p:tgtEl>
                                          <p:spTgt spid="8195">
                                            <p:txEl>
                                              <p:pRg st="1" end="1"/>
                                            </p:txEl>
                                          </p:spTgt>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animEffect transition="in" filter="barn(outVertical)">
                                      <p:cBhvr>
                                        <p:cTn id="13" dur="500"/>
                                        <p:tgtEl>
                                          <p:spTgt spid="819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barn(outVertical)">
                                      <p:cBhvr>
                                        <p:cTn id="18" dur="500"/>
                                        <p:tgtEl>
                                          <p:spTgt spid="8195">
                                            <p:txEl>
                                              <p:pRg st="3" end="3"/>
                                            </p:txEl>
                                          </p:spTgt>
                                        </p:tgtEl>
                                      </p:cBhvr>
                                    </p:animEffect>
                                  </p:childTnLst>
                                </p:cTn>
                              </p:par>
                              <p:par>
                                <p:cTn id="19" presetID="16" presetClass="entr" presetSubtype="37"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barn(outVertical)">
                                      <p:cBhvr>
                                        <p:cTn id="21"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2531" name="Rectangle 1026"/>
          <p:cNvSpPr>
            <a:spLocks noGrp="1" noChangeArrowheads="1"/>
          </p:cNvSpPr>
          <p:nvPr>
            <p:ph type="title"/>
          </p:nvPr>
        </p:nvSpPr>
        <p:spPr/>
        <p:txBody>
          <a:bodyPr/>
          <a:lstStyle/>
          <a:p>
            <a:pPr eaLnBrk="1" hangingPunct="1"/>
            <a:r>
              <a:rPr lang="zh-CN" altLang="en-US" smtClean="0">
                <a:ea typeface="宋体" pitchFamily="2" charset="-122"/>
              </a:rPr>
              <a:t>数据举例</a:t>
            </a:r>
          </a:p>
        </p:txBody>
      </p:sp>
      <p:sp>
        <p:nvSpPr>
          <p:cNvPr id="22532" name="Rectangle 1027"/>
          <p:cNvSpPr>
            <a:spLocks noGrp="1" noChangeArrowheads="1"/>
          </p:cNvSpPr>
          <p:nvPr>
            <p:ph type="body" idx="1"/>
          </p:nvPr>
        </p:nvSpPr>
        <p:spPr>
          <a:xfrm>
            <a:off x="457200" y="1600200"/>
            <a:ext cx="8229600" cy="4495800"/>
          </a:xfrm>
        </p:spPr>
        <p:txBody>
          <a:bodyPr/>
          <a:lstStyle/>
          <a:p>
            <a:pPr eaLnBrk="1" hangingPunct="1">
              <a:lnSpc>
                <a:spcPct val="120000"/>
              </a:lnSpc>
            </a:pPr>
            <a:r>
              <a:rPr lang="zh-CN" altLang="en-US" dirty="0" smtClean="0">
                <a:ea typeface="宋体" pitchFamily="2" charset="-122"/>
              </a:rPr>
              <a:t>学生档案中的学生记录</a:t>
            </a:r>
          </a:p>
          <a:p>
            <a:pPr lvl="1" eaLnBrk="1" hangingPunct="1">
              <a:lnSpc>
                <a:spcPct val="120000"/>
              </a:lnSpc>
              <a:buFont typeface="Wingdings" pitchFamily="2" charset="2"/>
              <a:buNone/>
            </a:pPr>
            <a:r>
              <a:rPr lang="zh-CN" altLang="en-US" dirty="0" smtClean="0">
                <a:ea typeface="宋体" pitchFamily="2" charset="-122"/>
              </a:rPr>
              <a:t>（李明，男，</a:t>
            </a:r>
            <a:r>
              <a:rPr lang="en-US" altLang="zh-CN" dirty="0" smtClean="0">
                <a:ea typeface="宋体" pitchFamily="2" charset="-122"/>
              </a:rPr>
              <a:t>197205</a:t>
            </a:r>
            <a:r>
              <a:rPr lang="zh-CN" altLang="en-US" dirty="0" smtClean="0">
                <a:ea typeface="宋体" pitchFamily="2" charset="-122"/>
              </a:rPr>
              <a:t>，江苏南京市，计算机系，</a:t>
            </a:r>
            <a:r>
              <a:rPr lang="en-US" altLang="zh-CN" dirty="0" smtClean="0">
                <a:ea typeface="宋体" pitchFamily="2" charset="-122"/>
              </a:rPr>
              <a:t>1990</a:t>
            </a:r>
            <a:r>
              <a:rPr lang="zh-CN" altLang="en-US" dirty="0" smtClean="0">
                <a:ea typeface="宋体" pitchFamily="2" charset="-122"/>
              </a:rPr>
              <a:t>）</a:t>
            </a:r>
          </a:p>
          <a:p>
            <a:pPr lvl="1" eaLnBrk="1" hangingPunct="1">
              <a:lnSpc>
                <a:spcPct val="150000"/>
              </a:lnSpc>
            </a:pPr>
            <a:r>
              <a:rPr lang="zh-CN" altLang="en-US" sz="2300" dirty="0" smtClean="0">
                <a:ea typeface="宋体" pitchFamily="2" charset="-122"/>
              </a:rPr>
              <a:t>语义：学生姓名、性别、出生年月、籍贯、所在院系、</a:t>
            </a:r>
          </a:p>
          <a:p>
            <a:pPr lvl="1" eaLnBrk="1" hangingPunct="1">
              <a:lnSpc>
                <a:spcPct val="150000"/>
              </a:lnSpc>
              <a:buFont typeface="Wingdings" pitchFamily="2" charset="2"/>
              <a:buNone/>
            </a:pPr>
            <a:r>
              <a:rPr lang="zh-CN" altLang="en-US" sz="2300" dirty="0" smtClean="0">
                <a:ea typeface="宋体" pitchFamily="2" charset="-122"/>
              </a:rPr>
              <a:t>              入学时间</a:t>
            </a:r>
          </a:p>
          <a:p>
            <a:pPr lvl="1" eaLnBrk="1" hangingPunct="1">
              <a:lnSpc>
                <a:spcPct val="150000"/>
              </a:lnSpc>
            </a:pPr>
            <a:r>
              <a:rPr lang="zh-CN" altLang="en-US" sz="2300" dirty="0" smtClean="0">
                <a:ea typeface="宋体" pitchFamily="2" charset="-122"/>
              </a:rPr>
              <a:t>解释：李明是个大学生，</a:t>
            </a:r>
            <a:r>
              <a:rPr lang="en-US" altLang="zh-CN" sz="2300" dirty="0" smtClean="0">
                <a:ea typeface="宋体" pitchFamily="2" charset="-122"/>
              </a:rPr>
              <a:t>1972</a:t>
            </a:r>
            <a:r>
              <a:rPr lang="zh-CN" altLang="en-US" sz="2300" dirty="0" smtClean="0">
                <a:ea typeface="宋体" pitchFamily="2" charset="-122"/>
              </a:rPr>
              <a:t>年</a:t>
            </a:r>
            <a:r>
              <a:rPr lang="en-US" altLang="zh-CN" sz="2300" dirty="0" smtClean="0">
                <a:ea typeface="宋体" pitchFamily="2" charset="-122"/>
              </a:rPr>
              <a:t>5</a:t>
            </a:r>
            <a:r>
              <a:rPr lang="zh-CN" altLang="en-US" sz="2300" dirty="0" smtClean="0">
                <a:ea typeface="宋体" pitchFamily="2" charset="-122"/>
              </a:rPr>
              <a:t>月出生，江苏南京市人，</a:t>
            </a:r>
            <a:r>
              <a:rPr lang="en-US" altLang="zh-CN" sz="2300" dirty="0" smtClean="0">
                <a:ea typeface="宋体" pitchFamily="2" charset="-122"/>
              </a:rPr>
              <a:t>1990</a:t>
            </a:r>
            <a:r>
              <a:rPr lang="zh-CN" altLang="en-US" sz="2300" dirty="0" smtClean="0">
                <a:ea typeface="宋体" pitchFamily="2" charset="-122"/>
              </a:rPr>
              <a:t>年考入计算机系</a:t>
            </a:r>
          </a:p>
          <a:p>
            <a:pPr lvl="1" eaLnBrk="1" hangingPunct="1">
              <a:lnSpc>
                <a:spcPct val="150000"/>
              </a:lnSpc>
              <a:buFont typeface="Wingdings" pitchFamily="2" charset="2"/>
              <a:buNone/>
            </a:pPr>
            <a:r>
              <a:rPr lang="zh-CN" altLang="en-US" sz="2800" dirty="0" smtClean="0">
                <a:ea typeface="隶书" pitchFamily="49" charset="-122"/>
              </a:rPr>
              <a:t>请给出另一个解释和语义</a:t>
            </a:r>
            <a:endParaRPr lang="zh-CN" altLang="en-US" sz="2900" dirty="0" smtClean="0">
              <a:ea typeface="宋体"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3555" name="Rectangle 2"/>
          <p:cNvSpPr>
            <a:spLocks noGrp="1" noChangeArrowheads="1"/>
          </p:cNvSpPr>
          <p:nvPr>
            <p:ph type="title"/>
          </p:nvPr>
        </p:nvSpPr>
        <p:spPr/>
        <p:txBody>
          <a:bodyPr/>
          <a:lstStyle/>
          <a:p>
            <a:pPr eaLnBrk="1" hangingPunct="1"/>
            <a:r>
              <a:rPr lang="zh-CN" altLang="en-US" smtClean="0">
                <a:ea typeface="宋体" pitchFamily="2" charset="-122"/>
              </a:rPr>
              <a:t>二、数据库</a:t>
            </a:r>
          </a:p>
        </p:txBody>
      </p:sp>
      <p:sp>
        <p:nvSpPr>
          <p:cNvPr id="23556" name="Rectangle 3"/>
          <p:cNvSpPr>
            <a:spLocks noGrp="1" noChangeArrowheads="1"/>
          </p:cNvSpPr>
          <p:nvPr>
            <p:ph type="body" idx="1"/>
          </p:nvPr>
        </p:nvSpPr>
        <p:spPr>
          <a:xfrm>
            <a:off x="609600" y="1600200"/>
            <a:ext cx="8229600" cy="4495800"/>
          </a:xfrm>
        </p:spPr>
        <p:txBody>
          <a:bodyPr/>
          <a:lstStyle/>
          <a:p>
            <a:pPr algn="just" eaLnBrk="1" hangingPunct="1">
              <a:lnSpc>
                <a:spcPct val="120000"/>
              </a:lnSpc>
            </a:pPr>
            <a:r>
              <a:rPr lang="zh-CN" altLang="en-US" dirty="0" smtClean="0">
                <a:ea typeface="宋体" pitchFamily="2" charset="-122"/>
              </a:rPr>
              <a:t>数据库的定义</a:t>
            </a:r>
          </a:p>
          <a:p>
            <a:pPr lvl="1" algn="just" eaLnBrk="1" hangingPunct="1">
              <a:lnSpc>
                <a:spcPct val="120000"/>
              </a:lnSpc>
            </a:pPr>
            <a:r>
              <a:rPr lang="zh-CN" altLang="en-US" b="1" dirty="0" smtClean="0">
                <a:ea typeface="宋体" pitchFamily="2" charset="-122"/>
              </a:rPr>
              <a:t>数据库</a:t>
            </a:r>
            <a:r>
              <a:rPr lang="en-US" altLang="zh-CN" b="1" dirty="0" smtClean="0">
                <a:ea typeface="宋体" pitchFamily="2" charset="-122"/>
              </a:rPr>
              <a:t>(Database,</a:t>
            </a:r>
            <a:r>
              <a:rPr lang="zh-CN" altLang="en-US" b="1" dirty="0" smtClean="0">
                <a:ea typeface="宋体" pitchFamily="2" charset="-122"/>
              </a:rPr>
              <a:t>简称</a:t>
            </a:r>
            <a:r>
              <a:rPr lang="en-US" altLang="zh-CN" b="1" dirty="0" smtClean="0">
                <a:ea typeface="宋体" pitchFamily="2" charset="-122"/>
              </a:rPr>
              <a:t>DB)</a:t>
            </a:r>
            <a:r>
              <a:rPr lang="zh-CN" altLang="en-US" b="1" dirty="0" smtClean="0">
                <a:ea typeface="宋体" pitchFamily="2" charset="-122"/>
              </a:rPr>
              <a:t>是</a:t>
            </a:r>
            <a:r>
              <a:rPr lang="zh-CN" altLang="en-US" b="1" dirty="0" smtClean="0">
                <a:solidFill>
                  <a:srgbClr val="FD31C8"/>
                </a:solidFill>
                <a:ea typeface="宋体" pitchFamily="2" charset="-122"/>
              </a:rPr>
              <a:t>长期储存</a:t>
            </a:r>
            <a:r>
              <a:rPr lang="zh-CN" altLang="en-US" b="1" dirty="0" smtClean="0">
                <a:ea typeface="宋体" pitchFamily="2" charset="-122"/>
              </a:rPr>
              <a:t>在计算机内、</a:t>
            </a:r>
            <a:r>
              <a:rPr lang="zh-CN" altLang="en-US" b="1" dirty="0" smtClean="0">
                <a:solidFill>
                  <a:srgbClr val="FD31C8"/>
                </a:solidFill>
                <a:ea typeface="宋体" pitchFamily="2" charset="-122"/>
              </a:rPr>
              <a:t>有组织</a:t>
            </a:r>
            <a:r>
              <a:rPr lang="zh-CN" altLang="en-US" b="1" dirty="0" smtClean="0">
                <a:ea typeface="宋体" pitchFamily="2" charset="-122"/>
              </a:rPr>
              <a:t>的、</a:t>
            </a:r>
            <a:r>
              <a:rPr lang="zh-CN" altLang="en-US" b="1" dirty="0" smtClean="0">
                <a:solidFill>
                  <a:srgbClr val="FD31C8"/>
                </a:solidFill>
                <a:ea typeface="宋体" pitchFamily="2" charset="-122"/>
              </a:rPr>
              <a:t>可共享</a:t>
            </a:r>
            <a:r>
              <a:rPr lang="zh-CN" altLang="en-US" b="1" dirty="0" smtClean="0">
                <a:ea typeface="宋体" pitchFamily="2" charset="-122"/>
              </a:rPr>
              <a:t>的</a:t>
            </a:r>
            <a:r>
              <a:rPr lang="zh-CN" altLang="en-US" b="1" dirty="0" smtClean="0">
                <a:solidFill>
                  <a:srgbClr val="FD31C8"/>
                </a:solidFill>
                <a:ea typeface="宋体" pitchFamily="2" charset="-122"/>
              </a:rPr>
              <a:t>大量</a:t>
            </a:r>
            <a:r>
              <a:rPr lang="zh-CN" altLang="en-US" b="1" dirty="0" smtClean="0">
                <a:ea typeface="宋体" pitchFamily="2" charset="-122"/>
              </a:rPr>
              <a:t>数据的集合。</a:t>
            </a:r>
          </a:p>
          <a:p>
            <a:pPr algn="just" eaLnBrk="1" hangingPunct="1">
              <a:lnSpc>
                <a:spcPct val="90000"/>
              </a:lnSpc>
            </a:pPr>
            <a:r>
              <a:rPr lang="zh-CN" altLang="en-US" dirty="0" smtClean="0">
                <a:ea typeface="宋体" pitchFamily="2" charset="-122"/>
              </a:rPr>
              <a:t>数据库的基本特征</a:t>
            </a:r>
          </a:p>
          <a:p>
            <a:pPr lvl="1" algn="just" eaLnBrk="1" hangingPunct="1">
              <a:lnSpc>
                <a:spcPct val="140000"/>
              </a:lnSpc>
            </a:pPr>
            <a:r>
              <a:rPr lang="zh-CN" altLang="en-US" sz="2000" b="1" dirty="0" smtClean="0">
                <a:ea typeface="宋体" pitchFamily="2" charset="-122"/>
              </a:rPr>
              <a:t>数据按一定的数据模型组织、描述和储存</a:t>
            </a:r>
          </a:p>
          <a:p>
            <a:pPr lvl="1" eaLnBrk="1" hangingPunct="1">
              <a:lnSpc>
                <a:spcPct val="140000"/>
              </a:lnSpc>
            </a:pPr>
            <a:r>
              <a:rPr lang="zh-CN" altLang="en-US" sz="2000" b="1" dirty="0" smtClean="0">
                <a:ea typeface="宋体" pitchFamily="2" charset="-122"/>
              </a:rPr>
              <a:t>可为各种用户共享</a:t>
            </a:r>
          </a:p>
          <a:p>
            <a:pPr lvl="1" algn="just" eaLnBrk="1" hangingPunct="1">
              <a:lnSpc>
                <a:spcPct val="140000"/>
              </a:lnSpc>
            </a:pPr>
            <a:r>
              <a:rPr lang="zh-CN" altLang="en-US" sz="2000" b="1" dirty="0" smtClean="0">
                <a:ea typeface="宋体" pitchFamily="2" charset="-122"/>
              </a:rPr>
              <a:t>冗余度较小</a:t>
            </a:r>
          </a:p>
          <a:p>
            <a:pPr lvl="1" algn="just" eaLnBrk="1" hangingPunct="1">
              <a:lnSpc>
                <a:spcPct val="140000"/>
              </a:lnSpc>
            </a:pPr>
            <a:r>
              <a:rPr lang="zh-CN" altLang="en-US" sz="2000" b="1" dirty="0" smtClean="0">
                <a:ea typeface="宋体" pitchFamily="2" charset="-122"/>
              </a:rPr>
              <a:t>数据独立性较高</a:t>
            </a:r>
          </a:p>
          <a:p>
            <a:pPr lvl="1" algn="just" eaLnBrk="1" hangingPunct="1">
              <a:lnSpc>
                <a:spcPct val="140000"/>
              </a:lnSpc>
            </a:pPr>
            <a:r>
              <a:rPr lang="zh-CN" altLang="en-US" sz="2000" b="1" dirty="0" smtClean="0">
                <a:ea typeface="宋体" pitchFamily="2" charset="-122"/>
              </a:rPr>
              <a:t>易扩展</a:t>
            </a:r>
          </a:p>
          <a:p>
            <a:pPr lvl="1" algn="just" eaLnBrk="1" hangingPunct="1">
              <a:lnSpc>
                <a:spcPct val="140000"/>
              </a:lnSpc>
            </a:pPr>
            <a:endParaRPr lang="zh-CN" altLang="en-US" sz="2000" b="1" dirty="0" smtClean="0">
              <a:ea typeface="宋体" pitchFamily="2" charset="-122"/>
            </a:endParaRPr>
          </a:p>
          <a:p>
            <a:pPr eaLnBrk="1" hangingPunct="1">
              <a:lnSpc>
                <a:spcPct val="140000"/>
              </a:lnSpc>
            </a:pPr>
            <a:endParaRPr lang="en-US" altLang="zh-CN" sz="2000" b="1" dirty="0" smtClean="0">
              <a:ea typeface="宋体" pitchFamily="2" charset="-122"/>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4579" name="Rectangle 2"/>
          <p:cNvSpPr>
            <a:spLocks noGrp="1" noChangeArrowheads="1"/>
          </p:cNvSpPr>
          <p:nvPr>
            <p:ph type="title"/>
          </p:nvPr>
        </p:nvSpPr>
        <p:spPr/>
        <p:txBody>
          <a:bodyPr/>
          <a:lstStyle/>
          <a:p>
            <a:pPr eaLnBrk="1" hangingPunct="1"/>
            <a:r>
              <a:rPr lang="zh-CN" altLang="en-US" dirty="0" smtClean="0">
                <a:ea typeface="宋体" pitchFamily="2" charset="-122"/>
              </a:rPr>
              <a:t>三、数据库管理系统</a:t>
            </a:r>
            <a:endParaRPr lang="zh-CN" altLang="en-US" dirty="0" smtClean="0">
              <a:solidFill>
                <a:schemeClr val="tx1"/>
              </a:solidFill>
              <a:ea typeface="宋体" pitchFamily="2" charset="-122"/>
            </a:endParaRPr>
          </a:p>
        </p:txBody>
      </p:sp>
      <p:sp>
        <p:nvSpPr>
          <p:cNvPr id="24580" name="Rectangle 3"/>
          <p:cNvSpPr>
            <a:spLocks noGrp="1" noChangeArrowheads="1"/>
          </p:cNvSpPr>
          <p:nvPr>
            <p:ph type="body" idx="1"/>
          </p:nvPr>
        </p:nvSpPr>
        <p:spPr>
          <a:xfrm>
            <a:off x="755650" y="2133600"/>
            <a:ext cx="7772400" cy="3624263"/>
          </a:xfrm>
        </p:spPr>
        <p:txBody>
          <a:bodyPr/>
          <a:lstStyle/>
          <a:p>
            <a:pPr algn="just" eaLnBrk="1" hangingPunct="1">
              <a:lnSpc>
                <a:spcPct val="140000"/>
              </a:lnSpc>
            </a:pPr>
            <a:r>
              <a:rPr lang="zh-CN" altLang="en-US" dirty="0" smtClean="0">
                <a:ea typeface="宋体" pitchFamily="2" charset="-122"/>
              </a:rPr>
              <a:t>什么是</a:t>
            </a:r>
            <a:r>
              <a:rPr lang="en-US" altLang="zh-CN" dirty="0" smtClean="0">
                <a:ea typeface="宋体" pitchFamily="2" charset="-122"/>
              </a:rPr>
              <a:t>DBMS</a:t>
            </a:r>
          </a:p>
          <a:p>
            <a:pPr lvl="1" algn="just" eaLnBrk="1" hangingPunct="1">
              <a:lnSpc>
                <a:spcPct val="140000"/>
              </a:lnSpc>
            </a:pPr>
            <a:r>
              <a:rPr lang="zh-CN" altLang="en-US" dirty="0" smtClean="0">
                <a:ea typeface="宋体" pitchFamily="2" charset="-122"/>
              </a:rPr>
              <a:t>位于用户与操作系统之间的一层数据管理</a:t>
            </a:r>
            <a:r>
              <a:rPr lang="zh-CN" altLang="en-US" b="1" dirty="0" smtClean="0">
                <a:solidFill>
                  <a:srgbClr val="FC6CF5"/>
                </a:solidFill>
                <a:ea typeface="宋体" pitchFamily="2" charset="-122"/>
              </a:rPr>
              <a:t>软件</a:t>
            </a:r>
            <a:r>
              <a:rPr lang="zh-CN" altLang="en-US" dirty="0" smtClean="0">
                <a:ea typeface="宋体" pitchFamily="2" charset="-122"/>
              </a:rPr>
              <a:t>。</a:t>
            </a:r>
          </a:p>
          <a:p>
            <a:pPr lvl="1" algn="just" eaLnBrk="1" hangingPunct="1">
              <a:lnSpc>
                <a:spcPct val="140000"/>
              </a:lnSpc>
            </a:pPr>
            <a:r>
              <a:rPr lang="zh-CN" altLang="en-US" dirty="0" smtClean="0">
                <a:latin typeface="宋体" pitchFamily="2" charset="-122"/>
                <a:ea typeface="宋体" pitchFamily="2" charset="-122"/>
              </a:rPr>
              <a:t>是基础软件，是一个大型复杂的软件系统</a:t>
            </a:r>
            <a:r>
              <a:rPr lang="zh-CN" altLang="en-US" dirty="0" smtClean="0">
                <a:ea typeface="宋体" pitchFamily="2" charset="-122"/>
              </a:rPr>
              <a:t> </a:t>
            </a:r>
          </a:p>
          <a:p>
            <a:pPr algn="just" eaLnBrk="1" hangingPunct="1">
              <a:lnSpc>
                <a:spcPct val="140000"/>
              </a:lnSpc>
            </a:pPr>
            <a:r>
              <a:rPr lang="en-US" altLang="zh-CN" dirty="0" smtClean="0">
                <a:ea typeface="宋体" pitchFamily="2" charset="-122"/>
              </a:rPr>
              <a:t>DBMS</a:t>
            </a:r>
            <a:r>
              <a:rPr lang="zh-CN" altLang="en-US" dirty="0" smtClean="0">
                <a:ea typeface="宋体" pitchFamily="2" charset="-122"/>
              </a:rPr>
              <a:t>的用途</a:t>
            </a:r>
          </a:p>
          <a:p>
            <a:pPr lvl="1" algn="just" eaLnBrk="1" hangingPunct="1">
              <a:lnSpc>
                <a:spcPct val="140000"/>
              </a:lnSpc>
            </a:pPr>
            <a:r>
              <a:rPr lang="zh-CN" altLang="en-US" dirty="0" smtClean="0">
                <a:ea typeface="宋体" pitchFamily="2" charset="-122"/>
              </a:rPr>
              <a:t>科学地组织和存储数据、高效地获取和维护数据</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5603" name="Rectangle 2"/>
          <p:cNvSpPr>
            <a:spLocks noChangeArrowheads="1"/>
          </p:cNvSpPr>
          <p:nvPr/>
        </p:nvSpPr>
        <p:spPr bwMode="auto">
          <a:xfrm>
            <a:off x="1003300" y="4373563"/>
            <a:ext cx="5105400" cy="685800"/>
          </a:xfrm>
          <a:prstGeom prst="rect">
            <a:avLst/>
          </a:prstGeom>
          <a:gradFill rotWithShape="0">
            <a:gsLst>
              <a:gs pos="0">
                <a:srgbClr val="CCFFCC"/>
              </a:gs>
              <a:gs pos="100000">
                <a:srgbClr val="5E765E"/>
              </a:gs>
            </a:gsLst>
            <a:path path="rect">
              <a:fillToRect r="100000" b="100000"/>
            </a:path>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CCFFCC"/>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5604" name="Rectangle 3"/>
          <p:cNvSpPr>
            <a:spLocks noChangeArrowheads="1"/>
          </p:cNvSpPr>
          <p:nvPr/>
        </p:nvSpPr>
        <p:spPr bwMode="auto">
          <a:xfrm>
            <a:off x="1155700" y="3840163"/>
            <a:ext cx="4495800" cy="533400"/>
          </a:xfrm>
          <a:prstGeom prst="rect">
            <a:avLst/>
          </a:prstGeom>
          <a:gradFill rotWithShape="0">
            <a:gsLst>
              <a:gs pos="0">
                <a:srgbClr val="66FF99"/>
              </a:gs>
              <a:gs pos="100000">
                <a:srgbClr val="2F7647"/>
              </a:gs>
            </a:gsLst>
            <a:path path="rect">
              <a:fillToRect r="100000" b="100000"/>
            </a:path>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66FF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spcBef>
                <a:spcPct val="50000"/>
              </a:spcBef>
              <a:buFontTx/>
              <a:buChar char="•"/>
            </a:pPr>
            <a:endParaRPr kumimoji="1" lang="zh-CN" altLang="zh-CN" sz="2000" b="1">
              <a:solidFill>
                <a:srgbClr val="FFFFFF"/>
              </a:solidFill>
              <a:latin typeface="楷体_GB2312" pitchFamily="49" charset="-122"/>
              <a:ea typeface="楷体_GB2312" pitchFamily="49" charset="-122"/>
            </a:endParaRPr>
          </a:p>
        </p:txBody>
      </p:sp>
      <p:sp>
        <p:nvSpPr>
          <p:cNvPr id="25605" name="Rectangle 5"/>
          <p:cNvSpPr>
            <a:spLocks noChangeArrowheads="1"/>
          </p:cNvSpPr>
          <p:nvPr/>
        </p:nvSpPr>
        <p:spPr bwMode="auto">
          <a:xfrm>
            <a:off x="2441575" y="3030538"/>
            <a:ext cx="2819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06" name="Rectangle 6"/>
          <p:cNvSpPr>
            <a:spLocks noChangeArrowheads="1"/>
          </p:cNvSpPr>
          <p:nvPr/>
        </p:nvSpPr>
        <p:spPr bwMode="auto">
          <a:xfrm>
            <a:off x="1603375" y="3259138"/>
            <a:ext cx="3276600" cy="457200"/>
          </a:xfrm>
          <a:prstGeom prst="rect">
            <a:avLst/>
          </a:prstGeom>
          <a:gradFill rotWithShape="0">
            <a:gsLst>
              <a:gs pos="0">
                <a:srgbClr val="00CC99"/>
              </a:gs>
              <a:gs pos="100000">
                <a:srgbClr val="005E47"/>
              </a:gs>
            </a:gsLst>
            <a:path path="rect">
              <a:fillToRect r="100000" b="100000"/>
            </a:path>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endParaRPr lang="zh-CN" altLang="en-US"/>
          </a:p>
        </p:txBody>
      </p:sp>
      <p:sp>
        <p:nvSpPr>
          <p:cNvPr id="25607" name="Text Box 7"/>
          <p:cNvSpPr txBox="1">
            <a:spLocks noChangeArrowheads="1"/>
          </p:cNvSpPr>
          <p:nvPr/>
        </p:nvSpPr>
        <p:spPr bwMode="auto">
          <a:xfrm>
            <a:off x="2298700" y="4449763"/>
            <a:ext cx="1524000" cy="396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zh-CN" altLang="en-US" sz="2000" b="1" dirty="0">
                <a:solidFill>
                  <a:srgbClr val="FFFF00"/>
                </a:solidFill>
                <a:latin typeface="楷体_GB2312" pitchFamily="49" charset="-122"/>
                <a:ea typeface="楷体_GB2312" pitchFamily="49" charset="-122"/>
              </a:rPr>
              <a:t>硬件平台</a:t>
            </a:r>
          </a:p>
        </p:txBody>
      </p:sp>
      <p:sp>
        <p:nvSpPr>
          <p:cNvPr id="25608" name="Text Box 8"/>
          <p:cNvSpPr txBox="1">
            <a:spLocks noChangeArrowheads="1"/>
          </p:cNvSpPr>
          <p:nvPr/>
        </p:nvSpPr>
        <p:spPr bwMode="auto">
          <a:xfrm>
            <a:off x="1879600" y="3850286"/>
            <a:ext cx="2362200" cy="396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zh-CN" altLang="en-US" sz="2000" b="1" dirty="0">
                <a:solidFill>
                  <a:srgbClr val="FFFF00"/>
                </a:solidFill>
                <a:latin typeface="楷体_GB2312" pitchFamily="49" charset="-122"/>
                <a:ea typeface="楷体_GB2312" pitchFamily="49" charset="-122"/>
              </a:rPr>
              <a:t>基础软件平台</a:t>
            </a:r>
          </a:p>
        </p:txBody>
      </p:sp>
      <p:sp>
        <p:nvSpPr>
          <p:cNvPr id="25609" name="Text Box 10"/>
          <p:cNvSpPr txBox="1">
            <a:spLocks noChangeArrowheads="1"/>
          </p:cNvSpPr>
          <p:nvPr/>
        </p:nvSpPr>
        <p:spPr bwMode="auto">
          <a:xfrm>
            <a:off x="1450975" y="3259138"/>
            <a:ext cx="2514600" cy="396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zh-CN" altLang="en-US" sz="2000" b="1" dirty="0">
                <a:solidFill>
                  <a:srgbClr val="FFFF00"/>
                </a:solidFill>
                <a:latin typeface="楷体_GB2312" pitchFamily="49" charset="-122"/>
                <a:ea typeface="楷体_GB2312" pitchFamily="49" charset="-122"/>
              </a:rPr>
              <a:t>应用软件平台</a:t>
            </a:r>
          </a:p>
        </p:txBody>
      </p:sp>
      <p:sp>
        <p:nvSpPr>
          <p:cNvPr id="25610" name="Rectangle 11"/>
          <p:cNvSpPr>
            <a:spLocks noChangeArrowheads="1"/>
          </p:cNvSpPr>
          <p:nvPr/>
        </p:nvSpPr>
        <p:spPr bwMode="auto">
          <a:xfrm>
            <a:off x="1908175" y="2725738"/>
            <a:ext cx="2438400" cy="457200"/>
          </a:xfrm>
          <a:prstGeom prst="rect">
            <a:avLst/>
          </a:prstGeom>
          <a:gradFill rotWithShape="0">
            <a:gsLst>
              <a:gs pos="0">
                <a:srgbClr val="00CC99"/>
              </a:gs>
              <a:gs pos="100000">
                <a:srgbClr val="005E47"/>
              </a:gs>
            </a:gsLst>
            <a:path path="rect">
              <a:fillToRect r="100000" b="100000"/>
            </a:path>
          </a:gradFill>
          <a:ln w="9525">
            <a:miter lim="800000"/>
            <a:headEnd/>
            <a:tailEnd/>
          </a:ln>
          <a:effectLst/>
          <a:scene3d>
            <a:camera prst="legacyObliqueTopLeft"/>
            <a:lightRig rig="legacyFlat3" dir="t"/>
          </a:scene3d>
          <a:sp3d extrusionH="430200" prstMaterial="legacyMatte">
            <a:bevelT w="13500" h="13500" prst="angle"/>
            <a:bevelB w="13500" h="13500" prst="angle"/>
            <a:extrusionClr>
              <a:srgbClr val="00CC99"/>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eaLnBrk="1" hangingPunct="1">
              <a:spcBef>
                <a:spcPct val="50000"/>
              </a:spcBef>
            </a:pPr>
            <a:endParaRPr kumimoji="1" lang="zh-CN" altLang="zh-CN" sz="2400" b="1">
              <a:latin typeface="Times New Roman" pitchFamily="18" charset="0"/>
            </a:endParaRPr>
          </a:p>
        </p:txBody>
      </p:sp>
      <p:sp>
        <p:nvSpPr>
          <p:cNvPr id="25611" name="Text Box 12"/>
          <p:cNvSpPr txBox="1">
            <a:spLocks noChangeArrowheads="1"/>
          </p:cNvSpPr>
          <p:nvPr/>
        </p:nvSpPr>
        <p:spPr bwMode="auto">
          <a:xfrm>
            <a:off x="2060575" y="2725738"/>
            <a:ext cx="1447800" cy="396875"/>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r" eaLnBrk="1" hangingPunct="1">
              <a:spcBef>
                <a:spcPct val="50000"/>
              </a:spcBef>
            </a:pPr>
            <a:r>
              <a:rPr kumimoji="1" lang="zh-CN" altLang="en-US" sz="2000" b="1" dirty="0">
                <a:solidFill>
                  <a:srgbClr val="FFFF00"/>
                </a:solidFill>
                <a:latin typeface="楷体_GB2312" pitchFamily="49" charset="-122"/>
                <a:ea typeface="楷体_GB2312" pitchFamily="49" charset="-122"/>
              </a:rPr>
              <a:t>软件产品</a:t>
            </a:r>
          </a:p>
        </p:txBody>
      </p:sp>
      <p:sp>
        <p:nvSpPr>
          <p:cNvPr id="25612" name="AutoShape 13"/>
          <p:cNvSpPr>
            <a:spLocks noChangeArrowheads="1"/>
          </p:cNvSpPr>
          <p:nvPr/>
        </p:nvSpPr>
        <p:spPr bwMode="auto">
          <a:xfrm>
            <a:off x="5499100" y="2011363"/>
            <a:ext cx="2971800" cy="1066800"/>
          </a:xfrm>
          <a:prstGeom prst="cloudCallout">
            <a:avLst>
              <a:gd name="adj1" fmla="val -83389"/>
              <a:gd name="adj2" fmla="val 52829"/>
            </a:avLst>
          </a:prstGeom>
          <a:solidFill>
            <a:srgbClr val="746AF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t" hangingPunct="1">
              <a:spcBef>
                <a:spcPct val="50000"/>
              </a:spcBef>
            </a:pPr>
            <a:r>
              <a:rPr kumimoji="1" lang="zh-CN" altLang="en-US" sz="2000" b="1">
                <a:solidFill>
                  <a:srgbClr val="FFFFFF"/>
                </a:solidFill>
                <a:latin typeface="楷体_GB2312" pitchFamily="49" charset="-122"/>
                <a:ea typeface="楷体_GB2312" pitchFamily="49" charset="-122"/>
              </a:rPr>
              <a:t>协同软件</a:t>
            </a:r>
          </a:p>
          <a:p>
            <a:pPr eaLnBrk="1" fontAlgn="t" hangingPunct="1">
              <a:spcBef>
                <a:spcPct val="50000"/>
              </a:spcBef>
            </a:pPr>
            <a:r>
              <a:rPr kumimoji="1" lang="zh-CN" altLang="en-US" sz="2000" b="1">
                <a:solidFill>
                  <a:srgbClr val="FFFFFF"/>
                </a:solidFill>
                <a:latin typeface="楷体_GB2312" pitchFamily="49" charset="-122"/>
                <a:ea typeface="楷体_GB2312" pitchFamily="49" charset="-122"/>
              </a:rPr>
              <a:t>办公软件</a:t>
            </a:r>
          </a:p>
        </p:txBody>
      </p:sp>
      <p:sp>
        <p:nvSpPr>
          <p:cNvPr id="326670" name="AutoShape 14"/>
          <p:cNvSpPr>
            <a:spLocks noChangeArrowheads="1"/>
          </p:cNvSpPr>
          <p:nvPr/>
        </p:nvSpPr>
        <p:spPr bwMode="auto">
          <a:xfrm>
            <a:off x="5651500" y="4221163"/>
            <a:ext cx="2743200" cy="1066800"/>
          </a:xfrm>
          <a:prstGeom prst="cloudCallout">
            <a:avLst>
              <a:gd name="adj1" fmla="val -95199"/>
              <a:gd name="adj2" fmla="val -62352"/>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t" hangingPunct="1">
              <a:spcBef>
                <a:spcPct val="50000"/>
              </a:spcBef>
              <a:defRPr/>
            </a:pPr>
            <a:r>
              <a:rPr kumimoji="1" lang="zh-CN" altLang="en-US" sz="2000" b="1" dirty="0">
                <a:solidFill>
                  <a:schemeClr val="accent1"/>
                </a:solidFill>
                <a:effectLst>
                  <a:outerShdw blurRad="38100" dist="38100" dir="2700000" algn="tl">
                    <a:srgbClr val="000000"/>
                  </a:outerShdw>
                </a:effectLst>
                <a:latin typeface="楷体_GB2312" pitchFamily="49" charset="-122"/>
                <a:ea typeface="楷体_GB2312" pitchFamily="49" charset="-122"/>
              </a:rPr>
              <a:t>数据库系统</a:t>
            </a:r>
          </a:p>
          <a:p>
            <a:pPr eaLnBrk="1" fontAlgn="t" hangingPunct="1">
              <a:spcBef>
                <a:spcPct val="50000"/>
              </a:spcBef>
              <a:defRPr/>
            </a:pPr>
            <a:r>
              <a:rPr kumimoji="1" lang="zh-CN" altLang="en-US" sz="2000" b="1" dirty="0">
                <a:solidFill>
                  <a:schemeClr val="accent1"/>
                </a:solidFill>
                <a:effectLst>
                  <a:outerShdw blurRad="38100" dist="38100" dir="2700000" algn="tl">
                    <a:srgbClr val="000000"/>
                  </a:outerShdw>
                </a:effectLst>
                <a:latin typeface="楷体_GB2312" pitchFamily="49" charset="-122"/>
                <a:ea typeface="楷体_GB2312" pitchFamily="49" charset="-122"/>
              </a:rPr>
              <a:t>操作系统</a:t>
            </a:r>
          </a:p>
        </p:txBody>
      </p:sp>
      <p:sp>
        <p:nvSpPr>
          <p:cNvPr id="25614" name="Rectangle 16"/>
          <p:cNvSpPr>
            <a:spLocks noGrp="1" noChangeArrowheads="1"/>
          </p:cNvSpPr>
          <p:nvPr>
            <p:ph type="title"/>
          </p:nvPr>
        </p:nvSpPr>
        <p:spPr>
          <a:noFill/>
          <a:extLst>
            <a:ext uri="{AF507438-7753-43E0-B8FC-AC1667EBCBE1}">
              <a14:hiddenEffects xmlns:a14="http://schemas.microsoft.com/office/drawing/2010/main">
                <a:effectLst>
                  <a:outerShdw dist="45791" dir="2021404" algn="ctr" rotWithShape="0">
                    <a:schemeClr val="bg2"/>
                  </a:outerShdw>
                </a:effectLst>
              </a14:hiddenEffects>
            </a:ext>
          </a:extLst>
        </p:spPr>
        <p:txBody>
          <a:bodyPr/>
          <a:lstStyle/>
          <a:p>
            <a:pPr eaLnBrk="1" hangingPunct="1"/>
            <a:r>
              <a:rPr lang="zh-CN" altLang="en-US" smtClean="0">
                <a:latin typeface="宋体" pitchFamily="2" charset="-122"/>
                <a:ea typeface="宋体" pitchFamily="2" charset="-122"/>
              </a:rPr>
              <a:t>数据库在计算机系统中的位置</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6627" name="Rectangle 2"/>
          <p:cNvSpPr>
            <a:spLocks noGrp="1" noChangeArrowheads="1"/>
          </p:cNvSpPr>
          <p:nvPr>
            <p:ph type="title"/>
          </p:nvPr>
        </p:nvSpPr>
        <p:spPr/>
        <p:txBody>
          <a:bodyPr/>
          <a:lstStyle/>
          <a:p>
            <a:pPr eaLnBrk="1" hangingPunct="1"/>
            <a:r>
              <a:rPr lang="en-US" altLang="zh-CN" smtClean="0">
                <a:ea typeface="宋体" pitchFamily="2" charset="-122"/>
              </a:rPr>
              <a:t>DBMS</a:t>
            </a:r>
            <a:r>
              <a:rPr lang="zh-CN" altLang="en-US" smtClean="0">
                <a:ea typeface="宋体" pitchFamily="2" charset="-122"/>
              </a:rPr>
              <a:t>的主要功能</a:t>
            </a:r>
          </a:p>
        </p:txBody>
      </p:sp>
      <p:sp>
        <p:nvSpPr>
          <p:cNvPr id="26628" name="Rectangle 3"/>
          <p:cNvSpPr>
            <a:spLocks noGrp="1" noChangeArrowheads="1"/>
          </p:cNvSpPr>
          <p:nvPr>
            <p:ph type="body" idx="1"/>
          </p:nvPr>
        </p:nvSpPr>
        <p:spPr>
          <a:xfrm>
            <a:off x="827088" y="1700213"/>
            <a:ext cx="7921625" cy="3744912"/>
          </a:xfrm>
        </p:spPr>
        <p:txBody>
          <a:bodyPr/>
          <a:lstStyle/>
          <a:p>
            <a:pPr lvl="1" algn="just" eaLnBrk="1" hangingPunct="1"/>
            <a:r>
              <a:rPr lang="zh-CN" altLang="en-US" sz="2500" b="1" dirty="0" smtClean="0">
                <a:ea typeface="宋体" pitchFamily="2" charset="-122"/>
              </a:rPr>
              <a:t>数据定义功能</a:t>
            </a:r>
          </a:p>
          <a:p>
            <a:pPr lvl="1" algn="just" eaLnBrk="1" hangingPunct="1">
              <a:lnSpc>
                <a:spcPct val="140000"/>
              </a:lnSpc>
              <a:buFont typeface="Wingdings" pitchFamily="2" charset="2"/>
              <a:buNone/>
            </a:pPr>
            <a:r>
              <a:rPr lang="zh-CN" altLang="en-US" sz="2000" dirty="0" smtClean="0">
                <a:ea typeface="宋体" pitchFamily="2" charset="-122"/>
              </a:rPr>
              <a:t>       提供数据定义语言</a:t>
            </a:r>
            <a:r>
              <a:rPr lang="en-US" altLang="zh-CN" sz="2000" dirty="0" smtClean="0">
                <a:ea typeface="宋体" pitchFamily="2" charset="-122"/>
              </a:rPr>
              <a:t>(DDL)</a:t>
            </a:r>
          </a:p>
          <a:p>
            <a:pPr lvl="1" algn="just" eaLnBrk="1" hangingPunct="1">
              <a:lnSpc>
                <a:spcPct val="140000"/>
              </a:lnSpc>
              <a:buFont typeface="Wingdings" pitchFamily="2" charset="2"/>
              <a:buNone/>
            </a:pPr>
            <a:r>
              <a:rPr lang="en-US" altLang="zh-CN" sz="2000" dirty="0" smtClean="0">
                <a:ea typeface="宋体" pitchFamily="2" charset="-122"/>
              </a:rPr>
              <a:t>       </a:t>
            </a:r>
            <a:r>
              <a:rPr lang="zh-CN" altLang="en-US" sz="2000" dirty="0" smtClean="0">
                <a:ea typeface="宋体" pitchFamily="2" charset="-122"/>
              </a:rPr>
              <a:t>定义数据库中的数据对象</a:t>
            </a:r>
          </a:p>
          <a:p>
            <a:pPr lvl="1" algn="just" eaLnBrk="1" hangingPunct="1"/>
            <a:r>
              <a:rPr lang="zh-CN" altLang="en-US" sz="2500" b="1" dirty="0" smtClean="0">
                <a:ea typeface="宋体" pitchFamily="2" charset="-122"/>
              </a:rPr>
              <a:t>数据操纵功能</a:t>
            </a:r>
          </a:p>
          <a:p>
            <a:pPr lvl="1" algn="just" eaLnBrk="1" hangingPunct="1">
              <a:lnSpc>
                <a:spcPct val="150000"/>
              </a:lnSpc>
              <a:buFont typeface="Wingdings" pitchFamily="2" charset="2"/>
              <a:buNone/>
            </a:pPr>
            <a:r>
              <a:rPr lang="zh-CN" altLang="en-US" sz="2200" dirty="0" smtClean="0">
                <a:ea typeface="宋体" pitchFamily="2" charset="-122"/>
              </a:rPr>
              <a:t>     </a:t>
            </a:r>
            <a:r>
              <a:rPr lang="zh-CN" altLang="en-US" sz="2000" dirty="0" smtClean="0">
                <a:ea typeface="宋体" pitchFamily="2" charset="-122"/>
              </a:rPr>
              <a:t>提供数据操纵语言</a:t>
            </a:r>
            <a:r>
              <a:rPr lang="en-US" altLang="zh-CN" sz="2000" dirty="0" smtClean="0">
                <a:ea typeface="宋体" pitchFamily="2" charset="-122"/>
              </a:rPr>
              <a:t>(DML)</a:t>
            </a:r>
          </a:p>
          <a:p>
            <a:pPr lvl="1" algn="just" eaLnBrk="1" hangingPunct="1">
              <a:lnSpc>
                <a:spcPct val="150000"/>
              </a:lnSpc>
              <a:buFont typeface="Wingdings" pitchFamily="2" charset="2"/>
              <a:buNone/>
            </a:pPr>
            <a:r>
              <a:rPr lang="en-US" altLang="zh-CN" sz="2000" dirty="0" smtClean="0">
                <a:ea typeface="宋体" pitchFamily="2" charset="-122"/>
              </a:rPr>
              <a:t>      </a:t>
            </a:r>
            <a:r>
              <a:rPr lang="zh-CN" altLang="en-US" sz="2000" dirty="0" smtClean="0">
                <a:ea typeface="宋体" pitchFamily="2" charset="-122"/>
              </a:rPr>
              <a:t>实现对数据库的基本操作  </a:t>
            </a:r>
            <a:r>
              <a:rPr lang="en-US" altLang="zh-CN" sz="2000" dirty="0" smtClean="0">
                <a:ea typeface="宋体" pitchFamily="2" charset="-122"/>
              </a:rPr>
              <a:t>(</a:t>
            </a:r>
            <a:r>
              <a:rPr lang="zh-CN" altLang="en-US" sz="2000" dirty="0" smtClean="0">
                <a:ea typeface="宋体" pitchFamily="2" charset="-122"/>
              </a:rPr>
              <a:t>查询、插入、删除和修改</a:t>
            </a:r>
            <a:r>
              <a:rPr lang="en-US" altLang="zh-CN" sz="2000" dirty="0" smtClean="0">
                <a:ea typeface="宋体" pitchFamily="2" charset="-122"/>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7651" name="Rectangle 2"/>
          <p:cNvSpPr>
            <a:spLocks noGrp="1" noChangeArrowheads="1"/>
          </p:cNvSpPr>
          <p:nvPr>
            <p:ph type="title"/>
          </p:nvPr>
        </p:nvSpPr>
        <p:spPr/>
        <p:txBody>
          <a:bodyPr/>
          <a:lstStyle/>
          <a:p>
            <a:pPr eaLnBrk="1" hangingPunct="1"/>
            <a:r>
              <a:rPr lang="en-US" altLang="zh-CN" smtClean="0">
                <a:ea typeface="宋体" pitchFamily="2" charset="-122"/>
              </a:rPr>
              <a:t>DBMS</a:t>
            </a:r>
            <a:r>
              <a:rPr lang="zh-CN" altLang="en-US" smtClean="0">
                <a:ea typeface="宋体" pitchFamily="2" charset="-122"/>
              </a:rPr>
              <a:t>的主要功能</a:t>
            </a:r>
          </a:p>
        </p:txBody>
      </p:sp>
      <p:sp>
        <p:nvSpPr>
          <p:cNvPr id="27652" name="Rectangle 3"/>
          <p:cNvSpPr>
            <a:spLocks noGrp="1" noChangeArrowheads="1"/>
          </p:cNvSpPr>
          <p:nvPr>
            <p:ph type="body" idx="1"/>
          </p:nvPr>
        </p:nvSpPr>
        <p:spPr>
          <a:xfrm>
            <a:off x="1116013" y="1628775"/>
            <a:ext cx="7777162" cy="4105275"/>
          </a:xfrm>
        </p:spPr>
        <p:txBody>
          <a:bodyPr/>
          <a:lstStyle/>
          <a:p>
            <a:pPr lvl="1" algn="just" eaLnBrk="1" hangingPunct="1">
              <a:spcAft>
                <a:spcPct val="20000"/>
              </a:spcAft>
            </a:pPr>
            <a:r>
              <a:rPr lang="zh-CN" altLang="en-US" sz="2500" b="1" dirty="0" smtClean="0">
                <a:ea typeface="宋体" pitchFamily="2" charset="-122"/>
              </a:rPr>
              <a:t>数据库的事务管理和运行管理</a:t>
            </a:r>
          </a:p>
          <a:p>
            <a:pPr lvl="1" algn="just" eaLnBrk="1" hangingPunct="1">
              <a:buFont typeface="Wingdings" pitchFamily="2" charset="2"/>
              <a:buNone/>
            </a:pPr>
            <a:r>
              <a:rPr lang="zh-CN" altLang="en-US" sz="2000" dirty="0" smtClean="0">
                <a:ea typeface="宋体" pitchFamily="2" charset="-122"/>
              </a:rPr>
              <a:t>       数据库在建立、运行和维护时由</a:t>
            </a:r>
            <a:r>
              <a:rPr lang="en-US" altLang="zh-CN" sz="2000" dirty="0" smtClean="0">
                <a:ea typeface="宋体" pitchFamily="2" charset="-122"/>
              </a:rPr>
              <a:t>DBMS</a:t>
            </a:r>
            <a:r>
              <a:rPr lang="zh-CN" altLang="en-US" sz="2000" dirty="0" smtClean="0">
                <a:ea typeface="宋体" pitchFamily="2" charset="-122"/>
              </a:rPr>
              <a:t>统一管理和控制</a:t>
            </a:r>
          </a:p>
          <a:p>
            <a:pPr lvl="2" algn="just" eaLnBrk="1" hangingPunct="1">
              <a:lnSpc>
                <a:spcPct val="150000"/>
              </a:lnSpc>
              <a:buFontTx/>
              <a:buNone/>
            </a:pPr>
            <a:r>
              <a:rPr lang="zh-CN" altLang="en-US" sz="2000" dirty="0" smtClean="0">
                <a:ea typeface="宋体" pitchFamily="2" charset="-122"/>
              </a:rPr>
              <a:t>保证数据的安全性、完整性、多用户对数据的并发使用</a:t>
            </a:r>
          </a:p>
          <a:p>
            <a:pPr lvl="2" algn="just" eaLnBrk="1" hangingPunct="1">
              <a:lnSpc>
                <a:spcPct val="150000"/>
              </a:lnSpc>
              <a:buFontTx/>
              <a:buNone/>
            </a:pPr>
            <a:r>
              <a:rPr lang="zh-CN" altLang="en-US" sz="2000" dirty="0" smtClean="0">
                <a:ea typeface="宋体" pitchFamily="2" charset="-122"/>
              </a:rPr>
              <a:t>发生故障后的系统恢复</a:t>
            </a:r>
          </a:p>
          <a:p>
            <a:pPr lvl="1" algn="just" eaLnBrk="1" hangingPunct="1"/>
            <a:r>
              <a:rPr lang="zh-CN" altLang="en-US" sz="2500" b="1" dirty="0" smtClean="0">
                <a:ea typeface="宋体" pitchFamily="2" charset="-122"/>
              </a:rPr>
              <a:t>数据的维护、数据库的备份、维护计划</a:t>
            </a:r>
          </a:p>
          <a:p>
            <a:pPr lvl="2" algn="just" eaLnBrk="1" hangingPunct="1">
              <a:buFontTx/>
              <a:buNone/>
            </a:pPr>
            <a:r>
              <a:rPr lang="zh-CN" altLang="en-US" sz="1800" dirty="0" smtClean="0">
                <a:ea typeface="宋体" pitchFamily="2" charset="-122"/>
              </a:rPr>
              <a:t>    数据库初始数据装载转换</a:t>
            </a:r>
          </a:p>
          <a:p>
            <a:pPr lvl="2" algn="just" eaLnBrk="1" hangingPunct="1">
              <a:buFontTx/>
              <a:buNone/>
            </a:pPr>
            <a:r>
              <a:rPr lang="zh-CN" altLang="en-US" sz="1800" dirty="0" smtClean="0">
                <a:ea typeface="宋体" pitchFamily="2" charset="-122"/>
              </a:rPr>
              <a:t>  	数据库转储（一个磁盘存储满后）</a:t>
            </a:r>
          </a:p>
          <a:p>
            <a:pPr lvl="2" algn="just" eaLnBrk="1" hangingPunct="1">
              <a:buFontTx/>
              <a:buNone/>
            </a:pPr>
            <a:r>
              <a:rPr lang="zh-CN" altLang="en-US" sz="1800" dirty="0" smtClean="0">
                <a:ea typeface="宋体" pitchFamily="2" charset="-122"/>
              </a:rPr>
              <a:t>  	介质故障恢复</a:t>
            </a:r>
          </a:p>
          <a:p>
            <a:pPr lvl="2" algn="just" eaLnBrk="1" hangingPunct="1">
              <a:buFontTx/>
              <a:buNone/>
            </a:pPr>
            <a:r>
              <a:rPr lang="zh-CN" altLang="en-US" sz="1800" dirty="0" smtClean="0">
                <a:ea typeface="宋体" pitchFamily="2" charset="-122"/>
              </a:rPr>
              <a:t>  	数据库的重组织</a:t>
            </a:r>
          </a:p>
          <a:p>
            <a:pPr lvl="2" algn="just" eaLnBrk="1" hangingPunct="1">
              <a:buFontTx/>
              <a:buNone/>
            </a:pPr>
            <a:r>
              <a:rPr lang="zh-CN" altLang="en-US" sz="1800" dirty="0" smtClean="0">
                <a:ea typeface="宋体" pitchFamily="2" charset="-122"/>
              </a:rPr>
              <a:t>  	性能监视分析等</a:t>
            </a:r>
          </a:p>
          <a:p>
            <a:pPr lvl="2" algn="just" eaLnBrk="1" hangingPunct="1">
              <a:buFontTx/>
              <a:buNone/>
            </a:pPr>
            <a:endParaRPr lang="en-US" altLang="zh-CN" sz="2000" dirty="0" smtClean="0">
              <a:ea typeface="宋体" pitchFamily="2"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8675" name="Rectangle 1026"/>
          <p:cNvSpPr>
            <a:spLocks noGrp="1" noChangeArrowheads="1"/>
          </p:cNvSpPr>
          <p:nvPr>
            <p:ph type="title"/>
          </p:nvPr>
        </p:nvSpPr>
        <p:spPr/>
        <p:txBody>
          <a:bodyPr/>
          <a:lstStyle/>
          <a:p>
            <a:pPr eaLnBrk="1" hangingPunct="1"/>
            <a:r>
              <a:rPr lang="en-US" altLang="zh-CN" sz="3200" smtClean="0">
                <a:ea typeface="宋体" pitchFamily="2" charset="-122"/>
              </a:rPr>
              <a:t>DBMS</a:t>
            </a:r>
            <a:r>
              <a:rPr lang="zh-CN" altLang="en-US" sz="3200" smtClean="0">
                <a:ea typeface="宋体" pitchFamily="2" charset="-122"/>
              </a:rPr>
              <a:t>的主要功能</a:t>
            </a:r>
          </a:p>
        </p:txBody>
      </p:sp>
      <p:sp>
        <p:nvSpPr>
          <p:cNvPr id="28676" name="Rectangle 1027"/>
          <p:cNvSpPr>
            <a:spLocks noGrp="1" noChangeArrowheads="1"/>
          </p:cNvSpPr>
          <p:nvPr>
            <p:ph type="body" idx="1"/>
          </p:nvPr>
        </p:nvSpPr>
        <p:spPr/>
        <p:txBody>
          <a:bodyPr/>
          <a:lstStyle/>
          <a:p>
            <a:pPr lvl="1" algn="just" eaLnBrk="1" hangingPunct="1"/>
            <a:r>
              <a:rPr lang="zh-CN" altLang="en-US" sz="2500" b="1" dirty="0" smtClean="0">
                <a:ea typeface="宋体" pitchFamily="2" charset="-122"/>
              </a:rPr>
              <a:t>其它功能</a:t>
            </a:r>
          </a:p>
          <a:p>
            <a:pPr eaLnBrk="1" hangingPunct="1">
              <a:buFont typeface="Wingdings" pitchFamily="2" charset="2"/>
              <a:buNone/>
            </a:pPr>
            <a:r>
              <a:rPr lang="zh-CN" altLang="en-US" dirty="0" smtClean="0">
                <a:ea typeface="宋体" pitchFamily="2" charset="-122"/>
              </a:rPr>
              <a:t>           </a:t>
            </a:r>
            <a:r>
              <a:rPr lang="en-US" altLang="zh-CN" sz="2000" dirty="0" smtClean="0">
                <a:ea typeface="宋体" pitchFamily="2" charset="-122"/>
              </a:rPr>
              <a:t>DBMS</a:t>
            </a:r>
            <a:r>
              <a:rPr lang="zh-CN" altLang="en-US" sz="2000" dirty="0" smtClean="0">
                <a:ea typeface="宋体" pitchFamily="2" charset="-122"/>
              </a:rPr>
              <a:t>与网络中其它软件系统的通信</a:t>
            </a:r>
          </a:p>
          <a:p>
            <a:pPr eaLnBrk="1" hangingPunct="1">
              <a:buFont typeface="Wingdings" pitchFamily="2" charset="2"/>
              <a:buNone/>
            </a:pPr>
            <a:r>
              <a:rPr lang="zh-CN" altLang="en-US" sz="2000" dirty="0" smtClean="0">
                <a:ea typeface="宋体" pitchFamily="2" charset="-122"/>
              </a:rPr>
              <a:t>               两个</a:t>
            </a:r>
            <a:r>
              <a:rPr lang="en-US" altLang="zh-CN" sz="2000" dirty="0" smtClean="0">
                <a:ea typeface="宋体" pitchFamily="2" charset="-122"/>
              </a:rPr>
              <a:t>DBMS</a:t>
            </a:r>
            <a:r>
              <a:rPr lang="zh-CN" altLang="en-US" sz="2000" dirty="0" smtClean="0">
                <a:ea typeface="宋体" pitchFamily="2" charset="-122"/>
              </a:rPr>
              <a:t>系统的数据转换</a:t>
            </a:r>
          </a:p>
          <a:p>
            <a:pPr eaLnBrk="1" hangingPunct="1">
              <a:buFont typeface="Wingdings" pitchFamily="2" charset="2"/>
              <a:buNone/>
            </a:pPr>
            <a:r>
              <a:rPr lang="zh-CN" altLang="en-US" sz="2000" dirty="0" smtClean="0">
                <a:ea typeface="宋体" pitchFamily="2" charset="-122"/>
              </a:rPr>
              <a:t>               异构数据库之间的互访和互操作</a:t>
            </a:r>
          </a:p>
          <a:p>
            <a:pPr eaLnBrk="1" hangingPunct="1">
              <a:buFont typeface="Wingdings" pitchFamily="2" charset="2"/>
              <a:buNone/>
            </a:pPr>
            <a:endParaRPr lang="en-US" altLang="zh-CN" dirty="0" smtClean="0">
              <a:ea typeface="宋体" pitchFamily="2"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29699" name="Rectangle 2"/>
          <p:cNvSpPr>
            <a:spLocks noGrp="1" noChangeArrowheads="1"/>
          </p:cNvSpPr>
          <p:nvPr>
            <p:ph type="title"/>
          </p:nvPr>
        </p:nvSpPr>
        <p:spPr/>
        <p:txBody>
          <a:bodyPr/>
          <a:lstStyle/>
          <a:p>
            <a:pPr eaLnBrk="1" hangingPunct="1"/>
            <a:r>
              <a:rPr lang="zh-CN" altLang="en-US" smtClean="0">
                <a:ea typeface="宋体" pitchFamily="2" charset="-122"/>
              </a:rPr>
              <a:t>四、数据库系统</a:t>
            </a:r>
            <a:endParaRPr lang="zh-CN" altLang="en-US" smtClean="0">
              <a:solidFill>
                <a:schemeClr val="tx1"/>
              </a:solidFill>
              <a:ea typeface="宋体" pitchFamily="2" charset="-122"/>
            </a:endParaRPr>
          </a:p>
        </p:txBody>
      </p:sp>
      <p:sp>
        <p:nvSpPr>
          <p:cNvPr id="29700" name="Rectangle 3"/>
          <p:cNvSpPr>
            <a:spLocks noGrp="1" noChangeArrowheads="1"/>
          </p:cNvSpPr>
          <p:nvPr>
            <p:ph type="body" idx="1"/>
          </p:nvPr>
        </p:nvSpPr>
        <p:spPr>
          <a:xfrm>
            <a:off x="755650" y="1844675"/>
            <a:ext cx="7772400" cy="4113213"/>
          </a:xfrm>
        </p:spPr>
        <p:txBody>
          <a:bodyPr/>
          <a:lstStyle/>
          <a:p>
            <a:pPr algn="just" eaLnBrk="1" hangingPunct="1">
              <a:lnSpc>
                <a:spcPct val="90000"/>
              </a:lnSpc>
            </a:pPr>
            <a:r>
              <a:rPr lang="zh-CN" altLang="en-US" dirty="0" smtClean="0">
                <a:ea typeface="宋体" pitchFamily="2" charset="-122"/>
              </a:rPr>
              <a:t>什么是数据库系统</a:t>
            </a:r>
            <a:r>
              <a:rPr lang="zh-CN" altLang="en-US" sz="2400" b="1" dirty="0" smtClean="0">
                <a:ea typeface="宋体" pitchFamily="2" charset="-122"/>
              </a:rPr>
              <a:t>（</a:t>
            </a:r>
            <a:r>
              <a:rPr lang="en-US" altLang="zh-CN" sz="2400" b="1" dirty="0" smtClean="0">
                <a:ea typeface="宋体" pitchFamily="2" charset="-122"/>
              </a:rPr>
              <a:t>Database System</a:t>
            </a:r>
            <a:r>
              <a:rPr lang="zh-CN" altLang="en-US" sz="2400" b="1" dirty="0" smtClean="0">
                <a:ea typeface="宋体" pitchFamily="2" charset="-122"/>
              </a:rPr>
              <a:t>，简称</a:t>
            </a:r>
            <a:r>
              <a:rPr lang="en-US" altLang="zh-CN" sz="2400" b="1" dirty="0" smtClean="0">
                <a:ea typeface="宋体" pitchFamily="2" charset="-122"/>
              </a:rPr>
              <a:t>DBS</a:t>
            </a:r>
            <a:r>
              <a:rPr lang="zh-CN" altLang="en-US" sz="2400" b="1" dirty="0" smtClean="0">
                <a:ea typeface="宋体" pitchFamily="2" charset="-122"/>
              </a:rPr>
              <a:t>）</a:t>
            </a:r>
            <a:endParaRPr lang="zh-CN" altLang="en-US" dirty="0" smtClean="0">
              <a:ea typeface="宋体" pitchFamily="2" charset="-122"/>
            </a:endParaRPr>
          </a:p>
          <a:p>
            <a:pPr algn="just" eaLnBrk="1" hangingPunct="1">
              <a:lnSpc>
                <a:spcPct val="120000"/>
              </a:lnSpc>
              <a:buFont typeface="Wingdings" pitchFamily="2" charset="2"/>
              <a:buNone/>
            </a:pPr>
            <a:r>
              <a:rPr lang="zh-CN" altLang="en-US" sz="2400" b="1" dirty="0" smtClean="0">
                <a:ea typeface="宋体" pitchFamily="2" charset="-122"/>
              </a:rPr>
              <a:t>    </a:t>
            </a:r>
            <a:r>
              <a:rPr lang="zh-CN" altLang="en-US" sz="2000" b="1" dirty="0" smtClean="0">
                <a:ea typeface="宋体" pitchFamily="2" charset="-122"/>
              </a:rPr>
              <a:t>在计算机系统中引入数据库后的系统构成</a:t>
            </a:r>
            <a:endParaRPr lang="zh-CN" altLang="en-US" sz="2400" dirty="0" smtClean="0">
              <a:ea typeface="宋体" pitchFamily="2" charset="-122"/>
            </a:endParaRPr>
          </a:p>
          <a:p>
            <a:pPr algn="just" eaLnBrk="1" hangingPunct="1">
              <a:lnSpc>
                <a:spcPct val="90000"/>
              </a:lnSpc>
            </a:pPr>
            <a:r>
              <a:rPr lang="zh-CN" altLang="en-US" dirty="0" smtClean="0">
                <a:ea typeface="宋体" pitchFamily="2" charset="-122"/>
              </a:rPr>
              <a:t>数据库系统的构成</a:t>
            </a:r>
          </a:p>
          <a:p>
            <a:pPr lvl="1" algn="just" eaLnBrk="1" hangingPunct="1">
              <a:lnSpc>
                <a:spcPct val="130000"/>
              </a:lnSpc>
            </a:pPr>
            <a:r>
              <a:rPr lang="zh-CN" altLang="en-US" sz="2000" b="1" dirty="0" smtClean="0">
                <a:ea typeface="宋体" pitchFamily="2" charset="-122"/>
              </a:rPr>
              <a:t>数据库</a:t>
            </a:r>
          </a:p>
          <a:p>
            <a:pPr lvl="1" algn="just" eaLnBrk="1" hangingPunct="1">
              <a:lnSpc>
                <a:spcPct val="130000"/>
              </a:lnSpc>
            </a:pPr>
            <a:r>
              <a:rPr lang="zh-CN" altLang="en-US" sz="2000" b="1" dirty="0" smtClean="0">
                <a:ea typeface="宋体" pitchFamily="2" charset="-122"/>
              </a:rPr>
              <a:t>数据库管理系统（及其开发工具）</a:t>
            </a:r>
            <a:r>
              <a:rPr lang="en-US" altLang="zh-CN" sz="2000" b="1" dirty="0" smtClean="0">
                <a:ea typeface="宋体" pitchFamily="2" charset="-122"/>
              </a:rPr>
              <a:t>(</a:t>
            </a:r>
            <a:r>
              <a:rPr lang="zh-CN" altLang="en-US" sz="2000" b="1" dirty="0" smtClean="0">
                <a:ea typeface="宋体" pitchFamily="2" charset="-122"/>
              </a:rPr>
              <a:t>数据挖掘</a:t>
            </a:r>
            <a:r>
              <a:rPr lang="en-US" altLang="zh-CN" sz="2000" b="1" dirty="0" smtClean="0">
                <a:ea typeface="宋体" pitchFamily="2" charset="-122"/>
              </a:rPr>
              <a:t>)</a:t>
            </a:r>
          </a:p>
          <a:p>
            <a:pPr lvl="1" algn="just" eaLnBrk="1" hangingPunct="1">
              <a:lnSpc>
                <a:spcPct val="130000"/>
              </a:lnSpc>
            </a:pPr>
            <a:r>
              <a:rPr lang="zh-CN" altLang="en-US" sz="2000" b="1" dirty="0" smtClean="0">
                <a:ea typeface="宋体" pitchFamily="2" charset="-122"/>
              </a:rPr>
              <a:t>应用系统</a:t>
            </a:r>
          </a:p>
          <a:p>
            <a:pPr lvl="1" algn="just" eaLnBrk="1" hangingPunct="1">
              <a:lnSpc>
                <a:spcPct val="130000"/>
              </a:lnSpc>
            </a:pPr>
            <a:r>
              <a:rPr lang="zh-CN" altLang="en-US" sz="2000" b="1" dirty="0" smtClean="0">
                <a:ea typeface="宋体" pitchFamily="2" charset="-122"/>
              </a:rPr>
              <a:t>数据库管理员</a:t>
            </a:r>
            <a:r>
              <a:rPr lang="zh-CN" altLang="en-US" sz="1800" b="1" dirty="0" smtClean="0">
                <a:ea typeface="宋体" pitchFamily="2" charset="-122"/>
              </a:rPr>
              <a:t>及用户</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0723" name="AutoShape 1029"/>
          <p:cNvSpPr>
            <a:spLocks noChangeArrowheads="1"/>
          </p:cNvSpPr>
          <p:nvPr/>
        </p:nvSpPr>
        <p:spPr bwMode="auto">
          <a:xfrm>
            <a:off x="3335338" y="5230813"/>
            <a:ext cx="1044575" cy="801687"/>
          </a:xfrm>
          <a:prstGeom prst="flowChartMagneticDisk">
            <a:avLst/>
          </a:prstGeom>
          <a:solidFill>
            <a:srgbClr val="FFFFFF"/>
          </a:solidFill>
          <a:ln w="9525">
            <a:solidFill>
              <a:srgbClr val="000000"/>
            </a:solidFill>
            <a:round/>
            <a:headEnd/>
            <a:tailEnd/>
          </a:ln>
        </p:spPr>
        <p:txBody>
          <a:bodyPr/>
          <a:lstStyle/>
          <a:p>
            <a:pPr algn="just">
              <a:lnSpc>
                <a:spcPct val="96000"/>
              </a:lnSpc>
            </a:pPr>
            <a:endParaRPr lang="en-US" altLang="zh-CN" sz="2400" baseline="30000">
              <a:latin typeface="Times New Roman" pitchFamily="18" charset="0"/>
            </a:endParaRPr>
          </a:p>
          <a:p>
            <a:pPr algn="just">
              <a:lnSpc>
                <a:spcPct val="96000"/>
              </a:lnSpc>
            </a:pPr>
            <a:r>
              <a:rPr lang="en-US" altLang="zh-CN" sz="2400" baseline="30000">
                <a:solidFill>
                  <a:srgbClr val="FD31C8"/>
                </a:solidFill>
                <a:latin typeface="Times New Roman" pitchFamily="18" charset="0"/>
              </a:rPr>
              <a:t>   </a:t>
            </a:r>
            <a:r>
              <a:rPr lang="zh-CN" altLang="en-US" sz="2400" b="1" baseline="30000">
                <a:solidFill>
                  <a:srgbClr val="FF3300"/>
                </a:solidFill>
                <a:latin typeface="Times New Roman" pitchFamily="18" charset="0"/>
              </a:rPr>
              <a:t>数据库</a:t>
            </a:r>
          </a:p>
        </p:txBody>
      </p:sp>
      <p:sp>
        <p:nvSpPr>
          <p:cNvPr id="30724" name="AutoShape 1030"/>
          <p:cNvSpPr>
            <a:spLocks noChangeArrowheads="1"/>
          </p:cNvSpPr>
          <p:nvPr/>
        </p:nvSpPr>
        <p:spPr bwMode="auto">
          <a:xfrm>
            <a:off x="2978150" y="1489075"/>
            <a:ext cx="1676400" cy="568325"/>
          </a:xfrm>
          <a:prstGeom prst="hexagon">
            <a:avLst>
              <a:gd name="adj" fmla="val 73743"/>
              <a:gd name="vf" fmla="val 115470"/>
            </a:avLst>
          </a:prstGeom>
          <a:solidFill>
            <a:srgbClr val="FFFFFF"/>
          </a:solidFill>
          <a:ln w="9525">
            <a:solidFill>
              <a:srgbClr val="000000"/>
            </a:solidFill>
            <a:miter lim="800000"/>
            <a:headEnd/>
            <a:tailEnd/>
          </a:ln>
        </p:spPr>
        <p:txBody>
          <a:bodyPr/>
          <a:lstStyle/>
          <a:p>
            <a:pPr algn="just">
              <a:lnSpc>
                <a:spcPct val="80000"/>
              </a:lnSpc>
            </a:pPr>
            <a:r>
              <a:rPr lang="en-US" altLang="zh-CN" sz="1600" b="1">
                <a:solidFill>
                  <a:srgbClr val="FF3300"/>
                </a:solidFill>
                <a:latin typeface="Times New Roman" pitchFamily="18" charset="0"/>
              </a:rPr>
              <a:t> </a:t>
            </a:r>
            <a:r>
              <a:rPr lang="zh-CN" altLang="en-US" sz="1600" b="1">
                <a:solidFill>
                  <a:srgbClr val="FF3300"/>
                </a:solidFill>
                <a:latin typeface="Times New Roman" pitchFamily="18" charset="0"/>
              </a:rPr>
              <a:t>应用系统</a:t>
            </a:r>
          </a:p>
        </p:txBody>
      </p:sp>
      <p:sp>
        <p:nvSpPr>
          <p:cNvPr id="30725" name="AutoShape 1031"/>
          <p:cNvSpPr>
            <a:spLocks noChangeArrowheads="1"/>
          </p:cNvSpPr>
          <p:nvPr/>
        </p:nvSpPr>
        <p:spPr bwMode="auto">
          <a:xfrm>
            <a:off x="2805113" y="2305050"/>
            <a:ext cx="2108200" cy="665163"/>
          </a:xfrm>
          <a:prstGeom prst="hexagon">
            <a:avLst>
              <a:gd name="adj" fmla="val 79236"/>
              <a:gd name="vf" fmla="val 115470"/>
            </a:avLst>
          </a:prstGeom>
          <a:solidFill>
            <a:srgbClr val="FFFFFF"/>
          </a:solidFill>
          <a:ln w="9525">
            <a:solidFill>
              <a:srgbClr val="000000"/>
            </a:solidFill>
            <a:miter lim="800000"/>
            <a:headEnd/>
            <a:tailEnd/>
          </a:ln>
        </p:spPr>
        <p:txBody>
          <a:bodyPr/>
          <a:lstStyle/>
          <a:p>
            <a:pPr algn="just">
              <a:lnSpc>
                <a:spcPct val="80000"/>
              </a:lnSpc>
            </a:pPr>
            <a:r>
              <a:rPr lang="zh-CN" altLang="en-US" sz="1600">
                <a:latin typeface="Times New Roman" pitchFamily="18" charset="0"/>
              </a:rPr>
              <a:t>应用开发工具</a:t>
            </a:r>
          </a:p>
          <a:p>
            <a:pPr algn="just">
              <a:lnSpc>
                <a:spcPct val="80000"/>
              </a:lnSpc>
            </a:pPr>
            <a:r>
              <a:rPr lang="zh-CN" altLang="en-US" sz="1600">
                <a:latin typeface="Times New Roman" pitchFamily="18" charset="0"/>
              </a:rPr>
              <a:t>（</a:t>
            </a:r>
            <a:r>
              <a:rPr lang="en-US" altLang="zh-CN" sz="1600">
                <a:latin typeface="Times New Roman" pitchFamily="18" charset="0"/>
              </a:rPr>
              <a:t>java</a:t>
            </a:r>
            <a:r>
              <a:rPr lang="zh-CN" altLang="en-US" sz="1600">
                <a:latin typeface="Times New Roman" pitchFamily="18" charset="0"/>
              </a:rPr>
              <a:t>、</a:t>
            </a:r>
            <a:r>
              <a:rPr lang="en-US" altLang="zh-CN" sz="1600">
                <a:latin typeface="Times New Roman" pitchFamily="18" charset="0"/>
              </a:rPr>
              <a:t>c#</a:t>
            </a:r>
            <a:r>
              <a:rPr lang="zh-CN" altLang="en-US" sz="1600">
                <a:latin typeface="Times New Roman" pitchFamily="18" charset="0"/>
              </a:rPr>
              <a:t>）</a:t>
            </a:r>
          </a:p>
        </p:txBody>
      </p:sp>
      <p:sp>
        <p:nvSpPr>
          <p:cNvPr id="30726" name="AutoShape 1032"/>
          <p:cNvSpPr>
            <a:spLocks noChangeArrowheads="1"/>
          </p:cNvSpPr>
          <p:nvPr/>
        </p:nvSpPr>
        <p:spPr bwMode="auto">
          <a:xfrm>
            <a:off x="2906713" y="4189413"/>
            <a:ext cx="1892300" cy="738187"/>
          </a:xfrm>
          <a:prstGeom prst="hexagon">
            <a:avLst>
              <a:gd name="adj" fmla="val 64086"/>
              <a:gd name="vf" fmla="val 115470"/>
            </a:avLst>
          </a:prstGeom>
          <a:solidFill>
            <a:srgbClr val="FFFFFF"/>
          </a:solidFill>
          <a:ln w="9525">
            <a:solidFill>
              <a:srgbClr val="000000"/>
            </a:solidFill>
            <a:miter lim="800000"/>
            <a:headEnd/>
            <a:tailEnd/>
          </a:ln>
        </p:spPr>
        <p:txBody>
          <a:bodyPr/>
          <a:lstStyle/>
          <a:p>
            <a:pPr algn="just">
              <a:lnSpc>
                <a:spcPct val="80000"/>
              </a:lnSpc>
            </a:pPr>
            <a:r>
              <a:rPr lang="en-US" altLang="zh-CN" sz="1600">
                <a:latin typeface="Times New Roman" pitchFamily="18" charset="0"/>
              </a:rPr>
              <a:t>   </a:t>
            </a:r>
          </a:p>
          <a:p>
            <a:pPr algn="just">
              <a:lnSpc>
                <a:spcPct val="80000"/>
              </a:lnSpc>
            </a:pPr>
            <a:r>
              <a:rPr lang="en-US" altLang="zh-CN" sz="1600">
                <a:latin typeface="Times New Roman" pitchFamily="18" charset="0"/>
              </a:rPr>
              <a:t>    </a:t>
            </a:r>
            <a:r>
              <a:rPr lang="zh-CN" altLang="en-US" sz="1600">
                <a:latin typeface="Times New Roman" pitchFamily="18" charset="0"/>
              </a:rPr>
              <a:t>操作系统</a:t>
            </a:r>
          </a:p>
        </p:txBody>
      </p:sp>
      <p:sp>
        <p:nvSpPr>
          <p:cNvPr id="30727" name="AutoShape 1033"/>
          <p:cNvSpPr>
            <a:spLocks noChangeArrowheads="1"/>
          </p:cNvSpPr>
          <p:nvPr/>
        </p:nvSpPr>
        <p:spPr bwMode="auto">
          <a:xfrm>
            <a:off x="2627313" y="3213100"/>
            <a:ext cx="2463800" cy="738188"/>
          </a:xfrm>
          <a:prstGeom prst="hexagon">
            <a:avLst>
              <a:gd name="adj" fmla="val 83441"/>
              <a:gd name="vf" fmla="val 115470"/>
            </a:avLst>
          </a:prstGeom>
          <a:solidFill>
            <a:srgbClr val="FFFFFF"/>
          </a:solidFill>
          <a:ln w="9525">
            <a:solidFill>
              <a:srgbClr val="000000"/>
            </a:solidFill>
            <a:miter lim="800000"/>
            <a:headEnd/>
            <a:tailEnd/>
          </a:ln>
        </p:spPr>
        <p:txBody>
          <a:bodyPr/>
          <a:lstStyle/>
          <a:p>
            <a:pPr algn="just">
              <a:lnSpc>
                <a:spcPct val="80000"/>
              </a:lnSpc>
            </a:pPr>
            <a:endParaRPr lang="en-US" altLang="zh-CN" sz="1600">
              <a:solidFill>
                <a:schemeClr val="accent2"/>
              </a:solidFill>
              <a:latin typeface="Times New Roman" pitchFamily="18" charset="0"/>
            </a:endParaRPr>
          </a:p>
          <a:p>
            <a:pPr algn="just">
              <a:lnSpc>
                <a:spcPct val="80000"/>
              </a:lnSpc>
            </a:pPr>
            <a:r>
              <a:rPr lang="en-US" altLang="zh-CN" sz="1600">
                <a:solidFill>
                  <a:schemeClr val="accent2"/>
                </a:solidFill>
                <a:latin typeface="Times New Roman" pitchFamily="18" charset="0"/>
              </a:rPr>
              <a:t> </a:t>
            </a:r>
            <a:r>
              <a:rPr lang="zh-CN" altLang="en-US" sz="1600" b="1">
                <a:solidFill>
                  <a:srgbClr val="FF3300"/>
                </a:solidFill>
                <a:latin typeface="Times New Roman" pitchFamily="18" charset="0"/>
              </a:rPr>
              <a:t>数据库管理系统</a:t>
            </a:r>
          </a:p>
        </p:txBody>
      </p:sp>
      <p:sp>
        <p:nvSpPr>
          <p:cNvPr id="30728" name="Line 1034"/>
          <p:cNvSpPr>
            <a:spLocks noChangeShapeType="1"/>
          </p:cNvSpPr>
          <p:nvPr/>
        </p:nvSpPr>
        <p:spPr bwMode="auto">
          <a:xfrm flipH="1">
            <a:off x="4818063" y="4565650"/>
            <a:ext cx="1343025" cy="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29" name="Line 1035"/>
          <p:cNvSpPr>
            <a:spLocks noChangeShapeType="1"/>
          </p:cNvSpPr>
          <p:nvPr/>
        </p:nvSpPr>
        <p:spPr bwMode="auto">
          <a:xfrm>
            <a:off x="6159500" y="3848100"/>
            <a:ext cx="0" cy="7080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0" name="Line 1036"/>
          <p:cNvSpPr>
            <a:spLocks noChangeShapeType="1"/>
          </p:cNvSpPr>
          <p:nvPr/>
        </p:nvSpPr>
        <p:spPr bwMode="auto">
          <a:xfrm flipH="1">
            <a:off x="5054600" y="3579813"/>
            <a:ext cx="319088" cy="4762"/>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1" name="Line 1037"/>
          <p:cNvSpPr>
            <a:spLocks noChangeShapeType="1"/>
          </p:cNvSpPr>
          <p:nvPr/>
        </p:nvSpPr>
        <p:spPr bwMode="auto">
          <a:xfrm>
            <a:off x="3852863" y="2090738"/>
            <a:ext cx="0" cy="2286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2" name="Line 1038"/>
          <p:cNvSpPr>
            <a:spLocks noChangeShapeType="1"/>
          </p:cNvSpPr>
          <p:nvPr/>
        </p:nvSpPr>
        <p:spPr bwMode="auto">
          <a:xfrm>
            <a:off x="3852863" y="4927600"/>
            <a:ext cx="0" cy="301625"/>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3" name="Line 1039"/>
          <p:cNvSpPr>
            <a:spLocks noChangeShapeType="1"/>
          </p:cNvSpPr>
          <p:nvPr/>
        </p:nvSpPr>
        <p:spPr bwMode="auto">
          <a:xfrm>
            <a:off x="3852863" y="3951288"/>
            <a:ext cx="0" cy="241300"/>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4" name="Line 1040"/>
          <p:cNvSpPr>
            <a:spLocks noChangeShapeType="1"/>
          </p:cNvSpPr>
          <p:nvPr/>
        </p:nvSpPr>
        <p:spPr bwMode="auto">
          <a:xfrm flipH="1">
            <a:off x="3852863" y="2970213"/>
            <a:ext cx="0" cy="252412"/>
          </a:xfrm>
          <a:prstGeom prst="line">
            <a:avLst/>
          </a:prstGeom>
          <a:noFill/>
          <a:ln w="63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35" name="Line 1041"/>
          <p:cNvSpPr>
            <a:spLocks noChangeShapeType="1"/>
          </p:cNvSpPr>
          <p:nvPr/>
        </p:nvSpPr>
        <p:spPr bwMode="auto">
          <a:xfrm>
            <a:off x="2928938" y="1193800"/>
            <a:ext cx="312737" cy="455613"/>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6" name="Line 1042"/>
          <p:cNvSpPr>
            <a:spLocks noChangeShapeType="1"/>
          </p:cNvSpPr>
          <p:nvPr/>
        </p:nvSpPr>
        <p:spPr bwMode="auto">
          <a:xfrm flipH="1">
            <a:off x="4427538" y="1212850"/>
            <a:ext cx="536575" cy="433388"/>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7" name="Line 1043"/>
          <p:cNvSpPr>
            <a:spLocks noChangeShapeType="1"/>
          </p:cNvSpPr>
          <p:nvPr/>
        </p:nvSpPr>
        <p:spPr bwMode="auto">
          <a:xfrm>
            <a:off x="3841750" y="1222375"/>
            <a:ext cx="0" cy="304800"/>
          </a:xfrm>
          <a:prstGeom prst="line">
            <a:avLst/>
          </a:prstGeom>
          <a:noFill/>
          <a:ln w="6350">
            <a:solidFill>
              <a:srgbClr val="000000"/>
            </a:solidFill>
            <a:round/>
            <a:headEnd/>
            <a:tailEnd type="stealth" w="sm" len="sm"/>
          </a:ln>
          <a:extLst>
            <a:ext uri="{909E8E84-426E-40DD-AFC4-6F175D3DCCD1}">
              <a14:hiddenFill xmlns:a14="http://schemas.microsoft.com/office/drawing/2010/main">
                <a:noFill/>
              </a14:hiddenFill>
            </a:ext>
          </a:extLst>
        </p:spPr>
        <p:txBody>
          <a:bodyPr/>
          <a:lstStyle/>
          <a:p>
            <a:endParaRPr lang="zh-CN" altLang="en-US"/>
          </a:p>
        </p:txBody>
      </p:sp>
      <p:sp>
        <p:nvSpPr>
          <p:cNvPr id="30738" name="Rectangle 1044"/>
          <p:cNvSpPr>
            <a:spLocks noChangeArrowheads="1"/>
          </p:cNvSpPr>
          <p:nvPr/>
        </p:nvSpPr>
        <p:spPr bwMode="auto">
          <a:xfrm>
            <a:off x="5403850" y="3287713"/>
            <a:ext cx="1597025" cy="582612"/>
          </a:xfrm>
          <a:prstGeom prst="rect">
            <a:avLst/>
          </a:prstGeom>
          <a:solidFill>
            <a:srgbClr val="FFFFFF"/>
          </a:solidFill>
          <a:ln w="9525">
            <a:solidFill>
              <a:srgbClr val="000000"/>
            </a:solidFill>
            <a:miter lim="800000"/>
            <a:headEnd/>
            <a:tailEnd/>
          </a:ln>
        </p:spPr>
        <p:txBody>
          <a:bodyPr/>
          <a:lstStyle/>
          <a:p>
            <a:pPr algn="just">
              <a:lnSpc>
                <a:spcPct val="80000"/>
              </a:lnSpc>
            </a:pPr>
            <a:r>
              <a:rPr lang="en-US" altLang="zh-CN" sz="1600">
                <a:latin typeface="Times New Roman" pitchFamily="18" charset="0"/>
              </a:rPr>
              <a:t>  </a:t>
            </a:r>
          </a:p>
          <a:p>
            <a:pPr algn="just">
              <a:lnSpc>
                <a:spcPct val="80000"/>
              </a:lnSpc>
            </a:pPr>
            <a:r>
              <a:rPr lang="en-US" altLang="zh-CN" sz="1600">
                <a:latin typeface="Times New Roman" pitchFamily="18" charset="0"/>
              </a:rPr>
              <a:t>  </a:t>
            </a:r>
            <a:r>
              <a:rPr lang="zh-CN" altLang="en-US" sz="1600" b="1">
                <a:solidFill>
                  <a:srgbClr val="FF3300"/>
                </a:solidFill>
                <a:latin typeface="Times New Roman" pitchFamily="18" charset="0"/>
              </a:rPr>
              <a:t>数据库管理员</a:t>
            </a:r>
          </a:p>
        </p:txBody>
      </p:sp>
      <p:sp>
        <p:nvSpPr>
          <p:cNvPr id="30739" name="Rectangle 1045"/>
          <p:cNvSpPr>
            <a:spLocks noChangeArrowheads="1"/>
          </p:cNvSpPr>
          <p:nvPr/>
        </p:nvSpPr>
        <p:spPr bwMode="auto">
          <a:xfrm>
            <a:off x="4633913" y="790575"/>
            <a:ext cx="820737" cy="4429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80000"/>
              </a:lnSpc>
            </a:pPr>
            <a:r>
              <a:rPr lang="zh-CN" altLang="en-US" sz="1600">
                <a:latin typeface="Times New Roman" pitchFamily="18" charset="0"/>
              </a:rPr>
              <a:t>用户</a:t>
            </a:r>
          </a:p>
        </p:txBody>
      </p:sp>
      <p:sp>
        <p:nvSpPr>
          <p:cNvPr id="30740" name="Rectangle 1046"/>
          <p:cNvSpPr>
            <a:spLocks noChangeArrowheads="1"/>
          </p:cNvSpPr>
          <p:nvPr/>
        </p:nvSpPr>
        <p:spPr bwMode="auto">
          <a:xfrm>
            <a:off x="3482975" y="790575"/>
            <a:ext cx="819150" cy="46355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80000"/>
              </a:lnSpc>
            </a:pPr>
            <a:r>
              <a:rPr lang="zh-CN" altLang="en-US" sz="1600">
                <a:latin typeface="Times New Roman" pitchFamily="18" charset="0"/>
              </a:rPr>
              <a:t>用户</a:t>
            </a:r>
          </a:p>
        </p:txBody>
      </p:sp>
      <p:sp>
        <p:nvSpPr>
          <p:cNvPr id="30741" name="Rectangle 1047"/>
          <p:cNvSpPr>
            <a:spLocks noChangeArrowheads="1"/>
          </p:cNvSpPr>
          <p:nvPr/>
        </p:nvSpPr>
        <p:spPr bwMode="auto">
          <a:xfrm>
            <a:off x="2330450" y="790575"/>
            <a:ext cx="819150" cy="46990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ctr">
              <a:lnSpc>
                <a:spcPct val="80000"/>
              </a:lnSpc>
            </a:pPr>
            <a:r>
              <a:rPr lang="zh-CN" altLang="en-US" sz="1600">
                <a:latin typeface="Times New Roman" pitchFamily="18" charset="0"/>
              </a:rPr>
              <a:t>用户</a:t>
            </a:r>
          </a:p>
        </p:txBody>
      </p:sp>
      <p:sp>
        <p:nvSpPr>
          <p:cNvPr id="30742" name="Rectangle 1049"/>
          <p:cNvSpPr>
            <a:spLocks noChangeArrowheads="1"/>
          </p:cNvSpPr>
          <p:nvPr/>
        </p:nvSpPr>
        <p:spPr bwMode="auto">
          <a:xfrm>
            <a:off x="2916238" y="6237288"/>
            <a:ext cx="2133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a:latin typeface="Times New Roman" pitchFamily="18" charset="0"/>
              </a:rPr>
              <a:t>     </a:t>
            </a:r>
            <a:r>
              <a:rPr lang="zh-CN" altLang="en-US" b="1">
                <a:latin typeface="Times New Roman" pitchFamily="18" charset="0"/>
              </a:rPr>
              <a:t>数据库系统</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1747" name="Rectangle 2"/>
          <p:cNvSpPr>
            <a:spLocks noGrp="1" noChangeArrowheads="1"/>
          </p:cNvSpPr>
          <p:nvPr>
            <p:ph type="title"/>
          </p:nvPr>
        </p:nvSpPr>
        <p:spPr/>
        <p:txBody>
          <a:bodyPr/>
          <a:lstStyle/>
          <a:p>
            <a:pPr eaLnBrk="1" hangingPunct="1"/>
            <a:r>
              <a:rPr lang="en-US" altLang="zh-CN" sz="3000" smtClean="0">
                <a:ea typeface="宋体" pitchFamily="2" charset="-122"/>
              </a:rPr>
              <a:t>1.1  </a:t>
            </a:r>
            <a:r>
              <a:rPr lang="zh-CN" altLang="en-US" sz="3000" smtClean="0">
                <a:ea typeface="宋体" pitchFamily="2" charset="-122"/>
              </a:rPr>
              <a:t>数据库系统概述</a:t>
            </a:r>
          </a:p>
        </p:txBody>
      </p:sp>
      <p:sp>
        <p:nvSpPr>
          <p:cNvPr id="31748" name="Rectangle 3"/>
          <p:cNvSpPr>
            <a:spLocks noGrp="1" noChangeArrowheads="1"/>
          </p:cNvSpPr>
          <p:nvPr>
            <p:ph type="body" idx="1"/>
          </p:nvPr>
        </p:nvSpPr>
        <p:spPr/>
        <p:txBody>
          <a:bodyPr/>
          <a:lstStyle/>
          <a:p>
            <a:pPr lvl="1" eaLnBrk="1" hangingPunct="1">
              <a:lnSpc>
                <a:spcPct val="140000"/>
              </a:lnSpc>
              <a:buFont typeface="Wingdings" pitchFamily="2" charset="2"/>
              <a:buNone/>
            </a:pPr>
            <a:r>
              <a:rPr lang="en-US" altLang="zh-CN" sz="2800" b="1" smtClean="0">
                <a:ea typeface="宋体" pitchFamily="2" charset="-122"/>
              </a:rPr>
              <a:t>    1.1.1 </a:t>
            </a:r>
            <a:r>
              <a:rPr lang="zh-CN" altLang="en-US" sz="2800" b="1" smtClean="0">
                <a:ea typeface="宋体" pitchFamily="2" charset="-122"/>
              </a:rPr>
              <a:t>四个基本概念</a:t>
            </a:r>
          </a:p>
          <a:p>
            <a:pPr lvl="1" eaLnBrk="1" hangingPunct="1">
              <a:lnSpc>
                <a:spcPct val="140000"/>
              </a:lnSpc>
              <a:buFont typeface="Wingdings" pitchFamily="2" charset="2"/>
              <a:buNone/>
            </a:pPr>
            <a:r>
              <a:rPr lang="zh-CN" altLang="en-US" sz="2800" b="1" smtClean="0">
                <a:ea typeface="宋体" pitchFamily="2" charset="-122"/>
              </a:rPr>
              <a:t>    </a:t>
            </a:r>
            <a:r>
              <a:rPr lang="en-US" altLang="zh-CN" sz="2800" b="1" smtClean="0">
                <a:solidFill>
                  <a:srgbClr val="70BB2B"/>
                </a:solidFill>
                <a:ea typeface="宋体" pitchFamily="2" charset="-122"/>
              </a:rPr>
              <a:t>1.1.2 </a:t>
            </a:r>
            <a:r>
              <a:rPr lang="zh-CN" altLang="en-US" sz="2800" b="1" smtClean="0">
                <a:solidFill>
                  <a:srgbClr val="70BB2B"/>
                </a:solidFill>
                <a:ea typeface="宋体" pitchFamily="2" charset="-122"/>
              </a:rPr>
              <a:t>数据管理技术的产生和发展</a:t>
            </a:r>
          </a:p>
          <a:p>
            <a:pPr lvl="1" eaLnBrk="1" hangingPunct="1">
              <a:lnSpc>
                <a:spcPct val="140000"/>
              </a:lnSpc>
              <a:buFont typeface="Wingdings" pitchFamily="2" charset="2"/>
              <a:buNone/>
            </a:pPr>
            <a:r>
              <a:rPr lang="zh-CN" altLang="en-US" sz="2800" b="1" smtClean="0">
                <a:ea typeface="宋体" pitchFamily="2" charset="-122"/>
              </a:rPr>
              <a:t>    </a:t>
            </a:r>
            <a:r>
              <a:rPr lang="en-US" altLang="zh-CN" sz="2800" b="1" smtClean="0">
                <a:ea typeface="宋体" pitchFamily="2" charset="-122"/>
              </a:rPr>
              <a:t>1.1.3  </a:t>
            </a:r>
            <a:r>
              <a:rPr lang="zh-CN" altLang="en-US" sz="2800" b="1" smtClean="0">
                <a:ea typeface="宋体" pitchFamily="2" charset="-122"/>
              </a:rPr>
              <a:t>数据库系统的特点 </a:t>
            </a:r>
            <a:endParaRPr lang="zh-CN" altLang="en-US" sz="3200" smtClean="0">
              <a:solidFill>
                <a:schemeClr val="hlink"/>
              </a:solidFill>
              <a:ea typeface="宋体" pitchFamily="2" charset="-122"/>
            </a:endParaRP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123" name="Rectangle 1026"/>
          <p:cNvSpPr>
            <a:spLocks noGrp="1" noChangeArrowheads="1"/>
          </p:cNvSpPr>
          <p:nvPr>
            <p:ph type="title"/>
          </p:nvPr>
        </p:nvSpPr>
        <p:spPr/>
        <p:txBody>
          <a:bodyPr/>
          <a:lstStyle/>
          <a:p>
            <a:pPr eaLnBrk="1" hangingPunct="1"/>
            <a:r>
              <a:rPr lang="zh-CN" altLang="en-US" smtClean="0">
                <a:ea typeface="宋体" pitchFamily="2" charset="-122"/>
              </a:rPr>
              <a:t>考试成绩</a:t>
            </a:r>
          </a:p>
        </p:txBody>
      </p:sp>
      <p:sp>
        <p:nvSpPr>
          <p:cNvPr id="284675" name="Rectangle 1027"/>
          <p:cNvSpPr>
            <a:spLocks noGrp="1" noChangeArrowheads="1"/>
          </p:cNvSpPr>
          <p:nvPr>
            <p:ph type="body" idx="1"/>
          </p:nvPr>
        </p:nvSpPr>
        <p:spPr>
          <a:xfrm>
            <a:off x="1331913" y="1916113"/>
            <a:ext cx="8229600" cy="4495800"/>
          </a:xfrm>
        </p:spPr>
        <p:txBody>
          <a:bodyPr/>
          <a:lstStyle/>
          <a:p>
            <a:pPr eaLnBrk="1" hangingPunct="1">
              <a:lnSpc>
                <a:spcPct val="170000"/>
              </a:lnSpc>
            </a:pPr>
            <a:r>
              <a:rPr lang="zh-CN" altLang="en-US" dirty="0" smtClean="0">
                <a:ea typeface="宋体" pitchFamily="2" charset="-122"/>
              </a:rPr>
              <a:t>平时</a:t>
            </a:r>
            <a:r>
              <a:rPr lang="zh-CN" altLang="en-US" dirty="0" smtClean="0">
                <a:ea typeface="宋体" pitchFamily="2" charset="-122"/>
              </a:rPr>
              <a:t>成绩</a:t>
            </a:r>
            <a:r>
              <a:rPr lang="en-US" altLang="zh-CN" dirty="0" smtClean="0">
                <a:ea typeface="宋体" pitchFamily="2" charset="-122"/>
              </a:rPr>
              <a:t>20%</a:t>
            </a:r>
            <a:endParaRPr lang="zh-CN" altLang="en-US" dirty="0" smtClean="0">
              <a:ea typeface="宋体" pitchFamily="2" charset="-122"/>
            </a:endParaRPr>
          </a:p>
          <a:p>
            <a:pPr eaLnBrk="1" hangingPunct="1">
              <a:lnSpc>
                <a:spcPct val="170000"/>
              </a:lnSpc>
              <a:buFont typeface="Wingdings" pitchFamily="2" charset="2"/>
              <a:buNone/>
            </a:pPr>
            <a:r>
              <a:rPr lang="zh-CN" altLang="en-US" dirty="0" smtClean="0">
                <a:ea typeface="宋体" pitchFamily="2" charset="-122"/>
              </a:rPr>
              <a:t> （上机练习）</a:t>
            </a:r>
          </a:p>
          <a:p>
            <a:pPr eaLnBrk="1" hangingPunct="1">
              <a:lnSpc>
                <a:spcPct val="170000"/>
              </a:lnSpc>
            </a:pPr>
            <a:r>
              <a:rPr lang="zh-CN" altLang="en-US" dirty="0" smtClean="0">
                <a:ea typeface="宋体" pitchFamily="2" charset="-122"/>
              </a:rPr>
              <a:t>期中考试</a:t>
            </a:r>
            <a:r>
              <a:rPr lang="en-US" altLang="zh-CN" dirty="0" smtClean="0">
                <a:ea typeface="宋体" pitchFamily="2" charset="-122"/>
              </a:rPr>
              <a:t>10%</a:t>
            </a:r>
          </a:p>
          <a:p>
            <a:pPr eaLnBrk="1" hangingPunct="1">
              <a:lnSpc>
                <a:spcPct val="170000"/>
              </a:lnSpc>
            </a:pPr>
            <a:r>
              <a:rPr lang="zh-CN" altLang="en-US" dirty="0" smtClean="0">
                <a:ea typeface="宋体" pitchFamily="2" charset="-122"/>
              </a:rPr>
              <a:t>期末考试</a:t>
            </a:r>
            <a:r>
              <a:rPr lang="en-US" altLang="zh-CN" dirty="0" smtClean="0">
                <a:ea typeface="宋体" pitchFamily="2" charset="-122"/>
              </a:rPr>
              <a:t>70%</a:t>
            </a:r>
            <a:endParaRPr lang="zh-CN" altLang="en-US" dirty="0" smtClean="0">
              <a:ea typeface="宋体" pitchFamily="2" charset="-122"/>
            </a:endParaRPr>
          </a:p>
        </p:txBody>
      </p:sp>
      <p:pic>
        <p:nvPicPr>
          <p:cNvPr id="5125" name="Picture 1029" descr="SY00451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6325" y="3644900"/>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4675">
                                            <p:txEl>
                                              <p:pRg st="0" end="0"/>
                                            </p:txEl>
                                          </p:spTgt>
                                        </p:tgtEl>
                                        <p:attrNameLst>
                                          <p:attrName>style.visibility</p:attrName>
                                        </p:attrNameLst>
                                      </p:cBhvr>
                                      <p:to>
                                        <p:strVal val="visible"/>
                                      </p:to>
                                    </p:set>
                                    <p:anim calcmode="lin" valueType="num">
                                      <p:cBhvr additive="base">
                                        <p:cTn id="7" dur="500" fill="hold"/>
                                        <p:tgtEl>
                                          <p:spTgt spid="284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467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84675">
                                            <p:txEl>
                                              <p:pRg st="1" end="1"/>
                                            </p:txEl>
                                          </p:spTgt>
                                        </p:tgtEl>
                                        <p:attrNameLst>
                                          <p:attrName>style.visibility</p:attrName>
                                        </p:attrNameLst>
                                      </p:cBhvr>
                                      <p:to>
                                        <p:strVal val="visible"/>
                                      </p:to>
                                    </p:set>
                                    <p:anim calcmode="lin" valueType="num">
                                      <p:cBhvr additive="base">
                                        <p:cTn id="13" dur="500" fill="hold"/>
                                        <p:tgtEl>
                                          <p:spTgt spid="284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467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84675">
                                            <p:txEl>
                                              <p:pRg st="2" end="2"/>
                                            </p:txEl>
                                          </p:spTgt>
                                        </p:tgtEl>
                                        <p:attrNameLst>
                                          <p:attrName>style.visibility</p:attrName>
                                        </p:attrNameLst>
                                      </p:cBhvr>
                                      <p:to>
                                        <p:strVal val="visible"/>
                                      </p:to>
                                    </p:set>
                                    <p:anim calcmode="lin" valueType="num">
                                      <p:cBhvr additive="base">
                                        <p:cTn id="19" dur="500" fill="hold"/>
                                        <p:tgtEl>
                                          <p:spTgt spid="284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467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84675">
                                            <p:txEl>
                                              <p:pRg st="3" end="3"/>
                                            </p:txEl>
                                          </p:spTgt>
                                        </p:tgtEl>
                                        <p:attrNameLst>
                                          <p:attrName>style.visibility</p:attrName>
                                        </p:attrNameLst>
                                      </p:cBhvr>
                                      <p:to>
                                        <p:strVal val="visible"/>
                                      </p:to>
                                    </p:set>
                                    <p:anim calcmode="lin" valueType="num">
                                      <p:cBhvr additive="base">
                                        <p:cTn id="25" dur="500" fill="hold"/>
                                        <p:tgtEl>
                                          <p:spTgt spid="284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467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2771" name="Rectangle 2"/>
          <p:cNvSpPr>
            <a:spLocks noGrp="1" noChangeArrowheads="1"/>
          </p:cNvSpPr>
          <p:nvPr>
            <p:ph type="title"/>
          </p:nvPr>
        </p:nvSpPr>
        <p:spPr/>
        <p:txBody>
          <a:bodyPr/>
          <a:lstStyle/>
          <a:p>
            <a:pPr eaLnBrk="1" hangingPunct="1"/>
            <a:r>
              <a:rPr lang="zh-CN" altLang="en-US" sz="3200" smtClean="0">
                <a:ea typeface="宋体" pitchFamily="2" charset="-122"/>
              </a:rPr>
              <a:t>数据管理技术的产生和发展</a:t>
            </a:r>
            <a:endParaRPr lang="zh-CN" altLang="en-US" smtClean="0">
              <a:ea typeface="黑体" pitchFamily="49" charset="-122"/>
            </a:endParaRPr>
          </a:p>
        </p:txBody>
      </p:sp>
      <p:sp>
        <p:nvSpPr>
          <p:cNvPr id="32772" name="Rectangle 3"/>
          <p:cNvSpPr>
            <a:spLocks noGrp="1" noChangeArrowheads="1"/>
          </p:cNvSpPr>
          <p:nvPr>
            <p:ph type="body" idx="1"/>
          </p:nvPr>
        </p:nvSpPr>
        <p:spPr>
          <a:xfrm>
            <a:off x="762000" y="1989138"/>
            <a:ext cx="7772400" cy="4133850"/>
          </a:xfrm>
        </p:spPr>
        <p:txBody>
          <a:bodyPr/>
          <a:lstStyle/>
          <a:p>
            <a:pPr algn="just" eaLnBrk="1" hangingPunct="1"/>
            <a:r>
              <a:rPr lang="zh-CN" altLang="en-US" smtClean="0">
                <a:ea typeface="宋体" pitchFamily="2" charset="-122"/>
              </a:rPr>
              <a:t>什么是数据管理</a:t>
            </a:r>
          </a:p>
          <a:p>
            <a:pPr lvl="1" algn="just" eaLnBrk="1" hangingPunct="1">
              <a:lnSpc>
                <a:spcPct val="150000"/>
              </a:lnSpc>
            </a:pPr>
            <a:r>
              <a:rPr lang="zh-CN" altLang="en-US" sz="2000" b="1" smtClean="0">
                <a:ea typeface="宋体" pitchFamily="2" charset="-122"/>
              </a:rPr>
              <a:t>对数据进行分类、组织、编码、存储、检索和维护</a:t>
            </a:r>
          </a:p>
          <a:p>
            <a:pPr lvl="1" algn="just" eaLnBrk="1" hangingPunct="1">
              <a:lnSpc>
                <a:spcPct val="150000"/>
              </a:lnSpc>
            </a:pPr>
            <a:r>
              <a:rPr lang="zh-CN" altLang="en-US" sz="2000" b="1" smtClean="0">
                <a:ea typeface="宋体" pitchFamily="2" charset="-122"/>
              </a:rPr>
              <a:t>数据处理的中心问题</a:t>
            </a:r>
            <a:endParaRPr lang="zh-CN" altLang="en-US" smtClean="0">
              <a:ea typeface="宋体" pitchFamily="2" charset="-122"/>
            </a:endParaRPr>
          </a:p>
          <a:p>
            <a:pPr algn="just" eaLnBrk="1" hangingPunct="1"/>
            <a:r>
              <a:rPr lang="zh-CN" altLang="en-US" smtClean="0">
                <a:ea typeface="宋体" pitchFamily="2" charset="-122"/>
              </a:rPr>
              <a:t>数据管理技术的发展过程</a:t>
            </a:r>
          </a:p>
          <a:p>
            <a:pPr lvl="1" algn="just" eaLnBrk="1" hangingPunct="1">
              <a:lnSpc>
                <a:spcPct val="160000"/>
              </a:lnSpc>
            </a:pPr>
            <a:r>
              <a:rPr lang="zh-CN" altLang="en-US" sz="2000" b="1" smtClean="0">
                <a:ea typeface="宋体" pitchFamily="2" charset="-122"/>
              </a:rPr>
              <a:t>人工管理阶段</a:t>
            </a:r>
            <a:r>
              <a:rPr lang="en-US" altLang="zh-CN" sz="2000" b="1" smtClean="0">
                <a:ea typeface="宋体" pitchFamily="2" charset="-122"/>
              </a:rPr>
              <a:t>(20</a:t>
            </a:r>
            <a:r>
              <a:rPr lang="zh-CN" altLang="en-US" sz="2000" b="1" smtClean="0">
                <a:ea typeface="宋体" pitchFamily="2" charset="-122"/>
              </a:rPr>
              <a:t>世纪</a:t>
            </a:r>
            <a:r>
              <a:rPr lang="en-US" altLang="zh-CN" sz="2000" b="1" smtClean="0">
                <a:ea typeface="宋体" pitchFamily="2" charset="-122"/>
              </a:rPr>
              <a:t>40</a:t>
            </a:r>
            <a:r>
              <a:rPr lang="zh-CN" altLang="en-US" sz="2000" b="1" smtClean="0">
                <a:ea typeface="宋体" pitchFamily="2" charset="-122"/>
              </a:rPr>
              <a:t>年代中</a:t>
            </a:r>
            <a:r>
              <a:rPr lang="en-US" altLang="zh-CN" sz="2000" b="1" smtClean="0">
                <a:ea typeface="宋体" pitchFamily="2" charset="-122"/>
              </a:rPr>
              <a:t>--50</a:t>
            </a:r>
            <a:r>
              <a:rPr lang="zh-CN" altLang="en-US" sz="2000" b="1" smtClean="0">
                <a:ea typeface="宋体" pitchFamily="2" charset="-122"/>
              </a:rPr>
              <a:t>年代中</a:t>
            </a:r>
            <a:r>
              <a:rPr lang="en-US" altLang="zh-CN" sz="2000" b="1" smtClean="0">
                <a:ea typeface="宋体" pitchFamily="2" charset="-122"/>
              </a:rPr>
              <a:t>)</a:t>
            </a:r>
          </a:p>
          <a:p>
            <a:pPr lvl="1" algn="just" eaLnBrk="1" hangingPunct="1">
              <a:lnSpc>
                <a:spcPct val="160000"/>
              </a:lnSpc>
            </a:pPr>
            <a:r>
              <a:rPr lang="zh-CN" altLang="en-US" sz="2000" b="1" smtClean="0">
                <a:ea typeface="宋体" pitchFamily="2" charset="-122"/>
              </a:rPr>
              <a:t>文件系统阶段</a:t>
            </a:r>
            <a:r>
              <a:rPr lang="en-US" altLang="zh-CN" sz="2000" b="1" smtClean="0">
                <a:ea typeface="宋体" pitchFamily="2" charset="-122"/>
              </a:rPr>
              <a:t>(20</a:t>
            </a:r>
            <a:r>
              <a:rPr lang="zh-CN" altLang="en-US" sz="2000" b="1" smtClean="0">
                <a:ea typeface="宋体" pitchFamily="2" charset="-122"/>
              </a:rPr>
              <a:t>世纪</a:t>
            </a:r>
            <a:r>
              <a:rPr lang="en-US" altLang="zh-CN" sz="2000" b="1" smtClean="0">
                <a:ea typeface="宋体" pitchFamily="2" charset="-122"/>
              </a:rPr>
              <a:t>50</a:t>
            </a:r>
            <a:r>
              <a:rPr lang="zh-CN" altLang="en-US" sz="2000" b="1" smtClean="0">
                <a:ea typeface="宋体" pitchFamily="2" charset="-122"/>
              </a:rPr>
              <a:t>年代末</a:t>
            </a:r>
            <a:r>
              <a:rPr lang="en-US" altLang="zh-CN" sz="2000" b="1" smtClean="0">
                <a:ea typeface="宋体" pitchFamily="2" charset="-122"/>
              </a:rPr>
              <a:t>--60</a:t>
            </a:r>
            <a:r>
              <a:rPr lang="zh-CN" altLang="en-US" sz="2000" b="1" smtClean="0">
                <a:ea typeface="宋体" pitchFamily="2" charset="-122"/>
              </a:rPr>
              <a:t>年代中</a:t>
            </a:r>
            <a:r>
              <a:rPr lang="en-US" altLang="zh-CN" sz="2000" b="1" smtClean="0">
                <a:ea typeface="宋体" pitchFamily="2" charset="-122"/>
              </a:rPr>
              <a:t>)</a:t>
            </a:r>
          </a:p>
          <a:p>
            <a:pPr lvl="1" algn="just" eaLnBrk="1" hangingPunct="1">
              <a:lnSpc>
                <a:spcPct val="160000"/>
              </a:lnSpc>
            </a:pPr>
            <a:r>
              <a:rPr lang="zh-CN" altLang="en-US" sz="2000" b="1" smtClean="0">
                <a:ea typeface="宋体" pitchFamily="2" charset="-122"/>
              </a:rPr>
              <a:t>数据库系统阶段</a:t>
            </a:r>
            <a:r>
              <a:rPr lang="en-US" altLang="zh-CN" sz="2000" b="1" smtClean="0">
                <a:ea typeface="宋体" pitchFamily="2" charset="-122"/>
              </a:rPr>
              <a:t>(20</a:t>
            </a:r>
            <a:r>
              <a:rPr lang="zh-CN" altLang="en-US" sz="2000" b="1" smtClean="0">
                <a:ea typeface="宋体" pitchFamily="2" charset="-122"/>
              </a:rPr>
              <a:t>世纪</a:t>
            </a:r>
            <a:r>
              <a:rPr lang="en-US" altLang="zh-CN" sz="2000" b="1" smtClean="0">
                <a:ea typeface="宋体" pitchFamily="2" charset="-122"/>
              </a:rPr>
              <a:t>60</a:t>
            </a:r>
            <a:r>
              <a:rPr lang="zh-CN" altLang="en-US" sz="2000" b="1" smtClean="0">
                <a:ea typeface="宋体" pitchFamily="2" charset="-122"/>
              </a:rPr>
              <a:t>年代末</a:t>
            </a:r>
            <a:r>
              <a:rPr lang="en-US" altLang="zh-CN" sz="2000" b="1" smtClean="0">
                <a:ea typeface="宋体" pitchFamily="2" charset="-122"/>
              </a:rPr>
              <a:t>--</a:t>
            </a:r>
            <a:r>
              <a:rPr lang="zh-CN" altLang="en-US" sz="2000" b="1" smtClean="0">
                <a:ea typeface="宋体" pitchFamily="2" charset="-122"/>
              </a:rPr>
              <a:t>现在</a:t>
            </a:r>
            <a:r>
              <a:rPr lang="en-US" altLang="zh-CN" sz="2000" b="1" smtClean="0">
                <a:ea typeface="宋体" pitchFamily="2" charset="-122"/>
              </a:rPr>
              <a:t>)</a:t>
            </a:r>
          </a:p>
          <a:p>
            <a:pPr algn="just" eaLnBrk="1" hangingPunct="1"/>
            <a:endParaRPr lang="en-US" altLang="zh-CN" b="1" smtClean="0">
              <a:ea typeface="宋体" pitchFamily="2"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3795" name="Rectangle 2"/>
          <p:cNvSpPr>
            <a:spLocks noGrp="1" noChangeArrowheads="1"/>
          </p:cNvSpPr>
          <p:nvPr>
            <p:ph type="title"/>
          </p:nvPr>
        </p:nvSpPr>
        <p:spPr/>
        <p:txBody>
          <a:bodyPr/>
          <a:lstStyle/>
          <a:p>
            <a:pPr eaLnBrk="1" hangingPunct="1"/>
            <a:r>
              <a:rPr lang="zh-CN" altLang="en-US" sz="3200" smtClean="0">
                <a:ea typeface="宋体" pitchFamily="2" charset="-122"/>
              </a:rPr>
              <a:t>数据管理技术的产生和发展</a:t>
            </a:r>
            <a:r>
              <a:rPr lang="en-US" altLang="zh-CN" sz="3200" smtClean="0">
                <a:ea typeface="宋体" pitchFamily="2" charset="-122"/>
              </a:rPr>
              <a:t>(</a:t>
            </a:r>
            <a:r>
              <a:rPr lang="zh-CN" altLang="en-US" sz="3200" smtClean="0">
                <a:ea typeface="宋体" pitchFamily="2" charset="-122"/>
              </a:rPr>
              <a:t>续</a:t>
            </a:r>
            <a:r>
              <a:rPr lang="en-US" altLang="zh-CN" sz="3200" smtClean="0">
                <a:ea typeface="宋体" pitchFamily="2" charset="-122"/>
              </a:rPr>
              <a:t>)</a:t>
            </a:r>
            <a:endParaRPr lang="en-US" altLang="zh-CN" sz="3200" smtClean="0">
              <a:ea typeface="黑体" pitchFamily="49" charset="-122"/>
            </a:endParaRPr>
          </a:p>
        </p:txBody>
      </p:sp>
      <p:sp>
        <p:nvSpPr>
          <p:cNvPr id="33796" name="Rectangle 3"/>
          <p:cNvSpPr>
            <a:spLocks noGrp="1" noChangeArrowheads="1"/>
          </p:cNvSpPr>
          <p:nvPr>
            <p:ph type="body" idx="1"/>
          </p:nvPr>
        </p:nvSpPr>
        <p:spPr>
          <a:xfrm>
            <a:off x="685800" y="1905000"/>
            <a:ext cx="7234238" cy="3975100"/>
          </a:xfrm>
        </p:spPr>
        <p:txBody>
          <a:bodyPr/>
          <a:lstStyle/>
          <a:p>
            <a:pPr algn="just" eaLnBrk="1" hangingPunct="1"/>
            <a:r>
              <a:rPr lang="zh-CN" altLang="en-US" smtClean="0">
                <a:ea typeface="宋体" pitchFamily="2" charset="-122"/>
              </a:rPr>
              <a:t>数据管理技术的发展动力</a:t>
            </a:r>
          </a:p>
          <a:p>
            <a:pPr lvl="1" algn="just" eaLnBrk="1" hangingPunct="1">
              <a:lnSpc>
                <a:spcPct val="210000"/>
              </a:lnSpc>
            </a:pPr>
            <a:r>
              <a:rPr lang="zh-CN" altLang="en-US" b="1" smtClean="0">
                <a:ea typeface="宋体" pitchFamily="2" charset="-122"/>
              </a:rPr>
              <a:t>应用需求的推动</a:t>
            </a:r>
          </a:p>
          <a:p>
            <a:pPr lvl="1" algn="just" eaLnBrk="1" hangingPunct="1">
              <a:lnSpc>
                <a:spcPct val="210000"/>
              </a:lnSpc>
            </a:pPr>
            <a:r>
              <a:rPr lang="zh-CN" altLang="en-US" b="1" smtClean="0">
                <a:ea typeface="宋体" pitchFamily="2" charset="-122"/>
              </a:rPr>
              <a:t>计算机硬件的发展</a:t>
            </a:r>
          </a:p>
          <a:p>
            <a:pPr lvl="1" algn="just" eaLnBrk="1" hangingPunct="1">
              <a:lnSpc>
                <a:spcPct val="210000"/>
              </a:lnSpc>
            </a:pPr>
            <a:r>
              <a:rPr lang="zh-CN" altLang="en-US" b="1" smtClean="0">
                <a:ea typeface="宋体" pitchFamily="2" charset="-122"/>
              </a:rPr>
              <a:t>计算机软件的发展</a:t>
            </a:r>
            <a:endParaRPr lang="zh-CN" altLang="en-US" sz="2800" smtClean="0">
              <a:ea typeface="宋体" pitchFamily="2"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4819" name="Rectangle 2"/>
          <p:cNvSpPr>
            <a:spLocks noGrp="1" noChangeArrowheads="1"/>
          </p:cNvSpPr>
          <p:nvPr>
            <p:ph type="title"/>
          </p:nvPr>
        </p:nvSpPr>
        <p:spPr/>
        <p:txBody>
          <a:bodyPr/>
          <a:lstStyle/>
          <a:p>
            <a:pPr eaLnBrk="1" hangingPunct="1"/>
            <a:r>
              <a:rPr lang="zh-CN" altLang="en-US" smtClean="0">
                <a:ea typeface="宋体" pitchFamily="2" charset="-122"/>
              </a:rPr>
              <a:t>一、人工管理阶段</a:t>
            </a:r>
          </a:p>
        </p:txBody>
      </p:sp>
      <p:sp>
        <p:nvSpPr>
          <p:cNvPr id="34820" name="Rectangle 3"/>
          <p:cNvSpPr>
            <a:spLocks noGrp="1" noChangeArrowheads="1"/>
          </p:cNvSpPr>
          <p:nvPr>
            <p:ph type="body" idx="1"/>
          </p:nvPr>
        </p:nvSpPr>
        <p:spPr>
          <a:xfrm>
            <a:off x="457200" y="1828800"/>
            <a:ext cx="6894513" cy="4495800"/>
          </a:xfrm>
        </p:spPr>
        <p:txBody>
          <a:bodyPr/>
          <a:lstStyle/>
          <a:p>
            <a:pPr eaLnBrk="1" hangingPunct="1">
              <a:lnSpc>
                <a:spcPct val="130000"/>
              </a:lnSpc>
            </a:pPr>
            <a:r>
              <a:rPr lang="zh-CN" altLang="en-US" smtClean="0">
                <a:ea typeface="宋体" pitchFamily="2" charset="-122"/>
              </a:rPr>
              <a:t>时期</a:t>
            </a:r>
          </a:p>
          <a:p>
            <a:pPr lvl="1" eaLnBrk="1" hangingPunct="1">
              <a:lnSpc>
                <a:spcPct val="130000"/>
              </a:lnSpc>
            </a:pPr>
            <a:r>
              <a:rPr lang="en-US" altLang="zh-CN" smtClean="0">
                <a:ea typeface="宋体" pitchFamily="2" charset="-122"/>
              </a:rPr>
              <a:t>20</a:t>
            </a:r>
            <a:r>
              <a:rPr lang="zh-CN" altLang="en-US" smtClean="0">
                <a:ea typeface="宋体" pitchFamily="2" charset="-122"/>
              </a:rPr>
              <a:t>世纪</a:t>
            </a:r>
            <a:r>
              <a:rPr lang="en-US" altLang="zh-CN" smtClean="0">
                <a:ea typeface="宋体" pitchFamily="2" charset="-122"/>
              </a:rPr>
              <a:t>40</a:t>
            </a:r>
            <a:r>
              <a:rPr lang="zh-CN" altLang="en-US" smtClean="0">
                <a:ea typeface="宋体" pitchFamily="2" charset="-122"/>
              </a:rPr>
              <a:t>年代中</a:t>
            </a:r>
            <a:r>
              <a:rPr lang="en-US" altLang="zh-CN" smtClean="0">
                <a:ea typeface="宋体" pitchFamily="2" charset="-122"/>
              </a:rPr>
              <a:t>--50</a:t>
            </a:r>
            <a:r>
              <a:rPr lang="zh-CN" altLang="en-US" smtClean="0">
                <a:ea typeface="宋体" pitchFamily="2" charset="-122"/>
              </a:rPr>
              <a:t>年代中</a:t>
            </a:r>
          </a:p>
          <a:p>
            <a:pPr eaLnBrk="1" hangingPunct="1">
              <a:lnSpc>
                <a:spcPct val="130000"/>
              </a:lnSpc>
            </a:pPr>
            <a:r>
              <a:rPr lang="zh-CN" altLang="en-US" smtClean="0">
                <a:ea typeface="宋体" pitchFamily="2" charset="-122"/>
              </a:rPr>
              <a:t>产生的背景</a:t>
            </a:r>
          </a:p>
          <a:p>
            <a:pPr lvl="1" eaLnBrk="1" hangingPunct="1">
              <a:lnSpc>
                <a:spcPct val="130000"/>
              </a:lnSpc>
            </a:pPr>
            <a:r>
              <a:rPr lang="zh-CN" altLang="en-US" smtClean="0">
                <a:ea typeface="宋体" pitchFamily="2" charset="-122"/>
              </a:rPr>
              <a:t>应用需求	科学计算	</a:t>
            </a:r>
          </a:p>
          <a:p>
            <a:pPr lvl="1" eaLnBrk="1" hangingPunct="1">
              <a:lnSpc>
                <a:spcPct val="130000"/>
              </a:lnSpc>
            </a:pPr>
            <a:r>
              <a:rPr lang="zh-CN" altLang="en-US" smtClean="0">
                <a:ea typeface="宋体" pitchFamily="2" charset="-122"/>
              </a:rPr>
              <a:t>硬件水平	无直接存取存储设备</a:t>
            </a:r>
          </a:p>
          <a:p>
            <a:pPr lvl="1" eaLnBrk="1" hangingPunct="1">
              <a:lnSpc>
                <a:spcPct val="130000"/>
              </a:lnSpc>
            </a:pPr>
            <a:r>
              <a:rPr lang="zh-CN" altLang="en-US" smtClean="0">
                <a:ea typeface="宋体" pitchFamily="2" charset="-122"/>
              </a:rPr>
              <a:t>软件水平	没有操作系统	</a:t>
            </a:r>
          </a:p>
          <a:p>
            <a:pPr lvl="1" eaLnBrk="1" hangingPunct="1">
              <a:lnSpc>
                <a:spcPct val="130000"/>
              </a:lnSpc>
            </a:pPr>
            <a:r>
              <a:rPr lang="zh-CN" altLang="en-US" smtClean="0">
                <a:ea typeface="宋体" pitchFamily="2" charset="-122"/>
              </a:rPr>
              <a:t>处理方式	批处理	</a:t>
            </a:r>
          </a:p>
          <a:p>
            <a:pPr lvl="1"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5843" name="Rectangle 2"/>
          <p:cNvSpPr>
            <a:spLocks noGrp="1" noChangeArrowheads="1"/>
          </p:cNvSpPr>
          <p:nvPr>
            <p:ph type="title"/>
          </p:nvPr>
        </p:nvSpPr>
        <p:spPr/>
        <p:txBody>
          <a:bodyPr/>
          <a:lstStyle/>
          <a:p>
            <a:pPr eaLnBrk="1" hangingPunct="1"/>
            <a:r>
              <a:rPr lang="zh-CN" altLang="en-US" smtClean="0">
                <a:ea typeface="宋体" pitchFamily="2" charset="-122"/>
              </a:rPr>
              <a:t>人工管理阶段</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35844" name="Rectangle 3"/>
          <p:cNvSpPr>
            <a:spLocks noGrp="1" noChangeArrowheads="1"/>
          </p:cNvSpPr>
          <p:nvPr>
            <p:ph type="body" idx="1"/>
          </p:nvPr>
        </p:nvSpPr>
        <p:spPr/>
        <p:txBody>
          <a:bodyPr/>
          <a:lstStyle/>
          <a:p>
            <a:pPr eaLnBrk="1" hangingPunct="1"/>
            <a:r>
              <a:rPr lang="zh-CN" altLang="en-US" smtClean="0">
                <a:ea typeface="宋体" pitchFamily="2" charset="-122"/>
              </a:rPr>
              <a:t>特点</a:t>
            </a:r>
          </a:p>
          <a:p>
            <a:pPr marL="819150" lvl="1" algn="just" eaLnBrk="1" hangingPunct="1">
              <a:lnSpc>
                <a:spcPct val="140000"/>
              </a:lnSpc>
            </a:pPr>
            <a:r>
              <a:rPr lang="zh-CN" altLang="en-US" smtClean="0">
                <a:ea typeface="宋体" pitchFamily="2" charset="-122"/>
              </a:rPr>
              <a:t>数据的管理者：用户（程序员），数据不保存</a:t>
            </a:r>
          </a:p>
          <a:p>
            <a:pPr marL="819150" lvl="1" eaLnBrk="1" hangingPunct="1">
              <a:lnSpc>
                <a:spcPct val="140000"/>
              </a:lnSpc>
            </a:pPr>
            <a:r>
              <a:rPr lang="zh-CN" altLang="en-US" smtClean="0">
                <a:ea typeface="宋体" pitchFamily="2" charset="-122"/>
              </a:rPr>
              <a:t>数据面向的对象：某一应用程序   </a:t>
            </a:r>
          </a:p>
          <a:p>
            <a:pPr marL="819150" lvl="1" eaLnBrk="1" hangingPunct="1">
              <a:lnSpc>
                <a:spcPct val="140000"/>
              </a:lnSpc>
            </a:pPr>
            <a:r>
              <a:rPr lang="zh-CN" altLang="en-US" smtClean="0">
                <a:ea typeface="宋体" pitchFamily="2" charset="-122"/>
              </a:rPr>
              <a:t>数据的共享程度：无共享、冗余度极大</a:t>
            </a:r>
          </a:p>
          <a:p>
            <a:pPr marL="819150" lvl="1" eaLnBrk="1" hangingPunct="1">
              <a:lnSpc>
                <a:spcPct val="140000"/>
              </a:lnSpc>
            </a:pPr>
            <a:r>
              <a:rPr lang="zh-CN" altLang="en-US" smtClean="0">
                <a:ea typeface="宋体" pitchFamily="2" charset="-122"/>
              </a:rPr>
              <a:t>数据的独立性：不独立，完全依赖于程序</a:t>
            </a:r>
          </a:p>
          <a:p>
            <a:pPr marL="819150" lvl="1" eaLnBrk="1" hangingPunct="1">
              <a:lnSpc>
                <a:spcPct val="140000"/>
              </a:lnSpc>
            </a:pPr>
            <a:r>
              <a:rPr lang="zh-CN" altLang="en-US" smtClean="0">
                <a:ea typeface="宋体" pitchFamily="2" charset="-122"/>
              </a:rPr>
              <a:t>数据的结构化：无结构</a:t>
            </a:r>
          </a:p>
          <a:p>
            <a:pPr marL="819150" lvl="1" eaLnBrk="1" hangingPunct="1">
              <a:lnSpc>
                <a:spcPct val="140000"/>
              </a:lnSpc>
            </a:pPr>
            <a:r>
              <a:rPr lang="zh-CN" altLang="en-US" smtClean="0">
                <a:ea typeface="宋体" pitchFamily="2" charset="-122"/>
              </a:rPr>
              <a:t>数据控制能力：应用程序自己控制</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6867" name="Rectangle 2"/>
          <p:cNvSpPr>
            <a:spLocks noGrp="1" noChangeArrowheads="1"/>
          </p:cNvSpPr>
          <p:nvPr>
            <p:ph type="title"/>
          </p:nvPr>
        </p:nvSpPr>
        <p:spPr/>
        <p:txBody>
          <a:bodyPr/>
          <a:lstStyle/>
          <a:p>
            <a:pPr eaLnBrk="1" hangingPunct="1"/>
            <a:r>
              <a:rPr lang="zh-CN" altLang="en-US" sz="2800" smtClean="0">
                <a:ea typeface="宋体" pitchFamily="2" charset="-122"/>
              </a:rPr>
              <a:t>应用程序与数据的对应关系</a:t>
            </a:r>
            <a:r>
              <a:rPr lang="en-US" altLang="zh-CN" sz="2800" smtClean="0">
                <a:ea typeface="宋体" pitchFamily="2" charset="-122"/>
              </a:rPr>
              <a:t>(</a:t>
            </a:r>
            <a:r>
              <a:rPr lang="zh-CN" altLang="en-US" sz="2800" smtClean="0">
                <a:ea typeface="宋体" pitchFamily="2" charset="-122"/>
              </a:rPr>
              <a:t>人工管理阶段</a:t>
            </a:r>
            <a:r>
              <a:rPr lang="en-US" altLang="zh-CN" sz="2800" smtClean="0">
                <a:ea typeface="宋体" pitchFamily="2" charset="-122"/>
              </a:rPr>
              <a:t>)</a:t>
            </a:r>
            <a:endParaRPr lang="en-US" altLang="zh-CN" sz="2100" smtClean="0">
              <a:ea typeface="宋体" pitchFamily="2" charset="-122"/>
            </a:endParaRPr>
          </a:p>
        </p:txBody>
      </p:sp>
      <p:sp>
        <p:nvSpPr>
          <p:cNvPr id="36868" name="Rectangle 3"/>
          <p:cNvSpPr>
            <a:spLocks noGrp="1" noChangeArrowheads="1"/>
          </p:cNvSpPr>
          <p:nvPr>
            <p:ph type="body" idx="1"/>
          </p:nvPr>
        </p:nvSpPr>
        <p:spPr/>
        <p:txBody>
          <a:bodyPr/>
          <a:lstStyle/>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endParaRPr lang="en-US" altLang="zh-CN" smtClean="0">
              <a:ea typeface="宋体" pitchFamily="2" charset="-122"/>
            </a:endParaRPr>
          </a:p>
          <a:p>
            <a:pPr eaLnBrk="1" hangingPunct="1">
              <a:buFont typeface="Wingdings" pitchFamily="2" charset="2"/>
              <a:buNone/>
            </a:pPr>
            <a:r>
              <a:rPr lang="en-US" altLang="zh-CN" smtClean="0">
                <a:ea typeface="宋体" pitchFamily="2" charset="-122"/>
                <a:sym typeface="Webdings" pitchFamily="18" charset="2"/>
              </a:rPr>
              <a:t>  </a:t>
            </a:r>
          </a:p>
        </p:txBody>
      </p:sp>
      <p:grpSp>
        <p:nvGrpSpPr>
          <p:cNvPr id="36869" name="Group 4"/>
          <p:cNvGrpSpPr>
            <a:grpSpLocks/>
          </p:cNvGrpSpPr>
          <p:nvPr/>
        </p:nvGrpSpPr>
        <p:grpSpPr bwMode="auto">
          <a:xfrm>
            <a:off x="1835150" y="2133600"/>
            <a:ext cx="5105400" cy="3048000"/>
            <a:chOff x="1632" y="1248"/>
            <a:chExt cx="3216" cy="1920"/>
          </a:xfrm>
        </p:grpSpPr>
        <p:grpSp>
          <p:nvGrpSpPr>
            <p:cNvPr id="36871" name="Group 5"/>
            <p:cNvGrpSpPr>
              <a:grpSpLocks/>
            </p:cNvGrpSpPr>
            <p:nvPr/>
          </p:nvGrpSpPr>
          <p:grpSpPr bwMode="auto">
            <a:xfrm>
              <a:off x="1632" y="1248"/>
              <a:ext cx="3168" cy="816"/>
              <a:chOff x="2854" y="10353"/>
              <a:chExt cx="3570" cy="1256"/>
            </a:xfrm>
          </p:grpSpPr>
          <p:sp>
            <p:nvSpPr>
              <p:cNvPr id="36878" name="Text Box 6"/>
              <p:cNvSpPr txBox="1">
                <a:spLocks noChangeArrowheads="1"/>
              </p:cNvSpPr>
              <p:nvPr/>
            </p:nvSpPr>
            <p:spPr bwMode="auto">
              <a:xfrm>
                <a:off x="2854" y="10353"/>
                <a:ext cx="1260"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应用程序</a:t>
                </a:r>
                <a:r>
                  <a:rPr kumimoji="1" lang="en-US" altLang="zh-CN" sz="2400" b="1">
                    <a:latin typeface="Times New Roman" pitchFamily="18" charset="0"/>
                  </a:rPr>
                  <a:t>1</a:t>
                </a:r>
                <a:endParaRPr kumimoji="1" lang="en-US" altLang="zh-CN" sz="2800" b="1">
                  <a:latin typeface="Times New Roman" pitchFamily="18" charset="0"/>
                </a:endParaRPr>
              </a:p>
            </p:txBody>
          </p:sp>
          <p:sp>
            <p:nvSpPr>
              <p:cNvPr id="36879" name="Text Box 7"/>
              <p:cNvSpPr txBox="1">
                <a:spLocks noChangeArrowheads="1"/>
              </p:cNvSpPr>
              <p:nvPr/>
            </p:nvSpPr>
            <p:spPr bwMode="auto">
              <a:xfrm>
                <a:off x="5269" y="10353"/>
                <a:ext cx="1155"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数据集</a:t>
                </a:r>
                <a:r>
                  <a:rPr kumimoji="1" lang="en-US" altLang="zh-CN" sz="2400" b="1">
                    <a:latin typeface="Times New Roman" pitchFamily="18" charset="0"/>
                  </a:rPr>
                  <a:t>1</a:t>
                </a:r>
              </a:p>
            </p:txBody>
          </p:sp>
          <p:sp>
            <p:nvSpPr>
              <p:cNvPr id="36880" name="Line 8"/>
              <p:cNvSpPr>
                <a:spLocks noChangeShapeType="1"/>
              </p:cNvSpPr>
              <p:nvPr/>
            </p:nvSpPr>
            <p:spPr bwMode="auto">
              <a:xfrm>
                <a:off x="4114" y="10667"/>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81" name="Text Box 9"/>
              <p:cNvSpPr txBox="1">
                <a:spLocks noChangeArrowheads="1"/>
              </p:cNvSpPr>
              <p:nvPr/>
            </p:nvSpPr>
            <p:spPr bwMode="auto">
              <a:xfrm>
                <a:off x="2854" y="11138"/>
                <a:ext cx="1260"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zh-CN" altLang="en-US" sz="2400" b="1">
                    <a:latin typeface="Times New Roman" pitchFamily="18" charset="0"/>
                  </a:rPr>
                  <a:t>应用程序</a:t>
                </a:r>
                <a:r>
                  <a:rPr kumimoji="1" lang="en-US" altLang="zh-CN" sz="2400" b="1">
                    <a:latin typeface="Times New Roman" pitchFamily="18" charset="0"/>
                  </a:rPr>
                  <a:t>2</a:t>
                </a:r>
                <a:endParaRPr kumimoji="1" lang="en-US" altLang="zh-CN" sz="1000">
                  <a:latin typeface="Times New Roman" pitchFamily="18" charset="0"/>
                </a:endParaRPr>
              </a:p>
            </p:txBody>
          </p:sp>
          <p:sp>
            <p:nvSpPr>
              <p:cNvPr id="36882" name="Text Box 10"/>
              <p:cNvSpPr txBox="1">
                <a:spLocks noChangeArrowheads="1"/>
              </p:cNvSpPr>
              <p:nvPr/>
            </p:nvSpPr>
            <p:spPr bwMode="auto">
              <a:xfrm>
                <a:off x="5269" y="11138"/>
                <a:ext cx="1155"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数据集</a:t>
                </a:r>
                <a:r>
                  <a:rPr kumimoji="1" lang="en-US" altLang="zh-CN" sz="2400" b="1">
                    <a:latin typeface="Times New Roman" pitchFamily="18" charset="0"/>
                  </a:rPr>
                  <a:t>2</a:t>
                </a:r>
              </a:p>
            </p:txBody>
          </p:sp>
          <p:sp>
            <p:nvSpPr>
              <p:cNvPr id="36883" name="Line 11"/>
              <p:cNvSpPr>
                <a:spLocks noChangeShapeType="1"/>
              </p:cNvSpPr>
              <p:nvPr/>
            </p:nvSpPr>
            <p:spPr bwMode="auto">
              <a:xfrm>
                <a:off x="4114" y="11452"/>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6872" name="Group 12"/>
            <p:cNvGrpSpPr>
              <a:grpSpLocks/>
            </p:cNvGrpSpPr>
            <p:nvPr/>
          </p:nvGrpSpPr>
          <p:grpSpPr bwMode="auto">
            <a:xfrm>
              <a:off x="1632" y="2832"/>
              <a:ext cx="3216" cy="336"/>
              <a:chOff x="2854" y="13022"/>
              <a:chExt cx="3570" cy="471"/>
            </a:xfrm>
          </p:grpSpPr>
          <p:sp>
            <p:nvSpPr>
              <p:cNvPr id="36875" name="Text Box 13"/>
              <p:cNvSpPr txBox="1">
                <a:spLocks noChangeArrowheads="1"/>
              </p:cNvSpPr>
              <p:nvPr/>
            </p:nvSpPr>
            <p:spPr bwMode="auto">
              <a:xfrm>
                <a:off x="2854" y="13022"/>
                <a:ext cx="1260"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应用程序ｎ</a:t>
                </a:r>
              </a:p>
            </p:txBody>
          </p:sp>
          <p:sp>
            <p:nvSpPr>
              <p:cNvPr id="36876" name="Text Box 14"/>
              <p:cNvSpPr txBox="1">
                <a:spLocks noChangeArrowheads="1"/>
              </p:cNvSpPr>
              <p:nvPr/>
            </p:nvSpPr>
            <p:spPr bwMode="auto">
              <a:xfrm>
                <a:off x="5269" y="13022"/>
                <a:ext cx="1155" cy="471"/>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400" b="1">
                    <a:latin typeface="Times New Roman" pitchFamily="18" charset="0"/>
                  </a:rPr>
                  <a:t>数据集</a:t>
                </a:r>
                <a:r>
                  <a:rPr kumimoji="1" lang="en-US" altLang="zh-CN" sz="2400" b="1">
                    <a:latin typeface="Times New Roman" pitchFamily="18" charset="0"/>
                  </a:rPr>
                  <a:t>n</a:t>
                </a:r>
              </a:p>
            </p:txBody>
          </p:sp>
          <p:sp>
            <p:nvSpPr>
              <p:cNvPr id="36877" name="Line 15"/>
              <p:cNvSpPr>
                <a:spLocks noChangeShapeType="1"/>
              </p:cNvSpPr>
              <p:nvPr/>
            </p:nvSpPr>
            <p:spPr bwMode="auto">
              <a:xfrm>
                <a:off x="4114" y="13336"/>
                <a:ext cx="115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6873" name="Text Box 16"/>
            <p:cNvSpPr txBox="1">
              <a:spLocks noChangeArrowheads="1"/>
            </p:cNvSpPr>
            <p:nvPr/>
          </p:nvSpPr>
          <p:spPr bwMode="auto">
            <a:xfrm>
              <a:off x="2064" y="2304"/>
              <a:ext cx="3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a:t>
              </a:r>
            </a:p>
          </p:txBody>
        </p:sp>
        <p:sp>
          <p:nvSpPr>
            <p:cNvPr id="36874" name="Text Box 17"/>
            <p:cNvSpPr txBox="1">
              <a:spLocks noChangeArrowheads="1"/>
            </p:cNvSpPr>
            <p:nvPr/>
          </p:nvSpPr>
          <p:spPr bwMode="auto">
            <a:xfrm>
              <a:off x="4128" y="2304"/>
              <a:ext cx="30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a:t>
              </a:r>
            </a:p>
          </p:txBody>
        </p:sp>
      </p:grpSp>
      <p:sp>
        <p:nvSpPr>
          <p:cNvPr id="36870" name="Text Box 19"/>
          <p:cNvSpPr txBox="1">
            <a:spLocks noChangeArrowheads="1"/>
          </p:cNvSpPr>
          <p:nvPr/>
        </p:nvSpPr>
        <p:spPr bwMode="auto">
          <a:xfrm>
            <a:off x="2249488" y="5734050"/>
            <a:ext cx="43053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a:latin typeface="Times New Roman" pitchFamily="18" charset="0"/>
              </a:rPr>
              <a:t>人工管理阶段应用程序与数据之间的对应关系</a:t>
            </a:r>
            <a:r>
              <a:rPr lang="zh-CN" altLang="en-US" b="1">
                <a:latin typeface="Times New Roman" pitchFamily="18" charset="0"/>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7891" name="Rectangle 2"/>
          <p:cNvSpPr>
            <a:spLocks noGrp="1" noChangeArrowheads="1"/>
          </p:cNvSpPr>
          <p:nvPr>
            <p:ph type="title"/>
          </p:nvPr>
        </p:nvSpPr>
        <p:spPr/>
        <p:txBody>
          <a:bodyPr/>
          <a:lstStyle/>
          <a:p>
            <a:pPr eaLnBrk="1" hangingPunct="1"/>
            <a:r>
              <a:rPr lang="zh-CN" altLang="en-US" smtClean="0">
                <a:ea typeface="宋体" pitchFamily="2" charset="-122"/>
              </a:rPr>
              <a:t>二、文件系统阶段</a:t>
            </a:r>
          </a:p>
        </p:txBody>
      </p:sp>
      <p:sp>
        <p:nvSpPr>
          <p:cNvPr id="37892" name="Rectangle 3"/>
          <p:cNvSpPr>
            <a:spLocks noGrp="1" noChangeArrowheads="1"/>
          </p:cNvSpPr>
          <p:nvPr>
            <p:ph type="body" idx="1"/>
          </p:nvPr>
        </p:nvSpPr>
        <p:spPr/>
        <p:txBody>
          <a:bodyPr/>
          <a:lstStyle/>
          <a:p>
            <a:pPr eaLnBrk="1" hangingPunct="1">
              <a:lnSpc>
                <a:spcPct val="130000"/>
              </a:lnSpc>
            </a:pPr>
            <a:r>
              <a:rPr lang="zh-CN" altLang="en-US" smtClean="0">
                <a:ea typeface="宋体" pitchFamily="2" charset="-122"/>
              </a:rPr>
              <a:t>时期</a:t>
            </a:r>
          </a:p>
          <a:p>
            <a:pPr lvl="1" eaLnBrk="1" hangingPunct="1">
              <a:lnSpc>
                <a:spcPct val="130000"/>
              </a:lnSpc>
            </a:pPr>
            <a:r>
              <a:rPr lang="en-US" altLang="zh-CN" smtClean="0">
                <a:ea typeface="宋体" pitchFamily="2" charset="-122"/>
              </a:rPr>
              <a:t>20</a:t>
            </a:r>
            <a:r>
              <a:rPr lang="zh-CN" altLang="en-US" smtClean="0">
                <a:ea typeface="宋体" pitchFamily="2" charset="-122"/>
              </a:rPr>
              <a:t>世纪</a:t>
            </a:r>
            <a:r>
              <a:rPr lang="en-US" altLang="zh-CN" smtClean="0">
                <a:ea typeface="宋体" pitchFamily="2" charset="-122"/>
              </a:rPr>
              <a:t>50</a:t>
            </a:r>
            <a:r>
              <a:rPr lang="zh-CN" altLang="en-US" smtClean="0">
                <a:ea typeface="宋体" pitchFamily="2" charset="-122"/>
              </a:rPr>
              <a:t>年代末</a:t>
            </a:r>
            <a:r>
              <a:rPr lang="en-US" altLang="zh-CN" smtClean="0">
                <a:ea typeface="宋体" pitchFamily="2" charset="-122"/>
              </a:rPr>
              <a:t>--60</a:t>
            </a:r>
            <a:r>
              <a:rPr lang="zh-CN" altLang="en-US" smtClean="0">
                <a:ea typeface="宋体" pitchFamily="2" charset="-122"/>
              </a:rPr>
              <a:t>年代中</a:t>
            </a:r>
          </a:p>
          <a:p>
            <a:pPr eaLnBrk="1" hangingPunct="1">
              <a:lnSpc>
                <a:spcPct val="130000"/>
              </a:lnSpc>
            </a:pPr>
            <a:r>
              <a:rPr lang="zh-CN" altLang="en-US" smtClean="0">
                <a:ea typeface="宋体" pitchFamily="2" charset="-122"/>
              </a:rPr>
              <a:t>产生的背景</a:t>
            </a:r>
          </a:p>
          <a:p>
            <a:pPr lvl="1" eaLnBrk="1" hangingPunct="1">
              <a:lnSpc>
                <a:spcPct val="130000"/>
              </a:lnSpc>
            </a:pPr>
            <a:r>
              <a:rPr lang="zh-CN" altLang="en-US" smtClean="0">
                <a:ea typeface="宋体" pitchFamily="2" charset="-122"/>
              </a:rPr>
              <a:t>应用需求	科学计算、管理	</a:t>
            </a:r>
          </a:p>
          <a:p>
            <a:pPr lvl="1" eaLnBrk="1" hangingPunct="1">
              <a:lnSpc>
                <a:spcPct val="130000"/>
              </a:lnSpc>
            </a:pPr>
            <a:r>
              <a:rPr lang="zh-CN" altLang="en-US" smtClean="0">
                <a:ea typeface="宋体" pitchFamily="2" charset="-122"/>
              </a:rPr>
              <a:t>硬件水平	磁盘、磁鼓	</a:t>
            </a:r>
          </a:p>
          <a:p>
            <a:pPr lvl="1" eaLnBrk="1" hangingPunct="1">
              <a:lnSpc>
                <a:spcPct val="130000"/>
              </a:lnSpc>
            </a:pPr>
            <a:r>
              <a:rPr lang="zh-CN" altLang="en-US" smtClean="0">
                <a:ea typeface="宋体" pitchFamily="2" charset="-122"/>
              </a:rPr>
              <a:t>软件水平	有文件系统	</a:t>
            </a:r>
          </a:p>
          <a:p>
            <a:pPr lvl="1" eaLnBrk="1" hangingPunct="1">
              <a:lnSpc>
                <a:spcPct val="130000"/>
              </a:lnSpc>
            </a:pPr>
            <a:r>
              <a:rPr lang="zh-CN" altLang="en-US" smtClean="0">
                <a:ea typeface="宋体" pitchFamily="2" charset="-122"/>
              </a:rPr>
              <a:t>处理方式	联机实时处理、批处理</a:t>
            </a:r>
            <a:r>
              <a:rPr lang="zh-CN" altLang="en-US" b="1" smtClean="0">
                <a:ea typeface="宋体" pitchFamily="2" charset="-122"/>
              </a:rPr>
              <a:t>	</a:t>
            </a:r>
          </a:p>
          <a:p>
            <a:pPr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8915" name="Rectangle 2"/>
          <p:cNvSpPr>
            <a:spLocks noGrp="1" noChangeArrowheads="1"/>
          </p:cNvSpPr>
          <p:nvPr>
            <p:ph type="title"/>
          </p:nvPr>
        </p:nvSpPr>
        <p:spPr/>
        <p:txBody>
          <a:bodyPr/>
          <a:lstStyle/>
          <a:p>
            <a:pPr eaLnBrk="1" hangingPunct="1"/>
            <a:r>
              <a:rPr lang="zh-CN" altLang="en-US" smtClean="0">
                <a:ea typeface="宋体" pitchFamily="2" charset="-122"/>
              </a:rPr>
              <a:t>文件系统阶段</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38916" name="Rectangle 4"/>
          <p:cNvSpPr>
            <a:spLocks noChangeArrowheads="1"/>
          </p:cNvSpPr>
          <p:nvPr/>
        </p:nvSpPr>
        <p:spPr bwMode="auto">
          <a:xfrm>
            <a:off x="990600" y="1828800"/>
            <a:ext cx="77724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eaLnBrk="1" hangingPunct="1">
              <a:lnSpc>
                <a:spcPct val="140000"/>
              </a:lnSpc>
              <a:buClr>
                <a:schemeClr val="accent1"/>
              </a:buClr>
              <a:buFont typeface="Wingdings" pitchFamily="2" charset="2"/>
              <a:buChar char="v"/>
            </a:pPr>
            <a:r>
              <a:rPr kumimoji="1" lang="zh-CN" altLang="en-US" sz="2400">
                <a:latin typeface="Times New Roman" pitchFamily="18" charset="0"/>
              </a:rPr>
              <a:t>特点</a:t>
            </a:r>
          </a:p>
          <a:p>
            <a:pPr marL="819150" lvl="1" indent="-285750" algn="just" eaLnBrk="1" hangingPunct="1">
              <a:lnSpc>
                <a:spcPct val="140000"/>
              </a:lnSpc>
            </a:pPr>
            <a:r>
              <a:rPr kumimoji="1" lang="zh-CN" altLang="en-US" sz="2400">
                <a:latin typeface="Times New Roman" pitchFamily="18" charset="0"/>
              </a:rPr>
              <a:t>数据的管理者：文件系统，数据可长期保存</a:t>
            </a:r>
          </a:p>
          <a:p>
            <a:pPr marL="819150" lvl="1" indent="-285750" eaLnBrk="1" hangingPunct="1">
              <a:lnSpc>
                <a:spcPct val="140000"/>
              </a:lnSpc>
            </a:pPr>
            <a:r>
              <a:rPr kumimoji="1" lang="zh-CN" altLang="en-US" sz="2400">
                <a:latin typeface="Times New Roman" pitchFamily="18" charset="0"/>
              </a:rPr>
              <a:t>数据面向的对象：某一应用程序   </a:t>
            </a:r>
          </a:p>
          <a:p>
            <a:pPr marL="819150" lvl="1" indent="-285750" eaLnBrk="1" hangingPunct="1">
              <a:lnSpc>
                <a:spcPct val="140000"/>
              </a:lnSpc>
            </a:pPr>
            <a:r>
              <a:rPr kumimoji="1" lang="zh-CN" altLang="en-US" sz="2400">
                <a:latin typeface="Times New Roman" pitchFamily="18" charset="0"/>
              </a:rPr>
              <a:t>数据的共享程度：共享性差、冗余度大</a:t>
            </a:r>
          </a:p>
          <a:p>
            <a:pPr marL="819150" lvl="1" indent="-285750" eaLnBrk="1" hangingPunct="1">
              <a:lnSpc>
                <a:spcPct val="140000"/>
              </a:lnSpc>
            </a:pPr>
            <a:r>
              <a:rPr kumimoji="1" lang="zh-CN" altLang="en-US" sz="2400">
                <a:latin typeface="Times New Roman" pitchFamily="18" charset="0"/>
              </a:rPr>
              <a:t>数据的结构化：记录内有结构</a:t>
            </a:r>
            <a:r>
              <a:rPr kumimoji="1" lang="en-US" altLang="zh-CN" sz="2400">
                <a:latin typeface="Times New Roman" pitchFamily="18" charset="0"/>
              </a:rPr>
              <a:t>,</a:t>
            </a:r>
            <a:r>
              <a:rPr kumimoji="1" lang="zh-CN" altLang="en-US" sz="2400">
                <a:latin typeface="Times New Roman" pitchFamily="18" charset="0"/>
              </a:rPr>
              <a:t>整体无结构</a:t>
            </a:r>
          </a:p>
          <a:p>
            <a:pPr marL="819150" lvl="1" indent="-285750" eaLnBrk="1" hangingPunct="1">
              <a:lnSpc>
                <a:spcPct val="140000"/>
              </a:lnSpc>
            </a:pPr>
            <a:r>
              <a:rPr kumimoji="1" lang="zh-CN" altLang="en-US" sz="2400">
                <a:latin typeface="Times New Roman" pitchFamily="18" charset="0"/>
              </a:rPr>
              <a:t>数据的独立性：独立性差，数据的逻辑结构改变必须     </a:t>
            </a:r>
          </a:p>
          <a:p>
            <a:pPr marL="819150" lvl="1" indent="-285750" eaLnBrk="1" hangingPunct="1">
              <a:lnSpc>
                <a:spcPct val="140000"/>
              </a:lnSpc>
            </a:pPr>
            <a:r>
              <a:rPr kumimoji="1" lang="zh-CN" altLang="en-US" sz="2400">
                <a:latin typeface="Times New Roman" pitchFamily="18" charset="0"/>
              </a:rPr>
              <a:t>                            修改应用程序</a:t>
            </a:r>
          </a:p>
          <a:p>
            <a:pPr marL="819150" lvl="1" indent="-285750" eaLnBrk="1" hangingPunct="1">
              <a:lnSpc>
                <a:spcPct val="140000"/>
              </a:lnSpc>
            </a:pPr>
            <a:r>
              <a:rPr kumimoji="1" lang="zh-CN" altLang="en-US" sz="2400">
                <a:latin typeface="Times New Roman" pitchFamily="18" charset="0"/>
              </a:rPr>
              <a:t>数据控制能力：应用程序自己控制</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39939" name="Rectangle 2"/>
          <p:cNvSpPr>
            <a:spLocks noGrp="1" noChangeArrowheads="1"/>
          </p:cNvSpPr>
          <p:nvPr>
            <p:ph type="title"/>
          </p:nvPr>
        </p:nvSpPr>
        <p:spPr>
          <a:xfrm>
            <a:off x="990600" y="457200"/>
            <a:ext cx="7924800" cy="1143000"/>
          </a:xfrm>
        </p:spPr>
        <p:txBody>
          <a:bodyPr/>
          <a:lstStyle/>
          <a:p>
            <a:pPr eaLnBrk="1" hangingPunct="1"/>
            <a:r>
              <a:rPr lang="zh-CN" altLang="en-US" sz="2800" smtClean="0">
                <a:ea typeface="宋体" pitchFamily="2" charset="-122"/>
              </a:rPr>
              <a:t>应用程序与数据的对应关系</a:t>
            </a:r>
            <a:r>
              <a:rPr lang="en-US" altLang="zh-CN" sz="2800" smtClean="0">
                <a:ea typeface="宋体" pitchFamily="2" charset="-122"/>
              </a:rPr>
              <a:t>(</a:t>
            </a:r>
            <a:r>
              <a:rPr lang="zh-CN" altLang="en-US" sz="2800" smtClean="0">
                <a:ea typeface="宋体" pitchFamily="2" charset="-122"/>
              </a:rPr>
              <a:t>文件系统阶段</a:t>
            </a:r>
            <a:r>
              <a:rPr lang="en-US" altLang="zh-CN" sz="2800" smtClean="0">
                <a:ea typeface="宋体" pitchFamily="2" charset="-122"/>
              </a:rPr>
              <a:t>)</a:t>
            </a:r>
          </a:p>
        </p:txBody>
      </p:sp>
      <p:grpSp>
        <p:nvGrpSpPr>
          <p:cNvPr id="39940" name="Group 26"/>
          <p:cNvGrpSpPr>
            <a:grpSpLocks/>
          </p:cNvGrpSpPr>
          <p:nvPr/>
        </p:nvGrpSpPr>
        <p:grpSpPr bwMode="auto">
          <a:xfrm>
            <a:off x="2051050" y="2205038"/>
            <a:ext cx="4608513" cy="3313112"/>
            <a:chOff x="1292" y="1389"/>
            <a:chExt cx="2903" cy="2087"/>
          </a:xfrm>
        </p:grpSpPr>
        <p:sp>
          <p:nvSpPr>
            <p:cNvPr id="39942" name="Text Box 5"/>
            <p:cNvSpPr txBox="1">
              <a:spLocks noChangeArrowheads="1"/>
            </p:cNvSpPr>
            <p:nvPr/>
          </p:nvSpPr>
          <p:spPr bwMode="auto">
            <a:xfrm>
              <a:off x="1292" y="1389"/>
              <a:ext cx="968" cy="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应用程序１</a:t>
              </a:r>
            </a:p>
          </p:txBody>
        </p:sp>
        <p:sp>
          <p:nvSpPr>
            <p:cNvPr id="39943" name="Text Box 6"/>
            <p:cNvSpPr txBox="1">
              <a:spLocks noChangeArrowheads="1"/>
            </p:cNvSpPr>
            <p:nvPr/>
          </p:nvSpPr>
          <p:spPr bwMode="auto">
            <a:xfrm>
              <a:off x="3307" y="1396"/>
              <a:ext cx="888" cy="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文件１</a:t>
              </a:r>
            </a:p>
          </p:txBody>
        </p:sp>
        <p:sp>
          <p:nvSpPr>
            <p:cNvPr id="39944" name="Line 7"/>
            <p:cNvSpPr>
              <a:spLocks noChangeShapeType="1"/>
            </p:cNvSpPr>
            <p:nvPr/>
          </p:nvSpPr>
          <p:spPr bwMode="auto">
            <a:xfrm>
              <a:off x="2260" y="1593"/>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5" name="Text Box 8"/>
            <p:cNvSpPr txBox="1">
              <a:spLocks noChangeArrowheads="1"/>
            </p:cNvSpPr>
            <p:nvPr/>
          </p:nvSpPr>
          <p:spPr bwMode="auto">
            <a:xfrm>
              <a:off x="1292" y="1889"/>
              <a:ext cx="968" cy="2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应用程序２</a:t>
              </a:r>
            </a:p>
          </p:txBody>
        </p:sp>
        <p:sp>
          <p:nvSpPr>
            <p:cNvPr id="39946" name="Text Box 9"/>
            <p:cNvSpPr txBox="1">
              <a:spLocks noChangeArrowheads="1"/>
            </p:cNvSpPr>
            <p:nvPr/>
          </p:nvSpPr>
          <p:spPr bwMode="auto">
            <a:xfrm>
              <a:off x="3307" y="1889"/>
              <a:ext cx="888" cy="297"/>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文件</a:t>
              </a:r>
              <a:r>
                <a:rPr kumimoji="1" lang="en-US" altLang="zh-CN" sz="2000" b="1">
                  <a:latin typeface="Times New Roman" pitchFamily="18" charset="0"/>
                </a:rPr>
                <a:t>2</a:t>
              </a:r>
            </a:p>
          </p:txBody>
        </p:sp>
        <p:sp>
          <p:nvSpPr>
            <p:cNvPr id="39947" name="Line 10"/>
            <p:cNvSpPr>
              <a:spLocks noChangeShapeType="1"/>
            </p:cNvSpPr>
            <p:nvPr/>
          </p:nvSpPr>
          <p:spPr bwMode="auto">
            <a:xfrm>
              <a:off x="2260" y="2087"/>
              <a:ext cx="1047"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Text Box 11"/>
            <p:cNvSpPr txBox="1">
              <a:spLocks noChangeArrowheads="1"/>
            </p:cNvSpPr>
            <p:nvPr/>
          </p:nvSpPr>
          <p:spPr bwMode="auto">
            <a:xfrm>
              <a:off x="1292" y="3180"/>
              <a:ext cx="968" cy="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zh-CN" altLang="en-US" sz="2000" b="1">
                  <a:latin typeface="Times New Roman" pitchFamily="18" charset="0"/>
                </a:rPr>
                <a:t>应用程序ｎ</a:t>
              </a:r>
              <a:endParaRPr kumimoji="1" lang="zh-CN" altLang="en-US" sz="2000">
                <a:latin typeface="Times New Roman" pitchFamily="18" charset="0"/>
              </a:endParaRPr>
            </a:p>
          </p:txBody>
        </p:sp>
        <p:sp>
          <p:nvSpPr>
            <p:cNvPr id="39949" name="Text Box 12"/>
            <p:cNvSpPr txBox="1">
              <a:spLocks noChangeArrowheads="1"/>
            </p:cNvSpPr>
            <p:nvPr/>
          </p:nvSpPr>
          <p:spPr bwMode="auto">
            <a:xfrm>
              <a:off x="3307" y="3177"/>
              <a:ext cx="879" cy="296"/>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文件</a:t>
              </a:r>
              <a:r>
                <a:rPr kumimoji="1" lang="en-US" altLang="zh-CN" sz="2000" b="1">
                  <a:latin typeface="Times New Roman" pitchFamily="18" charset="0"/>
                </a:rPr>
                <a:t>n</a:t>
              </a:r>
            </a:p>
          </p:txBody>
        </p:sp>
        <p:sp>
          <p:nvSpPr>
            <p:cNvPr id="39950" name="Line 13"/>
            <p:cNvSpPr>
              <a:spLocks noChangeShapeType="1"/>
            </p:cNvSpPr>
            <p:nvPr/>
          </p:nvSpPr>
          <p:spPr bwMode="auto">
            <a:xfrm flipV="1">
              <a:off x="2260" y="3374"/>
              <a:ext cx="1047" cy="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4"/>
            <p:cNvSpPr>
              <a:spLocks noChangeArrowheads="1"/>
            </p:cNvSpPr>
            <p:nvPr/>
          </p:nvSpPr>
          <p:spPr bwMode="auto">
            <a:xfrm>
              <a:off x="2422" y="2382"/>
              <a:ext cx="781" cy="611"/>
            </a:xfrm>
            <a:prstGeom prst="ellipse">
              <a:avLst/>
            </a:prstGeom>
            <a:solidFill>
              <a:srgbClr val="FFFFFF"/>
            </a:solidFill>
            <a:ln w="9525">
              <a:solidFill>
                <a:srgbClr val="000000"/>
              </a:solidFill>
              <a:round/>
              <a:headEnd/>
              <a:tailEnd/>
            </a:ln>
          </p:spPr>
          <p:txBody>
            <a:bodyPr/>
            <a:lstStyle/>
            <a:p>
              <a:pPr algn="ctr" eaLnBrk="1" hangingPunct="1"/>
              <a:r>
                <a:rPr kumimoji="1" lang="zh-CN" altLang="en-US" sz="2000" b="1">
                  <a:latin typeface="Times New Roman" pitchFamily="18" charset="0"/>
                </a:rPr>
                <a:t>存取方法</a:t>
              </a:r>
              <a:endParaRPr kumimoji="1" lang="zh-CN" altLang="en-US" sz="2000">
                <a:latin typeface="Times New Roman" pitchFamily="18" charset="0"/>
              </a:endParaRPr>
            </a:p>
          </p:txBody>
        </p:sp>
        <p:sp>
          <p:nvSpPr>
            <p:cNvPr id="39952" name="Line 15"/>
            <p:cNvSpPr>
              <a:spLocks noChangeShapeType="1"/>
            </p:cNvSpPr>
            <p:nvPr/>
          </p:nvSpPr>
          <p:spPr bwMode="auto">
            <a:xfrm>
              <a:off x="2260" y="1691"/>
              <a:ext cx="403"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6"/>
            <p:cNvSpPr>
              <a:spLocks noChangeShapeType="1"/>
            </p:cNvSpPr>
            <p:nvPr/>
          </p:nvSpPr>
          <p:spPr bwMode="auto">
            <a:xfrm flipH="1">
              <a:off x="2905" y="1691"/>
              <a:ext cx="402" cy="6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7"/>
            <p:cNvSpPr>
              <a:spLocks noChangeShapeType="1"/>
            </p:cNvSpPr>
            <p:nvPr/>
          </p:nvSpPr>
          <p:spPr bwMode="auto">
            <a:xfrm>
              <a:off x="2260" y="2185"/>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8"/>
            <p:cNvSpPr>
              <a:spLocks noChangeShapeType="1"/>
            </p:cNvSpPr>
            <p:nvPr/>
          </p:nvSpPr>
          <p:spPr bwMode="auto">
            <a:xfrm flipH="1">
              <a:off x="3065" y="2185"/>
              <a:ext cx="242" cy="29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6" name="Freeform 19"/>
            <p:cNvSpPr>
              <a:spLocks/>
            </p:cNvSpPr>
            <p:nvPr/>
          </p:nvSpPr>
          <p:spPr bwMode="auto">
            <a:xfrm>
              <a:off x="2260" y="2941"/>
              <a:ext cx="317" cy="236"/>
            </a:xfrm>
            <a:custGeom>
              <a:avLst/>
              <a:gdLst>
                <a:gd name="T0" fmla="*/ 0 w 413"/>
                <a:gd name="T1" fmla="*/ 236 h 374"/>
                <a:gd name="T2" fmla="*/ 317 w 413"/>
                <a:gd name="T3" fmla="*/ 0 h 374"/>
                <a:gd name="T4" fmla="*/ 0 60000 65536"/>
                <a:gd name="T5" fmla="*/ 0 60000 65536"/>
              </a:gdLst>
              <a:ahLst/>
              <a:cxnLst>
                <a:cxn ang="T4">
                  <a:pos x="T0" y="T1"/>
                </a:cxn>
                <a:cxn ang="T5">
                  <a:pos x="T2" y="T3"/>
                </a:cxn>
              </a:cxnLst>
              <a:rect l="0" t="0" r="r" b="b"/>
              <a:pathLst>
                <a:path w="413" h="374">
                  <a:moveTo>
                    <a:pt x="0" y="374"/>
                  </a:moveTo>
                  <a:lnTo>
                    <a:pt x="413"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7" name="Freeform 20"/>
            <p:cNvSpPr>
              <a:spLocks/>
            </p:cNvSpPr>
            <p:nvPr/>
          </p:nvSpPr>
          <p:spPr bwMode="auto">
            <a:xfrm>
              <a:off x="3067" y="2932"/>
              <a:ext cx="241" cy="242"/>
            </a:xfrm>
            <a:custGeom>
              <a:avLst/>
              <a:gdLst>
                <a:gd name="T0" fmla="*/ 241 w 314"/>
                <a:gd name="T1" fmla="*/ 242 h 384"/>
                <a:gd name="T2" fmla="*/ 0 w 314"/>
                <a:gd name="T3" fmla="*/ 0 h 384"/>
                <a:gd name="T4" fmla="*/ 0 60000 65536"/>
                <a:gd name="T5" fmla="*/ 0 60000 65536"/>
              </a:gdLst>
              <a:ahLst/>
              <a:cxnLst>
                <a:cxn ang="T4">
                  <a:pos x="T0" y="T1"/>
                </a:cxn>
                <a:cxn ang="T5">
                  <a:pos x="T2" y="T3"/>
                </a:cxn>
              </a:cxnLst>
              <a:rect l="0" t="0" r="r" b="b"/>
              <a:pathLst>
                <a:path w="314" h="384">
                  <a:moveTo>
                    <a:pt x="314" y="384"/>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58" name="Text Box 21"/>
            <p:cNvSpPr txBox="1">
              <a:spLocks noChangeArrowheads="1"/>
            </p:cNvSpPr>
            <p:nvPr/>
          </p:nvSpPr>
          <p:spPr bwMode="auto">
            <a:xfrm>
              <a:off x="1565" y="2452"/>
              <a:ext cx="308" cy="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a:t>
              </a:r>
            </a:p>
          </p:txBody>
        </p:sp>
        <p:sp>
          <p:nvSpPr>
            <p:cNvPr id="39959" name="Text Box 22"/>
            <p:cNvSpPr txBox="1">
              <a:spLocks noChangeArrowheads="1"/>
            </p:cNvSpPr>
            <p:nvPr/>
          </p:nvSpPr>
          <p:spPr bwMode="auto">
            <a:xfrm>
              <a:off x="3602" y="2452"/>
              <a:ext cx="308"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a:t>
              </a:r>
            </a:p>
          </p:txBody>
        </p:sp>
      </p:grpSp>
      <p:sp>
        <p:nvSpPr>
          <p:cNvPr id="39941" name="Text Box 2"/>
          <p:cNvSpPr txBox="1">
            <a:spLocks noChangeArrowheads="1"/>
          </p:cNvSpPr>
          <p:nvPr/>
        </p:nvSpPr>
        <p:spPr bwMode="auto">
          <a:xfrm>
            <a:off x="2124075" y="6021388"/>
            <a:ext cx="43053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a:latin typeface="Times New Roman" pitchFamily="18" charset="0"/>
              </a:rPr>
              <a:t>文件系统阶段应用程序与数据之间的对应关系</a:t>
            </a:r>
            <a:r>
              <a:rPr lang="zh-CN" altLang="en-US" b="1">
                <a:latin typeface="Times New Roman" pitchFamily="18" charset="0"/>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0963" name="Rectangle 2"/>
          <p:cNvSpPr>
            <a:spLocks noGrp="1" noChangeArrowheads="1"/>
          </p:cNvSpPr>
          <p:nvPr>
            <p:ph type="title"/>
          </p:nvPr>
        </p:nvSpPr>
        <p:spPr/>
        <p:txBody>
          <a:bodyPr/>
          <a:lstStyle/>
          <a:p>
            <a:pPr eaLnBrk="1" hangingPunct="1"/>
            <a:r>
              <a:rPr lang="zh-CN" altLang="en-US" smtClean="0">
                <a:ea typeface="宋体" pitchFamily="2" charset="-122"/>
              </a:rPr>
              <a:t>文件系统中数据的结构</a:t>
            </a:r>
          </a:p>
        </p:txBody>
      </p:sp>
      <p:sp>
        <p:nvSpPr>
          <p:cNvPr id="40964" name="Rectangle 3"/>
          <p:cNvSpPr>
            <a:spLocks noGrp="1" noChangeArrowheads="1"/>
          </p:cNvSpPr>
          <p:nvPr>
            <p:ph type="body" idx="1"/>
          </p:nvPr>
        </p:nvSpPr>
        <p:spPr>
          <a:xfrm>
            <a:off x="914400" y="1905000"/>
            <a:ext cx="7772400" cy="4724400"/>
          </a:xfrm>
        </p:spPr>
        <p:txBody>
          <a:bodyPr/>
          <a:lstStyle/>
          <a:p>
            <a:pPr eaLnBrk="1" hangingPunct="1">
              <a:lnSpc>
                <a:spcPct val="140000"/>
              </a:lnSpc>
            </a:pPr>
            <a:r>
              <a:rPr lang="zh-CN" altLang="en-US" sz="2400" smtClean="0">
                <a:ea typeface="宋体" pitchFamily="2" charset="-122"/>
              </a:rPr>
              <a:t>记录内有结构。</a:t>
            </a:r>
          </a:p>
          <a:p>
            <a:pPr eaLnBrk="1" hangingPunct="1">
              <a:lnSpc>
                <a:spcPct val="140000"/>
              </a:lnSpc>
            </a:pPr>
            <a:r>
              <a:rPr lang="zh-CN" altLang="en-US" sz="2400" smtClean="0">
                <a:ea typeface="宋体" pitchFamily="2" charset="-122"/>
              </a:rPr>
              <a:t>数据的结构是靠程序定义和解释的。</a:t>
            </a:r>
          </a:p>
          <a:p>
            <a:pPr eaLnBrk="1" hangingPunct="1">
              <a:lnSpc>
                <a:spcPct val="140000"/>
              </a:lnSpc>
            </a:pPr>
            <a:r>
              <a:rPr lang="zh-CN" altLang="en-US" sz="2400" smtClean="0">
                <a:ea typeface="宋体" pitchFamily="2" charset="-122"/>
              </a:rPr>
              <a:t>数据只能是定长的。</a:t>
            </a:r>
          </a:p>
          <a:p>
            <a:pPr lvl="1" eaLnBrk="1" hangingPunct="1">
              <a:lnSpc>
                <a:spcPct val="140000"/>
              </a:lnSpc>
            </a:pPr>
            <a:r>
              <a:rPr lang="zh-CN" altLang="en-US" sz="1800" b="1" smtClean="0">
                <a:ea typeface="宋体" pitchFamily="2" charset="-122"/>
              </a:rPr>
              <a:t>可以间接实现数据变长要求，但访问相应数据的应用程序复杂了。</a:t>
            </a:r>
            <a:endParaRPr lang="zh-CN" altLang="en-US" sz="2000" smtClean="0">
              <a:ea typeface="宋体" pitchFamily="2" charset="-122"/>
            </a:endParaRPr>
          </a:p>
          <a:p>
            <a:pPr eaLnBrk="1" hangingPunct="1">
              <a:lnSpc>
                <a:spcPct val="140000"/>
              </a:lnSpc>
            </a:pPr>
            <a:r>
              <a:rPr lang="zh-CN" altLang="en-US" sz="2400" smtClean="0">
                <a:ea typeface="宋体" pitchFamily="2" charset="-122"/>
              </a:rPr>
              <a:t>文件间是独立的，因此数据整体无结构。</a:t>
            </a:r>
          </a:p>
          <a:p>
            <a:pPr lvl="1" eaLnBrk="1" hangingPunct="1">
              <a:lnSpc>
                <a:spcPct val="140000"/>
              </a:lnSpc>
            </a:pPr>
            <a:r>
              <a:rPr lang="zh-CN" altLang="en-US" sz="1800" b="1" smtClean="0">
                <a:ea typeface="宋体" pitchFamily="2" charset="-122"/>
              </a:rPr>
              <a:t>可以间接实现数据整体的有结构，但必须在应用程序中对描述数据间的联系</a:t>
            </a:r>
            <a:r>
              <a:rPr lang="zh-CN" altLang="en-US" sz="2000" smtClean="0">
                <a:ea typeface="宋体" pitchFamily="2" charset="-122"/>
              </a:rPr>
              <a:t>。</a:t>
            </a:r>
          </a:p>
          <a:p>
            <a:pPr eaLnBrk="1" hangingPunct="1">
              <a:lnSpc>
                <a:spcPct val="140000"/>
              </a:lnSpc>
            </a:pPr>
            <a:r>
              <a:rPr lang="zh-CN" altLang="en-US" sz="2400" smtClean="0">
                <a:ea typeface="宋体" pitchFamily="2" charset="-122"/>
              </a:rPr>
              <a:t>数据的最小存取单位是记录。</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1987" name="Rectangle 2"/>
          <p:cNvSpPr>
            <a:spLocks noGrp="1" noChangeArrowheads="1"/>
          </p:cNvSpPr>
          <p:nvPr>
            <p:ph type="title"/>
          </p:nvPr>
        </p:nvSpPr>
        <p:spPr/>
        <p:txBody>
          <a:bodyPr/>
          <a:lstStyle/>
          <a:p>
            <a:pPr eaLnBrk="1" hangingPunct="1"/>
            <a:r>
              <a:rPr lang="zh-CN" altLang="en-US" smtClean="0">
                <a:ea typeface="宋体" pitchFamily="2" charset="-122"/>
              </a:rPr>
              <a:t>三、数据库系统阶段</a:t>
            </a:r>
          </a:p>
        </p:txBody>
      </p:sp>
      <p:sp>
        <p:nvSpPr>
          <p:cNvPr id="41988" name="Rectangle 3"/>
          <p:cNvSpPr>
            <a:spLocks noGrp="1" noChangeArrowheads="1"/>
          </p:cNvSpPr>
          <p:nvPr>
            <p:ph type="body" idx="1"/>
          </p:nvPr>
        </p:nvSpPr>
        <p:spPr>
          <a:xfrm>
            <a:off x="990600" y="1828800"/>
            <a:ext cx="7772400" cy="4267200"/>
          </a:xfrm>
        </p:spPr>
        <p:txBody>
          <a:bodyPr/>
          <a:lstStyle/>
          <a:p>
            <a:pPr eaLnBrk="1" hangingPunct="1">
              <a:lnSpc>
                <a:spcPct val="130000"/>
              </a:lnSpc>
            </a:pPr>
            <a:r>
              <a:rPr lang="zh-CN" altLang="en-US" smtClean="0">
                <a:ea typeface="宋体" pitchFamily="2" charset="-122"/>
              </a:rPr>
              <a:t>时期</a:t>
            </a:r>
          </a:p>
          <a:p>
            <a:pPr lvl="1" eaLnBrk="1" hangingPunct="1">
              <a:lnSpc>
                <a:spcPct val="130000"/>
              </a:lnSpc>
            </a:pPr>
            <a:r>
              <a:rPr lang="en-US" altLang="zh-CN" smtClean="0">
                <a:ea typeface="宋体" pitchFamily="2" charset="-122"/>
              </a:rPr>
              <a:t>20</a:t>
            </a:r>
            <a:r>
              <a:rPr lang="zh-CN" altLang="en-US" smtClean="0">
                <a:ea typeface="宋体" pitchFamily="2" charset="-122"/>
              </a:rPr>
              <a:t>世纪</a:t>
            </a:r>
            <a:r>
              <a:rPr lang="en-US" altLang="zh-CN" smtClean="0">
                <a:ea typeface="宋体" pitchFamily="2" charset="-122"/>
              </a:rPr>
              <a:t>60</a:t>
            </a:r>
            <a:r>
              <a:rPr lang="zh-CN" altLang="en-US" smtClean="0">
                <a:ea typeface="宋体" pitchFamily="2" charset="-122"/>
              </a:rPr>
              <a:t>年代末以来</a:t>
            </a:r>
          </a:p>
          <a:p>
            <a:pPr eaLnBrk="1" hangingPunct="1">
              <a:lnSpc>
                <a:spcPct val="130000"/>
              </a:lnSpc>
            </a:pPr>
            <a:r>
              <a:rPr lang="zh-CN" altLang="en-US" smtClean="0">
                <a:ea typeface="宋体" pitchFamily="2" charset="-122"/>
              </a:rPr>
              <a:t>产生的背景</a:t>
            </a:r>
          </a:p>
          <a:p>
            <a:pPr lvl="1" eaLnBrk="1" hangingPunct="1">
              <a:lnSpc>
                <a:spcPct val="130000"/>
              </a:lnSpc>
            </a:pPr>
            <a:r>
              <a:rPr lang="zh-CN" altLang="en-US" smtClean="0">
                <a:ea typeface="宋体" pitchFamily="2" charset="-122"/>
              </a:rPr>
              <a:t>应用背景	大规模管理	</a:t>
            </a:r>
          </a:p>
          <a:p>
            <a:pPr lvl="1" eaLnBrk="1" hangingPunct="1">
              <a:lnSpc>
                <a:spcPct val="130000"/>
              </a:lnSpc>
            </a:pPr>
            <a:r>
              <a:rPr lang="zh-CN" altLang="en-US" smtClean="0">
                <a:ea typeface="宋体" pitchFamily="2" charset="-122"/>
              </a:rPr>
              <a:t>硬件背景	大容量磁盘、磁盘阵列	</a:t>
            </a:r>
          </a:p>
          <a:p>
            <a:pPr lvl="1" eaLnBrk="1" hangingPunct="1">
              <a:lnSpc>
                <a:spcPct val="130000"/>
              </a:lnSpc>
            </a:pPr>
            <a:r>
              <a:rPr lang="zh-CN" altLang="en-US" smtClean="0">
                <a:ea typeface="宋体" pitchFamily="2" charset="-122"/>
              </a:rPr>
              <a:t>软件背景	有数据库管理系统	</a:t>
            </a:r>
          </a:p>
          <a:p>
            <a:pPr lvl="1" eaLnBrk="1" hangingPunct="1">
              <a:lnSpc>
                <a:spcPct val="130000"/>
              </a:lnSpc>
            </a:pPr>
            <a:r>
              <a:rPr lang="zh-CN" altLang="en-US" smtClean="0">
                <a:ea typeface="宋体" pitchFamily="2" charset="-122"/>
              </a:rPr>
              <a:t>处理方式	联机实时处理</a:t>
            </a:r>
            <a:r>
              <a:rPr lang="en-US" altLang="zh-CN" smtClean="0">
                <a:ea typeface="宋体" pitchFamily="2" charset="-122"/>
              </a:rPr>
              <a:t>,</a:t>
            </a:r>
            <a:r>
              <a:rPr lang="zh-CN" altLang="en-US" smtClean="0">
                <a:ea typeface="宋体" pitchFamily="2" charset="-122"/>
              </a:rPr>
              <a:t>分布处理</a:t>
            </a:r>
            <a:r>
              <a:rPr lang="en-US" altLang="zh-CN" smtClean="0">
                <a:ea typeface="宋体" pitchFamily="2" charset="-122"/>
              </a:rPr>
              <a:t>,</a:t>
            </a:r>
            <a:r>
              <a:rPr lang="zh-CN" altLang="en-US" smtClean="0">
                <a:ea typeface="宋体" pitchFamily="2" charset="-122"/>
              </a:rPr>
              <a:t>批处理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147" name="Rectangle 2"/>
          <p:cNvSpPr>
            <a:spLocks noGrp="1" noChangeArrowheads="1"/>
          </p:cNvSpPr>
          <p:nvPr>
            <p:ph type="title"/>
          </p:nvPr>
        </p:nvSpPr>
        <p:spPr/>
        <p:txBody>
          <a:bodyPr/>
          <a:lstStyle/>
          <a:p>
            <a:pPr eaLnBrk="1" hangingPunct="1"/>
            <a:r>
              <a:rPr lang="zh-CN" altLang="en-US" smtClean="0">
                <a:ea typeface="宋体" pitchFamily="2" charset="-122"/>
              </a:rPr>
              <a:t>学时分配</a:t>
            </a:r>
          </a:p>
        </p:txBody>
      </p:sp>
      <p:sp>
        <p:nvSpPr>
          <p:cNvPr id="23555" name="Rectangle 3"/>
          <p:cNvSpPr>
            <a:spLocks noGrp="1" noChangeArrowheads="1"/>
          </p:cNvSpPr>
          <p:nvPr>
            <p:ph type="body" idx="1"/>
          </p:nvPr>
        </p:nvSpPr>
        <p:spPr>
          <a:xfrm>
            <a:off x="1258888" y="1773238"/>
            <a:ext cx="8229600" cy="4495800"/>
          </a:xfrm>
        </p:spPr>
        <p:txBody>
          <a:bodyPr/>
          <a:lstStyle/>
          <a:p>
            <a:pPr eaLnBrk="1" hangingPunct="1">
              <a:lnSpc>
                <a:spcPct val="130000"/>
              </a:lnSpc>
              <a:buFont typeface="Wingdings" pitchFamily="2" charset="2"/>
              <a:buNone/>
            </a:pPr>
            <a:r>
              <a:rPr lang="en-US" altLang="zh-CN" dirty="0" smtClean="0">
                <a:solidFill>
                  <a:srgbClr val="0000FF"/>
                </a:solidFill>
                <a:ea typeface="宋体" pitchFamily="2" charset="-122"/>
                <a:sym typeface="Wingdings" pitchFamily="2" charset="2"/>
              </a:rPr>
              <a:t>  </a:t>
            </a:r>
            <a:r>
              <a:rPr lang="zh-CN" altLang="en-US" sz="3600" dirty="0" smtClean="0">
                <a:ea typeface="隶书" pitchFamily="49" charset="-122"/>
              </a:rPr>
              <a:t>讲课</a:t>
            </a:r>
          </a:p>
          <a:p>
            <a:pPr eaLnBrk="1" hangingPunct="1">
              <a:lnSpc>
                <a:spcPct val="130000"/>
              </a:lnSpc>
              <a:buFont typeface="Wingdings" pitchFamily="2" charset="2"/>
              <a:buNone/>
            </a:pPr>
            <a:r>
              <a:rPr lang="zh-CN" altLang="en-US" sz="3600" dirty="0" smtClean="0">
                <a:ea typeface="宋体" pitchFamily="2" charset="-122"/>
              </a:rPr>
              <a:t>   </a:t>
            </a:r>
            <a:r>
              <a:rPr lang="en-US" altLang="zh-CN" dirty="0" smtClean="0">
                <a:ea typeface="宋体" pitchFamily="2" charset="-122"/>
              </a:rPr>
              <a:t>32</a:t>
            </a:r>
            <a:r>
              <a:rPr lang="zh-CN" altLang="en-US" dirty="0" smtClean="0">
                <a:ea typeface="宋体" pitchFamily="2" charset="-122"/>
              </a:rPr>
              <a:t>学时</a:t>
            </a:r>
          </a:p>
          <a:p>
            <a:pPr eaLnBrk="1" hangingPunct="1">
              <a:lnSpc>
                <a:spcPct val="130000"/>
              </a:lnSpc>
              <a:buFont typeface="Wingdings" pitchFamily="2" charset="2"/>
              <a:buNone/>
            </a:pPr>
            <a:r>
              <a:rPr lang="zh-CN" altLang="en-US" dirty="0" smtClean="0">
                <a:solidFill>
                  <a:srgbClr val="0000FF"/>
                </a:solidFill>
                <a:ea typeface="宋体" pitchFamily="2" charset="-122"/>
                <a:sym typeface="Wingdings" pitchFamily="2" charset="2"/>
              </a:rPr>
              <a:t> </a:t>
            </a:r>
            <a:r>
              <a:rPr lang="zh-CN" altLang="en-US" sz="3600" dirty="0" smtClean="0">
                <a:ea typeface="隶书" pitchFamily="49" charset="-122"/>
              </a:rPr>
              <a:t>上机</a:t>
            </a:r>
          </a:p>
          <a:p>
            <a:pPr eaLnBrk="1" hangingPunct="1">
              <a:lnSpc>
                <a:spcPct val="130000"/>
              </a:lnSpc>
              <a:buFont typeface="Wingdings" pitchFamily="2" charset="2"/>
              <a:buNone/>
            </a:pPr>
            <a:r>
              <a:rPr lang="zh-CN" altLang="en-US" sz="3600" dirty="0" smtClean="0">
                <a:ea typeface="宋体" pitchFamily="2" charset="-122"/>
              </a:rPr>
              <a:t>   </a:t>
            </a:r>
            <a:r>
              <a:rPr lang="en-US" altLang="zh-CN" dirty="0" smtClean="0">
                <a:ea typeface="宋体" pitchFamily="2" charset="-122"/>
              </a:rPr>
              <a:t>16</a:t>
            </a:r>
            <a:r>
              <a:rPr lang="zh-CN" altLang="en-US" dirty="0" smtClean="0">
                <a:ea typeface="宋体" pitchFamily="2" charset="-122"/>
              </a:rPr>
              <a:t>学时</a:t>
            </a:r>
          </a:p>
        </p:txBody>
      </p:sp>
      <p:pic>
        <p:nvPicPr>
          <p:cNvPr id="6149" name="Picture 5" descr="BD05299_"/>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1863" y="2997200"/>
            <a:ext cx="22098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3011" name="Rectangle 1026"/>
          <p:cNvSpPr>
            <a:spLocks noGrp="1" noChangeArrowheads="1"/>
          </p:cNvSpPr>
          <p:nvPr>
            <p:ph type="title"/>
          </p:nvPr>
        </p:nvSpPr>
        <p:spPr/>
        <p:txBody>
          <a:bodyPr/>
          <a:lstStyle/>
          <a:p>
            <a:pPr eaLnBrk="1" hangingPunct="1"/>
            <a:r>
              <a:rPr lang="en-US" altLang="zh-CN" sz="3000" smtClean="0">
                <a:ea typeface="宋体" pitchFamily="2" charset="-122"/>
              </a:rPr>
              <a:t>1.1  </a:t>
            </a:r>
            <a:r>
              <a:rPr lang="zh-CN" altLang="en-US" sz="3000" smtClean="0">
                <a:ea typeface="宋体" pitchFamily="2" charset="-122"/>
              </a:rPr>
              <a:t>数据库系统概述</a:t>
            </a:r>
          </a:p>
        </p:txBody>
      </p:sp>
      <p:sp>
        <p:nvSpPr>
          <p:cNvPr id="43012" name="Rectangle 1027"/>
          <p:cNvSpPr>
            <a:spLocks noGrp="1" noChangeArrowheads="1"/>
          </p:cNvSpPr>
          <p:nvPr>
            <p:ph type="body" idx="1"/>
          </p:nvPr>
        </p:nvSpPr>
        <p:spPr/>
        <p:txBody>
          <a:bodyPr/>
          <a:lstStyle/>
          <a:p>
            <a:pPr lvl="1" eaLnBrk="1" hangingPunct="1">
              <a:lnSpc>
                <a:spcPct val="140000"/>
              </a:lnSpc>
              <a:buFont typeface="Wingdings" pitchFamily="2" charset="2"/>
              <a:buNone/>
            </a:pPr>
            <a:r>
              <a:rPr lang="en-US" altLang="zh-CN" sz="2800" b="1" smtClean="0">
                <a:ea typeface="宋体" pitchFamily="2" charset="-122"/>
              </a:rPr>
              <a:t>    1.1.1 </a:t>
            </a:r>
            <a:r>
              <a:rPr lang="zh-CN" altLang="en-US" sz="2800" b="1" smtClean="0">
                <a:ea typeface="宋体" pitchFamily="2" charset="-122"/>
              </a:rPr>
              <a:t>四个基本概念</a:t>
            </a:r>
          </a:p>
          <a:p>
            <a:pPr lvl="1" eaLnBrk="1" hangingPunct="1">
              <a:lnSpc>
                <a:spcPct val="140000"/>
              </a:lnSpc>
              <a:buFont typeface="Wingdings" pitchFamily="2" charset="2"/>
              <a:buNone/>
            </a:pPr>
            <a:r>
              <a:rPr lang="zh-CN" altLang="en-US" sz="2800" b="1" smtClean="0">
                <a:ea typeface="宋体" pitchFamily="2" charset="-122"/>
              </a:rPr>
              <a:t>    </a:t>
            </a:r>
            <a:r>
              <a:rPr lang="en-US" altLang="zh-CN" sz="2800" b="1" smtClean="0">
                <a:ea typeface="宋体" pitchFamily="2" charset="-122"/>
              </a:rPr>
              <a:t>1.1.2 </a:t>
            </a:r>
            <a:r>
              <a:rPr lang="zh-CN" altLang="en-US" sz="2800" b="1" smtClean="0">
                <a:ea typeface="宋体" pitchFamily="2" charset="-122"/>
              </a:rPr>
              <a:t>数据管理技术的产生和发展</a:t>
            </a:r>
          </a:p>
          <a:p>
            <a:pPr lvl="1" eaLnBrk="1" hangingPunct="1">
              <a:lnSpc>
                <a:spcPct val="140000"/>
              </a:lnSpc>
              <a:buFont typeface="Wingdings" pitchFamily="2" charset="2"/>
              <a:buNone/>
            </a:pPr>
            <a:r>
              <a:rPr lang="zh-CN" altLang="en-US" sz="2800" b="1" smtClean="0">
                <a:ea typeface="宋体" pitchFamily="2" charset="-122"/>
              </a:rPr>
              <a:t>    </a:t>
            </a:r>
            <a:r>
              <a:rPr lang="en-US" altLang="zh-CN" sz="2800" b="1" smtClean="0">
                <a:solidFill>
                  <a:srgbClr val="70BB2B"/>
                </a:solidFill>
                <a:ea typeface="宋体" pitchFamily="2" charset="-122"/>
              </a:rPr>
              <a:t>1.1.3  </a:t>
            </a:r>
            <a:r>
              <a:rPr lang="zh-CN" altLang="en-US" sz="2800" b="1" smtClean="0">
                <a:solidFill>
                  <a:srgbClr val="70BB2B"/>
                </a:solidFill>
                <a:ea typeface="宋体" pitchFamily="2" charset="-122"/>
              </a:rPr>
              <a:t>数据库系统的特点 </a:t>
            </a:r>
          </a:p>
          <a:p>
            <a:pPr eaLnBrk="1" hangingPunct="1"/>
            <a:endParaRPr lang="en-US" altLang="zh-CN" b="1" smtClean="0">
              <a:solidFill>
                <a:srgbClr val="70BB2B"/>
              </a:solidFill>
              <a:ea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4035" name="Rectangle 1026"/>
          <p:cNvSpPr>
            <a:spLocks noGrp="1" noChangeArrowheads="1"/>
          </p:cNvSpPr>
          <p:nvPr>
            <p:ph type="title"/>
          </p:nvPr>
        </p:nvSpPr>
        <p:spPr/>
        <p:txBody>
          <a:bodyPr/>
          <a:lstStyle/>
          <a:p>
            <a:pPr eaLnBrk="1" hangingPunct="1"/>
            <a:r>
              <a:rPr lang="en-US" altLang="zh-CN" sz="3000" smtClean="0">
                <a:ea typeface="宋体" pitchFamily="2" charset="-122"/>
              </a:rPr>
              <a:t>1.1.3  </a:t>
            </a:r>
            <a:r>
              <a:rPr lang="zh-CN" altLang="en-US" sz="3000" smtClean="0">
                <a:ea typeface="宋体" pitchFamily="2" charset="-122"/>
              </a:rPr>
              <a:t>数据库系统的特点</a:t>
            </a:r>
          </a:p>
        </p:txBody>
      </p:sp>
      <p:sp>
        <p:nvSpPr>
          <p:cNvPr id="44036" name="Rectangle 1027"/>
          <p:cNvSpPr>
            <a:spLocks noGrp="1" noChangeArrowheads="1"/>
          </p:cNvSpPr>
          <p:nvPr>
            <p:ph type="body" idx="1"/>
          </p:nvPr>
        </p:nvSpPr>
        <p:spPr>
          <a:xfrm>
            <a:off x="611188" y="1844675"/>
            <a:ext cx="7931150" cy="4495800"/>
          </a:xfrm>
        </p:spPr>
        <p:txBody>
          <a:bodyPr/>
          <a:lstStyle/>
          <a:p>
            <a:pPr eaLnBrk="1" hangingPunct="1">
              <a:lnSpc>
                <a:spcPct val="160000"/>
              </a:lnSpc>
            </a:pPr>
            <a:r>
              <a:rPr lang="zh-CN" altLang="en-US" smtClean="0">
                <a:ea typeface="宋体" pitchFamily="2" charset="-122"/>
              </a:rPr>
              <a:t>数据结构化</a:t>
            </a:r>
          </a:p>
          <a:p>
            <a:pPr eaLnBrk="1" hangingPunct="1">
              <a:lnSpc>
                <a:spcPct val="160000"/>
              </a:lnSpc>
            </a:pPr>
            <a:r>
              <a:rPr lang="zh-CN" altLang="en-US" smtClean="0">
                <a:ea typeface="宋体" pitchFamily="2" charset="-122"/>
              </a:rPr>
              <a:t>数据的共享性高，冗余度低，易扩充</a:t>
            </a:r>
          </a:p>
          <a:p>
            <a:pPr eaLnBrk="1" hangingPunct="1">
              <a:lnSpc>
                <a:spcPct val="160000"/>
              </a:lnSpc>
            </a:pPr>
            <a:r>
              <a:rPr lang="zh-CN" altLang="en-US" smtClean="0">
                <a:ea typeface="宋体" pitchFamily="2" charset="-122"/>
              </a:rPr>
              <a:t>数据独立性高</a:t>
            </a:r>
          </a:p>
          <a:p>
            <a:pPr eaLnBrk="1" hangingPunct="1">
              <a:lnSpc>
                <a:spcPct val="160000"/>
              </a:lnSpc>
            </a:pPr>
            <a:r>
              <a:rPr lang="zh-CN" altLang="en-US" smtClean="0">
                <a:ea typeface="宋体" pitchFamily="2" charset="-122"/>
              </a:rPr>
              <a:t>数据由</a:t>
            </a:r>
            <a:r>
              <a:rPr lang="en-US" altLang="zh-CN" smtClean="0">
                <a:ea typeface="宋体" pitchFamily="2" charset="-122"/>
              </a:rPr>
              <a:t>DBMS</a:t>
            </a:r>
            <a:r>
              <a:rPr lang="zh-CN" altLang="en-US" smtClean="0">
                <a:ea typeface="宋体" pitchFamily="2" charset="-122"/>
              </a:rPr>
              <a:t>统一管理和控制</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5059" name="Rectangle 2"/>
          <p:cNvSpPr>
            <a:spLocks noGrp="1" noChangeArrowheads="1"/>
          </p:cNvSpPr>
          <p:nvPr>
            <p:ph type="title"/>
          </p:nvPr>
        </p:nvSpPr>
        <p:spPr/>
        <p:txBody>
          <a:bodyPr/>
          <a:lstStyle/>
          <a:p>
            <a:pPr eaLnBrk="1" hangingPunct="1"/>
            <a:r>
              <a:rPr lang="zh-CN" altLang="en-US" smtClean="0">
                <a:ea typeface="宋体" pitchFamily="2" charset="-122"/>
              </a:rPr>
              <a:t>数据结构化</a:t>
            </a:r>
          </a:p>
        </p:txBody>
      </p:sp>
      <p:sp>
        <p:nvSpPr>
          <p:cNvPr id="45060" name="Rectangle 3"/>
          <p:cNvSpPr>
            <a:spLocks noGrp="1" noChangeArrowheads="1"/>
          </p:cNvSpPr>
          <p:nvPr>
            <p:ph type="body" idx="1"/>
          </p:nvPr>
        </p:nvSpPr>
        <p:spPr/>
        <p:txBody>
          <a:bodyPr/>
          <a:lstStyle/>
          <a:p>
            <a:pPr eaLnBrk="1" hangingPunct="1">
              <a:lnSpc>
                <a:spcPct val="90000"/>
              </a:lnSpc>
            </a:pPr>
            <a:r>
              <a:rPr lang="zh-CN" altLang="en-US" b="1" smtClean="0">
                <a:solidFill>
                  <a:srgbClr val="746AFC"/>
                </a:solidFill>
                <a:ea typeface="宋体" pitchFamily="2" charset="-122"/>
              </a:rPr>
              <a:t>整体数据的结构化</a:t>
            </a:r>
            <a:r>
              <a:rPr lang="zh-CN" altLang="en-US" smtClean="0">
                <a:ea typeface="宋体" pitchFamily="2" charset="-122"/>
              </a:rPr>
              <a:t>是数据库的主要特征之一    </a:t>
            </a:r>
          </a:p>
          <a:p>
            <a:pPr eaLnBrk="1" hangingPunct="1">
              <a:lnSpc>
                <a:spcPct val="90000"/>
              </a:lnSpc>
            </a:pPr>
            <a:r>
              <a:rPr lang="zh-CN" altLang="en-US" smtClean="0">
                <a:ea typeface="宋体" pitchFamily="2" charset="-122"/>
              </a:rPr>
              <a:t>整体结构化</a:t>
            </a:r>
          </a:p>
          <a:p>
            <a:pPr lvl="1" eaLnBrk="1" hangingPunct="1">
              <a:lnSpc>
                <a:spcPct val="170000"/>
              </a:lnSpc>
            </a:pPr>
            <a:r>
              <a:rPr lang="zh-CN" altLang="en-US" sz="2000" b="1" smtClean="0">
                <a:ea typeface="宋体" pitchFamily="2" charset="-122"/>
              </a:rPr>
              <a:t>不再仅仅针对某一个应用，而是面向全组织</a:t>
            </a:r>
          </a:p>
          <a:p>
            <a:pPr lvl="1" eaLnBrk="1" hangingPunct="1">
              <a:lnSpc>
                <a:spcPct val="170000"/>
              </a:lnSpc>
            </a:pPr>
            <a:r>
              <a:rPr lang="zh-CN" altLang="en-US" sz="2000" b="1" smtClean="0">
                <a:ea typeface="宋体" pitchFamily="2" charset="-122"/>
              </a:rPr>
              <a:t>不仅数据内部结构化，整体是结构化的，数据之间具有联系</a:t>
            </a:r>
            <a:endParaRPr lang="zh-CN" altLang="en-US" smtClean="0">
              <a:ea typeface="宋体" pitchFamily="2" charset="-122"/>
            </a:endParaRPr>
          </a:p>
          <a:p>
            <a:pPr lvl="1" eaLnBrk="1" hangingPunct="1">
              <a:lnSpc>
                <a:spcPct val="30000"/>
              </a:lnSpc>
            </a:pPr>
            <a:endParaRPr lang="zh-CN" altLang="en-US" smtClean="0">
              <a:ea typeface="宋体" pitchFamily="2" charset="-122"/>
            </a:endParaRPr>
          </a:p>
          <a:p>
            <a:pPr eaLnBrk="1" hangingPunct="1">
              <a:lnSpc>
                <a:spcPct val="90000"/>
              </a:lnSpc>
            </a:pPr>
            <a:r>
              <a:rPr lang="zh-CN" altLang="en-US" smtClean="0">
                <a:ea typeface="宋体" pitchFamily="2" charset="-122"/>
              </a:rPr>
              <a:t>数据库中实现的是数据的真正结构化</a:t>
            </a:r>
          </a:p>
          <a:p>
            <a:pPr lvl="1" eaLnBrk="1" hangingPunct="1">
              <a:lnSpc>
                <a:spcPct val="170000"/>
              </a:lnSpc>
            </a:pPr>
            <a:r>
              <a:rPr lang="zh-CN" altLang="en-US" sz="2000" b="1" smtClean="0">
                <a:ea typeface="宋体" pitchFamily="2" charset="-122"/>
              </a:rPr>
              <a:t>数据的结构用</a:t>
            </a:r>
            <a:r>
              <a:rPr lang="zh-CN" altLang="en-US" sz="2000" b="1" smtClean="0">
                <a:solidFill>
                  <a:srgbClr val="746AFC"/>
                </a:solidFill>
                <a:ea typeface="宋体" pitchFamily="2" charset="-122"/>
              </a:rPr>
              <a:t>数据模型</a:t>
            </a:r>
            <a:r>
              <a:rPr lang="zh-CN" altLang="en-US" sz="2000" b="1" smtClean="0">
                <a:ea typeface="宋体" pitchFamily="2" charset="-122"/>
              </a:rPr>
              <a:t>描述，无需程序定义和解释</a:t>
            </a:r>
          </a:p>
          <a:p>
            <a:pPr lvl="1" eaLnBrk="1" hangingPunct="1">
              <a:lnSpc>
                <a:spcPct val="170000"/>
              </a:lnSpc>
            </a:pPr>
            <a:r>
              <a:rPr lang="zh-CN" altLang="en-US" sz="2000" b="1" smtClean="0">
                <a:ea typeface="宋体" pitchFamily="2" charset="-122"/>
              </a:rPr>
              <a:t>数据可以</a:t>
            </a:r>
            <a:r>
              <a:rPr lang="zh-CN" altLang="en-US" sz="2000" b="1" smtClean="0">
                <a:solidFill>
                  <a:srgbClr val="746AFC"/>
                </a:solidFill>
                <a:ea typeface="宋体" pitchFamily="2" charset="-122"/>
              </a:rPr>
              <a:t>变长</a:t>
            </a:r>
            <a:endParaRPr lang="zh-CN" altLang="en-US" sz="2000" b="1" smtClean="0">
              <a:ea typeface="宋体" pitchFamily="2" charset="-122"/>
            </a:endParaRPr>
          </a:p>
          <a:p>
            <a:pPr lvl="1" eaLnBrk="1" hangingPunct="1">
              <a:lnSpc>
                <a:spcPct val="170000"/>
              </a:lnSpc>
            </a:pPr>
            <a:r>
              <a:rPr lang="zh-CN" altLang="en-US" sz="2000" b="1" smtClean="0">
                <a:ea typeface="宋体" pitchFamily="2" charset="-122"/>
              </a:rPr>
              <a:t>数据的最小存取单位是</a:t>
            </a:r>
            <a:r>
              <a:rPr lang="zh-CN" altLang="en-US" sz="2000" b="1" smtClean="0">
                <a:solidFill>
                  <a:srgbClr val="746AFC"/>
                </a:solidFill>
                <a:ea typeface="宋体" pitchFamily="2" charset="-122"/>
              </a:rPr>
              <a:t>数据项</a:t>
            </a:r>
            <a:endParaRPr lang="zh-CN" altLang="en-US" smtClean="0">
              <a:ea typeface="宋体" pitchFamily="2" charset="-122"/>
            </a:endParaRPr>
          </a:p>
          <a:p>
            <a:pPr lvl="1" eaLnBrk="1" hangingPunct="1">
              <a:lnSpc>
                <a:spcPct val="90000"/>
              </a:lnSpc>
            </a:pPr>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6083" name="Rectangle 2"/>
          <p:cNvSpPr>
            <a:spLocks noGrp="1" noChangeArrowheads="1"/>
          </p:cNvSpPr>
          <p:nvPr>
            <p:ph type="title"/>
          </p:nvPr>
        </p:nvSpPr>
        <p:spPr/>
        <p:txBody>
          <a:bodyPr/>
          <a:lstStyle/>
          <a:p>
            <a:pPr eaLnBrk="1" hangingPunct="1"/>
            <a:r>
              <a:rPr lang="zh-CN" altLang="en-US" sz="3200" smtClean="0">
                <a:ea typeface="宋体" pitchFamily="2" charset="-122"/>
              </a:rPr>
              <a:t>数据的共享性高，冗余度低，易扩充</a:t>
            </a:r>
          </a:p>
        </p:txBody>
      </p:sp>
      <p:sp>
        <p:nvSpPr>
          <p:cNvPr id="46084" name="Rectangle 3"/>
          <p:cNvSpPr>
            <a:spLocks noGrp="1" noChangeArrowheads="1"/>
          </p:cNvSpPr>
          <p:nvPr>
            <p:ph type="body" idx="1"/>
          </p:nvPr>
        </p:nvSpPr>
        <p:spPr>
          <a:xfrm>
            <a:off x="755650" y="1484313"/>
            <a:ext cx="7786688" cy="4495800"/>
          </a:xfrm>
        </p:spPr>
        <p:txBody>
          <a:bodyPr/>
          <a:lstStyle/>
          <a:p>
            <a:pPr eaLnBrk="1" hangingPunct="1">
              <a:lnSpc>
                <a:spcPct val="30000"/>
              </a:lnSpc>
              <a:buFont typeface="Wingdings" pitchFamily="2" charset="2"/>
              <a:buNone/>
            </a:pPr>
            <a:endParaRPr lang="en-US" altLang="zh-CN" smtClean="0">
              <a:ea typeface="宋体" pitchFamily="2" charset="-122"/>
            </a:endParaRPr>
          </a:p>
          <a:p>
            <a:pPr eaLnBrk="1" hangingPunct="1">
              <a:lnSpc>
                <a:spcPct val="150000"/>
              </a:lnSpc>
            </a:pPr>
            <a:r>
              <a:rPr lang="zh-CN" altLang="en-US" smtClean="0">
                <a:ea typeface="宋体" pitchFamily="2" charset="-122"/>
              </a:rPr>
              <a:t>数据库系统从整体角度看待和描述数据，数据面向整个系统，可以被多个用户、多个应用共享使用。</a:t>
            </a:r>
          </a:p>
          <a:p>
            <a:pPr eaLnBrk="1" hangingPunct="1">
              <a:lnSpc>
                <a:spcPct val="150000"/>
              </a:lnSpc>
            </a:pPr>
            <a:r>
              <a:rPr lang="zh-CN" altLang="en-US" smtClean="0">
                <a:ea typeface="宋体" pitchFamily="2" charset="-122"/>
              </a:rPr>
              <a:t>数据共享的好处</a:t>
            </a:r>
          </a:p>
          <a:p>
            <a:pPr lvl="1" eaLnBrk="1" hangingPunct="1">
              <a:lnSpc>
                <a:spcPct val="150000"/>
              </a:lnSpc>
            </a:pPr>
            <a:r>
              <a:rPr lang="zh-CN" altLang="en-US" smtClean="0">
                <a:ea typeface="宋体" pitchFamily="2" charset="-122"/>
              </a:rPr>
              <a:t>减少数据冗余，节约存储空间</a:t>
            </a:r>
          </a:p>
          <a:p>
            <a:pPr lvl="1" eaLnBrk="1" hangingPunct="1">
              <a:lnSpc>
                <a:spcPct val="150000"/>
              </a:lnSpc>
            </a:pPr>
            <a:r>
              <a:rPr lang="zh-CN" altLang="en-US" smtClean="0">
                <a:ea typeface="宋体" pitchFamily="2" charset="-122"/>
              </a:rPr>
              <a:t>避免数据之间的不相容性与不一致性 </a:t>
            </a:r>
          </a:p>
          <a:p>
            <a:pPr lvl="1" eaLnBrk="1" hangingPunct="1">
              <a:lnSpc>
                <a:spcPct val="150000"/>
              </a:lnSpc>
            </a:pPr>
            <a:r>
              <a:rPr lang="zh-CN" altLang="en-US" smtClean="0">
                <a:ea typeface="宋体" pitchFamily="2" charset="-122"/>
              </a:rPr>
              <a:t>使系统易于扩充</a:t>
            </a:r>
            <a:endParaRPr lang="zh-CN" altLang="en-US" b="1" smtClean="0">
              <a:ea typeface="宋体" pitchFamily="2" charset="-122"/>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7107" name="Rectangle 2"/>
          <p:cNvSpPr>
            <a:spLocks noGrp="1" noChangeArrowheads="1"/>
          </p:cNvSpPr>
          <p:nvPr>
            <p:ph type="title"/>
          </p:nvPr>
        </p:nvSpPr>
        <p:spPr/>
        <p:txBody>
          <a:bodyPr/>
          <a:lstStyle/>
          <a:p>
            <a:pPr eaLnBrk="1" hangingPunct="1"/>
            <a:r>
              <a:rPr lang="zh-CN" altLang="en-US" smtClean="0">
                <a:ea typeface="宋体" pitchFamily="2" charset="-122"/>
              </a:rPr>
              <a:t>数据独立性高</a:t>
            </a:r>
          </a:p>
        </p:txBody>
      </p:sp>
      <p:sp>
        <p:nvSpPr>
          <p:cNvPr id="47108" name="Rectangle 3"/>
          <p:cNvSpPr>
            <a:spLocks noGrp="1" noChangeArrowheads="1"/>
          </p:cNvSpPr>
          <p:nvPr>
            <p:ph type="body" idx="1"/>
          </p:nvPr>
        </p:nvSpPr>
        <p:spPr/>
        <p:txBody>
          <a:bodyPr/>
          <a:lstStyle/>
          <a:p>
            <a:pPr eaLnBrk="1" hangingPunct="1">
              <a:lnSpc>
                <a:spcPct val="160000"/>
              </a:lnSpc>
            </a:pPr>
            <a:r>
              <a:rPr lang="zh-CN" altLang="en-US" sz="2400" smtClean="0">
                <a:ea typeface="宋体" pitchFamily="2" charset="-122"/>
              </a:rPr>
              <a:t>物理独立性</a:t>
            </a:r>
          </a:p>
          <a:p>
            <a:pPr lvl="1" eaLnBrk="1" hangingPunct="1">
              <a:lnSpc>
                <a:spcPct val="160000"/>
              </a:lnSpc>
            </a:pPr>
            <a:r>
              <a:rPr lang="zh-CN" altLang="en-US" sz="2000" b="1" smtClean="0">
                <a:ea typeface="宋体" pitchFamily="2" charset="-122"/>
              </a:rPr>
              <a:t>指用户的应用程序与存储在磁盘上的数据库中数据是相互独立的。当数据的物理存储改变了，应用程序不用改变</a:t>
            </a:r>
            <a:r>
              <a:rPr lang="zh-CN" altLang="en-US" sz="2000" smtClean="0">
                <a:ea typeface="宋体" pitchFamily="2" charset="-122"/>
              </a:rPr>
              <a:t>。</a:t>
            </a:r>
          </a:p>
          <a:p>
            <a:pPr algn="just" eaLnBrk="1" hangingPunct="1">
              <a:lnSpc>
                <a:spcPct val="160000"/>
              </a:lnSpc>
            </a:pPr>
            <a:r>
              <a:rPr lang="zh-CN" altLang="en-US" sz="2400" smtClean="0">
                <a:ea typeface="宋体" pitchFamily="2" charset="-122"/>
              </a:rPr>
              <a:t>逻辑独立性</a:t>
            </a:r>
          </a:p>
          <a:p>
            <a:pPr lvl="1" algn="just" eaLnBrk="1" hangingPunct="1">
              <a:lnSpc>
                <a:spcPct val="160000"/>
              </a:lnSpc>
            </a:pPr>
            <a:r>
              <a:rPr lang="zh-CN" altLang="en-US" sz="2000" b="1" smtClean="0">
                <a:ea typeface="宋体" pitchFamily="2" charset="-122"/>
              </a:rPr>
              <a:t>指用户的应用程序与数据库的逻辑结构是相互独立的。数据的逻辑结构改变了，用户程序也可以不变</a:t>
            </a:r>
            <a:r>
              <a:rPr lang="zh-CN" altLang="en-US" sz="2000" smtClean="0">
                <a:ea typeface="宋体" pitchFamily="2" charset="-122"/>
              </a:rPr>
              <a:t>。</a:t>
            </a:r>
          </a:p>
          <a:p>
            <a:pPr algn="just" eaLnBrk="1" hangingPunct="1">
              <a:lnSpc>
                <a:spcPct val="160000"/>
              </a:lnSpc>
            </a:pPr>
            <a:r>
              <a:rPr lang="zh-CN" altLang="en-US" sz="2400" smtClean="0">
                <a:ea typeface="宋体" pitchFamily="2" charset="-122"/>
              </a:rPr>
              <a:t>数据独立性是由</a:t>
            </a:r>
            <a:r>
              <a:rPr lang="en-US" altLang="zh-CN" sz="2400" smtClean="0">
                <a:ea typeface="宋体" pitchFamily="2" charset="-122"/>
              </a:rPr>
              <a:t>DBMS</a:t>
            </a:r>
            <a:r>
              <a:rPr lang="zh-CN" altLang="en-US" sz="2400" smtClean="0">
                <a:ea typeface="宋体" pitchFamily="2" charset="-122"/>
              </a:rPr>
              <a:t>的二级映像功能来保证的</a:t>
            </a:r>
          </a:p>
          <a:p>
            <a:pPr lvl="1" algn="just" eaLnBrk="1" hangingPunct="1">
              <a:lnSpc>
                <a:spcPct val="160000"/>
              </a:lnSpc>
            </a:pPr>
            <a:endParaRPr lang="en-US" altLang="zh-CN" sz="2000" smtClean="0">
              <a:ea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8131" name="Rectangle 2"/>
          <p:cNvSpPr>
            <a:spLocks noGrp="1" noChangeArrowheads="1"/>
          </p:cNvSpPr>
          <p:nvPr>
            <p:ph type="title"/>
          </p:nvPr>
        </p:nvSpPr>
        <p:spPr/>
        <p:txBody>
          <a:bodyPr/>
          <a:lstStyle/>
          <a:p>
            <a:pPr eaLnBrk="1" hangingPunct="1"/>
            <a:r>
              <a:rPr lang="zh-CN" altLang="en-US" smtClean="0">
                <a:ea typeface="宋体" pitchFamily="2" charset="-122"/>
              </a:rPr>
              <a:t>数据由</a:t>
            </a:r>
            <a:r>
              <a:rPr lang="en-US" altLang="zh-CN" smtClean="0">
                <a:ea typeface="宋体" pitchFamily="2" charset="-122"/>
              </a:rPr>
              <a:t>DBMS</a:t>
            </a:r>
            <a:r>
              <a:rPr lang="zh-CN" altLang="en-US" smtClean="0">
                <a:ea typeface="宋体" pitchFamily="2" charset="-122"/>
              </a:rPr>
              <a:t>统一管理和控制</a:t>
            </a:r>
          </a:p>
        </p:txBody>
      </p:sp>
      <p:sp>
        <p:nvSpPr>
          <p:cNvPr id="48132" name="Rectangle 3"/>
          <p:cNvSpPr>
            <a:spLocks noGrp="1" noChangeArrowheads="1"/>
          </p:cNvSpPr>
          <p:nvPr>
            <p:ph type="body" idx="1"/>
          </p:nvPr>
        </p:nvSpPr>
        <p:spPr/>
        <p:txBody>
          <a:bodyPr/>
          <a:lstStyle/>
          <a:p>
            <a:pPr algn="just" eaLnBrk="1" hangingPunct="1">
              <a:lnSpc>
                <a:spcPct val="160000"/>
              </a:lnSpc>
            </a:pPr>
            <a:r>
              <a:rPr lang="en-US" altLang="zh-CN" sz="2400" smtClean="0">
                <a:ea typeface="宋体" pitchFamily="2" charset="-122"/>
              </a:rPr>
              <a:t>DBMS</a:t>
            </a:r>
            <a:r>
              <a:rPr lang="zh-CN" altLang="en-US" sz="2400" smtClean="0">
                <a:ea typeface="宋体" pitchFamily="2" charset="-122"/>
              </a:rPr>
              <a:t>提供的数据控制功能</a:t>
            </a:r>
          </a:p>
          <a:p>
            <a:pPr lvl="1" algn="just" eaLnBrk="1" hangingPunct="1">
              <a:lnSpc>
                <a:spcPct val="160000"/>
              </a:lnSpc>
            </a:pPr>
            <a:r>
              <a:rPr lang="en-US" altLang="zh-CN" sz="2300" smtClean="0">
                <a:ea typeface="宋体" pitchFamily="2" charset="-122"/>
              </a:rPr>
              <a:t>(1)</a:t>
            </a:r>
            <a:r>
              <a:rPr lang="zh-CN" altLang="en-US" sz="2300" smtClean="0">
                <a:ea typeface="宋体" pitchFamily="2" charset="-122"/>
              </a:rPr>
              <a:t>数据的安全性（</a:t>
            </a:r>
            <a:r>
              <a:rPr lang="en-US" altLang="zh-CN" sz="2300" smtClean="0">
                <a:ea typeface="宋体" pitchFamily="2" charset="-122"/>
              </a:rPr>
              <a:t>Security</a:t>
            </a:r>
            <a:r>
              <a:rPr lang="zh-CN" altLang="en-US" sz="2300" smtClean="0">
                <a:ea typeface="宋体" pitchFamily="2" charset="-122"/>
              </a:rPr>
              <a:t>）保护</a:t>
            </a:r>
          </a:p>
          <a:p>
            <a:pPr lvl="2" algn="just" eaLnBrk="1" hangingPunct="1">
              <a:lnSpc>
                <a:spcPct val="160000"/>
              </a:lnSpc>
              <a:buFont typeface="Wingdings" pitchFamily="2" charset="2"/>
              <a:buNone/>
            </a:pPr>
            <a:r>
              <a:rPr lang="zh-CN" altLang="en-US" sz="1800" smtClean="0">
                <a:ea typeface="宋体" pitchFamily="2" charset="-122"/>
              </a:rPr>
              <a:t>保护数据，以防止不合法的使用造成的数据的泄密和破坏。</a:t>
            </a:r>
          </a:p>
          <a:p>
            <a:pPr lvl="1" algn="just" eaLnBrk="1" hangingPunct="1">
              <a:lnSpc>
                <a:spcPct val="120000"/>
              </a:lnSpc>
            </a:pPr>
            <a:r>
              <a:rPr lang="en-US" altLang="zh-CN" sz="2000" smtClean="0">
                <a:ea typeface="宋体" pitchFamily="2" charset="-122"/>
              </a:rPr>
              <a:t>(2)</a:t>
            </a:r>
            <a:r>
              <a:rPr lang="zh-CN" altLang="en-US" sz="2000" smtClean="0">
                <a:ea typeface="宋体" pitchFamily="2" charset="-122"/>
              </a:rPr>
              <a:t>数据的完整性（</a:t>
            </a:r>
            <a:r>
              <a:rPr lang="en-US" altLang="zh-CN" sz="2000" smtClean="0">
                <a:ea typeface="宋体" pitchFamily="2" charset="-122"/>
              </a:rPr>
              <a:t>Integrity</a:t>
            </a:r>
            <a:r>
              <a:rPr lang="zh-CN" altLang="en-US" sz="2000" smtClean="0">
                <a:ea typeface="宋体" pitchFamily="2" charset="-122"/>
              </a:rPr>
              <a:t>）检查</a:t>
            </a:r>
          </a:p>
          <a:p>
            <a:pPr lvl="2" algn="just" eaLnBrk="1" hangingPunct="1">
              <a:lnSpc>
                <a:spcPct val="120000"/>
              </a:lnSpc>
              <a:buFont typeface="Wingdings" pitchFamily="2" charset="2"/>
              <a:buNone/>
            </a:pPr>
            <a:r>
              <a:rPr lang="zh-CN" altLang="en-US" sz="1800" smtClean="0">
                <a:ea typeface="宋体" pitchFamily="2" charset="-122"/>
              </a:rPr>
              <a:t>将数据控制在有效的范围内，或保证数据之间满足一定的关系。</a:t>
            </a:r>
          </a:p>
          <a:p>
            <a:pPr lvl="1" algn="just" eaLnBrk="1" hangingPunct="1">
              <a:lnSpc>
                <a:spcPct val="130000"/>
              </a:lnSpc>
            </a:pPr>
            <a:r>
              <a:rPr lang="en-US" altLang="zh-CN" sz="2000" smtClean="0">
                <a:ea typeface="宋体" pitchFamily="2" charset="-122"/>
              </a:rPr>
              <a:t>(3)</a:t>
            </a:r>
            <a:r>
              <a:rPr lang="zh-CN" altLang="en-US" sz="2000" smtClean="0">
                <a:ea typeface="宋体" pitchFamily="2" charset="-122"/>
              </a:rPr>
              <a:t>并发（</a:t>
            </a:r>
            <a:r>
              <a:rPr lang="en-US" altLang="zh-CN" sz="2000" smtClean="0">
                <a:ea typeface="宋体" pitchFamily="2" charset="-122"/>
              </a:rPr>
              <a:t>Concurrency</a:t>
            </a:r>
            <a:r>
              <a:rPr lang="zh-CN" altLang="en-US" sz="2000" smtClean="0">
                <a:ea typeface="宋体" pitchFamily="2" charset="-122"/>
              </a:rPr>
              <a:t>）控制</a:t>
            </a:r>
          </a:p>
          <a:p>
            <a:pPr lvl="2" algn="just" eaLnBrk="1" hangingPunct="1">
              <a:lnSpc>
                <a:spcPct val="130000"/>
              </a:lnSpc>
              <a:buFont typeface="Wingdings" pitchFamily="2" charset="2"/>
              <a:buNone/>
            </a:pPr>
            <a:r>
              <a:rPr lang="zh-CN" altLang="en-US" sz="1800" smtClean="0">
                <a:ea typeface="宋体" pitchFamily="2" charset="-122"/>
              </a:rPr>
              <a:t>对多用户的并发操作加以控制和协调，防止相互干扰而得到错误的结果。</a:t>
            </a:r>
          </a:p>
          <a:p>
            <a:pPr lvl="1" algn="just" eaLnBrk="1" hangingPunct="1">
              <a:lnSpc>
                <a:spcPct val="130000"/>
              </a:lnSpc>
            </a:pPr>
            <a:r>
              <a:rPr lang="en-US" altLang="zh-CN" sz="2000" smtClean="0">
                <a:ea typeface="宋体" pitchFamily="2" charset="-122"/>
              </a:rPr>
              <a:t>(4)</a:t>
            </a:r>
            <a:r>
              <a:rPr lang="zh-CN" altLang="en-US" sz="2000" smtClean="0">
                <a:ea typeface="宋体" pitchFamily="2" charset="-122"/>
              </a:rPr>
              <a:t>数据库恢复（</a:t>
            </a:r>
            <a:r>
              <a:rPr lang="en-US" altLang="zh-CN" sz="2000" smtClean="0">
                <a:ea typeface="宋体" pitchFamily="2" charset="-122"/>
              </a:rPr>
              <a:t>Recovery</a:t>
            </a:r>
            <a:r>
              <a:rPr lang="zh-CN" altLang="en-US" sz="2000" smtClean="0">
                <a:ea typeface="宋体" pitchFamily="2" charset="-122"/>
              </a:rPr>
              <a:t>）</a:t>
            </a:r>
          </a:p>
          <a:p>
            <a:pPr lvl="2" algn="just" eaLnBrk="1" hangingPunct="1">
              <a:lnSpc>
                <a:spcPct val="130000"/>
              </a:lnSpc>
              <a:buFont typeface="Wingdings" pitchFamily="2" charset="2"/>
              <a:buNone/>
            </a:pPr>
            <a:r>
              <a:rPr lang="zh-CN" altLang="en-US" sz="1800" smtClean="0">
                <a:ea typeface="宋体" pitchFamily="2" charset="-122"/>
              </a:rPr>
              <a:t>将数据库从错误状态恢复到某一已知的正确状态。</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49155" name="Rectangle 2"/>
          <p:cNvSpPr>
            <a:spLocks noGrp="1" noChangeArrowheads="1"/>
          </p:cNvSpPr>
          <p:nvPr>
            <p:ph type="title"/>
          </p:nvPr>
        </p:nvSpPr>
        <p:spPr/>
        <p:txBody>
          <a:bodyPr/>
          <a:lstStyle/>
          <a:p>
            <a:pPr eaLnBrk="1" hangingPunct="1"/>
            <a:r>
              <a:rPr lang="zh-CN" altLang="en-US" sz="2500" smtClean="0">
                <a:ea typeface="宋体" pitchFamily="2" charset="-122"/>
              </a:rPr>
              <a:t>应用程序与数据的对应关系</a:t>
            </a:r>
            <a:r>
              <a:rPr lang="en-US" altLang="zh-CN" sz="2500" smtClean="0">
                <a:ea typeface="宋体" pitchFamily="2" charset="-122"/>
              </a:rPr>
              <a:t>(</a:t>
            </a:r>
            <a:r>
              <a:rPr lang="zh-CN" altLang="en-US" sz="2500" smtClean="0">
                <a:ea typeface="宋体" pitchFamily="2" charset="-122"/>
              </a:rPr>
              <a:t>数据库系统</a:t>
            </a:r>
            <a:r>
              <a:rPr lang="en-US" altLang="zh-CN" sz="2500" smtClean="0">
                <a:ea typeface="宋体" pitchFamily="2" charset="-122"/>
              </a:rPr>
              <a:t>)</a:t>
            </a:r>
            <a:endParaRPr lang="en-US" altLang="zh-CN" sz="2800" smtClean="0">
              <a:ea typeface="宋体" pitchFamily="2" charset="-122"/>
            </a:endParaRPr>
          </a:p>
        </p:txBody>
      </p:sp>
      <p:grpSp>
        <p:nvGrpSpPr>
          <p:cNvPr id="49156" name="Group 41"/>
          <p:cNvGrpSpPr>
            <a:grpSpLocks/>
          </p:cNvGrpSpPr>
          <p:nvPr/>
        </p:nvGrpSpPr>
        <p:grpSpPr bwMode="auto">
          <a:xfrm>
            <a:off x="1258888" y="1916113"/>
            <a:ext cx="6138862" cy="3592512"/>
            <a:chOff x="1216" y="1162"/>
            <a:chExt cx="3867" cy="2263"/>
          </a:xfrm>
        </p:grpSpPr>
        <p:sp>
          <p:nvSpPr>
            <p:cNvPr id="49158" name="Line 6"/>
            <p:cNvSpPr>
              <a:spLocks noChangeShapeType="1"/>
            </p:cNvSpPr>
            <p:nvPr/>
          </p:nvSpPr>
          <p:spPr bwMode="auto">
            <a:xfrm>
              <a:off x="1216" y="3425"/>
              <a:ext cx="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59" name="Line 7"/>
            <p:cNvSpPr>
              <a:spLocks noChangeShapeType="1"/>
            </p:cNvSpPr>
            <p:nvPr/>
          </p:nvSpPr>
          <p:spPr bwMode="auto">
            <a:xfrm>
              <a:off x="1279" y="3171"/>
              <a:ext cx="64" cy="12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9160" name="Group 9"/>
            <p:cNvGrpSpPr>
              <a:grpSpLocks/>
            </p:cNvGrpSpPr>
            <p:nvPr/>
          </p:nvGrpSpPr>
          <p:grpSpPr bwMode="auto">
            <a:xfrm>
              <a:off x="1562" y="2795"/>
              <a:ext cx="698" cy="372"/>
              <a:chOff x="2119" y="7370"/>
              <a:chExt cx="1155" cy="471"/>
            </a:xfrm>
          </p:grpSpPr>
          <p:sp>
            <p:nvSpPr>
              <p:cNvPr id="49185" name="Rectangle 10"/>
              <p:cNvSpPr>
                <a:spLocks noChangeArrowheads="1"/>
              </p:cNvSpPr>
              <p:nvPr/>
            </p:nvSpPr>
            <p:spPr bwMode="auto">
              <a:xfrm>
                <a:off x="2224" y="7370"/>
                <a:ext cx="1050" cy="314"/>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6" name="Line 11"/>
              <p:cNvSpPr>
                <a:spLocks noChangeShapeType="1"/>
              </p:cNvSpPr>
              <p:nvPr/>
            </p:nvSpPr>
            <p:spPr bwMode="auto">
              <a:xfrm flipH="1">
                <a:off x="2119" y="7684"/>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7" name="Line 12"/>
              <p:cNvSpPr>
                <a:spLocks noChangeShapeType="1"/>
              </p:cNvSpPr>
              <p:nvPr/>
            </p:nvSpPr>
            <p:spPr bwMode="auto">
              <a:xfrm flipH="1">
                <a:off x="3169" y="7684"/>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8" name="Line 13"/>
              <p:cNvSpPr>
                <a:spLocks noChangeShapeType="1"/>
              </p:cNvSpPr>
              <p:nvPr/>
            </p:nvSpPr>
            <p:spPr bwMode="auto">
              <a:xfrm>
                <a:off x="2119" y="7841"/>
                <a:ext cx="10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9161" name="Group 14"/>
            <p:cNvGrpSpPr>
              <a:grpSpLocks/>
            </p:cNvGrpSpPr>
            <p:nvPr/>
          </p:nvGrpSpPr>
          <p:grpSpPr bwMode="auto">
            <a:xfrm>
              <a:off x="1371" y="2919"/>
              <a:ext cx="254" cy="496"/>
              <a:chOff x="1909" y="7527"/>
              <a:chExt cx="420" cy="628"/>
            </a:xfrm>
          </p:grpSpPr>
          <p:grpSp>
            <p:nvGrpSpPr>
              <p:cNvPr id="49179" name="Group 15"/>
              <p:cNvGrpSpPr>
                <a:grpSpLocks/>
              </p:cNvGrpSpPr>
              <p:nvPr/>
            </p:nvGrpSpPr>
            <p:grpSpPr bwMode="auto">
              <a:xfrm>
                <a:off x="1909" y="7527"/>
                <a:ext cx="261" cy="628"/>
                <a:chOff x="1909" y="7527"/>
                <a:chExt cx="261" cy="628"/>
              </a:xfrm>
            </p:grpSpPr>
            <p:sp>
              <p:nvSpPr>
                <p:cNvPr id="49181" name="AutoShape 16"/>
                <p:cNvSpPr>
                  <a:spLocks noChangeArrowheads="1"/>
                </p:cNvSpPr>
                <p:nvPr/>
              </p:nvSpPr>
              <p:spPr bwMode="auto">
                <a:xfrm>
                  <a:off x="2065" y="7527"/>
                  <a:ext cx="105" cy="142"/>
                </a:xfrm>
                <a:prstGeom prst="flowChartConnector">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2" name="Arc 17"/>
                <p:cNvSpPr>
                  <a:spLocks/>
                </p:cNvSpPr>
                <p:nvPr/>
              </p:nvSpPr>
              <p:spPr bwMode="auto">
                <a:xfrm flipH="1">
                  <a:off x="2008" y="7684"/>
                  <a:ext cx="105" cy="314"/>
                </a:xfrm>
                <a:custGeom>
                  <a:avLst/>
                  <a:gdLst>
                    <a:gd name="T0" fmla="*/ 0 w 21600"/>
                    <a:gd name="T1" fmla="*/ 0 h 21600"/>
                    <a:gd name="T2" fmla="*/ 105 w 21600"/>
                    <a:gd name="T3" fmla="*/ 314 h 21600"/>
                    <a:gd name="T4" fmla="*/ 0 w 21600"/>
                    <a:gd name="T5" fmla="*/ 314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3" name="Line 18"/>
                <p:cNvSpPr>
                  <a:spLocks noChangeShapeType="1"/>
                </p:cNvSpPr>
                <p:nvPr/>
              </p:nvSpPr>
              <p:spPr bwMode="auto">
                <a:xfrm>
                  <a:off x="2014" y="7998"/>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84" name="Line 19"/>
                <p:cNvSpPr>
                  <a:spLocks noChangeShapeType="1"/>
                </p:cNvSpPr>
                <p:nvPr/>
              </p:nvSpPr>
              <p:spPr bwMode="auto">
                <a:xfrm flipH="1">
                  <a:off x="1909" y="7998"/>
                  <a:ext cx="105"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80" name="Line 20"/>
              <p:cNvSpPr>
                <a:spLocks noChangeShapeType="1"/>
              </p:cNvSpPr>
              <p:nvPr/>
            </p:nvSpPr>
            <p:spPr bwMode="auto">
              <a:xfrm>
                <a:off x="2119" y="7684"/>
                <a:ext cx="210" cy="15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49162" name="AutoShape 21"/>
            <p:cNvSpPr>
              <a:spLocks noChangeArrowheads="1"/>
            </p:cNvSpPr>
            <p:nvPr/>
          </p:nvSpPr>
          <p:spPr bwMode="auto">
            <a:xfrm>
              <a:off x="2608" y="1706"/>
              <a:ext cx="953" cy="762"/>
            </a:xfrm>
            <a:prstGeom prst="hexagon">
              <a:avLst>
                <a:gd name="adj" fmla="val 31266"/>
                <a:gd name="vf" fmla="val 115470"/>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0800" rIns="0"/>
            <a:lstStyle/>
            <a:p>
              <a:pPr algn="ctr" eaLnBrk="1" hangingPunct="1"/>
              <a:r>
                <a:rPr kumimoji="1" lang="en-US" altLang="zh-CN" sz="2000" b="1">
                  <a:latin typeface="Times New Roman" pitchFamily="18" charset="0"/>
                </a:rPr>
                <a:t>DBMS</a:t>
              </a:r>
            </a:p>
          </p:txBody>
        </p:sp>
        <p:sp>
          <p:nvSpPr>
            <p:cNvPr id="49163" name="AutoShape 22"/>
            <p:cNvSpPr>
              <a:spLocks noChangeArrowheads="1"/>
            </p:cNvSpPr>
            <p:nvPr/>
          </p:nvSpPr>
          <p:spPr bwMode="auto">
            <a:xfrm>
              <a:off x="4130" y="1344"/>
              <a:ext cx="953" cy="1778"/>
            </a:xfrm>
            <a:prstGeom prst="can">
              <a:avLst>
                <a:gd name="adj" fmla="val 46642"/>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4" name="Rectangle 24"/>
            <p:cNvSpPr>
              <a:spLocks noChangeArrowheads="1"/>
            </p:cNvSpPr>
            <p:nvPr/>
          </p:nvSpPr>
          <p:spPr bwMode="auto">
            <a:xfrm>
              <a:off x="4316" y="2024"/>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5" name="Rectangle 25"/>
            <p:cNvSpPr>
              <a:spLocks noChangeArrowheads="1"/>
            </p:cNvSpPr>
            <p:nvPr/>
          </p:nvSpPr>
          <p:spPr bwMode="auto">
            <a:xfrm>
              <a:off x="4316" y="2405"/>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6" name="Rectangle 26"/>
            <p:cNvSpPr>
              <a:spLocks noChangeArrowheads="1"/>
            </p:cNvSpPr>
            <p:nvPr/>
          </p:nvSpPr>
          <p:spPr bwMode="auto">
            <a:xfrm>
              <a:off x="4697" y="2405"/>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7" name="Rectangle 27"/>
            <p:cNvSpPr>
              <a:spLocks noChangeArrowheads="1"/>
            </p:cNvSpPr>
            <p:nvPr/>
          </p:nvSpPr>
          <p:spPr bwMode="auto">
            <a:xfrm>
              <a:off x="4507" y="2786"/>
              <a:ext cx="254" cy="127"/>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8" name="Line 28"/>
            <p:cNvSpPr>
              <a:spLocks noChangeShapeType="1"/>
            </p:cNvSpPr>
            <p:nvPr/>
          </p:nvSpPr>
          <p:spPr bwMode="auto">
            <a:xfrm>
              <a:off x="4443" y="2151"/>
              <a:ext cx="0"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69" name="Line 29"/>
            <p:cNvSpPr>
              <a:spLocks noChangeShapeType="1"/>
            </p:cNvSpPr>
            <p:nvPr/>
          </p:nvSpPr>
          <p:spPr bwMode="auto">
            <a:xfrm>
              <a:off x="4507" y="2532"/>
              <a:ext cx="63"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0" name="Line 30"/>
            <p:cNvSpPr>
              <a:spLocks noChangeShapeType="1"/>
            </p:cNvSpPr>
            <p:nvPr/>
          </p:nvSpPr>
          <p:spPr bwMode="auto">
            <a:xfrm flipH="1">
              <a:off x="4697" y="2532"/>
              <a:ext cx="64" cy="254"/>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1" name="Line 31"/>
            <p:cNvSpPr>
              <a:spLocks noChangeShapeType="1"/>
            </p:cNvSpPr>
            <p:nvPr/>
          </p:nvSpPr>
          <p:spPr bwMode="auto">
            <a:xfrm>
              <a:off x="3560" y="2069"/>
              <a:ext cx="571"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2" name="Line 32"/>
            <p:cNvSpPr>
              <a:spLocks noChangeShapeType="1"/>
            </p:cNvSpPr>
            <p:nvPr/>
          </p:nvSpPr>
          <p:spPr bwMode="auto">
            <a:xfrm>
              <a:off x="2245" y="1480"/>
              <a:ext cx="590" cy="22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3" name="Line 33"/>
            <p:cNvSpPr>
              <a:spLocks noChangeShapeType="1"/>
            </p:cNvSpPr>
            <p:nvPr/>
          </p:nvSpPr>
          <p:spPr bwMode="auto">
            <a:xfrm>
              <a:off x="2290" y="2069"/>
              <a:ext cx="31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4" name="Line 34"/>
            <p:cNvSpPr>
              <a:spLocks noChangeShapeType="1"/>
            </p:cNvSpPr>
            <p:nvPr/>
          </p:nvSpPr>
          <p:spPr bwMode="auto">
            <a:xfrm flipV="1">
              <a:off x="2290" y="2478"/>
              <a:ext cx="545" cy="49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9175" name="Text Box 35"/>
            <p:cNvSpPr txBox="1">
              <a:spLocks noChangeArrowheads="1"/>
            </p:cNvSpPr>
            <p:nvPr/>
          </p:nvSpPr>
          <p:spPr bwMode="auto">
            <a:xfrm>
              <a:off x="1383" y="1162"/>
              <a:ext cx="871" cy="379"/>
            </a:xfrm>
            <a:prstGeom prst="rect">
              <a:avLst/>
            </a:prstGeom>
            <a:solidFill>
              <a:srgbClr val="FFFFFF"/>
            </a:solidFill>
            <a:ln w="9525">
              <a:solidFill>
                <a:srgbClr val="000000"/>
              </a:solidFill>
              <a:miter lim="800000"/>
              <a:headEnd/>
              <a:tailEnd/>
            </a:ln>
          </p:spPr>
          <p:txBody>
            <a:bodyPr tIns="11880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zh-CN" altLang="en-US" sz="2000" b="1">
                  <a:latin typeface="Times New Roman" pitchFamily="18" charset="0"/>
                </a:rPr>
                <a:t>应用程序</a:t>
              </a:r>
              <a:r>
                <a:rPr kumimoji="1" lang="en-US" altLang="zh-CN" sz="2000" b="1">
                  <a:latin typeface="Times New Roman" pitchFamily="18" charset="0"/>
                </a:rPr>
                <a:t>1</a:t>
              </a:r>
            </a:p>
          </p:txBody>
        </p:sp>
        <p:sp>
          <p:nvSpPr>
            <p:cNvPr id="49176" name="Text Box 36"/>
            <p:cNvSpPr txBox="1">
              <a:spLocks noChangeArrowheads="1"/>
            </p:cNvSpPr>
            <p:nvPr/>
          </p:nvSpPr>
          <p:spPr bwMode="auto">
            <a:xfrm>
              <a:off x="1429" y="1933"/>
              <a:ext cx="871" cy="378"/>
            </a:xfrm>
            <a:prstGeom prst="rect">
              <a:avLst/>
            </a:prstGeom>
            <a:solidFill>
              <a:srgbClr val="FFFFFF"/>
            </a:solidFill>
            <a:ln w="9525">
              <a:solidFill>
                <a:srgbClr val="000000"/>
              </a:solidFill>
              <a:miter lim="800000"/>
              <a:headEnd/>
              <a:tailEnd/>
            </a:ln>
          </p:spPr>
          <p:txBody>
            <a:bodyPr tIns="11880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kumimoji="1" lang="zh-CN" altLang="en-US" sz="2000" b="1">
                  <a:latin typeface="Times New Roman" pitchFamily="18" charset="0"/>
                </a:rPr>
                <a:t>应用程序</a:t>
              </a:r>
              <a:r>
                <a:rPr kumimoji="1" lang="en-US" altLang="zh-CN" sz="2000" b="1">
                  <a:latin typeface="Times New Roman" pitchFamily="18" charset="0"/>
                </a:rPr>
                <a:t>2</a:t>
              </a:r>
            </a:p>
          </p:txBody>
        </p:sp>
        <p:sp>
          <p:nvSpPr>
            <p:cNvPr id="49177" name="Text Box 38"/>
            <p:cNvSpPr txBox="1">
              <a:spLocks noChangeArrowheads="1"/>
            </p:cNvSpPr>
            <p:nvPr/>
          </p:nvSpPr>
          <p:spPr bwMode="auto">
            <a:xfrm>
              <a:off x="4332" y="1434"/>
              <a:ext cx="653" cy="25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kumimoji="1" lang="zh-CN" altLang="en-US" sz="2000" b="1">
                  <a:latin typeface="Times New Roman" pitchFamily="18" charset="0"/>
                </a:rPr>
                <a:t>数据库</a:t>
              </a:r>
            </a:p>
          </p:txBody>
        </p:sp>
        <p:sp>
          <p:nvSpPr>
            <p:cNvPr id="49178" name="Text Box 39"/>
            <p:cNvSpPr txBox="1">
              <a:spLocks noChangeArrowheads="1"/>
            </p:cNvSpPr>
            <p:nvPr/>
          </p:nvSpPr>
          <p:spPr bwMode="auto">
            <a:xfrm>
              <a:off x="1701" y="2341"/>
              <a:ext cx="500"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4000">
                  <a:latin typeface="Times New Roman" pitchFamily="18" charset="0"/>
                </a:rPr>
                <a:t>…</a:t>
              </a:r>
            </a:p>
          </p:txBody>
        </p:sp>
      </p:grpSp>
      <p:sp>
        <p:nvSpPr>
          <p:cNvPr id="49157" name="Text Box 2"/>
          <p:cNvSpPr txBox="1">
            <a:spLocks noChangeArrowheads="1"/>
          </p:cNvSpPr>
          <p:nvPr/>
        </p:nvSpPr>
        <p:spPr bwMode="auto">
          <a:xfrm>
            <a:off x="1979613" y="5949950"/>
            <a:ext cx="45085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a:latin typeface="Times New Roman" pitchFamily="18" charset="0"/>
              </a:rPr>
              <a:t>数据库系统阶段应用程序与数据之间的对应关系</a:t>
            </a:r>
            <a:r>
              <a:rPr lang="zh-CN" altLang="en-US" b="1">
                <a:latin typeface="Times New Roman" pitchFamily="18" charset="0"/>
              </a:rPr>
              <a:t>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0179"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50180" name="Rectangle 3"/>
          <p:cNvSpPr>
            <a:spLocks noGrp="1" noChangeArrowheads="1"/>
          </p:cNvSpPr>
          <p:nvPr>
            <p:ph type="body" idx="1"/>
          </p:nvPr>
        </p:nvSpPr>
        <p:spPr/>
        <p:txBody>
          <a:bodyPr/>
          <a:lstStyle/>
          <a:p>
            <a:pPr lvl="1" eaLnBrk="1" hangingPunct="1">
              <a:lnSpc>
                <a:spcPct val="120000"/>
              </a:lnSpc>
              <a:buFont typeface="Wingdings" pitchFamily="2" charset="2"/>
              <a:buNone/>
            </a:pPr>
            <a:r>
              <a:rPr lang="en-US" altLang="zh-CN" sz="3200" b="1" smtClean="0">
                <a:ea typeface="宋体" pitchFamily="2" charset="-122"/>
              </a:rPr>
              <a:t>1.1  </a:t>
            </a:r>
            <a:r>
              <a:rPr lang="zh-CN" altLang="en-US" sz="2800" b="1" smtClean="0">
                <a:ea typeface="宋体" pitchFamily="2" charset="-122"/>
              </a:rPr>
              <a:t>数据库系统概述</a:t>
            </a:r>
          </a:p>
          <a:p>
            <a:pPr lvl="1" eaLnBrk="1" hangingPunct="1">
              <a:lnSpc>
                <a:spcPct val="120000"/>
              </a:lnSpc>
              <a:buFont typeface="Wingdings" pitchFamily="2" charset="2"/>
              <a:buNone/>
            </a:pPr>
            <a:r>
              <a:rPr lang="en-US" altLang="zh-CN" sz="2800" b="1" smtClean="0">
                <a:solidFill>
                  <a:schemeClr val="tx2"/>
                </a:solidFill>
                <a:ea typeface="宋体" pitchFamily="2" charset="-122"/>
              </a:rPr>
              <a:t>1.2  </a:t>
            </a:r>
            <a:r>
              <a:rPr lang="zh-CN" altLang="en-US" sz="2800" b="1" smtClean="0">
                <a:solidFill>
                  <a:schemeClr val="tx2"/>
                </a:solidFill>
                <a:ea typeface="宋体" pitchFamily="2" charset="-122"/>
              </a:rPr>
              <a:t>数据模型</a:t>
            </a:r>
          </a:p>
          <a:p>
            <a:pPr lvl="1" eaLnBrk="1" hangingPunct="1">
              <a:lnSpc>
                <a:spcPct val="120000"/>
              </a:lnSpc>
              <a:buFont typeface="Wingdings" pitchFamily="2" charset="2"/>
              <a:buNone/>
            </a:pPr>
            <a:r>
              <a:rPr lang="en-US" altLang="zh-CN" sz="2800" b="1" smtClean="0">
                <a:ea typeface="宋体" pitchFamily="2" charset="-122"/>
              </a:rPr>
              <a:t>1.3  </a:t>
            </a:r>
            <a:r>
              <a:rPr lang="zh-CN" altLang="en-US" sz="2800" b="1" smtClean="0">
                <a:ea typeface="宋体" pitchFamily="2" charset="-122"/>
              </a:rPr>
              <a:t>数据库系统结构</a:t>
            </a:r>
          </a:p>
          <a:p>
            <a:pPr lvl="1" eaLnBrk="1" hangingPunct="1">
              <a:lnSpc>
                <a:spcPct val="120000"/>
              </a:lnSpc>
              <a:buFont typeface="Wingdings" pitchFamily="2" charset="2"/>
              <a:buNone/>
            </a:pPr>
            <a:r>
              <a:rPr lang="en-US" altLang="zh-CN" sz="2800" b="1" smtClean="0">
                <a:ea typeface="宋体" pitchFamily="2" charset="-122"/>
              </a:rPr>
              <a:t>1.4  </a:t>
            </a:r>
            <a:r>
              <a:rPr lang="zh-CN" altLang="en-US" sz="2800" b="1" smtClean="0">
                <a:ea typeface="宋体" pitchFamily="2" charset="-122"/>
              </a:rPr>
              <a:t>数据库系统的组成</a:t>
            </a:r>
          </a:p>
          <a:p>
            <a:pPr lvl="1" eaLnBrk="1" hangingPunct="1">
              <a:lnSpc>
                <a:spcPct val="120000"/>
              </a:lnSpc>
              <a:buFont typeface="Wingdings" pitchFamily="2" charset="2"/>
              <a:buNone/>
            </a:pPr>
            <a:r>
              <a:rPr lang="en-US" altLang="zh-CN" sz="2800" b="1" smtClean="0">
                <a:ea typeface="宋体" pitchFamily="2" charset="-122"/>
              </a:rPr>
              <a:t>1.5  </a:t>
            </a:r>
            <a:r>
              <a:rPr lang="zh-CN" altLang="en-US" sz="2800" b="1" smtClean="0">
                <a:ea typeface="宋体" pitchFamily="2" charset="-122"/>
              </a:rPr>
              <a:t>小结</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1203" name="Rectangle 1026"/>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51204" name="Rectangle 1027"/>
          <p:cNvSpPr>
            <a:spLocks noGrp="1" noChangeArrowheads="1"/>
          </p:cNvSpPr>
          <p:nvPr>
            <p:ph type="body" idx="1"/>
          </p:nvPr>
        </p:nvSpPr>
        <p:spPr>
          <a:xfrm>
            <a:off x="957263" y="1827213"/>
            <a:ext cx="6329362" cy="5030787"/>
          </a:xfrm>
        </p:spPr>
        <p:txBody>
          <a:bodyPr/>
          <a:lstStyle/>
          <a:p>
            <a:pPr eaLnBrk="1" hangingPunct="1">
              <a:lnSpc>
                <a:spcPct val="130000"/>
              </a:lnSpc>
              <a:buFont typeface="Wingdings" pitchFamily="2" charset="2"/>
              <a:buNone/>
            </a:pPr>
            <a:r>
              <a:rPr lang="en-US" altLang="zh-CN" b="1" smtClean="0">
                <a:solidFill>
                  <a:srgbClr val="70BB2B"/>
                </a:solidFill>
                <a:ea typeface="宋体" pitchFamily="2" charset="-122"/>
              </a:rPr>
              <a:t>  1.2.1  </a:t>
            </a:r>
            <a:r>
              <a:rPr lang="zh-CN" altLang="en-US" b="1" smtClean="0">
                <a:solidFill>
                  <a:srgbClr val="70BB2B"/>
                </a:solidFill>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1.2.2  </a:t>
            </a:r>
            <a:r>
              <a:rPr lang="zh-CN" altLang="en-US" b="1" smtClean="0">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ea typeface="宋体" pitchFamily="2" charset="-122"/>
              </a:rPr>
              <a:t>1.2.3  </a:t>
            </a:r>
            <a:r>
              <a:rPr lang="zh-CN" altLang="en-US" b="1" smtClean="0">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1.2.4  </a:t>
            </a:r>
            <a:r>
              <a:rPr lang="zh-CN" altLang="en-US" b="1" smtClean="0">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1.2.6  </a:t>
            </a:r>
            <a:r>
              <a:rPr lang="zh-CN" altLang="en-US" b="1" smtClean="0">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1.2.7  </a:t>
            </a:r>
            <a:r>
              <a:rPr lang="zh-CN" altLang="en-US" b="1" smtClean="0">
                <a:ea typeface="宋体" pitchFamily="2" charset="-122"/>
              </a:rPr>
              <a:t>关系模型</a:t>
            </a:r>
            <a:endParaRPr lang="zh-CN" altLang="en-US" sz="2400" b="1" smtClean="0">
              <a:ea typeface="宋体" pitchFamily="2" charset="-122"/>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2227" name="Rectangle 2"/>
          <p:cNvSpPr>
            <a:spLocks noGrp="1" noChangeArrowheads="1"/>
          </p:cNvSpPr>
          <p:nvPr>
            <p:ph type="title"/>
          </p:nvPr>
        </p:nvSpPr>
        <p:spPr/>
        <p:txBody>
          <a:bodyPr/>
          <a:lstStyle/>
          <a:p>
            <a:pPr eaLnBrk="1" hangingPunct="1"/>
            <a:r>
              <a:rPr lang="zh-CN" altLang="en-US" smtClean="0">
                <a:ea typeface="宋体" pitchFamily="2" charset="-122"/>
              </a:rPr>
              <a:t>数据模型</a:t>
            </a:r>
          </a:p>
        </p:txBody>
      </p:sp>
      <p:sp>
        <p:nvSpPr>
          <p:cNvPr id="52228" name="Rectangle 3"/>
          <p:cNvSpPr>
            <a:spLocks noGrp="1" noChangeArrowheads="1"/>
          </p:cNvSpPr>
          <p:nvPr>
            <p:ph type="body" idx="1"/>
          </p:nvPr>
        </p:nvSpPr>
        <p:spPr>
          <a:xfrm>
            <a:off x="755650" y="1628775"/>
            <a:ext cx="7777163" cy="4968875"/>
          </a:xfrm>
        </p:spPr>
        <p:txBody>
          <a:bodyPr/>
          <a:lstStyle/>
          <a:p>
            <a:pPr eaLnBrk="1" hangingPunct="1">
              <a:lnSpc>
                <a:spcPct val="180000"/>
              </a:lnSpc>
            </a:pPr>
            <a:r>
              <a:rPr lang="zh-CN" altLang="en-US" sz="2400" smtClean="0">
                <a:ea typeface="宋体" pitchFamily="2" charset="-122"/>
              </a:rPr>
              <a:t>在数据库中用数据模型这个工具来</a:t>
            </a:r>
            <a:r>
              <a:rPr lang="zh-CN" altLang="en-US" sz="2400" b="1" u="sng" smtClean="0">
                <a:solidFill>
                  <a:schemeClr val="tx2"/>
                </a:solidFill>
                <a:ea typeface="宋体" pitchFamily="2" charset="-122"/>
              </a:rPr>
              <a:t>抽象、表示和处理</a:t>
            </a:r>
            <a:r>
              <a:rPr lang="zh-CN" altLang="en-US" sz="2400" smtClean="0">
                <a:ea typeface="宋体" pitchFamily="2" charset="-122"/>
              </a:rPr>
              <a:t>现实世界中的数据和信息。</a:t>
            </a:r>
          </a:p>
          <a:p>
            <a:pPr eaLnBrk="1" hangingPunct="1">
              <a:lnSpc>
                <a:spcPct val="180000"/>
              </a:lnSpc>
            </a:pPr>
            <a:r>
              <a:rPr lang="zh-CN" altLang="en-US" sz="2400" smtClean="0">
                <a:ea typeface="宋体" pitchFamily="2" charset="-122"/>
              </a:rPr>
              <a:t>通俗地讲数据模型就是</a:t>
            </a:r>
            <a:r>
              <a:rPr lang="zh-CN" altLang="en-US" sz="2400" smtClean="0">
                <a:solidFill>
                  <a:srgbClr val="FC6CF5"/>
                </a:solidFill>
                <a:ea typeface="宋体" pitchFamily="2" charset="-122"/>
              </a:rPr>
              <a:t>现实世界的模拟</a:t>
            </a:r>
            <a:r>
              <a:rPr lang="zh-CN" altLang="en-US" sz="2400" smtClean="0">
                <a:ea typeface="宋体" pitchFamily="2" charset="-122"/>
              </a:rPr>
              <a:t>。</a:t>
            </a:r>
          </a:p>
          <a:p>
            <a:pPr algn="just" eaLnBrk="1" hangingPunct="1">
              <a:lnSpc>
                <a:spcPct val="180000"/>
              </a:lnSpc>
            </a:pPr>
            <a:r>
              <a:rPr lang="zh-CN" altLang="en-US" sz="2400" smtClean="0">
                <a:ea typeface="宋体" pitchFamily="2" charset="-122"/>
              </a:rPr>
              <a:t>数据模型应满足三方面要求</a:t>
            </a:r>
          </a:p>
          <a:p>
            <a:pPr lvl="1" algn="just" eaLnBrk="1" hangingPunct="1">
              <a:lnSpc>
                <a:spcPct val="180000"/>
              </a:lnSpc>
            </a:pPr>
            <a:r>
              <a:rPr lang="zh-CN" altLang="en-US" sz="2000" b="1" smtClean="0">
                <a:ea typeface="宋体" pitchFamily="2" charset="-122"/>
              </a:rPr>
              <a:t>能比较</a:t>
            </a:r>
            <a:r>
              <a:rPr lang="zh-CN" altLang="en-US" sz="2000" b="1" smtClean="0">
                <a:solidFill>
                  <a:srgbClr val="5F9F25"/>
                </a:solidFill>
                <a:ea typeface="宋体" pitchFamily="2" charset="-122"/>
              </a:rPr>
              <a:t>真实</a:t>
            </a:r>
            <a:r>
              <a:rPr lang="zh-CN" altLang="en-US" sz="2000" b="1" smtClean="0">
                <a:ea typeface="宋体" pitchFamily="2" charset="-122"/>
              </a:rPr>
              <a:t>地模拟现实世界</a:t>
            </a:r>
          </a:p>
          <a:p>
            <a:pPr lvl="1" algn="just" eaLnBrk="1" hangingPunct="1">
              <a:lnSpc>
                <a:spcPct val="180000"/>
              </a:lnSpc>
            </a:pPr>
            <a:r>
              <a:rPr lang="zh-CN" altLang="en-US" sz="2000" b="1" smtClean="0">
                <a:solidFill>
                  <a:srgbClr val="5F9F25"/>
                </a:solidFill>
                <a:ea typeface="宋体" pitchFamily="2" charset="-122"/>
              </a:rPr>
              <a:t>容易</a:t>
            </a:r>
            <a:r>
              <a:rPr lang="zh-CN" altLang="en-US" sz="2000" b="1" smtClean="0">
                <a:ea typeface="宋体" pitchFamily="2" charset="-122"/>
              </a:rPr>
              <a:t>为人所</a:t>
            </a:r>
            <a:r>
              <a:rPr lang="zh-CN" altLang="en-US" sz="2000" b="1" smtClean="0">
                <a:solidFill>
                  <a:srgbClr val="5F9F25"/>
                </a:solidFill>
                <a:ea typeface="宋体" pitchFamily="2" charset="-122"/>
              </a:rPr>
              <a:t>理解</a:t>
            </a:r>
          </a:p>
          <a:p>
            <a:pPr lvl="1" algn="just" eaLnBrk="1" hangingPunct="1">
              <a:lnSpc>
                <a:spcPct val="180000"/>
              </a:lnSpc>
            </a:pPr>
            <a:r>
              <a:rPr lang="zh-CN" altLang="en-US" sz="2000" b="1" smtClean="0">
                <a:ea typeface="宋体" pitchFamily="2" charset="-122"/>
              </a:rPr>
              <a:t>便于在计算机上</a:t>
            </a:r>
            <a:r>
              <a:rPr lang="zh-CN" altLang="en-US" sz="2000" b="1" smtClean="0">
                <a:solidFill>
                  <a:srgbClr val="5F9F25"/>
                </a:solidFill>
                <a:ea typeface="宋体" pitchFamily="2" charset="-122"/>
              </a:rPr>
              <a:t>实现</a:t>
            </a:r>
            <a:endParaRPr lang="zh-CN" altLang="en-US" sz="2000" smtClean="0">
              <a:solidFill>
                <a:srgbClr val="5F9F25"/>
              </a:solidFill>
              <a:ea typeface="宋体" pitchFamily="2" charset="-122"/>
            </a:endParaRPr>
          </a:p>
          <a:p>
            <a:pPr eaLnBrk="1" hangingPunct="1">
              <a:lnSpc>
                <a:spcPct val="90000"/>
              </a:lnSpc>
              <a:buFont typeface="Wingdings" pitchFamily="2" charset="2"/>
              <a:buNone/>
            </a:pPr>
            <a:endParaRPr lang="en-US" altLang="zh-CN" sz="2200" smtClean="0">
              <a:ea typeface="宋体"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171" name="Rectangle 2"/>
          <p:cNvSpPr>
            <a:spLocks noGrp="1" noChangeArrowheads="1"/>
          </p:cNvSpPr>
          <p:nvPr>
            <p:ph type="title"/>
          </p:nvPr>
        </p:nvSpPr>
        <p:spPr/>
        <p:txBody>
          <a:bodyPr/>
          <a:lstStyle/>
          <a:p>
            <a:pPr eaLnBrk="1" hangingPunct="1"/>
            <a:r>
              <a:rPr lang="zh-CN" altLang="en-US" smtClean="0">
                <a:ea typeface="宋体" pitchFamily="2" charset="-122"/>
              </a:rPr>
              <a:t>内容安排</a:t>
            </a:r>
            <a:r>
              <a:rPr lang="en-US" altLang="zh-CN" smtClean="0">
                <a:ea typeface="宋体" pitchFamily="2" charset="-122"/>
              </a:rPr>
              <a:t>(1)</a:t>
            </a:r>
          </a:p>
        </p:txBody>
      </p:sp>
      <p:sp>
        <p:nvSpPr>
          <p:cNvPr id="6147" name="Rectangle 3"/>
          <p:cNvSpPr>
            <a:spLocks noGrp="1" noChangeArrowheads="1"/>
          </p:cNvSpPr>
          <p:nvPr>
            <p:ph type="body" idx="1"/>
          </p:nvPr>
        </p:nvSpPr>
        <p:spPr>
          <a:xfrm>
            <a:off x="457200" y="1557338"/>
            <a:ext cx="8229600" cy="4967287"/>
          </a:xfrm>
        </p:spPr>
        <p:txBody>
          <a:bodyPr/>
          <a:lstStyle/>
          <a:p>
            <a:pPr eaLnBrk="1" hangingPunct="1">
              <a:buFont typeface="Wingdings" pitchFamily="2" charset="2"/>
              <a:buNone/>
            </a:pPr>
            <a:r>
              <a:rPr lang="en-US" altLang="zh-CN" sz="2000" dirty="0" smtClean="0">
                <a:solidFill>
                  <a:srgbClr val="0000FF"/>
                </a:solidFill>
                <a:ea typeface="宋体" pitchFamily="2" charset="-122"/>
                <a:sym typeface="Wingdings" pitchFamily="2" charset="2"/>
              </a:rPr>
              <a:t> </a:t>
            </a:r>
            <a:r>
              <a:rPr lang="zh-CN" altLang="en-US" dirty="0" smtClean="0">
                <a:ea typeface="隶书" pitchFamily="49" charset="-122"/>
              </a:rPr>
              <a:t>基础篇</a:t>
            </a:r>
          </a:p>
          <a:p>
            <a:pPr lvl="1" eaLnBrk="1" hangingPunct="1"/>
            <a:r>
              <a:rPr lang="zh-CN" altLang="en-US" dirty="0" smtClean="0">
                <a:ea typeface="宋体" pitchFamily="2" charset="-122"/>
              </a:rPr>
              <a:t>第一章  绪论</a:t>
            </a:r>
          </a:p>
          <a:p>
            <a:pPr lvl="1" eaLnBrk="1" hangingPunct="1"/>
            <a:r>
              <a:rPr lang="zh-CN" altLang="en-US" dirty="0" smtClean="0">
                <a:ea typeface="宋体" pitchFamily="2" charset="-122"/>
              </a:rPr>
              <a:t>第二章  关系数据库</a:t>
            </a:r>
          </a:p>
          <a:p>
            <a:pPr lvl="1" eaLnBrk="1" hangingPunct="1"/>
            <a:r>
              <a:rPr lang="zh-CN" altLang="en-US" dirty="0" smtClean="0">
                <a:ea typeface="宋体" pitchFamily="2" charset="-122"/>
              </a:rPr>
              <a:t>第三章  关系数据库标准语言</a:t>
            </a:r>
            <a:r>
              <a:rPr lang="en-US" altLang="zh-CN" dirty="0" smtClean="0">
                <a:ea typeface="宋体" pitchFamily="2" charset="-122"/>
              </a:rPr>
              <a:t>SQL</a:t>
            </a:r>
          </a:p>
          <a:p>
            <a:pPr lvl="1" eaLnBrk="1" hangingPunct="1"/>
            <a:r>
              <a:rPr lang="zh-CN" altLang="en-US" dirty="0" smtClean="0">
                <a:ea typeface="宋体" pitchFamily="2" charset="-122"/>
              </a:rPr>
              <a:t>第四章  数据库安全性</a:t>
            </a:r>
          </a:p>
          <a:p>
            <a:pPr lvl="1" eaLnBrk="1" hangingPunct="1"/>
            <a:r>
              <a:rPr lang="zh-CN" altLang="en-US" dirty="0" smtClean="0">
                <a:ea typeface="宋体" pitchFamily="2" charset="-122"/>
              </a:rPr>
              <a:t>第五章  数据库完整性</a:t>
            </a:r>
          </a:p>
          <a:p>
            <a:pPr eaLnBrk="1" hangingPunct="1">
              <a:buFont typeface="Wingdings" pitchFamily="2" charset="2"/>
              <a:buNone/>
            </a:pPr>
            <a:r>
              <a:rPr lang="zh-CN" altLang="en-US" sz="2000" dirty="0" smtClean="0">
                <a:solidFill>
                  <a:srgbClr val="0000FF"/>
                </a:solidFill>
                <a:ea typeface="宋体" pitchFamily="2" charset="-122"/>
                <a:sym typeface="Wingdings" pitchFamily="2" charset="2"/>
              </a:rPr>
              <a:t> </a:t>
            </a:r>
            <a:r>
              <a:rPr lang="zh-CN" altLang="en-US" dirty="0" smtClean="0">
                <a:ea typeface="隶书" pitchFamily="49" charset="-122"/>
              </a:rPr>
              <a:t>设计与应用开发篇</a:t>
            </a:r>
          </a:p>
          <a:p>
            <a:pPr lvl="1" eaLnBrk="1" hangingPunct="1"/>
            <a:r>
              <a:rPr lang="zh-CN" altLang="en-US" dirty="0" smtClean="0">
                <a:ea typeface="宋体" pitchFamily="2" charset="-122"/>
              </a:rPr>
              <a:t>第六章  关系数据理论数据库设计</a:t>
            </a:r>
          </a:p>
          <a:p>
            <a:pPr lvl="1" eaLnBrk="1" hangingPunct="1"/>
            <a:r>
              <a:rPr lang="zh-CN" altLang="en-US" dirty="0" smtClean="0">
                <a:ea typeface="宋体" pitchFamily="2" charset="-122"/>
              </a:rPr>
              <a:t>第七章  数据库设计</a:t>
            </a:r>
          </a:p>
          <a:p>
            <a:pPr lvl="1" eaLnBrk="1" hangingPunct="1"/>
            <a:r>
              <a:rPr lang="zh-CN" altLang="en-US" dirty="0" smtClean="0">
                <a:ea typeface="宋体" pitchFamily="2" charset="-122"/>
              </a:rPr>
              <a:t>第八章  数据库编程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ox(out)">
                                      <p:cBhvr>
                                        <p:cTn id="7" dur="500"/>
                                        <p:tgtEl>
                                          <p:spTgt spid="6147">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6147">
                                            <p:txEl>
                                              <p:pRg st="1" end="1"/>
                                            </p:txEl>
                                          </p:spTgt>
                                        </p:tgtEl>
                                        <p:attrNameLst>
                                          <p:attrName>style.visibility</p:attrName>
                                        </p:attrNameLst>
                                      </p:cBhvr>
                                      <p:to>
                                        <p:strVal val="visible"/>
                                      </p:to>
                                    </p:set>
                                    <p:animEffect transition="in" filter="box(out)">
                                      <p:cBhvr>
                                        <p:cTn id="10" dur="500"/>
                                        <p:tgtEl>
                                          <p:spTgt spid="6147">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Effect transition="in" filter="box(out)">
                                      <p:cBhvr>
                                        <p:cTn id="13" dur="500"/>
                                        <p:tgtEl>
                                          <p:spTgt spid="6147">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ox(out)">
                                      <p:cBhvr>
                                        <p:cTn id="16" dur="500"/>
                                        <p:tgtEl>
                                          <p:spTgt spid="6147">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box(out)">
                                      <p:cBhvr>
                                        <p:cTn id="19" dur="500"/>
                                        <p:tgtEl>
                                          <p:spTgt spid="6147">
                                            <p:txEl>
                                              <p:pRg st="4" end="4"/>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par>
                                <p:cTn id="20" presetID="4" presetClass="entr" presetSubtype="32" fill="hold" grpId="0" nodeType="withEffect">
                                  <p:stCondLst>
                                    <p:cond delay="0"/>
                                  </p:stCondLst>
                                  <p:childTnLst>
                                    <p:set>
                                      <p:cBhvr>
                                        <p:cTn id="21" dur="1" fill="hold">
                                          <p:stCondLst>
                                            <p:cond delay="0"/>
                                          </p:stCondLst>
                                        </p:cTn>
                                        <p:tgtEl>
                                          <p:spTgt spid="6147">
                                            <p:txEl>
                                              <p:pRg st="5" end="5"/>
                                            </p:txEl>
                                          </p:spTgt>
                                        </p:tgtEl>
                                        <p:attrNameLst>
                                          <p:attrName>style.visibility</p:attrName>
                                        </p:attrNameLst>
                                      </p:cBhvr>
                                      <p:to>
                                        <p:strVal val="visible"/>
                                      </p:to>
                                    </p:set>
                                    <p:animEffect transition="in" filter="box(out)">
                                      <p:cBhvr>
                                        <p:cTn id="22" dur="500"/>
                                        <p:tgtEl>
                                          <p:spTgt spid="6147">
                                            <p:txEl>
                                              <p:pRg st="5" end="5"/>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6147">
                                            <p:txEl>
                                              <p:pRg st="6" end="6"/>
                                            </p:txEl>
                                          </p:spTgt>
                                        </p:tgtEl>
                                        <p:attrNameLst>
                                          <p:attrName>style.visibility</p:attrName>
                                        </p:attrNameLst>
                                      </p:cBhvr>
                                      <p:to>
                                        <p:strVal val="visible"/>
                                      </p:to>
                                    </p:set>
                                    <p:animEffect transition="in" filter="box(out)">
                                      <p:cBhvr>
                                        <p:cTn id="27" dur="500"/>
                                        <p:tgtEl>
                                          <p:spTgt spid="6147">
                                            <p:txEl>
                                              <p:pRg st="6" end="6"/>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par>
                                <p:cTn id="28" presetID="4" presetClass="entr" presetSubtype="32" fill="hold" grpId="0" nodeType="withEffect">
                                  <p:stCondLst>
                                    <p:cond delay="0"/>
                                  </p:stCondLst>
                                  <p:childTnLst>
                                    <p:set>
                                      <p:cBhvr>
                                        <p:cTn id="29" dur="1" fill="hold">
                                          <p:stCondLst>
                                            <p:cond delay="0"/>
                                          </p:stCondLst>
                                        </p:cTn>
                                        <p:tgtEl>
                                          <p:spTgt spid="6147">
                                            <p:txEl>
                                              <p:pRg st="7" end="7"/>
                                            </p:txEl>
                                          </p:spTgt>
                                        </p:tgtEl>
                                        <p:attrNameLst>
                                          <p:attrName>style.visibility</p:attrName>
                                        </p:attrNameLst>
                                      </p:cBhvr>
                                      <p:to>
                                        <p:strVal val="visible"/>
                                      </p:to>
                                    </p:set>
                                    <p:animEffect transition="in" filter="box(out)">
                                      <p:cBhvr>
                                        <p:cTn id="30" dur="500"/>
                                        <p:tgtEl>
                                          <p:spTgt spid="6147">
                                            <p:txEl>
                                              <p:pRg st="7" end="7"/>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par>
                                <p:cTn id="31" presetID="4" presetClass="entr" presetSubtype="32" fill="hold" grpId="0" nodeType="withEffect">
                                  <p:stCondLst>
                                    <p:cond delay="0"/>
                                  </p:stCondLst>
                                  <p:childTnLst>
                                    <p:set>
                                      <p:cBhvr>
                                        <p:cTn id="32" dur="1" fill="hold">
                                          <p:stCondLst>
                                            <p:cond delay="0"/>
                                          </p:stCondLst>
                                        </p:cTn>
                                        <p:tgtEl>
                                          <p:spTgt spid="6147">
                                            <p:txEl>
                                              <p:pRg st="8" end="8"/>
                                            </p:txEl>
                                          </p:spTgt>
                                        </p:tgtEl>
                                        <p:attrNameLst>
                                          <p:attrName>style.visibility</p:attrName>
                                        </p:attrNameLst>
                                      </p:cBhvr>
                                      <p:to>
                                        <p:strVal val="visible"/>
                                      </p:to>
                                    </p:set>
                                    <p:animEffect transition="in" filter="box(out)">
                                      <p:cBhvr>
                                        <p:cTn id="33" dur="500"/>
                                        <p:tgtEl>
                                          <p:spTgt spid="6147">
                                            <p:txEl>
                                              <p:pRg st="8" end="8"/>
                                            </p:txEl>
                                          </p:spTgt>
                                        </p:tgtEl>
                                      </p:cBhvr>
                                    </p:animEffect>
                                  </p:childTnLst>
                                  <p:subTnLst>
                                    <p:audio>
                                      <p:cMediaNode>
                                        <p:cTn display="0" masterRel="sameClick">
                                          <p:stCondLst>
                                            <p:cond evt="begin" delay="0">
                                              <p:tn val="31"/>
                                            </p:cond>
                                          </p:stCondLst>
                                          <p:endCondLst>
                                            <p:cond evt="onStopAudio" delay="0">
                                              <p:tgtEl>
                                                <p:sldTgt/>
                                              </p:tgtEl>
                                            </p:cond>
                                          </p:endCondLst>
                                        </p:cTn>
                                        <p:tgtEl>
                                          <p:sndTgt r:embed="rId3" name="camera.wav"/>
                                        </p:tgtEl>
                                      </p:cMediaNode>
                                    </p:audio>
                                  </p:subTnLst>
                                </p:cTn>
                              </p:par>
                              <p:par>
                                <p:cTn id="34" presetID="4" presetClass="entr" presetSubtype="32" fill="hold" grpId="0" nodeType="withEffect">
                                  <p:stCondLst>
                                    <p:cond delay="0"/>
                                  </p:stCondLst>
                                  <p:childTnLst>
                                    <p:set>
                                      <p:cBhvr>
                                        <p:cTn id="35" dur="1" fill="hold">
                                          <p:stCondLst>
                                            <p:cond delay="0"/>
                                          </p:stCondLst>
                                        </p:cTn>
                                        <p:tgtEl>
                                          <p:spTgt spid="6147">
                                            <p:txEl>
                                              <p:pRg st="9" end="9"/>
                                            </p:txEl>
                                          </p:spTgt>
                                        </p:tgtEl>
                                        <p:attrNameLst>
                                          <p:attrName>style.visibility</p:attrName>
                                        </p:attrNameLst>
                                      </p:cBhvr>
                                      <p:to>
                                        <p:strVal val="visible"/>
                                      </p:to>
                                    </p:set>
                                    <p:animEffect transition="in" filter="box(out)">
                                      <p:cBhvr>
                                        <p:cTn id="36" dur="500"/>
                                        <p:tgtEl>
                                          <p:spTgt spid="6147">
                                            <p:txEl>
                                              <p:pRg st="9" end="9"/>
                                            </p:txEl>
                                          </p:spTgt>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3251" name="Rectangle 2"/>
          <p:cNvSpPr>
            <a:spLocks noGrp="1" noChangeArrowheads="1"/>
          </p:cNvSpPr>
          <p:nvPr>
            <p:ph type="title"/>
          </p:nvPr>
        </p:nvSpPr>
        <p:spPr/>
        <p:txBody>
          <a:bodyPr/>
          <a:lstStyle/>
          <a:p>
            <a:pPr eaLnBrk="1" hangingPunct="1"/>
            <a:r>
              <a:rPr lang="en-US" altLang="zh-CN" sz="4000" b="0" smtClean="0">
                <a:solidFill>
                  <a:srgbClr val="70BB2B"/>
                </a:solidFill>
                <a:ea typeface="宋体" pitchFamily="2" charset="-122"/>
              </a:rPr>
              <a:t> </a:t>
            </a:r>
            <a:r>
              <a:rPr lang="en-US" altLang="zh-CN" sz="3000" smtClean="0">
                <a:ea typeface="宋体" pitchFamily="2" charset="-122"/>
              </a:rPr>
              <a:t>1.2.1  </a:t>
            </a:r>
            <a:r>
              <a:rPr lang="zh-CN" altLang="en-US" sz="3000" smtClean="0">
                <a:ea typeface="宋体" pitchFamily="2" charset="-122"/>
              </a:rPr>
              <a:t>两大类数据模型</a:t>
            </a:r>
          </a:p>
        </p:txBody>
      </p:sp>
      <p:sp>
        <p:nvSpPr>
          <p:cNvPr id="53252" name="Rectangle 3"/>
          <p:cNvSpPr>
            <a:spLocks noGrp="1" noChangeArrowheads="1"/>
          </p:cNvSpPr>
          <p:nvPr>
            <p:ph type="body" idx="1"/>
          </p:nvPr>
        </p:nvSpPr>
        <p:spPr/>
        <p:txBody>
          <a:bodyPr/>
          <a:lstStyle/>
          <a:p>
            <a:pPr eaLnBrk="1" hangingPunct="1"/>
            <a:r>
              <a:rPr lang="zh-CN" altLang="en-US" sz="2400" smtClean="0">
                <a:ea typeface="宋体" pitchFamily="2" charset="-122"/>
              </a:rPr>
              <a:t>数据模型分为两类（分属两个不同的层次）</a:t>
            </a:r>
          </a:p>
          <a:p>
            <a:pPr lvl="1" eaLnBrk="1" hangingPunct="1">
              <a:lnSpc>
                <a:spcPct val="170000"/>
              </a:lnSpc>
              <a:buFont typeface="Wingdings" pitchFamily="2" charset="2"/>
              <a:buNone/>
            </a:pPr>
            <a:r>
              <a:rPr lang="en-US" altLang="zh-CN" sz="2000" b="1" smtClean="0">
                <a:ea typeface="宋体" pitchFamily="2" charset="-122"/>
              </a:rPr>
              <a:t>(1) </a:t>
            </a:r>
            <a:r>
              <a:rPr lang="zh-CN" altLang="en-US" sz="2000" b="1" smtClean="0">
                <a:solidFill>
                  <a:schemeClr val="hlink"/>
                </a:solidFill>
                <a:ea typeface="宋体" pitchFamily="2" charset="-122"/>
              </a:rPr>
              <a:t>概念模型</a:t>
            </a:r>
            <a:r>
              <a:rPr lang="zh-CN" altLang="en-US" sz="2000" b="1" smtClean="0">
                <a:ea typeface="宋体" pitchFamily="2" charset="-122"/>
              </a:rPr>
              <a:t>   也称信息模型，它是按用户的观点来对数据和信息建模，用于数据库设计。 </a:t>
            </a:r>
          </a:p>
          <a:p>
            <a:pPr lvl="1" eaLnBrk="1" hangingPunct="1">
              <a:lnSpc>
                <a:spcPct val="170000"/>
              </a:lnSpc>
              <a:buFont typeface="Wingdings" pitchFamily="2" charset="2"/>
              <a:buNone/>
            </a:pPr>
            <a:r>
              <a:rPr lang="en-US" altLang="zh-CN" sz="2000" b="1" smtClean="0">
                <a:ea typeface="宋体" pitchFamily="2" charset="-122"/>
              </a:rPr>
              <a:t>(2) </a:t>
            </a:r>
            <a:r>
              <a:rPr lang="zh-CN" altLang="en-US" sz="2000" b="1" smtClean="0">
                <a:solidFill>
                  <a:schemeClr val="hlink"/>
                </a:solidFill>
                <a:ea typeface="宋体" pitchFamily="2" charset="-122"/>
              </a:rPr>
              <a:t>逻辑模型和物理模型</a:t>
            </a:r>
            <a:r>
              <a:rPr lang="zh-CN" altLang="en-US" sz="2000" b="1" smtClean="0">
                <a:ea typeface="宋体" pitchFamily="2" charset="-122"/>
              </a:rPr>
              <a:t>   </a:t>
            </a:r>
          </a:p>
          <a:p>
            <a:pPr lvl="2" algn="just" eaLnBrk="1" hangingPunct="1">
              <a:lnSpc>
                <a:spcPct val="140000"/>
              </a:lnSpc>
              <a:buClr>
                <a:schemeClr val="accent1"/>
              </a:buClr>
              <a:buFont typeface="Wingdings" pitchFamily="2" charset="2"/>
              <a:buChar char="§"/>
            </a:pPr>
            <a:r>
              <a:rPr lang="zh-CN" altLang="en-US" sz="2000" b="1" smtClean="0">
                <a:ea typeface="宋体" pitchFamily="2" charset="-122"/>
              </a:rPr>
              <a:t>逻辑模型主要包括网状模型、层次模型、关系模型、面向对象模型等，按计算机系统的观点对数据建模，用于</a:t>
            </a:r>
            <a:r>
              <a:rPr lang="en-US" altLang="zh-CN" sz="2000" b="1" smtClean="0">
                <a:ea typeface="宋体" pitchFamily="2" charset="-122"/>
              </a:rPr>
              <a:t>DBMS</a:t>
            </a:r>
            <a:r>
              <a:rPr lang="zh-CN" altLang="en-US" sz="2000" b="1" smtClean="0">
                <a:ea typeface="宋体" pitchFamily="2" charset="-122"/>
              </a:rPr>
              <a:t>实现</a:t>
            </a:r>
            <a:r>
              <a:rPr lang="zh-CN" altLang="en-US" sz="2000" smtClean="0">
                <a:ea typeface="宋体" pitchFamily="2" charset="-122"/>
              </a:rPr>
              <a:t>。</a:t>
            </a:r>
          </a:p>
          <a:p>
            <a:pPr lvl="2" algn="just" eaLnBrk="1" hangingPunct="1">
              <a:lnSpc>
                <a:spcPct val="140000"/>
              </a:lnSpc>
              <a:buClr>
                <a:schemeClr val="accent1"/>
              </a:buClr>
              <a:buFont typeface="Wingdings" pitchFamily="2" charset="2"/>
              <a:buChar char="§"/>
            </a:pPr>
            <a:r>
              <a:rPr lang="zh-CN" altLang="en-US" sz="2000" b="1" smtClean="0">
                <a:ea typeface="宋体" pitchFamily="2" charset="-122"/>
              </a:rPr>
              <a:t>物理模型是对数据最底层的抽象，描述数据在系统内部的表示方式和存取方法，在磁盘或磁带上的存储方式和存取方法。</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4275" name="Rectangle 2"/>
          <p:cNvSpPr>
            <a:spLocks noGrp="1" noChangeArrowheads="1"/>
          </p:cNvSpPr>
          <p:nvPr>
            <p:ph type="title"/>
          </p:nvPr>
        </p:nvSpPr>
        <p:spPr/>
        <p:txBody>
          <a:bodyPr/>
          <a:lstStyle/>
          <a:p>
            <a:pPr eaLnBrk="1" hangingPunct="1"/>
            <a:r>
              <a:rPr lang="zh-CN" altLang="en-US" sz="3000" smtClean="0">
                <a:ea typeface="宋体" pitchFamily="2" charset="-122"/>
              </a:rPr>
              <a:t>两大类数据模型 </a:t>
            </a:r>
            <a:r>
              <a:rPr lang="en-US" altLang="zh-CN" sz="3000" smtClean="0">
                <a:ea typeface="宋体" pitchFamily="2" charset="-122"/>
              </a:rPr>
              <a:t>(</a:t>
            </a:r>
            <a:r>
              <a:rPr lang="zh-CN" altLang="en-US" sz="3000" smtClean="0">
                <a:ea typeface="宋体" pitchFamily="2" charset="-122"/>
              </a:rPr>
              <a:t>续</a:t>
            </a:r>
            <a:r>
              <a:rPr lang="en-US" altLang="zh-CN" sz="3000" smtClean="0">
                <a:ea typeface="宋体" pitchFamily="2" charset="-122"/>
              </a:rPr>
              <a:t>)</a:t>
            </a:r>
          </a:p>
        </p:txBody>
      </p:sp>
      <p:sp>
        <p:nvSpPr>
          <p:cNvPr id="54276" name="Rectangle 3"/>
          <p:cNvSpPr>
            <a:spLocks noGrp="1" noChangeArrowheads="1"/>
          </p:cNvSpPr>
          <p:nvPr>
            <p:ph type="body" idx="1"/>
          </p:nvPr>
        </p:nvSpPr>
        <p:spPr/>
        <p:txBody>
          <a:bodyPr/>
          <a:lstStyle/>
          <a:p>
            <a:pPr eaLnBrk="1" hangingPunct="1">
              <a:lnSpc>
                <a:spcPct val="150000"/>
              </a:lnSpc>
            </a:pPr>
            <a:r>
              <a:rPr lang="zh-CN" altLang="en-US" sz="3200" smtClean="0">
                <a:ea typeface="宋体" pitchFamily="2" charset="-122"/>
              </a:rPr>
              <a:t>客观对象的抽象过程</a:t>
            </a:r>
            <a:r>
              <a:rPr lang="en-US" altLang="zh-CN" sz="3200" smtClean="0">
                <a:ea typeface="宋体" pitchFamily="2" charset="-122"/>
              </a:rPr>
              <a:t>---</a:t>
            </a:r>
            <a:r>
              <a:rPr lang="zh-CN" altLang="en-US" sz="3200" smtClean="0">
                <a:solidFill>
                  <a:srgbClr val="5F9F25"/>
                </a:solidFill>
                <a:ea typeface="宋体" pitchFamily="2" charset="-122"/>
              </a:rPr>
              <a:t>两步抽象</a:t>
            </a:r>
          </a:p>
          <a:p>
            <a:pPr lvl="1" algn="just" eaLnBrk="1" hangingPunct="1">
              <a:lnSpc>
                <a:spcPct val="190000"/>
              </a:lnSpc>
            </a:pPr>
            <a:r>
              <a:rPr lang="zh-CN" altLang="en-US" sz="2600" b="1" smtClean="0">
                <a:ea typeface="宋体" pitchFamily="2" charset="-122"/>
              </a:rPr>
              <a:t>现实世界中的客观对象抽象为概念模型；</a:t>
            </a:r>
          </a:p>
          <a:p>
            <a:pPr lvl="1" algn="just" eaLnBrk="1" hangingPunct="1">
              <a:lnSpc>
                <a:spcPct val="190000"/>
              </a:lnSpc>
            </a:pPr>
            <a:r>
              <a:rPr lang="zh-CN" altLang="en-US" sz="2600" b="1" smtClean="0">
                <a:ea typeface="宋体" pitchFamily="2" charset="-122"/>
              </a:rPr>
              <a:t>把概念模型转换为某一</a:t>
            </a:r>
            <a:r>
              <a:rPr lang="en-US" altLang="zh-CN" sz="2600" b="1" smtClean="0">
                <a:ea typeface="宋体" pitchFamily="2" charset="-122"/>
              </a:rPr>
              <a:t>DBMS</a:t>
            </a:r>
            <a:r>
              <a:rPr lang="zh-CN" altLang="en-US" sz="2600" b="1" smtClean="0">
                <a:ea typeface="宋体" pitchFamily="2" charset="-122"/>
              </a:rPr>
              <a:t>支持的数据模型。</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5299" name="Rectangle 2"/>
          <p:cNvSpPr>
            <a:spLocks noGrp="1" noChangeArrowheads="1"/>
          </p:cNvSpPr>
          <p:nvPr>
            <p:ph type="title"/>
          </p:nvPr>
        </p:nvSpPr>
        <p:spPr/>
        <p:txBody>
          <a:bodyPr/>
          <a:lstStyle/>
          <a:p>
            <a:pPr eaLnBrk="1" hangingPunct="1"/>
            <a:r>
              <a:rPr lang="zh-CN" altLang="en-US" sz="3000" smtClean="0">
                <a:ea typeface="宋体" pitchFamily="2" charset="-122"/>
              </a:rPr>
              <a:t>两大类数据模型 </a:t>
            </a:r>
            <a:r>
              <a:rPr lang="en-US" altLang="zh-CN" sz="3000" smtClean="0">
                <a:ea typeface="宋体" pitchFamily="2" charset="-122"/>
              </a:rPr>
              <a:t>(</a:t>
            </a:r>
            <a:r>
              <a:rPr lang="zh-CN" altLang="en-US" sz="3000" smtClean="0">
                <a:ea typeface="宋体" pitchFamily="2" charset="-122"/>
              </a:rPr>
              <a:t>续</a:t>
            </a:r>
            <a:r>
              <a:rPr lang="en-US" altLang="zh-CN" sz="3000" smtClean="0">
                <a:ea typeface="宋体" pitchFamily="2" charset="-122"/>
              </a:rPr>
              <a:t>)</a:t>
            </a:r>
          </a:p>
        </p:txBody>
      </p:sp>
      <p:sp>
        <p:nvSpPr>
          <p:cNvPr id="382980" name="Rectangle 4"/>
          <p:cNvSpPr>
            <a:spLocks noChangeArrowheads="1"/>
          </p:cNvSpPr>
          <p:nvPr/>
        </p:nvSpPr>
        <p:spPr bwMode="auto">
          <a:xfrm>
            <a:off x="3132138" y="5013325"/>
            <a:ext cx="2735262" cy="720725"/>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eaLnBrk="1" hangingPunct="1"/>
            <a:r>
              <a:rPr lang="en-US" altLang="zh-CN" b="1">
                <a:latin typeface="Times New Roman" pitchFamily="18" charset="0"/>
              </a:rPr>
              <a:t>DBMS</a:t>
            </a:r>
            <a:r>
              <a:rPr lang="zh-CN" altLang="en-US" b="1">
                <a:latin typeface="Times New Roman" pitchFamily="18" charset="0"/>
              </a:rPr>
              <a:t>支持的数据模型</a:t>
            </a:r>
          </a:p>
        </p:txBody>
      </p:sp>
      <p:sp>
        <p:nvSpPr>
          <p:cNvPr id="382981" name="Rectangle 5"/>
          <p:cNvSpPr>
            <a:spLocks noChangeArrowheads="1"/>
          </p:cNvSpPr>
          <p:nvPr/>
        </p:nvSpPr>
        <p:spPr bwMode="auto">
          <a:xfrm>
            <a:off x="3435350" y="4005263"/>
            <a:ext cx="1943100" cy="576262"/>
          </a:xfrm>
          <a:prstGeom prst="rect">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eaLnBrk="1" hangingPunct="1"/>
            <a:r>
              <a:rPr lang="zh-CN" altLang="en-US" b="1">
                <a:latin typeface="Times New Roman" pitchFamily="18" charset="0"/>
              </a:rPr>
              <a:t>概念模型</a:t>
            </a:r>
          </a:p>
        </p:txBody>
      </p:sp>
      <p:sp>
        <p:nvSpPr>
          <p:cNvPr id="382982" name="AutoShape 6"/>
          <p:cNvSpPr>
            <a:spLocks noChangeArrowheads="1"/>
          </p:cNvSpPr>
          <p:nvPr/>
        </p:nvSpPr>
        <p:spPr bwMode="auto">
          <a:xfrm>
            <a:off x="3873500" y="2924175"/>
            <a:ext cx="914400" cy="792163"/>
          </a:xfrm>
          <a:prstGeom prst="smileyFace">
            <a:avLst>
              <a:gd name="adj" fmla="val 4653"/>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5" name="AutoShape 9"/>
          <p:cNvSpPr>
            <a:spLocks noChangeArrowheads="1"/>
          </p:cNvSpPr>
          <p:nvPr/>
        </p:nvSpPr>
        <p:spPr bwMode="auto">
          <a:xfrm flipH="1">
            <a:off x="5508625" y="2492375"/>
            <a:ext cx="1081088" cy="1008063"/>
          </a:xfrm>
          <a:prstGeom prst="wedgeEllipseCallout">
            <a:avLst>
              <a:gd name="adj1" fmla="val 117250"/>
              <a:gd name="adj2" fmla="val 1661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lang="zh-CN" altLang="en-US" b="1">
                <a:latin typeface="Times New Roman" pitchFamily="18" charset="0"/>
              </a:rPr>
              <a:t>认识</a:t>
            </a:r>
          </a:p>
          <a:p>
            <a:pPr marL="342900" indent="-342900" eaLnBrk="1" hangingPunct="1"/>
            <a:r>
              <a:rPr lang="zh-CN" altLang="en-US" b="1">
                <a:latin typeface="Times New Roman" pitchFamily="18" charset="0"/>
              </a:rPr>
              <a:t>抽象</a:t>
            </a:r>
          </a:p>
        </p:txBody>
      </p:sp>
      <p:sp>
        <p:nvSpPr>
          <p:cNvPr id="382986" name="Text Box 10"/>
          <p:cNvSpPr txBox="1">
            <a:spLocks noChangeArrowheads="1"/>
          </p:cNvSpPr>
          <p:nvPr/>
        </p:nvSpPr>
        <p:spPr bwMode="auto">
          <a:xfrm>
            <a:off x="1258888" y="4076700"/>
            <a:ext cx="1104900"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rPr>
              <a:t>信息世界</a:t>
            </a:r>
          </a:p>
        </p:txBody>
      </p:sp>
      <p:sp>
        <p:nvSpPr>
          <p:cNvPr id="382987" name="Text Box 11"/>
          <p:cNvSpPr txBox="1">
            <a:spLocks noChangeArrowheads="1"/>
          </p:cNvSpPr>
          <p:nvPr/>
        </p:nvSpPr>
        <p:spPr bwMode="auto">
          <a:xfrm>
            <a:off x="1258888" y="5300663"/>
            <a:ext cx="1104900"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rPr>
              <a:t>机器世界</a:t>
            </a:r>
          </a:p>
        </p:txBody>
      </p:sp>
      <p:sp>
        <p:nvSpPr>
          <p:cNvPr id="55306" name="Text Box 12"/>
          <p:cNvSpPr txBox="1">
            <a:spLocks noChangeArrowheads="1"/>
          </p:cNvSpPr>
          <p:nvPr/>
        </p:nvSpPr>
        <p:spPr bwMode="auto">
          <a:xfrm>
            <a:off x="2843213" y="6021388"/>
            <a:ext cx="3406775" cy="3667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b="1">
                <a:latin typeface="Times New Roman" pitchFamily="18" charset="0"/>
              </a:rPr>
              <a:t>现实世界中客观对象的抽象过程</a:t>
            </a:r>
          </a:p>
        </p:txBody>
      </p:sp>
      <p:sp>
        <p:nvSpPr>
          <p:cNvPr id="382989" name="Cloud"/>
          <p:cNvSpPr>
            <a:spLocks noChangeAspect="1" noEditPoints="1" noChangeArrowheads="1"/>
          </p:cNvSpPr>
          <p:nvPr/>
        </p:nvSpPr>
        <p:spPr bwMode="auto">
          <a:xfrm>
            <a:off x="3419475" y="1700213"/>
            <a:ext cx="1657350" cy="917575"/>
          </a:xfrm>
          <a:custGeom>
            <a:avLst/>
            <a:gdLst>
              <a:gd name="T0" fmla="*/ 5141 w 21600"/>
              <a:gd name="T1" fmla="*/ 458788 h 21600"/>
              <a:gd name="T2" fmla="*/ 828675 w 21600"/>
              <a:gd name="T3" fmla="*/ 916598 h 21600"/>
              <a:gd name="T4" fmla="*/ 1655969 w 21600"/>
              <a:gd name="T5" fmla="*/ 458788 h 21600"/>
              <a:gd name="T6" fmla="*/ 828675 w 21600"/>
              <a:gd name="T7" fmla="*/ 5246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a:lstStyle/>
          <a:p>
            <a:pPr marL="342900" indent="-342900" eaLnBrk="1" hangingPunct="1"/>
            <a:r>
              <a:rPr lang="zh-CN" altLang="en-US" b="1">
                <a:latin typeface="Times New Roman" pitchFamily="18" charset="0"/>
              </a:rPr>
              <a:t>现实世界</a:t>
            </a:r>
          </a:p>
        </p:txBody>
      </p:sp>
      <p:sp>
        <p:nvSpPr>
          <p:cNvPr id="382992" name="Line 16"/>
          <p:cNvSpPr>
            <a:spLocks noChangeShapeType="1"/>
          </p:cNvSpPr>
          <p:nvPr/>
        </p:nvSpPr>
        <p:spPr bwMode="auto">
          <a:xfrm>
            <a:off x="4284663" y="26368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93" name="Line 17"/>
          <p:cNvSpPr>
            <a:spLocks noChangeShapeType="1"/>
          </p:cNvSpPr>
          <p:nvPr/>
        </p:nvSpPr>
        <p:spPr bwMode="auto">
          <a:xfrm>
            <a:off x="4284663" y="3716338"/>
            <a:ext cx="0" cy="287337"/>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2994" name="Line 18"/>
          <p:cNvSpPr>
            <a:spLocks noChangeShapeType="1"/>
          </p:cNvSpPr>
          <p:nvPr/>
        </p:nvSpPr>
        <p:spPr bwMode="auto">
          <a:xfrm>
            <a:off x="4356100" y="4581525"/>
            <a:ext cx="0" cy="43180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83006" name="Group 30"/>
          <p:cNvGrpSpPr>
            <a:grpSpLocks/>
          </p:cNvGrpSpPr>
          <p:nvPr/>
        </p:nvGrpSpPr>
        <p:grpSpPr bwMode="auto">
          <a:xfrm>
            <a:off x="6400800" y="3355975"/>
            <a:ext cx="2514600" cy="606425"/>
            <a:chOff x="3782" y="2568"/>
            <a:chExt cx="1769" cy="382"/>
          </a:xfrm>
        </p:grpSpPr>
        <p:sp>
          <p:nvSpPr>
            <p:cNvPr id="55318" name="Text Box 22"/>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a:latin typeface="Times New Roman" pitchFamily="18" charset="0"/>
                </a:rPr>
                <a:t>现实世界       概念模型</a:t>
              </a:r>
            </a:p>
            <a:p>
              <a:pPr algn="ctr" eaLnBrk="1" hangingPunct="1"/>
              <a:r>
                <a:rPr lang="zh-CN" altLang="en-US" sz="1600" b="1">
                  <a:latin typeface="Times New Roman" pitchFamily="18" charset="0"/>
                </a:rPr>
                <a:t>数据库设计人员完成</a:t>
              </a:r>
            </a:p>
          </p:txBody>
        </p:sp>
        <p:sp>
          <p:nvSpPr>
            <p:cNvPr id="55319" name="AutoShape 2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3007" name="Group 31"/>
          <p:cNvGrpSpPr>
            <a:grpSpLocks/>
          </p:cNvGrpSpPr>
          <p:nvPr/>
        </p:nvGrpSpPr>
        <p:grpSpPr bwMode="auto">
          <a:xfrm>
            <a:off x="6254750" y="5108575"/>
            <a:ext cx="2660650" cy="606425"/>
            <a:chOff x="3787" y="3218"/>
            <a:chExt cx="1676" cy="382"/>
          </a:xfrm>
        </p:grpSpPr>
        <p:sp>
          <p:nvSpPr>
            <p:cNvPr id="55316" name="Text Box 20"/>
            <p:cNvSpPr txBox="1">
              <a:spLocks noChangeArrowheads="1"/>
            </p:cNvSpPr>
            <p:nvPr/>
          </p:nvSpPr>
          <p:spPr bwMode="auto">
            <a:xfrm>
              <a:off x="3787" y="3218"/>
              <a:ext cx="1676"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r>
                <a:rPr lang="zh-CN" altLang="en-US" sz="1600" b="1">
                  <a:latin typeface="Times New Roman" pitchFamily="18" charset="0"/>
                </a:rPr>
                <a:t>逻辑模型       物理模型</a:t>
              </a:r>
            </a:p>
            <a:p>
              <a:pPr lvl="1" eaLnBrk="1" hangingPunct="1"/>
              <a:r>
                <a:rPr lang="zh-CN" altLang="en-US" sz="1600" b="1">
                  <a:latin typeface="Times New Roman" pitchFamily="18" charset="0"/>
                </a:rPr>
                <a:t>由</a:t>
              </a:r>
              <a:r>
                <a:rPr lang="en-US" altLang="zh-CN" sz="1600" b="1">
                  <a:latin typeface="Times New Roman" pitchFamily="18" charset="0"/>
                </a:rPr>
                <a:t>DBMS</a:t>
              </a:r>
              <a:r>
                <a:rPr lang="zh-CN" altLang="en-US" sz="1600" b="1">
                  <a:latin typeface="Times New Roman" pitchFamily="18" charset="0"/>
                </a:rPr>
                <a:t>完成</a:t>
              </a:r>
            </a:p>
          </p:txBody>
        </p:sp>
        <p:sp>
          <p:nvSpPr>
            <p:cNvPr id="55317" name="AutoShape 27"/>
            <p:cNvSpPr>
              <a:spLocks noChangeArrowheads="1"/>
            </p:cNvSpPr>
            <p:nvPr/>
          </p:nvSpPr>
          <p:spPr bwMode="auto">
            <a:xfrm>
              <a:off x="4678" y="3284"/>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83008" name="Group 32"/>
          <p:cNvGrpSpPr>
            <a:grpSpLocks/>
          </p:cNvGrpSpPr>
          <p:nvPr/>
        </p:nvGrpSpPr>
        <p:grpSpPr bwMode="auto">
          <a:xfrm>
            <a:off x="6400800" y="4229100"/>
            <a:ext cx="2563813" cy="606425"/>
            <a:chOff x="3782" y="2568"/>
            <a:chExt cx="1769" cy="382"/>
          </a:xfrm>
        </p:grpSpPr>
        <p:sp>
          <p:nvSpPr>
            <p:cNvPr id="55314" name="Text Box 33"/>
            <p:cNvSpPr txBox="1">
              <a:spLocks noChangeArrowheads="1"/>
            </p:cNvSpPr>
            <p:nvPr/>
          </p:nvSpPr>
          <p:spPr bwMode="auto">
            <a:xfrm>
              <a:off x="3782" y="2568"/>
              <a:ext cx="1769" cy="382"/>
            </a:xfrm>
            <a:prstGeom prst="rect">
              <a:avLst/>
            </a:prstGeom>
            <a:noFill/>
            <a:ln w="25400" algn="ctr">
              <a:solidFill>
                <a:schemeClr val="folHlink"/>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600" b="1">
                  <a:latin typeface="Times New Roman" pitchFamily="18" charset="0"/>
                </a:rPr>
                <a:t>概念模型       逻辑模型</a:t>
              </a:r>
            </a:p>
            <a:p>
              <a:pPr algn="ctr" eaLnBrk="1" hangingPunct="1"/>
              <a:r>
                <a:rPr lang="zh-CN" altLang="en-US" sz="1600" b="1">
                  <a:latin typeface="Times New Roman" pitchFamily="18" charset="0"/>
                </a:rPr>
                <a:t>数据库设计人员完成</a:t>
              </a:r>
            </a:p>
          </p:txBody>
        </p:sp>
        <p:sp>
          <p:nvSpPr>
            <p:cNvPr id="55315" name="AutoShape 34"/>
            <p:cNvSpPr>
              <a:spLocks noChangeArrowheads="1"/>
            </p:cNvSpPr>
            <p:nvPr/>
          </p:nvSpPr>
          <p:spPr bwMode="auto">
            <a:xfrm>
              <a:off x="4577" y="2631"/>
              <a:ext cx="181" cy="90"/>
            </a:xfrm>
            <a:prstGeom prst="rightArrow">
              <a:avLst>
                <a:gd name="adj1" fmla="val 50000"/>
                <a:gd name="adj2" fmla="val 50278"/>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382989"/>
                                        </p:tgtEl>
                                        <p:attrNameLst>
                                          <p:attrName>style.visibility</p:attrName>
                                        </p:attrNameLst>
                                      </p:cBhvr>
                                      <p:to>
                                        <p:strVal val="visible"/>
                                      </p:to>
                                    </p:set>
                                    <p:animEffect transition="in" filter="slide(fromTop)">
                                      <p:cBhvr>
                                        <p:cTn id="7" dur="500"/>
                                        <p:tgtEl>
                                          <p:spTgt spid="3829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1" fill="hold" grpId="0" nodeType="clickEffect">
                                  <p:stCondLst>
                                    <p:cond delay="0"/>
                                  </p:stCondLst>
                                  <p:childTnLst>
                                    <p:set>
                                      <p:cBhvr>
                                        <p:cTn id="11" dur="1" fill="hold">
                                          <p:stCondLst>
                                            <p:cond delay="0"/>
                                          </p:stCondLst>
                                        </p:cTn>
                                        <p:tgtEl>
                                          <p:spTgt spid="382992"/>
                                        </p:tgtEl>
                                        <p:attrNameLst>
                                          <p:attrName>style.visibility</p:attrName>
                                        </p:attrNameLst>
                                      </p:cBhvr>
                                      <p:to>
                                        <p:strVal val="visible"/>
                                      </p:to>
                                    </p:set>
                                    <p:anim calcmode="lin" valueType="num">
                                      <p:cBhvr additive="base">
                                        <p:cTn id="12" dur="500" fill="hold"/>
                                        <p:tgtEl>
                                          <p:spTgt spid="382992"/>
                                        </p:tgtEl>
                                        <p:attrNameLst>
                                          <p:attrName>ppt_x</p:attrName>
                                        </p:attrNameLst>
                                      </p:cBhvr>
                                      <p:tavLst>
                                        <p:tav tm="0">
                                          <p:val>
                                            <p:strVal val="#ppt_x"/>
                                          </p:val>
                                        </p:tav>
                                        <p:tav tm="100000">
                                          <p:val>
                                            <p:strVal val="#ppt_x"/>
                                          </p:val>
                                        </p:tav>
                                      </p:tavLst>
                                    </p:anim>
                                    <p:anim calcmode="lin" valueType="num">
                                      <p:cBhvr additive="base">
                                        <p:cTn id="13" dur="500" fill="hold"/>
                                        <p:tgtEl>
                                          <p:spTgt spid="382992"/>
                                        </p:tgtEl>
                                        <p:attrNameLst>
                                          <p:attrName>ppt_y</p:attrName>
                                        </p:attrNameLst>
                                      </p:cBhvr>
                                      <p:tavLst>
                                        <p:tav tm="0">
                                          <p:val>
                                            <p:strVal val="0-#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82982"/>
                                        </p:tgtEl>
                                        <p:attrNameLst>
                                          <p:attrName>style.visibility</p:attrName>
                                        </p:attrNameLst>
                                      </p:cBhvr>
                                      <p:to>
                                        <p:strVal val="visible"/>
                                      </p:to>
                                    </p:set>
                                    <p:animEffect transition="in" filter="slide(fromBottom)">
                                      <p:cBhvr>
                                        <p:cTn id="18" dur="500"/>
                                        <p:tgtEl>
                                          <p:spTgt spid="3829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382985"/>
                                        </p:tgtEl>
                                        <p:attrNameLst>
                                          <p:attrName>style.visibility</p:attrName>
                                        </p:attrNameLst>
                                      </p:cBhvr>
                                      <p:to>
                                        <p:strVal val="visible"/>
                                      </p:to>
                                    </p:set>
                                    <p:anim calcmode="lin" valueType="num">
                                      <p:cBhvr additive="base">
                                        <p:cTn id="23" dur="500" fill="hold"/>
                                        <p:tgtEl>
                                          <p:spTgt spid="382985"/>
                                        </p:tgtEl>
                                        <p:attrNameLst>
                                          <p:attrName>ppt_x</p:attrName>
                                        </p:attrNameLst>
                                      </p:cBhvr>
                                      <p:tavLst>
                                        <p:tav tm="0">
                                          <p:val>
                                            <p:strVal val="1+#ppt_w/2"/>
                                          </p:val>
                                        </p:tav>
                                        <p:tav tm="100000">
                                          <p:val>
                                            <p:strVal val="#ppt_x"/>
                                          </p:val>
                                        </p:tav>
                                      </p:tavLst>
                                    </p:anim>
                                    <p:anim calcmode="lin" valueType="num">
                                      <p:cBhvr additive="base">
                                        <p:cTn id="24" dur="500" fill="hold"/>
                                        <p:tgtEl>
                                          <p:spTgt spid="38298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82993"/>
                                        </p:tgtEl>
                                        <p:attrNameLst>
                                          <p:attrName>style.visibility</p:attrName>
                                        </p:attrNameLst>
                                      </p:cBhvr>
                                      <p:to>
                                        <p:strVal val="visible"/>
                                      </p:to>
                                    </p:set>
                                    <p:anim calcmode="lin" valueType="num">
                                      <p:cBhvr additive="base">
                                        <p:cTn id="29" dur="500" fill="hold"/>
                                        <p:tgtEl>
                                          <p:spTgt spid="382993"/>
                                        </p:tgtEl>
                                        <p:attrNameLst>
                                          <p:attrName>ppt_x</p:attrName>
                                        </p:attrNameLst>
                                      </p:cBhvr>
                                      <p:tavLst>
                                        <p:tav tm="0">
                                          <p:val>
                                            <p:strVal val="#ppt_x"/>
                                          </p:val>
                                        </p:tav>
                                        <p:tav tm="100000">
                                          <p:val>
                                            <p:strVal val="#ppt_x"/>
                                          </p:val>
                                        </p:tav>
                                      </p:tavLst>
                                    </p:anim>
                                    <p:anim calcmode="lin" valueType="num">
                                      <p:cBhvr additive="base">
                                        <p:cTn id="30" dur="500" fill="hold"/>
                                        <p:tgtEl>
                                          <p:spTgt spid="382993"/>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382981"/>
                                        </p:tgtEl>
                                        <p:attrNameLst>
                                          <p:attrName>style.visibility</p:attrName>
                                        </p:attrNameLst>
                                      </p:cBhvr>
                                      <p:to>
                                        <p:strVal val="visible"/>
                                      </p:to>
                                    </p:set>
                                    <p:animEffect transition="in" filter="box(in)">
                                      <p:cBhvr>
                                        <p:cTn id="35" dur="500"/>
                                        <p:tgtEl>
                                          <p:spTgt spid="38298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382986"/>
                                        </p:tgtEl>
                                        <p:attrNameLst>
                                          <p:attrName>style.visibility</p:attrName>
                                        </p:attrNameLst>
                                      </p:cBhvr>
                                      <p:to>
                                        <p:strVal val="visible"/>
                                      </p:to>
                                    </p:set>
                                    <p:anim calcmode="lin" valueType="num">
                                      <p:cBhvr additive="base">
                                        <p:cTn id="40" dur="500" fill="hold"/>
                                        <p:tgtEl>
                                          <p:spTgt spid="382986"/>
                                        </p:tgtEl>
                                        <p:attrNameLst>
                                          <p:attrName>ppt_x</p:attrName>
                                        </p:attrNameLst>
                                      </p:cBhvr>
                                      <p:tavLst>
                                        <p:tav tm="0">
                                          <p:val>
                                            <p:strVal val="0-#ppt_w/2"/>
                                          </p:val>
                                        </p:tav>
                                        <p:tav tm="100000">
                                          <p:val>
                                            <p:strVal val="#ppt_x"/>
                                          </p:val>
                                        </p:tav>
                                      </p:tavLst>
                                    </p:anim>
                                    <p:anim calcmode="lin" valueType="num">
                                      <p:cBhvr additive="base">
                                        <p:cTn id="41" dur="500" fill="hold"/>
                                        <p:tgtEl>
                                          <p:spTgt spid="382986"/>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82994"/>
                                        </p:tgtEl>
                                        <p:attrNameLst>
                                          <p:attrName>style.visibility</p:attrName>
                                        </p:attrNameLst>
                                      </p:cBhvr>
                                      <p:to>
                                        <p:strVal val="visible"/>
                                      </p:to>
                                    </p:set>
                                    <p:anim calcmode="lin" valueType="num">
                                      <p:cBhvr additive="base">
                                        <p:cTn id="46" dur="500" fill="hold"/>
                                        <p:tgtEl>
                                          <p:spTgt spid="382994"/>
                                        </p:tgtEl>
                                        <p:attrNameLst>
                                          <p:attrName>ppt_x</p:attrName>
                                        </p:attrNameLst>
                                      </p:cBhvr>
                                      <p:tavLst>
                                        <p:tav tm="0">
                                          <p:val>
                                            <p:strVal val="#ppt_x"/>
                                          </p:val>
                                        </p:tav>
                                        <p:tav tm="100000">
                                          <p:val>
                                            <p:strVal val="#ppt_x"/>
                                          </p:val>
                                        </p:tav>
                                      </p:tavLst>
                                    </p:anim>
                                    <p:anim calcmode="lin" valueType="num">
                                      <p:cBhvr additive="base">
                                        <p:cTn id="47" dur="500" fill="hold"/>
                                        <p:tgtEl>
                                          <p:spTgt spid="382994"/>
                                        </p:tgtEl>
                                        <p:attrNameLst>
                                          <p:attrName>ppt_y</p:attrName>
                                        </p:attrNameLst>
                                      </p:cBhvr>
                                      <p:tavLst>
                                        <p:tav tm="0">
                                          <p:val>
                                            <p:strVal val="1+#ppt_h/2"/>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82980"/>
                                        </p:tgtEl>
                                        <p:attrNameLst>
                                          <p:attrName>style.visibility</p:attrName>
                                        </p:attrNameLst>
                                      </p:cBhvr>
                                      <p:to>
                                        <p:strVal val="visible"/>
                                      </p:to>
                                    </p:set>
                                    <p:animEffect transition="in" filter="box(in)">
                                      <p:cBhvr>
                                        <p:cTn id="52" dur="500"/>
                                        <p:tgtEl>
                                          <p:spTgt spid="38298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82987"/>
                                        </p:tgtEl>
                                        <p:attrNameLst>
                                          <p:attrName>style.visibility</p:attrName>
                                        </p:attrNameLst>
                                      </p:cBhvr>
                                      <p:to>
                                        <p:strVal val="visible"/>
                                      </p:to>
                                    </p:set>
                                    <p:anim calcmode="lin" valueType="num">
                                      <p:cBhvr additive="base">
                                        <p:cTn id="57" dur="500" fill="hold"/>
                                        <p:tgtEl>
                                          <p:spTgt spid="382987"/>
                                        </p:tgtEl>
                                        <p:attrNameLst>
                                          <p:attrName>ppt_x</p:attrName>
                                        </p:attrNameLst>
                                      </p:cBhvr>
                                      <p:tavLst>
                                        <p:tav tm="0">
                                          <p:val>
                                            <p:strVal val="0-#ppt_w/2"/>
                                          </p:val>
                                        </p:tav>
                                        <p:tav tm="100000">
                                          <p:val>
                                            <p:strVal val="#ppt_x"/>
                                          </p:val>
                                        </p:tav>
                                      </p:tavLst>
                                    </p:anim>
                                    <p:anim calcmode="lin" valueType="num">
                                      <p:cBhvr additive="base">
                                        <p:cTn id="58" dur="500" fill="hold"/>
                                        <p:tgtEl>
                                          <p:spTgt spid="382987"/>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2" fill="hold" nodeType="clickEffect">
                                  <p:stCondLst>
                                    <p:cond delay="0"/>
                                  </p:stCondLst>
                                  <p:childTnLst>
                                    <p:set>
                                      <p:cBhvr>
                                        <p:cTn id="62" dur="1" fill="hold">
                                          <p:stCondLst>
                                            <p:cond delay="0"/>
                                          </p:stCondLst>
                                        </p:cTn>
                                        <p:tgtEl>
                                          <p:spTgt spid="383006"/>
                                        </p:tgtEl>
                                        <p:attrNameLst>
                                          <p:attrName>style.visibility</p:attrName>
                                        </p:attrNameLst>
                                      </p:cBhvr>
                                      <p:to>
                                        <p:strVal val="visible"/>
                                      </p:to>
                                    </p:set>
                                    <p:anim calcmode="lin" valueType="num">
                                      <p:cBhvr additive="base">
                                        <p:cTn id="63" dur="500" fill="hold"/>
                                        <p:tgtEl>
                                          <p:spTgt spid="383006"/>
                                        </p:tgtEl>
                                        <p:attrNameLst>
                                          <p:attrName>ppt_x</p:attrName>
                                        </p:attrNameLst>
                                      </p:cBhvr>
                                      <p:tavLst>
                                        <p:tav tm="0">
                                          <p:val>
                                            <p:strVal val="1+#ppt_w/2"/>
                                          </p:val>
                                        </p:tav>
                                        <p:tav tm="100000">
                                          <p:val>
                                            <p:strVal val="#ppt_x"/>
                                          </p:val>
                                        </p:tav>
                                      </p:tavLst>
                                    </p:anim>
                                    <p:anim calcmode="lin" valueType="num">
                                      <p:cBhvr additive="base">
                                        <p:cTn id="64" dur="500" fill="hold"/>
                                        <p:tgtEl>
                                          <p:spTgt spid="383006"/>
                                        </p:tgtEl>
                                        <p:attrNameLst>
                                          <p:attrName>ppt_y</p:attrName>
                                        </p:attrNameLst>
                                      </p:cBhvr>
                                      <p:tavLst>
                                        <p:tav tm="0">
                                          <p:val>
                                            <p:strVal val="#ppt_y"/>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2" fill="hold" nodeType="clickEffect">
                                  <p:stCondLst>
                                    <p:cond delay="0"/>
                                  </p:stCondLst>
                                  <p:childTnLst>
                                    <p:set>
                                      <p:cBhvr>
                                        <p:cTn id="68" dur="1" fill="hold">
                                          <p:stCondLst>
                                            <p:cond delay="0"/>
                                          </p:stCondLst>
                                        </p:cTn>
                                        <p:tgtEl>
                                          <p:spTgt spid="383008"/>
                                        </p:tgtEl>
                                        <p:attrNameLst>
                                          <p:attrName>style.visibility</p:attrName>
                                        </p:attrNameLst>
                                      </p:cBhvr>
                                      <p:to>
                                        <p:strVal val="visible"/>
                                      </p:to>
                                    </p:set>
                                    <p:anim calcmode="lin" valueType="num">
                                      <p:cBhvr additive="base">
                                        <p:cTn id="69" dur="500" fill="hold"/>
                                        <p:tgtEl>
                                          <p:spTgt spid="383008"/>
                                        </p:tgtEl>
                                        <p:attrNameLst>
                                          <p:attrName>ppt_x</p:attrName>
                                        </p:attrNameLst>
                                      </p:cBhvr>
                                      <p:tavLst>
                                        <p:tav tm="0">
                                          <p:val>
                                            <p:strVal val="1+#ppt_w/2"/>
                                          </p:val>
                                        </p:tav>
                                        <p:tav tm="100000">
                                          <p:val>
                                            <p:strVal val="#ppt_x"/>
                                          </p:val>
                                        </p:tav>
                                      </p:tavLst>
                                    </p:anim>
                                    <p:anim calcmode="lin" valueType="num">
                                      <p:cBhvr additive="base">
                                        <p:cTn id="70" dur="500" fill="hold"/>
                                        <p:tgtEl>
                                          <p:spTgt spid="383008"/>
                                        </p:tgtEl>
                                        <p:attrNameLst>
                                          <p:attrName>ppt_y</p:attrName>
                                        </p:attrNameLst>
                                      </p:cBhvr>
                                      <p:tavLst>
                                        <p:tav tm="0">
                                          <p:val>
                                            <p:strVal val="#ppt_y"/>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2" fill="hold" nodeType="clickEffect">
                                  <p:stCondLst>
                                    <p:cond delay="0"/>
                                  </p:stCondLst>
                                  <p:childTnLst>
                                    <p:set>
                                      <p:cBhvr>
                                        <p:cTn id="74" dur="1" fill="hold">
                                          <p:stCondLst>
                                            <p:cond delay="0"/>
                                          </p:stCondLst>
                                        </p:cTn>
                                        <p:tgtEl>
                                          <p:spTgt spid="383007"/>
                                        </p:tgtEl>
                                        <p:attrNameLst>
                                          <p:attrName>style.visibility</p:attrName>
                                        </p:attrNameLst>
                                      </p:cBhvr>
                                      <p:to>
                                        <p:strVal val="visible"/>
                                      </p:to>
                                    </p:set>
                                    <p:anim calcmode="lin" valueType="num">
                                      <p:cBhvr additive="base">
                                        <p:cTn id="75" dur="500" fill="hold"/>
                                        <p:tgtEl>
                                          <p:spTgt spid="383007"/>
                                        </p:tgtEl>
                                        <p:attrNameLst>
                                          <p:attrName>ppt_x</p:attrName>
                                        </p:attrNameLst>
                                      </p:cBhvr>
                                      <p:tavLst>
                                        <p:tav tm="0">
                                          <p:val>
                                            <p:strVal val="1+#ppt_w/2"/>
                                          </p:val>
                                        </p:tav>
                                        <p:tav tm="100000">
                                          <p:val>
                                            <p:strVal val="#ppt_x"/>
                                          </p:val>
                                        </p:tav>
                                      </p:tavLst>
                                    </p:anim>
                                    <p:anim calcmode="lin" valueType="num">
                                      <p:cBhvr additive="base">
                                        <p:cTn id="76" dur="500" fill="hold"/>
                                        <p:tgtEl>
                                          <p:spTgt spid="38300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2980" grpId="0" animBg="1" autoUpdateAnimBg="0"/>
      <p:bldP spid="382981" grpId="0" animBg="1" autoUpdateAnimBg="0"/>
      <p:bldP spid="382982" grpId="0" animBg="1"/>
      <p:bldP spid="382985" grpId="0" animBg="1" autoUpdateAnimBg="0"/>
      <p:bldP spid="382986" grpId="0" autoUpdateAnimBg="0"/>
      <p:bldP spid="382987" grpId="0" autoUpdateAnimBg="0"/>
      <p:bldP spid="382989" grpId="0" animBg="1" autoUpdateAnimBg="0"/>
      <p:bldP spid="382992" grpId="0" animBg="1"/>
      <p:bldP spid="382993" grpId="0" animBg="1"/>
      <p:bldP spid="38299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6323" name="Rectangle 1026"/>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56324" name="Rectangle 1027"/>
          <p:cNvSpPr>
            <a:spLocks noGrp="1" noChangeArrowheads="1"/>
          </p:cNvSpPr>
          <p:nvPr>
            <p:ph type="body" idx="1"/>
          </p:nvPr>
        </p:nvSpPr>
        <p:spPr>
          <a:xfrm>
            <a:off x="957263" y="1827213"/>
            <a:ext cx="6329362" cy="5030787"/>
          </a:xfrm>
        </p:spPr>
        <p:txBody>
          <a:bodyPr/>
          <a:lstStyle/>
          <a:p>
            <a:pPr eaLnBrk="1" hangingPunct="1">
              <a:lnSpc>
                <a:spcPct val="130000"/>
              </a:lnSpc>
              <a:buFont typeface="Wingdings" pitchFamily="2" charset="2"/>
              <a:buNone/>
            </a:pPr>
            <a:r>
              <a:rPr lang="en-US" altLang="zh-CN" b="1" smtClean="0">
                <a:solidFill>
                  <a:srgbClr val="70BB2B"/>
                </a:solidFill>
                <a:ea typeface="宋体" pitchFamily="2" charset="-122"/>
              </a:rPr>
              <a:t>  </a:t>
            </a:r>
            <a:r>
              <a:rPr lang="en-US" altLang="zh-CN" b="1" smtClean="0">
                <a:ea typeface="宋体" pitchFamily="2" charset="-122"/>
              </a:rPr>
              <a:t>1.2.1  </a:t>
            </a:r>
            <a:r>
              <a:rPr lang="zh-CN" altLang="en-US" b="1" smtClean="0">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solidFill>
                  <a:srgbClr val="70BB2B"/>
                </a:solidFill>
                <a:ea typeface="宋体" pitchFamily="2" charset="-122"/>
              </a:rPr>
              <a:t>1.2.2  </a:t>
            </a:r>
            <a:r>
              <a:rPr lang="zh-CN" altLang="en-US" b="1" smtClean="0">
                <a:solidFill>
                  <a:srgbClr val="70BB2B"/>
                </a:solidFill>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ea typeface="宋体" pitchFamily="2" charset="-122"/>
              </a:rPr>
              <a:t>1.2.3  </a:t>
            </a:r>
            <a:r>
              <a:rPr lang="zh-CN" altLang="en-US" b="1" smtClean="0">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1.2.4  </a:t>
            </a:r>
            <a:r>
              <a:rPr lang="zh-CN" altLang="en-US" b="1" smtClean="0">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1.2.6  </a:t>
            </a:r>
            <a:r>
              <a:rPr lang="zh-CN" altLang="en-US" b="1" smtClean="0">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1.2.7  </a:t>
            </a:r>
            <a:r>
              <a:rPr lang="zh-CN" altLang="en-US" b="1" smtClean="0">
                <a:ea typeface="宋体" pitchFamily="2" charset="-122"/>
              </a:rPr>
              <a:t>关系模型</a:t>
            </a:r>
            <a:endParaRPr lang="zh-CN" altLang="en-US" sz="2400" b="1" smtClean="0">
              <a:ea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7347" name="Rectangle 1026"/>
          <p:cNvSpPr>
            <a:spLocks noGrp="1" noChangeArrowheads="1"/>
          </p:cNvSpPr>
          <p:nvPr>
            <p:ph type="title"/>
          </p:nvPr>
        </p:nvSpPr>
        <p:spPr/>
        <p:txBody>
          <a:bodyPr/>
          <a:lstStyle/>
          <a:p>
            <a:pPr eaLnBrk="1" hangingPunct="1"/>
            <a:r>
              <a:rPr lang="en-US" altLang="zh-CN" smtClean="0">
                <a:ea typeface="宋体" pitchFamily="2" charset="-122"/>
              </a:rPr>
              <a:t> 1.2.2 </a:t>
            </a:r>
            <a:r>
              <a:rPr lang="zh-CN" altLang="en-US" smtClean="0">
                <a:ea typeface="宋体" pitchFamily="2" charset="-122"/>
              </a:rPr>
              <a:t>数据模型的组成要素</a:t>
            </a:r>
          </a:p>
        </p:txBody>
      </p:sp>
      <p:sp>
        <p:nvSpPr>
          <p:cNvPr id="57348" name="Rectangle 1027"/>
          <p:cNvSpPr>
            <a:spLocks noGrp="1" noChangeArrowheads="1"/>
          </p:cNvSpPr>
          <p:nvPr>
            <p:ph type="body" idx="1"/>
          </p:nvPr>
        </p:nvSpPr>
        <p:spPr>
          <a:xfrm>
            <a:off x="1066800" y="1828800"/>
            <a:ext cx="7772400" cy="4114800"/>
          </a:xfrm>
        </p:spPr>
        <p:txBody>
          <a:bodyPr/>
          <a:lstStyle/>
          <a:p>
            <a:pPr eaLnBrk="1" hangingPunct="1">
              <a:lnSpc>
                <a:spcPct val="130000"/>
              </a:lnSpc>
            </a:pPr>
            <a:r>
              <a:rPr lang="zh-CN" altLang="en-US" smtClean="0">
                <a:ea typeface="宋体" pitchFamily="2" charset="-122"/>
              </a:rPr>
              <a:t>数据结构 </a:t>
            </a:r>
          </a:p>
          <a:p>
            <a:pPr eaLnBrk="1" hangingPunct="1">
              <a:lnSpc>
                <a:spcPct val="130000"/>
              </a:lnSpc>
            </a:pPr>
            <a:r>
              <a:rPr lang="zh-CN" altLang="en-US" smtClean="0">
                <a:ea typeface="宋体" pitchFamily="2" charset="-122"/>
              </a:rPr>
              <a:t>数据操作 </a:t>
            </a:r>
          </a:p>
          <a:p>
            <a:pPr eaLnBrk="1" hangingPunct="1">
              <a:lnSpc>
                <a:spcPct val="130000"/>
              </a:lnSpc>
            </a:pPr>
            <a:r>
              <a:rPr lang="zh-CN" altLang="en-US" smtClean="0">
                <a:ea typeface="宋体" pitchFamily="2" charset="-122"/>
              </a:rPr>
              <a:t>完整性约束条件</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8371"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rPr>
              <a:t>一、 数据结构</a:t>
            </a:r>
          </a:p>
        </p:txBody>
      </p:sp>
      <p:sp>
        <p:nvSpPr>
          <p:cNvPr id="58372" name="Rectangle 3"/>
          <p:cNvSpPr>
            <a:spLocks noGrp="1" noChangeArrowheads="1"/>
          </p:cNvSpPr>
          <p:nvPr>
            <p:ph type="body" idx="1"/>
          </p:nvPr>
        </p:nvSpPr>
        <p:spPr/>
        <p:txBody>
          <a:bodyPr/>
          <a:lstStyle/>
          <a:p>
            <a:pPr algn="just" eaLnBrk="1" hangingPunct="1"/>
            <a:r>
              <a:rPr lang="zh-CN" altLang="en-US" smtClean="0">
                <a:ea typeface="宋体" pitchFamily="2" charset="-122"/>
              </a:rPr>
              <a:t>什么是数据结构</a:t>
            </a:r>
          </a:p>
          <a:p>
            <a:pPr lvl="1" algn="just" eaLnBrk="1" hangingPunct="1"/>
            <a:r>
              <a:rPr lang="zh-CN" altLang="en-US" smtClean="0">
                <a:ea typeface="宋体" pitchFamily="2" charset="-122"/>
              </a:rPr>
              <a:t>描述数据库的组成对象，以及对象之间的联系</a:t>
            </a:r>
          </a:p>
          <a:p>
            <a:pPr lvl="1" algn="just" eaLnBrk="1" hangingPunct="1">
              <a:lnSpc>
                <a:spcPct val="60000"/>
              </a:lnSpc>
            </a:pPr>
            <a:endParaRPr lang="zh-CN" altLang="en-US" sz="2800" smtClean="0">
              <a:ea typeface="宋体" pitchFamily="2" charset="-122"/>
            </a:endParaRPr>
          </a:p>
          <a:p>
            <a:pPr algn="just" eaLnBrk="1" hangingPunct="1"/>
            <a:r>
              <a:rPr lang="zh-CN" altLang="en-US" smtClean="0">
                <a:ea typeface="宋体" pitchFamily="2" charset="-122"/>
              </a:rPr>
              <a:t>描述的内容</a:t>
            </a:r>
          </a:p>
          <a:p>
            <a:pPr lvl="1" algn="just" eaLnBrk="1" hangingPunct="1"/>
            <a:r>
              <a:rPr lang="zh-CN" altLang="en-US" smtClean="0">
                <a:ea typeface="宋体" pitchFamily="2" charset="-122"/>
              </a:rPr>
              <a:t>与数据类型、内容、性质有关的对象</a:t>
            </a:r>
          </a:p>
          <a:p>
            <a:pPr lvl="1" algn="just" eaLnBrk="1" hangingPunct="1"/>
            <a:r>
              <a:rPr lang="zh-CN" altLang="en-US" smtClean="0">
                <a:ea typeface="宋体" pitchFamily="2" charset="-122"/>
              </a:rPr>
              <a:t>与数据之间联系有关的对象</a:t>
            </a:r>
          </a:p>
          <a:p>
            <a:pPr lvl="1" algn="just" eaLnBrk="1" hangingPunct="1">
              <a:lnSpc>
                <a:spcPct val="60000"/>
              </a:lnSpc>
              <a:buFont typeface="Wingdings" pitchFamily="2" charset="2"/>
              <a:buNone/>
            </a:pPr>
            <a:endParaRPr lang="zh-CN" altLang="en-US" sz="2800" smtClean="0">
              <a:ea typeface="宋体" pitchFamily="2" charset="-122"/>
            </a:endParaRPr>
          </a:p>
          <a:p>
            <a:pPr algn="just" eaLnBrk="1" hangingPunct="1"/>
            <a:r>
              <a:rPr lang="zh-CN" altLang="en-US" smtClean="0">
                <a:ea typeface="宋体" pitchFamily="2" charset="-122"/>
              </a:rPr>
              <a:t>数据结构是对系统静态特性的描述</a:t>
            </a:r>
          </a:p>
          <a:p>
            <a:pPr eaLnBrk="1" hangingPunct="1"/>
            <a:endParaRPr lang="en-US" altLang="zh-CN" sz="3200" smtClean="0">
              <a:ea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59395"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rPr>
              <a:t>二、数据操作 </a:t>
            </a:r>
          </a:p>
        </p:txBody>
      </p:sp>
      <p:sp>
        <p:nvSpPr>
          <p:cNvPr id="59396" name="Rectangle 3"/>
          <p:cNvSpPr>
            <a:spLocks noGrp="1" noChangeArrowheads="1"/>
          </p:cNvSpPr>
          <p:nvPr>
            <p:ph type="body" idx="1"/>
          </p:nvPr>
        </p:nvSpPr>
        <p:spPr>
          <a:xfrm>
            <a:off x="900113" y="1700213"/>
            <a:ext cx="7772400" cy="4005262"/>
          </a:xfrm>
        </p:spPr>
        <p:txBody>
          <a:bodyPr/>
          <a:lstStyle/>
          <a:p>
            <a:pPr algn="just" eaLnBrk="1" hangingPunct="1">
              <a:lnSpc>
                <a:spcPct val="150000"/>
              </a:lnSpc>
            </a:pPr>
            <a:r>
              <a:rPr lang="zh-CN" altLang="en-US" smtClean="0">
                <a:ea typeface="宋体" pitchFamily="2" charset="-122"/>
              </a:rPr>
              <a:t>数据操作</a:t>
            </a:r>
          </a:p>
          <a:p>
            <a:pPr lvl="1" algn="just" eaLnBrk="1" hangingPunct="1">
              <a:lnSpc>
                <a:spcPct val="150000"/>
              </a:lnSpc>
            </a:pPr>
            <a:r>
              <a:rPr lang="zh-CN" altLang="en-US" smtClean="0">
                <a:ea typeface="宋体" pitchFamily="2" charset="-122"/>
              </a:rPr>
              <a:t>对数据库中各种对象</a:t>
            </a:r>
            <a:r>
              <a:rPr lang="en-US" altLang="zh-CN" smtClean="0">
                <a:ea typeface="宋体" pitchFamily="2" charset="-122"/>
              </a:rPr>
              <a:t>(</a:t>
            </a:r>
            <a:r>
              <a:rPr lang="zh-CN" altLang="en-US" smtClean="0">
                <a:ea typeface="宋体" pitchFamily="2" charset="-122"/>
              </a:rPr>
              <a:t>型</a:t>
            </a:r>
            <a:r>
              <a:rPr lang="en-US" altLang="zh-CN" smtClean="0">
                <a:ea typeface="宋体" pitchFamily="2" charset="-122"/>
              </a:rPr>
              <a:t>)</a:t>
            </a:r>
            <a:r>
              <a:rPr lang="zh-CN" altLang="en-US" smtClean="0">
                <a:ea typeface="宋体" pitchFamily="2" charset="-122"/>
              </a:rPr>
              <a:t>的实例</a:t>
            </a:r>
            <a:r>
              <a:rPr lang="en-US" altLang="zh-CN" smtClean="0">
                <a:ea typeface="宋体" pitchFamily="2" charset="-122"/>
              </a:rPr>
              <a:t>(</a:t>
            </a:r>
            <a:r>
              <a:rPr lang="zh-CN" altLang="en-US" smtClean="0">
                <a:ea typeface="宋体" pitchFamily="2" charset="-122"/>
              </a:rPr>
              <a:t>值</a:t>
            </a:r>
            <a:r>
              <a:rPr lang="en-US" altLang="zh-CN" smtClean="0">
                <a:ea typeface="宋体" pitchFamily="2" charset="-122"/>
              </a:rPr>
              <a:t>)</a:t>
            </a:r>
            <a:r>
              <a:rPr lang="zh-CN" altLang="en-US" smtClean="0">
                <a:ea typeface="宋体" pitchFamily="2" charset="-122"/>
              </a:rPr>
              <a:t>允许执行的</a:t>
            </a:r>
          </a:p>
          <a:p>
            <a:pPr lvl="1" algn="just" eaLnBrk="1" hangingPunct="1">
              <a:lnSpc>
                <a:spcPct val="150000"/>
              </a:lnSpc>
              <a:buFont typeface="Wingdings" pitchFamily="2" charset="2"/>
              <a:buNone/>
            </a:pPr>
            <a:r>
              <a:rPr lang="zh-CN" altLang="en-US" b="1" smtClean="0">
                <a:solidFill>
                  <a:srgbClr val="5F9F25"/>
                </a:solidFill>
                <a:ea typeface="宋体" pitchFamily="2" charset="-122"/>
              </a:rPr>
              <a:t>   操作</a:t>
            </a:r>
            <a:r>
              <a:rPr lang="zh-CN" altLang="en-US" smtClean="0">
                <a:ea typeface="宋体" pitchFamily="2" charset="-122"/>
              </a:rPr>
              <a:t>及有关的</a:t>
            </a:r>
            <a:r>
              <a:rPr lang="zh-CN" altLang="en-US" b="1" smtClean="0">
                <a:solidFill>
                  <a:srgbClr val="5F9F25"/>
                </a:solidFill>
                <a:ea typeface="宋体" pitchFamily="2" charset="-122"/>
              </a:rPr>
              <a:t>操作规则</a:t>
            </a:r>
          </a:p>
          <a:p>
            <a:pPr algn="just" eaLnBrk="1" hangingPunct="1">
              <a:lnSpc>
                <a:spcPct val="150000"/>
              </a:lnSpc>
            </a:pPr>
            <a:r>
              <a:rPr lang="zh-CN" altLang="en-US" smtClean="0">
                <a:ea typeface="宋体" pitchFamily="2" charset="-122"/>
              </a:rPr>
              <a:t>数据操作的类型</a:t>
            </a:r>
          </a:p>
          <a:p>
            <a:pPr lvl="1" algn="just" eaLnBrk="1" hangingPunct="1">
              <a:lnSpc>
                <a:spcPct val="150000"/>
              </a:lnSpc>
            </a:pPr>
            <a:r>
              <a:rPr lang="zh-CN" altLang="en-US" smtClean="0">
                <a:ea typeface="宋体" pitchFamily="2" charset="-122"/>
              </a:rPr>
              <a:t>查询</a:t>
            </a:r>
          </a:p>
          <a:p>
            <a:pPr lvl="1" algn="just" eaLnBrk="1" hangingPunct="1">
              <a:lnSpc>
                <a:spcPct val="150000"/>
              </a:lnSpc>
            </a:pPr>
            <a:r>
              <a:rPr lang="zh-CN" altLang="en-US" smtClean="0">
                <a:ea typeface="宋体" pitchFamily="2" charset="-122"/>
              </a:rPr>
              <a:t>更新</a:t>
            </a:r>
            <a:r>
              <a:rPr lang="en-US" altLang="zh-CN" smtClean="0">
                <a:ea typeface="宋体" pitchFamily="2" charset="-122"/>
              </a:rPr>
              <a:t>(</a:t>
            </a:r>
            <a:r>
              <a:rPr lang="zh-CN" altLang="en-US" smtClean="0">
                <a:ea typeface="宋体" pitchFamily="2" charset="-122"/>
              </a:rPr>
              <a:t>包括插入、删除、修改</a:t>
            </a:r>
            <a:r>
              <a:rPr lang="en-US" altLang="zh-CN" smtClean="0">
                <a:ea typeface="宋体" pitchFamily="2" charset="-122"/>
              </a:rPr>
              <a:t>)</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0419"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rPr>
              <a:t>数据操作</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 </a:t>
            </a:r>
          </a:p>
        </p:txBody>
      </p:sp>
      <p:sp>
        <p:nvSpPr>
          <p:cNvPr id="60420" name="Rectangle 3"/>
          <p:cNvSpPr>
            <a:spLocks noGrp="1" noChangeArrowheads="1"/>
          </p:cNvSpPr>
          <p:nvPr>
            <p:ph type="body" idx="1"/>
          </p:nvPr>
        </p:nvSpPr>
        <p:spPr/>
        <p:txBody>
          <a:bodyPr/>
          <a:lstStyle/>
          <a:p>
            <a:pPr algn="just" eaLnBrk="1" hangingPunct="1"/>
            <a:r>
              <a:rPr lang="zh-CN" altLang="en-US" sz="3200" smtClean="0">
                <a:ea typeface="宋体" pitchFamily="2" charset="-122"/>
              </a:rPr>
              <a:t>数据模型对操作的定义</a:t>
            </a:r>
          </a:p>
          <a:p>
            <a:pPr lvl="1" algn="just" eaLnBrk="1" hangingPunct="1">
              <a:lnSpc>
                <a:spcPct val="130000"/>
              </a:lnSpc>
            </a:pPr>
            <a:r>
              <a:rPr lang="zh-CN" altLang="en-US" sz="2600" smtClean="0">
                <a:ea typeface="宋体" pitchFamily="2" charset="-122"/>
              </a:rPr>
              <a:t>操作的确切含义</a:t>
            </a:r>
          </a:p>
          <a:p>
            <a:pPr lvl="1" algn="just" eaLnBrk="1" hangingPunct="1">
              <a:lnSpc>
                <a:spcPct val="130000"/>
              </a:lnSpc>
            </a:pPr>
            <a:r>
              <a:rPr lang="zh-CN" altLang="en-US" sz="2600" smtClean="0">
                <a:ea typeface="宋体" pitchFamily="2" charset="-122"/>
              </a:rPr>
              <a:t>操作符号</a:t>
            </a:r>
          </a:p>
          <a:p>
            <a:pPr lvl="1" algn="just" eaLnBrk="1" hangingPunct="1">
              <a:lnSpc>
                <a:spcPct val="130000"/>
              </a:lnSpc>
            </a:pPr>
            <a:r>
              <a:rPr lang="zh-CN" altLang="en-US" sz="2600" smtClean="0">
                <a:ea typeface="宋体" pitchFamily="2" charset="-122"/>
              </a:rPr>
              <a:t>操作规则（如优先级）</a:t>
            </a:r>
          </a:p>
          <a:p>
            <a:pPr lvl="1" algn="just" eaLnBrk="1" hangingPunct="1">
              <a:lnSpc>
                <a:spcPct val="130000"/>
              </a:lnSpc>
            </a:pPr>
            <a:r>
              <a:rPr lang="zh-CN" altLang="en-US" sz="2600" smtClean="0">
                <a:ea typeface="宋体" pitchFamily="2" charset="-122"/>
              </a:rPr>
              <a:t>实现操作的语言</a:t>
            </a:r>
          </a:p>
          <a:p>
            <a:pPr algn="just" eaLnBrk="1" hangingPunct="1"/>
            <a:r>
              <a:rPr lang="zh-CN" altLang="en-US" sz="3200" smtClean="0">
                <a:ea typeface="宋体" pitchFamily="2" charset="-122"/>
              </a:rPr>
              <a:t>数据操作是对系统动态特性的描述</a:t>
            </a:r>
          </a:p>
          <a:p>
            <a:pPr algn="just" eaLnBrk="1" hangingPunct="1">
              <a:buFont typeface="Wingdings" pitchFamily="2" charset="2"/>
              <a:buNone/>
            </a:pPr>
            <a:r>
              <a:rPr lang="zh-CN" altLang="en-US" sz="3200" smtClean="0">
                <a:ea typeface="宋体" pitchFamily="2" charset="-122"/>
              </a:rPr>
              <a:t>请举例说明</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1443" name="Rectangle 2"/>
          <p:cNvSpPr>
            <a:spLocks noGrp="1" noChangeArrowheads="1"/>
          </p:cNvSpPr>
          <p:nvPr>
            <p:ph type="title"/>
          </p:nvPr>
        </p:nvSpPr>
        <p:spPr/>
        <p:txBody>
          <a:bodyPr/>
          <a:lstStyle/>
          <a:p>
            <a:pPr eaLnBrk="1" hangingPunct="1"/>
            <a:r>
              <a:rPr lang="zh-CN" altLang="en-US" smtClean="0">
                <a:ea typeface="宋体" pitchFamily="2" charset="-122"/>
              </a:rPr>
              <a:t>三、数据的完整性约束条件 </a:t>
            </a:r>
          </a:p>
        </p:txBody>
      </p:sp>
      <p:sp>
        <p:nvSpPr>
          <p:cNvPr id="61444" name="Rectangle 3"/>
          <p:cNvSpPr>
            <a:spLocks noGrp="1" noChangeArrowheads="1"/>
          </p:cNvSpPr>
          <p:nvPr>
            <p:ph type="body" idx="1"/>
          </p:nvPr>
        </p:nvSpPr>
        <p:spPr/>
        <p:txBody>
          <a:bodyPr/>
          <a:lstStyle/>
          <a:p>
            <a:pPr eaLnBrk="1" hangingPunct="1"/>
            <a:r>
              <a:rPr lang="zh-CN" altLang="en-US" sz="3200" smtClean="0">
                <a:ea typeface="宋体" pitchFamily="2" charset="-122"/>
              </a:rPr>
              <a:t>数据的完整性约束条件</a:t>
            </a:r>
          </a:p>
          <a:p>
            <a:pPr lvl="1" eaLnBrk="1" hangingPunct="1">
              <a:lnSpc>
                <a:spcPct val="160000"/>
              </a:lnSpc>
            </a:pPr>
            <a:r>
              <a:rPr lang="zh-CN" altLang="en-US" sz="2800" smtClean="0">
                <a:ea typeface="宋体" pitchFamily="2" charset="-122"/>
              </a:rPr>
              <a:t>一组完整性规则的集合。</a:t>
            </a:r>
          </a:p>
          <a:p>
            <a:pPr lvl="1" eaLnBrk="1" hangingPunct="1">
              <a:lnSpc>
                <a:spcPct val="160000"/>
              </a:lnSpc>
            </a:pPr>
            <a:r>
              <a:rPr lang="zh-CN" altLang="en-US" sz="2800" smtClean="0">
                <a:ea typeface="宋体" pitchFamily="2" charset="-122"/>
              </a:rPr>
              <a:t>完整性规则：给定的数据模型中数据及其联系所具有的制约和储存规则</a:t>
            </a:r>
          </a:p>
          <a:p>
            <a:pPr lvl="1" eaLnBrk="1" hangingPunct="1">
              <a:lnSpc>
                <a:spcPct val="160000"/>
              </a:lnSpc>
            </a:pPr>
            <a:r>
              <a:rPr lang="zh-CN" altLang="en-US" sz="2800" smtClean="0">
                <a:ea typeface="宋体" pitchFamily="2" charset="-122"/>
              </a:rPr>
              <a:t>用以限定符合数据模型的数据库状态以及状态的变化，以保证数据的正确、有效、相容。</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2467" name="Rectangle 2"/>
          <p:cNvSpPr>
            <a:spLocks noGrp="1" noChangeArrowheads="1"/>
          </p:cNvSpPr>
          <p:nvPr>
            <p:ph type="title"/>
          </p:nvPr>
        </p:nvSpPr>
        <p:spPr/>
        <p:txBody>
          <a:bodyPr/>
          <a:lstStyle/>
          <a:p>
            <a:pPr eaLnBrk="1" hangingPunct="1"/>
            <a:r>
              <a:rPr lang="en-US" altLang="zh-CN" smtClean="0">
                <a:ea typeface="宋体" pitchFamily="2" charset="-122"/>
              </a:rPr>
              <a:t> </a:t>
            </a:r>
            <a:r>
              <a:rPr lang="zh-CN" altLang="en-US" smtClean="0">
                <a:ea typeface="宋体" pitchFamily="2" charset="-122"/>
              </a:rPr>
              <a:t>数据的完整性约束条件</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62468" name="Rectangle 3"/>
          <p:cNvSpPr>
            <a:spLocks noGrp="1" noChangeArrowheads="1"/>
          </p:cNvSpPr>
          <p:nvPr>
            <p:ph type="body" idx="1"/>
          </p:nvPr>
        </p:nvSpPr>
        <p:spPr/>
        <p:txBody>
          <a:bodyPr/>
          <a:lstStyle/>
          <a:p>
            <a:pPr eaLnBrk="1" hangingPunct="1">
              <a:lnSpc>
                <a:spcPct val="90000"/>
              </a:lnSpc>
            </a:pPr>
            <a:r>
              <a:rPr lang="zh-CN" altLang="en-US" sz="3200" smtClean="0">
                <a:ea typeface="宋体" pitchFamily="2" charset="-122"/>
              </a:rPr>
              <a:t>数据模型对完整性约束条件的定义</a:t>
            </a:r>
          </a:p>
          <a:p>
            <a:pPr lvl="1" eaLnBrk="1" hangingPunct="1">
              <a:lnSpc>
                <a:spcPct val="180000"/>
              </a:lnSpc>
            </a:pPr>
            <a:r>
              <a:rPr lang="zh-CN" altLang="en-US" b="1" smtClean="0">
                <a:ea typeface="宋体" pitchFamily="2" charset="-122"/>
              </a:rPr>
              <a:t>反映和规定本</a:t>
            </a:r>
            <a:r>
              <a:rPr lang="zh-CN" altLang="en-US" b="1" smtClean="0">
                <a:solidFill>
                  <a:srgbClr val="5F9F25"/>
                </a:solidFill>
                <a:ea typeface="宋体" pitchFamily="2" charset="-122"/>
              </a:rPr>
              <a:t>数据模型</a:t>
            </a:r>
            <a:r>
              <a:rPr lang="zh-CN" altLang="en-US" b="1" smtClean="0">
                <a:ea typeface="宋体" pitchFamily="2" charset="-122"/>
              </a:rPr>
              <a:t>必须遵守的</a:t>
            </a:r>
            <a:r>
              <a:rPr lang="zh-CN" altLang="en-US" b="1" smtClean="0">
                <a:solidFill>
                  <a:srgbClr val="5F9F25"/>
                </a:solidFill>
                <a:ea typeface="宋体" pitchFamily="2" charset="-122"/>
              </a:rPr>
              <a:t>基本的通用的</a:t>
            </a:r>
            <a:r>
              <a:rPr lang="zh-CN" altLang="en-US" b="1" smtClean="0">
                <a:ea typeface="宋体" pitchFamily="2" charset="-122"/>
              </a:rPr>
              <a:t>完整性约束条件。例如在关系模型中，任何关系必须满足实体完整性和参照完整性两个条件。</a:t>
            </a:r>
          </a:p>
          <a:p>
            <a:pPr lvl="1" algn="just" eaLnBrk="1" hangingPunct="1">
              <a:lnSpc>
                <a:spcPct val="180000"/>
              </a:lnSpc>
            </a:pPr>
            <a:r>
              <a:rPr lang="zh-CN" altLang="en-US" b="1" smtClean="0">
                <a:ea typeface="宋体" pitchFamily="2" charset="-122"/>
              </a:rPr>
              <a:t>提供定义完整性约束条件的机制，以反映</a:t>
            </a:r>
            <a:r>
              <a:rPr lang="zh-CN" altLang="en-US" b="1" smtClean="0">
                <a:solidFill>
                  <a:srgbClr val="5F9F25"/>
                </a:solidFill>
                <a:ea typeface="宋体" pitchFamily="2" charset="-122"/>
              </a:rPr>
              <a:t>具体应用</a:t>
            </a:r>
            <a:r>
              <a:rPr lang="zh-CN" altLang="en-US" b="1" smtClean="0">
                <a:ea typeface="宋体" pitchFamily="2" charset="-122"/>
              </a:rPr>
              <a:t>所涉及的数据必须遵守的特定的语义约束条件</a:t>
            </a:r>
            <a:r>
              <a:rPr lang="zh-CN" altLang="en-US" sz="2800" smtClean="0">
                <a:ea typeface="宋体" pitchFamily="2" charset="-122"/>
              </a:rPr>
              <a:t>。</a:t>
            </a:r>
          </a:p>
          <a:p>
            <a:pPr eaLnBrk="1" hangingPunct="1">
              <a:lnSpc>
                <a:spcPct val="90000"/>
              </a:lnSpc>
            </a:pPr>
            <a:endParaRPr lang="en-US" altLang="zh-CN" sz="3200" smtClean="0">
              <a:ea typeface="宋体" pitchFamily="2" charset="-122"/>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195" name="Rectangle 2"/>
          <p:cNvSpPr>
            <a:spLocks noGrp="1" noChangeArrowheads="1"/>
          </p:cNvSpPr>
          <p:nvPr>
            <p:ph type="title"/>
          </p:nvPr>
        </p:nvSpPr>
        <p:spPr/>
        <p:txBody>
          <a:bodyPr/>
          <a:lstStyle/>
          <a:p>
            <a:pPr eaLnBrk="1" hangingPunct="1"/>
            <a:r>
              <a:rPr lang="zh-CN" altLang="en-US" smtClean="0">
                <a:ea typeface="宋体" pitchFamily="2" charset="-122"/>
              </a:rPr>
              <a:t>内容安排</a:t>
            </a:r>
            <a:r>
              <a:rPr lang="en-US" altLang="zh-CN" smtClean="0">
                <a:ea typeface="宋体" pitchFamily="2" charset="-122"/>
              </a:rPr>
              <a:t>(2)</a:t>
            </a:r>
          </a:p>
        </p:txBody>
      </p:sp>
      <p:sp>
        <p:nvSpPr>
          <p:cNvPr id="7171" name="Rectangle 3"/>
          <p:cNvSpPr>
            <a:spLocks noGrp="1" noChangeArrowheads="1"/>
          </p:cNvSpPr>
          <p:nvPr>
            <p:ph type="body" idx="1"/>
          </p:nvPr>
        </p:nvSpPr>
        <p:spPr/>
        <p:txBody>
          <a:bodyPr/>
          <a:lstStyle/>
          <a:p>
            <a:pPr eaLnBrk="1" hangingPunct="1">
              <a:buFont typeface="Wingdings" pitchFamily="2" charset="2"/>
              <a:buNone/>
            </a:pPr>
            <a:r>
              <a:rPr lang="en-US" altLang="zh-CN" sz="2000" dirty="0" smtClean="0">
                <a:solidFill>
                  <a:srgbClr val="0000FF"/>
                </a:solidFill>
                <a:ea typeface="宋体" pitchFamily="2" charset="-122"/>
                <a:sym typeface="Wingdings" pitchFamily="2" charset="2"/>
              </a:rPr>
              <a:t> </a:t>
            </a:r>
            <a:r>
              <a:rPr lang="zh-CN" altLang="en-US" dirty="0" smtClean="0">
                <a:ea typeface="隶书" pitchFamily="49" charset="-122"/>
              </a:rPr>
              <a:t>系统篇</a:t>
            </a:r>
          </a:p>
          <a:p>
            <a:pPr lvl="1" eaLnBrk="1" hangingPunct="1">
              <a:lnSpc>
                <a:spcPct val="110000"/>
              </a:lnSpc>
            </a:pPr>
            <a:r>
              <a:rPr lang="zh-CN" altLang="en-US" dirty="0" smtClean="0">
                <a:ea typeface="宋体" pitchFamily="2" charset="-122"/>
              </a:rPr>
              <a:t>第九章  关系查询处理和查询优化</a:t>
            </a:r>
          </a:p>
          <a:p>
            <a:pPr lvl="1" eaLnBrk="1" hangingPunct="1">
              <a:lnSpc>
                <a:spcPct val="110000"/>
              </a:lnSpc>
            </a:pPr>
            <a:r>
              <a:rPr lang="zh-CN" altLang="en-US" dirty="0" smtClean="0">
                <a:ea typeface="宋体" pitchFamily="2" charset="-122"/>
              </a:rPr>
              <a:t>第十章  数据库恢复技术</a:t>
            </a:r>
          </a:p>
          <a:p>
            <a:pPr lvl="1" eaLnBrk="1" hangingPunct="1">
              <a:lnSpc>
                <a:spcPct val="110000"/>
              </a:lnSpc>
            </a:pPr>
            <a:r>
              <a:rPr lang="zh-CN" altLang="en-US" dirty="0" smtClean="0">
                <a:ea typeface="宋体" pitchFamily="2" charset="-122"/>
              </a:rPr>
              <a:t>第十一章  并发控制</a:t>
            </a:r>
          </a:p>
          <a:p>
            <a:pPr lvl="1" eaLnBrk="1" hangingPunct="1">
              <a:lnSpc>
                <a:spcPct val="110000"/>
              </a:lnSpc>
              <a:buFont typeface="Wingdings" pitchFamily="2" charset="2"/>
              <a:buNone/>
            </a:pPr>
            <a:endParaRPr lang="zh-CN" altLang="en-US" dirty="0" smtClean="0">
              <a:ea typeface="宋体" pitchFamily="2" charset="-122"/>
            </a:endParaRPr>
          </a:p>
          <a:p>
            <a:pPr lvl="1" algn="just" eaLnBrk="1" hangingPunct="1">
              <a:lnSpc>
                <a:spcPct val="110000"/>
              </a:lnSpc>
              <a:buFont typeface="Wingdings" pitchFamily="2" charset="2"/>
              <a:buNone/>
            </a:pPr>
            <a:r>
              <a:rPr lang="zh-CN" altLang="en-US" sz="2000" dirty="0" smtClean="0">
                <a:latin typeface="Times New Roman" pitchFamily="18" charset="0"/>
                <a:ea typeface="仿宋_GB2312" pitchFamily="49" charset="-122"/>
              </a:rPr>
              <a:t>第一至第十一章是基本教程，实战篇为拓展提高，也可自学。</a:t>
            </a:r>
            <a:endParaRPr lang="zh-CN" altLang="en-US" dirty="0" smtClean="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box(out)">
                                      <p:cBhvr>
                                        <p:cTn id="7" dur="500"/>
                                        <p:tgtEl>
                                          <p:spTgt spid="717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par>
                                <p:cTn id="8" presetID="4" presetClass="entr" presetSubtype="32"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box(out)">
                                      <p:cBhvr>
                                        <p:cTn id="10" dur="500"/>
                                        <p:tgtEl>
                                          <p:spTgt spid="7171">
                                            <p:txEl>
                                              <p:pRg st="1" end="1"/>
                                            </p:txEl>
                                          </p:spTgt>
                                        </p:tgtEl>
                                      </p:cBhvr>
                                    </p:animEffect>
                                  </p:childTnLst>
                                  <p:subTnLst>
                                    <p:audio>
                                      <p:cMediaNode>
                                        <p:cTn display="0" masterRel="sameClick">
                                          <p:stCondLst>
                                            <p:cond evt="begin" delay="0">
                                              <p:tn val="8"/>
                                            </p:cond>
                                          </p:stCondLst>
                                          <p:endCondLst>
                                            <p:cond evt="onStopAudio" delay="0">
                                              <p:tgtEl>
                                                <p:sldTgt/>
                                              </p:tgtEl>
                                            </p:cond>
                                          </p:endCondLst>
                                        </p:cTn>
                                        <p:tgtEl>
                                          <p:sndTgt r:embed="rId3" name="camera.wav"/>
                                        </p:tgtEl>
                                      </p:cMediaNode>
                                    </p:audio>
                                  </p:subTnLst>
                                </p:cTn>
                              </p:par>
                              <p:par>
                                <p:cTn id="11" presetID="4" presetClass="entr" presetSubtype="32"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box(out)">
                                      <p:cBhvr>
                                        <p:cTn id="13" dur="500"/>
                                        <p:tgtEl>
                                          <p:spTgt spid="7171">
                                            <p:txEl>
                                              <p:pRg st="2" end="2"/>
                                            </p:txEl>
                                          </p:spTgt>
                                        </p:tgtEl>
                                      </p:cBhvr>
                                    </p:animEffect>
                                  </p:childTnLst>
                                  <p:subTnLst>
                                    <p:audio>
                                      <p:cMediaNode>
                                        <p:cTn display="0" masterRel="sameClick">
                                          <p:stCondLst>
                                            <p:cond evt="begin" delay="0">
                                              <p:tn val="11"/>
                                            </p:cond>
                                          </p:stCondLst>
                                          <p:endCondLst>
                                            <p:cond evt="onStopAudio" delay="0">
                                              <p:tgtEl>
                                                <p:sldTgt/>
                                              </p:tgtEl>
                                            </p:cond>
                                          </p:endCondLst>
                                        </p:cTn>
                                        <p:tgtEl>
                                          <p:sndTgt r:embed="rId3" name="camera.wav"/>
                                        </p:tgtEl>
                                      </p:cMediaNode>
                                    </p:audio>
                                  </p:subTnLst>
                                </p:cTn>
                              </p:par>
                              <p:par>
                                <p:cTn id="14" presetID="4" presetClass="entr" presetSubtype="32"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box(out)">
                                      <p:cBhvr>
                                        <p:cTn id="16" dur="500"/>
                                        <p:tgtEl>
                                          <p:spTgt spid="7171">
                                            <p:txEl>
                                              <p:pRg st="3" end="3"/>
                                            </p:txEl>
                                          </p:spTgt>
                                        </p:tgtEl>
                                      </p:cBhvr>
                                    </p:animEffec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par>
                                <p:cTn id="17" presetID="4" presetClass="entr" presetSubtype="32" fill="hold" grpId="0" nodeType="with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animEffect transition="in" filter="box(out)">
                                      <p:cBhvr>
                                        <p:cTn id="19" dur="500"/>
                                        <p:tgtEl>
                                          <p:spTgt spid="7171">
                                            <p:txEl>
                                              <p:pRg st="5" end="5"/>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3491" name="Rectangle 1026"/>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63492" name="Rectangle 1027"/>
          <p:cNvSpPr>
            <a:spLocks noGrp="1" noChangeArrowheads="1"/>
          </p:cNvSpPr>
          <p:nvPr>
            <p:ph type="body" idx="1"/>
          </p:nvPr>
        </p:nvSpPr>
        <p:spPr>
          <a:xfrm>
            <a:off x="957263" y="1827213"/>
            <a:ext cx="6329362" cy="5030787"/>
          </a:xfrm>
        </p:spPr>
        <p:txBody>
          <a:bodyPr/>
          <a:lstStyle/>
          <a:p>
            <a:pPr eaLnBrk="1" hangingPunct="1">
              <a:lnSpc>
                <a:spcPct val="130000"/>
              </a:lnSpc>
              <a:buFont typeface="Wingdings" pitchFamily="2" charset="2"/>
              <a:buNone/>
            </a:pPr>
            <a:r>
              <a:rPr lang="en-US" altLang="zh-CN" b="1" smtClean="0">
                <a:solidFill>
                  <a:srgbClr val="70BB2B"/>
                </a:solidFill>
                <a:ea typeface="宋体" pitchFamily="2" charset="-122"/>
              </a:rPr>
              <a:t>  </a:t>
            </a:r>
            <a:r>
              <a:rPr lang="en-US" altLang="zh-CN" b="1" smtClean="0">
                <a:ea typeface="宋体" pitchFamily="2" charset="-122"/>
              </a:rPr>
              <a:t>1.2.1  </a:t>
            </a:r>
            <a:r>
              <a:rPr lang="zh-CN" altLang="en-US" b="1" smtClean="0">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1.2.2  </a:t>
            </a:r>
            <a:r>
              <a:rPr lang="zh-CN" altLang="en-US" b="1" smtClean="0">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solidFill>
                  <a:srgbClr val="70BB2B"/>
                </a:solidFill>
                <a:ea typeface="宋体" pitchFamily="2" charset="-122"/>
              </a:rPr>
              <a:t>1.2.3  </a:t>
            </a:r>
            <a:r>
              <a:rPr lang="zh-CN" altLang="en-US" b="1" smtClean="0">
                <a:solidFill>
                  <a:srgbClr val="70BB2B"/>
                </a:solidFill>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1.2.4  </a:t>
            </a:r>
            <a:r>
              <a:rPr lang="zh-CN" altLang="en-US" b="1" smtClean="0">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1.2.6  </a:t>
            </a:r>
            <a:r>
              <a:rPr lang="zh-CN" altLang="en-US" b="1" smtClean="0">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1.2.7  </a:t>
            </a:r>
            <a:r>
              <a:rPr lang="zh-CN" altLang="en-US" b="1" smtClean="0">
                <a:ea typeface="宋体" pitchFamily="2" charset="-122"/>
              </a:rPr>
              <a:t>关系模型</a:t>
            </a:r>
            <a:endParaRPr lang="zh-CN" altLang="en-US" sz="2400" b="1" smtClean="0">
              <a:ea typeface="宋体" pitchFamily="2" charset="-122"/>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4515" name="Rectangle 2"/>
          <p:cNvSpPr>
            <a:spLocks noGrp="1" noChangeArrowheads="1"/>
          </p:cNvSpPr>
          <p:nvPr>
            <p:ph type="title"/>
          </p:nvPr>
        </p:nvSpPr>
        <p:spPr/>
        <p:txBody>
          <a:bodyPr/>
          <a:lstStyle/>
          <a:p>
            <a:pPr eaLnBrk="1" hangingPunct="1"/>
            <a:r>
              <a:rPr lang="en-US" altLang="zh-CN" smtClean="0">
                <a:ea typeface="宋体" pitchFamily="2" charset="-122"/>
              </a:rPr>
              <a:t> 1.2.3  </a:t>
            </a:r>
            <a:r>
              <a:rPr lang="zh-CN" altLang="en-US" smtClean="0">
                <a:ea typeface="宋体" pitchFamily="2" charset="-122"/>
              </a:rPr>
              <a:t>概念模型</a:t>
            </a:r>
          </a:p>
        </p:txBody>
      </p:sp>
      <p:sp>
        <p:nvSpPr>
          <p:cNvPr id="64516" name="Rectangle 3"/>
          <p:cNvSpPr>
            <a:spLocks noGrp="1" noChangeArrowheads="1"/>
          </p:cNvSpPr>
          <p:nvPr>
            <p:ph type="body" idx="1"/>
          </p:nvPr>
        </p:nvSpPr>
        <p:spPr>
          <a:xfrm>
            <a:off x="914400" y="1600200"/>
            <a:ext cx="7931150" cy="4495800"/>
          </a:xfrm>
        </p:spPr>
        <p:txBody>
          <a:bodyPr/>
          <a:lstStyle/>
          <a:p>
            <a:pPr eaLnBrk="1" hangingPunct="1">
              <a:lnSpc>
                <a:spcPct val="160000"/>
              </a:lnSpc>
            </a:pPr>
            <a:r>
              <a:rPr lang="zh-CN" altLang="en-US" smtClean="0">
                <a:ea typeface="宋体" pitchFamily="2" charset="-122"/>
              </a:rPr>
              <a:t>信息世界中的基本概念</a:t>
            </a:r>
          </a:p>
          <a:p>
            <a:pPr eaLnBrk="1" hangingPunct="1">
              <a:lnSpc>
                <a:spcPct val="160000"/>
              </a:lnSpc>
            </a:pPr>
            <a:r>
              <a:rPr lang="zh-CN" altLang="en-US" smtClean="0">
                <a:ea typeface="宋体" pitchFamily="2" charset="-122"/>
              </a:rPr>
              <a:t>两个实体型之间的联系</a:t>
            </a:r>
          </a:p>
          <a:p>
            <a:pPr eaLnBrk="1" hangingPunct="1">
              <a:lnSpc>
                <a:spcPct val="160000"/>
              </a:lnSpc>
            </a:pPr>
            <a:r>
              <a:rPr lang="zh-CN" altLang="en-US" smtClean="0">
                <a:ea typeface="宋体" pitchFamily="2" charset="-122"/>
              </a:rPr>
              <a:t>两个以上实体型之间的联系</a:t>
            </a:r>
          </a:p>
          <a:p>
            <a:pPr eaLnBrk="1" hangingPunct="1">
              <a:lnSpc>
                <a:spcPct val="160000"/>
              </a:lnSpc>
            </a:pPr>
            <a:r>
              <a:rPr lang="zh-CN" altLang="en-US" smtClean="0">
                <a:ea typeface="宋体" pitchFamily="2" charset="-122"/>
              </a:rPr>
              <a:t>单个实体型内的联系</a:t>
            </a:r>
          </a:p>
          <a:p>
            <a:pPr eaLnBrk="1" hangingPunct="1">
              <a:lnSpc>
                <a:spcPct val="160000"/>
              </a:lnSpc>
            </a:pPr>
            <a:r>
              <a:rPr lang="zh-CN" altLang="en-US" smtClean="0">
                <a:ea typeface="宋体" pitchFamily="2" charset="-122"/>
              </a:rPr>
              <a:t>概念模型的一种表示方法</a:t>
            </a:r>
          </a:p>
          <a:p>
            <a:pPr eaLnBrk="1" hangingPunct="1">
              <a:lnSpc>
                <a:spcPct val="160000"/>
              </a:lnSpc>
            </a:pPr>
            <a:r>
              <a:rPr lang="zh-CN" altLang="en-US" smtClean="0">
                <a:ea typeface="宋体" pitchFamily="2" charset="-122"/>
              </a:rPr>
              <a:t>一个实例</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5539" name="Rectangle 2"/>
          <p:cNvSpPr>
            <a:spLocks noGrp="1" noChangeArrowheads="1"/>
          </p:cNvSpPr>
          <p:nvPr>
            <p:ph type="title"/>
          </p:nvPr>
        </p:nvSpPr>
        <p:spPr/>
        <p:txBody>
          <a:bodyPr/>
          <a:lstStyle/>
          <a:p>
            <a:pPr eaLnBrk="1" hangingPunct="1"/>
            <a:r>
              <a:rPr lang="zh-CN" altLang="en-US" smtClean="0">
                <a:ea typeface="宋体" pitchFamily="2" charset="-122"/>
              </a:rPr>
              <a:t>概念模型</a:t>
            </a:r>
          </a:p>
        </p:txBody>
      </p:sp>
      <p:sp>
        <p:nvSpPr>
          <p:cNvPr id="65540" name="Rectangle 3"/>
          <p:cNvSpPr>
            <a:spLocks noGrp="1" noChangeArrowheads="1"/>
          </p:cNvSpPr>
          <p:nvPr>
            <p:ph type="body" idx="1"/>
          </p:nvPr>
        </p:nvSpPr>
        <p:spPr>
          <a:xfrm>
            <a:off x="971550" y="1773238"/>
            <a:ext cx="7772400" cy="4319587"/>
          </a:xfrm>
        </p:spPr>
        <p:txBody>
          <a:bodyPr/>
          <a:lstStyle/>
          <a:p>
            <a:pPr algn="just" eaLnBrk="1" hangingPunct="1">
              <a:lnSpc>
                <a:spcPct val="120000"/>
              </a:lnSpc>
            </a:pPr>
            <a:r>
              <a:rPr lang="zh-CN" altLang="en-US" smtClean="0">
                <a:ea typeface="宋体" pitchFamily="2" charset="-122"/>
              </a:rPr>
              <a:t>概念模型的用途</a:t>
            </a:r>
          </a:p>
          <a:p>
            <a:pPr lvl="1" algn="just" eaLnBrk="1" hangingPunct="1">
              <a:lnSpc>
                <a:spcPct val="120000"/>
              </a:lnSpc>
            </a:pPr>
            <a:r>
              <a:rPr lang="zh-CN" altLang="en-US" sz="2000" b="1" smtClean="0">
                <a:ea typeface="宋体" pitchFamily="2" charset="-122"/>
              </a:rPr>
              <a:t>概念模型用于信息世界的建模</a:t>
            </a:r>
          </a:p>
          <a:p>
            <a:pPr lvl="1" eaLnBrk="1" hangingPunct="1">
              <a:lnSpc>
                <a:spcPct val="120000"/>
              </a:lnSpc>
            </a:pPr>
            <a:r>
              <a:rPr lang="zh-CN" altLang="en-US" sz="2000" b="1" smtClean="0">
                <a:ea typeface="宋体" pitchFamily="2" charset="-122"/>
              </a:rPr>
              <a:t>是现实世界到机器世界的一个中间层次</a:t>
            </a:r>
          </a:p>
          <a:p>
            <a:pPr lvl="1" algn="just" eaLnBrk="1" hangingPunct="1">
              <a:lnSpc>
                <a:spcPct val="120000"/>
              </a:lnSpc>
            </a:pPr>
            <a:r>
              <a:rPr lang="zh-CN" altLang="en-US" sz="2000" b="1" smtClean="0">
                <a:ea typeface="宋体" pitchFamily="2" charset="-122"/>
              </a:rPr>
              <a:t>是数据库设计的有力工具</a:t>
            </a:r>
          </a:p>
          <a:p>
            <a:pPr lvl="1" algn="just" eaLnBrk="1" hangingPunct="1">
              <a:lnSpc>
                <a:spcPct val="120000"/>
              </a:lnSpc>
            </a:pPr>
            <a:r>
              <a:rPr lang="zh-CN" altLang="en-US" sz="2000" b="1" smtClean="0">
                <a:ea typeface="宋体" pitchFamily="2" charset="-122"/>
              </a:rPr>
              <a:t>数据库设计人员和用户之间进行交流的语言</a:t>
            </a:r>
            <a:endParaRPr lang="zh-CN" altLang="en-US" smtClean="0">
              <a:ea typeface="宋体" pitchFamily="2" charset="-122"/>
            </a:endParaRPr>
          </a:p>
          <a:p>
            <a:pPr algn="just" eaLnBrk="1" hangingPunct="1">
              <a:lnSpc>
                <a:spcPct val="120000"/>
              </a:lnSpc>
            </a:pPr>
            <a:r>
              <a:rPr lang="zh-CN" altLang="en-US" smtClean="0">
                <a:ea typeface="宋体" pitchFamily="2" charset="-122"/>
              </a:rPr>
              <a:t>对概念模型的基本要求</a:t>
            </a:r>
          </a:p>
          <a:p>
            <a:pPr lvl="1" algn="just" eaLnBrk="1" hangingPunct="1">
              <a:lnSpc>
                <a:spcPct val="120000"/>
              </a:lnSpc>
            </a:pPr>
            <a:r>
              <a:rPr lang="zh-CN" altLang="en-US" sz="2000" b="1" smtClean="0">
                <a:ea typeface="宋体" pitchFamily="2" charset="-122"/>
              </a:rPr>
              <a:t>较强的语义表达能力</a:t>
            </a:r>
          </a:p>
          <a:p>
            <a:pPr lvl="1" algn="just" eaLnBrk="1" hangingPunct="1">
              <a:lnSpc>
                <a:spcPct val="120000"/>
              </a:lnSpc>
            </a:pPr>
            <a:r>
              <a:rPr lang="zh-CN" altLang="en-US" sz="2000" b="1" smtClean="0">
                <a:ea typeface="宋体" pitchFamily="2" charset="-122"/>
              </a:rPr>
              <a:t>能够方便、直接地表达应用中的各种语义知识</a:t>
            </a:r>
          </a:p>
          <a:p>
            <a:pPr lvl="1" algn="just" eaLnBrk="1" hangingPunct="1">
              <a:lnSpc>
                <a:spcPct val="120000"/>
              </a:lnSpc>
            </a:pPr>
            <a:r>
              <a:rPr lang="zh-CN" altLang="en-US" sz="2000" b="1" smtClean="0">
                <a:ea typeface="宋体" pitchFamily="2" charset="-122"/>
              </a:rPr>
              <a:t>简单、清晰、易于用户理解</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6563" name="Rectangle 2"/>
          <p:cNvSpPr>
            <a:spLocks noGrp="1" noChangeArrowheads="1"/>
          </p:cNvSpPr>
          <p:nvPr>
            <p:ph type="title"/>
          </p:nvPr>
        </p:nvSpPr>
        <p:spPr/>
        <p:txBody>
          <a:bodyPr/>
          <a:lstStyle/>
          <a:p>
            <a:pPr eaLnBrk="1" hangingPunct="1"/>
            <a:r>
              <a:rPr lang="zh-CN" altLang="en-US" smtClean="0">
                <a:ea typeface="宋体" pitchFamily="2" charset="-122"/>
              </a:rPr>
              <a:t>一、信息世界中的基本概念</a:t>
            </a:r>
          </a:p>
        </p:txBody>
      </p:sp>
      <p:sp>
        <p:nvSpPr>
          <p:cNvPr id="66564" name="Rectangle 3"/>
          <p:cNvSpPr>
            <a:spLocks noGrp="1" noChangeArrowheads="1"/>
          </p:cNvSpPr>
          <p:nvPr>
            <p:ph type="body" idx="1"/>
          </p:nvPr>
        </p:nvSpPr>
        <p:spPr>
          <a:xfrm>
            <a:off x="1042988" y="1844675"/>
            <a:ext cx="7210425" cy="4495800"/>
          </a:xfrm>
        </p:spPr>
        <p:txBody>
          <a:bodyPr/>
          <a:lstStyle/>
          <a:p>
            <a:pPr algn="just" eaLnBrk="1" hangingPunct="1">
              <a:lnSpc>
                <a:spcPct val="140000"/>
              </a:lnSpc>
              <a:buFont typeface="Wingdings" pitchFamily="2" charset="2"/>
              <a:buNone/>
            </a:pPr>
            <a:r>
              <a:rPr lang="en-US" altLang="zh-CN" smtClean="0">
                <a:ea typeface="宋体" pitchFamily="2" charset="-122"/>
              </a:rPr>
              <a:t>(1) </a:t>
            </a:r>
            <a:r>
              <a:rPr lang="zh-CN" altLang="en-US" smtClean="0">
                <a:ea typeface="宋体" pitchFamily="2" charset="-122"/>
              </a:rPr>
              <a:t>实体（</a:t>
            </a:r>
            <a:r>
              <a:rPr lang="en-US" altLang="zh-CN" smtClean="0">
                <a:ea typeface="宋体" pitchFamily="2" charset="-122"/>
              </a:rPr>
              <a:t>Entity</a:t>
            </a:r>
            <a:r>
              <a:rPr lang="zh-CN" altLang="en-US" smtClean="0">
                <a:ea typeface="宋体" pitchFamily="2" charset="-122"/>
              </a:rPr>
              <a:t>）</a:t>
            </a:r>
            <a:r>
              <a:rPr lang="zh-CN" altLang="en-US" sz="2600" smtClean="0">
                <a:ea typeface="宋体" pitchFamily="2" charset="-122"/>
              </a:rPr>
              <a:t> </a:t>
            </a:r>
          </a:p>
          <a:p>
            <a:pPr lvl="1" algn="just" eaLnBrk="1" hangingPunct="1">
              <a:lnSpc>
                <a:spcPct val="140000"/>
              </a:lnSpc>
              <a:buFont typeface="Wingdings" pitchFamily="2" charset="2"/>
              <a:buNone/>
            </a:pPr>
            <a:r>
              <a:rPr lang="zh-CN" altLang="en-US" sz="2000" b="1" smtClean="0">
                <a:ea typeface="宋体" pitchFamily="2" charset="-122"/>
              </a:rPr>
              <a:t>客观存在并可相互区别的事物称为实体。</a:t>
            </a:r>
          </a:p>
          <a:p>
            <a:pPr lvl="1" algn="just" eaLnBrk="1" hangingPunct="1">
              <a:lnSpc>
                <a:spcPct val="140000"/>
              </a:lnSpc>
              <a:buFont typeface="Wingdings" pitchFamily="2" charset="2"/>
              <a:buNone/>
            </a:pPr>
            <a:r>
              <a:rPr lang="zh-CN" altLang="en-US" sz="2000" b="1" smtClean="0">
                <a:ea typeface="宋体" pitchFamily="2" charset="-122"/>
              </a:rPr>
              <a:t>可以是具体的人、事、物或抽象的概念</a:t>
            </a:r>
            <a:r>
              <a:rPr lang="zh-CN" altLang="en-US" sz="2000" smtClean="0">
                <a:ea typeface="宋体" pitchFamily="2" charset="-122"/>
              </a:rPr>
              <a:t>。</a:t>
            </a:r>
          </a:p>
          <a:p>
            <a:pPr algn="just" eaLnBrk="1" hangingPunct="1">
              <a:lnSpc>
                <a:spcPct val="140000"/>
              </a:lnSpc>
              <a:buFont typeface="Wingdings" pitchFamily="2" charset="2"/>
              <a:buNone/>
            </a:pPr>
            <a:r>
              <a:rPr lang="en-US" altLang="zh-CN" smtClean="0">
                <a:ea typeface="宋体" pitchFamily="2" charset="-122"/>
              </a:rPr>
              <a:t>(2) </a:t>
            </a:r>
            <a:r>
              <a:rPr lang="zh-CN" altLang="en-US" smtClean="0">
                <a:ea typeface="宋体" pitchFamily="2" charset="-122"/>
              </a:rPr>
              <a:t>属性（</a:t>
            </a:r>
            <a:r>
              <a:rPr lang="en-US" altLang="zh-CN" smtClean="0">
                <a:ea typeface="宋体" pitchFamily="2" charset="-122"/>
              </a:rPr>
              <a:t>Attribute</a:t>
            </a:r>
            <a:r>
              <a:rPr lang="zh-CN" altLang="en-US" smtClean="0">
                <a:ea typeface="宋体" pitchFamily="2" charset="-122"/>
              </a:rPr>
              <a:t>） </a:t>
            </a:r>
          </a:p>
          <a:p>
            <a:pPr lvl="1" algn="just" eaLnBrk="1" hangingPunct="1">
              <a:lnSpc>
                <a:spcPct val="140000"/>
              </a:lnSpc>
              <a:buFont typeface="Wingdings" pitchFamily="2" charset="2"/>
              <a:buNone/>
            </a:pPr>
            <a:r>
              <a:rPr lang="zh-CN" altLang="en-US" sz="2000" b="1" smtClean="0">
                <a:ea typeface="宋体" pitchFamily="2" charset="-122"/>
              </a:rPr>
              <a:t>实体所具有的某一特性称为属性。</a:t>
            </a:r>
          </a:p>
          <a:p>
            <a:pPr lvl="1" algn="just" eaLnBrk="1" hangingPunct="1">
              <a:lnSpc>
                <a:spcPct val="140000"/>
              </a:lnSpc>
              <a:buFont typeface="Wingdings" pitchFamily="2" charset="2"/>
              <a:buNone/>
            </a:pPr>
            <a:r>
              <a:rPr lang="zh-CN" altLang="en-US" sz="2000" b="1" smtClean="0">
                <a:ea typeface="宋体" pitchFamily="2" charset="-122"/>
              </a:rPr>
              <a:t>一个实体可以由若干个属性来刻画。</a:t>
            </a:r>
            <a:r>
              <a:rPr lang="zh-CN" altLang="en-US" sz="2000" smtClean="0">
                <a:ea typeface="宋体" pitchFamily="2" charset="-122"/>
              </a:rPr>
              <a:t>  </a:t>
            </a:r>
          </a:p>
          <a:p>
            <a:pPr algn="just" eaLnBrk="1" hangingPunct="1">
              <a:lnSpc>
                <a:spcPct val="140000"/>
              </a:lnSpc>
              <a:buFont typeface="Wingdings" pitchFamily="2" charset="2"/>
              <a:buNone/>
            </a:pPr>
            <a:r>
              <a:rPr lang="en-US" altLang="zh-CN" smtClean="0">
                <a:ea typeface="宋体" pitchFamily="2" charset="-122"/>
              </a:rPr>
              <a:t>(3) </a:t>
            </a:r>
            <a:r>
              <a:rPr lang="zh-CN" altLang="en-US" smtClean="0">
                <a:ea typeface="宋体" pitchFamily="2" charset="-122"/>
              </a:rPr>
              <a:t>码（</a:t>
            </a:r>
            <a:r>
              <a:rPr lang="en-US" altLang="zh-CN" smtClean="0">
                <a:ea typeface="宋体" pitchFamily="2" charset="-122"/>
              </a:rPr>
              <a:t>Key</a:t>
            </a:r>
            <a:r>
              <a:rPr lang="zh-CN" altLang="en-US" smtClean="0">
                <a:ea typeface="宋体" pitchFamily="2" charset="-122"/>
              </a:rPr>
              <a:t>） </a:t>
            </a:r>
          </a:p>
          <a:p>
            <a:pPr lvl="1" algn="just" eaLnBrk="1" hangingPunct="1">
              <a:lnSpc>
                <a:spcPct val="140000"/>
              </a:lnSpc>
              <a:buFont typeface="Wingdings" pitchFamily="2" charset="2"/>
              <a:buNone/>
            </a:pPr>
            <a:r>
              <a:rPr lang="zh-CN" altLang="en-US" sz="2000" b="1" smtClean="0">
                <a:ea typeface="宋体" pitchFamily="2" charset="-122"/>
              </a:rPr>
              <a:t>唯一标识实体的属性集称为码。</a:t>
            </a:r>
            <a:endParaRPr lang="zh-CN" altLang="en-US" sz="2000" smtClean="0">
              <a:ea typeface="宋体" pitchFamily="2"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7587" name="Rectangle 2"/>
          <p:cNvSpPr>
            <a:spLocks noGrp="1" noChangeArrowheads="1"/>
          </p:cNvSpPr>
          <p:nvPr>
            <p:ph type="title"/>
          </p:nvPr>
        </p:nvSpPr>
        <p:spPr/>
        <p:txBody>
          <a:bodyPr/>
          <a:lstStyle/>
          <a:p>
            <a:pPr eaLnBrk="1" hangingPunct="1"/>
            <a:r>
              <a:rPr lang="zh-CN" altLang="en-US" smtClean="0">
                <a:ea typeface="宋体" pitchFamily="2" charset="-122"/>
              </a:rPr>
              <a:t>信息世界中的基本概念</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67588" name="Rectangle 3"/>
          <p:cNvSpPr>
            <a:spLocks noGrp="1" noChangeArrowheads="1"/>
          </p:cNvSpPr>
          <p:nvPr>
            <p:ph type="body" idx="1"/>
          </p:nvPr>
        </p:nvSpPr>
        <p:spPr>
          <a:xfrm>
            <a:off x="990600" y="1676400"/>
            <a:ext cx="6965950" cy="4114800"/>
          </a:xfrm>
        </p:spPr>
        <p:txBody>
          <a:bodyPr/>
          <a:lstStyle/>
          <a:p>
            <a:pPr algn="just" eaLnBrk="1" hangingPunct="1">
              <a:lnSpc>
                <a:spcPct val="150000"/>
              </a:lnSpc>
              <a:buFont typeface="Wingdings" pitchFamily="2" charset="2"/>
              <a:buNone/>
            </a:pPr>
            <a:r>
              <a:rPr lang="en-US" altLang="zh-CN" smtClean="0">
                <a:ea typeface="宋体" pitchFamily="2" charset="-122"/>
              </a:rPr>
              <a:t>(4) </a:t>
            </a:r>
            <a:r>
              <a:rPr lang="zh-CN" altLang="en-US" smtClean="0">
                <a:ea typeface="宋体" pitchFamily="2" charset="-122"/>
              </a:rPr>
              <a:t>域（</a:t>
            </a:r>
            <a:r>
              <a:rPr lang="en-US" altLang="zh-CN" smtClean="0">
                <a:ea typeface="宋体" pitchFamily="2" charset="-122"/>
              </a:rPr>
              <a:t>Domain</a:t>
            </a:r>
            <a:r>
              <a:rPr lang="zh-CN" altLang="en-US" smtClean="0">
                <a:ea typeface="宋体" pitchFamily="2" charset="-122"/>
              </a:rPr>
              <a:t>） </a:t>
            </a:r>
          </a:p>
          <a:p>
            <a:pPr lvl="1" algn="just" eaLnBrk="1" hangingPunct="1">
              <a:lnSpc>
                <a:spcPct val="150000"/>
              </a:lnSpc>
              <a:buFont typeface="Wingdings" pitchFamily="2" charset="2"/>
              <a:buNone/>
            </a:pPr>
            <a:r>
              <a:rPr lang="zh-CN" altLang="en-US" sz="2000" b="1" smtClean="0">
                <a:ea typeface="宋体" pitchFamily="2" charset="-122"/>
              </a:rPr>
              <a:t>属性的取值范围称为该属性的域</a:t>
            </a:r>
            <a:r>
              <a:rPr lang="zh-CN" altLang="en-US" smtClean="0">
                <a:ea typeface="宋体" pitchFamily="2" charset="-122"/>
              </a:rPr>
              <a:t>。 </a:t>
            </a:r>
          </a:p>
          <a:p>
            <a:pPr algn="just" eaLnBrk="1" hangingPunct="1">
              <a:lnSpc>
                <a:spcPct val="150000"/>
              </a:lnSpc>
              <a:buFont typeface="Wingdings" pitchFamily="2" charset="2"/>
              <a:buNone/>
            </a:pPr>
            <a:r>
              <a:rPr lang="en-US" altLang="zh-CN" smtClean="0">
                <a:ea typeface="宋体" pitchFamily="2" charset="-122"/>
              </a:rPr>
              <a:t>(5) </a:t>
            </a:r>
            <a:r>
              <a:rPr lang="zh-CN" altLang="en-US" smtClean="0">
                <a:ea typeface="宋体" pitchFamily="2" charset="-122"/>
              </a:rPr>
              <a:t>实体型（</a:t>
            </a:r>
            <a:r>
              <a:rPr lang="en-US" altLang="zh-CN" smtClean="0">
                <a:ea typeface="宋体" pitchFamily="2" charset="-122"/>
              </a:rPr>
              <a:t>Entity Type</a:t>
            </a:r>
            <a:r>
              <a:rPr lang="zh-CN" altLang="en-US" smtClean="0">
                <a:ea typeface="宋体" pitchFamily="2" charset="-122"/>
              </a:rPr>
              <a:t>） </a:t>
            </a:r>
          </a:p>
          <a:p>
            <a:pPr lvl="1" algn="just" eaLnBrk="1" hangingPunct="1">
              <a:lnSpc>
                <a:spcPct val="150000"/>
              </a:lnSpc>
              <a:buFont typeface="Wingdings" pitchFamily="2" charset="2"/>
              <a:buNone/>
            </a:pPr>
            <a:r>
              <a:rPr lang="zh-CN" altLang="en-US" sz="2000" b="1" smtClean="0">
                <a:ea typeface="宋体" pitchFamily="2" charset="-122"/>
              </a:rPr>
              <a:t>用实体名及其属性名集合来抽象和刻画同类实体称为实体型</a:t>
            </a:r>
            <a:endParaRPr lang="zh-CN" altLang="en-US" smtClean="0">
              <a:ea typeface="宋体" pitchFamily="2" charset="-122"/>
            </a:endParaRPr>
          </a:p>
          <a:p>
            <a:pPr algn="just" eaLnBrk="1" hangingPunct="1">
              <a:lnSpc>
                <a:spcPct val="150000"/>
              </a:lnSpc>
              <a:buFont typeface="Wingdings" pitchFamily="2" charset="2"/>
              <a:buNone/>
            </a:pPr>
            <a:r>
              <a:rPr lang="en-US" altLang="zh-CN" smtClean="0">
                <a:ea typeface="宋体" pitchFamily="2" charset="-122"/>
              </a:rPr>
              <a:t>(6) </a:t>
            </a:r>
            <a:r>
              <a:rPr lang="zh-CN" altLang="en-US" smtClean="0">
                <a:ea typeface="宋体" pitchFamily="2" charset="-122"/>
              </a:rPr>
              <a:t>实体集（</a:t>
            </a:r>
            <a:r>
              <a:rPr lang="en-US" altLang="zh-CN" smtClean="0">
                <a:ea typeface="宋体" pitchFamily="2" charset="-122"/>
              </a:rPr>
              <a:t>Entity Set</a:t>
            </a:r>
            <a:r>
              <a:rPr lang="zh-CN" altLang="en-US" smtClean="0">
                <a:ea typeface="宋体" pitchFamily="2" charset="-122"/>
              </a:rPr>
              <a:t>） </a:t>
            </a:r>
          </a:p>
          <a:p>
            <a:pPr lvl="1" algn="just" eaLnBrk="1" hangingPunct="1">
              <a:lnSpc>
                <a:spcPct val="150000"/>
              </a:lnSpc>
              <a:buFont typeface="Wingdings" pitchFamily="2" charset="2"/>
              <a:buNone/>
            </a:pPr>
            <a:r>
              <a:rPr lang="zh-CN" altLang="en-US" sz="2000" b="1" smtClean="0">
                <a:ea typeface="宋体" pitchFamily="2" charset="-122"/>
              </a:rPr>
              <a:t>同一类型实体的集合称为实体集</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8611" name="Rectangle 2"/>
          <p:cNvSpPr>
            <a:spLocks noGrp="1" noChangeArrowheads="1"/>
          </p:cNvSpPr>
          <p:nvPr>
            <p:ph type="title"/>
          </p:nvPr>
        </p:nvSpPr>
        <p:spPr/>
        <p:txBody>
          <a:bodyPr/>
          <a:lstStyle/>
          <a:p>
            <a:pPr eaLnBrk="1" hangingPunct="1"/>
            <a:r>
              <a:rPr lang="zh-CN" altLang="en-US" smtClean="0">
                <a:ea typeface="宋体" pitchFamily="2" charset="-122"/>
              </a:rPr>
              <a:t>信息世界中的基本概念</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68612" name="Rectangle 3"/>
          <p:cNvSpPr>
            <a:spLocks noGrp="1" noChangeArrowheads="1"/>
          </p:cNvSpPr>
          <p:nvPr>
            <p:ph type="body" idx="1"/>
          </p:nvPr>
        </p:nvSpPr>
        <p:spPr>
          <a:xfrm>
            <a:off x="990600" y="1600200"/>
            <a:ext cx="7772400" cy="4114800"/>
          </a:xfrm>
        </p:spPr>
        <p:txBody>
          <a:bodyPr/>
          <a:lstStyle/>
          <a:p>
            <a:pPr algn="just" eaLnBrk="1" hangingPunct="1">
              <a:lnSpc>
                <a:spcPct val="190000"/>
              </a:lnSpc>
              <a:buFont typeface="Wingdings" pitchFamily="2" charset="2"/>
              <a:buNone/>
            </a:pPr>
            <a:r>
              <a:rPr lang="en-US" altLang="zh-CN" sz="2600" smtClean="0">
                <a:ea typeface="宋体" pitchFamily="2" charset="-122"/>
              </a:rPr>
              <a:t>(7) </a:t>
            </a:r>
            <a:r>
              <a:rPr lang="zh-CN" altLang="en-US" sz="2600" smtClean="0">
                <a:ea typeface="宋体" pitchFamily="2" charset="-122"/>
              </a:rPr>
              <a:t>联系（</a:t>
            </a:r>
            <a:r>
              <a:rPr lang="en-US" altLang="zh-CN" sz="2600" smtClean="0">
                <a:ea typeface="宋体" pitchFamily="2" charset="-122"/>
              </a:rPr>
              <a:t>Relationship</a:t>
            </a:r>
            <a:r>
              <a:rPr lang="zh-CN" altLang="en-US" sz="2600" smtClean="0">
                <a:ea typeface="宋体" pitchFamily="2" charset="-122"/>
              </a:rPr>
              <a:t>）</a:t>
            </a:r>
            <a:r>
              <a:rPr lang="zh-CN" altLang="en-US" sz="3600" smtClean="0">
                <a:ea typeface="宋体" pitchFamily="2" charset="-122"/>
              </a:rPr>
              <a:t>  </a:t>
            </a:r>
          </a:p>
          <a:p>
            <a:pPr lvl="1" algn="just" eaLnBrk="1" hangingPunct="1">
              <a:lnSpc>
                <a:spcPct val="190000"/>
              </a:lnSpc>
            </a:pPr>
            <a:r>
              <a:rPr lang="zh-CN" altLang="en-US" sz="2000" b="1" smtClean="0">
                <a:ea typeface="宋体" pitchFamily="2" charset="-122"/>
              </a:rPr>
              <a:t>现实世界中事物内部以及事物之间的联系在信息世界</a:t>
            </a:r>
          </a:p>
          <a:p>
            <a:pPr lvl="1" algn="just" eaLnBrk="1" hangingPunct="1">
              <a:lnSpc>
                <a:spcPct val="190000"/>
              </a:lnSpc>
              <a:buFont typeface="Wingdings" pitchFamily="2" charset="2"/>
              <a:buNone/>
            </a:pPr>
            <a:r>
              <a:rPr lang="zh-CN" altLang="en-US" sz="2000" b="1" smtClean="0">
                <a:ea typeface="宋体" pitchFamily="2" charset="-122"/>
              </a:rPr>
              <a:t>     中反映为实体内部的联系和实体之间的联系。</a:t>
            </a:r>
            <a:endParaRPr lang="zh-CN" altLang="en-US" sz="2000" smtClean="0">
              <a:ea typeface="宋体" pitchFamily="2" charset="-122"/>
            </a:endParaRPr>
          </a:p>
          <a:p>
            <a:pPr lvl="1" algn="just" eaLnBrk="1" hangingPunct="1">
              <a:lnSpc>
                <a:spcPct val="190000"/>
              </a:lnSpc>
            </a:pPr>
            <a:r>
              <a:rPr lang="zh-CN" altLang="en-US" sz="2000" b="1" smtClean="0">
                <a:solidFill>
                  <a:srgbClr val="70BB2B"/>
                </a:solidFill>
                <a:ea typeface="宋体" pitchFamily="2" charset="-122"/>
              </a:rPr>
              <a:t>实体内部</a:t>
            </a:r>
            <a:r>
              <a:rPr lang="zh-CN" altLang="en-US" sz="2000" b="1" smtClean="0">
                <a:ea typeface="宋体" pitchFamily="2" charset="-122"/>
              </a:rPr>
              <a:t>的联系通常是指组成实体的各属性之间的联系</a:t>
            </a:r>
          </a:p>
          <a:p>
            <a:pPr lvl="1" algn="just" eaLnBrk="1" hangingPunct="1">
              <a:lnSpc>
                <a:spcPct val="190000"/>
              </a:lnSpc>
            </a:pPr>
            <a:r>
              <a:rPr lang="zh-CN" altLang="en-US" sz="2000" b="1" smtClean="0">
                <a:solidFill>
                  <a:srgbClr val="70BB2B"/>
                </a:solidFill>
                <a:ea typeface="宋体" pitchFamily="2" charset="-122"/>
              </a:rPr>
              <a:t>实体之间</a:t>
            </a:r>
            <a:r>
              <a:rPr lang="zh-CN" altLang="en-US" sz="2000" b="1" smtClean="0">
                <a:ea typeface="宋体" pitchFamily="2" charset="-122"/>
              </a:rPr>
              <a:t>的联系通常是指不同实体集之间的联系</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69635" name="Rectangle 2"/>
          <p:cNvSpPr>
            <a:spLocks noGrp="1" noChangeArrowheads="1"/>
          </p:cNvSpPr>
          <p:nvPr>
            <p:ph type="title"/>
          </p:nvPr>
        </p:nvSpPr>
        <p:spPr/>
        <p:txBody>
          <a:bodyPr/>
          <a:lstStyle/>
          <a:p>
            <a:pPr eaLnBrk="1" hangingPunct="1"/>
            <a:r>
              <a:rPr lang="zh-CN" altLang="en-US" smtClean="0">
                <a:ea typeface="宋体" pitchFamily="2" charset="-122"/>
              </a:rPr>
              <a:t>二、两个实体型之间的联系</a:t>
            </a:r>
          </a:p>
        </p:txBody>
      </p:sp>
      <p:grpSp>
        <p:nvGrpSpPr>
          <p:cNvPr id="69636" name="Group 39"/>
          <p:cNvGrpSpPr>
            <a:grpSpLocks/>
          </p:cNvGrpSpPr>
          <p:nvPr/>
        </p:nvGrpSpPr>
        <p:grpSpPr bwMode="auto">
          <a:xfrm>
            <a:off x="1258888" y="2205038"/>
            <a:ext cx="6669087" cy="4191000"/>
            <a:chOff x="912" y="1200"/>
            <a:chExt cx="4201" cy="2640"/>
          </a:xfrm>
        </p:grpSpPr>
        <p:grpSp>
          <p:nvGrpSpPr>
            <p:cNvPr id="69638" name="Group 37"/>
            <p:cNvGrpSpPr>
              <a:grpSpLocks/>
            </p:cNvGrpSpPr>
            <p:nvPr/>
          </p:nvGrpSpPr>
          <p:grpSpPr bwMode="auto">
            <a:xfrm>
              <a:off x="912" y="1200"/>
              <a:ext cx="1008" cy="2640"/>
              <a:chOff x="912" y="1200"/>
              <a:chExt cx="1008" cy="2640"/>
            </a:xfrm>
          </p:grpSpPr>
          <p:sp>
            <p:nvSpPr>
              <p:cNvPr id="69657" name="Text Box 5"/>
              <p:cNvSpPr txBox="1">
                <a:spLocks noChangeArrowheads="1"/>
              </p:cNvSpPr>
              <p:nvPr/>
            </p:nvSpPr>
            <p:spPr bwMode="auto">
              <a:xfrm>
                <a:off x="960" y="1200"/>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latin typeface="Times New Roman" pitchFamily="18" charset="0"/>
                  </a:rPr>
                  <a:t>实体型</a:t>
                </a:r>
                <a:r>
                  <a:rPr kumimoji="1" lang="en-US" altLang="zh-CN" sz="2400" b="1" dirty="0">
                    <a:latin typeface="Times New Roman" pitchFamily="18" charset="0"/>
                  </a:rPr>
                  <a:t>A</a:t>
                </a:r>
              </a:p>
            </p:txBody>
          </p:sp>
          <p:sp>
            <p:nvSpPr>
              <p:cNvPr id="69658" name="AutoShape 6"/>
              <p:cNvSpPr>
                <a:spLocks noChangeArrowheads="1"/>
              </p:cNvSpPr>
              <p:nvPr/>
            </p:nvSpPr>
            <p:spPr bwMode="auto">
              <a:xfrm>
                <a:off x="912" y="1968"/>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69659" name="Text Box 7"/>
              <p:cNvSpPr txBox="1">
                <a:spLocks noChangeArrowheads="1"/>
              </p:cNvSpPr>
              <p:nvPr/>
            </p:nvSpPr>
            <p:spPr bwMode="auto">
              <a:xfrm>
                <a:off x="1008" y="3024"/>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latin typeface="Times New Roman" pitchFamily="18" charset="0"/>
                  </a:rPr>
                  <a:t>实体型</a:t>
                </a:r>
                <a:r>
                  <a:rPr kumimoji="1" lang="en-US" altLang="zh-CN" sz="2400" b="1" dirty="0">
                    <a:latin typeface="Times New Roman" pitchFamily="18" charset="0"/>
                  </a:rPr>
                  <a:t>B</a:t>
                </a:r>
              </a:p>
            </p:txBody>
          </p:sp>
          <p:sp>
            <p:nvSpPr>
              <p:cNvPr id="69660" name="Line 8"/>
              <p:cNvSpPr>
                <a:spLocks noChangeShapeType="1"/>
              </p:cNvSpPr>
              <p:nvPr/>
            </p:nvSpPr>
            <p:spPr bwMode="auto">
              <a:xfrm flipV="1">
                <a:off x="1392"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1" name="Line 9"/>
              <p:cNvSpPr>
                <a:spLocks noChangeShapeType="1"/>
              </p:cNvSpPr>
              <p:nvPr/>
            </p:nvSpPr>
            <p:spPr bwMode="auto">
              <a:xfrm>
                <a:off x="1392" y="244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62" name="Text Box 10"/>
              <p:cNvSpPr txBox="1">
                <a:spLocks noChangeArrowheads="1"/>
              </p:cNvSpPr>
              <p:nvPr/>
            </p:nvSpPr>
            <p:spPr bwMode="auto">
              <a:xfrm>
                <a:off x="1008" y="16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dirty="0">
                    <a:latin typeface="Times New Roman" pitchFamily="18" charset="0"/>
                  </a:rPr>
                  <a:t>1</a:t>
                </a:r>
                <a:endParaRPr kumimoji="1" lang="en-US" altLang="zh-CN" sz="2400" dirty="0">
                  <a:latin typeface="Times New Roman" pitchFamily="18" charset="0"/>
                </a:endParaRPr>
              </a:p>
            </p:txBody>
          </p:sp>
          <p:sp>
            <p:nvSpPr>
              <p:cNvPr id="69663" name="Text Box 11"/>
              <p:cNvSpPr txBox="1">
                <a:spLocks noChangeArrowheads="1"/>
              </p:cNvSpPr>
              <p:nvPr/>
            </p:nvSpPr>
            <p:spPr bwMode="auto">
              <a:xfrm>
                <a:off x="1056"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dirty="0">
                    <a:latin typeface="Times New Roman" pitchFamily="18" charset="0"/>
                  </a:rPr>
                  <a:t>1</a:t>
                </a:r>
                <a:endParaRPr kumimoji="1" lang="en-US" altLang="zh-CN" sz="2400" dirty="0">
                  <a:latin typeface="Times New Roman" pitchFamily="18" charset="0"/>
                </a:endParaRPr>
              </a:p>
            </p:txBody>
          </p:sp>
          <p:sp>
            <p:nvSpPr>
              <p:cNvPr id="69664" name="Text Box 12"/>
              <p:cNvSpPr txBox="1">
                <a:spLocks noChangeArrowheads="1"/>
              </p:cNvSpPr>
              <p:nvPr/>
            </p:nvSpPr>
            <p:spPr bwMode="auto">
              <a:xfrm>
                <a:off x="1056" y="355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69639" name="Text Box 31"/>
            <p:cNvSpPr txBox="1">
              <a:spLocks noChangeArrowheads="1"/>
            </p:cNvSpPr>
            <p:nvPr/>
          </p:nvSpPr>
          <p:spPr bwMode="auto">
            <a:xfrm>
              <a:off x="4130" y="1202"/>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A</a:t>
              </a:r>
            </a:p>
          </p:txBody>
        </p:sp>
        <p:grpSp>
          <p:nvGrpSpPr>
            <p:cNvPr id="69640" name="Group 38"/>
            <p:cNvGrpSpPr>
              <a:grpSpLocks/>
            </p:cNvGrpSpPr>
            <p:nvPr/>
          </p:nvGrpSpPr>
          <p:grpSpPr bwMode="auto">
            <a:xfrm>
              <a:off x="2496" y="1207"/>
              <a:ext cx="1008" cy="2633"/>
              <a:chOff x="2496" y="1207"/>
              <a:chExt cx="1008" cy="2633"/>
            </a:xfrm>
          </p:grpSpPr>
          <p:sp>
            <p:nvSpPr>
              <p:cNvPr id="69649" name="AutoShape 24"/>
              <p:cNvSpPr>
                <a:spLocks noChangeArrowheads="1"/>
              </p:cNvSpPr>
              <p:nvPr/>
            </p:nvSpPr>
            <p:spPr bwMode="auto">
              <a:xfrm>
                <a:off x="2496" y="1968"/>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69650" name="Line 26"/>
              <p:cNvSpPr>
                <a:spLocks noChangeShapeType="1"/>
              </p:cNvSpPr>
              <p:nvPr/>
            </p:nvSpPr>
            <p:spPr bwMode="auto">
              <a:xfrm flipV="1">
                <a:off x="2976"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1" name="Line 27"/>
              <p:cNvSpPr>
                <a:spLocks noChangeShapeType="1"/>
              </p:cNvSpPr>
              <p:nvPr/>
            </p:nvSpPr>
            <p:spPr bwMode="auto">
              <a:xfrm>
                <a:off x="2976" y="244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52" name="Text Box 28"/>
              <p:cNvSpPr txBox="1">
                <a:spLocks noChangeArrowheads="1"/>
              </p:cNvSpPr>
              <p:nvPr/>
            </p:nvSpPr>
            <p:spPr bwMode="auto">
              <a:xfrm>
                <a:off x="2592" y="16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69653" name="Text Box 29"/>
              <p:cNvSpPr txBox="1">
                <a:spLocks noChangeArrowheads="1"/>
              </p:cNvSpPr>
              <p:nvPr/>
            </p:nvSpPr>
            <p:spPr bwMode="auto">
              <a:xfrm>
                <a:off x="2640"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69654" name="Text Box 30"/>
              <p:cNvSpPr txBox="1">
                <a:spLocks noChangeArrowheads="1"/>
              </p:cNvSpPr>
              <p:nvPr/>
            </p:nvSpPr>
            <p:spPr bwMode="auto">
              <a:xfrm>
                <a:off x="2640" y="355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69655" name="Text Box 32"/>
              <p:cNvSpPr txBox="1">
                <a:spLocks noChangeArrowheads="1"/>
              </p:cNvSpPr>
              <p:nvPr/>
            </p:nvSpPr>
            <p:spPr bwMode="auto">
              <a:xfrm>
                <a:off x="2562" y="1207"/>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dirty="0">
                    <a:latin typeface="Times New Roman" pitchFamily="18" charset="0"/>
                  </a:rPr>
                  <a:t>实体型</a:t>
                </a:r>
                <a:r>
                  <a:rPr kumimoji="1" lang="en-US" altLang="zh-CN" sz="2400" b="1" dirty="0">
                    <a:latin typeface="Times New Roman" pitchFamily="18" charset="0"/>
                  </a:rPr>
                  <a:t>A</a:t>
                </a:r>
              </a:p>
            </p:txBody>
          </p:sp>
          <p:sp>
            <p:nvSpPr>
              <p:cNvPr id="69656" name="Text Box 34"/>
              <p:cNvSpPr txBox="1">
                <a:spLocks noChangeArrowheads="1"/>
              </p:cNvSpPr>
              <p:nvPr/>
            </p:nvSpPr>
            <p:spPr bwMode="auto">
              <a:xfrm>
                <a:off x="2562" y="3022"/>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B</a:t>
                </a:r>
              </a:p>
            </p:txBody>
          </p:sp>
        </p:grpSp>
        <p:grpSp>
          <p:nvGrpSpPr>
            <p:cNvPr id="69641" name="Group 36"/>
            <p:cNvGrpSpPr>
              <a:grpSpLocks/>
            </p:cNvGrpSpPr>
            <p:nvPr/>
          </p:nvGrpSpPr>
          <p:grpSpPr bwMode="auto">
            <a:xfrm>
              <a:off x="4105" y="1480"/>
              <a:ext cx="1008" cy="2352"/>
              <a:chOff x="4080" y="1440"/>
              <a:chExt cx="1008" cy="2352"/>
            </a:xfrm>
          </p:grpSpPr>
          <p:sp>
            <p:nvSpPr>
              <p:cNvPr id="69642" name="AutoShape 15"/>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69643" name="Line 17"/>
              <p:cNvSpPr>
                <a:spLocks noChangeShapeType="1"/>
              </p:cNvSpPr>
              <p:nvPr/>
            </p:nvSpPr>
            <p:spPr bwMode="auto">
              <a:xfrm flipV="1">
                <a:off x="4560" y="144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4" name="Line 18"/>
              <p:cNvSpPr>
                <a:spLocks noChangeShapeType="1"/>
              </p:cNvSpPr>
              <p:nvPr/>
            </p:nvSpPr>
            <p:spPr bwMode="auto">
              <a:xfrm>
                <a:off x="4560" y="24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45" name="Text Box 19"/>
              <p:cNvSpPr txBox="1">
                <a:spLocks noChangeArrowheads="1"/>
              </p:cNvSpPr>
              <p:nvPr/>
            </p:nvSpPr>
            <p:spPr bwMode="auto">
              <a:xfrm>
                <a:off x="4176"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69646" name="Text Box 20"/>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69647" name="Text Box 21"/>
              <p:cNvSpPr txBox="1">
                <a:spLocks noChangeArrowheads="1"/>
              </p:cNvSpPr>
              <p:nvPr/>
            </p:nvSpPr>
            <p:spPr bwMode="auto">
              <a:xfrm>
                <a:off x="4224"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69648" name="Text Box 35"/>
              <p:cNvSpPr txBox="1">
                <a:spLocks noChangeArrowheads="1"/>
              </p:cNvSpPr>
              <p:nvPr/>
            </p:nvSpPr>
            <p:spPr bwMode="auto">
              <a:xfrm>
                <a:off x="4150" y="2976"/>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B</a:t>
                </a:r>
              </a:p>
            </p:txBody>
          </p:sp>
        </p:grpSp>
      </p:grpSp>
      <p:sp>
        <p:nvSpPr>
          <p:cNvPr id="69637" name="Text Box 2"/>
          <p:cNvSpPr txBox="1">
            <a:spLocks noChangeArrowheads="1"/>
          </p:cNvSpPr>
          <p:nvPr/>
        </p:nvSpPr>
        <p:spPr bwMode="auto">
          <a:xfrm>
            <a:off x="755650" y="1557338"/>
            <a:ext cx="6062663" cy="45720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b="1" dirty="0">
                <a:latin typeface="Times New Roman" pitchFamily="18" charset="0"/>
              </a:rPr>
              <a:t>用图形来表示两个实体型之间的这三类联系</a:t>
            </a:r>
            <a:r>
              <a:rPr lang="zh-CN" altLang="en-US" b="1" dirty="0">
                <a:latin typeface="Times New Roman" pitchFamily="18" charset="0"/>
              </a:rPr>
              <a:t>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0659" name="Rectangle 2"/>
          <p:cNvSpPr>
            <a:spLocks noGrp="1" noChangeArrowheads="1"/>
          </p:cNvSpPr>
          <p:nvPr>
            <p:ph type="title"/>
          </p:nvPr>
        </p:nvSpPr>
        <p:spPr/>
        <p:txBody>
          <a:bodyPr/>
          <a:lstStyle/>
          <a:p>
            <a:pPr eaLnBrk="1" hangingPunct="1"/>
            <a:r>
              <a:rPr lang="zh-CN" altLang="en-US" smtClean="0">
                <a:ea typeface="宋体" pitchFamily="2" charset="-122"/>
              </a:rPr>
              <a:t>二、两个实体型之间的联系（续） </a:t>
            </a:r>
          </a:p>
        </p:txBody>
      </p:sp>
      <p:sp>
        <p:nvSpPr>
          <p:cNvPr id="70660" name="Rectangle 3"/>
          <p:cNvSpPr>
            <a:spLocks noGrp="1" noChangeArrowheads="1"/>
          </p:cNvSpPr>
          <p:nvPr>
            <p:ph type="body" idx="1"/>
          </p:nvPr>
        </p:nvSpPr>
        <p:spPr>
          <a:xfrm>
            <a:off x="638175" y="1752600"/>
            <a:ext cx="5915025" cy="4495800"/>
          </a:xfrm>
        </p:spPr>
        <p:txBody>
          <a:bodyPr/>
          <a:lstStyle/>
          <a:p>
            <a:pPr algn="just" eaLnBrk="1" hangingPunct="1"/>
            <a:r>
              <a:rPr lang="zh-CN" altLang="en-US" dirty="0" smtClean="0">
                <a:ea typeface="宋体" pitchFamily="2" charset="-122"/>
              </a:rPr>
              <a:t>一对一联系（</a:t>
            </a:r>
            <a:r>
              <a:rPr lang="en-US" altLang="zh-CN" dirty="0" smtClean="0">
                <a:ea typeface="宋体" pitchFamily="2" charset="-122"/>
              </a:rPr>
              <a:t>1:1</a:t>
            </a:r>
            <a:r>
              <a:rPr lang="zh-CN" altLang="en-US" dirty="0" smtClean="0">
                <a:ea typeface="宋体" pitchFamily="2" charset="-122"/>
              </a:rPr>
              <a:t>） 　 </a:t>
            </a:r>
          </a:p>
          <a:p>
            <a:pPr lvl="1" algn="just" eaLnBrk="1" hangingPunct="1"/>
            <a:r>
              <a:rPr lang="zh-CN" altLang="en-US" sz="2000" dirty="0" smtClean="0">
                <a:ea typeface="宋体" pitchFamily="2" charset="-122"/>
              </a:rPr>
              <a:t>实例</a:t>
            </a:r>
          </a:p>
          <a:p>
            <a:pPr lvl="2" algn="just" eaLnBrk="1" hangingPunct="1">
              <a:lnSpc>
                <a:spcPct val="160000"/>
              </a:lnSpc>
              <a:buFontTx/>
              <a:buNone/>
            </a:pPr>
            <a:r>
              <a:rPr lang="zh-CN" altLang="en-US" sz="2400" b="1" dirty="0" smtClean="0">
                <a:ea typeface="宋体" pitchFamily="2" charset="-122"/>
              </a:rPr>
              <a:t>一个班级只有一个正班长</a:t>
            </a:r>
          </a:p>
          <a:p>
            <a:pPr lvl="2" algn="just" eaLnBrk="1" hangingPunct="1">
              <a:lnSpc>
                <a:spcPct val="160000"/>
              </a:lnSpc>
              <a:buFontTx/>
              <a:buNone/>
            </a:pPr>
            <a:r>
              <a:rPr lang="zh-CN" altLang="en-US" sz="2400" b="1" dirty="0" smtClean="0">
                <a:ea typeface="宋体" pitchFamily="2" charset="-122"/>
              </a:rPr>
              <a:t>一个班长只在一个班中任职</a:t>
            </a:r>
          </a:p>
          <a:p>
            <a:pPr lvl="1" algn="just" eaLnBrk="1" hangingPunct="1">
              <a:lnSpc>
                <a:spcPct val="130000"/>
              </a:lnSpc>
            </a:pPr>
            <a:r>
              <a:rPr lang="zh-CN" altLang="en-US" sz="2200" b="1" dirty="0" smtClean="0">
                <a:ea typeface="宋体" pitchFamily="2" charset="-122"/>
              </a:rPr>
              <a:t>定义：</a:t>
            </a:r>
          </a:p>
          <a:p>
            <a:pPr lvl="1" algn="just" eaLnBrk="1" hangingPunct="1">
              <a:lnSpc>
                <a:spcPct val="130000"/>
              </a:lnSpc>
              <a:buFont typeface="Wingdings" pitchFamily="2" charset="2"/>
              <a:buNone/>
            </a:pPr>
            <a:r>
              <a:rPr lang="zh-CN" altLang="en-US" sz="2200" b="1" dirty="0" smtClean="0">
                <a:ea typeface="宋体" pitchFamily="2" charset="-122"/>
              </a:rPr>
              <a:t>    如果对于实体集</a:t>
            </a:r>
            <a:r>
              <a:rPr lang="en-US" altLang="zh-CN" sz="2200" b="1" dirty="0" smtClean="0">
                <a:ea typeface="宋体" pitchFamily="2" charset="-122"/>
              </a:rPr>
              <a:t>A</a:t>
            </a:r>
            <a:r>
              <a:rPr lang="zh-CN" altLang="en-US" sz="2200" b="1" dirty="0" smtClean="0">
                <a:ea typeface="宋体" pitchFamily="2" charset="-122"/>
              </a:rPr>
              <a:t>中的每一个实体，实体集</a:t>
            </a:r>
            <a:r>
              <a:rPr lang="en-US" altLang="zh-CN" sz="2200" b="1" dirty="0" smtClean="0">
                <a:ea typeface="宋体" pitchFamily="2" charset="-122"/>
              </a:rPr>
              <a:t>B</a:t>
            </a:r>
            <a:r>
              <a:rPr lang="zh-CN" altLang="en-US" sz="2200" b="1" dirty="0" smtClean="0">
                <a:ea typeface="宋体" pitchFamily="2" charset="-122"/>
              </a:rPr>
              <a:t>中至多有一个（也可以没有）实体与之联系，反之亦然，</a:t>
            </a:r>
            <a:r>
              <a:rPr lang="zh-CN" altLang="en-US" sz="2200" b="1" dirty="0" smtClean="0">
                <a:solidFill>
                  <a:srgbClr val="746AFC"/>
                </a:solidFill>
                <a:ea typeface="宋体" pitchFamily="2" charset="-122"/>
              </a:rPr>
              <a:t>则称实体集</a:t>
            </a:r>
            <a:r>
              <a:rPr lang="en-US" altLang="zh-CN" sz="2200" b="1" dirty="0" smtClean="0">
                <a:solidFill>
                  <a:srgbClr val="746AFC"/>
                </a:solidFill>
                <a:ea typeface="宋体" pitchFamily="2" charset="-122"/>
              </a:rPr>
              <a:t>A</a:t>
            </a:r>
            <a:r>
              <a:rPr lang="zh-CN" altLang="en-US" sz="2200" b="1" dirty="0" smtClean="0">
                <a:solidFill>
                  <a:srgbClr val="746AFC"/>
                </a:solidFill>
                <a:ea typeface="宋体" pitchFamily="2" charset="-122"/>
              </a:rPr>
              <a:t>与实体集</a:t>
            </a:r>
            <a:r>
              <a:rPr lang="en-US" altLang="zh-CN" sz="2200" b="1" dirty="0" smtClean="0">
                <a:solidFill>
                  <a:srgbClr val="746AFC"/>
                </a:solidFill>
                <a:ea typeface="宋体" pitchFamily="2" charset="-122"/>
              </a:rPr>
              <a:t>B</a:t>
            </a:r>
            <a:r>
              <a:rPr lang="zh-CN" altLang="en-US" sz="2200" b="1" dirty="0" smtClean="0">
                <a:solidFill>
                  <a:srgbClr val="746AFC"/>
                </a:solidFill>
                <a:ea typeface="宋体" pitchFamily="2" charset="-122"/>
              </a:rPr>
              <a:t>具有一对一联系，</a:t>
            </a:r>
            <a:r>
              <a:rPr lang="zh-CN" altLang="en-US" sz="2200" b="1" dirty="0" smtClean="0">
                <a:ea typeface="宋体" pitchFamily="2" charset="-122"/>
              </a:rPr>
              <a:t>记为</a:t>
            </a:r>
            <a:r>
              <a:rPr lang="en-US" altLang="zh-CN" sz="2200" b="1" dirty="0" smtClean="0">
                <a:ea typeface="宋体" pitchFamily="2" charset="-122"/>
              </a:rPr>
              <a:t>1:1</a:t>
            </a:r>
            <a:r>
              <a:rPr lang="en-US" altLang="zh-CN" dirty="0" smtClean="0">
                <a:ea typeface="宋体" pitchFamily="2" charset="-122"/>
              </a:rPr>
              <a:t> </a:t>
            </a:r>
          </a:p>
        </p:txBody>
      </p:sp>
      <p:grpSp>
        <p:nvGrpSpPr>
          <p:cNvPr id="75794" name="Group 18"/>
          <p:cNvGrpSpPr>
            <a:grpSpLocks/>
          </p:cNvGrpSpPr>
          <p:nvPr/>
        </p:nvGrpSpPr>
        <p:grpSpPr bwMode="auto">
          <a:xfrm>
            <a:off x="7092950" y="2492375"/>
            <a:ext cx="1384300" cy="3862388"/>
            <a:chOff x="1056" y="1344"/>
            <a:chExt cx="1008" cy="2621"/>
          </a:xfrm>
        </p:grpSpPr>
        <p:sp>
          <p:nvSpPr>
            <p:cNvPr id="70662" name="Text Box 19"/>
            <p:cNvSpPr txBox="1">
              <a:spLocks noChangeArrowheads="1"/>
            </p:cNvSpPr>
            <p:nvPr/>
          </p:nvSpPr>
          <p:spPr bwMode="auto">
            <a:xfrm>
              <a:off x="1105" y="1344"/>
              <a:ext cx="815"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dirty="0">
                  <a:latin typeface="Times New Roman" pitchFamily="18" charset="0"/>
                </a:rPr>
                <a:t>班级</a:t>
              </a:r>
            </a:p>
          </p:txBody>
        </p:sp>
        <p:sp>
          <p:nvSpPr>
            <p:cNvPr id="70663" name="AutoShape 20"/>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000" b="1" dirty="0">
                  <a:latin typeface="Times New Roman" pitchFamily="18" charset="0"/>
                </a:rPr>
                <a:t>班级</a:t>
              </a:r>
              <a:r>
                <a:rPr kumimoji="1" lang="en-US" altLang="zh-CN" sz="2000" b="1" dirty="0">
                  <a:latin typeface="Times New Roman" pitchFamily="18" charset="0"/>
                </a:rPr>
                <a:t>-</a:t>
              </a:r>
              <a:r>
                <a:rPr kumimoji="1" lang="zh-CN" altLang="en-US" sz="2000" b="1" dirty="0">
                  <a:latin typeface="Times New Roman" pitchFamily="18" charset="0"/>
                </a:rPr>
                <a:t>班长</a:t>
              </a:r>
              <a:endParaRPr kumimoji="1" lang="zh-CN" altLang="en-US" sz="2000" dirty="0">
                <a:latin typeface="Times New Roman" pitchFamily="18" charset="0"/>
              </a:endParaRPr>
            </a:p>
          </p:txBody>
        </p:sp>
        <p:sp>
          <p:nvSpPr>
            <p:cNvPr id="70664" name="Text Box 21"/>
            <p:cNvSpPr txBox="1">
              <a:spLocks noChangeArrowheads="1"/>
            </p:cNvSpPr>
            <p:nvPr/>
          </p:nvSpPr>
          <p:spPr bwMode="auto">
            <a:xfrm>
              <a:off x="1152" y="3168"/>
              <a:ext cx="816" cy="31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班长</a:t>
              </a:r>
            </a:p>
          </p:txBody>
        </p:sp>
        <p:sp>
          <p:nvSpPr>
            <p:cNvPr id="70665" name="Line 22"/>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6" name="Line 23"/>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667" name="Text Box 24"/>
            <p:cNvSpPr txBox="1">
              <a:spLocks noChangeArrowheads="1"/>
            </p:cNvSpPr>
            <p:nvPr/>
          </p:nvSpPr>
          <p:spPr bwMode="auto">
            <a:xfrm>
              <a:off x="1152" y="177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70668" name="Text Box 25"/>
            <p:cNvSpPr txBox="1">
              <a:spLocks noChangeArrowheads="1"/>
            </p:cNvSpPr>
            <p:nvPr/>
          </p:nvSpPr>
          <p:spPr bwMode="auto">
            <a:xfrm>
              <a:off x="1200" y="2736"/>
              <a:ext cx="240" cy="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70669" name="Text Box 26"/>
            <p:cNvSpPr txBox="1">
              <a:spLocks noChangeArrowheads="1"/>
            </p:cNvSpPr>
            <p:nvPr/>
          </p:nvSpPr>
          <p:spPr bwMode="auto">
            <a:xfrm>
              <a:off x="1200" y="3696"/>
              <a:ext cx="864" cy="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1:1</a:t>
              </a:r>
              <a:r>
                <a:rPr kumimoji="1" lang="zh-CN" altLang="en-US" sz="2000" b="1">
                  <a:latin typeface="Times New Roman" pitchFamily="18" charset="0"/>
                </a:rPr>
                <a:t>联系</a:t>
              </a:r>
              <a:endParaRPr kumimoji="1" lang="zh-CN" altLang="en-US" sz="20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75794"/>
                                        </p:tgtEl>
                                        <p:attrNameLst>
                                          <p:attrName>style.visibility</p:attrName>
                                        </p:attrNameLst>
                                      </p:cBhvr>
                                      <p:to>
                                        <p:strVal val="visible"/>
                                      </p:to>
                                    </p:set>
                                    <p:anim calcmode="lin" valueType="num">
                                      <p:cBhvr additive="base">
                                        <p:cTn id="7" dur="1000" fill="hold"/>
                                        <p:tgtEl>
                                          <p:spTgt spid="75794"/>
                                        </p:tgtEl>
                                        <p:attrNameLst>
                                          <p:attrName>ppt_x</p:attrName>
                                        </p:attrNameLst>
                                      </p:cBhvr>
                                      <p:tavLst>
                                        <p:tav tm="0">
                                          <p:val>
                                            <p:strVal val="1+#ppt_w/2"/>
                                          </p:val>
                                        </p:tav>
                                        <p:tav tm="100000">
                                          <p:val>
                                            <p:strVal val="#ppt_x"/>
                                          </p:val>
                                        </p:tav>
                                      </p:tavLst>
                                    </p:anim>
                                    <p:anim calcmode="lin" valueType="num">
                                      <p:cBhvr additive="base">
                                        <p:cTn id="8" dur="1000" fill="hold"/>
                                        <p:tgtEl>
                                          <p:spTgt spid="757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1683" name="Rectangle 2"/>
          <p:cNvSpPr>
            <a:spLocks noGrp="1" noChangeArrowheads="1"/>
          </p:cNvSpPr>
          <p:nvPr>
            <p:ph type="title"/>
          </p:nvPr>
        </p:nvSpPr>
        <p:spPr/>
        <p:txBody>
          <a:bodyPr/>
          <a:lstStyle/>
          <a:p>
            <a:pPr eaLnBrk="1" hangingPunct="1"/>
            <a:r>
              <a:rPr lang="zh-CN" altLang="en-US" smtClean="0">
                <a:ea typeface="宋体" pitchFamily="2" charset="-122"/>
              </a:rPr>
              <a:t>两个实体型之间的联系 </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71684" name="Rectangle 3"/>
          <p:cNvSpPr>
            <a:spLocks noGrp="1" noChangeArrowheads="1"/>
          </p:cNvSpPr>
          <p:nvPr>
            <p:ph type="body" idx="1"/>
          </p:nvPr>
        </p:nvSpPr>
        <p:spPr>
          <a:xfrm>
            <a:off x="468313" y="1773238"/>
            <a:ext cx="6408737" cy="4751387"/>
          </a:xfrm>
        </p:spPr>
        <p:txBody>
          <a:bodyPr/>
          <a:lstStyle/>
          <a:p>
            <a:pPr algn="just" eaLnBrk="1" hangingPunct="1">
              <a:lnSpc>
                <a:spcPct val="120000"/>
              </a:lnSpc>
            </a:pPr>
            <a:r>
              <a:rPr lang="zh-CN" altLang="en-US" dirty="0" smtClean="0">
                <a:ea typeface="宋体" pitchFamily="2" charset="-122"/>
              </a:rPr>
              <a:t>一对多联系（</a:t>
            </a:r>
            <a:r>
              <a:rPr lang="en-US" altLang="zh-CN" dirty="0" smtClean="0">
                <a:ea typeface="宋体" pitchFamily="2" charset="-122"/>
              </a:rPr>
              <a:t>1</a:t>
            </a:r>
            <a:r>
              <a:rPr lang="zh-CN" altLang="en-US" dirty="0" smtClean="0">
                <a:ea typeface="宋体" pitchFamily="2" charset="-122"/>
              </a:rPr>
              <a:t>：</a:t>
            </a:r>
            <a:r>
              <a:rPr lang="en-US" altLang="zh-CN" dirty="0" smtClean="0">
                <a:ea typeface="宋体" pitchFamily="2" charset="-122"/>
              </a:rPr>
              <a:t>n</a:t>
            </a:r>
            <a:r>
              <a:rPr lang="zh-CN" altLang="en-US" dirty="0" smtClean="0">
                <a:ea typeface="宋体" pitchFamily="2" charset="-122"/>
              </a:rPr>
              <a:t>）</a:t>
            </a:r>
          </a:p>
          <a:p>
            <a:pPr lvl="1" algn="just" eaLnBrk="1" hangingPunct="1">
              <a:lnSpc>
                <a:spcPct val="120000"/>
              </a:lnSpc>
            </a:pPr>
            <a:r>
              <a:rPr lang="zh-CN" altLang="en-US" dirty="0" smtClean="0">
                <a:ea typeface="宋体" pitchFamily="2" charset="-122"/>
              </a:rPr>
              <a:t>实例</a:t>
            </a:r>
          </a:p>
          <a:p>
            <a:pPr lvl="2" algn="just" eaLnBrk="1" hangingPunct="1">
              <a:lnSpc>
                <a:spcPct val="120000"/>
              </a:lnSpc>
              <a:buFontTx/>
              <a:buNone/>
            </a:pPr>
            <a:r>
              <a:rPr lang="zh-CN" altLang="en-US" b="1" dirty="0" smtClean="0">
                <a:ea typeface="宋体" pitchFamily="2" charset="-122"/>
              </a:rPr>
              <a:t>一个班级中有若干名学生，</a:t>
            </a:r>
          </a:p>
          <a:p>
            <a:pPr lvl="2" algn="just" eaLnBrk="1" hangingPunct="1">
              <a:lnSpc>
                <a:spcPct val="120000"/>
              </a:lnSpc>
              <a:buFontTx/>
              <a:buNone/>
            </a:pPr>
            <a:r>
              <a:rPr lang="zh-CN" altLang="en-US" b="1" dirty="0" smtClean="0">
                <a:ea typeface="宋体" pitchFamily="2" charset="-122"/>
              </a:rPr>
              <a:t>每个学生只在一个班级中学习</a:t>
            </a:r>
          </a:p>
          <a:p>
            <a:pPr lvl="1" algn="just" eaLnBrk="1" hangingPunct="1">
              <a:lnSpc>
                <a:spcPct val="120000"/>
              </a:lnSpc>
            </a:pPr>
            <a:r>
              <a:rPr lang="zh-CN" altLang="en-US" dirty="0" smtClean="0">
                <a:ea typeface="宋体" pitchFamily="2" charset="-122"/>
              </a:rPr>
              <a:t>定义：</a:t>
            </a:r>
          </a:p>
          <a:p>
            <a:pPr lvl="2" algn="just" eaLnBrk="1" hangingPunct="1">
              <a:lnSpc>
                <a:spcPct val="120000"/>
              </a:lnSpc>
              <a:buFontTx/>
              <a:buNone/>
            </a:pPr>
            <a:r>
              <a:rPr lang="zh-CN" altLang="en-US" sz="2000" b="1" dirty="0" smtClean="0">
                <a:ea typeface="宋体" pitchFamily="2" charset="-122"/>
              </a:rPr>
              <a:t>如果对于实体集</a:t>
            </a:r>
            <a:r>
              <a:rPr lang="en-US" altLang="zh-CN" sz="2000" b="1" dirty="0" smtClean="0">
                <a:ea typeface="宋体" pitchFamily="2" charset="-122"/>
              </a:rPr>
              <a:t>A</a:t>
            </a:r>
            <a:r>
              <a:rPr lang="zh-CN" altLang="en-US" sz="2000" b="1" dirty="0" smtClean="0">
                <a:ea typeface="宋体" pitchFamily="2" charset="-122"/>
              </a:rPr>
              <a:t>中的每一个实体，实体集</a:t>
            </a:r>
            <a:r>
              <a:rPr lang="en-US" altLang="zh-CN" sz="2000" b="1" dirty="0" smtClean="0">
                <a:ea typeface="宋体" pitchFamily="2" charset="-122"/>
              </a:rPr>
              <a:t>B</a:t>
            </a:r>
            <a:r>
              <a:rPr lang="zh-CN" altLang="en-US" sz="2000" b="1" dirty="0" smtClean="0">
                <a:ea typeface="宋体" pitchFamily="2" charset="-122"/>
              </a:rPr>
              <a:t>中</a:t>
            </a:r>
          </a:p>
          <a:p>
            <a:pPr lvl="2" algn="just" eaLnBrk="1" hangingPunct="1">
              <a:lnSpc>
                <a:spcPct val="120000"/>
              </a:lnSpc>
              <a:buFontTx/>
              <a:buNone/>
            </a:pPr>
            <a:r>
              <a:rPr lang="zh-CN" altLang="en-US" sz="2000" b="1" dirty="0" smtClean="0">
                <a:ea typeface="宋体" pitchFamily="2" charset="-122"/>
              </a:rPr>
              <a:t>有</a:t>
            </a:r>
            <a:r>
              <a:rPr lang="en-US" altLang="zh-CN" sz="2000" b="1" dirty="0" smtClean="0">
                <a:ea typeface="宋体" pitchFamily="2" charset="-122"/>
              </a:rPr>
              <a:t>n</a:t>
            </a:r>
            <a:r>
              <a:rPr lang="zh-CN" altLang="en-US" sz="2000" b="1" dirty="0" smtClean="0">
                <a:ea typeface="宋体" pitchFamily="2" charset="-122"/>
              </a:rPr>
              <a:t>个实体（</a:t>
            </a:r>
            <a:r>
              <a:rPr lang="en-US" altLang="zh-CN" sz="2000" b="1" dirty="0" smtClean="0">
                <a:ea typeface="宋体" pitchFamily="2" charset="-122"/>
              </a:rPr>
              <a:t>n≥0</a:t>
            </a:r>
            <a:r>
              <a:rPr lang="zh-CN" altLang="en-US" sz="2000" b="1" dirty="0" smtClean="0">
                <a:ea typeface="宋体" pitchFamily="2" charset="-122"/>
              </a:rPr>
              <a:t>）与之联系，反之，对于实体</a:t>
            </a:r>
          </a:p>
          <a:p>
            <a:pPr lvl="2" algn="just" eaLnBrk="1" hangingPunct="1">
              <a:lnSpc>
                <a:spcPct val="120000"/>
              </a:lnSpc>
              <a:buFontTx/>
              <a:buNone/>
            </a:pPr>
            <a:r>
              <a:rPr lang="zh-CN" altLang="en-US" sz="2000" b="1" dirty="0" smtClean="0">
                <a:ea typeface="宋体" pitchFamily="2" charset="-122"/>
              </a:rPr>
              <a:t>集</a:t>
            </a:r>
            <a:r>
              <a:rPr lang="en-US" altLang="zh-CN" sz="2000" b="1" dirty="0" smtClean="0">
                <a:ea typeface="宋体" pitchFamily="2" charset="-122"/>
              </a:rPr>
              <a:t>B</a:t>
            </a:r>
            <a:r>
              <a:rPr lang="zh-CN" altLang="en-US" sz="2000" b="1" dirty="0" smtClean="0">
                <a:ea typeface="宋体" pitchFamily="2" charset="-122"/>
              </a:rPr>
              <a:t>中的每一个实体，实体集</a:t>
            </a:r>
            <a:r>
              <a:rPr lang="en-US" altLang="zh-CN" sz="2000" b="1" dirty="0" smtClean="0">
                <a:ea typeface="宋体" pitchFamily="2" charset="-122"/>
              </a:rPr>
              <a:t>A</a:t>
            </a:r>
            <a:r>
              <a:rPr lang="zh-CN" altLang="en-US" sz="2000" b="1" dirty="0" smtClean="0">
                <a:ea typeface="宋体" pitchFamily="2" charset="-122"/>
              </a:rPr>
              <a:t>中至多只有一个</a:t>
            </a:r>
          </a:p>
          <a:p>
            <a:pPr lvl="2" algn="just" eaLnBrk="1" hangingPunct="1">
              <a:lnSpc>
                <a:spcPct val="120000"/>
              </a:lnSpc>
              <a:buFontTx/>
              <a:buNone/>
            </a:pPr>
            <a:r>
              <a:rPr lang="zh-CN" altLang="en-US" sz="2000" b="1" dirty="0" smtClean="0">
                <a:ea typeface="宋体" pitchFamily="2" charset="-122"/>
              </a:rPr>
              <a:t>实体与之联系，则称</a:t>
            </a:r>
            <a:r>
              <a:rPr lang="zh-CN" altLang="en-US" sz="2000" b="1" dirty="0" smtClean="0">
                <a:solidFill>
                  <a:srgbClr val="746AFC"/>
                </a:solidFill>
                <a:ea typeface="宋体" pitchFamily="2" charset="-122"/>
              </a:rPr>
              <a:t>实体集</a:t>
            </a:r>
            <a:r>
              <a:rPr lang="en-US" altLang="zh-CN" sz="2000" b="1" dirty="0" smtClean="0">
                <a:solidFill>
                  <a:srgbClr val="746AFC"/>
                </a:solidFill>
                <a:ea typeface="宋体" pitchFamily="2" charset="-122"/>
              </a:rPr>
              <a:t>A</a:t>
            </a:r>
            <a:r>
              <a:rPr lang="zh-CN" altLang="en-US" sz="2000" b="1" dirty="0" smtClean="0">
                <a:solidFill>
                  <a:srgbClr val="746AFC"/>
                </a:solidFill>
                <a:ea typeface="宋体" pitchFamily="2" charset="-122"/>
              </a:rPr>
              <a:t>与实体集</a:t>
            </a:r>
            <a:r>
              <a:rPr lang="en-US" altLang="zh-CN" sz="2000" b="1" dirty="0" smtClean="0">
                <a:solidFill>
                  <a:srgbClr val="746AFC"/>
                </a:solidFill>
                <a:ea typeface="宋体" pitchFamily="2" charset="-122"/>
              </a:rPr>
              <a:t>B</a:t>
            </a:r>
            <a:r>
              <a:rPr lang="zh-CN" altLang="en-US" sz="2000" b="1" dirty="0" smtClean="0">
                <a:ea typeface="宋体" pitchFamily="2" charset="-122"/>
              </a:rPr>
              <a:t>有一对</a:t>
            </a:r>
          </a:p>
          <a:p>
            <a:pPr lvl="2" algn="just" eaLnBrk="1" hangingPunct="1">
              <a:lnSpc>
                <a:spcPct val="120000"/>
              </a:lnSpc>
              <a:buFontTx/>
              <a:buNone/>
            </a:pPr>
            <a:r>
              <a:rPr lang="zh-CN" altLang="en-US" sz="2000" b="1" dirty="0" smtClean="0">
                <a:ea typeface="宋体" pitchFamily="2" charset="-122"/>
              </a:rPr>
              <a:t>多联系，记为</a:t>
            </a:r>
            <a:r>
              <a:rPr lang="en-US" altLang="zh-CN" sz="2000" b="1" dirty="0" smtClean="0">
                <a:ea typeface="宋体" pitchFamily="2" charset="-122"/>
              </a:rPr>
              <a:t>1:n</a:t>
            </a:r>
            <a:endParaRPr lang="en-US" altLang="zh-CN" sz="2600" b="1" dirty="0" smtClean="0">
              <a:ea typeface="宋体" pitchFamily="2" charset="-122"/>
            </a:endParaRPr>
          </a:p>
        </p:txBody>
      </p:sp>
      <p:grpSp>
        <p:nvGrpSpPr>
          <p:cNvPr id="459778" name="Group 2"/>
          <p:cNvGrpSpPr>
            <a:grpSpLocks/>
          </p:cNvGrpSpPr>
          <p:nvPr/>
        </p:nvGrpSpPr>
        <p:grpSpPr bwMode="auto">
          <a:xfrm>
            <a:off x="7164388" y="2082829"/>
            <a:ext cx="1455737" cy="3633761"/>
            <a:chOff x="1056" y="1247"/>
            <a:chExt cx="1008" cy="2776"/>
          </a:xfrm>
        </p:grpSpPr>
        <p:sp>
          <p:nvSpPr>
            <p:cNvPr id="71686" name="Text Box 3"/>
            <p:cNvSpPr txBox="1">
              <a:spLocks noChangeArrowheads="1"/>
            </p:cNvSpPr>
            <p:nvPr/>
          </p:nvSpPr>
          <p:spPr bwMode="auto">
            <a:xfrm>
              <a:off x="1128" y="1247"/>
              <a:ext cx="816" cy="35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dirty="0">
                  <a:latin typeface="Times New Roman" pitchFamily="18" charset="0"/>
                </a:rPr>
                <a:t>班级</a:t>
              </a:r>
            </a:p>
          </p:txBody>
        </p:sp>
        <p:sp>
          <p:nvSpPr>
            <p:cNvPr id="71687" name="AutoShape 4"/>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组成</a:t>
              </a:r>
              <a:endParaRPr kumimoji="1" lang="zh-CN" altLang="en-US" sz="2400">
                <a:latin typeface="Times New Roman" pitchFamily="18" charset="0"/>
              </a:endParaRPr>
            </a:p>
          </p:txBody>
        </p:sp>
        <p:sp>
          <p:nvSpPr>
            <p:cNvPr id="71688" name="Text Box 5"/>
            <p:cNvSpPr txBox="1">
              <a:spLocks noChangeArrowheads="1"/>
            </p:cNvSpPr>
            <p:nvPr/>
          </p:nvSpPr>
          <p:spPr bwMode="auto">
            <a:xfrm>
              <a:off x="1152" y="3168"/>
              <a:ext cx="816" cy="35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dirty="0">
                  <a:latin typeface="Times New Roman" pitchFamily="18" charset="0"/>
                </a:rPr>
                <a:t>学生</a:t>
              </a:r>
            </a:p>
          </p:txBody>
        </p:sp>
        <p:sp>
          <p:nvSpPr>
            <p:cNvPr id="71689" name="Line 6"/>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0" name="Line 7"/>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691" name="Text Box 8"/>
            <p:cNvSpPr txBox="1">
              <a:spLocks noChangeArrowheads="1"/>
            </p:cNvSpPr>
            <p:nvPr/>
          </p:nvSpPr>
          <p:spPr bwMode="auto">
            <a:xfrm>
              <a:off x="1152" y="1776"/>
              <a:ext cx="240"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71692" name="Text Box 9"/>
            <p:cNvSpPr txBox="1">
              <a:spLocks noChangeArrowheads="1"/>
            </p:cNvSpPr>
            <p:nvPr/>
          </p:nvSpPr>
          <p:spPr bwMode="auto">
            <a:xfrm>
              <a:off x="1200" y="2736"/>
              <a:ext cx="240"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71693" name="Text Box 10"/>
            <p:cNvSpPr txBox="1">
              <a:spLocks noChangeArrowheads="1"/>
            </p:cNvSpPr>
            <p:nvPr/>
          </p:nvSpPr>
          <p:spPr bwMode="auto">
            <a:xfrm>
              <a:off x="1200" y="3697"/>
              <a:ext cx="864"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200" b="1">
                  <a:latin typeface="Times New Roman" pitchFamily="18" charset="0"/>
                </a:rPr>
                <a:t>1:n</a:t>
              </a:r>
              <a:r>
                <a:rPr kumimoji="1" lang="zh-CN" altLang="en-US" sz="2200" b="1">
                  <a:latin typeface="Times New Roman" pitchFamily="18" charset="0"/>
                </a:rPr>
                <a:t>联系</a:t>
              </a:r>
              <a:endParaRPr kumimoji="1" lang="zh-CN" altLang="en-US" sz="22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459778"/>
                                        </p:tgtEl>
                                        <p:attrNameLst>
                                          <p:attrName>style.visibility</p:attrName>
                                        </p:attrNameLst>
                                      </p:cBhvr>
                                      <p:to>
                                        <p:strVal val="visible"/>
                                      </p:to>
                                    </p:set>
                                    <p:anim calcmode="lin" valueType="num">
                                      <p:cBhvr additive="base">
                                        <p:cTn id="7" dur="1000" fill="hold"/>
                                        <p:tgtEl>
                                          <p:spTgt spid="459778"/>
                                        </p:tgtEl>
                                        <p:attrNameLst>
                                          <p:attrName>ppt_x</p:attrName>
                                        </p:attrNameLst>
                                      </p:cBhvr>
                                      <p:tavLst>
                                        <p:tav tm="0">
                                          <p:val>
                                            <p:strVal val="1+#ppt_w/2"/>
                                          </p:val>
                                        </p:tav>
                                        <p:tav tm="100000">
                                          <p:val>
                                            <p:strVal val="#ppt_x"/>
                                          </p:val>
                                        </p:tav>
                                      </p:tavLst>
                                    </p:anim>
                                    <p:anim calcmode="lin" valueType="num">
                                      <p:cBhvr additive="base">
                                        <p:cTn id="8" dur="1000" fill="hold"/>
                                        <p:tgtEl>
                                          <p:spTgt spid="4597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2707" name="Rectangle 2"/>
          <p:cNvSpPr>
            <a:spLocks noGrp="1" noChangeArrowheads="1"/>
          </p:cNvSpPr>
          <p:nvPr>
            <p:ph type="title"/>
          </p:nvPr>
        </p:nvSpPr>
        <p:spPr/>
        <p:txBody>
          <a:bodyPr/>
          <a:lstStyle/>
          <a:p>
            <a:pPr eaLnBrk="1" hangingPunct="1"/>
            <a:r>
              <a:rPr lang="zh-CN" altLang="en-US" smtClean="0">
                <a:ea typeface="宋体" pitchFamily="2" charset="-122"/>
              </a:rPr>
              <a:t>两个实体型之间的联系 </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72708" name="Rectangle 3"/>
          <p:cNvSpPr>
            <a:spLocks noGrp="1" noChangeArrowheads="1"/>
          </p:cNvSpPr>
          <p:nvPr>
            <p:ph type="body" idx="1"/>
          </p:nvPr>
        </p:nvSpPr>
        <p:spPr>
          <a:xfrm>
            <a:off x="539750" y="1700213"/>
            <a:ext cx="5903913" cy="4608512"/>
          </a:xfrm>
        </p:spPr>
        <p:txBody>
          <a:bodyPr/>
          <a:lstStyle/>
          <a:p>
            <a:pPr algn="just" eaLnBrk="1" hangingPunct="1">
              <a:lnSpc>
                <a:spcPct val="90000"/>
              </a:lnSpc>
            </a:pPr>
            <a:r>
              <a:rPr lang="zh-CN" altLang="en-US" dirty="0" smtClean="0">
                <a:ea typeface="宋体" pitchFamily="2" charset="-122"/>
              </a:rPr>
              <a:t>多对多联系（</a:t>
            </a:r>
            <a:r>
              <a:rPr lang="en-US" altLang="zh-CN" dirty="0" smtClean="0">
                <a:ea typeface="宋体" pitchFamily="2" charset="-122"/>
              </a:rPr>
              <a:t>m:n</a:t>
            </a:r>
            <a:r>
              <a:rPr lang="zh-CN" altLang="en-US" dirty="0" smtClean="0">
                <a:ea typeface="宋体" pitchFamily="2" charset="-122"/>
              </a:rPr>
              <a:t>）</a:t>
            </a:r>
          </a:p>
          <a:p>
            <a:pPr lvl="1" algn="just" eaLnBrk="1" hangingPunct="1">
              <a:lnSpc>
                <a:spcPct val="90000"/>
              </a:lnSpc>
            </a:pPr>
            <a:r>
              <a:rPr lang="zh-CN" altLang="en-US" dirty="0" smtClean="0">
                <a:ea typeface="宋体" pitchFamily="2" charset="-122"/>
              </a:rPr>
              <a:t>实例</a:t>
            </a:r>
          </a:p>
          <a:p>
            <a:pPr lvl="2" algn="just" eaLnBrk="1" hangingPunct="1">
              <a:lnSpc>
                <a:spcPct val="120000"/>
              </a:lnSpc>
              <a:buFontTx/>
              <a:buNone/>
            </a:pPr>
            <a:r>
              <a:rPr lang="zh-CN" altLang="en-US" sz="2400" b="1" dirty="0" smtClean="0">
                <a:ea typeface="宋体" pitchFamily="2" charset="-122"/>
              </a:rPr>
              <a:t>课程与学生之间的联系：</a:t>
            </a:r>
          </a:p>
          <a:p>
            <a:pPr lvl="2" algn="just" eaLnBrk="1" hangingPunct="1">
              <a:lnSpc>
                <a:spcPct val="120000"/>
              </a:lnSpc>
              <a:buFontTx/>
              <a:buNone/>
            </a:pPr>
            <a:r>
              <a:rPr lang="zh-CN" altLang="en-US" sz="2400" b="1" dirty="0" smtClean="0">
                <a:ea typeface="宋体" pitchFamily="2" charset="-122"/>
              </a:rPr>
              <a:t>一门课程同时有若干个学生选修</a:t>
            </a:r>
          </a:p>
          <a:p>
            <a:pPr lvl="2" algn="just" eaLnBrk="1" hangingPunct="1">
              <a:lnSpc>
                <a:spcPct val="120000"/>
              </a:lnSpc>
              <a:buFontTx/>
              <a:buNone/>
            </a:pPr>
            <a:r>
              <a:rPr lang="zh-CN" altLang="en-US" sz="2400" b="1" dirty="0" smtClean="0">
                <a:ea typeface="宋体" pitchFamily="2" charset="-122"/>
              </a:rPr>
              <a:t>一个学生可以同时选修多门课程</a:t>
            </a:r>
            <a:endParaRPr lang="zh-CN" altLang="en-US" sz="2400" i="1" dirty="0" smtClean="0">
              <a:ea typeface="宋体" pitchFamily="2" charset="-122"/>
            </a:endParaRPr>
          </a:p>
          <a:p>
            <a:pPr lvl="1" algn="just" eaLnBrk="1" hangingPunct="1">
              <a:lnSpc>
                <a:spcPct val="120000"/>
              </a:lnSpc>
            </a:pPr>
            <a:r>
              <a:rPr lang="zh-CN" altLang="en-US" dirty="0" smtClean="0">
                <a:ea typeface="宋体" pitchFamily="2" charset="-122"/>
              </a:rPr>
              <a:t>定义：</a:t>
            </a:r>
            <a:endParaRPr lang="zh-CN" altLang="en-US" sz="2000" b="1" dirty="0" smtClean="0">
              <a:ea typeface="宋体" pitchFamily="2" charset="-122"/>
            </a:endParaRPr>
          </a:p>
          <a:p>
            <a:pPr lvl="1" algn="just" eaLnBrk="1" hangingPunct="1">
              <a:lnSpc>
                <a:spcPct val="120000"/>
              </a:lnSpc>
              <a:buFont typeface="Wingdings" pitchFamily="2" charset="2"/>
              <a:buNone/>
            </a:pPr>
            <a:r>
              <a:rPr lang="zh-CN" altLang="en-US" sz="2000" b="1" dirty="0" smtClean="0">
                <a:ea typeface="宋体" pitchFamily="2" charset="-122"/>
              </a:rPr>
              <a:t>如果对于实体集</a:t>
            </a:r>
            <a:r>
              <a:rPr lang="en-US" altLang="zh-CN" sz="2000" b="1" dirty="0" smtClean="0">
                <a:ea typeface="宋体" pitchFamily="2" charset="-122"/>
              </a:rPr>
              <a:t>A</a:t>
            </a:r>
            <a:r>
              <a:rPr lang="zh-CN" altLang="en-US" sz="2000" b="1" dirty="0" smtClean="0">
                <a:ea typeface="宋体" pitchFamily="2" charset="-122"/>
              </a:rPr>
              <a:t>中的每一个实体，实体集</a:t>
            </a:r>
            <a:r>
              <a:rPr lang="en-US" altLang="zh-CN" sz="2000" b="1" dirty="0" smtClean="0">
                <a:ea typeface="宋体" pitchFamily="2" charset="-122"/>
              </a:rPr>
              <a:t>B</a:t>
            </a:r>
            <a:r>
              <a:rPr lang="zh-CN" altLang="en-US" sz="2000" b="1" dirty="0" smtClean="0">
                <a:ea typeface="宋体" pitchFamily="2" charset="-122"/>
              </a:rPr>
              <a:t>中</a:t>
            </a:r>
          </a:p>
          <a:p>
            <a:pPr lvl="1" algn="just" eaLnBrk="1" hangingPunct="1">
              <a:lnSpc>
                <a:spcPct val="120000"/>
              </a:lnSpc>
              <a:buFont typeface="Wingdings" pitchFamily="2" charset="2"/>
              <a:buNone/>
            </a:pPr>
            <a:r>
              <a:rPr lang="zh-CN" altLang="en-US" sz="2000" b="1" dirty="0" smtClean="0">
                <a:ea typeface="宋体" pitchFamily="2" charset="-122"/>
              </a:rPr>
              <a:t>有</a:t>
            </a:r>
            <a:r>
              <a:rPr lang="en-US" altLang="zh-CN" sz="2000" b="1" dirty="0" smtClean="0">
                <a:ea typeface="宋体" pitchFamily="2" charset="-122"/>
              </a:rPr>
              <a:t>n</a:t>
            </a:r>
            <a:r>
              <a:rPr lang="zh-CN" altLang="en-US" sz="2000" b="1" dirty="0" smtClean="0">
                <a:ea typeface="宋体" pitchFamily="2" charset="-122"/>
              </a:rPr>
              <a:t>个实体（</a:t>
            </a:r>
            <a:r>
              <a:rPr lang="en-US" altLang="zh-CN" sz="2000" b="1" dirty="0" smtClean="0">
                <a:ea typeface="宋体" pitchFamily="2" charset="-122"/>
              </a:rPr>
              <a:t>n≥0</a:t>
            </a:r>
            <a:r>
              <a:rPr lang="zh-CN" altLang="en-US" sz="2000" b="1" dirty="0" smtClean="0">
                <a:ea typeface="宋体" pitchFamily="2" charset="-122"/>
              </a:rPr>
              <a:t>）与之联系，反之，对于实</a:t>
            </a:r>
          </a:p>
          <a:p>
            <a:pPr lvl="1" algn="just" eaLnBrk="1" hangingPunct="1">
              <a:lnSpc>
                <a:spcPct val="120000"/>
              </a:lnSpc>
              <a:buFont typeface="Wingdings" pitchFamily="2" charset="2"/>
              <a:buNone/>
            </a:pPr>
            <a:r>
              <a:rPr lang="zh-CN" altLang="en-US" sz="2000" b="1" dirty="0" smtClean="0">
                <a:ea typeface="宋体" pitchFamily="2" charset="-122"/>
              </a:rPr>
              <a:t>体集</a:t>
            </a:r>
            <a:r>
              <a:rPr lang="en-US" altLang="zh-CN" sz="2000" b="1" dirty="0" smtClean="0">
                <a:ea typeface="宋体" pitchFamily="2" charset="-122"/>
              </a:rPr>
              <a:t>B</a:t>
            </a:r>
            <a:r>
              <a:rPr lang="zh-CN" altLang="en-US" sz="2000" b="1" dirty="0" smtClean="0">
                <a:ea typeface="宋体" pitchFamily="2" charset="-122"/>
              </a:rPr>
              <a:t>中的每一个实体，实体集</a:t>
            </a:r>
            <a:r>
              <a:rPr lang="en-US" altLang="zh-CN" sz="2000" b="1" dirty="0" smtClean="0">
                <a:ea typeface="宋体" pitchFamily="2" charset="-122"/>
              </a:rPr>
              <a:t>A</a:t>
            </a:r>
            <a:r>
              <a:rPr lang="zh-CN" altLang="en-US" sz="2000" b="1" dirty="0" smtClean="0">
                <a:ea typeface="宋体" pitchFamily="2" charset="-122"/>
              </a:rPr>
              <a:t>中也有</a:t>
            </a:r>
            <a:r>
              <a:rPr lang="en-US" altLang="zh-CN" sz="2000" b="1" dirty="0" smtClean="0">
                <a:ea typeface="宋体" pitchFamily="2" charset="-122"/>
              </a:rPr>
              <a:t>m</a:t>
            </a:r>
            <a:r>
              <a:rPr lang="zh-CN" altLang="en-US" sz="2000" b="1" dirty="0" smtClean="0">
                <a:ea typeface="宋体" pitchFamily="2" charset="-122"/>
              </a:rPr>
              <a:t>个实</a:t>
            </a:r>
          </a:p>
          <a:p>
            <a:pPr lvl="1" algn="just" eaLnBrk="1" hangingPunct="1">
              <a:lnSpc>
                <a:spcPct val="120000"/>
              </a:lnSpc>
              <a:buFont typeface="Wingdings" pitchFamily="2" charset="2"/>
              <a:buNone/>
            </a:pPr>
            <a:r>
              <a:rPr lang="zh-CN" altLang="en-US" sz="2000" b="1" dirty="0" smtClean="0">
                <a:ea typeface="宋体" pitchFamily="2" charset="-122"/>
              </a:rPr>
              <a:t>体（</a:t>
            </a:r>
            <a:r>
              <a:rPr lang="en-US" altLang="zh-CN" sz="2000" b="1" dirty="0" smtClean="0">
                <a:ea typeface="宋体" pitchFamily="2" charset="-122"/>
              </a:rPr>
              <a:t>m≥0</a:t>
            </a:r>
            <a:r>
              <a:rPr lang="zh-CN" altLang="en-US" sz="2000" b="1" dirty="0" smtClean="0">
                <a:ea typeface="宋体" pitchFamily="2" charset="-122"/>
              </a:rPr>
              <a:t>）与之联系，则称实体集</a:t>
            </a:r>
            <a:r>
              <a:rPr lang="en-US" altLang="zh-CN" sz="2000" b="1" dirty="0" smtClean="0">
                <a:ea typeface="宋体" pitchFamily="2" charset="-122"/>
              </a:rPr>
              <a:t>A</a:t>
            </a:r>
            <a:r>
              <a:rPr lang="zh-CN" altLang="en-US" sz="2000" b="1" dirty="0" smtClean="0">
                <a:ea typeface="宋体" pitchFamily="2" charset="-122"/>
              </a:rPr>
              <a:t>与实体</a:t>
            </a:r>
            <a:r>
              <a:rPr lang="en-US" altLang="zh-CN" sz="2000" b="1" dirty="0" smtClean="0">
                <a:ea typeface="宋体" pitchFamily="2" charset="-122"/>
              </a:rPr>
              <a:t>B</a:t>
            </a:r>
          </a:p>
          <a:p>
            <a:pPr lvl="1" algn="just" eaLnBrk="1" hangingPunct="1">
              <a:lnSpc>
                <a:spcPct val="120000"/>
              </a:lnSpc>
              <a:buFont typeface="Wingdings" pitchFamily="2" charset="2"/>
              <a:buNone/>
            </a:pPr>
            <a:r>
              <a:rPr lang="zh-CN" altLang="en-US" sz="2000" b="1" dirty="0" smtClean="0">
                <a:ea typeface="宋体" pitchFamily="2" charset="-122"/>
              </a:rPr>
              <a:t>具有多对多联系，记为</a:t>
            </a:r>
            <a:r>
              <a:rPr lang="en-US" altLang="zh-CN" sz="2000" b="1" dirty="0" smtClean="0">
                <a:ea typeface="宋体" pitchFamily="2" charset="-122"/>
              </a:rPr>
              <a:t>m:n</a:t>
            </a:r>
          </a:p>
        </p:txBody>
      </p:sp>
      <p:grpSp>
        <p:nvGrpSpPr>
          <p:cNvPr id="72709" name="Group 15"/>
          <p:cNvGrpSpPr>
            <a:grpSpLocks/>
          </p:cNvGrpSpPr>
          <p:nvPr/>
        </p:nvGrpSpPr>
        <p:grpSpPr bwMode="auto">
          <a:xfrm>
            <a:off x="7164388" y="2133600"/>
            <a:ext cx="1368425" cy="3732213"/>
            <a:chOff x="4513" y="1344"/>
            <a:chExt cx="862" cy="2351"/>
          </a:xfrm>
        </p:grpSpPr>
        <p:sp>
          <p:nvSpPr>
            <p:cNvPr id="72710" name="Text Box 7"/>
            <p:cNvSpPr txBox="1">
              <a:spLocks noChangeArrowheads="1"/>
            </p:cNvSpPr>
            <p:nvPr/>
          </p:nvSpPr>
          <p:spPr bwMode="auto">
            <a:xfrm>
              <a:off x="4549" y="1344"/>
              <a:ext cx="61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dirty="0">
                  <a:latin typeface="Times New Roman" pitchFamily="18" charset="0"/>
                </a:rPr>
                <a:t>课程</a:t>
              </a:r>
            </a:p>
          </p:txBody>
        </p:sp>
        <p:sp>
          <p:nvSpPr>
            <p:cNvPr id="72711" name="AutoShape 8"/>
            <p:cNvSpPr>
              <a:spLocks noChangeArrowheads="1"/>
            </p:cNvSpPr>
            <p:nvPr/>
          </p:nvSpPr>
          <p:spPr bwMode="auto">
            <a:xfrm>
              <a:off x="4513" y="2030"/>
              <a:ext cx="720" cy="429"/>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dirty="0">
                  <a:latin typeface="Times New Roman" pitchFamily="18" charset="0"/>
                </a:rPr>
                <a:t>选修</a:t>
              </a:r>
              <a:endParaRPr kumimoji="1" lang="zh-CN" altLang="en-US" sz="2400" dirty="0">
                <a:latin typeface="Times New Roman" pitchFamily="18" charset="0"/>
              </a:endParaRPr>
            </a:p>
          </p:txBody>
        </p:sp>
        <p:sp>
          <p:nvSpPr>
            <p:cNvPr id="72712" name="Text Box 9"/>
            <p:cNvSpPr txBox="1">
              <a:spLocks noChangeArrowheads="1"/>
            </p:cNvSpPr>
            <p:nvPr/>
          </p:nvSpPr>
          <p:spPr bwMode="auto">
            <a:xfrm>
              <a:off x="4585" y="2973"/>
              <a:ext cx="612"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学生</a:t>
              </a:r>
            </a:p>
          </p:txBody>
        </p:sp>
        <p:sp>
          <p:nvSpPr>
            <p:cNvPr id="72713" name="Line 10"/>
            <p:cNvSpPr>
              <a:spLocks noChangeShapeType="1"/>
            </p:cNvSpPr>
            <p:nvPr/>
          </p:nvSpPr>
          <p:spPr bwMode="auto">
            <a:xfrm flipV="1">
              <a:off x="4873" y="1601"/>
              <a:ext cx="0" cy="42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4" name="Line 11"/>
            <p:cNvSpPr>
              <a:spLocks noChangeShapeType="1"/>
            </p:cNvSpPr>
            <p:nvPr/>
          </p:nvSpPr>
          <p:spPr bwMode="auto">
            <a:xfrm>
              <a:off x="4873" y="2459"/>
              <a:ext cx="0" cy="51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715" name="Text Box 12"/>
            <p:cNvSpPr txBox="1">
              <a:spLocks noChangeArrowheads="1"/>
            </p:cNvSpPr>
            <p:nvPr/>
          </p:nvSpPr>
          <p:spPr bwMode="auto">
            <a:xfrm>
              <a:off x="4585" y="1730"/>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72716" name="Text Box 13"/>
            <p:cNvSpPr txBox="1">
              <a:spLocks noChangeArrowheads="1"/>
            </p:cNvSpPr>
            <p:nvPr/>
          </p:nvSpPr>
          <p:spPr bwMode="auto">
            <a:xfrm>
              <a:off x="4621" y="2587"/>
              <a:ext cx="1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72717" name="Text Box 14"/>
            <p:cNvSpPr txBox="1">
              <a:spLocks noChangeArrowheads="1"/>
            </p:cNvSpPr>
            <p:nvPr/>
          </p:nvSpPr>
          <p:spPr bwMode="auto">
            <a:xfrm>
              <a:off x="4621" y="3445"/>
              <a:ext cx="75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000" b="1">
                  <a:latin typeface="Times New Roman" pitchFamily="18" charset="0"/>
                </a:rPr>
                <a:t>m:n</a:t>
              </a:r>
              <a:r>
                <a:rPr kumimoji="1" lang="zh-CN" altLang="en-US" sz="2000" b="1">
                  <a:latin typeface="Times New Roman" pitchFamily="18" charset="0"/>
                </a:rPr>
                <a:t>联系</a:t>
              </a:r>
              <a:endParaRPr kumimoji="1" lang="zh-CN" altLang="en-US" sz="2000">
                <a:latin typeface="Times New Roman" pitchFamily="18" charset="0"/>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219" name="Rectangle 2"/>
          <p:cNvSpPr>
            <a:spLocks noGrp="1" noChangeArrowheads="1"/>
          </p:cNvSpPr>
          <p:nvPr>
            <p:ph type="title"/>
          </p:nvPr>
        </p:nvSpPr>
        <p:spPr/>
        <p:txBody>
          <a:bodyPr/>
          <a:lstStyle/>
          <a:p>
            <a:pPr eaLnBrk="1" hangingPunct="1"/>
            <a:r>
              <a:rPr lang="zh-CN" altLang="en-US" sz="3200" b="0" dirty="0" smtClean="0">
                <a:ea typeface="宋体" pitchFamily="2" charset="-122"/>
              </a:rPr>
              <a:t>课程目标</a:t>
            </a:r>
          </a:p>
        </p:txBody>
      </p:sp>
      <p:sp>
        <p:nvSpPr>
          <p:cNvPr id="9220" name="Rectangle 3"/>
          <p:cNvSpPr>
            <a:spLocks noGrp="1" noChangeArrowheads="1"/>
          </p:cNvSpPr>
          <p:nvPr>
            <p:ph type="body" idx="1"/>
          </p:nvPr>
        </p:nvSpPr>
        <p:spPr/>
        <p:txBody>
          <a:bodyPr/>
          <a:lstStyle/>
          <a:p>
            <a:pPr eaLnBrk="1" hangingPunct="1">
              <a:lnSpc>
                <a:spcPct val="150000"/>
              </a:lnSpc>
            </a:pPr>
            <a:r>
              <a:rPr lang="zh-CN" altLang="en-US" dirty="0" smtClean="0">
                <a:ea typeface="宋体" pitchFamily="2" charset="-122"/>
              </a:rPr>
              <a:t>系统地掌握数据库系统的基本原理和基本技术；</a:t>
            </a:r>
          </a:p>
          <a:p>
            <a:pPr eaLnBrk="1" hangingPunct="1">
              <a:lnSpc>
                <a:spcPct val="150000"/>
              </a:lnSpc>
            </a:pPr>
            <a:r>
              <a:rPr lang="zh-CN" altLang="en-US" dirty="0" smtClean="0">
                <a:ea typeface="宋体" pitchFamily="2" charset="-122"/>
              </a:rPr>
              <a:t>熟练使用</a:t>
            </a:r>
            <a:r>
              <a:rPr lang="en-US" altLang="zh-CN" dirty="0" smtClean="0">
                <a:solidFill>
                  <a:srgbClr val="FF0000"/>
                </a:solidFill>
                <a:ea typeface="宋体" pitchFamily="2" charset="-122"/>
              </a:rPr>
              <a:t>SQL</a:t>
            </a:r>
            <a:r>
              <a:rPr lang="zh-CN" altLang="en-US" dirty="0" smtClean="0">
                <a:solidFill>
                  <a:srgbClr val="FF0000"/>
                </a:solidFill>
                <a:ea typeface="宋体" pitchFamily="2" charset="-122"/>
              </a:rPr>
              <a:t>语言</a:t>
            </a:r>
            <a:r>
              <a:rPr lang="zh-CN" altLang="en-US" dirty="0" smtClean="0">
                <a:ea typeface="宋体" pitchFamily="2" charset="-122"/>
              </a:rPr>
              <a:t>在某一个数据库管理系统上进行数据库操作；</a:t>
            </a:r>
          </a:p>
          <a:p>
            <a:pPr eaLnBrk="1" hangingPunct="1">
              <a:lnSpc>
                <a:spcPct val="150000"/>
              </a:lnSpc>
            </a:pPr>
            <a:r>
              <a:rPr lang="zh-CN" altLang="en-US" dirty="0" smtClean="0">
                <a:ea typeface="宋体" pitchFamily="2" charset="-122"/>
              </a:rPr>
              <a:t>掌握数据库设计方法和步骤，具有设计数据库模式以及开发数据库应用系统的基本能力。</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3731" name="Rectangle 2"/>
          <p:cNvSpPr>
            <a:spLocks noGrp="1" noChangeArrowheads="1"/>
          </p:cNvSpPr>
          <p:nvPr>
            <p:ph type="title"/>
          </p:nvPr>
        </p:nvSpPr>
        <p:spPr/>
        <p:txBody>
          <a:bodyPr/>
          <a:lstStyle/>
          <a:p>
            <a:pPr eaLnBrk="1" hangingPunct="1"/>
            <a:r>
              <a:rPr lang="zh-CN" altLang="en-US" smtClean="0">
                <a:ea typeface="宋体" pitchFamily="2" charset="-122"/>
              </a:rPr>
              <a:t>三、两个以上实体型之间的联系</a:t>
            </a:r>
          </a:p>
        </p:txBody>
      </p:sp>
      <p:sp>
        <p:nvSpPr>
          <p:cNvPr id="73732" name="Rectangle 3"/>
          <p:cNvSpPr>
            <a:spLocks noGrp="1" noChangeArrowheads="1"/>
          </p:cNvSpPr>
          <p:nvPr>
            <p:ph type="body" idx="1"/>
          </p:nvPr>
        </p:nvSpPr>
        <p:spPr/>
        <p:txBody>
          <a:bodyPr/>
          <a:lstStyle/>
          <a:p>
            <a:pPr eaLnBrk="1" hangingPunct="1"/>
            <a:r>
              <a:rPr lang="zh-CN" altLang="en-US" smtClean="0">
                <a:ea typeface="宋体" pitchFamily="2" charset="-122"/>
              </a:rPr>
              <a:t>两个以上实体型之间一对多联系</a:t>
            </a:r>
          </a:p>
          <a:p>
            <a:pPr lvl="1" eaLnBrk="1" hangingPunct="1">
              <a:lnSpc>
                <a:spcPct val="130000"/>
              </a:lnSpc>
            </a:pPr>
            <a:r>
              <a:rPr lang="zh-CN" altLang="en-US" sz="2600" b="1" smtClean="0">
                <a:ea typeface="宋体" pitchFamily="2" charset="-122"/>
              </a:rPr>
              <a:t>若实体集</a:t>
            </a:r>
            <a:r>
              <a:rPr lang="en-US" altLang="zh-CN" sz="2600" b="1" smtClean="0">
                <a:ea typeface="宋体" pitchFamily="2" charset="-122"/>
              </a:rPr>
              <a:t>E</a:t>
            </a:r>
            <a:r>
              <a:rPr lang="en-US" altLang="zh-CN" sz="2600" b="1" baseline="-25000" smtClean="0">
                <a:ea typeface="宋体" pitchFamily="2" charset="-122"/>
              </a:rPr>
              <a:t>1</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2</a:t>
            </a:r>
            <a:r>
              <a:rPr lang="zh-CN" altLang="en-US" sz="2600" b="1" smtClean="0">
                <a:ea typeface="宋体" pitchFamily="2" charset="-122"/>
              </a:rPr>
              <a:t>，</a:t>
            </a:r>
            <a:r>
              <a:rPr lang="en-US" altLang="zh-CN" sz="2600" b="1" smtClean="0">
                <a:ea typeface="宋体" pitchFamily="2" charset="-122"/>
              </a:rPr>
              <a:t>...</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n</a:t>
            </a:r>
            <a:r>
              <a:rPr lang="zh-CN" altLang="en-US" sz="2600" b="1" smtClean="0">
                <a:ea typeface="宋体" pitchFamily="2" charset="-122"/>
              </a:rPr>
              <a:t>存在联系，对于实体集</a:t>
            </a:r>
            <a:r>
              <a:rPr lang="en-US" altLang="zh-CN" sz="2600" b="1" smtClean="0">
                <a:ea typeface="宋体" pitchFamily="2" charset="-122"/>
              </a:rPr>
              <a:t>E</a:t>
            </a:r>
            <a:r>
              <a:rPr lang="en-US" altLang="zh-CN" sz="2600" b="1" baseline="-25000" smtClean="0">
                <a:ea typeface="宋体" pitchFamily="2" charset="-122"/>
              </a:rPr>
              <a:t>j</a:t>
            </a:r>
            <a:r>
              <a:rPr lang="zh-CN" altLang="en-US" sz="2600" b="1" smtClean="0">
                <a:ea typeface="宋体" pitchFamily="2" charset="-122"/>
              </a:rPr>
              <a:t>（</a:t>
            </a:r>
            <a:r>
              <a:rPr lang="en-US" altLang="zh-CN" sz="2600" b="1" smtClean="0">
                <a:ea typeface="宋体" pitchFamily="2" charset="-122"/>
              </a:rPr>
              <a:t>j=1</a:t>
            </a:r>
            <a:r>
              <a:rPr lang="zh-CN" altLang="en-US" sz="2600" b="1" smtClean="0">
                <a:ea typeface="宋体" pitchFamily="2" charset="-122"/>
              </a:rPr>
              <a:t>，</a:t>
            </a:r>
            <a:r>
              <a:rPr lang="en-US" altLang="zh-CN" sz="2600" b="1" smtClean="0">
                <a:ea typeface="宋体" pitchFamily="2" charset="-122"/>
              </a:rPr>
              <a:t>2</a:t>
            </a:r>
            <a:r>
              <a:rPr lang="zh-CN" altLang="en-US" sz="2600" b="1" smtClean="0">
                <a:ea typeface="宋体" pitchFamily="2" charset="-122"/>
              </a:rPr>
              <a:t>，</a:t>
            </a:r>
            <a:r>
              <a:rPr lang="en-US" altLang="zh-CN" sz="2600" b="1" smtClean="0">
                <a:ea typeface="宋体" pitchFamily="2" charset="-122"/>
              </a:rPr>
              <a:t>...</a:t>
            </a:r>
            <a:r>
              <a:rPr lang="zh-CN" altLang="en-US" sz="2600" b="1" smtClean="0">
                <a:ea typeface="宋体" pitchFamily="2" charset="-122"/>
              </a:rPr>
              <a:t>，</a:t>
            </a:r>
            <a:r>
              <a:rPr lang="en-US" altLang="zh-CN" sz="2600" b="1" smtClean="0">
                <a:ea typeface="宋体" pitchFamily="2" charset="-122"/>
              </a:rPr>
              <a:t>i-1</a:t>
            </a:r>
            <a:r>
              <a:rPr lang="zh-CN" altLang="en-US" sz="2600" b="1" smtClean="0">
                <a:ea typeface="宋体" pitchFamily="2" charset="-122"/>
              </a:rPr>
              <a:t>，</a:t>
            </a:r>
            <a:r>
              <a:rPr lang="en-US" altLang="zh-CN" sz="2600" b="1" smtClean="0">
                <a:ea typeface="宋体" pitchFamily="2" charset="-122"/>
              </a:rPr>
              <a:t>i+1</a:t>
            </a:r>
            <a:r>
              <a:rPr lang="zh-CN" altLang="en-US" sz="2600" b="1" smtClean="0">
                <a:ea typeface="宋体" pitchFamily="2" charset="-122"/>
              </a:rPr>
              <a:t>，</a:t>
            </a:r>
            <a:r>
              <a:rPr lang="en-US" altLang="zh-CN" sz="2600" b="1" smtClean="0">
                <a:ea typeface="宋体" pitchFamily="2" charset="-122"/>
              </a:rPr>
              <a:t>...</a:t>
            </a:r>
            <a:r>
              <a:rPr lang="zh-CN" altLang="en-US" sz="2600" b="1" smtClean="0">
                <a:ea typeface="宋体" pitchFamily="2" charset="-122"/>
              </a:rPr>
              <a:t>，</a:t>
            </a:r>
            <a:r>
              <a:rPr lang="en-US" altLang="zh-CN" sz="2600" b="1" smtClean="0">
                <a:ea typeface="宋体" pitchFamily="2" charset="-122"/>
              </a:rPr>
              <a:t>n</a:t>
            </a:r>
            <a:r>
              <a:rPr lang="zh-CN" altLang="en-US" sz="2600" b="1" smtClean="0">
                <a:ea typeface="宋体" pitchFamily="2" charset="-122"/>
              </a:rPr>
              <a:t>）中的给定实体，最多只和</a:t>
            </a:r>
            <a:r>
              <a:rPr lang="en-US" altLang="zh-CN" sz="2600" b="1" smtClean="0">
                <a:ea typeface="宋体" pitchFamily="2" charset="-122"/>
              </a:rPr>
              <a:t>E</a:t>
            </a:r>
            <a:r>
              <a:rPr lang="en-US" altLang="zh-CN" sz="2600" b="1" baseline="-25000" smtClean="0">
                <a:ea typeface="宋体" pitchFamily="2" charset="-122"/>
              </a:rPr>
              <a:t>i</a:t>
            </a:r>
            <a:r>
              <a:rPr lang="zh-CN" altLang="en-US" sz="2600" b="1" smtClean="0">
                <a:ea typeface="宋体" pitchFamily="2" charset="-122"/>
              </a:rPr>
              <a:t>中的一个实体相联系，则我们说</a:t>
            </a:r>
            <a:r>
              <a:rPr lang="en-US" altLang="zh-CN" sz="2600" b="1" smtClean="0">
                <a:ea typeface="宋体" pitchFamily="2" charset="-122"/>
              </a:rPr>
              <a:t>E</a:t>
            </a:r>
            <a:r>
              <a:rPr lang="en-US" altLang="zh-CN" sz="2600" b="1" baseline="-25000" smtClean="0">
                <a:ea typeface="宋体" pitchFamily="2" charset="-122"/>
              </a:rPr>
              <a:t>i</a:t>
            </a:r>
            <a:r>
              <a:rPr lang="zh-CN" altLang="en-US" sz="2600" b="1" smtClean="0">
                <a:ea typeface="宋体" pitchFamily="2" charset="-122"/>
              </a:rPr>
              <a:t>与</a:t>
            </a:r>
            <a:r>
              <a:rPr lang="en-US" altLang="zh-CN" sz="2600" b="1" smtClean="0">
                <a:ea typeface="宋体" pitchFamily="2" charset="-122"/>
              </a:rPr>
              <a:t>E</a:t>
            </a:r>
            <a:r>
              <a:rPr lang="en-US" altLang="zh-CN" sz="2600" b="1" baseline="-25000" smtClean="0">
                <a:ea typeface="宋体" pitchFamily="2" charset="-122"/>
              </a:rPr>
              <a:t>1</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2</a:t>
            </a:r>
            <a:r>
              <a:rPr lang="zh-CN" altLang="en-US" sz="2600" b="1" smtClean="0">
                <a:ea typeface="宋体" pitchFamily="2" charset="-122"/>
              </a:rPr>
              <a:t>，</a:t>
            </a:r>
            <a:r>
              <a:rPr lang="en-US" altLang="zh-CN" sz="2600" b="1" smtClean="0">
                <a:ea typeface="宋体" pitchFamily="2" charset="-122"/>
              </a:rPr>
              <a:t>...</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i-1</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i+1</a:t>
            </a:r>
            <a:r>
              <a:rPr lang="zh-CN" altLang="en-US" sz="2600" b="1" smtClean="0">
                <a:ea typeface="宋体" pitchFamily="2" charset="-122"/>
              </a:rPr>
              <a:t>，</a:t>
            </a:r>
            <a:r>
              <a:rPr lang="en-US" altLang="zh-CN" sz="2600" b="1" smtClean="0">
                <a:ea typeface="宋体" pitchFamily="2" charset="-122"/>
              </a:rPr>
              <a:t>...</a:t>
            </a:r>
            <a:r>
              <a:rPr lang="zh-CN" altLang="en-US" sz="2600" b="1" smtClean="0">
                <a:ea typeface="宋体" pitchFamily="2" charset="-122"/>
              </a:rPr>
              <a:t>，</a:t>
            </a:r>
            <a:r>
              <a:rPr lang="en-US" altLang="zh-CN" sz="2600" b="1" smtClean="0">
                <a:ea typeface="宋体" pitchFamily="2" charset="-122"/>
              </a:rPr>
              <a:t>E</a:t>
            </a:r>
            <a:r>
              <a:rPr lang="en-US" altLang="zh-CN" sz="2600" b="1" baseline="-25000" smtClean="0">
                <a:ea typeface="宋体" pitchFamily="2" charset="-122"/>
              </a:rPr>
              <a:t>n</a:t>
            </a:r>
            <a:r>
              <a:rPr lang="zh-CN" altLang="en-US" sz="2600" b="1" smtClean="0">
                <a:ea typeface="宋体" pitchFamily="2" charset="-122"/>
              </a:rPr>
              <a:t>之间的联系是一对多的</a:t>
            </a:r>
          </a:p>
          <a:p>
            <a:pPr lvl="1" eaLnBrk="1" hangingPunct="1">
              <a:lnSpc>
                <a:spcPct val="130000"/>
              </a:lnSpc>
              <a:buFont typeface="Wingdings" pitchFamily="2" charset="2"/>
              <a:buNone/>
            </a:pPr>
            <a:endParaRPr lang="zh-CN" altLang="en-US" sz="2600" b="1" smtClean="0">
              <a:ea typeface="宋体" pitchFamily="2" charset="-122"/>
            </a:endParaRPr>
          </a:p>
          <a:p>
            <a:pPr lvl="1" eaLnBrk="1" hangingPunct="1">
              <a:lnSpc>
                <a:spcPct val="130000"/>
              </a:lnSpc>
            </a:pPr>
            <a:endParaRPr lang="en-US" altLang="zh-CN" b="1" smtClean="0">
              <a:ea typeface="宋体" pitchFamily="2" charset="-122"/>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4755" name="Rectangle 2"/>
          <p:cNvSpPr>
            <a:spLocks noGrp="1" noChangeArrowheads="1"/>
          </p:cNvSpPr>
          <p:nvPr>
            <p:ph type="title"/>
          </p:nvPr>
        </p:nvSpPr>
        <p:spPr/>
        <p:txBody>
          <a:bodyPr/>
          <a:lstStyle/>
          <a:p>
            <a:pPr eaLnBrk="1" hangingPunct="1"/>
            <a:r>
              <a:rPr lang="zh-CN" altLang="en-US" smtClean="0">
                <a:ea typeface="宋体" pitchFamily="2" charset="-122"/>
              </a:rPr>
              <a:t>两个以上实体型之间的联系</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74756" name="Rectangle 3"/>
          <p:cNvSpPr>
            <a:spLocks noGrp="1" noChangeArrowheads="1"/>
          </p:cNvSpPr>
          <p:nvPr>
            <p:ph type="body" idx="1"/>
          </p:nvPr>
        </p:nvSpPr>
        <p:spPr>
          <a:xfrm>
            <a:off x="228600" y="1828800"/>
            <a:ext cx="8229600" cy="4495800"/>
          </a:xfrm>
        </p:spPr>
        <p:txBody>
          <a:bodyPr/>
          <a:lstStyle/>
          <a:p>
            <a:pPr eaLnBrk="1" hangingPunct="1">
              <a:lnSpc>
                <a:spcPct val="140000"/>
              </a:lnSpc>
            </a:pPr>
            <a:r>
              <a:rPr lang="zh-CN" altLang="en-US" sz="3000" smtClean="0">
                <a:ea typeface="宋体" pitchFamily="2" charset="-122"/>
              </a:rPr>
              <a:t>实例</a:t>
            </a:r>
          </a:p>
          <a:p>
            <a:pPr eaLnBrk="1" hangingPunct="1">
              <a:lnSpc>
                <a:spcPct val="140000"/>
              </a:lnSpc>
              <a:buFont typeface="Wingdings" pitchFamily="2" charset="2"/>
              <a:buNone/>
            </a:pPr>
            <a:r>
              <a:rPr lang="zh-CN" altLang="en-US" sz="3200" i="1" smtClean="0">
                <a:ea typeface="宋体" pitchFamily="2" charset="-122"/>
              </a:rPr>
              <a:t>    </a:t>
            </a:r>
            <a:r>
              <a:rPr lang="zh-CN" altLang="en-US" sz="2400" b="1" smtClean="0">
                <a:ea typeface="宋体" pitchFamily="2" charset="-122"/>
              </a:rPr>
              <a:t>课程、教师与参考书三个实体型</a:t>
            </a:r>
          </a:p>
          <a:p>
            <a:pPr lvl="1" eaLnBrk="1" hangingPunct="1">
              <a:lnSpc>
                <a:spcPct val="140000"/>
              </a:lnSpc>
              <a:buFont typeface="Wingdings" pitchFamily="2" charset="2"/>
              <a:buNone/>
            </a:pPr>
            <a:r>
              <a:rPr lang="zh-CN" altLang="en-US" sz="1900" b="1" smtClean="0">
                <a:ea typeface="宋体" pitchFamily="2" charset="-122"/>
              </a:rPr>
              <a:t>一门课程可以有若干个教师讲授，</a:t>
            </a:r>
          </a:p>
          <a:p>
            <a:pPr lvl="1" eaLnBrk="1" hangingPunct="1">
              <a:lnSpc>
                <a:spcPct val="140000"/>
              </a:lnSpc>
              <a:buFont typeface="Wingdings" pitchFamily="2" charset="2"/>
              <a:buNone/>
            </a:pPr>
            <a:r>
              <a:rPr lang="zh-CN" altLang="en-US" sz="1900" b="1" smtClean="0">
                <a:ea typeface="宋体" pitchFamily="2" charset="-122"/>
              </a:rPr>
              <a:t>使用若干本参考书，</a:t>
            </a:r>
          </a:p>
          <a:p>
            <a:pPr lvl="1" eaLnBrk="1" hangingPunct="1">
              <a:lnSpc>
                <a:spcPct val="140000"/>
              </a:lnSpc>
              <a:buFont typeface="Wingdings" pitchFamily="2" charset="2"/>
              <a:buNone/>
            </a:pPr>
            <a:r>
              <a:rPr lang="zh-CN" altLang="en-US" sz="1900" b="1" smtClean="0">
                <a:ea typeface="宋体" pitchFamily="2" charset="-122"/>
              </a:rPr>
              <a:t>每一个教师只讲授一门课程，</a:t>
            </a:r>
          </a:p>
          <a:p>
            <a:pPr lvl="1" eaLnBrk="1" hangingPunct="1">
              <a:lnSpc>
                <a:spcPct val="140000"/>
              </a:lnSpc>
              <a:buFont typeface="Wingdings" pitchFamily="2" charset="2"/>
              <a:buNone/>
            </a:pPr>
            <a:r>
              <a:rPr lang="zh-CN" altLang="en-US" sz="1900" b="1" smtClean="0">
                <a:ea typeface="宋体" pitchFamily="2" charset="-122"/>
              </a:rPr>
              <a:t>每一本参考书只供一门课程使用</a:t>
            </a:r>
          </a:p>
        </p:txBody>
      </p:sp>
      <p:grpSp>
        <p:nvGrpSpPr>
          <p:cNvPr id="74757" name="Group 5"/>
          <p:cNvGrpSpPr>
            <a:grpSpLocks/>
          </p:cNvGrpSpPr>
          <p:nvPr/>
        </p:nvGrpSpPr>
        <p:grpSpPr bwMode="auto">
          <a:xfrm>
            <a:off x="5578475" y="1905000"/>
            <a:ext cx="2879725" cy="3897313"/>
            <a:chOff x="3061" y="1162"/>
            <a:chExt cx="2586" cy="2583"/>
          </a:xfrm>
        </p:grpSpPr>
        <p:sp>
          <p:nvSpPr>
            <p:cNvPr id="74758" name="Text Box 6"/>
            <p:cNvSpPr txBox="1">
              <a:spLocks noChangeArrowheads="1"/>
            </p:cNvSpPr>
            <p:nvPr/>
          </p:nvSpPr>
          <p:spPr bwMode="auto">
            <a:xfrm>
              <a:off x="3918" y="1162"/>
              <a:ext cx="817" cy="3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课程</a:t>
              </a:r>
            </a:p>
          </p:txBody>
        </p:sp>
        <p:sp>
          <p:nvSpPr>
            <p:cNvPr id="74759" name="AutoShape 7"/>
            <p:cNvSpPr>
              <a:spLocks noChangeArrowheads="1"/>
            </p:cNvSpPr>
            <p:nvPr/>
          </p:nvSpPr>
          <p:spPr bwMode="auto">
            <a:xfrm>
              <a:off x="3870" y="193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讲授</a:t>
              </a:r>
              <a:endParaRPr kumimoji="1" lang="zh-CN" altLang="en-US" sz="2400">
                <a:latin typeface="Times New Roman" pitchFamily="18" charset="0"/>
              </a:endParaRPr>
            </a:p>
          </p:txBody>
        </p:sp>
        <p:sp>
          <p:nvSpPr>
            <p:cNvPr id="74760" name="Text Box 8"/>
            <p:cNvSpPr txBox="1">
              <a:spLocks noChangeArrowheads="1"/>
            </p:cNvSpPr>
            <p:nvPr/>
          </p:nvSpPr>
          <p:spPr bwMode="auto">
            <a:xfrm>
              <a:off x="3198" y="3034"/>
              <a:ext cx="817" cy="30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教师</a:t>
              </a:r>
            </a:p>
          </p:txBody>
        </p:sp>
        <p:sp>
          <p:nvSpPr>
            <p:cNvPr id="74761" name="Line 9"/>
            <p:cNvSpPr>
              <a:spLocks noChangeShapeType="1"/>
            </p:cNvSpPr>
            <p:nvPr/>
          </p:nvSpPr>
          <p:spPr bwMode="auto">
            <a:xfrm flipV="1">
              <a:off x="4350" y="145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2" name="Line 10"/>
            <p:cNvSpPr>
              <a:spLocks noChangeShapeType="1"/>
            </p:cNvSpPr>
            <p:nvPr/>
          </p:nvSpPr>
          <p:spPr bwMode="auto">
            <a:xfrm flipH="1">
              <a:off x="3678" y="2170"/>
              <a:ext cx="19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3" name="Text Box 11"/>
            <p:cNvSpPr txBox="1">
              <a:spLocks noChangeArrowheads="1"/>
            </p:cNvSpPr>
            <p:nvPr/>
          </p:nvSpPr>
          <p:spPr bwMode="auto">
            <a:xfrm>
              <a:off x="3966" y="1594"/>
              <a:ext cx="240" cy="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74764" name="Text Box 12"/>
            <p:cNvSpPr txBox="1">
              <a:spLocks noChangeArrowheads="1"/>
            </p:cNvSpPr>
            <p:nvPr/>
          </p:nvSpPr>
          <p:spPr bwMode="auto">
            <a:xfrm>
              <a:off x="3486" y="2506"/>
              <a:ext cx="23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74765" name="Text Box 13"/>
            <p:cNvSpPr txBox="1">
              <a:spLocks noChangeArrowheads="1"/>
            </p:cNvSpPr>
            <p:nvPr/>
          </p:nvSpPr>
          <p:spPr bwMode="auto">
            <a:xfrm>
              <a:off x="3061" y="3513"/>
              <a:ext cx="2586"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1700" b="1">
                  <a:latin typeface="Times New Roman" pitchFamily="18" charset="0"/>
                </a:rPr>
                <a:t>两个以上实体型间</a:t>
              </a:r>
              <a:r>
                <a:rPr kumimoji="1" lang="en-US" altLang="zh-CN" sz="1700" b="1">
                  <a:latin typeface="Times New Roman" pitchFamily="18" charset="0"/>
                </a:rPr>
                <a:t>1:n</a:t>
              </a:r>
              <a:r>
                <a:rPr kumimoji="1" lang="zh-CN" altLang="en-US" sz="1700" b="1">
                  <a:latin typeface="Times New Roman" pitchFamily="18" charset="0"/>
                </a:rPr>
                <a:t>联系</a:t>
              </a:r>
            </a:p>
          </p:txBody>
        </p:sp>
        <p:sp>
          <p:nvSpPr>
            <p:cNvPr id="74766" name="Text Box 14"/>
            <p:cNvSpPr txBox="1">
              <a:spLocks noChangeArrowheads="1"/>
            </p:cNvSpPr>
            <p:nvPr/>
          </p:nvSpPr>
          <p:spPr bwMode="auto">
            <a:xfrm>
              <a:off x="4735" y="3034"/>
              <a:ext cx="815" cy="249"/>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b="1">
                  <a:latin typeface="Times New Roman" pitchFamily="18" charset="0"/>
                </a:rPr>
                <a:t>参考书</a:t>
              </a:r>
            </a:p>
          </p:txBody>
        </p:sp>
        <p:sp>
          <p:nvSpPr>
            <p:cNvPr id="74767" name="Line 15"/>
            <p:cNvSpPr>
              <a:spLocks noChangeShapeType="1"/>
            </p:cNvSpPr>
            <p:nvPr/>
          </p:nvSpPr>
          <p:spPr bwMode="auto">
            <a:xfrm>
              <a:off x="4830" y="2170"/>
              <a:ext cx="288"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768" name="Text Box 16"/>
            <p:cNvSpPr txBox="1">
              <a:spLocks noChangeArrowheads="1"/>
            </p:cNvSpPr>
            <p:nvPr/>
          </p:nvSpPr>
          <p:spPr bwMode="auto">
            <a:xfrm>
              <a:off x="5023" y="2506"/>
              <a:ext cx="239" cy="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5779" name="Rectangle 2"/>
          <p:cNvSpPr>
            <a:spLocks noGrp="1" noChangeArrowheads="1"/>
          </p:cNvSpPr>
          <p:nvPr>
            <p:ph type="title"/>
          </p:nvPr>
        </p:nvSpPr>
        <p:spPr/>
        <p:txBody>
          <a:bodyPr/>
          <a:lstStyle/>
          <a:p>
            <a:pPr eaLnBrk="1" hangingPunct="1"/>
            <a:r>
              <a:rPr lang="zh-CN" altLang="en-US" sz="3200" smtClean="0">
                <a:ea typeface="宋体" pitchFamily="2" charset="-122"/>
              </a:rPr>
              <a:t>两个以上实体型之间的联系</a:t>
            </a:r>
            <a:r>
              <a:rPr lang="en-US" altLang="zh-CN" sz="3200" smtClean="0">
                <a:ea typeface="宋体" pitchFamily="2" charset="-122"/>
              </a:rPr>
              <a:t>(</a:t>
            </a:r>
            <a:r>
              <a:rPr lang="zh-CN" altLang="en-US" sz="3200" smtClean="0">
                <a:ea typeface="宋体" pitchFamily="2" charset="-122"/>
              </a:rPr>
              <a:t>续</a:t>
            </a:r>
            <a:r>
              <a:rPr lang="en-US" altLang="zh-CN" sz="3200" smtClean="0">
                <a:ea typeface="宋体" pitchFamily="2" charset="-122"/>
              </a:rPr>
              <a:t>)</a:t>
            </a:r>
          </a:p>
        </p:txBody>
      </p:sp>
      <p:sp>
        <p:nvSpPr>
          <p:cNvPr id="75780" name="Rectangle 3"/>
          <p:cNvSpPr>
            <a:spLocks noGrp="1" noChangeArrowheads="1"/>
          </p:cNvSpPr>
          <p:nvPr>
            <p:ph type="body" idx="1"/>
          </p:nvPr>
        </p:nvSpPr>
        <p:spPr/>
        <p:txBody>
          <a:bodyPr/>
          <a:lstStyle/>
          <a:p>
            <a:pPr eaLnBrk="1" hangingPunct="1">
              <a:lnSpc>
                <a:spcPct val="140000"/>
              </a:lnSpc>
            </a:pPr>
            <a:r>
              <a:rPr lang="zh-CN" altLang="en-US" smtClean="0">
                <a:ea typeface="宋体" pitchFamily="2" charset="-122"/>
              </a:rPr>
              <a:t>多个实体型间的一对一联系</a:t>
            </a:r>
          </a:p>
          <a:p>
            <a:pPr eaLnBrk="1" hangingPunct="1">
              <a:lnSpc>
                <a:spcPct val="140000"/>
              </a:lnSpc>
            </a:pPr>
            <a:r>
              <a:rPr lang="zh-CN" altLang="en-US" smtClean="0">
                <a:ea typeface="宋体" pitchFamily="2" charset="-122"/>
              </a:rPr>
              <a:t>两个以上实体型间的多对多联系</a:t>
            </a:r>
          </a:p>
          <a:p>
            <a:pPr lvl="1" eaLnBrk="1" hangingPunct="1">
              <a:lnSpc>
                <a:spcPct val="140000"/>
              </a:lnSpc>
            </a:pPr>
            <a:r>
              <a:rPr lang="zh-CN" altLang="en-US" sz="2700" smtClean="0">
                <a:ea typeface="宋体" pitchFamily="2" charset="-122"/>
              </a:rPr>
              <a:t>实例</a:t>
            </a:r>
          </a:p>
          <a:p>
            <a:pPr eaLnBrk="1" hangingPunct="1">
              <a:lnSpc>
                <a:spcPct val="140000"/>
              </a:lnSpc>
              <a:buFont typeface="Wingdings" pitchFamily="2" charset="2"/>
              <a:buNone/>
            </a:pPr>
            <a:r>
              <a:rPr lang="zh-CN" altLang="en-US" sz="3200" i="1" smtClean="0">
                <a:ea typeface="宋体" pitchFamily="2" charset="-122"/>
              </a:rPr>
              <a:t>     </a:t>
            </a:r>
            <a:r>
              <a:rPr lang="zh-CN" altLang="en-US" sz="2400" b="1" smtClean="0">
                <a:ea typeface="宋体" pitchFamily="2" charset="-122"/>
              </a:rPr>
              <a:t>供应商、项目、零件三个实体型</a:t>
            </a:r>
          </a:p>
          <a:p>
            <a:pPr lvl="1" eaLnBrk="1" hangingPunct="1">
              <a:lnSpc>
                <a:spcPct val="140000"/>
              </a:lnSpc>
              <a:buFont typeface="Wingdings" pitchFamily="2" charset="2"/>
              <a:buNone/>
            </a:pPr>
            <a:r>
              <a:rPr lang="zh-CN" altLang="en-US" sz="2000" b="1" smtClean="0">
                <a:ea typeface="宋体" pitchFamily="2" charset="-122"/>
              </a:rPr>
              <a:t>一个供应商可以供给多个项目多种零件</a:t>
            </a:r>
          </a:p>
          <a:p>
            <a:pPr lvl="1" eaLnBrk="1" hangingPunct="1">
              <a:lnSpc>
                <a:spcPct val="140000"/>
              </a:lnSpc>
              <a:buFont typeface="Wingdings" pitchFamily="2" charset="2"/>
              <a:buNone/>
            </a:pPr>
            <a:r>
              <a:rPr lang="zh-CN" altLang="en-US" sz="2000" b="1" smtClean="0">
                <a:ea typeface="宋体" pitchFamily="2" charset="-122"/>
              </a:rPr>
              <a:t>每个项目可以使用多个供应商供应的零件</a:t>
            </a:r>
          </a:p>
          <a:p>
            <a:pPr lvl="1" eaLnBrk="1" hangingPunct="1">
              <a:lnSpc>
                <a:spcPct val="140000"/>
              </a:lnSpc>
              <a:buFont typeface="Wingdings" pitchFamily="2" charset="2"/>
              <a:buNone/>
            </a:pPr>
            <a:r>
              <a:rPr lang="zh-CN" altLang="en-US" sz="2000" b="1" smtClean="0">
                <a:ea typeface="宋体" pitchFamily="2" charset="-122"/>
              </a:rPr>
              <a:t>每种零件可由不同供应商供给</a:t>
            </a:r>
          </a:p>
          <a:p>
            <a:pPr lvl="1" eaLnBrk="1" hangingPunct="1">
              <a:lnSpc>
                <a:spcPct val="140000"/>
              </a:lnSpc>
              <a:buFont typeface="Wingdings" pitchFamily="2" charset="2"/>
              <a:buNone/>
            </a:pPr>
            <a:endParaRPr lang="zh-CN" altLang="en-US" sz="2000" b="1" smtClean="0">
              <a:ea typeface="宋体" pitchFamily="2" charset="-122"/>
            </a:endParaRPr>
          </a:p>
          <a:p>
            <a:pPr eaLnBrk="1" hangingPunct="1"/>
            <a:endParaRPr lang="en-US" altLang="zh-CN" sz="3200" smtClean="0">
              <a:ea typeface="宋体" pitchFamily="2" charset="-122"/>
            </a:endParaRPr>
          </a:p>
        </p:txBody>
      </p:sp>
      <p:grpSp>
        <p:nvGrpSpPr>
          <p:cNvPr id="75781" name="Group 5"/>
          <p:cNvGrpSpPr>
            <a:grpSpLocks/>
          </p:cNvGrpSpPr>
          <p:nvPr/>
        </p:nvGrpSpPr>
        <p:grpSpPr bwMode="auto">
          <a:xfrm>
            <a:off x="4814888" y="2044700"/>
            <a:ext cx="4176712" cy="4203700"/>
            <a:chOff x="385" y="1167"/>
            <a:chExt cx="2631" cy="2648"/>
          </a:xfrm>
        </p:grpSpPr>
        <p:sp>
          <p:nvSpPr>
            <p:cNvPr id="75782" name="Text Box 6"/>
            <p:cNvSpPr txBox="1">
              <a:spLocks noChangeArrowheads="1"/>
            </p:cNvSpPr>
            <p:nvPr/>
          </p:nvSpPr>
          <p:spPr bwMode="auto">
            <a:xfrm>
              <a:off x="1229" y="1167"/>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供应商</a:t>
              </a:r>
            </a:p>
          </p:txBody>
        </p:sp>
        <p:sp>
          <p:nvSpPr>
            <p:cNvPr id="75783" name="AutoShape 7"/>
            <p:cNvSpPr>
              <a:spLocks noChangeArrowheads="1"/>
            </p:cNvSpPr>
            <p:nvPr/>
          </p:nvSpPr>
          <p:spPr bwMode="auto">
            <a:xfrm>
              <a:off x="1181" y="1935"/>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供应</a:t>
              </a:r>
              <a:endParaRPr kumimoji="1" lang="zh-CN" altLang="en-US" sz="2400">
                <a:latin typeface="Times New Roman" pitchFamily="18" charset="0"/>
              </a:endParaRPr>
            </a:p>
          </p:txBody>
        </p:sp>
        <p:sp>
          <p:nvSpPr>
            <p:cNvPr id="75784" name="Text Box 8"/>
            <p:cNvSpPr txBox="1">
              <a:spLocks noChangeArrowheads="1"/>
            </p:cNvSpPr>
            <p:nvPr/>
          </p:nvSpPr>
          <p:spPr bwMode="auto">
            <a:xfrm>
              <a:off x="509" y="3039"/>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项目</a:t>
              </a:r>
            </a:p>
          </p:txBody>
        </p:sp>
        <p:sp>
          <p:nvSpPr>
            <p:cNvPr id="75785" name="Line 9"/>
            <p:cNvSpPr>
              <a:spLocks noChangeShapeType="1"/>
            </p:cNvSpPr>
            <p:nvPr/>
          </p:nvSpPr>
          <p:spPr bwMode="auto">
            <a:xfrm flipV="1">
              <a:off x="1661" y="1455"/>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6" name="Line 10"/>
            <p:cNvSpPr>
              <a:spLocks noChangeShapeType="1"/>
            </p:cNvSpPr>
            <p:nvPr/>
          </p:nvSpPr>
          <p:spPr bwMode="auto">
            <a:xfrm flipH="1">
              <a:off x="989" y="2175"/>
              <a:ext cx="192"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87" name="Text Box 11"/>
            <p:cNvSpPr txBox="1">
              <a:spLocks noChangeArrowheads="1"/>
            </p:cNvSpPr>
            <p:nvPr/>
          </p:nvSpPr>
          <p:spPr bwMode="auto">
            <a:xfrm>
              <a:off x="1277" y="1599"/>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75788" name="Text Box 12"/>
            <p:cNvSpPr txBox="1">
              <a:spLocks noChangeArrowheads="1"/>
            </p:cNvSpPr>
            <p:nvPr/>
          </p:nvSpPr>
          <p:spPr bwMode="auto">
            <a:xfrm>
              <a:off x="2381" y="25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a:latin typeface="Times New Roman" pitchFamily="18" charset="0"/>
                </a:rPr>
                <a:t>p</a:t>
              </a:r>
            </a:p>
          </p:txBody>
        </p:sp>
        <p:sp>
          <p:nvSpPr>
            <p:cNvPr id="75789" name="Text Box 13"/>
            <p:cNvSpPr txBox="1">
              <a:spLocks noChangeArrowheads="1"/>
            </p:cNvSpPr>
            <p:nvPr/>
          </p:nvSpPr>
          <p:spPr bwMode="auto">
            <a:xfrm>
              <a:off x="385" y="3536"/>
              <a:ext cx="2631"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300" b="1">
                  <a:latin typeface="Times New Roman" pitchFamily="18" charset="0"/>
                </a:rPr>
                <a:t>两个以上实体型间</a:t>
              </a:r>
              <a:r>
                <a:rPr kumimoji="1" lang="en-US" altLang="zh-CN" sz="2300" b="1">
                  <a:latin typeface="Times New Roman" pitchFamily="18" charset="0"/>
                </a:rPr>
                <a:t>m:n</a:t>
              </a:r>
              <a:r>
                <a:rPr kumimoji="1" lang="zh-CN" altLang="en-US" sz="2300" b="1">
                  <a:latin typeface="Times New Roman" pitchFamily="18" charset="0"/>
                </a:rPr>
                <a:t>联系</a:t>
              </a:r>
            </a:p>
          </p:txBody>
        </p:sp>
        <p:sp>
          <p:nvSpPr>
            <p:cNvPr id="75790" name="Text Box 14"/>
            <p:cNvSpPr txBox="1">
              <a:spLocks noChangeArrowheads="1"/>
            </p:cNvSpPr>
            <p:nvPr/>
          </p:nvSpPr>
          <p:spPr bwMode="auto">
            <a:xfrm>
              <a:off x="2045" y="3039"/>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零件</a:t>
              </a:r>
            </a:p>
          </p:txBody>
        </p:sp>
        <p:sp>
          <p:nvSpPr>
            <p:cNvPr id="75791" name="Line 15"/>
            <p:cNvSpPr>
              <a:spLocks noChangeShapeType="1"/>
            </p:cNvSpPr>
            <p:nvPr/>
          </p:nvSpPr>
          <p:spPr bwMode="auto">
            <a:xfrm>
              <a:off x="2141" y="2175"/>
              <a:ext cx="288"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792" name="Text Box 16"/>
            <p:cNvSpPr txBox="1">
              <a:spLocks noChangeArrowheads="1"/>
            </p:cNvSpPr>
            <p:nvPr/>
          </p:nvSpPr>
          <p:spPr bwMode="auto">
            <a:xfrm>
              <a:off x="748" y="2523"/>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6803" name="Rectangle 2"/>
          <p:cNvSpPr>
            <a:spLocks noGrp="1" noChangeArrowheads="1"/>
          </p:cNvSpPr>
          <p:nvPr>
            <p:ph type="title"/>
          </p:nvPr>
        </p:nvSpPr>
        <p:spPr/>
        <p:txBody>
          <a:bodyPr/>
          <a:lstStyle/>
          <a:p>
            <a:pPr eaLnBrk="1" hangingPunct="1"/>
            <a:r>
              <a:rPr lang="zh-CN" altLang="en-US" smtClean="0">
                <a:ea typeface="宋体" pitchFamily="2" charset="-122"/>
              </a:rPr>
              <a:t>四、单个实体型内的联系</a:t>
            </a:r>
          </a:p>
        </p:txBody>
      </p:sp>
      <p:sp>
        <p:nvSpPr>
          <p:cNvPr id="82947" name="Rectangle 3"/>
          <p:cNvSpPr>
            <a:spLocks noGrp="1" noChangeArrowheads="1"/>
          </p:cNvSpPr>
          <p:nvPr>
            <p:ph type="body" idx="1"/>
          </p:nvPr>
        </p:nvSpPr>
        <p:spPr>
          <a:xfrm>
            <a:off x="250825" y="1828800"/>
            <a:ext cx="5921375" cy="4343400"/>
          </a:xfrm>
        </p:spPr>
        <p:txBody>
          <a:bodyPr/>
          <a:lstStyle/>
          <a:p>
            <a:pPr eaLnBrk="1" hangingPunct="1">
              <a:lnSpc>
                <a:spcPct val="150000"/>
              </a:lnSpc>
            </a:pPr>
            <a:r>
              <a:rPr lang="zh-CN" altLang="en-US" sz="2000" smtClean="0">
                <a:ea typeface="宋体" pitchFamily="2" charset="-122"/>
              </a:rPr>
              <a:t>一对多联系</a:t>
            </a:r>
          </a:p>
          <a:p>
            <a:pPr lvl="1" eaLnBrk="1" hangingPunct="1">
              <a:lnSpc>
                <a:spcPct val="150000"/>
              </a:lnSpc>
            </a:pPr>
            <a:r>
              <a:rPr lang="zh-CN" altLang="en-US" sz="1800" smtClean="0">
                <a:ea typeface="宋体" pitchFamily="2" charset="-122"/>
              </a:rPr>
              <a:t>实例</a:t>
            </a:r>
          </a:p>
          <a:p>
            <a:pPr lvl="2" eaLnBrk="1" hangingPunct="1">
              <a:lnSpc>
                <a:spcPct val="150000"/>
              </a:lnSpc>
              <a:buFontTx/>
              <a:buNone/>
            </a:pPr>
            <a:r>
              <a:rPr lang="zh-CN" altLang="en-US" sz="1500" i="1" smtClean="0">
                <a:ea typeface="宋体" pitchFamily="2" charset="-122"/>
              </a:rPr>
              <a:t> </a:t>
            </a:r>
            <a:r>
              <a:rPr lang="zh-CN" altLang="en-US" sz="1800" b="1" smtClean="0">
                <a:ea typeface="宋体" pitchFamily="2" charset="-122"/>
              </a:rPr>
              <a:t>职工实体型内部具有领导与被领导的联系</a:t>
            </a:r>
          </a:p>
          <a:p>
            <a:pPr lvl="2" eaLnBrk="1" hangingPunct="1">
              <a:lnSpc>
                <a:spcPct val="150000"/>
              </a:lnSpc>
              <a:buFontTx/>
              <a:buNone/>
            </a:pPr>
            <a:r>
              <a:rPr lang="zh-CN" altLang="en-US" sz="1800" b="1" smtClean="0">
                <a:ea typeface="宋体" pitchFamily="2" charset="-122"/>
              </a:rPr>
              <a:t>某一职工（干部）“领导”若干名职工</a:t>
            </a:r>
          </a:p>
          <a:p>
            <a:pPr lvl="2" eaLnBrk="1" hangingPunct="1">
              <a:lnSpc>
                <a:spcPct val="150000"/>
              </a:lnSpc>
              <a:buFontTx/>
              <a:buNone/>
            </a:pPr>
            <a:r>
              <a:rPr lang="zh-CN" altLang="en-US" sz="1800" b="1" smtClean="0">
                <a:ea typeface="宋体" pitchFamily="2" charset="-122"/>
              </a:rPr>
              <a:t>一个职工仅被另外一个职工直接领导</a:t>
            </a:r>
          </a:p>
          <a:p>
            <a:pPr lvl="2" eaLnBrk="1" hangingPunct="1">
              <a:lnSpc>
                <a:spcPct val="150000"/>
              </a:lnSpc>
              <a:buFontTx/>
              <a:buNone/>
            </a:pPr>
            <a:r>
              <a:rPr lang="zh-CN" altLang="en-US" sz="1800" b="1" smtClean="0">
                <a:ea typeface="宋体" pitchFamily="2" charset="-122"/>
              </a:rPr>
              <a:t>这是一对多的联系</a:t>
            </a:r>
          </a:p>
          <a:p>
            <a:pPr eaLnBrk="1" hangingPunct="1">
              <a:lnSpc>
                <a:spcPct val="150000"/>
              </a:lnSpc>
            </a:pPr>
            <a:r>
              <a:rPr lang="zh-CN" altLang="en-US" sz="2500" smtClean="0">
                <a:latin typeface="Times New Roman" pitchFamily="18" charset="0"/>
                <a:ea typeface="宋体" pitchFamily="2" charset="-122"/>
              </a:rPr>
              <a:t>一对一联系</a:t>
            </a:r>
          </a:p>
          <a:p>
            <a:pPr eaLnBrk="1" hangingPunct="1">
              <a:lnSpc>
                <a:spcPct val="150000"/>
              </a:lnSpc>
              <a:buFont typeface="Wingdings" pitchFamily="2" charset="2"/>
              <a:buNone/>
            </a:pPr>
            <a:r>
              <a:rPr lang="zh-CN" altLang="en-US" sz="2200" smtClean="0">
                <a:ea typeface="宋体" pitchFamily="2" charset="-122"/>
              </a:rPr>
              <a:t>      </a:t>
            </a:r>
            <a:r>
              <a:rPr lang="zh-CN" altLang="en-US" sz="2000" smtClean="0">
                <a:ea typeface="宋体" pitchFamily="2" charset="-122"/>
              </a:rPr>
              <a:t>请举例</a:t>
            </a:r>
          </a:p>
          <a:p>
            <a:pPr eaLnBrk="1" hangingPunct="1">
              <a:lnSpc>
                <a:spcPct val="150000"/>
              </a:lnSpc>
            </a:pPr>
            <a:endParaRPr lang="en-US" altLang="zh-CN" sz="1600" smtClean="0">
              <a:ea typeface="宋体" pitchFamily="2" charset="-122"/>
            </a:endParaRPr>
          </a:p>
        </p:txBody>
      </p:sp>
      <p:grpSp>
        <p:nvGrpSpPr>
          <p:cNvPr id="82968" name="Group 24"/>
          <p:cNvGrpSpPr>
            <a:grpSpLocks/>
          </p:cNvGrpSpPr>
          <p:nvPr/>
        </p:nvGrpSpPr>
        <p:grpSpPr bwMode="auto">
          <a:xfrm>
            <a:off x="6300788" y="2349500"/>
            <a:ext cx="2286000" cy="2911475"/>
            <a:chOff x="3936" y="1152"/>
            <a:chExt cx="1440" cy="1834"/>
          </a:xfrm>
        </p:grpSpPr>
        <p:sp>
          <p:nvSpPr>
            <p:cNvPr id="76806" name="Text Box 25"/>
            <p:cNvSpPr txBox="1">
              <a:spLocks noChangeArrowheads="1"/>
            </p:cNvSpPr>
            <p:nvPr/>
          </p:nvSpPr>
          <p:spPr bwMode="auto">
            <a:xfrm>
              <a:off x="4128" y="1152"/>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职工</a:t>
              </a:r>
            </a:p>
          </p:txBody>
        </p:sp>
        <p:sp>
          <p:nvSpPr>
            <p:cNvPr id="76807" name="AutoShape 26"/>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领导</a:t>
              </a:r>
              <a:endParaRPr kumimoji="1" lang="zh-CN" altLang="en-US" sz="2400">
                <a:latin typeface="Times New Roman" pitchFamily="18" charset="0"/>
              </a:endParaRPr>
            </a:p>
          </p:txBody>
        </p:sp>
        <p:sp>
          <p:nvSpPr>
            <p:cNvPr id="76808" name="Line 27"/>
            <p:cNvSpPr>
              <a:spLocks noChangeShapeType="1"/>
            </p:cNvSpPr>
            <p:nvPr/>
          </p:nvSpPr>
          <p:spPr bwMode="auto">
            <a:xfrm flipV="1">
              <a:off x="4368"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09" name="Line 28"/>
            <p:cNvSpPr>
              <a:spLocks noChangeShapeType="1"/>
            </p:cNvSpPr>
            <p:nvPr/>
          </p:nvSpPr>
          <p:spPr bwMode="auto">
            <a:xfrm>
              <a:off x="4704"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810" name="Text Box 29"/>
            <p:cNvSpPr txBox="1">
              <a:spLocks noChangeArrowheads="1"/>
            </p:cNvSpPr>
            <p:nvPr/>
          </p:nvSpPr>
          <p:spPr bwMode="auto">
            <a:xfrm>
              <a:off x="4080"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76811" name="Text Box 30"/>
            <p:cNvSpPr txBox="1">
              <a:spLocks noChangeArrowheads="1"/>
            </p:cNvSpPr>
            <p:nvPr/>
          </p:nvSpPr>
          <p:spPr bwMode="auto">
            <a:xfrm>
              <a:off x="4752"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76812" name="Text Box 31"/>
            <p:cNvSpPr txBox="1">
              <a:spLocks noChangeArrowheads="1"/>
            </p:cNvSpPr>
            <p:nvPr/>
          </p:nvSpPr>
          <p:spPr bwMode="auto">
            <a:xfrm>
              <a:off x="3936" y="2544"/>
              <a:ext cx="14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000" b="1">
                  <a:latin typeface="Times New Roman" pitchFamily="18" charset="0"/>
                </a:rPr>
                <a:t>单个实体型内部</a:t>
              </a:r>
              <a:r>
                <a:rPr kumimoji="1" lang="en-US" altLang="zh-CN" sz="2000" b="1">
                  <a:latin typeface="Times New Roman" pitchFamily="18" charset="0"/>
                </a:rPr>
                <a:t>1:n</a:t>
              </a:r>
              <a:r>
                <a:rPr kumimoji="1" lang="zh-CN" altLang="en-US" sz="2000" b="1">
                  <a:latin typeface="Times New Roman" pitchFamily="18" charset="0"/>
                </a:rPr>
                <a:t>联系</a:t>
              </a:r>
              <a:endParaRPr kumimoji="1" lang="zh-CN" altLang="en-US" sz="2000">
                <a:latin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checkerboard(across)">
                                      <p:cBhvr>
                                        <p:cTn id="7" dur="500"/>
                                        <p:tgtEl>
                                          <p:spTgt spid="82947">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2947">
                                            <p:txEl>
                                              <p:pRg st="1" end="1"/>
                                            </p:txEl>
                                          </p:spTgt>
                                        </p:tgtEl>
                                        <p:attrNameLst>
                                          <p:attrName>style.visibility</p:attrName>
                                        </p:attrNameLst>
                                      </p:cBhvr>
                                      <p:to>
                                        <p:strVal val="visible"/>
                                      </p:to>
                                    </p:set>
                                    <p:animEffect transition="in" filter="checkerboard(across)">
                                      <p:cBhvr>
                                        <p:cTn id="10" dur="500"/>
                                        <p:tgtEl>
                                          <p:spTgt spid="82947">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2947">
                                            <p:txEl>
                                              <p:pRg st="2" end="2"/>
                                            </p:txEl>
                                          </p:spTgt>
                                        </p:tgtEl>
                                        <p:attrNameLst>
                                          <p:attrName>style.visibility</p:attrName>
                                        </p:attrNameLst>
                                      </p:cBhvr>
                                      <p:to>
                                        <p:strVal val="visible"/>
                                      </p:to>
                                    </p:set>
                                    <p:animEffect transition="in" filter="checkerboard(across)">
                                      <p:cBhvr>
                                        <p:cTn id="13" dur="500"/>
                                        <p:tgtEl>
                                          <p:spTgt spid="82947">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82947">
                                            <p:txEl>
                                              <p:pRg st="3" end="3"/>
                                            </p:txEl>
                                          </p:spTgt>
                                        </p:tgtEl>
                                        <p:attrNameLst>
                                          <p:attrName>style.visibility</p:attrName>
                                        </p:attrNameLst>
                                      </p:cBhvr>
                                      <p:to>
                                        <p:strVal val="visible"/>
                                      </p:to>
                                    </p:set>
                                    <p:animEffect transition="in" filter="checkerboard(across)">
                                      <p:cBhvr>
                                        <p:cTn id="16" dur="500"/>
                                        <p:tgtEl>
                                          <p:spTgt spid="82947">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82947">
                                            <p:txEl>
                                              <p:pRg st="4" end="4"/>
                                            </p:txEl>
                                          </p:spTgt>
                                        </p:tgtEl>
                                        <p:attrNameLst>
                                          <p:attrName>style.visibility</p:attrName>
                                        </p:attrNameLst>
                                      </p:cBhvr>
                                      <p:to>
                                        <p:strVal val="visible"/>
                                      </p:to>
                                    </p:set>
                                    <p:animEffect transition="in" filter="checkerboard(across)">
                                      <p:cBhvr>
                                        <p:cTn id="19" dur="500"/>
                                        <p:tgtEl>
                                          <p:spTgt spid="82947">
                                            <p:txEl>
                                              <p:pRg st="4" end="4"/>
                                            </p:txEl>
                                          </p:spTgt>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82947">
                                            <p:txEl>
                                              <p:pRg st="5" end="5"/>
                                            </p:txEl>
                                          </p:spTgt>
                                        </p:tgtEl>
                                        <p:attrNameLst>
                                          <p:attrName>style.visibility</p:attrName>
                                        </p:attrNameLst>
                                      </p:cBhvr>
                                      <p:to>
                                        <p:strVal val="visible"/>
                                      </p:to>
                                    </p:set>
                                    <p:animEffect transition="in" filter="checkerboard(across)">
                                      <p:cBhvr>
                                        <p:cTn id="22" dur="500"/>
                                        <p:tgtEl>
                                          <p:spTgt spid="829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82947">
                                            <p:txEl>
                                              <p:pRg st="6" end="6"/>
                                            </p:txEl>
                                          </p:spTgt>
                                        </p:tgtEl>
                                        <p:attrNameLst>
                                          <p:attrName>style.visibility</p:attrName>
                                        </p:attrNameLst>
                                      </p:cBhvr>
                                      <p:to>
                                        <p:strVal val="visible"/>
                                      </p:to>
                                    </p:set>
                                    <p:animEffect transition="in" filter="checkerboard(across)">
                                      <p:cBhvr>
                                        <p:cTn id="27" dur="500"/>
                                        <p:tgtEl>
                                          <p:spTgt spid="829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2947">
                                            <p:txEl>
                                              <p:pRg st="7" end="7"/>
                                            </p:txEl>
                                          </p:spTgt>
                                        </p:tgtEl>
                                        <p:attrNameLst>
                                          <p:attrName>style.visibility</p:attrName>
                                        </p:attrNameLst>
                                      </p:cBhvr>
                                      <p:to>
                                        <p:strVal val="visible"/>
                                      </p:to>
                                    </p:set>
                                    <p:animEffect transition="in" filter="checkerboard(across)">
                                      <p:cBhvr>
                                        <p:cTn id="32" dur="500"/>
                                        <p:tgtEl>
                                          <p:spTgt spid="82947">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82968"/>
                                        </p:tgtEl>
                                        <p:attrNameLst>
                                          <p:attrName>style.visibility</p:attrName>
                                        </p:attrNameLst>
                                      </p:cBhvr>
                                      <p:to>
                                        <p:strVal val="visible"/>
                                      </p:to>
                                    </p:set>
                                    <p:anim calcmode="lin" valueType="num">
                                      <p:cBhvr additive="base">
                                        <p:cTn id="37" dur="500" fill="hold"/>
                                        <p:tgtEl>
                                          <p:spTgt spid="82968"/>
                                        </p:tgtEl>
                                        <p:attrNameLst>
                                          <p:attrName>ppt_x</p:attrName>
                                        </p:attrNameLst>
                                      </p:cBhvr>
                                      <p:tavLst>
                                        <p:tav tm="0">
                                          <p:val>
                                            <p:strVal val="1+#ppt_w/2"/>
                                          </p:val>
                                        </p:tav>
                                        <p:tav tm="100000">
                                          <p:val>
                                            <p:strVal val="#ppt_x"/>
                                          </p:val>
                                        </p:tav>
                                      </p:tavLst>
                                    </p:anim>
                                    <p:anim calcmode="lin" valueType="num">
                                      <p:cBhvr additive="base">
                                        <p:cTn id="38" dur="500" fill="hold"/>
                                        <p:tgtEl>
                                          <p:spTgt spid="829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7827" name="Rectangle 2"/>
          <p:cNvSpPr>
            <a:spLocks noGrp="1" noChangeArrowheads="1"/>
          </p:cNvSpPr>
          <p:nvPr>
            <p:ph type="title"/>
          </p:nvPr>
        </p:nvSpPr>
        <p:spPr/>
        <p:txBody>
          <a:bodyPr/>
          <a:lstStyle/>
          <a:p>
            <a:pPr eaLnBrk="1" hangingPunct="1"/>
            <a:r>
              <a:rPr lang="zh-CN" altLang="en-US" sz="3200" smtClean="0">
                <a:ea typeface="宋体" pitchFamily="2" charset="-122"/>
              </a:rPr>
              <a:t>单个实体型内的联系</a:t>
            </a:r>
          </a:p>
        </p:txBody>
      </p:sp>
      <p:grpSp>
        <p:nvGrpSpPr>
          <p:cNvPr id="77828" name="Group 12"/>
          <p:cNvGrpSpPr>
            <a:grpSpLocks/>
          </p:cNvGrpSpPr>
          <p:nvPr/>
        </p:nvGrpSpPr>
        <p:grpSpPr bwMode="auto">
          <a:xfrm>
            <a:off x="3886200" y="2057400"/>
            <a:ext cx="2286000" cy="2971800"/>
            <a:chOff x="3936" y="1152"/>
            <a:chExt cx="1440" cy="1872"/>
          </a:xfrm>
        </p:grpSpPr>
        <p:sp>
          <p:nvSpPr>
            <p:cNvPr id="77830" name="Text Box 13"/>
            <p:cNvSpPr txBox="1">
              <a:spLocks noChangeArrowheads="1"/>
            </p:cNvSpPr>
            <p:nvPr/>
          </p:nvSpPr>
          <p:spPr bwMode="auto">
            <a:xfrm>
              <a:off x="4128" y="1152"/>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1</a:t>
              </a:r>
            </a:p>
          </p:txBody>
        </p:sp>
        <p:sp>
          <p:nvSpPr>
            <p:cNvPr id="77831" name="AutoShape 14"/>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77832" name="Line 15"/>
            <p:cNvSpPr>
              <a:spLocks noChangeShapeType="1"/>
            </p:cNvSpPr>
            <p:nvPr/>
          </p:nvSpPr>
          <p:spPr bwMode="auto">
            <a:xfrm flipV="1">
              <a:off x="4368"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3" name="Line 16"/>
            <p:cNvSpPr>
              <a:spLocks noChangeShapeType="1"/>
            </p:cNvSpPr>
            <p:nvPr/>
          </p:nvSpPr>
          <p:spPr bwMode="auto">
            <a:xfrm>
              <a:off x="4704" y="144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834" name="Text Box 17"/>
            <p:cNvSpPr txBox="1">
              <a:spLocks noChangeArrowheads="1"/>
            </p:cNvSpPr>
            <p:nvPr/>
          </p:nvSpPr>
          <p:spPr bwMode="auto">
            <a:xfrm>
              <a:off x="4080"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77835" name="Text Box 18"/>
            <p:cNvSpPr txBox="1">
              <a:spLocks noChangeArrowheads="1"/>
            </p:cNvSpPr>
            <p:nvPr/>
          </p:nvSpPr>
          <p:spPr bwMode="auto">
            <a:xfrm>
              <a:off x="4752"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77836" name="Text Box 19"/>
            <p:cNvSpPr txBox="1">
              <a:spLocks noChangeArrowheads="1"/>
            </p:cNvSpPr>
            <p:nvPr/>
          </p:nvSpPr>
          <p:spPr bwMode="auto">
            <a:xfrm>
              <a:off x="3936" y="2544"/>
              <a:ext cx="14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200" b="1">
                  <a:latin typeface="Times New Roman" pitchFamily="18" charset="0"/>
                </a:rPr>
                <a:t>单个实体型内的</a:t>
              </a:r>
              <a:r>
                <a:rPr kumimoji="1" lang="en-US" altLang="zh-CN" sz="2200" b="1">
                  <a:latin typeface="Times New Roman" pitchFamily="18" charset="0"/>
                </a:rPr>
                <a:t>m:n</a:t>
              </a:r>
              <a:r>
                <a:rPr kumimoji="1" lang="zh-CN" altLang="en-US" sz="2200" b="1">
                  <a:latin typeface="Times New Roman" pitchFamily="18" charset="0"/>
                </a:rPr>
                <a:t>联系</a:t>
              </a:r>
              <a:endParaRPr kumimoji="1" lang="zh-CN" altLang="en-US" sz="2200">
                <a:latin typeface="Times New Roman" pitchFamily="18" charset="0"/>
              </a:endParaRPr>
            </a:p>
          </p:txBody>
        </p:sp>
      </p:grpSp>
      <p:sp>
        <p:nvSpPr>
          <p:cNvPr id="77829" name="Rectangle 22"/>
          <p:cNvSpPr>
            <a:spLocks noChangeArrowheads="1"/>
          </p:cNvSpPr>
          <p:nvPr/>
        </p:nvSpPr>
        <p:spPr bwMode="auto">
          <a:xfrm>
            <a:off x="769938" y="2003425"/>
            <a:ext cx="2659062" cy="95726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ctr" eaLnBrk="1" hangingPunct="1">
              <a:buClr>
                <a:schemeClr val="accent1"/>
              </a:buClr>
              <a:buFont typeface="Wingdings" pitchFamily="2" charset="2"/>
              <a:buChar char="v"/>
            </a:pPr>
            <a:r>
              <a:rPr lang="zh-CN" altLang="en-US" sz="2800">
                <a:latin typeface="Times New Roman" pitchFamily="18" charset="0"/>
              </a:rPr>
              <a:t>多对多联系</a:t>
            </a:r>
          </a:p>
          <a:p>
            <a:pPr marL="342900" indent="-342900" algn="ctr" eaLnBrk="1" hangingPunct="1">
              <a:lnSpc>
                <a:spcPct val="120000"/>
              </a:lnSpc>
              <a:buClr>
                <a:schemeClr val="accent1"/>
              </a:buClr>
              <a:buFont typeface="Wingdings" pitchFamily="2" charset="2"/>
              <a:buNone/>
            </a:pPr>
            <a:r>
              <a:rPr lang="zh-CN" altLang="en-US" sz="2400">
                <a:latin typeface="Times New Roman" pitchFamily="18" charset="0"/>
              </a:rPr>
              <a:t>请举例</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8851" name="Rectangle 2"/>
          <p:cNvSpPr>
            <a:spLocks noGrp="1" noChangeArrowheads="1"/>
          </p:cNvSpPr>
          <p:nvPr>
            <p:ph type="title"/>
          </p:nvPr>
        </p:nvSpPr>
        <p:spPr/>
        <p:txBody>
          <a:bodyPr/>
          <a:lstStyle/>
          <a:p>
            <a:pPr eaLnBrk="1" hangingPunct="1"/>
            <a:r>
              <a:rPr lang="zh-CN" altLang="en-US" smtClean="0">
                <a:ea typeface="宋体" pitchFamily="2" charset="-122"/>
              </a:rPr>
              <a:t>五、 概念模型的一种表示方法</a:t>
            </a:r>
          </a:p>
        </p:txBody>
      </p:sp>
      <p:sp>
        <p:nvSpPr>
          <p:cNvPr id="78852" name="Rectangle 3"/>
          <p:cNvSpPr>
            <a:spLocks noGrp="1" noChangeArrowheads="1"/>
          </p:cNvSpPr>
          <p:nvPr>
            <p:ph type="body" idx="1"/>
          </p:nvPr>
        </p:nvSpPr>
        <p:spPr/>
        <p:txBody>
          <a:bodyPr/>
          <a:lstStyle/>
          <a:p>
            <a:pPr eaLnBrk="1" hangingPunct="1">
              <a:lnSpc>
                <a:spcPct val="150000"/>
              </a:lnSpc>
            </a:pPr>
            <a:r>
              <a:rPr lang="zh-CN" altLang="en-US" smtClean="0">
                <a:ea typeface="宋体" pitchFamily="2" charset="-122"/>
              </a:rPr>
              <a:t>实体－联系方法</a:t>
            </a:r>
            <a:r>
              <a:rPr lang="en-US" altLang="zh-CN" smtClean="0">
                <a:ea typeface="宋体" pitchFamily="2" charset="-122"/>
              </a:rPr>
              <a:t>(E-R</a:t>
            </a:r>
            <a:r>
              <a:rPr lang="zh-CN" altLang="en-US" smtClean="0">
                <a:ea typeface="宋体" pitchFamily="2" charset="-122"/>
              </a:rPr>
              <a:t>方法</a:t>
            </a:r>
            <a:r>
              <a:rPr lang="en-US" altLang="zh-CN" smtClean="0">
                <a:ea typeface="宋体" pitchFamily="2" charset="-122"/>
              </a:rPr>
              <a:t>)</a:t>
            </a:r>
          </a:p>
          <a:p>
            <a:pPr lvl="1" eaLnBrk="1" hangingPunct="1">
              <a:lnSpc>
                <a:spcPct val="150000"/>
              </a:lnSpc>
            </a:pPr>
            <a:r>
              <a:rPr lang="zh-CN" altLang="en-US" smtClean="0">
                <a:ea typeface="宋体" pitchFamily="2" charset="-122"/>
              </a:rPr>
              <a:t>用</a:t>
            </a:r>
            <a:r>
              <a:rPr lang="en-US" altLang="zh-CN" smtClean="0">
                <a:ea typeface="宋体" pitchFamily="2" charset="-122"/>
              </a:rPr>
              <a:t>E-R</a:t>
            </a:r>
            <a:r>
              <a:rPr lang="zh-CN" altLang="en-US" smtClean="0">
                <a:ea typeface="宋体" pitchFamily="2" charset="-122"/>
              </a:rPr>
              <a:t>图来描述现实世界的概念模型</a:t>
            </a:r>
          </a:p>
          <a:p>
            <a:pPr lvl="1" eaLnBrk="1" hangingPunct="1">
              <a:lnSpc>
                <a:spcPct val="150000"/>
              </a:lnSpc>
            </a:pPr>
            <a:r>
              <a:rPr lang="en-US" altLang="zh-CN" smtClean="0">
                <a:ea typeface="宋体" pitchFamily="2" charset="-122"/>
              </a:rPr>
              <a:t>E-R</a:t>
            </a:r>
            <a:r>
              <a:rPr lang="zh-CN" altLang="en-US" smtClean="0">
                <a:ea typeface="宋体" pitchFamily="2" charset="-122"/>
              </a:rPr>
              <a:t>方法也称为</a:t>
            </a:r>
            <a:r>
              <a:rPr lang="en-US" altLang="zh-CN" smtClean="0">
                <a:ea typeface="宋体" pitchFamily="2" charset="-122"/>
              </a:rPr>
              <a:t>E-R</a:t>
            </a:r>
            <a:r>
              <a:rPr lang="zh-CN" altLang="en-US" smtClean="0">
                <a:ea typeface="宋体" pitchFamily="2" charset="-122"/>
              </a:rPr>
              <a:t>模型</a:t>
            </a:r>
          </a:p>
          <a:p>
            <a:pPr lvl="1" eaLnBrk="1" hangingPunct="1"/>
            <a:endParaRPr lang="en-US" altLang="zh-CN" smtClean="0">
              <a:ea typeface="宋体" pitchFamily="2" charset="-122"/>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79875" name="Rectangle 2"/>
          <p:cNvSpPr>
            <a:spLocks noGrp="1" noChangeArrowheads="1"/>
          </p:cNvSpPr>
          <p:nvPr>
            <p:ph type="title"/>
          </p:nvPr>
        </p:nvSpPr>
        <p:spPr/>
        <p:txBody>
          <a:bodyPr/>
          <a:lstStyle/>
          <a:p>
            <a:pPr eaLnBrk="1" hangingPunct="1"/>
            <a:r>
              <a:rPr lang="en-US" altLang="zh-CN" smtClean="0">
                <a:ea typeface="宋体" pitchFamily="2" charset="-122"/>
              </a:rPr>
              <a:t>E-R</a:t>
            </a:r>
            <a:r>
              <a:rPr lang="zh-CN" altLang="en-US" smtClean="0">
                <a:ea typeface="宋体" pitchFamily="2" charset="-122"/>
              </a:rPr>
              <a:t>图</a:t>
            </a:r>
          </a:p>
        </p:txBody>
      </p:sp>
      <p:sp>
        <p:nvSpPr>
          <p:cNvPr id="79876" name="Rectangle 3"/>
          <p:cNvSpPr>
            <a:spLocks noGrp="1" noChangeArrowheads="1"/>
          </p:cNvSpPr>
          <p:nvPr>
            <p:ph type="body" idx="1"/>
          </p:nvPr>
        </p:nvSpPr>
        <p:spPr/>
        <p:txBody>
          <a:bodyPr/>
          <a:lstStyle/>
          <a:p>
            <a:pPr eaLnBrk="1" hangingPunct="1"/>
            <a:r>
              <a:rPr lang="zh-CN" altLang="en-US" smtClean="0">
                <a:ea typeface="宋体" pitchFamily="2" charset="-122"/>
              </a:rPr>
              <a:t>实体型</a:t>
            </a:r>
          </a:p>
          <a:p>
            <a:pPr lvl="1" eaLnBrk="1" hangingPunct="1">
              <a:buFont typeface="Wingdings" pitchFamily="2" charset="2"/>
              <a:buNone/>
            </a:pPr>
            <a:r>
              <a:rPr lang="zh-CN" altLang="en-US" smtClean="0">
                <a:ea typeface="宋体" pitchFamily="2" charset="-122"/>
              </a:rPr>
              <a:t>用矩形表示，矩形框内写明实体名。</a:t>
            </a:r>
          </a:p>
          <a:p>
            <a:pPr eaLnBrk="1" hangingPunct="1"/>
            <a:endParaRPr lang="zh-CN" altLang="en-US" smtClean="0">
              <a:ea typeface="宋体" pitchFamily="2" charset="-122"/>
            </a:endParaRPr>
          </a:p>
          <a:p>
            <a:pPr eaLnBrk="1" hangingPunct="1"/>
            <a:endParaRPr lang="zh-CN" altLang="en-US" smtClean="0">
              <a:ea typeface="宋体" pitchFamily="2" charset="-122"/>
            </a:endParaRPr>
          </a:p>
          <a:p>
            <a:pPr eaLnBrk="1" hangingPunct="1"/>
            <a:r>
              <a:rPr lang="zh-CN" altLang="en-US" smtClean="0">
                <a:ea typeface="宋体" pitchFamily="2" charset="-122"/>
              </a:rPr>
              <a:t>属性</a:t>
            </a:r>
          </a:p>
          <a:p>
            <a:pPr lvl="1" eaLnBrk="1" hangingPunct="1">
              <a:buFont typeface="Wingdings" pitchFamily="2" charset="2"/>
              <a:buNone/>
            </a:pPr>
            <a:r>
              <a:rPr lang="zh-CN" altLang="en-US" smtClean="0">
                <a:ea typeface="宋体" pitchFamily="2" charset="-122"/>
              </a:rPr>
              <a:t>用椭圆形表示，并用无向边将其与相应的实体连接起来</a:t>
            </a:r>
          </a:p>
          <a:p>
            <a:pPr algn="ctr" eaLnBrk="1" hangingPunct="1">
              <a:spcBef>
                <a:spcPct val="50000"/>
              </a:spcBef>
              <a:buFont typeface="Wingdings" pitchFamily="2" charset="2"/>
              <a:buNone/>
            </a:pPr>
            <a:endParaRPr lang="zh-CN" altLang="en-US" sz="2400" smtClean="0">
              <a:ea typeface="宋体" pitchFamily="2" charset="-122"/>
            </a:endParaRPr>
          </a:p>
          <a:p>
            <a:pPr lvl="1" eaLnBrk="1" hangingPunct="1">
              <a:lnSpc>
                <a:spcPct val="90000"/>
              </a:lnSpc>
              <a:buFont typeface="Wingdings" pitchFamily="2" charset="2"/>
              <a:buNone/>
            </a:pPr>
            <a:endParaRPr lang="en-US" altLang="zh-CN" smtClean="0">
              <a:ea typeface="宋体" pitchFamily="2" charset="-122"/>
            </a:endParaRPr>
          </a:p>
        </p:txBody>
      </p:sp>
      <p:sp>
        <p:nvSpPr>
          <p:cNvPr id="79877" name="Text Box 4"/>
          <p:cNvSpPr txBox="1">
            <a:spLocks noChangeArrowheads="1"/>
          </p:cNvSpPr>
          <p:nvPr/>
        </p:nvSpPr>
        <p:spPr bwMode="auto">
          <a:xfrm>
            <a:off x="2438400" y="3048000"/>
            <a:ext cx="9144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学生</a:t>
            </a:r>
            <a:endParaRPr kumimoji="1" lang="zh-CN" altLang="en-US" sz="2400">
              <a:latin typeface="Times New Roman" pitchFamily="18" charset="0"/>
            </a:endParaRPr>
          </a:p>
        </p:txBody>
      </p:sp>
      <p:sp>
        <p:nvSpPr>
          <p:cNvPr id="79878" name="Text Box 5"/>
          <p:cNvSpPr txBox="1">
            <a:spLocks noChangeArrowheads="1"/>
          </p:cNvSpPr>
          <p:nvPr/>
        </p:nvSpPr>
        <p:spPr bwMode="auto">
          <a:xfrm>
            <a:off x="3733800" y="3048000"/>
            <a:ext cx="838200" cy="46672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教师</a:t>
            </a:r>
          </a:p>
        </p:txBody>
      </p:sp>
      <p:grpSp>
        <p:nvGrpSpPr>
          <p:cNvPr id="79879" name="Group 7"/>
          <p:cNvGrpSpPr>
            <a:grpSpLocks/>
          </p:cNvGrpSpPr>
          <p:nvPr/>
        </p:nvGrpSpPr>
        <p:grpSpPr bwMode="auto">
          <a:xfrm>
            <a:off x="1143000" y="4800600"/>
            <a:ext cx="5943600" cy="1371600"/>
            <a:chOff x="1104" y="2256"/>
            <a:chExt cx="3984" cy="960"/>
          </a:xfrm>
        </p:grpSpPr>
        <p:sp>
          <p:nvSpPr>
            <p:cNvPr id="79880" name="Text Box 8"/>
            <p:cNvSpPr txBox="1">
              <a:spLocks noChangeArrowheads="1"/>
            </p:cNvSpPr>
            <p:nvPr/>
          </p:nvSpPr>
          <p:spPr bwMode="auto">
            <a:xfrm>
              <a:off x="2688" y="2256"/>
              <a:ext cx="576" cy="327"/>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学生</a:t>
              </a:r>
            </a:p>
          </p:txBody>
        </p:sp>
        <p:sp>
          <p:nvSpPr>
            <p:cNvPr id="79881" name="Oval 9"/>
            <p:cNvSpPr>
              <a:spLocks noChangeArrowheads="1"/>
            </p:cNvSpPr>
            <p:nvPr/>
          </p:nvSpPr>
          <p:spPr bwMode="auto">
            <a:xfrm>
              <a:off x="1104"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学号</a:t>
              </a:r>
              <a:endParaRPr kumimoji="1" lang="zh-CN" altLang="en-US" sz="2400">
                <a:latin typeface="Times New Roman" pitchFamily="18" charset="0"/>
              </a:endParaRPr>
            </a:p>
          </p:txBody>
        </p:sp>
        <p:sp>
          <p:nvSpPr>
            <p:cNvPr id="79882" name="Oval 10"/>
            <p:cNvSpPr>
              <a:spLocks noChangeArrowheads="1"/>
            </p:cNvSpPr>
            <p:nvPr/>
          </p:nvSpPr>
          <p:spPr bwMode="auto">
            <a:xfrm>
              <a:off x="4368" y="2880"/>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年龄</a:t>
              </a:r>
              <a:endParaRPr kumimoji="1" lang="zh-CN" altLang="en-US" sz="2400">
                <a:latin typeface="Times New Roman" pitchFamily="18" charset="0"/>
              </a:endParaRPr>
            </a:p>
          </p:txBody>
        </p:sp>
        <p:sp>
          <p:nvSpPr>
            <p:cNvPr id="79883" name="Oval 11"/>
            <p:cNvSpPr>
              <a:spLocks noChangeArrowheads="1"/>
            </p:cNvSpPr>
            <p:nvPr/>
          </p:nvSpPr>
          <p:spPr bwMode="auto">
            <a:xfrm>
              <a:off x="3216"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性别</a:t>
              </a:r>
              <a:endParaRPr kumimoji="1" lang="zh-CN" altLang="en-US" sz="2400">
                <a:latin typeface="Times New Roman" pitchFamily="18" charset="0"/>
              </a:endParaRPr>
            </a:p>
          </p:txBody>
        </p:sp>
        <p:sp>
          <p:nvSpPr>
            <p:cNvPr id="79884" name="Oval 12"/>
            <p:cNvSpPr>
              <a:spLocks noChangeArrowheads="1"/>
            </p:cNvSpPr>
            <p:nvPr/>
          </p:nvSpPr>
          <p:spPr bwMode="auto">
            <a:xfrm>
              <a:off x="2160" y="2928"/>
              <a:ext cx="720" cy="28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姓名</a:t>
              </a:r>
              <a:endParaRPr kumimoji="1" lang="zh-CN" altLang="en-US" sz="2400">
                <a:latin typeface="Times New Roman" pitchFamily="18" charset="0"/>
              </a:endParaRPr>
            </a:p>
          </p:txBody>
        </p:sp>
        <p:sp>
          <p:nvSpPr>
            <p:cNvPr id="79885" name="Line 13"/>
            <p:cNvSpPr>
              <a:spLocks noChangeShapeType="1"/>
            </p:cNvSpPr>
            <p:nvPr/>
          </p:nvSpPr>
          <p:spPr bwMode="auto">
            <a:xfrm flipH="1">
              <a:off x="1536" y="2544"/>
              <a:ext cx="144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6" name="Line 14"/>
            <p:cNvSpPr>
              <a:spLocks noChangeShapeType="1"/>
            </p:cNvSpPr>
            <p:nvPr/>
          </p:nvSpPr>
          <p:spPr bwMode="auto">
            <a:xfrm flipH="1">
              <a:off x="2592" y="2544"/>
              <a:ext cx="336"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7" name="Line 15"/>
            <p:cNvSpPr>
              <a:spLocks noChangeShapeType="1"/>
            </p:cNvSpPr>
            <p:nvPr/>
          </p:nvSpPr>
          <p:spPr bwMode="auto">
            <a:xfrm>
              <a:off x="2928" y="2544"/>
              <a:ext cx="624"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888" name="Line 16"/>
            <p:cNvSpPr>
              <a:spLocks noChangeShapeType="1"/>
            </p:cNvSpPr>
            <p:nvPr/>
          </p:nvSpPr>
          <p:spPr bwMode="auto">
            <a:xfrm>
              <a:off x="2928" y="2544"/>
              <a:ext cx="168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0899" name="Rectangle 2"/>
          <p:cNvSpPr>
            <a:spLocks noGrp="1" noChangeArrowheads="1"/>
          </p:cNvSpPr>
          <p:nvPr>
            <p:ph type="title"/>
          </p:nvPr>
        </p:nvSpPr>
        <p:spPr/>
        <p:txBody>
          <a:bodyPr/>
          <a:lstStyle/>
          <a:p>
            <a:pPr eaLnBrk="1" hangingPunct="1"/>
            <a:r>
              <a:rPr lang="en-US" altLang="zh-CN" smtClean="0">
                <a:ea typeface="宋体" pitchFamily="2" charset="-122"/>
              </a:rPr>
              <a:t>E-R</a:t>
            </a:r>
            <a:r>
              <a:rPr lang="zh-CN" altLang="en-US" smtClean="0">
                <a:ea typeface="宋体" pitchFamily="2" charset="-122"/>
              </a:rPr>
              <a:t>图</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80900" name="Rectangle 3"/>
          <p:cNvSpPr>
            <a:spLocks noGrp="1" noChangeArrowheads="1"/>
          </p:cNvSpPr>
          <p:nvPr>
            <p:ph type="body" idx="1"/>
          </p:nvPr>
        </p:nvSpPr>
        <p:spPr/>
        <p:txBody>
          <a:bodyPr/>
          <a:lstStyle/>
          <a:p>
            <a:pPr eaLnBrk="1" hangingPunct="1"/>
            <a:r>
              <a:rPr lang="zh-CN" altLang="en-US" sz="3200" smtClean="0">
                <a:ea typeface="宋体" pitchFamily="2" charset="-122"/>
              </a:rPr>
              <a:t>联系</a:t>
            </a:r>
          </a:p>
          <a:p>
            <a:pPr lvl="1" eaLnBrk="1" hangingPunct="1">
              <a:lnSpc>
                <a:spcPct val="140000"/>
              </a:lnSpc>
            </a:pPr>
            <a:r>
              <a:rPr lang="zh-CN" altLang="en-US" sz="2800" smtClean="0">
                <a:solidFill>
                  <a:srgbClr val="746AFC"/>
                </a:solidFill>
                <a:ea typeface="宋体" pitchFamily="2" charset="-122"/>
              </a:rPr>
              <a:t>联系本身</a:t>
            </a:r>
            <a:r>
              <a:rPr lang="zh-CN" altLang="en-US" sz="2800" smtClean="0">
                <a:ea typeface="宋体" pitchFamily="2" charset="-122"/>
              </a:rPr>
              <a:t>：</a:t>
            </a:r>
          </a:p>
          <a:p>
            <a:pPr lvl="1" eaLnBrk="1" hangingPunct="1">
              <a:lnSpc>
                <a:spcPct val="140000"/>
              </a:lnSpc>
              <a:buFont typeface="Wingdings" pitchFamily="2" charset="2"/>
              <a:buNone/>
            </a:pPr>
            <a:r>
              <a:rPr lang="zh-CN" altLang="en-US" sz="2500" b="1" smtClean="0">
                <a:ea typeface="宋体" pitchFamily="2" charset="-122"/>
              </a:rPr>
              <a:t>   用菱形表示，菱形框内写明联系名，并用无向边分别与有关实体连接起来，同时在无向边旁标上联系的类型（</a:t>
            </a:r>
            <a:r>
              <a:rPr lang="en-US" altLang="zh-CN" sz="2500" b="1" smtClean="0">
                <a:ea typeface="宋体" pitchFamily="2" charset="-122"/>
              </a:rPr>
              <a:t>1:1</a:t>
            </a:r>
            <a:r>
              <a:rPr lang="zh-CN" altLang="en-US" sz="2500" b="1" smtClean="0">
                <a:ea typeface="宋体" pitchFamily="2" charset="-122"/>
              </a:rPr>
              <a:t>、</a:t>
            </a:r>
            <a:r>
              <a:rPr lang="en-US" altLang="zh-CN" sz="2500" b="1" smtClean="0">
                <a:ea typeface="宋体" pitchFamily="2" charset="-122"/>
              </a:rPr>
              <a:t>1:n</a:t>
            </a:r>
            <a:r>
              <a:rPr lang="zh-CN" altLang="en-US" sz="2500" b="1" smtClean="0">
                <a:ea typeface="宋体" pitchFamily="2" charset="-122"/>
              </a:rPr>
              <a:t>或</a:t>
            </a:r>
            <a:r>
              <a:rPr lang="en-US" altLang="zh-CN" sz="2500" b="1" smtClean="0">
                <a:ea typeface="宋体" pitchFamily="2" charset="-122"/>
              </a:rPr>
              <a:t>m:n</a:t>
            </a:r>
            <a:r>
              <a:rPr lang="zh-CN" altLang="en-US" sz="2500" b="1" smtClean="0">
                <a:ea typeface="宋体" pitchFamily="2" charset="-122"/>
              </a:rPr>
              <a:t>）  </a:t>
            </a:r>
          </a:p>
          <a:p>
            <a:pPr lvl="1" eaLnBrk="1" hangingPunct="1"/>
            <a:endParaRPr lang="zh-CN" altLang="en-US" sz="2800" smtClean="0">
              <a:ea typeface="宋体" pitchFamily="2" charset="-122"/>
            </a:endParaRPr>
          </a:p>
          <a:p>
            <a:pPr eaLnBrk="1" hangingPunct="1"/>
            <a:endParaRPr lang="en-US" altLang="zh-CN" sz="3200" smtClean="0">
              <a:ea typeface="宋体" pitchFamily="2" charset="-122"/>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1923" name="Rectangle 1026"/>
          <p:cNvSpPr>
            <a:spLocks noGrp="1" noChangeArrowheads="1"/>
          </p:cNvSpPr>
          <p:nvPr>
            <p:ph type="title"/>
          </p:nvPr>
        </p:nvSpPr>
        <p:spPr/>
        <p:txBody>
          <a:bodyPr/>
          <a:lstStyle/>
          <a:p>
            <a:pPr eaLnBrk="1" hangingPunct="1"/>
            <a:r>
              <a:rPr lang="zh-CN" altLang="en-US" smtClean="0">
                <a:ea typeface="宋体" pitchFamily="2" charset="-122"/>
              </a:rPr>
              <a:t>联系的表示方法</a:t>
            </a:r>
          </a:p>
        </p:txBody>
      </p:sp>
      <p:grpSp>
        <p:nvGrpSpPr>
          <p:cNvPr id="81924" name="Group 1028"/>
          <p:cNvGrpSpPr>
            <a:grpSpLocks/>
          </p:cNvGrpSpPr>
          <p:nvPr/>
        </p:nvGrpSpPr>
        <p:grpSpPr bwMode="auto">
          <a:xfrm>
            <a:off x="1447800" y="1905000"/>
            <a:ext cx="6669088" cy="4191000"/>
            <a:chOff x="912" y="1200"/>
            <a:chExt cx="4201" cy="2640"/>
          </a:xfrm>
        </p:grpSpPr>
        <p:grpSp>
          <p:nvGrpSpPr>
            <p:cNvPr id="81925" name="Group 1029"/>
            <p:cNvGrpSpPr>
              <a:grpSpLocks/>
            </p:cNvGrpSpPr>
            <p:nvPr/>
          </p:nvGrpSpPr>
          <p:grpSpPr bwMode="auto">
            <a:xfrm>
              <a:off x="912" y="1200"/>
              <a:ext cx="1008" cy="2640"/>
              <a:chOff x="912" y="1200"/>
              <a:chExt cx="1008" cy="2640"/>
            </a:xfrm>
          </p:grpSpPr>
          <p:sp>
            <p:nvSpPr>
              <p:cNvPr id="81944" name="Text Box 1030"/>
              <p:cNvSpPr txBox="1">
                <a:spLocks noChangeArrowheads="1"/>
              </p:cNvSpPr>
              <p:nvPr/>
            </p:nvSpPr>
            <p:spPr bwMode="auto">
              <a:xfrm>
                <a:off x="960" y="1200"/>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A</a:t>
                </a:r>
              </a:p>
            </p:txBody>
          </p:sp>
          <p:sp>
            <p:nvSpPr>
              <p:cNvPr id="81945" name="AutoShape 1031"/>
              <p:cNvSpPr>
                <a:spLocks noChangeArrowheads="1"/>
              </p:cNvSpPr>
              <p:nvPr/>
            </p:nvSpPr>
            <p:spPr bwMode="auto">
              <a:xfrm>
                <a:off x="912" y="1968"/>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81946" name="Text Box 1032"/>
              <p:cNvSpPr txBox="1">
                <a:spLocks noChangeArrowheads="1"/>
              </p:cNvSpPr>
              <p:nvPr/>
            </p:nvSpPr>
            <p:spPr bwMode="auto">
              <a:xfrm>
                <a:off x="1008" y="3024"/>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B</a:t>
                </a:r>
              </a:p>
            </p:txBody>
          </p:sp>
          <p:sp>
            <p:nvSpPr>
              <p:cNvPr id="81947" name="Line 1033"/>
              <p:cNvSpPr>
                <a:spLocks noChangeShapeType="1"/>
              </p:cNvSpPr>
              <p:nvPr/>
            </p:nvSpPr>
            <p:spPr bwMode="auto">
              <a:xfrm flipV="1">
                <a:off x="1392"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8" name="Line 1034"/>
              <p:cNvSpPr>
                <a:spLocks noChangeShapeType="1"/>
              </p:cNvSpPr>
              <p:nvPr/>
            </p:nvSpPr>
            <p:spPr bwMode="auto">
              <a:xfrm>
                <a:off x="1392" y="244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49" name="Text Box 1035"/>
              <p:cNvSpPr txBox="1">
                <a:spLocks noChangeArrowheads="1"/>
              </p:cNvSpPr>
              <p:nvPr/>
            </p:nvSpPr>
            <p:spPr bwMode="auto">
              <a:xfrm>
                <a:off x="1008" y="16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1950" name="Text Box 1036"/>
              <p:cNvSpPr txBox="1">
                <a:spLocks noChangeArrowheads="1"/>
              </p:cNvSpPr>
              <p:nvPr/>
            </p:nvSpPr>
            <p:spPr bwMode="auto">
              <a:xfrm>
                <a:off x="1056"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1951" name="Text Box 1037"/>
              <p:cNvSpPr txBox="1">
                <a:spLocks noChangeArrowheads="1"/>
              </p:cNvSpPr>
              <p:nvPr/>
            </p:nvSpPr>
            <p:spPr bwMode="auto">
              <a:xfrm>
                <a:off x="1056" y="355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sp>
          <p:nvSpPr>
            <p:cNvPr id="81926" name="Text Box 1038"/>
            <p:cNvSpPr txBox="1">
              <a:spLocks noChangeArrowheads="1"/>
            </p:cNvSpPr>
            <p:nvPr/>
          </p:nvSpPr>
          <p:spPr bwMode="auto">
            <a:xfrm>
              <a:off x="4130" y="1202"/>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A</a:t>
              </a:r>
            </a:p>
          </p:txBody>
        </p:sp>
        <p:grpSp>
          <p:nvGrpSpPr>
            <p:cNvPr id="81927" name="Group 1039"/>
            <p:cNvGrpSpPr>
              <a:grpSpLocks/>
            </p:cNvGrpSpPr>
            <p:nvPr/>
          </p:nvGrpSpPr>
          <p:grpSpPr bwMode="auto">
            <a:xfrm>
              <a:off x="2496" y="1207"/>
              <a:ext cx="1008" cy="2633"/>
              <a:chOff x="2496" y="1207"/>
              <a:chExt cx="1008" cy="2633"/>
            </a:xfrm>
          </p:grpSpPr>
          <p:sp>
            <p:nvSpPr>
              <p:cNvPr id="81936" name="AutoShape 1040"/>
              <p:cNvSpPr>
                <a:spLocks noChangeArrowheads="1"/>
              </p:cNvSpPr>
              <p:nvPr/>
            </p:nvSpPr>
            <p:spPr bwMode="auto">
              <a:xfrm>
                <a:off x="2496" y="1968"/>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81937" name="Line 1041"/>
              <p:cNvSpPr>
                <a:spLocks noChangeShapeType="1"/>
              </p:cNvSpPr>
              <p:nvPr/>
            </p:nvSpPr>
            <p:spPr bwMode="auto">
              <a:xfrm flipV="1">
                <a:off x="2976" y="1488"/>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8" name="Line 1042"/>
              <p:cNvSpPr>
                <a:spLocks noChangeShapeType="1"/>
              </p:cNvSpPr>
              <p:nvPr/>
            </p:nvSpPr>
            <p:spPr bwMode="auto">
              <a:xfrm>
                <a:off x="2976" y="2448"/>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9" name="Text Box 1043"/>
              <p:cNvSpPr txBox="1">
                <a:spLocks noChangeArrowheads="1"/>
              </p:cNvSpPr>
              <p:nvPr/>
            </p:nvSpPr>
            <p:spPr bwMode="auto">
              <a:xfrm>
                <a:off x="2592" y="163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1940" name="Text Box 1044"/>
              <p:cNvSpPr txBox="1">
                <a:spLocks noChangeArrowheads="1"/>
              </p:cNvSpPr>
              <p:nvPr/>
            </p:nvSpPr>
            <p:spPr bwMode="auto">
              <a:xfrm>
                <a:off x="2640" y="25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81941" name="Text Box 1045"/>
              <p:cNvSpPr txBox="1">
                <a:spLocks noChangeArrowheads="1"/>
              </p:cNvSpPr>
              <p:nvPr/>
            </p:nvSpPr>
            <p:spPr bwMode="auto">
              <a:xfrm>
                <a:off x="2640" y="3552"/>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81942" name="Text Box 1046"/>
              <p:cNvSpPr txBox="1">
                <a:spLocks noChangeArrowheads="1"/>
              </p:cNvSpPr>
              <p:nvPr/>
            </p:nvSpPr>
            <p:spPr bwMode="auto">
              <a:xfrm>
                <a:off x="2562" y="1207"/>
                <a:ext cx="871"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A</a:t>
                </a:r>
              </a:p>
            </p:txBody>
          </p:sp>
          <p:sp>
            <p:nvSpPr>
              <p:cNvPr id="81943" name="Text Box 1047"/>
              <p:cNvSpPr txBox="1">
                <a:spLocks noChangeArrowheads="1"/>
              </p:cNvSpPr>
              <p:nvPr/>
            </p:nvSpPr>
            <p:spPr bwMode="auto">
              <a:xfrm>
                <a:off x="2562" y="3022"/>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B</a:t>
                </a:r>
              </a:p>
            </p:txBody>
          </p:sp>
        </p:grpSp>
        <p:grpSp>
          <p:nvGrpSpPr>
            <p:cNvPr id="81928" name="Group 1048"/>
            <p:cNvGrpSpPr>
              <a:grpSpLocks/>
            </p:cNvGrpSpPr>
            <p:nvPr/>
          </p:nvGrpSpPr>
          <p:grpSpPr bwMode="auto">
            <a:xfrm>
              <a:off x="4105" y="1480"/>
              <a:ext cx="1008" cy="2352"/>
              <a:chOff x="4080" y="1440"/>
              <a:chExt cx="1008" cy="2352"/>
            </a:xfrm>
          </p:grpSpPr>
          <p:sp>
            <p:nvSpPr>
              <p:cNvPr id="81929" name="AutoShape 1049"/>
              <p:cNvSpPr>
                <a:spLocks noChangeArrowheads="1"/>
              </p:cNvSpPr>
              <p:nvPr/>
            </p:nvSpPr>
            <p:spPr bwMode="auto">
              <a:xfrm>
                <a:off x="4080" y="1920"/>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联系名</a:t>
                </a:r>
                <a:endParaRPr kumimoji="1" lang="zh-CN" altLang="en-US" sz="2400">
                  <a:latin typeface="Times New Roman" pitchFamily="18" charset="0"/>
                </a:endParaRPr>
              </a:p>
            </p:txBody>
          </p:sp>
          <p:sp>
            <p:nvSpPr>
              <p:cNvPr id="81930" name="Line 1050"/>
              <p:cNvSpPr>
                <a:spLocks noChangeShapeType="1"/>
              </p:cNvSpPr>
              <p:nvPr/>
            </p:nvSpPr>
            <p:spPr bwMode="auto">
              <a:xfrm flipV="1">
                <a:off x="4560" y="144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1" name="Line 1051"/>
              <p:cNvSpPr>
                <a:spLocks noChangeShapeType="1"/>
              </p:cNvSpPr>
              <p:nvPr/>
            </p:nvSpPr>
            <p:spPr bwMode="auto">
              <a:xfrm>
                <a:off x="4560" y="2400"/>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32" name="Text Box 1052"/>
              <p:cNvSpPr txBox="1">
                <a:spLocks noChangeArrowheads="1"/>
              </p:cNvSpPr>
              <p:nvPr/>
            </p:nvSpPr>
            <p:spPr bwMode="auto">
              <a:xfrm>
                <a:off x="4176" y="158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81933" name="Text Box 1053"/>
              <p:cNvSpPr txBox="1">
                <a:spLocks noChangeArrowheads="1"/>
              </p:cNvSpPr>
              <p:nvPr/>
            </p:nvSpPr>
            <p:spPr bwMode="auto">
              <a:xfrm>
                <a:off x="4224" y="254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81934" name="Text Box 1054"/>
              <p:cNvSpPr txBox="1">
                <a:spLocks noChangeArrowheads="1"/>
              </p:cNvSpPr>
              <p:nvPr/>
            </p:nvSpPr>
            <p:spPr bwMode="auto">
              <a:xfrm>
                <a:off x="4224" y="350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sp>
            <p:nvSpPr>
              <p:cNvPr id="81935" name="Text Box 1055"/>
              <p:cNvSpPr txBox="1">
                <a:spLocks noChangeArrowheads="1"/>
              </p:cNvSpPr>
              <p:nvPr/>
            </p:nvSpPr>
            <p:spPr bwMode="auto">
              <a:xfrm>
                <a:off x="4150" y="2976"/>
                <a:ext cx="850"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zh-CN" altLang="en-US" sz="2400" b="1">
                    <a:latin typeface="Times New Roman" pitchFamily="18" charset="0"/>
                  </a:rPr>
                  <a:t>实体型</a:t>
                </a:r>
                <a:r>
                  <a:rPr kumimoji="1" lang="en-US" altLang="zh-CN" sz="2400" b="1">
                    <a:latin typeface="Times New Roman" pitchFamily="18" charset="0"/>
                  </a:rPr>
                  <a:t>B</a:t>
                </a:r>
              </a:p>
            </p:txBody>
          </p:sp>
        </p:grpSp>
      </p:gr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2947" name="Rectangle 1026"/>
          <p:cNvSpPr>
            <a:spLocks noGrp="1" noChangeArrowheads="1"/>
          </p:cNvSpPr>
          <p:nvPr>
            <p:ph type="title"/>
          </p:nvPr>
        </p:nvSpPr>
        <p:spPr/>
        <p:txBody>
          <a:bodyPr/>
          <a:lstStyle/>
          <a:p>
            <a:pPr eaLnBrk="1" hangingPunct="1"/>
            <a:r>
              <a:rPr lang="zh-CN" altLang="en-US" smtClean="0">
                <a:ea typeface="宋体" pitchFamily="2" charset="-122"/>
              </a:rPr>
              <a:t>联系的表示方法示例</a:t>
            </a:r>
          </a:p>
        </p:txBody>
      </p:sp>
      <p:grpSp>
        <p:nvGrpSpPr>
          <p:cNvPr id="82948" name="Group 1027"/>
          <p:cNvGrpSpPr>
            <a:grpSpLocks/>
          </p:cNvGrpSpPr>
          <p:nvPr/>
        </p:nvGrpSpPr>
        <p:grpSpPr bwMode="auto">
          <a:xfrm>
            <a:off x="1447800" y="2133600"/>
            <a:ext cx="6629400" cy="4267200"/>
            <a:chOff x="912" y="1152"/>
            <a:chExt cx="4176" cy="2688"/>
          </a:xfrm>
        </p:grpSpPr>
        <p:grpSp>
          <p:nvGrpSpPr>
            <p:cNvPr id="82949" name="Group 1028"/>
            <p:cNvGrpSpPr>
              <a:grpSpLocks/>
            </p:cNvGrpSpPr>
            <p:nvPr/>
          </p:nvGrpSpPr>
          <p:grpSpPr bwMode="auto">
            <a:xfrm>
              <a:off x="912" y="1200"/>
              <a:ext cx="1008" cy="2640"/>
              <a:chOff x="1056" y="1344"/>
              <a:chExt cx="1008" cy="2640"/>
            </a:xfrm>
          </p:grpSpPr>
          <p:sp>
            <p:nvSpPr>
              <p:cNvPr id="82968" name="Text Box 1029"/>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班级</a:t>
                </a:r>
              </a:p>
            </p:txBody>
          </p:sp>
          <p:sp>
            <p:nvSpPr>
              <p:cNvPr id="82969" name="AutoShape 1030"/>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200" b="1">
                    <a:latin typeface="Times New Roman" pitchFamily="18" charset="0"/>
                  </a:rPr>
                  <a:t>班级</a:t>
                </a:r>
                <a:r>
                  <a:rPr kumimoji="1" lang="en-US" altLang="zh-CN" sz="2200" b="1">
                    <a:latin typeface="Times New Roman" pitchFamily="18" charset="0"/>
                  </a:rPr>
                  <a:t>-</a:t>
                </a:r>
                <a:r>
                  <a:rPr kumimoji="1" lang="zh-CN" altLang="en-US" sz="2200" b="1">
                    <a:latin typeface="Times New Roman" pitchFamily="18" charset="0"/>
                  </a:rPr>
                  <a:t>班长</a:t>
                </a:r>
                <a:endParaRPr kumimoji="1" lang="zh-CN" altLang="en-US" sz="2200">
                  <a:latin typeface="Times New Roman" pitchFamily="18" charset="0"/>
                </a:endParaRPr>
              </a:p>
            </p:txBody>
          </p:sp>
          <p:sp>
            <p:nvSpPr>
              <p:cNvPr id="82970" name="Text Box 1031"/>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班长</a:t>
                </a:r>
              </a:p>
            </p:txBody>
          </p:sp>
          <p:sp>
            <p:nvSpPr>
              <p:cNvPr id="82971" name="Line 1032"/>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2" name="Line 1033"/>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73" name="Text Box 1034"/>
              <p:cNvSpPr txBox="1">
                <a:spLocks noChangeArrowheads="1"/>
              </p:cNvSpPr>
              <p:nvPr/>
            </p:nvSpPr>
            <p:spPr bwMode="auto">
              <a:xfrm>
                <a:off x="1152" y="17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2974" name="Text Box 1035"/>
              <p:cNvSpPr txBox="1">
                <a:spLocks noChangeArrowheads="1"/>
              </p:cNvSpPr>
              <p:nvPr/>
            </p:nvSpPr>
            <p:spPr bwMode="auto">
              <a:xfrm>
                <a:off x="1200" y="27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2975" name="Text Box 1036"/>
              <p:cNvSpPr txBox="1">
                <a:spLocks noChangeArrowheads="1"/>
              </p:cNvSpPr>
              <p:nvPr/>
            </p:nvSpPr>
            <p:spPr bwMode="auto">
              <a:xfrm>
                <a:off x="1200" y="36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1:1</a:t>
                </a:r>
                <a:r>
                  <a:rPr kumimoji="1" lang="zh-CN" altLang="en-US" sz="2400" b="1">
                    <a:latin typeface="Times New Roman" pitchFamily="18" charset="0"/>
                  </a:rPr>
                  <a:t>联系</a:t>
                </a:r>
                <a:endParaRPr kumimoji="1" lang="zh-CN" altLang="en-US" sz="2400">
                  <a:latin typeface="Times New Roman" pitchFamily="18" charset="0"/>
                </a:endParaRPr>
              </a:p>
            </p:txBody>
          </p:sp>
        </p:grpSp>
        <p:grpSp>
          <p:nvGrpSpPr>
            <p:cNvPr id="82950" name="Group 1037"/>
            <p:cNvGrpSpPr>
              <a:grpSpLocks/>
            </p:cNvGrpSpPr>
            <p:nvPr/>
          </p:nvGrpSpPr>
          <p:grpSpPr bwMode="auto">
            <a:xfrm>
              <a:off x="4080" y="1152"/>
              <a:ext cx="1008" cy="2640"/>
              <a:chOff x="1056" y="1344"/>
              <a:chExt cx="1008" cy="2640"/>
            </a:xfrm>
          </p:grpSpPr>
          <p:sp>
            <p:nvSpPr>
              <p:cNvPr id="82960" name="Text Box 1038"/>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课程</a:t>
                </a:r>
              </a:p>
            </p:txBody>
          </p:sp>
          <p:sp>
            <p:nvSpPr>
              <p:cNvPr id="82961" name="AutoShape 1039"/>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选修</a:t>
                </a:r>
                <a:endParaRPr kumimoji="1" lang="zh-CN" altLang="en-US" sz="2400">
                  <a:latin typeface="Times New Roman" pitchFamily="18" charset="0"/>
                </a:endParaRPr>
              </a:p>
            </p:txBody>
          </p:sp>
          <p:sp>
            <p:nvSpPr>
              <p:cNvPr id="82962" name="Text Box 1040"/>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学生</a:t>
                </a:r>
              </a:p>
            </p:txBody>
          </p:sp>
          <p:sp>
            <p:nvSpPr>
              <p:cNvPr id="82963" name="Line 1041"/>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4" name="Line 1042"/>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65" name="Text Box 1043"/>
              <p:cNvSpPr txBox="1">
                <a:spLocks noChangeArrowheads="1"/>
              </p:cNvSpPr>
              <p:nvPr/>
            </p:nvSpPr>
            <p:spPr bwMode="auto">
              <a:xfrm>
                <a:off x="1152" y="17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82966" name="Text Box 1044"/>
              <p:cNvSpPr txBox="1">
                <a:spLocks noChangeArrowheads="1"/>
              </p:cNvSpPr>
              <p:nvPr/>
            </p:nvSpPr>
            <p:spPr bwMode="auto">
              <a:xfrm>
                <a:off x="1200" y="27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82967" name="Text Box 1045"/>
              <p:cNvSpPr txBox="1">
                <a:spLocks noChangeArrowheads="1"/>
              </p:cNvSpPr>
              <p:nvPr/>
            </p:nvSpPr>
            <p:spPr bwMode="auto">
              <a:xfrm>
                <a:off x="1200" y="36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m:n</a:t>
                </a:r>
                <a:r>
                  <a:rPr kumimoji="1" lang="zh-CN" altLang="en-US" sz="2400" b="1">
                    <a:latin typeface="Times New Roman" pitchFamily="18" charset="0"/>
                  </a:rPr>
                  <a:t>联系</a:t>
                </a:r>
                <a:endParaRPr kumimoji="1" lang="zh-CN" altLang="en-US" sz="2400">
                  <a:latin typeface="Times New Roman" pitchFamily="18" charset="0"/>
                </a:endParaRPr>
              </a:p>
            </p:txBody>
          </p:sp>
        </p:grpSp>
        <p:grpSp>
          <p:nvGrpSpPr>
            <p:cNvPr id="82951" name="Group 1046"/>
            <p:cNvGrpSpPr>
              <a:grpSpLocks/>
            </p:cNvGrpSpPr>
            <p:nvPr/>
          </p:nvGrpSpPr>
          <p:grpSpPr bwMode="auto">
            <a:xfrm>
              <a:off x="2496" y="1200"/>
              <a:ext cx="1008" cy="2640"/>
              <a:chOff x="1056" y="1344"/>
              <a:chExt cx="1008" cy="2640"/>
            </a:xfrm>
          </p:grpSpPr>
          <p:sp>
            <p:nvSpPr>
              <p:cNvPr id="82952" name="Text Box 1047"/>
              <p:cNvSpPr txBox="1">
                <a:spLocks noChangeArrowheads="1"/>
              </p:cNvSpPr>
              <p:nvPr/>
            </p:nvSpPr>
            <p:spPr bwMode="auto">
              <a:xfrm>
                <a:off x="1104" y="1344"/>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班级</a:t>
                </a:r>
              </a:p>
            </p:txBody>
          </p:sp>
          <p:sp>
            <p:nvSpPr>
              <p:cNvPr id="82953" name="AutoShape 1048"/>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组成</a:t>
                </a:r>
                <a:endParaRPr kumimoji="1" lang="zh-CN" altLang="en-US" sz="2400">
                  <a:latin typeface="Times New Roman" pitchFamily="18" charset="0"/>
                </a:endParaRPr>
              </a:p>
            </p:txBody>
          </p:sp>
          <p:sp>
            <p:nvSpPr>
              <p:cNvPr id="82954" name="Text Box 1049"/>
              <p:cNvSpPr txBox="1">
                <a:spLocks noChangeArrowheads="1"/>
              </p:cNvSpPr>
              <p:nvPr/>
            </p:nvSpPr>
            <p:spPr bwMode="auto">
              <a:xfrm>
                <a:off x="1152" y="3168"/>
                <a:ext cx="816" cy="29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学生</a:t>
                </a:r>
              </a:p>
            </p:txBody>
          </p:sp>
          <p:sp>
            <p:nvSpPr>
              <p:cNvPr id="82955" name="Line 1050"/>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6" name="Line 1051"/>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957" name="Text Box 1052"/>
              <p:cNvSpPr txBox="1">
                <a:spLocks noChangeArrowheads="1"/>
              </p:cNvSpPr>
              <p:nvPr/>
            </p:nvSpPr>
            <p:spPr bwMode="auto">
              <a:xfrm>
                <a:off x="1152" y="17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a:t>
                </a:r>
                <a:endParaRPr kumimoji="1" lang="en-US" altLang="zh-CN" sz="2400">
                  <a:latin typeface="Times New Roman" pitchFamily="18" charset="0"/>
                </a:endParaRPr>
              </a:p>
            </p:txBody>
          </p:sp>
          <p:sp>
            <p:nvSpPr>
              <p:cNvPr id="82958" name="Text Box 1053"/>
              <p:cNvSpPr txBox="1">
                <a:spLocks noChangeArrowheads="1"/>
              </p:cNvSpPr>
              <p:nvPr/>
            </p:nvSpPr>
            <p:spPr bwMode="auto">
              <a:xfrm>
                <a:off x="1200" y="273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82959" name="Text Box 1054"/>
              <p:cNvSpPr txBox="1">
                <a:spLocks noChangeArrowheads="1"/>
              </p:cNvSpPr>
              <p:nvPr/>
            </p:nvSpPr>
            <p:spPr bwMode="auto">
              <a:xfrm>
                <a:off x="1200" y="36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1:n</a:t>
                </a:r>
                <a:r>
                  <a:rPr kumimoji="1" lang="zh-CN" altLang="en-US" sz="2400" b="1">
                    <a:latin typeface="Times New Roman" pitchFamily="18" charset="0"/>
                  </a:rPr>
                  <a:t>联系</a:t>
                </a:r>
                <a:endParaRPr kumimoji="1" lang="zh-CN" altLang="en-US" sz="2400">
                  <a:latin typeface="Times New Roman" pitchFamily="18" charset="0"/>
                </a:endParaRPr>
              </a:p>
            </p:txBody>
          </p:sp>
        </p:gr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243" name="Rectangle 3"/>
          <p:cNvSpPr>
            <a:spLocks noChangeArrowheads="1"/>
          </p:cNvSpPr>
          <p:nvPr/>
        </p:nvSpPr>
        <p:spPr bwMode="auto">
          <a:xfrm>
            <a:off x="755650" y="1989138"/>
            <a:ext cx="7924800" cy="296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20000"/>
              </a:lnSpc>
            </a:pPr>
            <a:r>
              <a:rPr kumimoji="1" lang="zh-CN" altLang="en-US" sz="4800" b="1" dirty="0">
                <a:latin typeface="Arial Black" pitchFamily="34" charset="0"/>
                <a:ea typeface="隶书" pitchFamily="49" charset="-122"/>
              </a:rPr>
              <a:t>数据库系统概论</a:t>
            </a:r>
          </a:p>
          <a:p>
            <a:pPr algn="ctr" eaLnBrk="1" hangingPunct="1">
              <a:lnSpc>
                <a:spcPct val="120000"/>
              </a:lnSpc>
            </a:pPr>
            <a:r>
              <a:rPr kumimoji="1" lang="en-US" altLang="zh-CN" sz="3600" b="1" dirty="0">
                <a:latin typeface="Times New Roman" pitchFamily="18" charset="0"/>
              </a:rPr>
              <a:t>An Introduction to Database Systems</a:t>
            </a:r>
          </a:p>
          <a:p>
            <a:pPr algn="ctr" eaLnBrk="1" hangingPunct="1"/>
            <a:endParaRPr kumimoji="1" lang="en-US" altLang="zh-CN" sz="4400" b="1" dirty="0">
              <a:latin typeface="Times New Roman" pitchFamily="18" charset="0"/>
            </a:endParaRPr>
          </a:p>
          <a:p>
            <a:pPr algn="ctr" eaLnBrk="1" hangingPunct="1"/>
            <a:r>
              <a:rPr kumimoji="1" lang="zh-CN" altLang="en-US" sz="4400" b="1" dirty="0">
                <a:solidFill>
                  <a:schemeClr val="tx2"/>
                </a:solidFill>
                <a:latin typeface="宋体" pitchFamily="2" charset="-122"/>
              </a:rPr>
              <a:t>第一章  绪论</a:t>
            </a:r>
          </a:p>
        </p:txBody>
      </p:sp>
    </p:spTree>
  </p:cSld>
  <p:clrMapOvr>
    <a:masterClrMapping/>
  </p:clrMapOvr>
  <p:transition>
    <p:wipe dir="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3971" name="Rectangle 2"/>
          <p:cNvSpPr>
            <a:spLocks noGrp="1" noChangeArrowheads="1"/>
          </p:cNvSpPr>
          <p:nvPr>
            <p:ph type="title"/>
          </p:nvPr>
        </p:nvSpPr>
        <p:spPr/>
        <p:txBody>
          <a:bodyPr/>
          <a:lstStyle/>
          <a:p>
            <a:pPr eaLnBrk="1" hangingPunct="1"/>
            <a:r>
              <a:rPr lang="zh-CN" altLang="en-US" smtClean="0">
                <a:ea typeface="宋体" pitchFamily="2" charset="-122"/>
              </a:rPr>
              <a:t>联系的属性</a:t>
            </a:r>
          </a:p>
        </p:txBody>
      </p:sp>
      <p:grpSp>
        <p:nvGrpSpPr>
          <p:cNvPr id="83972" name="Group 35"/>
          <p:cNvGrpSpPr>
            <a:grpSpLocks/>
          </p:cNvGrpSpPr>
          <p:nvPr/>
        </p:nvGrpSpPr>
        <p:grpSpPr bwMode="auto">
          <a:xfrm>
            <a:off x="5867400" y="2492375"/>
            <a:ext cx="2676525" cy="3162300"/>
            <a:chOff x="1632" y="1200"/>
            <a:chExt cx="2208" cy="2749"/>
          </a:xfrm>
        </p:grpSpPr>
        <p:grpSp>
          <p:nvGrpSpPr>
            <p:cNvPr id="83974" name="Group 23"/>
            <p:cNvGrpSpPr>
              <a:grpSpLocks/>
            </p:cNvGrpSpPr>
            <p:nvPr/>
          </p:nvGrpSpPr>
          <p:grpSpPr bwMode="auto">
            <a:xfrm>
              <a:off x="1632" y="1200"/>
              <a:ext cx="1008" cy="2749"/>
              <a:chOff x="1056" y="1344"/>
              <a:chExt cx="1008" cy="2749"/>
            </a:xfrm>
          </p:grpSpPr>
          <p:sp>
            <p:nvSpPr>
              <p:cNvPr id="83977" name="Text Box 24"/>
              <p:cNvSpPr txBox="1">
                <a:spLocks noChangeArrowheads="1"/>
              </p:cNvSpPr>
              <p:nvPr/>
            </p:nvSpPr>
            <p:spPr bwMode="auto">
              <a:xfrm>
                <a:off x="1104" y="1344"/>
                <a:ext cx="816" cy="4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课程</a:t>
                </a:r>
              </a:p>
            </p:txBody>
          </p:sp>
          <p:sp>
            <p:nvSpPr>
              <p:cNvPr id="83978" name="AutoShape 25"/>
              <p:cNvSpPr>
                <a:spLocks noChangeArrowheads="1"/>
              </p:cNvSpPr>
              <p:nvPr/>
            </p:nvSpPr>
            <p:spPr bwMode="auto">
              <a:xfrm>
                <a:off x="1056" y="2112"/>
                <a:ext cx="960" cy="480"/>
              </a:xfrm>
              <a:prstGeom prst="diamond">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选修</a:t>
                </a:r>
                <a:endParaRPr kumimoji="1" lang="zh-CN" altLang="en-US" sz="2400">
                  <a:latin typeface="Times New Roman" pitchFamily="18" charset="0"/>
                </a:endParaRPr>
              </a:p>
            </p:txBody>
          </p:sp>
          <p:sp>
            <p:nvSpPr>
              <p:cNvPr id="83979" name="Text Box 26"/>
              <p:cNvSpPr txBox="1">
                <a:spLocks noChangeArrowheads="1"/>
              </p:cNvSpPr>
              <p:nvPr/>
            </p:nvSpPr>
            <p:spPr bwMode="auto">
              <a:xfrm>
                <a:off x="1152" y="3168"/>
                <a:ext cx="816" cy="40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spcBef>
                    <a:spcPct val="50000"/>
                  </a:spcBef>
                </a:pPr>
                <a:r>
                  <a:rPr kumimoji="1" lang="zh-CN" altLang="en-US" sz="2400" b="1">
                    <a:latin typeface="Times New Roman" pitchFamily="18" charset="0"/>
                  </a:rPr>
                  <a:t>学生</a:t>
                </a:r>
              </a:p>
            </p:txBody>
          </p:sp>
          <p:sp>
            <p:nvSpPr>
              <p:cNvPr id="83980" name="Line 27"/>
              <p:cNvSpPr>
                <a:spLocks noChangeShapeType="1"/>
              </p:cNvSpPr>
              <p:nvPr/>
            </p:nvSpPr>
            <p:spPr bwMode="auto">
              <a:xfrm flipV="1">
                <a:off x="1536" y="1632"/>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1" name="Line 28"/>
              <p:cNvSpPr>
                <a:spLocks noChangeShapeType="1"/>
              </p:cNvSpPr>
              <p:nvPr/>
            </p:nvSpPr>
            <p:spPr bwMode="auto">
              <a:xfrm>
                <a:off x="1536" y="2592"/>
                <a:ext cx="0" cy="5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982" name="Text Box 29"/>
              <p:cNvSpPr txBox="1">
                <a:spLocks noChangeArrowheads="1"/>
              </p:cNvSpPr>
              <p:nvPr/>
            </p:nvSpPr>
            <p:spPr bwMode="auto">
              <a:xfrm>
                <a:off x="1152" y="1776"/>
                <a:ext cx="240"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m</a:t>
                </a:r>
                <a:endParaRPr kumimoji="1" lang="en-US" altLang="zh-CN" sz="2400">
                  <a:latin typeface="Times New Roman" pitchFamily="18" charset="0"/>
                </a:endParaRPr>
              </a:p>
            </p:txBody>
          </p:sp>
          <p:sp>
            <p:nvSpPr>
              <p:cNvPr id="83983" name="Text Box 30"/>
              <p:cNvSpPr txBox="1">
                <a:spLocks noChangeArrowheads="1"/>
              </p:cNvSpPr>
              <p:nvPr/>
            </p:nvSpPr>
            <p:spPr bwMode="auto">
              <a:xfrm>
                <a:off x="1200" y="2736"/>
                <a:ext cx="240" cy="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r>
                  <a:rPr kumimoji="1" lang="en-US" altLang="zh-CN" sz="2400" b="1">
                    <a:latin typeface="Times New Roman" pitchFamily="18" charset="0"/>
                  </a:rPr>
                  <a:t>n</a:t>
                </a:r>
                <a:endParaRPr kumimoji="1" lang="en-US" altLang="zh-CN" sz="2400">
                  <a:latin typeface="Times New Roman" pitchFamily="18" charset="0"/>
                </a:endParaRPr>
              </a:p>
            </p:txBody>
          </p:sp>
          <p:sp>
            <p:nvSpPr>
              <p:cNvPr id="83984" name="Text Box 31"/>
              <p:cNvSpPr txBox="1">
                <a:spLocks noChangeArrowheads="1"/>
              </p:cNvSpPr>
              <p:nvPr/>
            </p:nvSpPr>
            <p:spPr bwMode="auto">
              <a:xfrm>
                <a:off x="1200" y="3696"/>
                <a:ext cx="864" cy="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50000"/>
                  </a:spcBef>
                </a:pPr>
                <a:endParaRPr kumimoji="1" lang="zh-CN" altLang="zh-CN" sz="2400">
                  <a:latin typeface="Times New Roman" pitchFamily="18" charset="0"/>
                </a:endParaRPr>
              </a:p>
            </p:txBody>
          </p:sp>
        </p:grpSp>
        <p:sp>
          <p:nvSpPr>
            <p:cNvPr id="83975" name="Oval 32"/>
            <p:cNvSpPr>
              <a:spLocks noChangeArrowheads="1"/>
            </p:cNvSpPr>
            <p:nvPr/>
          </p:nvSpPr>
          <p:spPr bwMode="auto">
            <a:xfrm>
              <a:off x="3072" y="2016"/>
              <a:ext cx="768" cy="3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zh-CN" altLang="en-US" sz="2400" b="1">
                  <a:latin typeface="Times New Roman" pitchFamily="18" charset="0"/>
                </a:rPr>
                <a:t>成绩</a:t>
              </a:r>
            </a:p>
          </p:txBody>
        </p:sp>
        <p:sp>
          <p:nvSpPr>
            <p:cNvPr id="83976" name="Line 34"/>
            <p:cNvSpPr>
              <a:spLocks noChangeShapeType="1"/>
            </p:cNvSpPr>
            <p:nvPr/>
          </p:nvSpPr>
          <p:spPr bwMode="auto">
            <a:xfrm>
              <a:off x="2592" y="2208"/>
              <a:ext cx="4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83973" name="Text Box 2"/>
          <p:cNvSpPr txBox="1">
            <a:spLocks noChangeArrowheads="1"/>
          </p:cNvSpPr>
          <p:nvPr/>
        </p:nvSpPr>
        <p:spPr bwMode="auto">
          <a:xfrm>
            <a:off x="250825" y="1989138"/>
            <a:ext cx="4826000" cy="317341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lvl="1" eaLnBrk="1" hangingPunct="1">
              <a:lnSpc>
                <a:spcPct val="140000"/>
              </a:lnSpc>
              <a:spcBef>
                <a:spcPct val="20000"/>
              </a:spcBef>
              <a:buClr>
                <a:schemeClr val="accent1"/>
              </a:buClr>
              <a:buFont typeface="Wingdings" pitchFamily="2" charset="2"/>
              <a:buChar char="v"/>
            </a:pPr>
            <a:r>
              <a:rPr lang="zh-CN" altLang="en-US" sz="2800">
                <a:solidFill>
                  <a:srgbClr val="746AFC"/>
                </a:solidFill>
                <a:latin typeface="Times New Roman" pitchFamily="18" charset="0"/>
              </a:rPr>
              <a:t>联系的属性</a:t>
            </a:r>
            <a:r>
              <a:rPr lang="zh-CN" altLang="en-US" sz="2800">
                <a:latin typeface="Times New Roman" pitchFamily="18" charset="0"/>
              </a:rPr>
              <a:t>：</a:t>
            </a:r>
          </a:p>
          <a:p>
            <a:pPr lvl="1" eaLnBrk="1" hangingPunct="1">
              <a:lnSpc>
                <a:spcPct val="140000"/>
              </a:lnSpc>
              <a:spcBef>
                <a:spcPct val="20000"/>
              </a:spcBef>
              <a:buClr>
                <a:schemeClr val="accent1"/>
              </a:buClr>
              <a:buFont typeface="Wingdings" pitchFamily="2" charset="2"/>
              <a:buNone/>
            </a:pPr>
            <a:r>
              <a:rPr lang="zh-CN" altLang="en-US" sz="2400" b="1">
                <a:latin typeface="Times New Roman" pitchFamily="18" charset="0"/>
              </a:rPr>
              <a:t>联系本身也是一种实体型，也   可以有属性。如果一个联系具有属性，则这些属性也要用无向边与该联系连接起来</a:t>
            </a:r>
            <a:r>
              <a:rPr lang="zh-CN" altLang="en-US" sz="2400">
                <a:latin typeface="Times New Roman" pitchFamily="18" charset="0"/>
              </a:rPr>
              <a:t> </a:t>
            </a:r>
          </a:p>
          <a:p>
            <a:pPr algn="ctr" eaLnBrk="1" hangingPunct="1"/>
            <a:endParaRPr lang="en-US" altLang="zh-CN" sz="2400" b="1">
              <a:latin typeface="Times New Roman"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4995" name="Rectangle 2"/>
          <p:cNvSpPr>
            <a:spLocks noGrp="1" noChangeArrowheads="1"/>
          </p:cNvSpPr>
          <p:nvPr>
            <p:ph type="title"/>
          </p:nvPr>
        </p:nvSpPr>
        <p:spPr/>
        <p:txBody>
          <a:bodyPr/>
          <a:lstStyle/>
          <a:p>
            <a:pPr eaLnBrk="1" hangingPunct="1"/>
            <a:r>
              <a:rPr lang="zh-CN" altLang="en-US" smtClean="0">
                <a:ea typeface="宋体" pitchFamily="2" charset="-122"/>
              </a:rPr>
              <a:t>六、一个实例</a:t>
            </a:r>
          </a:p>
        </p:txBody>
      </p:sp>
      <p:sp>
        <p:nvSpPr>
          <p:cNvPr id="84996" name="Rectangle 3"/>
          <p:cNvSpPr>
            <a:spLocks noGrp="1" noChangeArrowheads="1"/>
          </p:cNvSpPr>
          <p:nvPr>
            <p:ph type="body" idx="1"/>
          </p:nvPr>
        </p:nvSpPr>
        <p:spPr/>
        <p:txBody>
          <a:bodyPr/>
          <a:lstStyle/>
          <a:p>
            <a:pPr eaLnBrk="1" hangingPunct="1">
              <a:buFont typeface="Wingdings" pitchFamily="2" charset="2"/>
              <a:buNone/>
            </a:pPr>
            <a:r>
              <a:rPr lang="zh-CN" altLang="en-US" sz="3000" dirty="0" smtClean="0">
                <a:ea typeface="宋体" pitchFamily="2" charset="-122"/>
              </a:rPr>
              <a:t>用</a:t>
            </a:r>
            <a:r>
              <a:rPr lang="en-US" altLang="zh-CN" sz="3000" dirty="0" smtClean="0">
                <a:ea typeface="宋体" pitchFamily="2" charset="-122"/>
              </a:rPr>
              <a:t>E-R</a:t>
            </a:r>
            <a:r>
              <a:rPr lang="zh-CN" altLang="en-US" sz="3000" dirty="0" smtClean="0">
                <a:ea typeface="宋体" pitchFamily="2" charset="-122"/>
              </a:rPr>
              <a:t>图表示某个工厂物资管理的概念模型</a:t>
            </a:r>
          </a:p>
          <a:p>
            <a:pPr eaLnBrk="1" hangingPunct="1">
              <a:lnSpc>
                <a:spcPct val="140000"/>
              </a:lnSpc>
            </a:pPr>
            <a:r>
              <a:rPr lang="zh-CN" altLang="en-US" dirty="0" smtClean="0">
                <a:ea typeface="宋体" pitchFamily="2" charset="-122"/>
              </a:rPr>
              <a:t>实体</a:t>
            </a:r>
          </a:p>
          <a:p>
            <a:pPr lvl="1" eaLnBrk="1" hangingPunct="1">
              <a:lnSpc>
                <a:spcPct val="140000"/>
              </a:lnSpc>
            </a:pPr>
            <a:r>
              <a:rPr lang="zh-CN" altLang="en-US" dirty="0" smtClean="0">
                <a:ea typeface="宋体" pitchFamily="2" charset="-122"/>
              </a:rPr>
              <a:t>仓库： 仓库号、面积、电话号码</a:t>
            </a:r>
          </a:p>
          <a:p>
            <a:pPr lvl="1" eaLnBrk="1" hangingPunct="1">
              <a:lnSpc>
                <a:spcPct val="140000"/>
              </a:lnSpc>
            </a:pPr>
            <a:r>
              <a:rPr lang="zh-CN" altLang="en-US" dirty="0" smtClean="0">
                <a:ea typeface="宋体" pitchFamily="2" charset="-122"/>
              </a:rPr>
              <a:t>零件 ：零件号、名称、规格、单价</a:t>
            </a:r>
            <a:endParaRPr lang="en-US" altLang="zh-CN" dirty="0" smtClean="0">
              <a:ea typeface="宋体" pitchFamily="2" charset="-122"/>
            </a:endParaRPr>
          </a:p>
          <a:p>
            <a:pPr lvl="1" eaLnBrk="1" hangingPunct="1">
              <a:lnSpc>
                <a:spcPct val="140000"/>
              </a:lnSpc>
            </a:pPr>
            <a:r>
              <a:rPr lang="zh-CN" altLang="en-US" dirty="0" smtClean="0">
                <a:ea typeface="宋体" pitchFamily="2" charset="-122"/>
              </a:rPr>
              <a:t>供应商：供应商号、姓名、地址、电话号码、帐号</a:t>
            </a:r>
          </a:p>
          <a:p>
            <a:pPr lvl="1" eaLnBrk="1" hangingPunct="1">
              <a:lnSpc>
                <a:spcPct val="140000"/>
              </a:lnSpc>
            </a:pPr>
            <a:r>
              <a:rPr lang="zh-CN" altLang="en-US" dirty="0" smtClean="0">
                <a:ea typeface="宋体" pitchFamily="2" charset="-122"/>
              </a:rPr>
              <a:t>项目：项目号、预算、开工日期</a:t>
            </a:r>
          </a:p>
          <a:p>
            <a:pPr lvl="1" eaLnBrk="1" hangingPunct="1">
              <a:lnSpc>
                <a:spcPct val="140000"/>
              </a:lnSpc>
            </a:pPr>
            <a:r>
              <a:rPr lang="zh-CN" altLang="en-US" dirty="0" smtClean="0">
                <a:ea typeface="宋体" pitchFamily="2" charset="-122"/>
              </a:rPr>
              <a:t>职工：职工号、姓名、年龄、职称      </a:t>
            </a:r>
            <a:endParaRPr lang="en-US" altLang="zh-CN" dirty="0" smtClean="0">
              <a:ea typeface="宋体" pitchFamily="2" charset="-122"/>
            </a:endParaRPr>
          </a:p>
          <a:p>
            <a:pPr lvl="1" eaLnBrk="1" hangingPunct="1">
              <a:lnSpc>
                <a:spcPct val="140000"/>
              </a:lnSpc>
            </a:pPr>
            <a:endParaRPr lang="en-US" altLang="zh-CN" dirty="0">
              <a:ea typeface="宋体" pitchFamily="2" charset="-122"/>
            </a:endParaRPr>
          </a:p>
          <a:p>
            <a:pPr marL="457200" lvl="1" indent="0" eaLnBrk="1" hangingPunct="1">
              <a:lnSpc>
                <a:spcPct val="140000"/>
              </a:lnSpc>
              <a:buNone/>
            </a:pPr>
            <a:endParaRPr lang="zh-CN" altLang="en-US" dirty="0" smtClean="0">
              <a:ea typeface="宋体" pitchFamily="2" charset="-122"/>
            </a:endParaRPr>
          </a:p>
        </p:txBody>
      </p:sp>
      <p:sp>
        <p:nvSpPr>
          <p:cNvPr id="2" name="矩形 1"/>
          <p:cNvSpPr/>
          <p:nvPr/>
        </p:nvSpPr>
        <p:spPr bwMode="auto">
          <a:xfrm>
            <a:off x="6372200" y="2780928"/>
            <a:ext cx="1224136" cy="504056"/>
          </a:xfrm>
          <a:prstGeom prst="rect">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ltLang="zh-CN" dirty="0"/>
              <a:t> </a:t>
            </a:r>
            <a:r>
              <a:rPr lang="zh-CN" altLang="en-US" dirty="0"/>
              <a:t>仓库</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endParaRPr>
          </a:p>
        </p:txBody>
      </p:sp>
      <p:cxnSp>
        <p:nvCxnSpPr>
          <p:cNvPr id="4" name="直接连接符 3"/>
          <p:cNvCxnSpPr>
            <a:endCxn id="2" idx="1"/>
          </p:cNvCxnSpPr>
          <p:nvPr/>
        </p:nvCxnSpPr>
        <p:spPr bwMode="auto">
          <a:xfrm>
            <a:off x="5796136" y="2780928"/>
            <a:ext cx="576064" cy="252028"/>
          </a:xfrm>
          <a:prstGeom prst="lin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椭圆 4"/>
          <p:cNvSpPr/>
          <p:nvPr/>
        </p:nvSpPr>
        <p:spPr bwMode="auto">
          <a:xfrm>
            <a:off x="4932040" y="2348880"/>
            <a:ext cx="936104" cy="558062"/>
          </a:xfrm>
          <a:prstGeom prst="ellips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仓库号</a:t>
            </a:r>
          </a:p>
        </p:txBody>
      </p:sp>
      <p:cxnSp>
        <p:nvCxnSpPr>
          <p:cNvPr id="7" name="直接连接符 6"/>
          <p:cNvCxnSpPr>
            <a:endCxn id="2" idx="0"/>
          </p:cNvCxnSpPr>
          <p:nvPr/>
        </p:nvCxnSpPr>
        <p:spPr bwMode="auto">
          <a:xfrm>
            <a:off x="6984268" y="2348880"/>
            <a:ext cx="0" cy="432048"/>
          </a:xfrm>
          <a:prstGeom prst="lin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椭圆 7"/>
          <p:cNvSpPr/>
          <p:nvPr/>
        </p:nvSpPr>
        <p:spPr bwMode="auto">
          <a:xfrm>
            <a:off x="6372200" y="1772816"/>
            <a:ext cx="1296144" cy="576064"/>
          </a:xfrm>
          <a:prstGeom prst="ellips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面积</a:t>
            </a:r>
          </a:p>
        </p:txBody>
      </p:sp>
      <p:cxnSp>
        <p:nvCxnSpPr>
          <p:cNvPr id="10" name="直接连接符 9"/>
          <p:cNvCxnSpPr/>
          <p:nvPr/>
        </p:nvCxnSpPr>
        <p:spPr bwMode="auto">
          <a:xfrm flipV="1">
            <a:off x="7596336" y="2906942"/>
            <a:ext cx="576064" cy="126014"/>
          </a:xfrm>
          <a:prstGeom prst="lin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椭圆 10"/>
          <p:cNvSpPr/>
          <p:nvPr/>
        </p:nvSpPr>
        <p:spPr bwMode="auto">
          <a:xfrm>
            <a:off x="8028384" y="2564904"/>
            <a:ext cx="1115616" cy="576064"/>
          </a:xfrm>
          <a:prstGeom prst="ellipse">
            <a:avLst/>
          </a:pr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smtClean="0">
                <a:ln>
                  <a:noFill/>
                </a:ln>
                <a:solidFill>
                  <a:schemeClr val="tx1"/>
                </a:solidFill>
                <a:effectLst/>
                <a:latin typeface="Arial" pitchFamily="34" charset="0"/>
                <a:ea typeface="宋体" pitchFamily="2" charset="-122"/>
              </a:rPr>
              <a:t>电话号码</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6019" name="Rectangle 1026"/>
          <p:cNvSpPr>
            <a:spLocks noGrp="1" noChangeArrowheads="1"/>
          </p:cNvSpPr>
          <p:nvPr>
            <p:ph type="title"/>
          </p:nvPr>
        </p:nvSpPr>
        <p:spPr/>
        <p:txBody>
          <a:bodyPr/>
          <a:lstStyle/>
          <a:p>
            <a:pPr eaLnBrk="1" hangingPunct="1"/>
            <a:r>
              <a:rPr lang="zh-CN" altLang="en-US" sz="3200" smtClean="0">
                <a:ea typeface="宋体" pitchFamily="2" charset="-122"/>
              </a:rPr>
              <a:t>一个实例</a:t>
            </a:r>
          </a:p>
        </p:txBody>
      </p:sp>
      <p:sp>
        <p:nvSpPr>
          <p:cNvPr id="86020" name="Rectangle 1027"/>
          <p:cNvSpPr>
            <a:spLocks noGrp="1" noChangeArrowheads="1"/>
          </p:cNvSpPr>
          <p:nvPr>
            <p:ph type="body" idx="1"/>
          </p:nvPr>
        </p:nvSpPr>
        <p:spPr>
          <a:xfrm>
            <a:off x="457200" y="1828800"/>
            <a:ext cx="8435975" cy="4495800"/>
          </a:xfrm>
        </p:spPr>
        <p:txBody>
          <a:bodyPr/>
          <a:lstStyle/>
          <a:p>
            <a:pPr eaLnBrk="1" hangingPunct="1">
              <a:lnSpc>
                <a:spcPct val="90000"/>
              </a:lnSpc>
            </a:pPr>
            <a:r>
              <a:rPr lang="zh-CN" altLang="en-US" dirty="0" smtClean="0">
                <a:ea typeface="宋体" pitchFamily="2" charset="-122"/>
              </a:rPr>
              <a:t>实体之间的联系如下： </a:t>
            </a:r>
          </a:p>
          <a:p>
            <a:pPr eaLnBrk="1" hangingPunct="1">
              <a:lnSpc>
                <a:spcPct val="170000"/>
              </a:lnSpc>
              <a:buFont typeface="Wingdings" pitchFamily="2" charset="2"/>
              <a:buNone/>
            </a:pPr>
            <a:r>
              <a:rPr lang="zh-CN" altLang="en-US" sz="1800" dirty="0" smtClean="0">
                <a:ea typeface="宋体" pitchFamily="2" charset="-122"/>
              </a:rPr>
              <a:t> </a:t>
            </a:r>
            <a:r>
              <a:rPr lang="en-US" altLang="zh-CN" sz="1800" dirty="0" smtClean="0">
                <a:ea typeface="宋体" pitchFamily="2" charset="-122"/>
              </a:rPr>
              <a:t>(</a:t>
            </a:r>
            <a:r>
              <a:rPr lang="en-US" altLang="zh-CN" sz="2000" dirty="0" smtClean="0">
                <a:ea typeface="宋体" pitchFamily="2" charset="-122"/>
              </a:rPr>
              <a:t>1)</a:t>
            </a:r>
            <a:r>
              <a:rPr lang="zh-CN" altLang="en-US" sz="2000" dirty="0" smtClean="0">
                <a:ea typeface="宋体" pitchFamily="2" charset="-122"/>
              </a:rPr>
              <a:t>一个仓库可以存放多种零件，一种零件可以存放在多个仓库中。仓库和零件具有多对多的联系。用库存量来表示某种零件在某个仓 库中的数量。</a:t>
            </a:r>
          </a:p>
          <a:p>
            <a:pPr eaLnBrk="1" hangingPunct="1">
              <a:lnSpc>
                <a:spcPct val="170000"/>
              </a:lnSpc>
              <a:buFont typeface="Wingdings" pitchFamily="2" charset="2"/>
              <a:buNone/>
            </a:pPr>
            <a:r>
              <a:rPr lang="en-US" altLang="zh-CN" sz="2000" dirty="0" smtClean="0">
                <a:ea typeface="宋体" pitchFamily="2" charset="-122"/>
              </a:rPr>
              <a:t>(2)</a:t>
            </a:r>
            <a:r>
              <a:rPr lang="zh-CN" altLang="en-US" sz="2000" dirty="0" smtClean="0">
                <a:ea typeface="宋体" pitchFamily="2" charset="-122"/>
              </a:rPr>
              <a:t>一个仓库有多个职工当仓库保管员，一个职工只能在一个仓库工作，仓库和职工之间是一对多的联系。职工实体型中具有一对多的联系 </a:t>
            </a:r>
          </a:p>
          <a:p>
            <a:pPr eaLnBrk="1" hangingPunct="1">
              <a:lnSpc>
                <a:spcPct val="170000"/>
              </a:lnSpc>
              <a:buFont typeface="Wingdings" pitchFamily="2" charset="2"/>
              <a:buNone/>
            </a:pPr>
            <a:r>
              <a:rPr lang="en-US" altLang="zh-CN" sz="2000" dirty="0" smtClean="0">
                <a:ea typeface="宋体" pitchFamily="2" charset="-122"/>
              </a:rPr>
              <a:t>(3)</a:t>
            </a:r>
            <a:r>
              <a:rPr lang="zh-CN" altLang="en-US" sz="2000" dirty="0" smtClean="0">
                <a:ea typeface="宋体" pitchFamily="2" charset="-122"/>
              </a:rPr>
              <a:t>职工之间具有领导</a:t>
            </a:r>
            <a:r>
              <a:rPr lang="en-US" altLang="zh-CN" sz="2000" dirty="0" smtClean="0">
                <a:ea typeface="宋体" pitchFamily="2" charset="-122"/>
              </a:rPr>
              <a:t>-</a:t>
            </a:r>
            <a:r>
              <a:rPr lang="zh-CN" altLang="en-US" sz="2000" dirty="0" smtClean="0">
                <a:ea typeface="宋体" pitchFamily="2" charset="-122"/>
              </a:rPr>
              <a:t>被领导关系。即仓库主任领导若干保管员。</a:t>
            </a:r>
          </a:p>
          <a:p>
            <a:pPr eaLnBrk="1" hangingPunct="1">
              <a:lnSpc>
                <a:spcPct val="170000"/>
              </a:lnSpc>
              <a:buFont typeface="Wingdings" pitchFamily="2" charset="2"/>
              <a:buNone/>
            </a:pPr>
            <a:r>
              <a:rPr lang="en-US" altLang="zh-CN" sz="2000" dirty="0" smtClean="0">
                <a:ea typeface="宋体" pitchFamily="2" charset="-122"/>
              </a:rPr>
              <a:t>(4)</a:t>
            </a:r>
            <a:r>
              <a:rPr lang="zh-CN" altLang="en-US" sz="2000" dirty="0" smtClean="0">
                <a:ea typeface="宋体" pitchFamily="2" charset="-122"/>
              </a:rPr>
              <a:t>供应商、项目和零件三者之间具有多对多的联系</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7043" name="Rectangle 4"/>
          <p:cNvSpPr>
            <a:spLocks noGrp="1" noChangeArrowheads="1"/>
          </p:cNvSpPr>
          <p:nvPr>
            <p:ph type="title"/>
          </p:nvPr>
        </p:nvSpPr>
        <p:spPr>
          <a:noFill/>
        </p:spPr>
        <p:txBody>
          <a:bodyPr/>
          <a:lstStyle/>
          <a:p>
            <a:pPr eaLnBrk="1" hangingPunct="1"/>
            <a:r>
              <a:rPr lang="zh-CN" altLang="en-US" smtClean="0">
                <a:ea typeface="宋体" pitchFamily="2" charset="-122"/>
              </a:rPr>
              <a:t>一个实例</a:t>
            </a:r>
          </a:p>
        </p:txBody>
      </p:sp>
      <p:pic>
        <p:nvPicPr>
          <p:cNvPr id="87044" name="Picture 7" descr="实例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628775"/>
            <a:ext cx="76200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8067" name="Rectangle 2"/>
          <p:cNvSpPr>
            <a:spLocks noGrp="1" noChangeArrowheads="1"/>
          </p:cNvSpPr>
          <p:nvPr>
            <p:ph type="title"/>
          </p:nvPr>
        </p:nvSpPr>
        <p:spPr/>
        <p:txBody>
          <a:bodyPr/>
          <a:lstStyle/>
          <a:p>
            <a:pPr eaLnBrk="1" hangingPunct="1"/>
            <a:r>
              <a:rPr lang="en-US" altLang="zh-CN" smtClean="0">
                <a:ea typeface="宋体" pitchFamily="2" charset="-122"/>
              </a:rPr>
              <a:t> 1.2  </a:t>
            </a:r>
            <a:r>
              <a:rPr lang="zh-CN" altLang="en-US" smtClean="0">
                <a:ea typeface="宋体" pitchFamily="2" charset="-122"/>
              </a:rPr>
              <a:t>数据模型</a:t>
            </a:r>
          </a:p>
        </p:txBody>
      </p:sp>
      <p:sp>
        <p:nvSpPr>
          <p:cNvPr id="88068" name="Rectangle 3"/>
          <p:cNvSpPr>
            <a:spLocks noGrp="1" noChangeArrowheads="1"/>
          </p:cNvSpPr>
          <p:nvPr>
            <p:ph type="body" idx="1"/>
          </p:nvPr>
        </p:nvSpPr>
        <p:spPr>
          <a:xfrm>
            <a:off x="957263" y="1827213"/>
            <a:ext cx="6329362" cy="5030787"/>
          </a:xfrm>
        </p:spPr>
        <p:txBody>
          <a:bodyPr/>
          <a:lstStyle/>
          <a:p>
            <a:pPr eaLnBrk="1" hangingPunct="1">
              <a:lnSpc>
                <a:spcPct val="130000"/>
              </a:lnSpc>
              <a:buFont typeface="Wingdings" pitchFamily="2" charset="2"/>
              <a:buNone/>
            </a:pPr>
            <a:r>
              <a:rPr lang="en-US" altLang="zh-CN" b="1" smtClean="0">
                <a:ea typeface="宋体" pitchFamily="2" charset="-122"/>
              </a:rPr>
              <a:t>  1.2.1  </a:t>
            </a:r>
            <a:r>
              <a:rPr lang="zh-CN" altLang="en-US" b="1" smtClean="0">
                <a:ea typeface="宋体" pitchFamily="2" charset="-122"/>
              </a:rPr>
              <a:t>两大类数据模型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1.2.2  </a:t>
            </a:r>
            <a:r>
              <a:rPr lang="zh-CN" altLang="en-US" b="1" smtClean="0">
                <a:ea typeface="宋体" pitchFamily="2" charset="-122"/>
              </a:rPr>
              <a:t>数据模型的组成要素</a:t>
            </a:r>
          </a:p>
          <a:p>
            <a:pPr eaLnBrk="1" hangingPunct="1">
              <a:lnSpc>
                <a:spcPct val="130000"/>
              </a:lnSpc>
              <a:buFont typeface="Wingdings" pitchFamily="2" charset="2"/>
              <a:buNone/>
            </a:pPr>
            <a:r>
              <a:rPr lang="zh-CN" altLang="en-US" b="1" smtClean="0">
                <a:solidFill>
                  <a:schemeClr val="hlink"/>
                </a:solidFill>
                <a:ea typeface="宋体" pitchFamily="2" charset="-122"/>
              </a:rPr>
              <a:t>  </a:t>
            </a:r>
            <a:r>
              <a:rPr lang="en-US" altLang="zh-CN" b="1" smtClean="0">
                <a:ea typeface="宋体" pitchFamily="2" charset="-122"/>
              </a:rPr>
              <a:t>1.2.3  </a:t>
            </a:r>
            <a:r>
              <a:rPr lang="zh-CN" altLang="en-US" b="1" smtClean="0">
                <a:ea typeface="宋体" pitchFamily="2" charset="-122"/>
              </a:rPr>
              <a:t>概念模型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solidFill>
                  <a:srgbClr val="70BB2B"/>
                </a:solidFill>
                <a:ea typeface="宋体" pitchFamily="2" charset="-122"/>
              </a:rPr>
              <a:t>1.2.4  </a:t>
            </a:r>
            <a:r>
              <a:rPr lang="zh-CN" altLang="en-US" b="1" smtClean="0">
                <a:solidFill>
                  <a:srgbClr val="70BB2B"/>
                </a:solidFill>
                <a:ea typeface="宋体" pitchFamily="2" charset="-122"/>
              </a:rPr>
              <a:t>最常用的数据模型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1.2.5  </a:t>
            </a:r>
            <a:r>
              <a:rPr lang="zh-CN" altLang="en-US" b="1" smtClean="0">
                <a:ea typeface="宋体" pitchFamily="2" charset="-122"/>
              </a:rPr>
              <a:t>层次模型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1.2.6  </a:t>
            </a:r>
            <a:r>
              <a:rPr lang="zh-CN" altLang="en-US" b="1" smtClean="0">
                <a:ea typeface="宋体" pitchFamily="2" charset="-122"/>
              </a:rPr>
              <a:t>网状模型</a:t>
            </a:r>
          </a:p>
          <a:p>
            <a:pPr eaLnBrk="1" hangingPunct="1">
              <a:lnSpc>
                <a:spcPct val="130000"/>
              </a:lnSpc>
              <a:buFont typeface="Wingdings" pitchFamily="2" charset="2"/>
              <a:buNone/>
            </a:pPr>
            <a:r>
              <a:rPr lang="zh-CN" altLang="en-US" b="1" smtClean="0">
                <a:ea typeface="宋体" pitchFamily="2" charset="-122"/>
              </a:rPr>
              <a:t>  </a:t>
            </a:r>
            <a:r>
              <a:rPr lang="en-US" altLang="zh-CN" b="1" smtClean="0">
                <a:ea typeface="宋体" pitchFamily="2" charset="-122"/>
              </a:rPr>
              <a:t>1.2.7  </a:t>
            </a:r>
            <a:r>
              <a:rPr lang="zh-CN" altLang="en-US" b="1" smtClean="0">
                <a:ea typeface="宋体" pitchFamily="2" charset="-122"/>
              </a:rPr>
              <a:t>关系模型</a:t>
            </a:r>
            <a:endParaRPr lang="zh-CN" altLang="en-US" sz="2400" b="1" smtClean="0">
              <a:ea typeface="宋体" pitchFamily="2" charset="-122"/>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89091" name="Rectangle 1026"/>
          <p:cNvSpPr>
            <a:spLocks noGrp="1" noChangeArrowheads="1"/>
          </p:cNvSpPr>
          <p:nvPr>
            <p:ph type="title"/>
          </p:nvPr>
        </p:nvSpPr>
        <p:spPr/>
        <p:txBody>
          <a:bodyPr/>
          <a:lstStyle/>
          <a:p>
            <a:pPr eaLnBrk="1" hangingPunct="1"/>
            <a:r>
              <a:rPr lang="en-US" altLang="zh-CN" smtClean="0">
                <a:ea typeface="宋体" pitchFamily="2" charset="-122"/>
              </a:rPr>
              <a:t> 1.2.4 </a:t>
            </a:r>
            <a:r>
              <a:rPr lang="zh-CN" altLang="en-US" smtClean="0">
                <a:ea typeface="宋体" pitchFamily="2" charset="-122"/>
              </a:rPr>
              <a:t>最常用的数据模型</a:t>
            </a:r>
            <a:endParaRPr lang="zh-CN" altLang="en-US" smtClean="0">
              <a:solidFill>
                <a:schemeClr val="accent2"/>
              </a:solidFill>
              <a:ea typeface="宋体" pitchFamily="2" charset="-122"/>
            </a:endParaRPr>
          </a:p>
        </p:txBody>
      </p:sp>
      <p:sp>
        <p:nvSpPr>
          <p:cNvPr id="89092" name="Rectangle 1027"/>
          <p:cNvSpPr>
            <a:spLocks noGrp="1" noChangeArrowheads="1"/>
          </p:cNvSpPr>
          <p:nvPr>
            <p:ph type="body" idx="1"/>
          </p:nvPr>
        </p:nvSpPr>
        <p:spPr/>
        <p:txBody>
          <a:bodyPr/>
          <a:lstStyle/>
          <a:p>
            <a:pPr eaLnBrk="1" hangingPunct="1">
              <a:lnSpc>
                <a:spcPct val="150000"/>
              </a:lnSpc>
            </a:pPr>
            <a:r>
              <a:rPr lang="zh-CN" altLang="en-US" smtClean="0">
                <a:ea typeface="宋体" pitchFamily="2" charset="-122"/>
              </a:rPr>
              <a:t>非关系模型</a:t>
            </a:r>
          </a:p>
          <a:p>
            <a:pPr lvl="1" eaLnBrk="1" hangingPunct="1">
              <a:lnSpc>
                <a:spcPct val="150000"/>
              </a:lnSpc>
            </a:pPr>
            <a:r>
              <a:rPr lang="zh-CN" altLang="en-US" b="1" smtClean="0">
                <a:ea typeface="宋体" pitchFamily="2" charset="-122"/>
              </a:rPr>
              <a:t>层次模型</a:t>
            </a:r>
            <a:r>
              <a:rPr lang="en-US" altLang="zh-CN" b="1" smtClean="0">
                <a:ea typeface="宋体" pitchFamily="2" charset="-122"/>
              </a:rPr>
              <a:t>(Hierarchical Model)</a:t>
            </a:r>
          </a:p>
          <a:p>
            <a:pPr lvl="1" algn="just" eaLnBrk="1" hangingPunct="1">
              <a:lnSpc>
                <a:spcPct val="150000"/>
              </a:lnSpc>
            </a:pPr>
            <a:r>
              <a:rPr lang="zh-CN" altLang="en-US" b="1" smtClean="0">
                <a:ea typeface="宋体" pitchFamily="2" charset="-122"/>
              </a:rPr>
              <a:t>网状模型</a:t>
            </a:r>
            <a:r>
              <a:rPr lang="en-US" altLang="zh-CN" b="1" smtClean="0">
                <a:ea typeface="宋体" pitchFamily="2" charset="-122"/>
              </a:rPr>
              <a:t>(Network Model)</a:t>
            </a:r>
          </a:p>
          <a:p>
            <a:pPr algn="just" eaLnBrk="1" hangingPunct="1">
              <a:lnSpc>
                <a:spcPct val="150000"/>
              </a:lnSpc>
            </a:pPr>
            <a:r>
              <a:rPr lang="zh-CN" altLang="en-US" smtClean="0">
                <a:ea typeface="宋体" pitchFamily="2" charset="-122"/>
              </a:rPr>
              <a:t>关系模型</a:t>
            </a:r>
            <a:r>
              <a:rPr lang="en-US" altLang="zh-CN" smtClean="0">
                <a:ea typeface="宋体" pitchFamily="2" charset="-122"/>
              </a:rPr>
              <a:t>(Relational Model)  </a:t>
            </a:r>
          </a:p>
          <a:p>
            <a:pPr algn="just" eaLnBrk="1" hangingPunct="1">
              <a:lnSpc>
                <a:spcPct val="150000"/>
              </a:lnSpc>
            </a:pPr>
            <a:r>
              <a:rPr lang="zh-CN" altLang="en-US" smtClean="0">
                <a:ea typeface="宋体" pitchFamily="2" charset="-122"/>
              </a:rPr>
              <a:t>面向对象模型</a:t>
            </a:r>
            <a:r>
              <a:rPr lang="en-US" altLang="zh-CN" smtClean="0">
                <a:ea typeface="宋体" pitchFamily="2" charset="-122"/>
              </a:rPr>
              <a:t>(Object Oriented Model</a:t>
            </a:r>
            <a:r>
              <a:rPr lang="zh-CN" altLang="en-US" smtClean="0">
                <a:ea typeface="宋体" pitchFamily="2" charset="-122"/>
              </a:rPr>
              <a:t>）</a:t>
            </a:r>
          </a:p>
          <a:p>
            <a:pPr algn="just" eaLnBrk="1" hangingPunct="1">
              <a:lnSpc>
                <a:spcPct val="150000"/>
              </a:lnSpc>
            </a:pPr>
            <a:r>
              <a:rPr lang="zh-CN" altLang="en-US" smtClean="0">
                <a:ea typeface="宋体" pitchFamily="2" charset="-122"/>
              </a:rPr>
              <a:t>对象关系模型</a:t>
            </a:r>
            <a:r>
              <a:rPr lang="en-US" altLang="zh-CN" smtClean="0">
                <a:ea typeface="宋体" pitchFamily="2" charset="-122"/>
              </a:rPr>
              <a:t>(Object Relational Model)</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0115" name="Rectangle 2"/>
          <p:cNvSpPr>
            <a:spLocks noGrp="1" noChangeArrowheads="1"/>
          </p:cNvSpPr>
          <p:nvPr>
            <p:ph type="title"/>
          </p:nvPr>
        </p:nvSpPr>
        <p:spPr/>
        <p:txBody>
          <a:bodyPr/>
          <a:lstStyle/>
          <a:p>
            <a:pPr eaLnBrk="1" hangingPunct="1"/>
            <a:r>
              <a:rPr lang="en-US" altLang="zh-CN" sz="3200" smtClean="0">
                <a:ea typeface="宋体" pitchFamily="2" charset="-122"/>
              </a:rPr>
              <a:t>1.2.5 </a:t>
            </a:r>
            <a:r>
              <a:rPr lang="zh-CN" altLang="en-US" sz="3200" smtClean="0">
                <a:ea typeface="宋体" pitchFamily="2" charset="-122"/>
              </a:rPr>
              <a:t>层次模型</a:t>
            </a:r>
          </a:p>
        </p:txBody>
      </p:sp>
      <p:sp>
        <p:nvSpPr>
          <p:cNvPr id="90116" name="Rectangle 3"/>
          <p:cNvSpPr>
            <a:spLocks noGrp="1" noChangeArrowheads="1"/>
          </p:cNvSpPr>
          <p:nvPr>
            <p:ph type="body" idx="1"/>
          </p:nvPr>
        </p:nvSpPr>
        <p:spPr/>
        <p:txBody>
          <a:bodyPr/>
          <a:lstStyle/>
          <a:p>
            <a:pPr eaLnBrk="1" hangingPunct="1">
              <a:lnSpc>
                <a:spcPct val="220000"/>
              </a:lnSpc>
            </a:pPr>
            <a:r>
              <a:rPr lang="zh-CN" altLang="en-US" sz="2400" smtClean="0">
                <a:ea typeface="宋体" pitchFamily="2" charset="-122"/>
              </a:rPr>
              <a:t>层次模型是数据库系统中最早出现的数据模型 </a:t>
            </a:r>
          </a:p>
          <a:p>
            <a:pPr eaLnBrk="1" hangingPunct="1">
              <a:lnSpc>
                <a:spcPct val="220000"/>
              </a:lnSpc>
            </a:pPr>
            <a:r>
              <a:rPr lang="zh-CN" altLang="en-US" sz="2400" smtClean="0">
                <a:ea typeface="宋体" pitchFamily="2" charset="-122"/>
              </a:rPr>
              <a:t>层次数据库系统的典型代表是</a:t>
            </a:r>
            <a:r>
              <a:rPr lang="en-US" altLang="zh-CN" sz="2400" smtClean="0">
                <a:ea typeface="宋体" pitchFamily="2" charset="-122"/>
              </a:rPr>
              <a:t>IBM</a:t>
            </a:r>
            <a:r>
              <a:rPr lang="zh-CN" altLang="en-US" sz="2400" smtClean="0">
                <a:ea typeface="宋体" pitchFamily="2" charset="-122"/>
              </a:rPr>
              <a:t>公司的</a:t>
            </a:r>
            <a:r>
              <a:rPr lang="en-US" altLang="zh-CN" sz="2400" smtClean="0">
                <a:ea typeface="宋体" pitchFamily="2" charset="-122"/>
              </a:rPr>
              <a:t>IMS</a:t>
            </a:r>
            <a:r>
              <a:rPr lang="zh-CN" altLang="en-US" sz="2400" smtClean="0">
                <a:ea typeface="宋体" pitchFamily="2" charset="-122"/>
              </a:rPr>
              <a:t>（</a:t>
            </a:r>
            <a:r>
              <a:rPr lang="en-US" altLang="zh-CN" sz="2400" smtClean="0">
                <a:ea typeface="宋体" pitchFamily="2" charset="-122"/>
              </a:rPr>
              <a:t>Information Management System</a:t>
            </a:r>
            <a:r>
              <a:rPr lang="zh-CN" altLang="en-US" sz="2400" smtClean="0">
                <a:ea typeface="宋体" pitchFamily="2" charset="-122"/>
              </a:rPr>
              <a:t>）数据库管理系统</a:t>
            </a:r>
          </a:p>
          <a:p>
            <a:pPr eaLnBrk="1" hangingPunct="1">
              <a:lnSpc>
                <a:spcPct val="220000"/>
              </a:lnSpc>
            </a:pPr>
            <a:r>
              <a:rPr lang="zh-CN" altLang="en-US" sz="2400" smtClean="0">
                <a:ea typeface="宋体" pitchFamily="2" charset="-122"/>
              </a:rPr>
              <a:t>层次模型用</a:t>
            </a:r>
            <a:r>
              <a:rPr lang="zh-CN" altLang="en-US" sz="2400" smtClean="0">
                <a:solidFill>
                  <a:srgbClr val="FB33F1"/>
                </a:solidFill>
                <a:ea typeface="宋体" pitchFamily="2" charset="-122"/>
              </a:rPr>
              <a:t>树形结构</a:t>
            </a:r>
            <a:r>
              <a:rPr lang="zh-CN" altLang="en-US" sz="2400" smtClean="0">
                <a:ea typeface="宋体" pitchFamily="2" charset="-122"/>
              </a:rPr>
              <a:t>来表示各类实体以及实体间的联系</a:t>
            </a:r>
            <a:r>
              <a:rPr lang="zh-CN" altLang="en-US" sz="1800" smtClean="0">
                <a:ea typeface="宋体" pitchFamily="2" charset="-122"/>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1139" name="Rectangle 2"/>
          <p:cNvSpPr>
            <a:spLocks noGrp="1" noChangeArrowheads="1"/>
          </p:cNvSpPr>
          <p:nvPr>
            <p:ph type="title"/>
          </p:nvPr>
        </p:nvSpPr>
        <p:spPr/>
        <p:txBody>
          <a:bodyPr/>
          <a:lstStyle/>
          <a:p>
            <a:pPr eaLnBrk="1" hangingPunct="1"/>
            <a:r>
              <a:rPr lang="zh-CN" altLang="en-US" smtClean="0">
                <a:ea typeface="宋体" pitchFamily="2" charset="-122"/>
              </a:rPr>
              <a:t>一、 层次数据模型的数据结构</a:t>
            </a:r>
          </a:p>
        </p:txBody>
      </p:sp>
      <p:sp>
        <p:nvSpPr>
          <p:cNvPr id="91140" name="Rectangle 3"/>
          <p:cNvSpPr>
            <a:spLocks noGrp="1" noChangeArrowheads="1"/>
          </p:cNvSpPr>
          <p:nvPr>
            <p:ph type="body" idx="1"/>
          </p:nvPr>
        </p:nvSpPr>
        <p:spPr>
          <a:xfrm>
            <a:off x="304800" y="1676400"/>
            <a:ext cx="8458200" cy="4114800"/>
          </a:xfrm>
        </p:spPr>
        <p:txBody>
          <a:bodyPr/>
          <a:lstStyle/>
          <a:p>
            <a:pPr eaLnBrk="1" hangingPunct="1">
              <a:lnSpc>
                <a:spcPct val="140000"/>
              </a:lnSpc>
            </a:pPr>
            <a:r>
              <a:rPr lang="zh-CN" altLang="en-US" smtClean="0">
                <a:ea typeface="宋体" pitchFamily="2" charset="-122"/>
              </a:rPr>
              <a:t>层次模型</a:t>
            </a:r>
          </a:p>
          <a:p>
            <a:pPr lvl="1" algn="just" eaLnBrk="1" hangingPunct="1">
              <a:lnSpc>
                <a:spcPct val="140000"/>
              </a:lnSpc>
              <a:buFont typeface="Wingdings" pitchFamily="2" charset="2"/>
              <a:buNone/>
            </a:pPr>
            <a:r>
              <a:rPr lang="zh-CN" altLang="en-US" sz="2800" smtClean="0">
                <a:ea typeface="宋体" pitchFamily="2" charset="-122"/>
              </a:rPr>
              <a:t> </a:t>
            </a:r>
            <a:r>
              <a:rPr lang="zh-CN" altLang="en-US" b="1" smtClean="0">
                <a:ea typeface="宋体" pitchFamily="2" charset="-122"/>
              </a:rPr>
              <a:t>满足下面两个条件的基本层次联系的集合为层次模型</a:t>
            </a:r>
          </a:p>
          <a:p>
            <a:pPr lvl="1" algn="just" eaLnBrk="1" hangingPunct="1">
              <a:lnSpc>
                <a:spcPct val="140000"/>
              </a:lnSpc>
              <a:buFont typeface="Wingdings" pitchFamily="2" charset="2"/>
              <a:buNone/>
            </a:pPr>
            <a:r>
              <a:rPr lang="en-US" altLang="zh-CN" b="1" smtClean="0">
                <a:ea typeface="宋体" pitchFamily="2" charset="-122"/>
              </a:rPr>
              <a:t>1. </a:t>
            </a:r>
            <a:r>
              <a:rPr lang="zh-CN" altLang="en-US" b="1" smtClean="0">
                <a:ea typeface="宋体" pitchFamily="2" charset="-122"/>
              </a:rPr>
              <a:t>有且只有一个结点没有双亲结点，这个结点称为根结点</a:t>
            </a:r>
          </a:p>
          <a:p>
            <a:pPr lvl="1" algn="just" eaLnBrk="1" hangingPunct="1">
              <a:lnSpc>
                <a:spcPct val="140000"/>
              </a:lnSpc>
              <a:buFont typeface="Wingdings" pitchFamily="2" charset="2"/>
              <a:buNone/>
            </a:pPr>
            <a:r>
              <a:rPr lang="en-US" altLang="zh-CN" b="1" smtClean="0">
                <a:ea typeface="宋体" pitchFamily="2" charset="-122"/>
              </a:rPr>
              <a:t>2. </a:t>
            </a:r>
            <a:r>
              <a:rPr lang="zh-CN" altLang="en-US" b="1" smtClean="0">
                <a:ea typeface="宋体" pitchFamily="2" charset="-122"/>
              </a:rPr>
              <a:t>根以外的其它结点有且只有一个双亲结点</a:t>
            </a:r>
            <a:endParaRPr lang="zh-CN" altLang="en-US" sz="2800" smtClean="0">
              <a:ea typeface="宋体" pitchFamily="2" charset="-122"/>
            </a:endParaRPr>
          </a:p>
          <a:p>
            <a:pPr algn="just" eaLnBrk="1" hangingPunct="1">
              <a:lnSpc>
                <a:spcPct val="140000"/>
              </a:lnSpc>
            </a:pPr>
            <a:r>
              <a:rPr lang="zh-CN" altLang="en-US" smtClean="0">
                <a:ea typeface="宋体" pitchFamily="2" charset="-122"/>
              </a:rPr>
              <a:t>层次模型中的几个术语</a:t>
            </a:r>
          </a:p>
          <a:p>
            <a:pPr lvl="1" algn="just" eaLnBrk="1" hangingPunct="1">
              <a:lnSpc>
                <a:spcPct val="140000"/>
              </a:lnSpc>
            </a:pPr>
            <a:r>
              <a:rPr lang="zh-CN" altLang="en-US" b="1" smtClean="0">
                <a:ea typeface="宋体" pitchFamily="2" charset="-122"/>
              </a:rPr>
              <a:t>根结点，双亲结点，兄弟结点，叶结点</a:t>
            </a:r>
            <a:endParaRPr lang="zh-CN" altLang="en-US" sz="2800" smtClean="0">
              <a:ea typeface="宋体" pitchFamily="2" charset="-122"/>
            </a:endParaRPr>
          </a:p>
          <a:p>
            <a:pPr lvl="1" eaLnBrk="1" hangingPunct="1">
              <a:lnSpc>
                <a:spcPct val="90000"/>
              </a:lnSpc>
            </a:pPr>
            <a:endParaRPr lang="en-US" altLang="zh-CN" sz="2800" smtClean="0">
              <a:ea typeface="宋体" pitchFamily="2" charset="-122"/>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2163" name="Rectangle 2"/>
          <p:cNvSpPr>
            <a:spLocks noGrp="1" noChangeArrowheads="1"/>
          </p:cNvSpPr>
          <p:nvPr>
            <p:ph type="title"/>
          </p:nvPr>
        </p:nvSpPr>
        <p:spPr/>
        <p:txBody>
          <a:bodyPr/>
          <a:lstStyle/>
          <a:p>
            <a:pPr eaLnBrk="1" hangingPunct="1"/>
            <a:r>
              <a:rPr lang="zh-CN" altLang="en-US" smtClean="0">
                <a:ea typeface="宋体" pitchFamily="2" charset="-122"/>
              </a:rPr>
              <a:t>层次数据模型的数据结构</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endParaRPr lang="en-US" altLang="zh-CN" sz="3800" b="0" smtClean="0">
              <a:solidFill>
                <a:srgbClr val="000000"/>
              </a:solidFill>
              <a:latin typeface="黑体" pitchFamily="49" charset="-122"/>
              <a:ea typeface="黑体" pitchFamily="49" charset="-122"/>
            </a:endParaRPr>
          </a:p>
        </p:txBody>
      </p:sp>
      <p:sp>
        <p:nvSpPr>
          <p:cNvPr id="92164" name="Rectangle 3"/>
          <p:cNvSpPr>
            <a:spLocks noGrp="1" noChangeArrowheads="1"/>
          </p:cNvSpPr>
          <p:nvPr>
            <p:ph type="body" idx="1"/>
          </p:nvPr>
        </p:nvSpPr>
        <p:spPr/>
        <p:txBody>
          <a:bodyPr/>
          <a:lstStyle/>
          <a:p>
            <a:pPr eaLnBrk="1" hangingPunct="1">
              <a:buFont typeface="Wingdings" pitchFamily="2" charset="2"/>
              <a:buNone/>
            </a:pPr>
            <a:r>
              <a:rPr lang="en-US" altLang="zh-CN" smtClean="0">
                <a:ea typeface="宋体" pitchFamily="2" charset="-122"/>
              </a:rPr>
              <a:t> </a:t>
            </a:r>
          </a:p>
        </p:txBody>
      </p:sp>
      <p:grpSp>
        <p:nvGrpSpPr>
          <p:cNvPr id="92165" name="Group 223"/>
          <p:cNvGrpSpPr>
            <a:grpSpLocks/>
          </p:cNvGrpSpPr>
          <p:nvPr/>
        </p:nvGrpSpPr>
        <p:grpSpPr bwMode="auto">
          <a:xfrm>
            <a:off x="2057400" y="1905000"/>
            <a:ext cx="5338763" cy="4673600"/>
            <a:chOff x="1524" y="1285"/>
            <a:chExt cx="2685" cy="2324"/>
          </a:xfrm>
        </p:grpSpPr>
        <p:grpSp>
          <p:nvGrpSpPr>
            <p:cNvPr id="92167" name="Group 205"/>
            <p:cNvGrpSpPr>
              <a:grpSpLocks/>
            </p:cNvGrpSpPr>
            <p:nvPr/>
          </p:nvGrpSpPr>
          <p:grpSpPr bwMode="auto">
            <a:xfrm>
              <a:off x="1524" y="1285"/>
              <a:ext cx="2685" cy="1876"/>
              <a:chOff x="1524" y="1285"/>
              <a:chExt cx="2685" cy="1876"/>
            </a:xfrm>
          </p:grpSpPr>
          <p:sp>
            <p:nvSpPr>
              <p:cNvPr id="92185" name="Rectangle 5"/>
              <p:cNvSpPr>
                <a:spLocks noChangeArrowheads="1"/>
              </p:cNvSpPr>
              <p:nvPr/>
            </p:nvSpPr>
            <p:spPr bwMode="auto">
              <a:xfrm>
                <a:off x="1524" y="1314"/>
                <a:ext cx="48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黑体" pitchFamily="49" charset="-122"/>
                    <a:ea typeface="黑体" pitchFamily="49" charset="-122"/>
                  </a:rPr>
                  <a:t>         </a:t>
                </a:r>
                <a:endParaRPr kumimoji="1" lang="en-US" altLang="zh-CN" sz="2400">
                  <a:latin typeface="Times New Roman" pitchFamily="18" charset="0"/>
                </a:endParaRPr>
              </a:p>
            </p:txBody>
          </p:sp>
          <p:sp>
            <p:nvSpPr>
              <p:cNvPr id="92186" name="Rectangle 6"/>
              <p:cNvSpPr>
                <a:spLocks noChangeArrowheads="1"/>
              </p:cNvSpPr>
              <p:nvPr/>
            </p:nvSpPr>
            <p:spPr bwMode="auto">
              <a:xfrm>
                <a:off x="2134" y="1306"/>
                <a:ext cx="271"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187" name="Rectangle 7"/>
              <p:cNvSpPr>
                <a:spLocks noChangeArrowheads="1"/>
              </p:cNvSpPr>
              <p:nvPr/>
            </p:nvSpPr>
            <p:spPr bwMode="auto">
              <a:xfrm>
                <a:off x="2814"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188" name="Rectangle 8"/>
              <p:cNvSpPr>
                <a:spLocks noChangeArrowheads="1"/>
              </p:cNvSpPr>
              <p:nvPr/>
            </p:nvSpPr>
            <p:spPr bwMode="auto">
              <a:xfrm>
                <a:off x="2898" y="130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189" name="Rectangle 9"/>
              <p:cNvSpPr>
                <a:spLocks noChangeArrowheads="1"/>
              </p:cNvSpPr>
              <p:nvPr/>
            </p:nvSpPr>
            <p:spPr bwMode="auto">
              <a:xfrm>
                <a:off x="2960" y="1314"/>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Ｒ</a:t>
                </a:r>
                <a:endParaRPr kumimoji="1" lang="zh-CN" altLang="en-US" sz="2400">
                  <a:latin typeface="Times New Roman" pitchFamily="18" charset="0"/>
                </a:endParaRPr>
              </a:p>
            </p:txBody>
          </p:sp>
          <p:sp>
            <p:nvSpPr>
              <p:cNvPr id="92190" name="Rectangle 10"/>
              <p:cNvSpPr>
                <a:spLocks noChangeArrowheads="1"/>
              </p:cNvSpPr>
              <p:nvPr/>
            </p:nvSpPr>
            <p:spPr bwMode="auto">
              <a:xfrm>
                <a:off x="3102" y="1306"/>
                <a:ext cx="108"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1  </a:t>
                </a:r>
                <a:endParaRPr kumimoji="1" lang="en-US" altLang="zh-CN" sz="2400">
                  <a:latin typeface="Times New Roman" pitchFamily="18" charset="0"/>
                </a:endParaRPr>
              </a:p>
            </p:txBody>
          </p:sp>
          <p:sp>
            <p:nvSpPr>
              <p:cNvPr id="92191" name="Rectangle 11"/>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2" name="Line 12"/>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3" name="Line 13"/>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4" name="Rectangle 14"/>
              <p:cNvSpPr>
                <a:spLocks noChangeArrowheads="1"/>
              </p:cNvSpPr>
              <p:nvPr/>
            </p:nvSpPr>
            <p:spPr bwMode="auto">
              <a:xfrm>
                <a:off x="2806"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5" name="Line 15"/>
              <p:cNvSpPr>
                <a:spLocks noChangeShapeType="1"/>
              </p:cNvSpPr>
              <p:nvPr/>
            </p:nvSpPr>
            <p:spPr bwMode="auto">
              <a:xfrm>
                <a:off x="2806"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6" name="Line 16"/>
              <p:cNvSpPr>
                <a:spLocks noChangeShapeType="1"/>
              </p:cNvSpPr>
              <p:nvPr/>
            </p:nvSpPr>
            <p:spPr bwMode="auto">
              <a:xfrm>
                <a:off x="2806"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7" name="Rectangle 17"/>
              <p:cNvSpPr>
                <a:spLocks noChangeArrowheads="1"/>
              </p:cNvSpPr>
              <p:nvPr/>
            </p:nvSpPr>
            <p:spPr bwMode="auto">
              <a:xfrm>
                <a:off x="2814" y="1285"/>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98" name="Line 18"/>
              <p:cNvSpPr>
                <a:spLocks noChangeShapeType="1"/>
              </p:cNvSpPr>
              <p:nvPr/>
            </p:nvSpPr>
            <p:spPr bwMode="auto">
              <a:xfrm>
                <a:off x="2814" y="1285"/>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99" name="Rectangle 19"/>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0" name="Line 20"/>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1" name="Line 21"/>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2" name="Rectangle 22"/>
              <p:cNvSpPr>
                <a:spLocks noChangeArrowheads="1"/>
              </p:cNvSpPr>
              <p:nvPr/>
            </p:nvSpPr>
            <p:spPr bwMode="auto">
              <a:xfrm>
                <a:off x="3303" y="1285"/>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3" name="Line 23"/>
              <p:cNvSpPr>
                <a:spLocks noChangeShapeType="1"/>
              </p:cNvSpPr>
              <p:nvPr/>
            </p:nvSpPr>
            <p:spPr bwMode="auto">
              <a:xfrm>
                <a:off x="3303" y="1285"/>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4" name="Line 24"/>
              <p:cNvSpPr>
                <a:spLocks noChangeShapeType="1"/>
              </p:cNvSpPr>
              <p:nvPr/>
            </p:nvSpPr>
            <p:spPr bwMode="auto">
              <a:xfrm>
                <a:off x="3303" y="1285"/>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5" name="Rectangle 25"/>
              <p:cNvSpPr>
                <a:spLocks noChangeArrowheads="1"/>
              </p:cNvSpPr>
              <p:nvPr/>
            </p:nvSpPr>
            <p:spPr bwMode="auto">
              <a:xfrm>
                <a:off x="2806"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6" name="Line 26"/>
              <p:cNvSpPr>
                <a:spLocks noChangeShapeType="1"/>
              </p:cNvSpPr>
              <p:nvPr/>
            </p:nvSpPr>
            <p:spPr bwMode="auto">
              <a:xfrm>
                <a:off x="2806"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7" name="Rectangle 27"/>
              <p:cNvSpPr>
                <a:spLocks noChangeArrowheads="1"/>
              </p:cNvSpPr>
              <p:nvPr/>
            </p:nvSpPr>
            <p:spPr bwMode="auto">
              <a:xfrm>
                <a:off x="3303" y="1292"/>
                <a:ext cx="8"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08" name="Line 28"/>
              <p:cNvSpPr>
                <a:spLocks noChangeShapeType="1"/>
              </p:cNvSpPr>
              <p:nvPr/>
            </p:nvSpPr>
            <p:spPr bwMode="auto">
              <a:xfrm>
                <a:off x="3303" y="1292"/>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09" name="Rectangle 29"/>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0" name="Line 30"/>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1" name="Line 31"/>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2" name="Rectangle 32"/>
              <p:cNvSpPr>
                <a:spLocks noChangeArrowheads="1"/>
              </p:cNvSpPr>
              <p:nvPr/>
            </p:nvSpPr>
            <p:spPr bwMode="auto">
              <a:xfrm>
                <a:off x="2806"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3" name="Line 33"/>
              <p:cNvSpPr>
                <a:spLocks noChangeShapeType="1"/>
              </p:cNvSpPr>
              <p:nvPr/>
            </p:nvSpPr>
            <p:spPr bwMode="auto">
              <a:xfrm>
                <a:off x="2806"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4" name="Line 34"/>
              <p:cNvSpPr>
                <a:spLocks noChangeShapeType="1"/>
              </p:cNvSpPr>
              <p:nvPr/>
            </p:nvSpPr>
            <p:spPr bwMode="auto">
              <a:xfrm>
                <a:off x="2806"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5" name="Rectangle 35"/>
              <p:cNvSpPr>
                <a:spLocks noChangeArrowheads="1"/>
              </p:cNvSpPr>
              <p:nvPr/>
            </p:nvSpPr>
            <p:spPr bwMode="auto">
              <a:xfrm>
                <a:off x="2814" y="1474"/>
                <a:ext cx="489"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6" name="Line 36"/>
              <p:cNvSpPr>
                <a:spLocks noChangeShapeType="1"/>
              </p:cNvSpPr>
              <p:nvPr/>
            </p:nvSpPr>
            <p:spPr bwMode="auto">
              <a:xfrm>
                <a:off x="2814" y="147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7" name="Rectangle 37"/>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18" name="Line 38"/>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19" name="Line 39"/>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0" name="Rectangle 40"/>
              <p:cNvSpPr>
                <a:spLocks noChangeArrowheads="1"/>
              </p:cNvSpPr>
              <p:nvPr/>
            </p:nvSpPr>
            <p:spPr bwMode="auto">
              <a:xfrm>
                <a:off x="3303" y="1474"/>
                <a:ext cx="8"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21" name="Line 41"/>
              <p:cNvSpPr>
                <a:spLocks noChangeShapeType="1"/>
              </p:cNvSpPr>
              <p:nvPr/>
            </p:nvSpPr>
            <p:spPr bwMode="auto">
              <a:xfrm>
                <a:off x="3303" y="147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2" name="Line 42"/>
              <p:cNvSpPr>
                <a:spLocks noChangeShapeType="1"/>
              </p:cNvSpPr>
              <p:nvPr/>
            </p:nvSpPr>
            <p:spPr bwMode="auto">
              <a:xfrm>
                <a:off x="3303" y="1474"/>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23" name="Rectangle 43"/>
              <p:cNvSpPr>
                <a:spLocks noChangeArrowheads="1"/>
              </p:cNvSpPr>
              <p:nvPr/>
            </p:nvSpPr>
            <p:spPr bwMode="auto">
              <a:xfrm>
                <a:off x="3312" y="130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24" name="Rectangle 44"/>
              <p:cNvSpPr>
                <a:spLocks noChangeArrowheads="1"/>
              </p:cNvSpPr>
              <p:nvPr/>
            </p:nvSpPr>
            <p:spPr bwMode="auto">
              <a:xfrm>
                <a:off x="3439" y="1314"/>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根结点</a:t>
                </a:r>
                <a:endParaRPr kumimoji="1" lang="zh-CN" altLang="en-US" sz="3200">
                  <a:latin typeface="Times New Roman" pitchFamily="18" charset="0"/>
                </a:endParaRPr>
              </a:p>
            </p:txBody>
          </p:sp>
          <p:sp>
            <p:nvSpPr>
              <p:cNvPr id="92225" name="Rectangle 45"/>
              <p:cNvSpPr>
                <a:spLocks noChangeArrowheads="1"/>
              </p:cNvSpPr>
              <p:nvPr/>
            </p:nvSpPr>
            <p:spPr bwMode="auto">
              <a:xfrm>
                <a:off x="1524" y="1806"/>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26" name="Rectangle 46"/>
              <p:cNvSpPr>
                <a:spLocks noChangeArrowheads="1"/>
              </p:cNvSpPr>
              <p:nvPr/>
            </p:nvSpPr>
            <p:spPr bwMode="auto">
              <a:xfrm>
                <a:off x="1524" y="2026"/>
                <a:ext cx="21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27" name="Rectangle 47"/>
              <p:cNvSpPr>
                <a:spLocks noChangeArrowheads="1"/>
              </p:cNvSpPr>
              <p:nvPr/>
            </p:nvSpPr>
            <p:spPr bwMode="auto">
              <a:xfrm>
                <a:off x="207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28" name="Rectangle 48"/>
              <p:cNvSpPr>
                <a:spLocks noChangeArrowheads="1"/>
              </p:cNvSpPr>
              <p:nvPr/>
            </p:nvSpPr>
            <p:spPr bwMode="auto">
              <a:xfrm>
                <a:off x="2156"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29" name="Rectangle 49"/>
              <p:cNvSpPr>
                <a:spLocks noChangeArrowheads="1"/>
              </p:cNvSpPr>
              <p:nvPr/>
            </p:nvSpPr>
            <p:spPr bwMode="auto">
              <a:xfrm>
                <a:off x="2218" y="2033"/>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Ｒ</a:t>
                </a:r>
                <a:endParaRPr kumimoji="1" lang="zh-CN" altLang="en-US" sz="2400">
                  <a:latin typeface="Times New Roman" pitchFamily="18" charset="0"/>
                </a:endParaRPr>
              </a:p>
            </p:txBody>
          </p:sp>
          <p:sp>
            <p:nvSpPr>
              <p:cNvPr id="92230" name="Rectangle 50"/>
              <p:cNvSpPr>
                <a:spLocks noChangeArrowheads="1"/>
              </p:cNvSpPr>
              <p:nvPr/>
            </p:nvSpPr>
            <p:spPr bwMode="auto">
              <a:xfrm>
                <a:off x="2362" y="2026"/>
                <a:ext cx="136"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2   </a:t>
                </a:r>
                <a:endParaRPr kumimoji="1" lang="en-US" altLang="zh-CN" sz="2400">
                  <a:latin typeface="Times New Roman" pitchFamily="18" charset="0"/>
                </a:endParaRPr>
              </a:p>
            </p:txBody>
          </p:sp>
          <p:sp>
            <p:nvSpPr>
              <p:cNvPr id="92231" name="Rectangle 51"/>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32" name="Line 52"/>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3" name="Line 53"/>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4" name="Rectangle 54"/>
              <p:cNvSpPr>
                <a:spLocks noChangeArrowheads="1"/>
              </p:cNvSpPr>
              <p:nvPr/>
            </p:nvSpPr>
            <p:spPr bwMode="auto">
              <a:xfrm>
                <a:off x="2065" y="200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35" name="Line 55"/>
              <p:cNvSpPr>
                <a:spLocks noChangeShapeType="1"/>
              </p:cNvSpPr>
              <p:nvPr/>
            </p:nvSpPr>
            <p:spPr bwMode="auto">
              <a:xfrm>
                <a:off x="2065" y="200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6" name="Line 56"/>
              <p:cNvSpPr>
                <a:spLocks noChangeShapeType="1"/>
              </p:cNvSpPr>
              <p:nvPr/>
            </p:nvSpPr>
            <p:spPr bwMode="auto">
              <a:xfrm>
                <a:off x="2065"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7" name="Rectangle 57"/>
              <p:cNvSpPr>
                <a:spLocks noChangeArrowheads="1"/>
              </p:cNvSpPr>
              <p:nvPr/>
            </p:nvSpPr>
            <p:spPr bwMode="auto">
              <a:xfrm>
                <a:off x="2072" y="200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38" name="Line 58"/>
              <p:cNvSpPr>
                <a:spLocks noChangeShapeType="1"/>
              </p:cNvSpPr>
              <p:nvPr/>
            </p:nvSpPr>
            <p:spPr bwMode="auto">
              <a:xfrm>
                <a:off x="2072" y="200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39" name="Rectangle 59"/>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40" name="Line 60"/>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1" name="Line 61"/>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2" name="Rectangle 62"/>
              <p:cNvSpPr>
                <a:spLocks noChangeArrowheads="1"/>
              </p:cNvSpPr>
              <p:nvPr/>
            </p:nvSpPr>
            <p:spPr bwMode="auto">
              <a:xfrm>
                <a:off x="262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43" name="Line 63"/>
              <p:cNvSpPr>
                <a:spLocks noChangeShapeType="1"/>
              </p:cNvSpPr>
              <p:nvPr/>
            </p:nvSpPr>
            <p:spPr bwMode="auto">
              <a:xfrm>
                <a:off x="262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4" name="Line 64"/>
              <p:cNvSpPr>
                <a:spLocks noChangeShapeType="1"/>
              </p:cNvSpPr>
              <p:nvPr/>
            </p:nvSpPr>
            <p:spPr bwMode="auto">
              <a:xfrm>
                <a:off x="262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5" name="Rectangle 65"/>
              <p:cNvSpPr>
                <a:spLocks noChangeArrowheads="1"/>
              </p:cNvSpPr>
              <p:nvPr/>
            </p:nvSpPr>
            <p:spPr bwMode="auto">
              <a:xfrm>
                <a:off x="2065" y="2011"/>
                <a:ext cx="7"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46" name="Line 66"/>
              <p:cNvSpPr>
                <a:spLocks noChangeShapeType="1"/>
              </p:cNvSpPr>
              <p:nvPr/>
            </p:nvSpPr>
            <p:spPr bwMode="auto">
              <a:xfrm>
                <a:off x="2065"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7" name="Rectangle 67"/>
              <p:cNvSpPr>
                <a:spLocks noChangeArrowheads="1"/>
              </p:cNvSpPr>
              <p:nvPr/>
            </p:nvSpPr>
            <p:spPr bwMode="auto">
              <a:xfrm>
                <a:off x="262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48" name="Line 68"/>
              <p:cNvSpPr>
                <a:spLocks noChangeShapeType="1"/>
              </p:cNvSpPr>
              <p:nvPr/>
            </p:nvSpPr>
            <p:spPr bwMode="auto">
              <a:xfrm>
                <a:off x="262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49" name="Rectangle 69"/>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50" name="Line 70"/>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1" name="Line 71"/>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2" name="Rectangle 72"/>
              <p:cNvSpPr>
                <a:spLocks noChangeArrowheads="1"/>
              </p:cNvSpPr>
              <p:nvPr/>
            </p:nvSpPr>
            <p:spPr bwMode="auto">
              <a:xfrm>
                <a:off x="2065" y="219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53" name="Line 73"/>
              <p:cNvSpPr>
                <a:spLocks noChangeShapeType="1"/>
              </p:cNvSpPr>
              <p:nvPr/>
            </p:nvSpPr>
            <p:spPr bwMode="auto">
              <a:xfrm>
                <a:off x="2065" y="219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4" name="Line 74"/>
              <p:cNvSpPr>
                <a:spLocks noChangeShapeType="1"/>
              </p:cNvSpPr>
              <p:nvPr/>
            </p:nvSpPr>
            <p:spPr bwMode="auto">
              <a:xfrm>
                <a:off x="2065"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5" name="Rectangle 75"/>
              <p:cNvSpPr>
                <a:spLocks noChangeArrowheads="1"/>
              </p:cNvSpPr>
              <p:nvPr/>
            </p:nvSpPr>
            <p:spPr bwMode="auto">
              <a:xfrm>
                <a:off x="2072" y="2194"/>
                <a:ext cx="555"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56" name="Line 76"/>
              <p:cNvSpPr>
                <a:spLocks noChangeShapeType="1"/>
              </p:cNvSpPr>
              <p:nvPr/>
            </p:nvSpPr>
            <p:spPr bwMode="auto">
              <a:xfrm>
                <a:off x="2072" y="2194"/>
                <a:ext cx="55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7" name="Rectangle 77"/>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58" name="Line 78"/>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59" name="Line 79"/>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0" name="Rectangle 80"/>
              <p:cNvSpPr>
                <a:spLocks noChangeArrowheads="1"/>
              </p:cNvSpPr>
              <p:nvPr/>
            </p:nvSpPr>
            <p:spPr bwMode="auto">
              <a:xfrm>
                <a:off x="262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61" name="Line 81"/>
              <p:cNvSpPr>
                <a:spLocks noChangeShapeType="1"/>
              </p:cNvSpPr>
              <p:nvPr/>
            </p:nvSpPr>
            <p:spPr bwMode="auto">
              <a:xfrm>
                <a:off x="262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2" name="Line 82"/>
              <p:cNvSpPr>
                <a:spLocks noChangeShapeType="1"/>
              </p:cNvSpPr>
              <p:nvPr/>
            </p:nvSpPr>
            <p:spPr bwMode="auto">
              <a:xfrm>
                <a:off x="262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63" name="Rectangle 83"/>
              <p:cNvSpPr>
                <a:spLocks noChangeArrowheads="1"/>
              </p:cNvSpPr>
              <p:nvPr/>
            </p:nvSpPr>
            <p:spPr bwMode="auto">
              <a:xfrm>
                <a:off x="2635"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64" name="Rectangle 84"/>
              <p:cNvSpPr>
                <a:spLocks noChangeArrowheads="1"/>
              </p:cNvSpPr>
              <p:nvPr/>
            </p:nvSpPr>
            <p:spPr bwMode="auto">
              <a:xfrm>
                <a:off x="2770"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65" name="Rectangle 85"/>
              <p:cNvSpPr>
                <a:spLocks noChangeArrowheads="1"/>
              </p:cNvSpPr>
              <p:nvPr/>
            </p:nvSpPr>
            <p:spPr bwMode="auto">
              <a:xfrm>
                <a:off x="2833" y="2033"/>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兄弟结点</a:t>
                </a:r>
                <a:endParaRPr kumimoji="1" lang="zh-CN" altLang="en-US" sz="3200">
                  <a:latin typeface="Times New Roman" pitchFamily="18" charset="0"/>
                </a:endParaRPr>
              </a:p>
            </p:txBody>
          </p:sp>
          <p:sp>
            <p:nvSpPr>
              <p:cNvPr id="92266" name="Rectangle 86"/>
              <p:cNvSpPr>
                <a:spLocks noChangeArrowheads="1"/>
              </p:cNvSpPr>
              <p:nvPr/>
            </p:nvSpPr>
            <p:spPr bwMode="auto">
              <a:xfrm>
                <a:off x="3380"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67" name="Rectangle 87"/>
              <p:cNvSpPr>
                <a:spLocks noChangeArrowheads="1"/>
              </p:cNvSpPr>
              <p:nvPr/>
            </p:nvSpPr>
            <p:spPr bwMode="auto">
              <a:xfrm>
                <a:off x="3508"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　</a:t>
                </a:r>
                <a:endParaRPr kumimoji="1" lang="zh-CN" altLang="en-US" sz="2400">
                  <a:latin typeface="Times New Roman" pitchFamily="18" charset="0"/>
                </a:endParaRPr>
              </a:p>
            </p:txBody>
          </p:sp>
          <p:sp>
            <p:nvSpPr>
              <p:cNvPr id="92268" name="Rectangle 88"/>
              <p:cNvSpPr>
                <a:spLocks noChangeArrowheads="1"/>
              </p:cNvSpPr>
              <p:nvPr/>
            </p:nvSpPr>
            <p:spPr bwMode="auto">
              <a:xfrm>
                <a:off x="3658"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69" name="Rectangle 89"/>
              <p:cNvSpPr>
                <a:spLocks noChangeArrowheads="1"/>
              </p:cNvSpPr>
              <p:nvPr/>
            </p:nvSpPr>
            <p:spPr bwMode="auto">
              <a:xfrm>
                <a:off x="3742" y="2026"/>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270" name="Rectangle 90"/>
              <p:cNvSpPr>
                <a:spLocks noChangeArrowheads="1"/>
              </p:cNvSpPr>
              <p:nvPr/>
            </p:nvSpPr>
            <p:spPr bwMode="auto">
              <a:xfrm>
                <a:off x="3804" y="2033"/>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Ｒ</a:t>
                </a:r>
                <a:endParaRPr kumimoji="1" lang="zh-CN" altLang="en-US" sz="2400">
                  <a:latin typeface="Times New Roman" pitchFamily="18" charset="0"/>
                </a:endParaRPr>
              </a:p>
            </p:txBody>
          </p:sp>
          <p:sp>
            <p:nvSpPr>
              <p:cNvPr id="92271" name="Rectangle 91"/>
              <p:cNvSpPr>
                <a:spLocks noChangeArrowheads="1"/>
              </p:cNvSpPr>
              <p:nvPr/>
            </p:nvSpPr>
            <p:spPr bwMode="auto">
              <a:xfrm>
                <a:off x="3946" y="2026"/>
                <a:ext cx="55"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3</a:t>
                </a:r>
                <a:endParaRPr kumimoji="1" lang="en-US" altLang="zh-CN" sz="2400">
                  <a:latin typeface="Times New Roman" pitchFamily="18" charset="0"/>
                </a:endParaRPr>
              </a:p>
            </p:txBody>
          </p:sp>
          <p:sp>
            <p:nvSpPr>
              <p:cNvPr id="92272" name="Rectangle 92"/>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73" name="Line 93"/>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4" name="Line 94"/>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5" name="Rectangle 95"/>
              <p:cNvSpPr>
                <a:spLocks noChangeArrowheads="1"/>
              </p:cNvSpPr>
              <p:nvPr/>
            </p:nvSpPr>
            <p:spPr bwMode="auto">
              <a:xfrm>
                <a:off x="3650"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76" name="Line 96"/>
              <p:cNvSpPr>
                <a:spLocks noChangeShapeType="1"/>
              </p:cNvSpPr>
              <p:nvPr/>
            </p:nvSpPr>
            <p:spPr bwMode="auto">
              <a:xfrm>
                <a:off x="3650"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7" name="Line 97"/>
              <p:cNvSpPr>
                <a:spLocks noChangeShapeType="1"/>
              </p:cNvSpPr>
              <p:nvPr/>
            </p:nvSpPr>
            <p:spPr bwMode="auto">
              <a:xfrm>
                <a:off x="3650"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78" name="Rectangle 98"/>
              <p:cNvSpPr>
                <a:spLocks noChangeArrowheads="1"/>
              </p:cNvSpPr>
              <p:nvPr/>
            </p:nvSpPr>
            <p:spPr bwMode="auto">
              <a:xfrm>
                <a:off x="3658" y="200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79" name="Line 99"/>
              <p:cNvSpPr>
                <a:spLocks noChangeShapeType="1"/>
              </p:cNvSpPr>
              <p:nvPr/>
            </p:nvSpPr>
            <p:spPr bwMode="auto">
              <a:xfrm>
                <a:off x="3658" y="200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0" name="Rectangle 100"/>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81" name="Line 101"/>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2" name="Line 102"/>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3" name="Rectangle 103"/>
              <p:cNvSpPr>
                <a:spLocks noChangeArrowheads="1"/>
              </p:cNvSpPr>
              <p:nvPr/>
            </p:nvSpPr>
            <p:spPr bwMode="auto">
              <a:xfrm>
                <a:off x="4147" y="200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84" name="Line 104"/>
              <p:cNvSpPr>
                <a:spLocks noChangeShapeType="1"/>
              </p:cNvSpPr>
              <p:nvPr/>
            </p:nvSpPr>
            <p:spPr bwMode="auto">
              <a:xfrm>
                <a:off x="4147" y="200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5" name="Line 105"/>
              <p:cNvSpPr>
                <a:spLocks noChangeShapeType="1"/>
              </p:cNvSpPr>
              <p:nvPr/>
            </p:nvSpPr>
            <p:spPr bwMode="auto">
              <a:xfrm>
                <a:off x="4147" y="200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6" name="Rectangle 106"/>
              <p:cNvSpPr>
                <a:spLocks noChangeArrowheads="1"/>
              </p:cNvSpPr>
              <p:nvPr/>
            </p:nvSpPr>
            <p:spPr bwMode="auto">
              <a:xfrm>
                <a:off x="3650"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87" name="Line 107"/>
              <p:cNvSpPr>
                <a:spLocks noChangeShapeType="1"/>
              </p:cNvSpPr>
              <p:nvPr/>
            </p:nvSpPr>
            <p:spPr bwMode="auto">
              <a:xfrm>
                <a:off x="3650"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88" name="Rectangle 108"/>
              <p:cNvSpPr>
                <a:spLocks noChangeArrowheads="1"/>
              </p:cNvSpPr>
              <p:nvPr/>
            </p:nvSpPr>
            <p:spPr bwMode="auto">
              <a:xfrm>
                <a:off x="4147" y="2011"/>
                <a:ext cx="8" cy="18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89" name="Line 109"/>
              <p:cNvSpPr>
                <a:spLocks noChangeShapeType="1"/>
              </p:cNvSpPr>
              <p:nvPr/>
            </p:nvSpPr>
            <p:spPr bwMode="auto">
              <a:xfrm>
                <a:off x="4147" y="2011"/>
                <a:ext cx="1" cy="18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0" name="Rectangle 110"/>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91" name="Line 111"/>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2" name="Line 112"/>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3" name="Rectangle 113"/>
              <p:cNvSpPr>
                <a:spLocks noChangeArrowheads="1"/>
              </p:cNvSpPr>
              <p:nvPr/>
            </p:nvSpPr>
            <p:spPr bwMode="auto">
              <a:xfrm>
                <a:off x="3650"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94" name="Line 114"/>
              <p:cNvSpPr>
                <a:spLocks noChangeShapeType="1"/>
              </p:cNvSpPr>
              <p:nvPr/>
            </p:nvSpPr>
            <p:spPr bwMode="auto">
              <a:xfrm>
                <a:off x="3650"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5" name="Line 115"/>
              <p:cNvSpPr>
                <a:spLocks noChangeShapeType="1"/>
              </p:cNvSpPr>
              <p:nvPr/>
            </p:nvSpPr>
            <p:spPr bwMode="auto">
              <a:xfrm>
                <a:off x="3650"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6" name="Rectangle 116"/>
              <p:cNvSpPr>
                <a:spLocks noChangeArrowheads="1"/>
              </p:cNvSpPr>
              <p:nvPr/>
            </p:nvSpPr>
            <p:spPr bwMode="auto">
              <a:xfrm>
                <a:off x="3658" y="2194"/>
                <a:ext cx="489"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97" name="Line 117"/>
              <p:cNvSpPr>
                <a:spLocks noChangeShapeType="1"/>
              </p:cNvSpPr>
              <p:nvPr/>
            </p:nvSpPr>
            <p:spPr bwMode="auto">
              <a:xfrm>
                <a:off x="3658" y="2194"/>
                <a:ext cx="48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8" name="Rectangle 118"/>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299" name="Line 119"/>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0" name="Line 120"/>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1" name="Rectangle 121"/>
              <p:cNvSpPr>
                <a:spLocks noChangeArrowheads="1"/>
              </p:cNvSpPr>
              <p:nvPr/>
            </p:nvSpPr>
            <p:spPr bwMode="auto">
              <a:xfrm>
                <a:off x="4147" y="2194"/>
                <a:ext cx="8"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02" name="Line 122"/>
              <p:cNvSpPr>
                <a:spLocks noChangeShapeType="1"/>
              </p:cNvSpPr>
              <p:nvPr/>
            </p:nvSpPr>
            <p:spPr bwMode="auto">
              <a:xfrm>
                <a:off x="4147" y="2194"/>
                <a:ext cx="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3" name="Line 123"/>
              <p:cNvSpPr>
                <a:spLocks noChangeShapeType="1"/>
              </p:cNvSpPr>
              <p:nvPr/>
            </p:nvSpPr>
            <p:spPr bwMode="auto">
              <a:xfrm>
                <a:off x="4147" y="219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4" name="Rectangle 124"/>
              <p:cNvSpPr>
                <a:spLocks noChangeArrowheads="1"/>
              </p:cNvSpPr>
              <p:nvPr/>
            </p:nvSpPr>
            <p:spPr bwMode="auto">
              <a:xfrm>
                <a:off x="4155" y="2026"/>
                <a:ext cx="54"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05" name="Rectangle 125"/>
              <p:cNvSpPr>
                <a:spLocks noChangeArrowheads="1"/>
              </p:cNvSpPr>
              <p:nvPr/>
            </p:nvSpPr>
            <p:spPr bwMode="auto">
              <a:xfrm>
                <a:off x="1524" y="2274"/>
                <a:ext cx="86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06" name="Rectangle 126"/>
              <p:cNvSpPr>
                <a:spLocks noChangeArrowheads="1"/>
              </p:cNvSpPr>
              <p:nvPr/>
            </p:nvSpPr>
            <p:spPr bwMode="auto">
              <a:xfrm>
                <a:off x="3680" y="2282"/>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叶结点</a:t>
                </a:r>
                <a:endParaRPr kumimoji="1" lang="zh-CN" altLang="en-US" sz="3200">
                  <a:latin typeface="Times New Roman" pitchFamily="18" charset="0"/>
                </a:endParaRPr>
              </a:p>
            </p:txBody>
          </p:sp>
          <p:sp>
            <p:nvSpPr>
              <p:cNvPr id="92307" name="Rectangle 127"/>
              <p:cNvSpPr>
                <a:spLocks noChangeArrowheads="1"/>
              </p:cNvSpPr>
              <p:nvPr/>
            </p:nvSpPr>
            <p:spPr bwMode="auto">
              <a:xfrm>
                <a:off x="1531"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08" name="Rectangle 128"/>
              <p:cNvSpPr>
                <a:spLocks noChangeArrowheads="1"/>
              </p:cNvSpPr>
              <p:nvPr/>
            </p:nvSpPr>
            <p:spPr bwMode="auto">
              <a:xfrm>
                <a:off x="1612" y="2752"/>
                <a:ext cx="108"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Ｒ</a:t>
                </a:r>
                <a:endParaRPr kumimoji="1" lang="zh-CN" altLang="en-US" sz="2400">
                  <a:latin typeface="Times New Roman" pitchFamily="18" charset="0"/>
                </a:endParaRPr>
              </a:p>
            </p:txBody>
          </p:sp>
          <p:sp>
            <p:nvSpPr>
              <p:cNvPr id="92309" name="Rectangle 129"/>
              <p:cNvSpPr>
                <a:spLocks noChangeArrowheads="1"/>
              </p:cNvSpPr>
              <p:nvPr/>
            </p:nvSpPr>
            <p:spPr bwMode="auto">
              <a:xfrm>
                <a:off x="1754" y="2744"/>
                <a:ext cx="109"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4  </a:t>
                </a:r>
                <a:endParaRPr kumimoji="1" lang="en-US" altLang="zh-CN" sz="2400">
                  <a:latin typeface="Times New Roman" pitchFamily="18" charset="0"/>
                </a:endParaRPr>
              </a:p>
            </p:txBody>
          </p:sp>
          <p:sp>
            <p:nvSpPr>
              <p:cNvPr id="92310" name="Rectangle 130"/>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1" name="Line 131"/>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2" name="Line 132"/>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3" name="Rectangle 133"/>
              <p:cNvSpPr>
                <a:spLocks noChangeArrowheads="1"/>
              </p:cNvSpPr>
              <p:nvPr/>
            </p:nvSpPr>
            <p:spPr bwMode="auto">
              <a:xfrm>
                <a:off x="1524"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4" name="Line 134"/>
              <p:cNvSpPr>
                <a:spLocks noChangeShapeType="1"/>
              </p:cNvSpPr>
              <p:nvPr/>
            </p:nvSpPr>
            <p:spPr bwMode="auto">
              <a:xfrm>
                <a:off x="1524"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5" name="Line 135"/>
              <p:cNvSpPr>
                <a:spLocks noChangeShapeType="1"/>
              </p:cNvSpPr>
              <p:nvPr/>
            </p:nvSpPr>
            <p:spPr bwMode="auto">
              <a:xfrm>
                <a:off x="1524"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6" name="Rectangle 136"/>
              <p:cNvSpPr>
                <a:spLocks noChangeArrowheads="1"/>
              </p:cNvSpPr>
              <p:nvPr/>
            </p:nvSpPr>
            <p:spPr bwMode="auto">
              <a:xfrm>
                <a:off x="1531" y="2724"/>
                <a:ext cx="424"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7" name="Line 137"/>
              <p:cNvSpPr>
                <a:spLocks noChangeShapeType="1"/>
              </p:cNvSpPr>
              <p:nvPr/>
            </p:nvSpPr>
            <p:spPr bwMode="auto">
              <a:xfrm>
                <a:off x="1531" y="2724"/>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18" name="Rectangle 138"/>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19" name="Line 139"/>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0" name="Line 140"/>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1" name="Rectangle 141"/>
              <p:cNvSpPr>
                <a:spLocks noChangeArrowheads="1"/>
              </p:cNvSpPr>
              <p:nvPr/>
            </p:nvSpPr>
            <p:spPr bwMode="auto">
              <a:xfrm>
                <a:off x="1955"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22" name="Line 142"/>
              <p:cNvSpPr>
                <a:spLocks noChangeShapeType="1"/>
              </p:cNvSpPr>
              <p:nvPr/>
            </p:nvSpPr>
            <p:spPr bwMode="auto">
              <a:xfrm>
                <a:off x="1955"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3" name="Line 143"/>
              <p:cNvSpPr>
                <a:spLocks noChangeShapeType="1"/>
              </p:cNvSpPr>
              <p:nvPr/>
            </p:nvSpPr>
            <p:spPr bwMode="auto">
              <a:xfrm>
                <a:off x="1955"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4" name="Rectangle 144"/>
              <p:cNvSpPr>
                <a:spLocks noChangeArrowheads="1"/>
              </p:cNvSpPr>
              <p:nvPr/>
            </p:nvSpPr>
            <p:spPr bwMode="auto">
              <a:xfrm>
                <a:off x="1524"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25" name="Line 145"/>
              <p:cNvSpPr>
                <a:spLocks noChangeShapeType="1"/>
              </p:cNvSpPr>
              <p:nvPr/>
            </p:nvSpPr>
            <p:spPr bwMode="auto">
              <a:xfrm>
                <a:off x="1524"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6" name="Rectangle 146"/>
              <p:cNvSpPr>
                <a:spLocks noChangeArrowheads="1"/>
              </p:cNvSpPr>
              <p:nvPr/>
            </p:nvSpPr>
            <p:spPr bwMode="auto">
              <a:xfrm>
                <a:off x="1955"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27" name="Line 147"/>
              <p:cNvSpPr>
                <a:spLocks noChangeShapeType="1"/>
              </p:cNvSpPr>
              <p:nvPr/>
            </p:nvSpPr>
            <p:spPr bwMode="auto">
              <a:xfrm>
                <a:off x="1955"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8" name="Rectangle 148"/>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29" name="Line 149"/>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0" name="Line 150"/>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1" name="Rectangle 151"/>
              <p:cNvSpPr>
                <a:spLocks noChangeArrowheads="1"/>
              </p:cNvSpPr>
              <p:nvPr/>
            </p:nvSpPr>
            <p:spPr bwMode="auto">
              <a:xfrm>
                <a:off x="1524"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2" name="Line 152"/>
              <p:cNvSpPr>
                <a:spLocks noChangeShapeType="1"/>
              </p:cNvSpPr>
              <p:nvPr/>
            </p:nvSpPr>
            <p:spPr bwMode="auto">
              <a:xfrm>
                <a:off x="1524"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3" name="Line 153"/>
              <p:cNvSpPr>
                <a:spLocks noChangeShapeType="1"/>
              </p:cNvSpPr>
              <p:nvPr/>
            </p:nvSpPr>
            <p:spPr bwMode="auto">
              <a:xfrm>
                <a:off x="1524"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4" name="Rectangle 154"/>
              <p:cNvSpPr>
                <a:spLocks noChangeArrowheads="1"/>
              </p:cNvSpPr>
              <p:nvPr/>
            </p:nvSpPr>
            <p:spPr bwMode="auto">
              <a:xfrm>
                <a:off x="1531" y="2913"/>
                <a:ext cx="424"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5" name="Line 155"/>
              <p:cNvSpPr>
                <a:spLocks noChangeShapeType="1"/>
              </p:cNvSpPr>
              <p:nvPr/>
            </p:nvSpPr>
            <p:spPr bwMode="auto">
              <a:xfrm>
                <a:off x="1531" y="2913"/>
                <a:ext cx="42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6" name="Rectangle 156"/>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37" name="Line 157"/>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8" name="Line 158"/>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9" name="Rectangle 159"/>
              <p:cNvSpPr>
                <a:spLocks noChangeArrowheads="1"/>
              </p:cNvSpPr>
              <p:nvPr/>
            </p:nvSpPr>
            <p:spPr bwMode="auto">
              <a:xfrm>
                <a:off x="1955"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40" name="Line 160"/>
              <p:cNvSpPr>
                <a:spLocks noChangeShapeType="1"/>
              </p:cNvSpPr>
              <p:nvPr/>
            </p:nvSpPr>
            <p:spPr bwMode="auto">
              <a:xfrm>
                <a:off x="1955"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1" name="Line 161"/>
              <p:cNvSpPr>
                <a:spLocks noChangeShapeType="1"/>
              </p:cNvSpPr>
              <p:nvPr/>
            </p:nvSpPr>
            <p:spPr bwMode="auto">
              <a:xfrm>
                <a:off x="1955"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2" name="Rectangle 162"/>
              <p:cNvSpPr>
                <a:spLocks noChangeArrowheads="1"/>
              </p:cNvSpPr>
              <p:nvPr/>
            </p:nvSpPr>
            <p:spPr bwMode="auto">
              <a:xfrm>
                <a:off x="1962" y="2744"/>
                <a:ext cx="82"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43" name="Rectangle 163"/>
              <p:cNvSpPr>
                <a:spLocks noChangeArrowheads="1"/>
              </p:cNvSpPr>
              <p:nvPr/>
            </p:nvSpPr>
            <p:spPr bwMode="auto">
              <a:xfrm>
                <a:off x="2160" y="2752"/>
                <a:ext cx="537"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兄弟结点</a:t>
                </a:r>
                <a:endParaRPr kumimoji="1" lang="zh-CN" altLang="en-US" sz="3200">
                  <a:latin typeface="Times New Roman" pitchFamily="18" charset="0"/>
                </a:endParaRPr>
              </a:p>
            </p:txBody>
          </p:sp>
          <p:sp>
            <p:nvSpPr>
              <p:cNvPr id="92344" name="Rectangle 164"/>
              <p:cNvSpPr>
                <a:spLocks noChangeArrowheads="1"/>
              </p:cNvSpPr>
              <p:nvPr/>
            </p:nvSpPr>
            <p:spPr bwMode="auto">
              <a:xfrm>
                <a:off x="2708"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45" name="Rectangle 165"/>
              <p:cNvSpPr>
                <a:spLocks noChangeArrowheads="1"/>
              </p:cNvSpPr>
              <p:nvPr/>
            </p:nvSpPr>
            <p:spPr bwMode="auto">
              <a:xfrm>
                <a:off x="2770"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　</a:t>
                </a:r>
                <a:endParaRPr kumimoji="1" lang="zh-CN" altLang="en-US" sz="2400">
                  <a:latin typeface="Times New Roman" pitchFamily="18" charset="0"/>
                </a:endParaRPr>
              </a:p>
            </p:txBody>
          </p:sp>
          <p:sp>
            <p:nvSpPr>
              <p:cNvPr id="92346" name="Rectangle 166"/>
              <p:cNvSpPr>
                <a:spLocks noChangeArrowheads="1"/>
              </p:cNvSpPr>
              <p:nvPr/>
            </p:nvSpPr>
            <p:spPr bwMode="auto">
              <a:xfrm>
                <a:off x="2916" y="2744"/>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47" name="Rectangle 167"/>
              <p:cNvSpPr>
                <a:spLocks noChangeArrowheads="1"/>
              </p:cNvSpPr>
              <p:nvPr/>
            </p:nvSpPr>
            <p:spPr bwMode="auto">
              <a:xfrm>
                <a:off x="2993" y="2752"/>
                <a:ext cx="109"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1700" b="1">
                    <a:solidFill>
                      <a:srgbClr val="000000"/>
                    </a:solidFill>
                    <a:latin typeface="宋体" pitchFamily="2" charset="-122"/>
                  </a:rPr>
                  <a:t>Ｒ</a:t>
                </a:r>
                <a:endParaRPr kumimoji="1" lang="zh-CN" altLang="en-US" sz="2400">
                  <a:latin typeface="Times New Roman" pitchFamily="18" charset="0"/>
                </a:endParaRPr>
              </a:p>
            </p:txBody>
          </p:sp>
          <p:sp>
            <p:nvSpPr>
              <p:cNvPr id="92348" name="Rectangle 168"/>
              <p:cNvSpPr>
                <a:spLocks noChangeArrowheads="1"/>
              </p:cNvSpPr>
              <p:nvPr/>
            </p:nvSpPr>
            <p:spPr bwMode="auto">
              <a:xfrm>
                <a:off x="3135" y="2744"/>
                <a:ext cx="54" cy="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5</a:t>
                </a:r>
                <a:endParaRPr kumimoji="1" lang="en-US" altLang="zh-CN" sz="2400">
                  <a:latin typeface="Times New Roman" pitchFamily="18" charset="0"/>
                </a:endParaRPr>
              </a:p>
            </p:txBody>
          </p:sp>
          <p:sp>
            <p:nvSpPr>
              <p:cNvPr id="92349" name="Rectangle 169"/>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50" name="Line 170"/>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1" name="Line 171"/>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2" name="Rectangle 172"/>
              <p:cNvSpPr>
                <a:spLocks noChangeArrowheads="1"/>
              </p:cNvSpPr>
              <p:nvPr/>
            </p:nvSpPr>
            <p:spPr bwMode="auto">
              <a:xfrm>
                <a:off x="2909"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53" name="Line 173"/>
              <p:cNvSpPr>
                <a:spLocks noChangeShapeType="1"/>
              </p:cNvSpPr>
              <p:nvPr/>
            </p:nvSpPr>
            <p:spPr bwMode="auto">
              <a:xfrm>
                <a:off x="2909"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4" name="Line 174"/>
              <p:cNvSpPr>
                <a:spLocks noChangeShapeType="1"/>
              </p:cNvSpPr>
              <p:nvPr/>
            </p:nvSpPr>
            <p:spPr bwMode="auto">
              <a:xfrm>
                <a:off x="2909"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5" name="Rectangle 175"/>
              <p:cNvSpPr>
                <a:spLocks noChangeArrowheads="1"/>
              </p:cNvSpPr>
              <p:nvPr/>
            </p:nvSpPr>
            <p:spPr bwMode="auto">
              <a:xfrm>
                <a:off x="2916" y="2724"/>
                <a:ext cx="420"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56" name="Line 176"/>
              <p:cNvSpPr>
                <a:spLocks noChangeShapeType="1"/>
              </p:cNvSpPr>
              <p:nvPr/>
            </p:nvSpPr>
            <p:spPr bwMode="auto">
              <a:xfrm>
                <a:off x="2916" y="2724"/>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7" name="Rectangle 177"/>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58" name="Line 178"/>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9" name="Line 179"/>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0" name="Rectangle 180"/>
              <p:cNvSpPr>
                <a:spLocks noChangeArrowheads="1"/>
              </p:cNvSpPr>
              <p:nvPr/>
            </p:nvSpPr>
            <p:spPr bwMode="auto">
              <a:xfrm>
                <a:off x="3336" y="2724"/>
                <a:ext cx="7" cy="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61" name="Line 181"/>
              <p:cNvSpPr>
                <a:spLocks noChangeShapeType="1"/>
              </p:cNvSpPr>
              <p:nvPr/>
            </p:nvSpPr>
            <p:spPr bwMode="auto">
              <a:xfrm>
                <a:off x="3336" y="2724"/>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2" name="Line 182"/>
              <p:cNvSpPr>
                <a:spLocks noChangeShapeType="1"/>
              </p:cNvSpPr>
              <p:nvPr/>
            </p:nvSpPr>
            <p:spPr bwMode="auto">
              <a:xfrm>
                <a:off x="3336" y="2724"/>
                <a:ext cx="1" cy="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3" name="Rectangle 183"/>
              <p:cNvSpPr>
                <a:spLocks noChangeArrowheads="1"/>
              </p:cNvSpPr>
              <p:nvPr/>
            </p:nvSpPr>
            <p:spPr bwMode="auto">
              <a:xfrm>
                <a:off x="2909"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64" name="Line 184"/>
              <p:cNvSpPr>
                <a:spLocks noChangeShapeType="1"/>
              </p:cNvSpPr>
              <p:nvPr/>
            </p:nvSpPr>
            <p:spPr bwMode="auto">
              <a:xfrm>
                <a:off x="2909"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5" name="Rectangle 185"/>
              <p:cNvSpPr>
                <a:spLocks noChangeArrowheads="1"/>
              </p:cNvSpPr>
              <p:nvPr/>
            </p:nvSpPr>
            <p:spPr bwMode="auto">
              <a:xfrm>
                <a:off x="3336" y="2731"/>
                <a:ext cx="7" cy="182"/>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66" name="Line 186"/>
              <p:cNvSpPr>
                <a:spLocks noChangeShapeType="1"/>
              </p:cNvSpPr>
              <p:nvPr/>
            </p:nvSpPr>
            <p:spPr bwMode="auto">
              <a:xfrm>
                <a:off x="3336" y="2731"/>
                <a:ext cx="1" cy="18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7" name="Rectangle 187"/>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68" name="Line 188"/>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9" name="Line 189"/>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0" name="Rectangle 190"/>
              <p:cNvSpPr>
                <a:spLocks noChangeArrowheads="1"/>
              </p:cNvSpPr>
              <p:nvPr/>
            </p:nvSpPr>
            <p:spPr bwMode="auto">
              <a:xfrm>
                <a:off x="2909"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71" name="Line 191"/>
              <p:cNvSpPr>
                <a:spLocks noChangeShapeType="1"/>
              </p:cNvSpPr>
              <p:nvPr/>
            </p:nvSpPr>
            <p:spPr bwMode="auto">
              <a:xfrm>
                <a:off x="2909"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2" name="Line 192"/>
              <p:cNvSpPr>
                <a:spLocks noChangeShapeType="1"/>
              </p:cNvSpPr>
              <p:nvPr/>
            </p:nvSpPr>
            <p:spPr bwMode="auto">
              <a:xfrm>
                <a:off x="2909"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3" name="Rectangle 193"/>
              <p:cNvSpPr>
                <a:spLocks noChangeArrowheads="1"/>
              </p:cNvSpPr>
              <p:nvPr/>
            </p:nvSpPr>
            <p:spPr bwMode="auto">
              <a:xfrm>
                <a:off x="2916" y="2913"/>
                <a:ext cx="420"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74" name="Line 194"/>
              <p:cNvSpPr>
                <a:spLocks noChangeShapeType="1"/>
              </p:cNvSpPr>
              <p:nvPr/>
            </p:nvSpPr>
            <p:spPr bwMode="auto">
              <a:xfrm>
                <a:off x="2916" y="2913"/>
                <a:ext cx="42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5" name="Rectangle 195"/>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76" name="Line 196"/>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7" name="Line 197"/>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8" name="Rectangle 198"/>
              <p:cNvSpPr>
                <a:spLocks noChangeArrowheads="1"/>
              </p:cNvSpPr>
              <p:nvPr/>
            </p:nvSpPr>
            <p:spPr bwMode="auto">
              <a:xfrm>
                <a:off x="3336" y="2913"/>
                <a:ext cx="7" cy="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379" name="Line 199"/>
              <p:cNvSpPr>
                <a:spLocks noChangeShapeType="1"/>
              </p:cNvSpPr>
              <p:nvPr/>
            </p:nvSpPr>
            <p:spPr bwMode="auto">
              <a:xfrm>
                <a:off x="3336" y="2913"/>
                <a:ext cx="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0" name="Line 200"/>
              <p:cNvSpPr>
                <a:spLocks noChangeShapeType="1"/>
              </p:cNvSpPr>
              <p:nvPr/>
            </p:nvSpPr>
            <p:spPr bwMode="auto">
              <a:xfrm>
                <a:off x="3336" y="2913"/>
                <a:ext cx="1" cy="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81" name="Rectangle 201"/>
              <p:cNvSpPr>
                <a:spLocks noChangeArrowheads="1"/>
              </p:cNvSpPr>
              <p:nvPr/>
            </p:nvSpPr>
            <p:spPr bwMode="auto">
              <a:xfrm>
                <a:off x="1524" y="2992"/>
                <a:ext cx="27"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82" name="Rectangle 202"/>
              <p:cNvSpPr>
                <a:spLocks noChangeArrowheads="1"/>
              </p:cNvSpPr>
              <p:nvPr/>
            </p:nvSpPr>
            <p:spPr bwMode="auto">
              <a:xfrm>
                <a:off x="1586" y="3001"/>
                <a:ext cx="403"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叶结点</a:t>
                </a:r>
                <a:endParaRPr kumimoji="1" lang="zh-CN" altLang="en-US" sz="3200">
                  <a:latin typeface="Times New Roman" pitchFamily="18" charset="0"/>
                </a:endParaRPr>
              </a:p>
            </p:txBody>
          </p:sp>
          <p:sp>
            <p:nvSpPr>
              <p:cNvPr id="92383" name="Rectangle 203"/>
              <p:cNvSpPr>
                <a:spLocks noChangeArrowheads="1"/>
              </p:cNvSpPr>
              <p:nvPr/>
            </p:nvSpPr>
            <p:spPr bwMode="auto">
              <a:xfrm>
                <a:off x="2003" y="2992"/>
                <a:ext cx="353" cy="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en-US" altLang="zh-CN" sz="1700" b="1">
                    <a:solidFill>
                      <a:srgbClr val="000000"/>
                    </a:solidFill>
                    <a:latin typeface="Times New Roman" pitchFamily="18" charset="0"/>
                  </a:rPr>
                  <a:t>             </a:t>
                </a:r>
                <a:endParaRPr kumimoji="1" lang="en-US" altLang="zh-CN" sz="2400">
                  <a:latin typeface="Times New Roman" pitchFamily="18" charset="0"/>
                </a:endParaRPr>
              </a:p>
            </p:txBody>
          </p:sp>
          <p:sp>
            <p:nvSpPr>
              <p:cNvPr id="92384" name="Rectangle 204"/>
              <p:cNvSpPr>
                <a:spLocks noChangeArrowheads="1"/>
              </p:cNvSpPr>
              <p:nvPr/>
            </p:nvSpPr>
            <p:spPr bwMode="auto">
              <a:xfrm>
                <a:off x="2868" y="3001"/>
                <a:ext cx="402"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r>
                  <a:rPr kumimoji="1" lang="zh-CN" altLang="en-US" sz="2100" b="1">
                    <a:solidFill>
                      <a:srgbClr val="000000"/>
                    </a:solidFill>
                    <a:latin typeface="宋体" pitchFamily="2" charset="-122"/>
                  </a:rPr>
                  <a:t>叶结点</a:t>
                </a:r>
                <a:endParaRPr kumimoji="1" lang="zh-CN" altLang="en-US" sz="3200">
                  <a:latin typeface="Times New Roman" pitchFamily="18" charset="0"/>
                </a:endParaRPr>
              </a:p>
            </p:txBody>
          </p:sp>
        </p:grpSp>
        <p:sp>
          <p:nvSpPr>
            <p:cNvPr id="92168" name="Rectangle 206"/>
            <p:cNvSpPr>
              <a:spLocks noChangeArrowheads="1"/>
            </p:cNvSpPr>
            <p:nvPr/>
          </p:nvSpPr>
          <p:spPr bwMode="auto">
            <a:xfrm>
              <a:off x="2445" y="3428"/>
              <a:ext cx="0"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1" hangingPunct="1"/>
              <a:endParaRPr kumimoji="1" lang="zh-CN" altLang="zh-CN" sz="2400">
                <a:latin typeface="Times New Roman" pitchFamily="18" charset="0"/>
              </a:endParaRPr>
            </a:p>
          </p:txBody>
        </p:sp>
        <p:sp>
          <p:nvSpPr>
            <p:cNvPr id="92169" name="Line 207"/>
            <p:cNvSpPr>
              <a:spLocks noChangeShapeType="1"/>
            </p:cNvSpPr>
            <p:nvPr/>
          </p:nvSpPr>
          <p:spPr bwMode="auto">
            <a:xfrm>
              <a:off x="3072" y="149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0" name="Freeform 208"/>
            <p:cNvSpPr>
              <a:spLocks noChangeArrowheads="1"/>
            </p:cNvSpPr>
            <p:nvPr/>
          </p:nvSpPr>
          <p:spPr bwMode="auto">
            <a:xfrm>
              <a:off x="2352" y="1722"/>
              <a:ext cx="1534" cy="6"/>
            </a:xfrm>
            <a:custGeom>
              <a:avLst/>
              <a:gdLst>
                <a:gd name="T0" fmla="*/ 0 w 1534"/>
                <a:gd name="T1" fmla="*/ 6 h 6"/>
                <a:gd name="T2" fmla="*/ 1534 w 1534"/>
                <a:gd name="T3" fmla="*/ 0 h 6"/>
                <a:gd name="T4" fmla="*/ 0 60000 65536"/>
                <a:gd name="T5" fmla="*/ 0 60000 65536"/>
              </a:gdLst>
              <a:ahLst/>
              <a:cxnLst>
                <a:cxn ang="T4">
                  <a:pos x="T0" y="T1"/>
                </a:cxn>
                <a:cxn ang="T5">
                  <a:pos x="T2" y="T3"/>
                </a:cxn>
              </a:cxnLst>
              <a:rect l="0" t="0" r="r" b="b"/>
              <a:pathLst>
                <a:path w="1534" h="6">
                  <a:moveTo>
                    <a:pt x="0" y="6"/>
                  </a:moveTo>
                  <a:lnTo>
                    <a:pt x="1534" y="0"/>
                  </a:lnTo>
                </a:path>
              </a:pathLst>
            </a:custGeom>
            <a:solidFill>
              <a:srgbClr val="FFFFFF"/>
            </a:solidFill>
            <a:ln w="17463">
              <a:solidFill>
                <a:srgbClr val="000000"/>
              </a:solidFill>
              <a:prstDash val="solid"/>
              <a:round/>
              <a:headEnd/>
              <a:tailEnd/>
            </a:ln>
          </p:spPr>
          <p:txBody>
            <a:bodyPr/>
            <a:lstStyle/>
            <a:p>
              <a:endParaRPr lang="zh-CN" altLang="en-US"/>
            </a:p>
          </p:txBody>
        </p:sp>
        <p:grpSp>
          <p:nvGrpSpPr>
            <p:cNvPr id="92171" name="Group 211"/>
            <p:cNvGrpSpPr>
              <a:grpSpLocks/>
            </p:cNvGrpSpPr>
            <p:nvPr/>
          </p:nvGrpSpPr>
          <p:grpSpPr bwMode="auto">
            <a:xfrm>
              <a:off x="3810" y="1728"/>
              <a:ext cx="121" cy="303"/>
              <a:chOff x="3866" y="1960"/>
              <a:chExt cx="121" cy="303"/>
            </a:xfrm>
          </p:grpSpPr>
          <p:sp>
            <p:nvSpPr>
              <p:cNvPr id="92183" name="Line 209"/>
              <p:cNvSpPr>
                <a:spLocks noChangeShapeType="1"/>
              </p:cNvSpPr>
              <p:nvPr/>
            </p:nvSpPr>
            <p:spPr bwMode="auto">
              <a:xfrm>
                <a:off x="3924" y="1960"/>
                <a:ext cx="4"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4" name="Freeform 210"/>
              <p:cNvSpPr>
                <a:spLocks/>
              </p:cNvSpPr>
              <p:nvPr/>
            </p:nvSpPr>
            <p:spPr bwMode="auto">
              <a:xfrm>
                <a:off x="386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172" name="Group 214"/>
            <p:cNvGrpSpPr>
              <a:grpSpLocks/>
            </p:cNvGrpSpPr>
            <p:nvPr/>
          </p:nvGrpSpPr>
          <p:grpSpPr bwMode="auto">
            <a:xfrm>
              <a:off x="2290" y="1728"/>
              <a:ext cx="121" cy="303"/>
              <a:chOff x="2346" y="1960"/>
              <a:chExt cx="121" cy="303"/>
            </a:xfrm>
          </p:grpSpPr>
          <p:sp>
            <p:nvSpPr>
              <p:cNvPr id="92181" name="Line 212"/>
              <p:cNvSpPr>
                <a:spLocks noChangeShapeType="1"/>
              </p:cNvSpPr>
              <p:nvPr/>
            </p:nvSpPr>
            <p:spPr bwMode="auto">
              <a:xfrm>
                <a:off x="2408" y="1960"/>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2" name="Freeform 213"/>
              <p:cNvSpPr>
                <a:spLocks/>
              </p:cNvSpPr>
              <p:nvPr/>
            </p:nvSpPr>
            <p:spPr bwMode="auto">
              <a:xfrm>
                <a:off x="2346" y="2146"/>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92173" name="Line 215"/>
            <p:cNvSpPr>
              <a:spLocks noChangeShapeType="1"/>
            </p:cNvSpPr>
            <p:nvPr/>
          </p:nvSpPr>
          <p:spPr bwMode="auto">
            <a:xfrm>
              <a:off x="2400" y="2211"/>
              <a:ext cx="1" cy="237"/>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4" name="Line 216"/>
            <p:cNvSpPr>
              <a:spLocks noChangeShapeType="1"/>
            </p:cNvSpPr>
            <p:nvPr/>
          </p:nvSpPr>
          <p:spPr bwMode="auto">
            <a:xfrm>
              <a:off x="1680" y="2448"/>
              <a:ext cx="1520" cy="1"/>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175" name="Group 219"/>
            <p:cNvGrpSpPr>
              <a:grpSpLocks/>
            </p:cNvGrpSpPr>
            <p:nvPr/>
          </p:nvGrpSpPr>
          <p:grpSpPr bwMode="auto">
            <a:xfrm>
              <a:off x="3138" y="2448"/>
              <a:ext cx="121" cy="303"/>
              <a:chOff x="3146" y="2676"/>
              <a:chExt cx="121" cy="303"/>
            </a:xfrm>
          </p:grpSpPr>
          <p:sp>
            <p:nvSpPr>
              <p:cNvPr id="92179" name="Line 217"/>
              <p:cNvSpPr>
                <a:spLocks noChangeShapeType="1"/>
              </p:cNvSpPr>
              <p:nvPr/>
            </p:nvSpPr>
            <p:spPr bwMode="auto">
              <a:xfrm>
                <a:off x="320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80" name="Freeform 218"/>
              <p:cNvSpPr>
                <a:spLocks/>
              </p:cNvSpPr>
              <p:nvPr/>
            </p:nvSpPr>
            <p:spPr bwMode="auto">
              <a:xfrm>
                <a:off x="314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2176" name="Group 222"/>
            <p:cNvGrpSpPr>
              <a:grpSpLocks/>
            </p:cNvGrpSpPr>
            <p:nvPr/>
          </p:nvGrpSpPr>
          <p:grpSpPr bwMode="auto">
            <a:xfrm>
              <a:off x="1618" y="2448"/>
              <a:ext cx="121" cy="303"/>
              <a:chOff x="1626" y="2676"/>
              <a:chExt cx="121" cy="303"/>
            </a:xfrm>
          </p:grpSpPr>
          <p:sp>
            <p:nvSpPr>
              <p:cNvPr id="92177" name="Line 220"/>
              <p:cNvSpPr>
                <a:spLocks noChangeShapeType="1"/>
              </p:cNvSpPr>
              <p:nvPr/>
            </p:nvSpPr>
            <p:spPr bwMode="auto">
              <a:xfrm>
                <a:off x="1688" y="2676"/>
                <a:ext cx="1" cy="194"/>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178" name="Freeform 221"/>
              <p:cNvSpPr>
                <a:spLocks/>
              </p:cNvSpPr>
              <p:nvPr/>
            </p:nvSpPr>
            <p:spPr bwMode="auto">
              <a:xfrm>
                <a:off x="1626" y="2862"/>
                <a:ext cx="121" cy="117"/>
              </a:xfrm>
              <a:custGeom>
                <a:avLst/>
                <a:gdLst>
                  <a:gd name="T0" fmla="*/ 0 w 121"/>
                  <a:gd name="T1" fmla="*/ 0 h 117"/>
                  <a:gd name="T2" fmla="*/ 62 w 121"/>
                  <a:gd name="T3" fmla="*/ 117 h 117"/>
                  <a:gd name="T4" fmla="*/ 121 w 121"/>
                  <a:gd name="T5" fmla="*/ 0 h 117"/>
                  <a:gd name="T6" fmla="*/ 0 w 121"/>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1" h="117">
                    <a:moveTo>
                      <a:pt x="0" y="0"/>
                    </a:moveTo>
                    <a:lnTo>
                      <a:pt x="62" y="117"/>
                    </a:lnTo>
                    <a:lnTo>
                      <a:pt x="1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92166" name="Text Box 224"/>
          <p:cNvSpPr txBox="1">
            <a:spLocks noChangeArrowheads="1"/>
          </p:cNvSpPr>
          <p:nvPr/>
        </p:nvSpPr>
        <p:spPr bwMode="auto">
          <a:xfrm>
            <a:off x="2184400" y="5965825"/>
            <a:ext cx="300037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Times New Roman" pitchFamily="18" charset="0"/>
              </a:rPr>
              <a:t>图</a:t>
            </a:r>
            <a:r>
              <a:rPr lang="en-US" altLang="zh-CN" b="1">
                <a:latin typeface="Times New Roman" pitchFamily="18" charset="0"/>
              </a:rPr>
              <a:t>1.16  </a:t>
            </a:r>
            <a:r>
              <a:rPr lang="zh-CN" altLang="en-US" b="1">
                <a:latin typeface="Times New Roman" pitchFamily="18" charset="0"/>
              </a:rPr>
              <a:t>一个层次模型的示例</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3187" name="Rectangle 2"/>
          <p:cNvSpPr>
            <a:spLocks noGrp="1" noChangeArrowheads="1"/>
          </p:cNvSpPr>
          <p:nvPr>
            <p:ph type="title"/>
          </p:nvPr>
        </p:nvSpPr>
        <p:spPr/>
        <p:txBody>
          <a:bodyPr/>
          <a:lstStyle/>
          <a:p>
            <a:pPr eaLnBrk="1" hangingPunct="1"/>
            <a:r>
              <a:rPr lang="zh-CN" altLang="en-US" smtClean="0">
                <a:ea typeface="宋体" pitchFamily="2" charset="-122"/>
              </a:rPr>
              <a:t>层次数据模型的数据结构</a:t>
            </a:r>
            <a:r>
              <a:rPr lang="en-US" altLang="zh-CN" smtClean="0">
                <a:ea typeface="宋体" pitchFamily="2" charset="-122"/>
              </a:rPr>
              <a:t>(</a:t>
            </a:r>
            <a:r>
              <a:rPr lang="zh-CN" altLang="en-US" smtClean="0">
                <a:ea typeface="宋体" pitchFamily="2" charset="-122"/>
              </a:rPr>
              <a:t>续</a:t>
            </a:r>
            <a:r>
              <a:rPr lang="en-US" altLang="zh-CN" smtClean="0">
                <a:ea typeface="宋体" pitchFamily="2" charset="-122"/>
              </a:rPr>
              <a:t>)</a:t>
            </a:r>
          </a:p>
        </p:txBody>
      </p:sp>
      <p:sp>
        <p:nvSpPr>
          <p:cNvPr id="93188" name="Rectangle 3"/>
          <p:cNvSpPr>
            <a:spLocks noGrp="1" noChangeArrowheads="1"/>
          </p:cNvSpPr>
          <p:nvPr>
            <p:ph type="body" idx="1"/>
          </p:nvPr>
        </p:nvSpPr>
        <p:spPr>
          <a:xfrm>
            <a:off x="228600" y="1981200"/>
            <a:ext cx="8763000" cy="4191000"/>
          </a:xfrm>
        </p:spPr>
        <p:txBody>
          <a:bodyPr/>
          <a:lstStyle/>
          <a:p>
            <a:pPr algn="just" eaLnBrk="1" hangingPunct="1"/>
            <a:r>
              <a:rPr lang="zh-CN" altLang="en-US" smtClean="0">
                <a:ea typeface="宋体" pitchFamily="2" charset="-122"/>
              </a:rPr>
              <a:t>层次模型的特点：</a:t>
            </a:r>
            <a:endParaRPr lang="zh-CN" altLang="en-US" b="1" smtClean="0">
              <a:ea typeface="宋体" pitchFamily="2" charset="-122"/>
            </a:endParaRPr>
          </a:p>
          <a:p>
            <a:pPr lvl="1" algn="just" eaLnBrk="1" hangingPunct="1">
              <a:lnSpc>
                <a:spcPct val="160000"/>
              </a:lnSpc>
            </a:pPr>
            <a:r>
              <a:rPr lang="zh-CN" altLang="en-US" b="1" smtClean="0">
                <a:ea typeface="宋体" pitchFamily="2" charset="-122"/>
              </a:rPr>
              <a:t>结点的双亲是唯一的</a:t>
            </a:r>
          </a:p>
          <a:p>
            <a:pPr lvl="1" algn="just" eaLnBrk="1" hangingPunct="1">
              <a:lnSpc>
                <a:spcPct val="160000"/>
              </a:lnSpc>
            </a:pPr>
            <a:r>
              <a:rPr lang="zh-CN" altLang="en-US" b="1" smtClean="0">
                <a:ea typeface="宋体" pitchFamily="2" charset="-122"/>
              </a:rPr>
              <a:t>只能直接处理一对多的实体联系</a:t>
            </a:r>
          </a:p>
          <a:p>
            <a:pPr lvl="1" algn="just" eaLnBrk="1" hangingPunct="1">
              <a:lnSpc>
                <a:spcPct val="160000"/>
              </a:lnSpc>
            </a:pPr>
            <a:r>
              <a:rPr lang="zh-CN" altLang="en-US" b="1" smtClean="0">
                <a:ea typeface="宋体" pitchFamily="2" charset="-122"/>
              </a:rPr>
              <a:t>每个记录类型可以定义一个排序字段，也称为码字段</a:t>
            </a:r>
          </a:p>
          <a:p>
            <a:pPr lvl="1" algn="just" eaLnBrk="1" hangingPunct="1">
              <a:lnSpc>
                <a:spcPct val="160000"/>
              </a:lnSpc>
            </a:pPr>
            <a:r>
              <a:rPr lang="zh-CN" altLang="en-US" b="1" smtClean="0">
                <a:ea typeface="宋体" pitchFamily="2" charset="-122"/>
              </a:rPr>
              <a:t>任何记录值只有按其路径查看时，才能显出它的全部意义</a:t>
            </a:r>
          </a:p>
          <a:p>
            <a:pPr lvl="1" algn="just" eaLnBrk="1" hangingPunct="1">
              <a:lnSpc>
                <a:spcPct val="160000"/>
              </a:lnSpc>
            </a:pPr>
            <a:r>
              <a:rPr lang="zh-CN" altLang="en-US" b="1" smtClean="0">
                <a:ea typeface="宋体" pitchFamily="2" charset="-122"/>
              </a:rPr>
              <a:t>没有一个子女记录值能够脱离双亲记录值而独立存在</a:t>
            </a:r>
            <a:endParaRPr lang="zh-CN" altLang="en-US" sz="2800" b="1" smtClean="0">
              <a:ea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1267" name="Rectangle 2"/>
          <p:cNvSpPr>
            <a:spLocks noGrp="1" noChangeArrowheads="1"/>
          </p:cNvSpPr>
          <p:nvPr>
            <p:ph type="title"/>
          </p:nvPr>
        </p:nvSpPr>
        <p:spPr/>
        <p:txBody>
          <a:bodyPr/>
          <a:lstStyle/>
          <a:p>
            <a:pPr eaLnBrk="1" hangingPunct="1"/>
            <a:r>
              <a:rPr lang="zh-CN" altLang="en-US" smtClean="0">
                <a:ea typeface="宋体" pitchFamily="2" charset="-122"/>
              </a:rPr>
              <a:t>第一章  绪论</a:t>
            </a:r>
          </a:p>
        </p:txBody>
      </p:sp>
      <p:sp>
        <p:nvSpPr>
          <p:cNvPr id="2" name="Rectangle 3"/>
          <p:cNvSpPr>
            <a:spLocks noGrp="1" noChangeArrowheads="1"/>
          </p:cNvSpPr>
          <p:nvPr>
            <p:ph type="body" idx="1"/>
          </p:nvPr>
        </p:nvSpPr>
        <p:spPr/>
        <p:txBody>
          <a:bodyPr/>
          <a:lstStyle/>
          <a:p>
            <a:pPr lvl="1" eaLnBrk="1" hangingPunct="1">
              <a:lnSpc>
                <a:spcPct val="120000"/>
              </a:lnSpc>
              <a:buFont typeface="Wingdings" pitchFamily="2" charset="2"/>
              <a:buNone/>
            </a:pPr>
            <a:r>
              <a:rPr lang="en-US" altLang="zh-CN" sz="3200" b="1" dirty="0" smtClean="0">
                <a:solidFill>
                  <a:schemeClr val="tx2"/>
                </a:solidFill>
                <a:ea typeface="宋体" pitchFamily="2" charset="-122"/>
              </a:rPr>
              <a:t>1.1  </a:t>
            </a:r>
            <a:r>
              <a:rPr lang="zh-CN" altLang="en-US" sz="2800" b="1" dirty="0" smtClean="0">
                <a:solidFill>
                  <a:schemeClr val="tx2"/>
                </a:solidFill>
                <a:ea typeface="宋体" pitchFamily="2" charset="-122"/>
              </a:rPr>
              <a:t>数据库系统概述</a:t>
            </a:r>
          </a:p>
          <a:p>
            <a:pPr lvl="1" eaLnBrk="1" hangingPunct="1">
              <a:lnSpc>
                <a:spcPct val="120000"/>
              </a:lnSpc>
              <a:buFont typeface="Wingdings" pitchFamily="2" charset="2"/>
              <a:buNone/>
            </a:pPr>
            <a:r>
              <a:rPr lang="en-US" altLang="zh-CN" sz="2800" b="1" dirty="0" smtClean="0">
                <a:ea typeface="宋体" pitchFamily="2" charset="-122"/>
              </a:rPr>
              <a:t>1.2  </a:t>
            </a:r>
            <a:r>
              <a:rPr lang="zh-CN" altLang="en-US" sz="2800" b="1" dirty="0" smtClean="0">
                <a:ea typeface="宋体" pitchFamily="2" charset="-122"/>
              </a:rPr>
              <a:t>数据模型</a:t>
            </a:r>
            <a:r>
              <a:rPr lang="zh-CN" altLang="en-US" sz="2800" b="1" dirty="0" smtClean="0">
                <a:solidFill>
                  <a:schemeClr val="bg1"/>
                </a:solidFill>
                <a:ea typeface="宋体" pitchFamily="2" charset="-122"/>
              </a:rPr>
              <a:t>（非常重要的概念）</a:t>
            </a:r>
          </a:p>
          <a:p>
            <a:pPr lvl="1" eaLnBrk="1" hangingPunct="1">
              <a:lnSpc>
                <a:spcPct val="120000"/>
              </a:lnSpc>
              <a:buFont typeface="Wingdings" pitchFamily="2" charset="2"/>
              <a:buNone/>
            </a:pPr>
            <a:r>
              <a:rPr lang="en-US" altLang="zh-CN" sz="2800" b="1" dirty="0" smtClean="0">
                <a:ea typeface="宋体" pitchFamily="2" charset="-122"/>
              </a:rPr>
              <a:t>1.3  </a:t>
            </a:r>
            <a:r>
              <a:rPr lang="zh-CN" altLang="en-US" sz="2800" b="1" dirty="0" smtClean="0">
                <a:ea typeface="宋体" pitchFamily="2" charset="-122"/>
              </a:rPr>
              <a:t>数据库系统结构</a:t>
            </a:r>
          </a:p>
          <a:p>
            <a:pPr lvl="1" eaLnBrk="1" hangingPunct="1">
              <a:lnSpc>
                <a:spcPct val="120000"/>
              </a:lnSpc>
              <a:buFont typeface="Wingdings" pitchFamily="2" charset="2"/>
              <a:buNone/>
            </a:pPr>
            <a:r>
              <a:rPr lang="en-US" altLang="zh-CN" sz="2800" b="1" dirty="0" smtClean="0">
                <a:ea typeface="宋体" pitchFamily="2" charset="-122"/>
              </a:rPr>
              <a:t>1.4  </a:t>
            </a:r>
            <a:r>
              <a:rPr lang="zh-CN" altLang="en-US" sz="2800" b="1" dirty="0" smtClean="0">
                <a:ea typeface="宋体" pitchFamily="2" charset="-122"/>
              </a:rPr>
              <a:t>数据库系统的组成</a:t>
            </a:r>
          </a:p>
          <a:p>
            <a:pPr lvl="1" eaLnBrk="1" hangingPunct="1">
              <a:lnSpc>
                <a:spcPct val="120000"/>
              </a:lnSpc>
              <a:buFont typeface="Wingdings" pitchFamily="2" charset="2"/>
              <a:buNone/>
            </a:pPr>
            <a:r>
              <a:rPr lang="en-US" altLang="zh-CN" sz="2800" b="1" dirty="0" smtClean="0">
                <a:ea typeface="宋体" pitchFamily="2" charset="-122"/>
              </a:rPr>
              <a:t>1.5  </a:t>
            </a:r>
            <a:r>
              <a:rPr lang="zh-CN" altLang="en-US" sz="2800" b="1" dirty="0" smtClean="0">
                <a:ea typeface="宋体" pitchFamily="2" charset="-122"/>
              </a:rPr>
              <a:t>小结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wipe(left)">
                                      <p:cBhvr>
                                        <p:cTn id="16" dur="500"/>
                                        <p:tgtEl>
                                          <p:spTgt spid="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wipe(left)">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4211" name="Rectangle 2050"/>
          <p:cNvSpPr>
            <a:spLocks noGrp="1" noChangeArrowheads="1"/>
          </p:cNvSpPr>
          <p:nvPr>
            <p:ph type="title"/>
          </p:nvPr>
        </p:nvSpPr>
        <p:spPr/>
        <p:txBody>
          <a:bodyPr/>
          <a:lstStyle/>
          <a:p>
            <a:pPr eaLnBrk="1" hangingPunct="1"/>
            <a:r>
              <a:rPr lang="zh-CN" altLang="en-US" sz="3200" smtClean="0">
                <a:ea typeface="宋体" pitchFamily="2" charset="-122"/>
              </a:rPr>
              <a:t>层次数据模型的数据结构</a:t>
            </a:r>
            <a:r>
              <a:rPr lang="en-US" altLang="zh-CN" sz="3200" smtClean="0">
                <a:ea typeface="宋体" pitchFamily="2" charset="-122"/>
              </a:rPr>
              <a:t>(</a:t>
            </a:r>
            <a:r>
              <a:rPr lang="zh-CN" altLang="en-US" sz="3200" smtClean="0">
                <a:ea typeface="宋体" pitchFamily="2" charset="-122"/>
              </a:rPr>
              <a:t>续</a:t>
            </a:r>
            <a:r>
              <a:rPr lang="en-US" altLang="zh-CN" sz="3200" smtClean="0">
                <a:ea typeface="宋体" pitchFamily="2" charset="-122"/>
              </a:rPr>
              <a:t>)</a:t>
            </a:r>
          </a:p>
        </p:txBody>
      </p:sp>
      <p:sp>
        <p:nvSpPr>
          <p:cNvPr id="94212" name="Rectangle 2051"/>
          <p:cNvSpPr>
            <a:spLocks noGrp="1" noChangeArrowheads="1"/>
          </p:cNvSpPr>
          <p:nvPr>
            <p:ph type="body" idx="1"/>
          </p:nvPr>
        </p:nvSpPr>
        <p:spPr>
          <a:xfrm>
            <a:off x="2484438" y="5661025"/>
            <a:ext cx="4330700" cy="376238"/>
          </a:xfrm>
        </p:spPr>
        <p:txBody>
          <a:bodyPr/>
          <a:lstStyle/>
          <a:p>
            <a:pPr eaLnBrk="1" hangingPunct="1">
              <a:lnSpc>
                <a:spcPct val="90000"/>
              </a:lnSpc>
              <a:buFont typeface="Wingdings" pitchFamily="2" charset="2"/>
              <a:buNone/>
            </a:pPr>
            <a:r>
              <a:rPr lang="zh-CN" altLang="en-US" sz="1800" smtClean="0">
                <a:ea typeface="宋体" pitchFamily="2" charset="-122"/>
              </a:rPr>
              <a:t>图</a:t>
            </a:r>
            <a:r>
              <a:rPr lang="en-US" altLang="zh-CN" sz="1800" smtClean="0">
                <a:ea typeface="宋体" pitchFamily="2" charset="-122"/>
              </a:rPr>
              <a:t>1.17  </a:t>
            </a:r>
            <a:r>
              <a:rPr lang="zh-CN" altLang="en-US" sz="1800" smtClean="0">
                <a:ea typeface="宋体" pitchFamily="2" charset="-122"/>
              </a:rPr>
              <a:t>教员学生层次数据库模型 </a:t>
            </a:r>
          </a:p>
        </p:txBody>
      </p:sp>
      <p:pic>
        <p:nvPicPr>
          <p:cNvPr id="94213" name="Picture 2052" descr="1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989138"/>
            <a:ext cx="6985000"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6775" name="AutoShape 2055"/>
          <p:cNvSpPr>
            <a:spLocks noChangeArrowheads="1"/>
          </p:cNvSpPr>
          <p:nvPr/>
        </p:nvSpPr>
        <p:spPr bwMode="auto">
          <a:xfrm>
            <a:off x="6804025" y="1773238"/>
            <a:ext cx="1706563" cy="503237"/>
          </a:xfrm>
          <a:prstGeom prst="wedgeEllipseCallout">
            <a:avLst>
              <a:gd name="adj1" fmla="val -49347"/>
              <a:gd name="adj2" fmla="val 73028"/>
            </a:avLst>
          </a:prstGeom>
          <a:solidFill>
            <a:srgbClr val="FF9900"/>
          </a:soli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en-US" altLang="zh-CN" b="1">
                <a:latin typeface="Times New Roman" pitchFamily="18" charset="0"/>
              </a:rPr>
              <a:t> </a:t>
            </a:r>
            <a:r>
              <a:rPr lang="zh-CN" altLang="en-US" b="1">
                <a:latin typeface="Times New Roman" pitchFamily="18" charset="0"/>
              </a:rPr>
              <a:t>根结点</a:t>
            </a:r>
          </a:p>
        </p:txBody>
      </p:sp>
      <p:sp>
        <p:nvSpPr>
          <p:cNvPr id="416776" name="AutoShape 2056"/>
          <p:cNvSpPr>
            <a:spLocks noChangeArrowheads="1"/>
          </p:cNvSpPr>
          <p:nvPr/>
        </p:nvSpPr>
        <p:spPr bwMode="auto">
          <a:xfrm>
            <a:off x="0" y="1773238"/>
            <a:ext cx="2771775" cy="1582737"/>
          </a:xfrm>
          <a:prstGeom prst="cloudCallout">
            <a:avLst>
              <a:gd name="adj1" fmla="val 25486"/>
              <a:gd name="adj2" fmla="val 49597"/>
            </a:avLst>
          </a:prstGeom>
          <a:solidFill>
            <a:schemeClr val="folHlink"/>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200" b="1">
                <a:solidFill>
                  <a:srgbClr val="FB33F1"/>
                </a:solidFill>
                <a:latin typeface="Times New Roman" pitchFamily="18" charset="0"/>
              </a:rPr>
              <a:t>记录型系的子女结点</a:t>
            </a:r>
          </a:p>
          <a:p>
            <a:pPr marL="342900" indent="-342900" algn="ctr" eaLnBrk="1" hangingPunct="1"/>
            <a:r>
              <a:rPr lang="zh-CN" altLang="en-US" sz="1200" b="1">
                <a:solidFill>
                  <a:srgbClr val="FB33F1"/>
                </a:solidFill>
                <a:latin typeface="Times New Roman" pitchFamily="18" charset="0"/>
              </a:rPr>
              <a:t>记录型教员的双亲结点</a:t>
            </a:r>
          </a:p>
        </p:txBody>
      </p:sp>
      <p:sp>
        <p:nvSpPr>
          <p:cNvPr id="416777" name="AutoShape 2057"/>
          <p:cNvSpPr>
            <a:spLocks noChangeArrowheads="1"/>
          </p:cNvSpPr>
          <p:nvPr/>
        </p:nvSpPr>
        <p:spPr bwMode="auto">
          <a:xfrm>
            <a:off x="7812088" y="3068638"/>
            <a:ext cx="1331912" cy="576262"/>
          </a:xfrm>
          <a:prstGeom prst="cloudCallout">
            <a:avLst>
              <a:gd name="adj1" fmla="val -38083"/>
              <a:gd name="adj2" fmla="val 61296"/>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600" b="1">
                <a:latin typeface="Times New Roman" pitchFamily="18" charset="0"/>
              </a:rPr>
              <a:t>叶结点</a:t>
            </a:r>
          </a:p>
        </p:txBody>
      </p:sp>
      <p:sp>
        <p:nvSpPr>
          <p:cNvPr id="416778" name="AutoShape 2058"/>
          <p:cNvSpPr>
            <a:spLocks noChangeArrowheads="1"/>
          </p:cNvSpPr>
          <p:nvPr/>
        </p:nvSpPr>
        <p:spPr bwMode="auto">
          <a:xfrm>
            <a:off x="5867400" y="4581525"/>
            <a:ext cx="1331913" cy="576263"/>
          </a:xfrm>
          <a:prstGeom prst="cloudCallout">
            <a:avLst>
              <a:gd name="adj1" fmla="val -84685"/>
              <a:gd name="adj2" fmla="val 4819"/>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600" b="1">
                <a:latin typeface="Times New Roman" pitchFamily="18" charset="0"/>
              </a:rPr>
              <a:t>叶结点</a:t>
            </a:r>
          </a:p>
        </p:txBody>
      </p:sp>
      <p:sp>
        <p:nvSpPr>
          <p:cNvPr id="416779" name="AutoShape 2059"/>
          <p:cNvSpPr>
            <a:spLocks noChangeArrowheads="1"/>
          </p:cNvSpPr>
          <p:nvPr/>
        </p:nvSpPr>
        <p:spPr bwMode="auto">
          <a:xfrm>
            <a:off x="3851275" y="1125538"/>
            <a:ext cx="914400" cy="914400"/>
          </a:xfrm>
          <a:prstGeom prst="irregularSeal1">
            <a:avLst/>
          </a:prstGeom>
          <a:gradFill rotWithShape="0">
            <a:gsLst>
              <a:gs pos="0">
                <a:srgbClr val="FFFFFF"/>
              </a:gs>
              <a:gs pos="100000">
                <a:srgbClr val="BBBBBB"/>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342900" indent="-342900" algn="ctr" eaLnBrk="1" hangingPunct="1"/>
            <a:r>
              <a:rPr lang="zh-CN" altLang="en-US" b="1">
                <a:solidFill>
                  <a:srgbClr val="1005F5"/>
                </a:solidFill>
                <a:latin typeface="Times New Roman" pitchFamily="18" charset="0"/>
              </a:rPr>
              <a:t>字段</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16775"/>
                                        </p:tgtEl>
                                        <p:attrNameLst>
                                          <p:attrName>style.visibility</p:attrName>
                                        </p:attrNameLst>
                                      </p:cBhvr>
                                      <p:to>
                                        <p:strVal val="visible"/>
                                      </p:to>
                                    </p:set>
                                    <p:anim calcmode="lin" valueType="num">
                                      <p:cBhvr additive="base">
                                        <p:cTn id="7" dur="500" fill="hold"/>
                                        <p:tgtEl>
                                          <p:spTgt spid="416775"/>
                                        </p:tgtEl>
                                        <p:attrNameLst>
                                          <p:attrName>ppt_x</p:attrName>
                                        </p:attrNameLst>
                                      </p:cBhvr>
                                      <p:tavLst>
                                        <p:tav tm="0">
                                          <p:val>
                                            <p:strVal val="1+#ppt_w/2"/>
                                          </p:val>
                                        </p:tav>
                                        <p:tav tm="100000">
                                          <p:val>
                                            <p:strVal val="#ppt_x"/>
                                          </p:val>
                                        </p:tav>
                                      </p:tavLst>
                                    </p:anim>
                                    <p:anim calcmode="lin" valueType="num">
                                      <p:cBhvr additive="base">
                                        <p:cTn id="8" dur="500" fill="hold"/>
                                        <p:tgtEl>
                                          <p:spTgt spid="4167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416779"/>
                                        </p:tgtEl>
                                        <p:attrNameLst>
                                          <p:attrName>style.visibility</p:attrName>
                                        </p:attrNameLst>
                                      </p:cBhvr>
                                      <p:to>
                                        <p:strVal val="visible"/>
                                      </p:to>
                                    </p:set>
                                    <p:anim calcmode="lin" valueType="num">
                                      <p:cBhvr additive="base">
                                        <p:cTn id="13" dur="500" fill="hold"/>
                                        <p:tgtEl>
                                          <p:spTgt spid="416779"/>
                                        </p:tgtEl>
                                        <p:attrNameLst>
                                          <p:attrName>ppt_x</p:attrName>
                                        </p:attrNameLst>
                                      </p:cBhvr>
                                      <p:tavLst>
                                        <p:tav tm="0">
                                          <p:val>
                                            <p:strVal val="#ppt_x"/>
                                          </p:val>
                                        </p:tav>
                                        <p:tav tm="100000">
                                          <p:val>
                                            <p:strVal val="#ppt_x"/>
                                          </p:val>
                                        </p:tav>
                                      </p:tavLst>
                                    </p:anim>
                                    <p:anim calcmode="lin" valueType="num">
                                      <p:cBhvr additive="base">
                                        <p:cTn id="14" dur="500" fill="hold"/>
                                        <p:tgtEl>
                                          <p:spTgt spid="416779"/>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16776"/>
                                        </p:tgtEl>
                                        <p:attrNameLst>
                                          <p:attrName>style.visibility</p:attrName>
                                        </p:attrNameLst>
                                      </p:cBhvr>
                                      <p:to>
                                        <p:strVal val="visible"/>
                                      </p:to>
                                    </p:set>
                                    <p:anim calcmode="lin" valueType="num">
                                      <p:cBhvr additive="base">
                                        <p:cTn id="19" dur="500" fill="hold"/>
                                        <p:tgtEl>
                                          <p:spTgt spid="416776"/>
                                        </p:tgtEl>
                                        <p:attrNameLst>
                                          <p:attrName>ppt_x</p:attrName>
                                        </p:attrNameLst>
                                      </p:cBhvr>
                                      <p:tavLst>
                                        <p:tav tm="0">
                                          <p:val>
                                            <p:strVal val="0-#ppt_w/2"/>
                                          </p:val>
                                        </p:tav>
                                        <p:tav tm="100000">
                                          <p:val>
                                            <p:strVal val="#ppt_x"/>
                                          </p:val>
                                        </p:tav>
                                      </p:tavLst>
                                    </p:anim>
                                    <p:anim calcmode="lin" valueType="num">
                                      <p:cBhvr additive="base">
                                        <p:cTn id="20" dur="500" fill="hold"/>
                                        <p:tgtEl>
                                          <p:spTgt spid="416776"/>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6777"/>
                                        </p:tgtEl>
                                        <p:attrNameLst>
                                          <p:attrName>style.visibility</p:attrName>
                                        </p:attrNameLst>
                                      </p:cBhvr>
                                      <p:to>
                                        <p:strVal val="visible"/>
                                      </p:to>
                                    </p:set>
                                    <p:anim calcmode="lin" valueType="num">
                                      <p:cBhvr additive="base">
                                        <p:cTn id="25" dur="500" fill="hold"/>
                                        <p:tgtEl>
                                          <p:spTgt spid="416777"/>
                                        </p:tgtEl>
                                        <p:attrNameLst>
                                          <p:attrName>ppt_x</p:attrName>
                                        </p:attrNameLst>
                                      </p:cBhvr>
                                      <p:tavLst>
                                        <p:tav tm="0">
                                          <p:val>
                                            <p:strVal val="#ppt_x"/>
                                          </p:val>
                                        </p:tav>
                                        <p:tav tm="100000">
                                          <p:val>
                                            <p:strVal val="#ppt_x"/>
                                          </p:val>
                                        </p:tav>
                                      </p:tavLst>
                                    </p:anim>
                                    <p:anim calcmode="lin" valueType="num">
                                      <p:cBhvr additive="base">
                                        <p:cTn id="26" dur="500" fill="hold"/>
                                        <p:tgtEl>
                                          <p:spTgt spid="41677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6778"/>
                                        </p:tgtEl>
                                        <p:attrNameLst>
                                          <p:attrName>style.visibility</p:attrName>
                                        </p:attrNameLst>
                                      </p:cBhvr>
                                      <p:to>
                                        <p:strVal val="visible"/>
                                      </p:to>
                                    </p:set>
                                    <p:anim calcmode="lin" valueType="num">
                                      <p:cBhvr additive="base">
                                        <p:cTn id="29" dur="500" fill="hold"/>
                                        <p:tgtEl>
                                          <p:spTgt spid="416778"/>
                                        </p:tgtEl>
                                        <p:attrNameLst>
                                          <p:attrName>ppt_x</p:attrName>
                                        </p:attrNameLst>
                                      </p:cBhvr>
                                      <p:tavLst>
                                        <p:tav tm="0">
                                          <p:val>
                                            <p:strVal val="#ppt_x"/>
                                          </p:val>
                                        </p:tav>
                                        <p:tav tm="100000">
                                          <p:val>
                                            <p:strVal val="#ppt_x"/>
                                          </p:val>
                                        </p:tav>
                                      </p:tavLst>
                                    </p:anim>
                                    <p:anim calcmode="lin" valueType="num">
                                      <p:cBhvr additive="base">
                                        <p:cTn id="30" dur="500" fill="hold"/>
                                        <p:tgtEl>
                                          <p:spTgt spid="4167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5" grpId="0" animBg="1"/>
      <p:bldP spid="416776" grpId="0" animBg="1"/>
      <p:bldP spid="416777" grpId="0" animBg="1"/>
      <p:bldP spid="416778" grpId="0" animBg="1"/>
      <p:bldP spid="41677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5235" name="Rectangle 2"/>
          <p:cNvSpPr>
            <a:spLocks noGrp="1" noChangeArrowheads="1"/>
          </p:cNvSpPr>
          <p:nvPr>
            <p:ph type="title"/>
          </p:nvPr>
        </p:nvSpPr>
        <p:spPr/>
        <p:txBody>
          <a:bodyPr/>
          <a:lstStyle/>
          <a:p>
            <a:pPr eaLnBrk="1" hangingPunct="1"/>
            <a:r>
              <a:rPr lang="zh-CN" altLang="en-US" sz="3200" smtClean="0">
                <a:ea typeface="宋体" pitchFamily="2" charset="-122"/>
              </a:rPr>
              <a:t>层次数据模型的数据结构</a:t>
            </a:r>
            <a:r>
              <a:rPr lang="en-US" altLang="zh-CN" sz="3200" smtClean="0">
                <a:ea typeface="宋体" pitchFamily="2" charset="-122"/>
              </a:rPr>
              <a:t>(</a:t>
            </a:r>
            <a:r>
              <a:rPr lang="zh-CN" altLang="en-US" sz="3200" smtClean="0">
                <a:ea typeface="宋体" pitchFamily="2" charset="-122"/>
              </a:rPr>
              <a:t>续</a:t>
            </a:r>
            <a:r>
              <a:rPr lang="en-US" altLang="zh-CN" sz="3200" smtClean="0">
                <a:ea typeface="宋体" pitchFamily="2" charset="-122"/>
              </a:rPr>
              <a:t>)</a:t>
            </a:r>
          </a:p>
        </p:txBody>
      </p:sp>
      <p:sp>
        <p:nvSpPr>
          <p:cNvPr id="95236" name="Rectangle 3"/>
          <p:cNvSpPr>
            <a:spLocks noGrp="1" noChangeArrowheads="1"/>
          </p:cNvSpPr>
          <p:nvPr>
            <p:ph type="body" idx="1"/>
          </p:nvPr>
        </p:nvSpPr>
        <p:spPr>
          <a:xfrm>
            <a:off x="2195513" y="5876925"/>
            <a:ext cx="4968875" cy="376238"/>
          </a:xfrm>
        </p:spPr>
        <p:txBody>
          <a:bodyPr/>
          <a:lstStyle/>
          <a:p>
            <a:pPr eaLnBrk="1" hangingPunct="1">
              <a:lnSpc>
                <a:spcPct val="90000"/>
              </a:lnSpc>
              <a:buFont typeface="Wingdings" pitchFamily="2" charset="2"/>
              <a:buNone/>
            </a:pPr>
            <a:r>
              <a:rPr lang="zh-CN" altLang="en-US" sz="1600" smtClean="0">
                <a:ea typeface="宋体" pitchFamily="2" charset="-122"/>
              </a:rPr>
              <a:t>图</a:t>
            </a:r>
            <a:r>
              <a:rPr lang="en-US" altLang="zh-CN" sz="1600" smtClean="0">
                <a:ea typeface="宋体" pitchFamily="2" charset="-122"/>
              </a:rPr>
              <a:t>1.18  </a:t>
            </a:r>
            <a:r>
              <a:rPr lang="zh-CN" altLang="en-US" sz="1600" smtClean="0">
                <a:ea typeface="宋体" pitchFamily="2" charset="-122"/>
              </a:rPr>
              <a:t>教员学生层次数据库的一个值</a:t>
            </a:r>
            <a:r>
              <a:rPr lang="zh-CN" altLang="en-US" sz="2000" smtClean="0">
                <a:ea typeface="宋体" pitchFamily="2" charset="-122"/>
              </a:rPr>
              <a:t> </a:t>
            </a:r>
          </a:p>
        </p:txBody>
      </p:sp>
      <p:pic>
        <p:nvPicPr>
          <p:cNvPr id="95237" name="Picture 4" descr="11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650" y="1628775"/>
            <a:ext cx="7848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6259" name="Rectangle 2"/>
          <p:cNvSpPr>
            <a:spLocks noGrp="1" noChangeArrowheads="1"/>
          </p:cNvSpPr>
          <p:nvPr>
            <p:ph type="title"/>
          </p:nvPr>
        </p:nvSpPr>
        <p:spPr/>
        <p:txBody>
          <a:bodyPr/>
          <a:lstStyle/>
          <a:p>
            <a:pPr eaLnBrk="1" hangingPunct="1"/>
            <a:r>
              <a:rPr lang="zh-CN" altLang="en-US" sz="3200" smtClean="0">
                <a:ea typeface="宋体" pitchFamily="2" charset="-122"/>
              </a:rPr>
              <a:t>二、多对多联系在层次模型中的表示</a:t>
            </a:r>
          </a:p>
        </p:txBody>
      </p:sp>
      <p:sp>
        <p:nvSpPr>
          <p:cNvPr id="96260" name="Rectangle 3"/>
          <p:cNvSpPr>
            <a:spLocks noGrp="1" noChangeArrowheads="1"/>
          </p:cNvSpPr>
          <p:nvPr>
            <p:ph type="body" idx="1"/>
          </p:nvPr>
        </p:nvSpPr>
        <p:spPr/>
        <p:txBody>
          <a:bodyPr/>
          <a:lstStyle/>
          <a:p>
            <a:pPr algn="just" eaLnBrk="1" hangingPunct="1"/>
            <a:r>
              <a:rPr lang="zh-CN" altLang="en-US" smtClean="0">
                <a:ea typeface="宋体" pitchFamily="2" charset="-122"/>
              </a:rPr>
              <a:t>多对多联系在层次模型中的表示</a:t>
            </a:r>
          </a:p>
          <a:p>
            <a:pPr lvl="1" algn="just" eaLnBrk="1" hangingPunct="1">
              <a:lnSpc>
                <a:spcPct val="120000"/>
              </a:lnSpc>
            </a:pPr>
            <a:r>
              <a:rPr lang="zh-CN" altLang="en-US" b="1" smtClean="0">
                <a:ea typeface="宋体" pitchFamily="2" charset="-122"/>
              </a:rPr>
              <a:t>用层次模型</a:t>
            </a:r>
            <a:r>
              <a:rPr lang="zh-CN" altLang="en-US" b="1" smtClean="0">
                <a:solidFill>
                  <a:srgbClr val="746AFC"/>
                </a:solidFill>
                <a:ea typeface="宋体" pitchFamily="2" charset="-122"/>
              </a:rPr>
              <a:t>间接</a:t>
            </a:r>
            <a:r>
              <a:rPr lang="zh-CN" altLang="en-US" b="1" smtClean="0">
                <a:ea typeface="宋体" pitchFamily="2" charset="-122"/>
              </a:rPr>
              <a:t>表示多对多联系</a:t>
            </a:r>
          </a:p>
          <a:p>
            <a:pPr lvl="1" algn="just" eaLnBrk="1" hangingPunct="1">
              <a:lnSpc>
                <a:spcPct val="120000"/>
              </a:lnSpc>
            </a:pPr>
            <a:r>
              <a:rPr lang="zh-CN" altLang="en-US" b="1" smtClean="0">
                <a:ea typeface="宋体" pitchFamily="2" charset="-122"/>
              </a:rPr>
              <a:t>方法</a:t>
            </a:r>
          </a:p>
          <a:p>
            <a:pPr lvl="2" algn="just" eaLnBrk="1" hangingPunct="1">
              <a:lnSpc>
                <a:spcPct val="120000"/>
              </a:lnSpc>
              <a:buFontTx/>
              <a:buNone/>
            </a:pPr>
            <a:r>
              <a:rPr lang="zh-CN" altLang="en-US" b="1" smtClean="0">
                <a:ea typeface="宋体" pitchFamily="2" charset="-122"/>
              </a:rPr>
              <a:t>将多对多联系</a:t>
            </a:r>
            <a:r>
              <a:rPr lang="zh-CN" altLang="en-US" b="1" smtClean="0">
                <a:solidFill>
                  <a:srgbClr val="746AFC"/>
                </a:solidFill>
                <a:ea typeface="宋体" pitchFamily="2" charset="-122"/>
              </a:rPr>
              <a:t>分解</a:t>
            </a:r>
            <a:r>
              <a:rPr lang="zh-CN" altLang="en-US" b="1" smtClean="0">
                <a:ea typeface="宋体" pitchFamily="2" charset="-122"/>
              </a:rPr>
              <a:t>成一对多联系</a:t>
            </a:r>
          </a:p>
          <a:p>
            <a:pPr lvl="1" algn="just" eaLnBrk="1" hangingPunct="1">
              <a:lnSpc>
                <a:spcPct val="120000"/>
              </a:lnSpc>
            </a:pPr>
            <a:r>
              <a:rPr lang="zh-CN" altLang="en-US" b="1" smtClean="0">
                <a:ea typeface="宋体" pitchFamily="2" charset="-122"/>
              </a:rPr>
              <a:t>分解方法</a:t>
            </a:r>
          </a:p>
          <a:p>
            <a:pPr lvl="2" algn="just" eaLnBrk="1" hangingPunct="1">
              <a:lnSpc>
                <a:spcPct val="120000"/>
              </a:lnSpc>
            </a:pPr>
            <a:r>
              <a:rPr lang="zh-CN" altLang="en-US" b="1" smtClean="0">
                <a:ea typeface="宋体" pitchFamily="2" charset="-122"/>
              </a:rPr>
              <a:t>冗余结点法</a:t>
            </a:r>
          </a:p>
          <a:p>
            <a:pPr lvl="2" algn="just" eaLnBrk="1" hangingPunct="1">
              <a:lnSpc>
                <a:spcPct val="120000"/>
              </a:lnSpc>
            </a:pPr>
            <a:r>
              <a:rPr lang="zh-CN" altLang="en-US" b="1" smtClean="0">
                <a:ea typeface="宋体" pitchFamily="2" charset="-122"/>
              </a:rPr>
              <a:t>虚拟结点法</a:t>
            </a:r>
            <a:endParaRPr lang="zh-CN" altLang="en-US" smtClean="0">
              <a:ea typeface="宋体" pitchFamily="2" charset="-122"/>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7283" name="Rectangle 1026"/>
          <p:cNvSpPr>
            <a:spLocks noGrp="1" noChangeArrowheads="1"/>
          </p:cNvSpPr>
          <p:nvPr>
            <p:ph type="title"/>
          </p:nvPr>
        </p:nvSpPr>
        <p:spPr/>
        <p:txBody>
          <a:bodyPr/>
          <a:lstStyle/>
          <a:p>
            <a:pPr eaLnBrk="1" hangingPunct="1"/>
            <a:r>
              <a:rPr lang="zh-CN" altLang="en-US" sz="3200" smtClean="0">
                <a:ea typeface="宋体" pitchFamily="2" charset="-122"/>
              </a:rPr>
              <a:t>三、层次模型的数据操纵与完整性约束</a:t>
            </a:r>
            <a:r>
              <a:rPr lang="zh-CN" altLang="en-US" smtClean="0">
                <a:ea typeface="宋体" pitchFamily="2" charset="-122"/>
              </a:rPr>
              <a:t> </a:t>
            </a:r>
          </a:p>
        </p:txBody>
      </p:sp>
      <p:sp>
        <p:nvSpPr>
          <p:cNvPr id="97284" name="Rectangle 1027"/>
          <p:cNvSpPr>
            <a:spLocks noGrp="1" noChangeArrowheads="1"/>
          </p:cNvSpPr>
          <p:nvPr>
            <p:ph type="body" idx="1"/>
          </p:nvPr>
        </p:nvSpPr>
        <p:spPr>
          <a:xfrm>
            <a:off x="684213" y="1844675"/>
            <a:ext cx="7931150" cy="4495800"/>
          </a:xfrm>
        </p:spPr>
        <p:txBody>
          <a:bodyPr/>
          <a:lstStyle/>
          <a:p>
            <a:pPr eaLnBrk="1" hangingPunct="1">
              <a:lnSpc>
                <a:spcPct val="130000"/>
              </a:lnSpc>
            </a:pPr>
            <a:r>
              <a:rPr lang="zh-CN" altLang="en-US" b="1" smtClean="0">
                <a:ea typeface="宋体" pitchFamily="2" charset="-122"/>
              </a:rPr>
              <a:t>层次模型的数据操纵</a:t>
            </a:r>
          </a:p>
          <a:p>
            <a:pPr lvl="1" eaLnBrk="1" hangingPunct="1">
              <a:lnSpc>
                <a:spcPct val="160000"/>
              </a:lnSpc>
            </a:pPr>
            <a:r>
              <a:rPr lang="zh-CN" altLang="en-US" smtClean="0">
                <a:ea typeface="宋体" pitchFamily="2" charset="-122"/>
              </a:rPr>
              <a:t>查询</a:t>
            </a:r>
          </a:p>
          <a:p>
            <a:pPr lvl="1" eaLnBrk="1" hangingPunct="1">
              <a:lnSpc>
                <a:spcPct val="160000"/>
              </a:lnSpc>
            </a:pPr>
            <a:r>
              <a:rPr lang="zh-CN" altLang="en-US" smtClean="0">
                <a:ea typeface="宋体" pitchFamily="2" charset="-122"/>
              </a:rPr>
              <a:t>插入</a:t>
            </a:r>
          </a:p>
          <a:p>
            <a:pPr lvl="1" eaLnBrk="1" hangingPunct="1">
              <a:lnSpc>
                <a:spcPct val="160000"/>
              </a:lnSpc>
            </a:pPr>
            <a:r>
              <a:rPr lang="zh-CN" altLang="en-US" smtClean="0">
                <a:ea typeface="宋体" pitchFamily="2" charset="-122"/>
              </a:rPr>
              <a:t>删除</a:t>
            </a:r>
          </a:p>
          <a:p>
            <a:pPr lvl="1" eaLnBrk="1" hangingPunct="1">
              <a:lnSpc>
                <a:spcPct val="160000"/>
              </a:lnSpc>
            </a:pPr>
            <a:r>
              <a:rPr lang="zh-CN" altLang="en-US" smtClean="0">
                <a:ea typeface="宋体" pitchFamily="2" charset="-122"/>
              </a:rPr>
              <a:t>更新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8307" name="Rectangle 1026"/>
          <p:cNvSpPr>
            <a:spLocks noGrp="1" noChangeArrowheads="1"/>
          </p:cNvSpPr>
          <p:nvPr>
            <p:ph type="title"/>
          </p:nvPr>
        </p:nvSpPr>
        <p:spPr>
          <a:xfrm>
            <a:off x="914400" y="685800"/>
            <a:ext cx="7545388" cy="563563"/>
          </a:xfrm>
        </p:spPr>
        <p:txBody>
          <a:bodyPr/>
          <a:lstStyle/>
          <a:p>
            <a:pPr eaLnBrk="1" hangingPunct="1"/>
            <a:r>
              <a:rPr lang="zh-CN" altLang="en-US" sz="3200" smtClean="0">
                <a:ea typeface="宋体" pitchFamily="2" charset="-122"/>
              </a:rPr>
              <a:t>层次模型的数据操纵与完整性约束（续）</a:t>
            </a:r>
          </a:p>
        </p:txBody>
      </p:sp>
      <p:sp>
        <p:nvSpPr>
          <p:cNvPr id="98308" name="Rectangle 1027"/>
          <p:cNvSpPr>
            <a:spLocks noGrp="1" noChangeArrowheads="1"/>
          </p:cNvSpPr>
          <p:nvPr>
            <p:ph type="body" idx="1"/>
          </p:nvPr>
        </p:nvSpPr>
        <p:spPr/>
        <p:txBody>
          <a:bodyPr/>
          <a:lstStyle/>
          <a:p>
            <a:pPr eaLnBrk="1" hangingPunct="1">
              <a:lnSpc>
                <a:spcPct val="130000"/>
              </a:lnSpc>
            </a:pPr>
            <a:r>
              <a:rPr lang="zh-CN" altLang="en-US" b="1" smtClean="0">
                <a:ea typeface="宋体" pitchFamily="2" charset="-122"/>
              </a:rPr>
              <a:t>层次模型的完整性约束条件</a:t>
            </a:r>
            <a:r>
              <a:rPr lang="zh-CN" altLang="en-US" smtClean="0">
                <a:ea typeface="宋体" pitchFamily="2" charset="-122"/>
              </a:rPr>
              <a:t> </a:t>
            </a:r>
            <a:endParaRPr lang="zh-CN" altLang="en-US" b="1" smtClean="0">
              <a:ea typeface="宋体" pitchFamily="2" charset="-122"/>
            </a:endParaRPr>
          </a:p>
          <a:p>
            <a:pPr lvl="1" eaLnBrk="1" hangingPunct="1">
              <a:lnSpc>
                <a:spcPct val="160000"/>
              </a:lnSpc>
            </a:pPr>
            <a:r>
              <a:rPr lang="zh-CN" altLang="en-US" smtClean="0">
                <a:ea typeface="宋体" pitchFamily="2" charset="-122"/>
              </a:rPr>
              <a:t>无相应的双亲结点值就不能插入子女结点值</a:t>
            </a:r>
          </a:p>
          <a:p>
            <a:pPr lvl="1" eaLnBrk="1" hangingPunct="1">
              <a:lnSpc>
                <a:spcPct val="160000"/>
              </a:lnSpc>
            </a:pPr>
            <a:r>
              <a:rPr lang="zh-CN" altLang="en-US" smtClean="0">
                <a:ea typeface="宋体" pitchFamily="2" charset="-122"/>
              </a:rPr>
              <a:t>如果删除双亲结点值，则相应的子女结点值也被同时删除</a:t>
            </a:r>
          </a:p>
          <a:p>
            <a:pPr lvl="1" eaLnBrk="1" hangingPunct="1">
              <a:lnSpc>
                <a:spcPct val="160000"/>
              </a:lnSpc>
            </a:pPr>
            <a:r>
              <a:rPr lang="zh-CN" altLang="en-US" smtClean="0">
                <a:ea typeface="宋体" pitchFamily="2" charset="-122"/>
              </a:rPr>
              <a:t>更新操作时，应更新所有相应记录，以保证数据的一致性</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99331" name="Rectangle 2"/>
          <p:cNvSpPr>
            <a:spLocks noGrp="1" noChangeArrowheads="1"/>
          </p:cNvSpPr>
          <p:nvPr>
            <p:ph type="title"/>
          </p:nvPr>
        </p:nvSpPr>
        <p:spPr/>
        <p:txBody>
          <a:bodyPr/>
          <a:lstStyle/>
          <a:p>
            <a:pPr eaLnBrk="1" hangingPunct="1"/>
            <a:r>
              <a:rPr lang="zh-CN" altLang="en-US" smtClean="0">
                <a:ea typeface="宋体" pitchFamily="2" charset="-122"/>
              </a:rPr>
              <a:t>四、层次数据模型的存储结构</a:t>
            </a:r>
            <a:endParaRPr lang="zh-CN" altLang="en-US" smtClean="0">
              <a:solidFill>
                <a:schemeClr val="tx1"/>
              </a:solidFill>
              <a:ea typeface="宋体" pitchFamily="2" charset="-122"/>
            </a:endParaRPr>
          </a:p>
        </p:txBody>
      </p:sp>
      <p:sp>
        <p:nvSpPr>
          <p:cNvPr id="99332" name="Rectangle 3"/>
          <p:cNvSpPr>
            <a:spLocks noGrp="1" noChangeArrowheads="1"/>
          </p:cNvSpPr>
          <p:nvPr>
            <p:ph type="body" idx="1"/>
          </p:nvPr>
        </p:nvSpPr>
        <p:spPr/>
        <p:txBody>
          <a:bodyPr/>
          <a:lstStyle/>
          <a:p>
            <a:pPr eaLnBrk="1" hangingPunct="1">
              <a:lnSpc>
                <a:spcPct val="90000"/>
              </a:lnSpc>
            </a:pPr>
            <a:r>
              <a:rPr lang="zh-CN" altLang="en-US" smtClean="0">
                <a:ea typeface="宋体" pitchFamily="2" charset="-122"/>
              </a:rPr>
              <a:t>邻接法</a:t>
            </a:r>
          </a:p>
          <a:p>
            <a:pPr lvl="1" eaLnBrk="1" hangingPunct="1">
              <a:lnSpc>
                <a:spcPct val="140000"/>
              </a:lnSpc>
              <a:buFont typeface="Wingdings" pitchFamily="2" charset="2"/>
              <a:buNone/>
            </a:pPr>
            <a:r>
              <a:rPr lang="zh-CN" altLang="en-US" b="1" smtClean="0">
                <a:ea typeface="宋体" pitchFamily="2" charset="-122"/>
              </a:rPr>
              <a:t>按照层次树前序遍历的顺序把所有记录值依次邻接存</a:t>
            </a:r>
          </a:p>
          <a:p>
            <a:pPr lvl="1" eaLnBrk="1" hangingPunct="1">
              <a:lnSpc>
                <a:spcPct val="140000"/>
              </a:lnSpc>
              <a:buFont typeface="Wingdings" pitchFamily="2" charset="2"/>
              <a:buNone/>
            </a:pPr>
            <a:r>
              <a:rPr lang="zh-CN" altLang="en-US" b="1" smtClean="0">
                <a:ea typeface="宋体" pitchFamily="2" charset="-122"/>
              </a:rPr>
              <a:t>放，即通过物理空间的位置相邻来实现层次顺序</a:t>
            </a:r>
            <a:endParaRPr lang="zh-CN" altLang="en-US" smtClean="0">
              <a:ea typeface="宋体" pitchFamily="2" charset="-122"/>
            </a:endParaRPr>
          </a:p>
          <a:p>
            <a:pPr eaLnBrk="1" hangingPunct="1">
              <a:lnSpc>
                <a:spcPct val="140000"/>
              </a:lnSpc>
            </a:pPr>
            <a:endParaRPr lang="en-US" altLang="zh-CN" b="1" smtClean="0">
              <a:ea typeface="宋体" pitchFamily="2" charset="-122"/>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0355" name="Rectangle 2138"/>
          <p:cNvSpPr>
            <a:spLocks noGrp="1" noChangeArrowheads="1"/>
          </p:cNvSpPr>
          <p:nvPr>
            <p:ph type="title"/>
          </p:nvPr>
        </p:nvSpPr>
        <p:spPr/>
        <p:txBody>
          <a:bodyPr/>
          <a:lstStyle/>
          <a:p>
            <a:pPr eaLnBrk="1" hangingPunct="1"/>
            <a:r>
              <a:rPr lang="zh-CN" altLang="en-US" sz="3200" smtClean="0">
                <a:ea typeface="宋体" pitchFamily="2" charset="-122"/>
              </a:rPr>
              <a:t>层次数据模型的存储结构（续）</a:t>
            </a:r>
          </a:p>
        </p:txBody>
      </p:sp>
      <p:pic>
        <p:nvPicPr>
          <p:cNvPr id="100356" name="Picture 2052" descr="1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2988" y="2060575"/>
            <a:ext cx="6697662"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Text Box 2141"/>
          <p:cNvSpPr txBox="1">
            <a:spLocks noChangeArrowheads="1"/>
          </p:cNvSpPr>
          <p:nvPr/>
        </p:nvSpPr>
        <p:spPr bwMode="auto">
          <a:xfrm>
            <a:off x="3059113" y="4581525"/>
            <a:ext cx="3057525" cy="366713"/>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Times New Roman" pitchFamily="18" charset="0"/>
              </a:rPr>
              <a:t>图</a:t>
            </a:r>
            <a:r>
              <a:rPr lang="en-US" altLang="zh-CN" b="1">
                <a:latin typeface="Times New Roman" pitchFamily="18" charset="0"/>
              </a:rPr>
              <a:t>1.20  </a:t>
            </a:r>
            <a:r>
              <a:rPr lang="zh-CN" altLang="en-US" b="1">
                <a:latin typeface="Times New Roman" pitchFamily="18" charset="0"/>
              </a:rPr>
              <a:t>层次数据库及其实例 </a:t>
            </a:r>
          </a:p>
        </p:txBody>
      </p:sp>
      <p:grpSp>
        <p:nvGrpSpPr>
          <p:cNvPr id="423013" name="Group 2149"/>
          <p:cNvGrpSpPr>
            <a:grpSpLocks/>
          </p:cNvGrpSpPr>
          <p:nvPr/>
        </p:nvGrpSpPr>
        <p:grpSpPr bwMode="auto">
          <a:xfrm>
            <a:off x="611188" y="5373688"/>
            <a:ext cx="8229600" cy="942975"/>
            <a:chOff x="385" y="3385"/>
            <a:chExt cx="5184" cy="594"/>
          </a:xfrm>
        </p:grpSpPr>
        <p:sp>
          <p:nvSpPr>
            <p:cNvPr id="100361" name="Rectangle 2085"/>
            <p:cNvSpPr>
              <a:spLocks noChangeArrowheads="1"/>
            </p:cNvSpPr>
            <p:nvPr/>
          </p:nvSpPr>
          <p:spPr bwMode="auto">
            <a:xfrm>
              <a:off x="5271" y="3385"/>
              <a:ext cx="298"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a:t>
              </a:r>
            </a:p>
          </p:txBody>
        </p:sp>
        <p:sp>
          <p:nvSpPr>
            <p:cNvPr id="100362" name="Rectangle 2084"/>
            <p:cNvSpPr>
              <a:spLocks noChangeArrowheads="1"/>
            </p:cNvSpPr>
            <p:nvPr/>
          </p:nvSpPr>
          <p:spPr bwMode="auto">
            <a:xfrm>
              <a:off x="494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A1</a:t>
              </a:r>
            </a:p>
          </p:txBody>
        </p:sp>
        <p:sp>
          <p:nvSpPr>
            <p:cNvPr id="100363" name="Rectangle 2083"/>
            <p:cNvSpPr>
              <a:spLocks noChangeArrowheads="1"/>
            </p:cNvSpPr>
            <p:nvPr/>
          </p:nvSpPr>
          <p:spPr bwMode="auto">
            <a:xfrm>
              <a:off x="4622" y="3385"/>
              <a:ext cx="324"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A2</a:t>
              </a:r>
            </a:p>
          </p:txBody>
        </p:sp>
        <p:sp>
          <p:nvSpPr>
            <p:cNvPr id="100364" name="Rectangle 2082"/>
            <p:cNvSpPr>
              <a:spLocks noChangeArrowheads="1"/>
            </p:cNvSpPr>
            <p:nvPr/>
          </p:nvSpPr>
          <p:spPr bwMode="auto">
            <a:xfrm>
              <a:off x="429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C8</a:t>
              </a:r>
            </a:p>
          </p:txBody>
        </p:sp>
        <p:sp>
          <p:nvSpPr>
            <p:cNvPr id="100365" name="Rectangle 2081"/>
            <p:cNvSpPr>
              <a:spLocks noChangeArrowheads="1"/>
            </p:cNvSpPr>
            <p:nvPr/>
          </p:nvSpPr>
          <p:spPr bwMode="auto">
            <a:xfrm>
              <a:off x="397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C6</a:t>
              </a:r>
            </a:p>
          </p:txBody>
        </p:sp>
        <p:sp>
          <p:nvSpPr>
            <p:cNvPr id="100366" name="Rectangle 2080"/>
            <p:cNvSpPr>
              <a:spLocks noChangeArrowheads="1"/>
            </p:cNvSpPr>
            <p:nvPr/>
          </p:nvSpPr>
          <p:spPr bwMode="auto">
            <a:xfrm>
              <a:off x="364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C4</a:t>
              </a:r>
            </a:p>
          </p:txBody>
        </p:sp>
        <p:sp>
          <p:nvSpPr>
            <p:cNvPr id="100367" name="Rectangle 2079"/>
            <p:cNvSpPr>
              <a:spLocks noChangeArrowheads="1"/>
            </p:cNvSpPr>
            <p:nvPr/>
          </p:nvSpPr>
          <p:spPr bwMode="auto">
            <a:xfrm>
              <a:off x="332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B6</a:t>
              </a:r>
            </a:p>
          </p:txBody>
        </p:sp>
        <p:sp>
          <p:nvSpPr>
            <p:cNvPr id="100368" name="Rectangle 2078"/>
            <p:cNvSpPr>
              <a:spLocks noChangeArrowheads="1"/>
            </p:cNvSpPr>
            <p:nvPr/>
          </p:nvSpPr>
          <p:spPr bwMode="auto">
            <a:xfrm>
              <a:off x="2997"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C9</a:t>
              </a:r>
            </a:p>
          </p:txBody>
        </p:sp>
        <p:sp>
          <p:nvSpPr>
            <p:cNvPr id="100369" name="Rectangle 2077"/>
            <p:cNvSpPr>
              <a:spLocks noChangeArrowheads="1"/>
            </p:cNvSpPr>
            <p:nvPr/>
          </p:nvSpPr>
          <p:spPr bwMode="auto">
            <a:xfrm>
              <a:off x="2672"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C2</a:t>
              </a:r>
            </a:p>
          </p:txBody>
        </p:sp>
        <p:sp>
          <p:nvSpPr>
            <p:cNvPr id="100370" name="Rectangle 2076"/>
            <p:cNvSpPr>
              <a:spLocks noChangeArrowheads="1"/>
            </p:cNvSpPr>
            <p:nvPr/>
          </p:nvSpPr>
          <p:spPr bwMode="auto">
            <a:xfrm>
              <a:off x="2348" y="3385"/>
              <a:ext cx="324"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B4</a:t>
              </a:r>
            </a:p>
          </p:txBody>
        </p:sp>
        <p:sp>
          <p:nvSpPr>
            <p:cNvPr id="100371" name="Rectangle 2075"/>
            <p:cNvSpPr>
              <a:spLocks noChangeArrowheads="1"/>
            </p:cNvSpPr>
            <p:nvPr/>
          </p:nvSpPr>
          <p:spPr bwMode="auto">
            <a:xfrm>
              <a:off x="2011" y="3385"/>
              <a:ext cx="337"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C14</a:t>
              </a:r>
            </a:p>
          </p:txBody>
        </p:sp>
        <p:sp>
          <p:nvSpPr>
            <p:cNvPr id="100372" name="Rectangle 2074"/>
            <p:cNvSpPr>
              <a:spLocks noChangeArrowheads="1"/>
            </p:cNvSpPr>
            <p:nvPr/>
          </p:nvSpPr>
          <p:spPr bwMode="auto">
            <a:xfrm>
              <a:off x="168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C7</a:t>
              </a:r>
            </a:p>
          </p:txBody>
        </p:sp>
        <p:sp>
          <p:nvSpPr>
            <p:cNvPr id="100373" name="Rectangle 2073"/>
            <p:cNvSpPr>
              <a:spLocks noChangeArrowheads="1"/>
            </p:cNvSpPr>
            <p:nvPr/>
          </p:nvSpPr>
          <p:spPr bwMode="auto">
            <a:xfrm>
              <a:off x="1361"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C5</a:t>
              </a:r>
            </a:p>
          </p:txBody>
        </p:sp>
        <p:sp>
          <p:nvSpPr>
            <p:cNvPr id="100374" name="Rectangle 2072"/>
            <p:cNvSpPr>
              <a:spLocks noChangeArrowheads="1"/>
            </p:cNvSpPr>
            <p:nvPr/>
          </p:nvSpPr>
          <p:spPr bwMode="auto">
            <a:xfrm>
              <a:off x="1036"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C3</a:t>
              </a:r>
            </a:p>
          </p:txBody>
        </p:sp>
        <p:sp>
          <p:nvSpPr>
            <p:cNvPr id="100375" name="Rectangle 2071"/>
            <p:cNvSpPr>
              <a:spLocks noChangeArrowheads="1"/>
            </p:cNvSpPr>
            <p:nvPr/>
          </p:nvSpPr>
          <p:spPr bwMode="auto">
            <a:xfrm>
              <a:off x="711" y="3385"/>
              <a:ext cx="325"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B1</a:t>
              </a:r>
            </a:p>
          </p:txBody>
        </p:sp>
        <p:sp>
          <p:nvSpPr>
            <p:cNvPr id="100376" name="Rectangle 2070"/>
            <p:cNvSpPr>
              <a:spLocks noChangeArrowheads="1"/>
            </p:cNvSpPr>
            <p:nvPr/>
          </p:nvSpPr>
          <p:spPr bwMode="auto">
            <a:xfrm>
              <a:off x="385" y="3385"/>
              <a:ext cx="326" cy="22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r>
                <a:rPr kumimoji="1" lang="en-US" altLang="zh-CN" sz="1600">
                  <a:latin typeface="Times New Roman" pitchFamily="18" charset="0"/>
                </a:rPr>
                <a:t>A1</a:t>
              </a:r>
            </a:p>
          </p:txBody>
        </p:sp>
        <p:sp>
          <p:nvSpPr>
            <p:cNvPr id="100377" name="Line 2086"/>
            <p:cNvSpPr>
              <a:spLocks noChangeShapeType="1"/>
            </p:cNvSpPr>
            <p:nvPr/>
          </p:nvSpPr>
          <p:spPr bwMode="auto">
            <a:xfrm>
              <a:off x="385" y="3385"/>
              <a:ext cx="518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8" name="Line 2087"/>
            <p:cNvSpPr>
              <a:spLocks noChangeShapeType="1"/>
            </p:cNvSpPr>
            <p:nvPr/>
          </p:nvSpPr>
          <p:spPr bwMode="auto">
            <a:xfrm>
              <a:off x="385" y="3612"/>
              <a:ext cx="5184"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79" name="Line 2088"/>
            <p:cNvSpPr>
              <a:spLocks noChangeShapeType="1"/>
            </p:cNvSpPr>
            <p:nvPr/>
          </p:nvSpPr>
          <p:spPr bwMode="auto">
            <a:xfrm>
              <a:off x="385"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0" name="Line 2089"/>
            <p:cNvSpPr>
              <a:spLocks noChangeShapeType="1"/>
            </p:cNvSpPr>
            <p:nvPr/>
          </p:nvSpPr>
          <p:spPr bwMode="auto">
            <a:xfrm>
              <a:off x="5569"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1" name="Line 2093"/>
            <p:cNvSpPr>
              <a:spLocks noChangeShapeType="1"/>
            </p:cNvSpPr>
            <p:nvPr/>
          </p:nvSpPr>
          <p:spPr bwMode="auto">
            <a:xfrm>
              <a:off x="71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2" name="Line 2096"/>
            <p:cNvSpPr>
              <a:spLocks noChangeShapeType="1"/>
            </p:cNvSpPr>
            <p:nvPr/>
          </p:nvSpPr>
          <p:spPr bwMode="auto">
            <a:xfrm>
              <a:off x="103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3" name="Line 2099"/>
            <p:cNvSpPr>
              <a:spLocks noChangeShapeType="1"/>
            </p:cNvSpPr>
            <p:nvPr/>
          </p:nvSpPr>
          <p:spPr bwMode="auto">
            <a:xfrm>
              <a:off x="136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4" name="Line 2102"/>
            <p:cNvSpPr>
              <a:spLocks noChangeShapeType="1"/>
            </p:cNvSpPr>
            <p:nvPr/>
          </p:nvSpPr>
          <p:spPr bwMode="auto">
            <a:xfrm>
              <a:off x="168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5" name="Line 2105"/>
            <p:cNvSpPr>
              <a:spLocks noChangeShapeType="1"/>
            </p:cNvSpPr>
            <p:nvPr/>
          </p:nvSpPr>
          <p:spPr bwMode="auto">
            <a:xfrm>
              <a:off x="201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6" name="Line 2108"/>
            <p:cNvSpPr>
              <a:spLocks noChangeShapeType="1"/>
            </p:cNvSpPr>
            <p:nvPr/>
          </p:nvSpPr>
          <p:spPr bwMode="auto">
            <a:xfrm>
              <a:off x="2348"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7" name="Line 2111"/>
            <p:cNvSpPr>
              <a:spLocks noChangeShapeType="1"/>
            </p:cNvSpPr>
            <p:nvPr/>
          </p:nvSpPr>
          <p:spPr bwMode="auto">
            <a:xfrm>
              <a:off x="267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8" name="Line 2114"/>
            <p:cNvSpPr>
              <a:spLocks noChangeShapeType="1"/>
            </p:cNvSpPr>
            <p:nvPr/>
          </p:nvSpPr>
          <p:spPr bwMode="auto">
            <a:xfrm>
              <a:off x="299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89" name="Line 2117"/>
            <p:cNvSpPr>
              <a:spLocks noChangeShapeType="1"/>
            </p:cNvSpPr>
            <p:nvPr/>
          </p:nvSpPr>
          <p:spPr bwMode="auto">
            <a:xfrm>
              <a:off x="332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0" name="Line 2120"/>
            <p:cNvSpPr>
              <a:spLocks noChangeShapeType="1"/>
            </p:cNvSpPr>
            <p:nvPr/>
          </p:nvSpPr>
          <p:spPr bwMode="auto">
            <a:xfrm>
              <a:off x="364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1" name="Line 2123"/>
            <p:cNvSpPr>
              <a:spLocks noChangeShapeType="1"/>
            </p:cNvSpPr>
            <p:nvPr/>
          </p:nvSpPr>
          <p:spPr bwMode="auto">
            <a:xfrm>
              <a:off x="397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2" name="Line 2126"/>
            <p:cNvSpPr>
              <a:spLocks noChangeShapeType="1"/>
            </p:cNvSpPr>
            <p:nvPr/>
          </p:nvSpPr>
          <p:spPr bwMode="auto">
            <a:xfrm>
              <a:off x="4297"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3" name="Line 2129"/>
            <p:cNvSpPr>
              <a:spLocks noChangeShapeType="1"/>
            </p:cNvSpPr>
            <p:nvPr/>
          </p:nvSpPr>
          <p:spPr bwMode="auto">
            <a:xfrm>
              <a:off x="4622"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4" name="Line 2132"/>
            <p:cNvSpPr>
              <a:spLocks noChangeShapeType="1"/>
            </p:cNvSpPr>
            <p:nvPr/>
          </p:nvSpPr>
          <p:spPr bwMode="auto">
            <a:xfrm>
              <a:off x="4946"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5" name="Line 2135"/>
            <p:cNvSpPr>
              <a:spLocks noChangeShapeType="1"/>
            </p:cNvSpPr>
            <p:nvPr/>
          </p:nvSpPr>
          <p:spPr bwMode="auto">
            <a:xfrm>
              <a:off x="5271" y="3385"/>
              <a:ext cx="0" cy="227"/>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396" name="Text Box 2142"/>
            <p:cNvSpPr txBox="1">
              <a:spLocks noChangeArrowheads="1"/>
            </p:cNvSpPr>
            <p:nvPr/>
          </p:nvSpPr>
          <p:spPr bwMode="auto">
            <a:xfrm>
              <a:off x="2200" y="3748"/>
              <a:ext cx="1056" cy="2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b="1">
                  <a:latin typeface="Times New Roman" pitchFamily="18" charset="0"/>
                </a:rPr>
                <a:t>图</a:t>
              </a:r>
              <a:r>
                <a:rPr lang="en-US" altLang="zh-CN" b="1">
                  <a:latin typeface="Times New Roman" pitchFamily="18" charset="0"/>
                </a:rPr>
                <a:t>1.21  </a:t>
              </a:r>
              <a:r>
                <a:rPr lang="zh-CN" altLang="en-US" b="1">
                  <a:latin typeface="Times New Roman" pitchFamily="18" charset="0"/>
                </a:rPr>
                <a:t>邻接法 </a:t>
              </a:r>
            </a:p>
          </p:txBody>
        </p:sp>
      </p:grpSp>
      <p:sp>
        <p:nvSpPr>
          <p:cNvPr id="423011" name="AutoShape 2147"/>
          <p:cNvSpPr>
            <a:spLocks noChangeArrowheads="1"/>
          </p:cNvSpPr>
          <p:nvPr/>
        </p:nvSpPr>
        <p:spPr bwMode="auto">
          <a:xfrm>
            <a:off x="0" y="2420938"/>
            <a:ext cx="3419475" cy="1971675"/>
          </a:xfrm>
          <a:prstGeom prst="cloudCallout">
            <a:avLst>
              <a:gd name="adj1" fmla="val 27532"/>
              <a:gd name="adj2" fmla="val 98551"/>
            </a:avLst>
          </a:prstGeom>
          <a:gradFill rotWithShape="0">
            <a:gsLst>
              <a:gs pos="0">
                <a:srgbClr val="FFFFFF"/>
              </a:gs>
              <a:gs pos="100000">
                <a:srgbClr val="BBBBBB"/>
              </a:gs>
            </a:gsLst>
            <a:lin ang="5400000" scaled="1"/>
          </a:gra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342900" indent="-342900" algn="ctr" eaLnBrk="1" hangingPunct="1"/>
            <a:r>
              <a:rPr lang="zh-CN" altLang="en-US" sz="1400" b="1">
                <a:solidFill>
                  <a:srgbClr val="FB33F1"/>
                </a:solidFill>
                <a:latin typeface="Times New Roman" pitchFamily="18" charset="0"/>
              </a:rPr>
              <a:t>按邻接法存放图</a:t>
            </a:r>
            <a:r>
              <a:rPr lang="en-US" altLang="zh-CN" sz="1400" b="1">
                <a:solidFill>
                  <a:srgbClr val="FB33F1"/>
                </a:solidFill>
                <a:latin typeface="Times New Roman" pitchFamily="18" charset="0"/>
              </a:rPr>
              <a:t>1.20</a:t>
            </a:r>
            <a:r>
              <a:rPr lang="zh-CN" altLang="en-US" sz="1400" b="1">
                <a:solidFill>
                  <a:srgbClr val="FB33F1"/>
                </a:solidFill>
                <a:latin typeface="Times New Roman" pitchFamily="18" charset="0"/>
              </a:rPr>
              <a:t>（</a:t>
            </a:r>
            <a:r>
              <a:rPr lang="en-US" altLang="zh-CN" sz="1400" b="1">
                <a:solidFill>
                  <a:srgbClr val="FB33F1"/>
                </a:solidFill>
                <a:latin typeface="Times New Roman" pitchFamily="18" charset="0"/>
              </a:rPr>
              <a:t>b</a:t>
            </a:r>
            <a:r>
              <a:rPr lang="zh-CN" altLang="en-US" sz="1400" b="1">
                <a:solidFill>
                  <a:srgbClr val="FB33F1"/>
                </a:solidFill>
                <a:latin typeface="Times New Roman" pitchFamily="18" charset="0"/>
              </a:rPr>
              <a:t>）</a:t>
            </a:r>
          </a:p>
          <a:p>
            <a:pPr marL="342900" indent="-342900" algn="ctr" eaLnBrk="1" hangingPunct="1"/>
            <a:r>
              <a:rPr lang="zh-CN" altLang="en-US" sz="1400" b="1">
                <a:solidFill>
                  <a:srgbClr val="FB33F1"/>
                </a:solidFill>
                <a:latin typeface="Times New Roman" pitchFamily="18" charset="0"/>
              </a:rPr>
              <a:t>中以根记录</a:t>
            </a:r>
            <a:r>
              <a:rPr lang="en-US" altLang="zh-CN" sz="1400" b="1">
                <a:solidFill>
                  <a:srgbClr val="FB33F1"/>
                </a:solidFill>
                <a:latin typeface="Times New Roman" pitchFamily="18" charset="0"/>
              </a:rPr>
              <a:t>A1</a:t>
            </a:r>
            <a:r>
              <a:rPr lang="zh-CN" altLang="en-US" sz="1400" b="1">
                <a:solidFill>
                  <a:srgbClr val="FB33F1"/>
                </a:solidFill>
                <a:latin typeface="Times New Roman" pitchFamily="18" charset="0"/>
              </a:rPr>
              <a:t>为首的层次</a:t>
            </a:r>
          </a:p>
          <a:p>
            <a:pPr marL="342900" indent="-342900" algn="ctr" eaLnBrk="1" hangingPunct="1"/>
            <a:r>
              <a:rPr lang="zh-CN" altLang="en-US" sz="1400" b="1">
                <a:solidFill>
                  <a:srgbClr val="FB33F1"/>
                </a:solidFill>
                <a:latin typeface="Times New Roman" pitchFamily="18" charset="0"/>
              </a:rPr>
              <a:t>记录实例集</a:t>
            </a:r>
          </a:p>
          <a:p>
            <a:pPr marL="342900" indent="-342900" algn="ctr" eaLnBrk="1" hangingPunct="1"/>
            <a:endParaRPr lang="en-US" altLang="zh-CN" sz="1400" b="1">
              <a:latin typeface="Times New Roman" pitchFamily="18" charset="0"/>
            </a:endParaRPr>
          </a:p>
        </p:txBody>
      </p:sp>
      <p:sp>
        <p:nvSpPr>
          <p:cNvPr id="100360" name="Rectangle 2148"/>
          <p:cNvSpPr>
            <a:spLocks noChangeArrowheads="1"/>
          </p:cNvSpPr>
          <p:nvPr/>
        </p:nvSpPr>
        <p:spPr bwMode="auto">
          <a:xfrm>
            <a:off x="611188" y="1557338"/>
            <a:ext cx="7232650" cy="42703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kumimoji="1" lang="zh-CN" altLang="en-US" sz="2000">
                <a:latin typeface="Times New Roman" pitchFamily="18" charset="0"/>
              </a:rPr>
              <a:t>按邻接法存放图</a:t>
            </a:r>
            <a:r>
              <a:rPr kumimoji="1" lang="en-US" altLang="zh-CN" sz="2000">
                <a:latin typeface="Times New Roman" pitchFamily="18" charset="0"/>
              </a:rPr>
              <a:t>1.20</a:t>
            </a:r>
            <a:r>
              <a:rPr kumimoji="1" lang="zh-CN" altLang="en-US" sz="2000">
                <a:latin typeface="Times New Roman" pitchFamily="18" charset="0"/>
              </a:rPr>
              <a:t>（</a:t>
            </a:r>
            <a:r>
              <a:rPr kumimoji="1" lang="en-US" altLang="zh-CN" sz="2000">
                <a:latin typeface="Times New Roman" pitchFamily="18" charset="0"/>
              </a:rPr>
              <a:t>b</a:t>
            </a:r>
            <a:r>
              <a:rPr kumimoji="1" lang="zh-CN" altLang="en-US" sz="2000">
                <a:latin typeface="Times New Roman" pitchFamily="18" charset="0"/>
              </a:rPr>
              <a:t>）中以根记录</a:t>
            </a:r>
            <a:r>
              <a:rPr kumimoji="1" lang="en-US" altLang="zh-CN" sz="2000">
                <a:latin typeface="Times New Roman" pitchFamily="18" charset="0"/>
              </a:rPr>
              <a:t>A1</a:t>
            </a:r>
            <a:r>
              <a:rPr kumimoji="1" lang="zh-CN" altLang="en-US" sz="2000">
                <a:latin typeface="Times New Roman" pitchFamily="18" charset="0"/>
              </a:rPr>
              <a:t>为首的层次记录实例集</a:t>
            </a:r>
            <a:r>
              <a:rPr kumimoji="1" lang="zh-CN" altLang="en-US" sz="2200" b="1">
                <a:latin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23013"/>
                                        </p:tgtEl>
                                        <p:attrNameLst>
                                          <p:attrName>style.visibility</p:attrName>
                                        </p:attrNameLst>
                                      </p:cBhvr>
                                      <p:to>
                                        <p:strVal val="visible"/>
                                      </p:to>
                                    </p:set>
                                    <p:animEffect transition="in" filter="blinds(horizontal)">
                                      <p:cBhvr>
                                        <p:cTn id="7" dur="1000"/>
                                        <p:tgtEl>
                                          <p:spTgt spid="4230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423011"/>
                                        </p:tgtEl>
                                        <p:attrNameLst>
                                          <p:attrName>style.visibility</p:attrName>
                                        </p:attrNameLst>
                                      </p:cBhvr>
                                      <p:to>
                                        <p:strVal val="visible"/>
                                      </p:to>
                                    </p:set>
                                    <p:anim calcmode="lin" valueType="num">
                                      <p:cBhvr additive="base">
                                        <p:cTn id="12" dur="1000" fill="hold"/>
                                        <p:tgtEl>
                                          <p:spTgt spid="423011"/>
                                        </p:tgtEl>
                                        <p:attrNameLst>
                                          <p:attrName>ppt_x</p:attrName>
                                        </p:attrNameLst>
                                      </p:cBhvr>
                                      <p:tavLst>
                                        <p:tav tm="0">
                                          <p:val>
                                            <p:strVal val="0-#ppt_w/2"/>
                                          </p:val>
                                        </p:tav>
                                        <p:tav tm="100000">
                                          <p:val>
                                            <p:strVal val="#ppt_x"/>
                                          </p:val>
                                        </p:tav>
                                      </p:tavLst>
                                    </p:anim>
                                    <p:anim calcmode="lin" valueType="num">
                                      <p:cBhvr additive="base">
                                        <p:cTn id="13" dur="1000" fill="hold"/>
                                        <p:tgtEl>
                                          <p:spTgt spid="4230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011"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1379" name="Rectangle 2"/>
          <p:cNvSpPr>
            <a:spLocks noGrp="1" noChangeArrowheads="1"/>
          </p:cNvSpPr>
          <p:nvPr>
            <p:ph type="title"/>
          </p:nvPr>
        </p:nvSpPr>
        <p:spPr/>
        <p:txBody>
          <a:bodyPr/>
          <a:lstStyle/>
          <a:p>
            <a:pPr eaLnBrk="1" hangingPunct="1"/>
            <a:r>
              <a:rPr lang="zh-CN" altLang="en-US" sz="3200" smtClean="0">
                <a:ea typeface="宋体" pitchFamily="2" charset="-122"/>
              </a:rPr>
              <a:t>层次数据模型的存储结构（续）</a:t>
            </a:r>
          </a:p>
        </p:txBody>
      </p:sp>
      <p:sp>
        <p:nvSpPr>
          <p:cNvPr id="101380" name="Rectangle 4"/>
          <p:cNvSpPr>
            <a:spLocks noGrp="1" noChangeArrowheads="1"/>
          </p:cNvSpPr>
          <p:nvPr>
            <p:ph type="body" idx="1"/>
          </p:nvPr>
        </p:nvSpPr>
        <p:spPr>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cap="flat" cmpd="sng" algn="ctr">
                <a:solidFill>
                  <a:schemeClr val="tx1"/>
                </a:solidFill>
                <a:prstDash val="solid"/>
                <a:miter lim="800000"/>
                <a:headEnd/>
                <a:tailEnd/>
              </a14:hiddenLine>
            </a:ext>
          </a:extLst>
        </p:spPr>
        <p:txBody>
          <a:bodyPr/>
          <a:lstStyle/>
          <a:p>
            <a:pPr eaLnBrk="1" hangingPunct="1">
              <a:lnSpc>
                <a:spcPct val="150000"/>
              </a:lnSpc>
            </a:pPr>
            <a:r>
              <a:rPr lang="zh-CN" altLang="en-US" smtClean="0">
                <a:ea typeface="宋体" pitchFamily="2" charset="-122"/>
              </a:rPr>
              <a:t>链接法</a:t>
            </a:r>
          </a:p>
          <a:p>
            <a:pPr lvl="1" eaLnBrk="1" hangingPunct="1">
              <a:lnSpc>
                <a:spcPct val="150000"/>
              </a:lnSpc>
            </a:pPr>
            <a:r>
              <a:rPr lang="zh-CN" altLang="en-US" b="1" smtClean="0">
                <a:ea typeface="宋体" pitchFamily="2" charset="-122"/>
              </a:rPr>
              <a:t>用指引来反映数据之间的层次联系</a:t>
            </a:r>
            <a:endParaRPr lang="zh-CN" altLang="en-US" smtClean="0">
              <a:ea typeface="宋体" pitchFamily="2" charset="-122"/>
            </a:endParaRPr>
          </a:p>
          <a:p>
            <a:pPr lvl="1" eaLnBrk="1" hangingPunct="1">
              <a:lnSpc>
                <a:spcPct val="150000"/>
              </a:lnSpc>
            </a:pPr>
            <a:r>
              <a:rPr lang="zh-CN" altLang="en-US" b="1" smtClean="0">
                <a:ea typeface="宋体" pitchFamily="2" charset="-122"/>
              </a:rPr>
              <a:t>子女－兄弟链接法</a:t>
            </a:r>
          </a:p>
          <a:p>
            <a:pPr lvl="1" eaLnBrk="1" hangingPunct="1">
              <a:lnSpc>
                <a:spcPct val="150000"/>
              </a:lnSpc>
            </a:pPr>
            <a:r>
              <a:rPr lang="zh-CN" altLang="en-US" b="1" smtClean="0">
                <a:ea typeface="宋体" pitchFamily="2" charset="-122"/>
              </a:rPr>
              <a:t>层次序列链接法</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2403" name="Rectangle 1026"/>
          <p:cNvSpPr>
            <a:spLocks noGrp="1" noChangeArrowheads="1"/>
          </p:cNvSpPr>
          <p:nvPr>
            <p:ph type="title"/>
          </p:nvPr>
        </p:nvSpPr>
        <p:spPr/>
        <p:txBody>
          <a:bodyPr/>
          <a:lstStyle/>
          <a:p>
            <a:pPr eaLnBrk="1" hangingPunct="1"/>
            <a:r>
              <a:rPr lang="zh-CN" altLang="en-US" sz="3200" smtClean="0">
                <a:ea typeface="宋体" pitchFamily="2" charset="-122"/>
              </a:rPr>
              <a:t>层次数据模型的存储结构（续）</a:t>
            </a:r>
          </a:p>
        </p:txBody>
      </p:sp>
      <p:pic>
        <p:nvPicPr>
          <p:cNvPr id="102404" name="Picture 1032"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141663"/>
            <a:ext cx="6408737"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Rectangle 1033"/>
          <p:cNvSpPr>
            <a:spLocks noChangeArrowheads="1"/>
          </p:cNvSpPr>
          <p:nvPr/>
        </p:nvSpPr>
        <p:spPr bwMode="auto">
          <a:xfrm>
            <a:off x="395288" y="1700213"/>
            <a:ext cx="7489825" cy="1322387"/>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91240B29-F687-4F45-9708-019B960494DF}">
              <a14:hiddenLine xmlns:a14="http://schemas.microsoft.com/office/drawing/2010/main" w="254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eaLnBrk="1" hangingPunct="1">
              <a:lnSpc>
                <a:spcPct val="130000"/>
              </a:lnSpc>
              <a:buClr>
                <a:schemeClr val="accent1"/>
              </a:buClr>
              <a:buFont typeface="Wingdings" pitchFamily="2" charset="2"/>
              <a:buChar char="n"/>
            </a:pPr>
            <a:r>
              <a:rPr lang="zh-CN" altLang="en-US" sz="2600" b="1">
                <a:solidFill>
                  <a:srgbClr val="FF3300"/>
                </a:solidFill>
              </a:rPr>
              <a:t>子女</a:t>
            </a:r>
            <a:r>
              <a:rPr lang="en-US" altLang="zh-CN" sz="2600" b="1">
                <a:solidFill>
                  <a:srgbClr val="FF3300"/>
                </a:solidFill>
              </a:rPr>
              <a:t>-</a:t>
            </a:r>
            <a:r>
              <a:rPr lang="zh-CN" altLang="en-US" sz="2600" b="1">
                <a:solidFill>
                  <a:srgbClr val="FF3300"/>
                </a:solidFill>
              </a:rPr>
              <a:t>兄弟链接法</a:t>
            </a:r>
          </a:p>
          <a:p>
            <a:pPr lvl="1" eaLnBrk="1" hangingPunct="1">
              <a:lnSpc>
                <a:spcPct val="130000"/>
              </a:lnSpc>
              <a:buSzPct val="75000"/>
              <a:buFont typeface="Wingdings" pitchFamily="2" charset="2"/>
              <a:buNone/>
            </a:pPr>
            <a:r>
              <a:rPr lang="zh-CN" altLang="en-US">
                <a:latin typeface="Times New Roman" pitchFamily="18" charset="0"/>
              </a:rPr>
              <a:t>每个记录设两类指针，分别指向最左边的子女（每个记录型对应一个）和最近的兄弟</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页脚占位符 4"/>
          <p:cNvSpPr>
            <a:spLocks noGrp="1"/>
          </p:cNvSpPr>
          <p:nvPr>
            <p:ph type="ftr" sz="quarter" idx="11"/>
          </p:nvPr>
        </p:nvSpPr>
        <p:spPr>
          <a:noFill/>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US" altLang="zh-CN">
                <a:solidFill>
                  <a:srgbClr val="F03628"/>
                </a:solidFill>
              </a:rPr>
              <a:t>An Introduction to Database Systems</a:t>
            </a:r>
          </a:p>
        </p:txBody>
      </p:sp>
      <p:sp>
        <p:nvSpPr>
          <p:cNvPr id="103427" name="Rectangle 2"/>
          <p:cNvSpPr>
            <a:spLocks noGrp="1" noChangeArrowheads="1"/>
          </p:cNvSpPr>
          <p:nvPr>
            <p:ph type="title"/>
          </p:nvPr>
        </p:nvSpPr>
        <p:spPr/>
        <p:txBody>
          <a:bodyPr/>
          <a:lstStyle/>
          <a:p>
            <a:pPr eaLnBrk="1" hangingPunct="1"/>
            <a:r>
              <a:rPr lang="zh-CN" altLang="en-US" sz="3200" smtClean="0">
                <a:ea typeface="宋体" pitchFamily="2" charset="-122"/>
              </a:rPr>
              <a:t>层次数据模型的存储结构（续）</a:t>
            </a:r>
          </a:p>
        </p:txBody>
      </p:sp>
      <p:sp>
        <p:nvSpPr>
          <p:cNvPr id="103428" name="Rectangle 3"/>
          <p:cNvSpPr>
            <a:spLocks noGrp="1" noChangeArrowheads="1"/>
          </p:cNvSpPr>
          <p:nvPr>
            <p:ph type="body" idx="1"/>
          </p:nvPr>
        </p:nvSpPr>
        <p:spPr>
          <a:xfrm>
            <a:off x="468313" y="1557338"/>
            <a:ext cx="8229600" cy="1150937"/>
          </a:xfrm>
        </p:spPr>
        <p:txBody>
          <a:bodyPr/>
          <a:lstStyle/>
          <a:p>
            <a:pPr eaLnBrk="1" hangingPunct="1"/>
            <a:r>
              <a:rPr lang="zh-CN" altLang="en-US" sz="3000" b="1" smtClean="0">
                <a:solidFill>
                  <a:srgbClr val="FF3300"/>
                </a:solidFill>
                <a:ea typeface="宋体" pitchFamily="2" charset="-122"/>
              </a:rPr>
              <a:t>层次序列链接法</a:t>
            </a:r>
          </a:p>
          <a:p>
            <a:pPr lvl="1" eaLnBrk="1" hangingPunct="1">
              <a:buFont typeface="Wingdings" pitchFamily="2" charset="2"/>
              <a:buNone/>
            </a:pPr>
            <a:r>
              <a:rPr lang="zh-CN" altLang="en-US" sz="2600" smtClean="0">
                <a:ea typeface="宋体" pitchFamily="2" charset="-122"/>
              </a:rPr>
              <a:t>按树的前序穿越顺序链接各记录值</a:t>
            </a:r>
          </a:p>
        </p:txBody>
      </p:sp>
      <p:pic>
        <p:nvPicPr>
          <p:cNvPr id="103429" name="Picture 5"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2708275"/>
            <a:ext cx="4824413" cy="377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商务模板系列34">
  <a:themeElements>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fontScheme name="商务模板系列3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商务模板系列34 1">
        <a:dk1>
          <a:srgbClr val="000000"/>
        </a:dk1>
        <a:lt1>
          <a:srgbClr val="FFFFFF"/>
        </a:lt1>
        <a:dk2>
          <a:srgbClr val="233DA9"/>
        </a:dk2>
        <a:lt2>
          <a:srgbClr val="DDDDDD"/>
        </a:lt2>
        <a:accent1>
          <a:srgbClr val="65AAE9"/>
        </a:accent1>
        <a:accent2>
          <a:srgbClr val="B2B2B2"/>
        </a:accent2>
        <a:accent3>
          <a:srgbClr val="FFFFFF"/>
        </a:accent3>
        <a:accent4>
          <a:srgbClr val="000000"/>
        </a:accent4>
        <a:accent5>
          <a:srgbClr val="B8D2F2"/>
        </a:accent5>
        <a:accent6>
          <a:srgbClr val="A1A1A1"/>
        </a:accent6>
        <a:hlink>
          <a:srgbClr val="7DA0D3"/>
        </a:hlink>
        <a:folHlink>
          <a:srgbClr val="B2E385"/>
        </a:folHlink>
      </a:clrScheme>
      <a:clrMap bg1="lt1" tx1="dk1" bg2="lt2" tx2="dk2" accent1="accent1" accent2="accent2" accent3="accent3" accent4="accent4" accent5="accent5" accent6="accent6" hlink="hlink" folHlink="folHlink"/>
    </a:extraClrScheme>
    <a:extraClrScheme>
      <a:clrScheme name="商务模板系列34 2">
        <a:dk1>
          <a:srgbClr val="000000"/>
        </a:dk1>
        <a:lt1>
          <a:srgbClr val="FFFFFF"/>
        </a:lt1>
        <a:dk2>
          <a:srgbClr val="632769"/>
        </a:dk2>
        <a:lt2>
          <a:srgbClr val="DDDDDD"/>
        </a:lt2>
        <a:accent1>
          <a:srgbClr val="8B8DE1"/>
        </a:accent1>
        <a:accent2>
          <a:srgbClr val="FF997D"/>
        </a:accent2>
        <a:accent3>
          <a:srgbClr val="FFFFFF"/>
        </a:accent3>
        <a:accent4>
          <a:srgbClr val="000000"/>
        </a:accent4>
        <a:accent5>
          <a:srgbClr val="C4C5EE"/>
        </a:accent5>
        <a:accent6>
          <a:srgbClr val="E78A71"/>
        </a:accent6>
        <a:hlink>
          <a:srgbClr val="58AFD2"/>
        </a:hlink>
        <a:folHlink>
          <a:srgbClr val="BFDF63"/>
        </a:folHlink>
      </a:clrScheme>
      <a:clrMap bg1="lt1" tx1="dk1" bg2="lt2" tx2="dk2" accent1="accent1" accent2="accent2" accent3="accent3" accent4="accent4" accent5="accent5" accent6="accent6" hlink="hlink" folHlink="folHlink"/>
    </a:extraClrScheme>
    <a:extraClrScheme>
      <a:clrScheme name="商务模板系列34 3">
        <a:dk1>
          <a:srgbClr val="000000"/>
        </a:dk1>
        <a:lt1>
          <a:srgbClr val="FFFFFF"/>
        </a:lt1>
        <a:dk2>
          <a:srgbClr val="37737F"/>
        </a:dk2>
        <a:lt2>
          <a:srgbClr val="DDDDDD"/>
        </a:lt2>
        <a:accent1>
          <a:srgbClr val="52BCB2"/>
        </a:accent1>
        <a:accent2>
          <a:srgbClr val="E0A56A"/>
        </a:accent2>
        <a:accent3>
          <a:srgbClr val="FFFFFF"/>
        </a:accent3>
        <a:accent4>
          <a:srgbClr val="000000"/>
        </a:accent4>
        <a:accent5>
          <a:srgbClr val="B3DAD5"/>
        </a:accent5>
        <a:accent6>
          <a:srgbClr val="CB955F"/>
        </a:accent6>
        <a:hlink>
          <a:srgbClr val="A0C264"/>
        </a:hlink>
        <a:folHlink>
          <a:srgbClr val="DCDC2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11507</TotalTime>
  <Words>9301</Words>
  <Application>Microsoft Office PowerPoint</Application>
  <PresentationFormat>全屏显示(4:3)</PresentationFormat>
  <Paragraphs>1568</Paragraphs>
  <Slides>176</Slides>
  <Notes>29</Notes>
  <HiddenSlides>0</HiddenSlides>
  <MMClips>0</MMClips>
  <ScaleCrop>false</ScaleCrop>
  <HeadingPairs>
    <vt:vector size="6" baseType="variant">
      <vt:variant>
        <vt:lpstr>主题</vt:lpstr>
      </vt:variant>
      <vt:variant>
        <vt:i4>1</vt:i4>
      </vt:variant>
      <vt:variant>
        <vt:lpstr>嵌入 OLE 服务器</vt:lpstr>
      </vt:variant>
      <vt:variant>
        <vt:i4>2</vt:i4>
      </vt:variant>
      <vt:variant>
        <vt:lpstr>幻灯片标题</vt:lpstr>
      </vt:variant>
      <vt:variant>
        <vt:i4>176</vt:i4>
      </vt:variant>
    </vt:vector>
  </HeadingPairs>
  <TitlesOfParts>
    <vt:vector size="179" baseType="lpstr">
      <vt:lpstr>商务模板系列34</vt:lpstr>
      <vt:lpstr>Image</vt:lpstr>
      <vt:lpstr>Equation.DSMT4</vt:lpstr>
      <vt:lpstr>数据库系统概论  An Introduction to Database Systems</vt:lpstr>
      <vt:lpstr>教材及参考书(2)</vt:lpstr>
      <vt:lpstr>考试成绩</vt:lpstr>
      <vt:lpstr>学时分配</vt:lpstr>
      <vt:lpstr>内容安排(1)</vt:lpstr>
      <vt:lpstr>内容安排(2)</vt:lpstr>
      <vt:lpstr>课程目标</vt:lpstr>
      <vt:lpstr>PowerPoint 演示文稿</vt:lpstr>
      <vt:lpstr>第一章  绪论</vt:lpstr>
      <vt:lpstr>数据库的地位</vt:lpstr>
      <vt:lpstr>数据库技术发展回顾</vt:lpstr>
      <vt:lpstr>三位图灵奖得主</vt:lpstr>
      <vt:lpstr>Charles.W.Bachman 网状数据库之父 </vt:lpstr>
      <vt:lpstr>Edgar F.Codd 博士 关系数据库之父美国工程院院士 </vt:lpstr>
      <vt:lpstr>James Gray 数据库技术和事务处理专家 </vt:lpstr>
      <vt:lpstr>第一章    绪论</vt:lpstr>
      <vt:lpstr>1.1.1  四个基本概念</vt:lpstr>
      <vt:lpstr>一、数据</vt:lpstr>
      <vt:lpstr>数据举例</vt:lpstr>
      <vt:lpstr>数据举例</vt:lpstr>
      <vt:lpstr>二、数据库</vt:lpstr>
      <vt:lpstr>三、数据库管理系统</vt:lpstr>
      <vt:lpstr>数据库在计算机系统中的位置</vt:lpstr>
      <vt:lpstr>DBMS的主要功能</vt:lpstr>
      <vt:lpstr>DBMS的主要功能</vt:lpstr>
      <vt:lpstr>DBMS的主要功能</vt:lpstr>
      <vt:lpstr>四、数据库系统</vt:lpstr>
      <vt:lpstr>PowerPoint 演示文稿</vt:lpstr>
      <vt:lpstr>1.1  数据库系统概述</vt:lpstr>
      <vt:lpstr>数据管理技术的产生和发展</vt:lpstr>
      <vt:lpstr>数据管理技术的产生和发展(续)</vt:lpstr>
      <vt:lpstr>一、人工管理阶段</vt:lpstr>
      <vt:lpstr>人工管理阶段(续)</vt:lpstr>
      <vt:lpstr>应用程序与数据的对应关系(人工管理阶段)</vt:lpstr>
      <vt:lpstr>二、文件系统阶段</vt:lpstr>
      <vt:lpstr>文件系统阶段(续)</vt:lpstr>
      <vt:lpstr>应用程序与数据的对应关系(文件系统阶段)</vt:lpstr>
      <vt:lpstr>文件系统中数据的结构</vt:lpstr>
      <vt:lpstr>三、数据库系统阶段</vt:lpstr>
      <vt:lpstr>1.1  数据库系统概述</vt:lpstr>
      <vt:lpstr>1.1.3  数据库系统的特点</vt:lpstr>
      <vt:lpstr>数据结构化</vt:lpstr>
      <vt:lpstr>数据的共享性高，冗余度低，易扩充</vt:lpstr>
      <vt:lpstr>数据独立性高</vt:lpstr>
      <vt:lpstr>数据由DBMS统一管理和控制</vt:lpstr>
      <vt:lpstr>应用程序与数据的对应关系(数据库系统)</vt:lpstr>
      <vt:lpstr>第一章 绪论</vt:lpstr>
      <vt:lpstr> 1.2  数据模型</vt:lpstr>
      <vt:lpstr>数据模型</vt:lpstr>
      <vt:lpstr> 1.2.1  两大类数据模型</vt:lpstr>
      <vt:lpstr>两大类数据模型 (续)</vt:lpstr>
      <vt:lpstr>两大类数据模型 (续)</vt:lpstr>
      <vt:lpstr> 1.2  数据模型</vt:lpstr>
      <vt:lpstr> 1.2.2 数据模型的组成要素</vt:lpstr>
      <vt:lpstr> 一、 数据结构</vt:lpstr>
      <vt:lpstr> 二、数据操作 </vt:lpstr>
      <vt:lpstr> 数据操作(续) </vt:lpstr>
      <vt:lpstr>三、数据的完整性约束条件 </vt:lpstr>
      <vt:lpstr> 数据的完整性约束条件(续)</vt:lpstr>
      <vt:lpstr> 1.2  数据模型</vt:lpstr>
      <vt:lpstr> 1.2.3  概念模型</vt:lpstr>
      <vt:lpstr>概念模型</vt:lpstr>
      <vt:lpstr>一、信息世界中的基本概念</vt:lpstr>
      <vt:lpstr>信息世界中的基本概念(续)</vt:lpstr>
      <vt:lpstr>信息世界中的基本概念(续)</vt:lpstr>
      <vt:lpstr>二、两个实体型之间的联系</vt:lpstr>
      <vt:lpstr>二、两个实体型之间的联系（续） </vt:lpstr>
      <vt:lpstr>两个实体型之间的联系 (续)</vt:lpstr>
      <vt:lpstr>两个实体型之间的联系 (续)</vt:lpstr>
      <vt:lpstr>三、两个以上实体型之间的联系</vt:lpstr>
      <vt:lpstr>两个以上实体型之间的联系(续)</vt:lpstr>
      <vt:lpstr>两个以上实体型之间的联系(续)</vt:lpstr>
      <vt:lpstr>四、单个实体型内的联系</vt:lpstr>
      <vt:lpstr>单个实体型内的联系</vt:lpstr>
      <vt:lpstr>五、 概念模型的一种表示方法</vt:lpstr>
      <vt:lpstr>E-R图</vt:lpstr>
      <vt:lpstr>E-R图(续)</vt:lpstr>
      <vt:lpstr>联系的表示方法</vt:lpstr>
      <vt:lpstr>联系的表示方法示例</vt:lpstr>
      <vt:lpstr>联系的属性</vt:lpstr>
      <vt:lpstr>六、一个实例</vt:lpstr>
      <vt:lpstr>一个实例</vt:lpstr>
      <vt:lpstr>一个实例</vt:lpstr>
      <vt:lpstr> 1.2  数据模型</vt:lpstr>
      <vt:lpstr> 1.2.4 最常用的数据模型</vt:lpstr>
      <vt:lpstr>1.2.5 层次模型</vt:lpstr>
      <vt:lpstr>一、 层次数据模型的数据结构</vt:lpstr>
      <vt:lpstr>层次数据模型的数据结构(续)</vt:lpstr>
      <vt:lpstr>层次数据模型的数据结构(续)</vt:lpstr>
      <vt:lpstr>层次数据模型的数据结构(续)</vt:lpstr>
      <vt:lpstr>层次数据模型的数据结构(续)</vt:lpstr>
      <vt:lpstr>二、多对多联系在层次模型中的表示</vt:lpstr>
      <vt:lpstr>三、层次模型的数据操纵与完整性约束 </vt:lpstr>
      <vt:lpstr>层次模型的数据操纵与完整性约束（续）</vt:lpstr>
      <vt:lpstr>四、层次数据模型的存储结构</vt:lpstr>
      <vt:lpstr>层次数据模型的存储结构（续）</vt:lpstr>
      <vt:lpstr>层次数据模型的存储结构（续）</vt:lpstr>
      <vt:lpstr>层次数据模型的存储结构（续）</vt:lpstr>
      <vt:lpstr>层次数据模型的存储结构（续）</vt:lpstr>
      <vt:lpstr>五、层次模型的优缺点</vt:lpstr>
      <vt:lpstr> 1.2  数据模型</vt:lpstr>
      <vt:lpstr>1.2.6 网状模型</vt:lpstr>
      <vt:lpstr>1.网状数据模型的数据结构</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网状数据模型的数据结构（续）</vt:lpstr>
      <vt:lpstr>网状数据模型的操纵与完整性约束（续）</vt:lpstr>
      <vt:lpstr>三、网状数据模型的存储结构</vt:lpstr>
      <vt:lpstr>网状数据模型的存储结构（续）</vt:lpstr>
      <vt:lpstr>四、网状数据模型的优缺点</vt:lpstr>
      <vt:lpstr> 1.2  数据模型</vt:lpstr>
      <vt:lpstr>1.2.7 关系模型</vt:lpstr>
      <vt:lpstr>一、关系数据模型的数据结构 </vt:lpstr>
      <vt:lpstr>关系数据模型的数据结构（续）</vt:lpstr>
      <vt:lpstr>关系数据模型的数据结构（续）</vt:lpstr>
      <vt:lpstr>关系数据模型的数据结构（续）</vt:lpstr>
      <vt:lpstr>关系数据模型的数据结构（续）</vt:lpstr>
      <vt:lpstr>关系数据模型的数据结构（续）</vt:lpstr>
      <vt:lpstr>关系数据模型的数据结构（续）</vt:lpstr>
      <vt:lpstr>二、关系数据模型的操纵与完整性约束</vt:lpstr>
      <vt:lpstr>关系数据模型的操纵与完整性约束（续）</vt:lpstr>
      <vt:lpstr>三、关系数据模型的存储结构</vt:lpstr>
      <vt:lpstr>四、关系数据模型的优缺点</vt:lpstr>
      <vt:lpstr>关系数据模型的优缺点（续）</vt:lpstr>
      <vt:lpstr>第一章  绪论</vt:lpstr>
      <vt:lpstr>1.3 数据库系统结构</vt:lpstr>
      <vt:lpstr>数据库系统结构（续）</vt:lpstr>
      <vt:lpstr>1.3.1 数据库系统模式的概念</vt:lpstr>
      <vt:lpstr>数据库系统模式的概念（续）</vt:lpstr>
      <vt:lpstr>数据库系统模式的概念 （续）</vt:lpstr>
      <vt:lpstr>数据库系统结构（续）</vt:lpstr>
      <vt:lpstr>1.3.2 数据库系统的三级模式结构</vt:lpstr>
      <vt:lpstr>数据库系统的三级模式结构（续）</vt:lpstr>
      <vt:lpstr>一、模式（Schema）</vt:lpstr>
      <vt:lpstr>模式（续）</vt:lpstr>
      <vt:lpstr>二、外模式（External Schema）</vt:lpstr>
      <vt:lpstr>外模式（续）</vt:lpstr>
      <vt:lpstr>外模式（续）</vt:lpstr>
      <vt:lpstr>三、内模式（Internal Schema）</vt:lpstr>
      <vt:lpstr>内模式（续）</vt:lpstr>
      <vt:lpstr>内模式（续）</vt:lpstr>
      <vt:lpstr>数据库系统结构（续）</vt:lpstr>
      <vt:lpstr>1.3.3 数据库的二级映像功能与数据独立性</vt:lpstr>
      <vt:lpstr>一、外模式／模式映象</vt:lpstr>
      <vt:lpstr>外模式／模式映象（续）</vt:lpstr>
      <vt:lpstr>二、模式／内模式映象</vt:lpstr>
      <vt:lpstr>模式／内模式映象（续）</vt:lpstr>
      <vt:lpstr>模式／内模式映象（续）</vt:lpstr>
      <vt:lpstr>模式／内模式映象（续）</vt:lpstr>
      <vt:lpstr>模式／内模式映象（续）</vt:lpstr>
      <vt:lpstr>模式／内模式映象（续）</vt:lpstr>
      <vt:lpstr>模式／内模式映象（续）</vt:lpstr>
      <vt:lpstr>第一章  绪论</vt:lpstr>
      <vt:lpstr>1.4 数据库系统的组成</vt:lpstr>
      <vt:lpstr>数据库系统的组成（续）</vt:lpstr>
      <vt:lpstr>一、硬件平台及数据库</vt:lpstr>
      <vt:lpstr>硬件平台及数据库（续）</vt:lpstr>
      <vt:lpstr>二、软件</vt:lpstr>
      <vt:lpstr>三、人 员</vt:lpstr>
      <vt:lpstr>人 员（续）</vt:lpstr>
      <vt:lpstr>1. 数据库管理员(DBA)</vt:lpstr>
      <vt:lpstr>数据库管理员(续)</vt:lpstr>
      <vt:lpstr>数据库管理员(续)</vt:lpstr>
      <vt:lpstr>2. 系统分析员和数据库设计人员 </vt:lpstr>
      <vt:lpstr>系统分析员和数据库设计人员（续）</vt:lpstr>
      <vt:lpstr>3. 应用程序员</vt:lpstr>
      <vt:lpstr>4. 用户</vt:lpstr>
      <vt:lpstr>用户（续）</vt:lpstr>
      <vt:lpstr>第一章  绪论</vt:lpstr>
      <vt:lpstr>1.5 小结</vt:lpstr>
      <vt:lpstr>小结(续)</vt:lpstr>
      <vt:lpstr>       下课了。。。</vt:lpstr>
    </vt:vector>
  </TitlesOfParts>
  <Company>idke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课程名称：数据库系统概论  课        时：72</dc:title>
  <dc:creator>RUC IDKE</dc:creator>
  <cp:lastModifiedBy>12</cp:lastModifiedBy>
  <cp:revision>443</cp:revision>
  <dcterms:created xsi:type="dcterms:W3CDTF">2000-08-09T08:19:19Z</dcterms:created>
  <dcterms:modified xsi:type="dcterms:W3CDTF">2017-02-20T02:48:37Z</dcterms:modified>
</cp:coreProperties>
</file>