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1316" r:id="rId3"/>
    <p:sldId id="1315" r:id="rId4"/>
    <p:sldId id="1225" r:id="rId5"/>
    <p:sldId id="1305" r:id="rId6"/>
    <p:sldId id="1306" r:id="rId7"/>
    <p:sldId id="1307" r:id="rId8"/>
    <p:sldId id="1308" r:id="rId9"/>
    <p:sldId id="1309" r:id="rId10"/>
    <p:sldId id="1311" r:id="rId11"/>
    <p:sldId id="1312" r:id="rId12"/>
    <p:sldId id="131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142875"/>
            <a:ext cx="12172950"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Tom,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In response to your request for</a:t>
            </a:r>
            <a:r>
              <a:rPr lang="zh-CN" altLang="en-US" sz="3200">
                <a:latin typeface="Times New Roman" panose="02020603050405020304" charset="0"/>
                <a:cs typeface="Times New Roman" panose="02020603050405020304" charset="0"/>
              </a:rPr>
              <a:t> an </a:t>
            </a:r>
            <a:r>
              <a:rPr lang="zh-CN" altLang="en-US" sz="3200">
                <a:solidFill>
                  <a:srgbClr val="0000FF"/>
                </a:solidFill>
                <a:latin typeface="Times New Roman" panose="02020603050405020304" charset="0"/>
                <a:cs typeface="Times New Roman" panose="02020603050405020304" charset="0"/>
              </a:rPr>
              <a:t>advisable</a:t>
            </a:r>
            <a:r>
              <a:rPr lang="zh-CN" altLang="en-US" sz="3200">
                <a:latin typeface="Times New Roman" panose="02020603050405020304" charset="0"/>
                <a:cs typeface="Times New Roman" panose="02020603050405020304" charset="0"/>
              </a:rPr>
              <a:t> theme of a short video </a:t>
            </a:r>
            <a:r>
              <a:rPr lang="zh-CN" altLang="en-US" sz="3200">
                <a:solidFill>
                  <a:srgbClr val="0000FF"/>
                </a:solidFill>
                <a:latin typeface="Times New Roman" panose="02020603050405020304" charset="0"/>
                <a:cs typeface="Times New Roman" panose="02020603050405020304" charset="0"/>
              </a:rPr>
              <a:t>entitled</a:t>
            </a:r>
            <a:r>
              <a:rPr lang="zh-CN" altLang="en-US" sz="3200">
                <a:latin typeface="Times New Roman" panose="02020603050405020304" charset="0"/>
                <a:cs typeface="Times New Roman" panose="02020603050405020304" charset="0"/>
              </a:rPr>
              <a:t> “Hello, China”,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I’m more than delighted to recommend </a:t>
            </a:r>
            <a:r>
              <a:rPr lang="zh-CN" altLang="en-US" sz="3200">
                <a:latin typeface="Times New Roman" panose="02020603050405020304" charset="0"/>
                <a:cs typeface="Times New Roman" panose="02020603050405020304" charset="0"/>
              </a:rPr>
              <a:t>Beijing Opera, a representative of Chinese traditional dramatic art forms.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With a history of about 200 years, it is a scenic art </a:t>
            </a:r>
            <a:r>
              <a:rPr lang="zh-CN" altLang="en-US" sz="3200">
                <a:solidFill>
                  <a:srgbClr val="0000FF"/>
                </a:solidFill>
                <a:latin typeface="Times New Roman" panose="02020603050405020304" charset="0"/>
                <a:cs typeface="Times New Roman" panose="02020603050405020304" charset="0"/>
              </a:rPr>
              <a:t>integrating</a:t>
            </a:r>
            <a:r>
              <a:rPr lang="zh-CN" altLang="en-US" sz="3200">
                <a:latin typeface="Times New Roman" panose="02020603050405020304" charset="0"/>
                <a:cs typeface="Times New Roman" panose="02020603050405020304" charset="0"/>
              </a:rPr>
              <a:t> music, performance, literature and face painting</a:t>
            </a:r>
            <a:r>
              <a:rPr lang="en-US" altLang="zh-CN" sz="3200">
                <a:latin typeface="Times New Roman" panose="02020603050405020304" charset="0"/>
                <a:cs typeface="Times New Roman" panose="02020603050405020304" charset="0"/>
              </a:rPr>
              <a:t>(这是一</a:t>
            </a:r>
            <a:r>
              <a:rPr lang="zh-CN" altLang="en-US" sz="3200">
                <a:latin typeface="Times New Roman" panose="02020603050405020304" charset="0"/>
                <a:cs typeface="Times New Roman" panose="02020603050405020304" charset="0"/>
              </a:rPr>
              <a:t>种</a:t>
            </a:r>
            <a:r>
              <a:rPr lang="en-US" altLang="zh-CN" sz="3200">
                <a:latin typeface="Times New Roman" panose="02020603050405020304" charset="0"/>
                <a:cs typeface="Times New Roman" panose="02020603050405020304" charset="0"/>
              </a:rPr>
              <a:t>集音乐，表演，文学，和画脸</a:t>
            </a:r>
            <a:r>
              <a:rPr lang="zh-CN" altLang="en-US" sz="3200">
                <a:latin typeface="Times New Roman" panose="02020603050405020304" charset="0"/>
                <a:cs typeface="Times New Roman" panose="02020603050405020304" charset="0"/>
              </a:rPr>
              <a:t>集一体的</a:t>
            </a:r>
            <a:r>
              <a:rPr lang="zh-CN" altLang="zh-CN" sz="3200">
                <a:latin typeface="Times New Roman" panose="02020603050405020304" charset="0"/>
                <a:cs typeface="Times New Roman" panose="02020603050405020304" charset="0"/>
                <a:sym typeface="+mn-ea"/>
              </a:rPr>
              <a:t>场景</a:t>
            </a:r>
            <a:r>
              <a:rPr lang="en-US" altLang="zh-CN" sz="3200">
                <a:latin typeface="Times New Roman" panose="02020603050405020304" charset="0"/>
                <a:cs typeface="Times New Roman" panose="02020603050405020304" charset="0"/>
                <a:sym typeface="+mn-ea"/>
              </a:rPr>
              <a:t>艺术</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 Audiences can know the story by observing the characters’ facial paintings as well as their costumes. </a:t>
            </a:r>
            <a:r>
              <a:rPr lang="zh-CN" altLang="en-US" sz="3200" u="sng">
                <a:latin typeface="Times New Roman" panose="02020603050405020304" charset="0"/>
                <a:cs typeface="Times New Roman" panose="02020603050405020304" charset="0"/>
              </a:rPr>
              <a:t>Therefore, this kind of short video will provide a platform where people can have a better understanding of China.</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Wish your video a great success.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7295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Tom,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In response to your request for</a:t>
            </a:r>
            <a:r>
              <a:rPr lang="zh-CN" altLang="en-US" sz="3200">
                <a:latin typeface="Times New Roman" panose="02020603050405020304" charset="0"/>
                <a:cs typeface="Times New Roman" panose="02020603050405020304" charset="0"/>
              </a:rPr>
              <a:t> an </a:t>
            </a:r>
            <a:r>
              <a:rPr lang="zh-CN" altLang="en-US" sz="3200">
                <a:solidFill>
                  <a:srgbClr val="0000FF"/>
                </a:solidFill>
                <a:latin typeface="Times New Roman" panose="02020603050405020304" charset="0"/>
                <a:cs typeface="Times New Roman" panose="02020603050405020304" charset="0"/>
              </a:rPr>
              <a:t>advisable</a:t>
            </a:r>
            <a:r>
              <a:rPr lang="zh-CN" altLang="en-US" sz="3200">
                <a:latin typeface="Times New Roman" panose="02020603050405020304" charset="0"/>
                <a:cs typeface="Times New Roman" panose="02020603050405020304" charset="0"/>
              </a:rPr>
              <a:t> theme of a short video </a:t>
            </a:r>
            <a:r>
              <a:rPr lang="zh-CN" altLang="en-US" sz="3200">
                <a:solidFill>
                  <a:srgbClr val="0000FF"/>
                </a:solidFill>
                <a:latin typeface="Times New Roman" panose="02020603050405020304" charset="0"/>
                <a:cs typeface="Times New Roman" panose="02020603050405020304" charset="0"/>
              </a:rPr>
              <a:t>entitled</a:t>
            </a:r>
            <a:r>
              <a:rPr lang="zh-CN" altLang="en-US" sz="3200">
                <a:latin typeface="Times New Roman" panose="02020603050405020304" charset="0"/>
                <a:cs typeface="Times New Roman" panose="02020603050405020304" charset="0"/>
              </a:rPr>
              <a:t> “Hello, China”, </a:t>
            </a:r>
            <a:r>
              <a:rPr lang="zh-CN" altLang="en-US" sz="3200">
                <a:gradFill>
                  <a:gsLst>
                    <a:gs pos="0">
                      <a:srgbClr val="FE4444"/>
                    </a:gs>
                    <a:gs pos="100000">
                      <a:srgbClr val="832B2B"/>
                    </a:gs>
                  </a:gsLst>
                  <a:lin scaled="0"/>
                </a:gradFill>
                <a:latin typeface="Times New Roman" panose="02020603050405020304" charset="0"/>
                <a:cs typeface="Times New Roman" panose="02020603050405020304" charset="0"/>
              </a:rPr>
              <a:t>I’m more than delighted to recommend </a:t>
            </a:r>
            <a:r>
              <a:rPr lang="zh-CN" altLang="en-US" sz="3200">
                <a:latin typeface="Times New Roman" panose="02020603050405020304" charset="0"/>
                <a:cs typeface="Times New Roman" panose="02020603050405020304" charset="0"/>
              </a:rPr>
              <a:t>Beijing Opera, a representative of Chinese traditional dramatic art forms.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With a history of about 200 years, it is a scenic art </a:t>
            </a:r>
            <a:r>
              <a:rPr lang="zh-CN" altLang="en-US" sz="3200">
                <a:solidFill>
                  <a:srgbClr val="0000FF"/>
                </a:solidFill>
                <a:latin typeface="Times New Roman" panose="02020603050405020304" charset="0"/>
                <a:cs typeface="Times New Roman" panose="02020603050405020304" charset="0"/>
              </a:rPr>
              <a:t>integrating</a:t>
            </a:r>
            <a:r>
              <a:rPr lang="zh-CN" altLang="en-US" sz="3200">
                <a:latin typeface="Times New Roman" panose="02020603050405020304" charset="0"/>
                <a:cs typeface="Times New Roman" panose="02020603050405020304" charset="0"/>
              </a:rPr>
              <a:t> music, performance, literature and face painting. Audiences can know the story by observing the characters’ facial paintings as well as their costumes. </a:t>
            </a:r>
            <a:r>
              <a:rPr lang="zh-CN" altLang="en-US" sz="3200" u="sng">
                <a:solidFill>
                  <a:srgbClr val="FF0000"/>
                </a:solidFill>
                <a:latin typeface="Times New Roman" panose="02020603050405020304" charset="0"/>
                <a:cs typeface="Times New Roman" panose="02020603050405020304" charset="0"/>
              </a:rPr>
              <a:t>Therefore, this kind of short video will provide a platform where people can </a:t>
            </a:r>
            <a:r>
              <a:rPr lang="en-US" altLang="zh-CN" sz="3200" u="sng">
                <a:solidFill>
                  <a:srgbClr val="FF0000"/>
                </a:solidFill>
                <a:latin typeface="Times New Roman" panose="02020603050405020304" charset="0"/>
                <a:cs typeface="Times New Roman" panose="02020603050405020304" charset="0"/>
              </a:rPr>
              <a:t>savour the amazing flavor of Chinese traditional culture and have an-in-depth understanding of China. </a:t>
            </a:r>
            <a:r>
              <a:rPr lang="en-US" altLang="zh-CN" sz="3200">
                <a:solidFill>
                  <a:srgbClr val="FF0000"/>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Wish your video a great success.</a:t>
            </a:r>
            <a:r>
              <a:rPr lang="en-US" altLang="zh-CN" sz="3200">
                <a:latin typeface="Times New Roman" panose="02020603050405020304" charset="0"/>
                <a:cs typeface="Times New Roman" panose="02020603050405020304" charset="0"/>
              </a:rPr>
              <a:t>                     </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a:t>
            </a:r>
            <a:r>
              <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sym typeface="+mn-ea"/>
              </a:rPr>
              <a:t>99words</a:t>
            </a:r>
            <a:endParaRPr lang="en-US" altLang="zh-CN" sz="3200">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62865" y="34925"/>
          <a:ext cx="10763250" cy="6469380"/>
        </p:xfrm>
        <a:graphic>
          <a:graphicData uri="http://schemas.openxmlformats.org/drawingml/2006/table">
            <a:tbl>
              <a:tblPr firstRow="1" bandRow="1">
                <a:tableStyleId>{5C22544A-7EE6-4342-B048-85BDC9FD1C3A}</a:tableStyleId>
              </a:tblPr>
              <a:tblGrid>
                <a:gridCol w="2449830"/>
                <a:gridCol w="1385570"/>
                <a:gridCol w="1385570"/>
                <a:gridCol w="1385570"/>
                <a:gridCol w="1385570"/>
                <a:gridCol w="1385570"/>
                <a:gridCol w="1385570"/>
              </a:tblGrid>
              <a:tr h="539115">
                <a:tc>
                  <a:txBody>
                    <a:bodyPr/>
                    <a:p>
                      <a:pPr indent="0" algn="ctr">
                        <a:buNone/>
                      </a:pPr>
                      <a:r>
                        <a:rPr lang="zh-CN" sz="2800" b="0">
                          <a:solidFill>
                            <a:srgbClr val="000000"/>
                          </a:solidFill>
                          <a:cs typeface="Arial" panose="020B0604020202020204" pitchFamily="34" charset="0"/>
                        </a:rPr>
                        <a:t>邓一阳</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142</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93</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49</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21</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吴子锦</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141.5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95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46.5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12</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21</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张贝宁</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139.5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90.5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49</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15</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21</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竺丁煜</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137</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FF0000"/>
                          </a:solidFill>
                          <a:latin typeface="Arial" panose="020B0604020202020204" pitchFamily="34" charset="0"/>
                        </a:rPr>
                        <a:t>95</a:t>
                      </a:r>
                      <a:endParaRPr lang="en-US" altLang="en-US" sz="2800" b="0">
                        <a:solidFill>
                          <a:srgbClr val="FF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17</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陈昱廷</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137</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92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20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13970" y="2824480"/>
          <a:ext cx="10763250" cy="3773805"/>
        </p:xfrm>
        <a:graphic>
          <a:graphicData uri="http://schemas.openxmlformats.org/drawingml/2006/table">
            <a:tbl>
              <a:tblPr firstRow="1" bandRow="1">
                <a:tableStyleId>{5C22544A-7EE6-4342-B048-85BDC9FD1C3A}</a:tableStyleId>
              </a:tblPr>
              <a:tblGrid>
                <a:gridCol w="2449830"/>
                <a:gridCol w="1385570"/>
                <a:gridCol w="1385570"/>
                <a:gridCol w="1385570"/>
                <a:gridCol w="1385570"/>
                <a:gridCol w="1385570"/>
                <a:gridCol w="1385570"/>
              </a:tblGrid>
              <a:tr h="539115">
                <a:tc>
                  <a:txBody>
                    <a:bodyPr/>
                    <a:p>
                      <a:pPr indent="0" algn="ctr">
                        <a:buNone/>
                      </a:pPr>
                      <a:r>
                        <a:rPr lang="zh-CN" sz="2800" b="0">
                          <a:solidFill>
                            <a:srgbClr val="000000"/>
                          </a:solidFill>
                          <a:cs typeface="Arial" panose="020B0604020202020204" pitchFamily="34" charset="0"/>
                        </a:rPr>
                        <a:t>袁午田</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136.5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93.5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43</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18</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王文权</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135.5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90.5</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FF0000"/>
                          </a:solidFill>
                          <a:latin typeface="Arial" panose="020B0604020202020204" pitchFamily="34" charset="0"/>
                        </a:rPr>
                        <a:t>45</a:t>
                      </a:r>
                      <a:endParaRPr lang="en-US" altLang="en-US" sz="2800" b="0">
                        <a:solidFill>
                          <a:srgbClr val="FF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11</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19</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吴鑫杰</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92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43</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9</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19</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gradFill>
                            <a:gsLst>
                              <a:gs pos="0">
                                <a:srgbClr val="FE4444"/>
                              </a:gs>
                              <a:gs pos="100000">
                                <a:srgbClr val="832B2B"/>
                              </a:gs>
                            </a:gsLst>
                            <a:lin scaled="0"/>
                          </a:gradFill>
                          <a:cs typeface="Arial" panose="020B0604020202020204" pitchFamily="34" charset="0"/>
                        </a:rPr>
                        <a:t>裘海怡</a:t>
                      </a:r>
                      <a:endParaRPr lang="zh-CN" altLang="en-US" sz="2800" b="0">
                        <a:gradFill>
                          <a:gsLst>
                            <a:gs pos="0">
                              <a:srgbClr val="FE4444"/>
                            </a:gs>
                            <a:gs pos="100000">
                              <a:srgbClr val="832B2B"/>
                            </a:gs>
                          </a:gsLst>
                          <a:lin scaled="0"/>
                        </a:gra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134</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86</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48</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20</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gradFill>
                            <a:gsLst>
                              <a:gs pos="0">
                                <a:srgbClr val="FE4444"/>
                              </a:gs>
                              <a:gs pos="100000">
                                <a:srgbClr val="832B2B"/>
                              </a:gs>
                            </a:gsLst>
                            <a:lin scaled="0"/>
                          </a:gradFill>
                          <a:cs typeface="Arial" panose="020B0604020202020204" pitchFamily="34" charset="0"/>
                        </a:rPr>
                        <a:t>娄泽霖</a:t>
                      </a:r>
                      <a:endParaRPr lang="zh-CN" altLang="en-US" sz="2800" b="0">
                        <a:gradFill>
                          <a:gsLst>
                            <a:gs pos="0">
                              <a:srgbClr val="FE4444"/>
                            </a:gs>
                            <a:gs pos="100000">
                              <a:srgbClr val="832B2B"/>
                            </a:gs>
                          </a:gsLst>
                          <a:lin scaled="0"/>
                        </a:gra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86</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FF0000"/>
                          </a:solidFill>
                          <a:latin typeface="Arial" panose="020B0604020202020204" pitchFamily="34" charset="0"/>
                        </a:rPr>
                        <a:t>46</a:t>
                      </a:r>
                      <a:endParaRPr lang="en-US" altLang="en-US" sz="2800" b="0">
                        <a:solidFill>
                          <a:srgbClr val="FF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13</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gradFill>
                            <a:gsLst>
                              <a:gs pos="0">
                                <a:srgbClr val="FE4444"/>
                              </a:gs>
                              <a:gs pos="100000">
                                <a:srgbClr val="832B2B"/>
                              </a:gs>
                            </a:gsLst>
                            <a:lin scaled="0"/>
                          </a:gradFill>
                          <a:latin typeface="Arial" panose="020B0604020202020204" pitchFamily="34" charset="0"/>
                        </a:rPr>
                        <a:t>21</a:t>
                      </a:r>
                      <a:endParaRPr lang="en-US" altLang="en-US" sz="2800" b="0">
                        <a:gradFill>
                          <a:gsLst>
                            <a:gs pos="0">
                              <a:srgbClr val="FE4444"/>
                            </a:gs>
                            <a:gs pos="100000">
                              <a:srgbClr val="832B2B"/>
                            </a:gs>
                          </a:gsLst>
                          <a:lin scaled="0"/>
                        </a:gra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周宇成</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130.5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86.5</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44</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12</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17</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a:txBody>
                    <a:bodyPr/>
                    <a:p>
                      <a:pPr indent="0" algn="ctr">
                        <a:buNone/>
                      </a:pPr>
                      <a:r>
                        <a:rPr lang="zh-CN" sz="2800" b="0">
                          <a:solidFill>
                            <a:srgbClr val="000000"/>
                          </a:solidFill>
                          <a:cs typeface="Arial" panose="020B0604020202020204" pitchFamily="34" charset="0"/>
                        </a:rPr>
                        <a:t>史依尔</a:t>
                      </a:r>
                      <a:endParaRPr lang="zh-CN" altLang="en-US" sz="2800" b="0">
                        <a:solidFill>
                          <a:srgbClr val="000000"/>
                        </a:solidFill>
                        <a:latin typeface="Arial" panose="020B0604020202020204" pitchFamily="34" charset="0"/>
                        <a:cs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86.5</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43.5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13.5</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FF"/>
                          </a:solidFill>
                          <a:latin typeface="Arial" panose="020B0604020202020204" pitchFamily="34" charset="0"/>
                        </a:rPr>
                        <a:t>10</a:t>
                      </a:r>
                      <a:endParaRPr lang="en-US" altLang="en-US" sz="2800" b="0">
                        <a:solidFill>
                          <a:srgbClr val="0000FF"/>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Arial" panose="020B0604020202020204" pitchFamily="34" charset="0"/>
                        </a:rPr>
                        <a:t>20</a:t>
                      </a:r>
                      <a:endParaRPr lang="en-US" altLang="en-US" sz="2800" b="0">
                        <a:solidFill>
                          <a:srgbClr val="000000"/>
                        </a:solidFill>
                        <a:latin typeface="Arial" panose="020B0604020202020204" pitchFamily="3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57150"/>
            <a:ext cx="12192000" cy="50158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A </a:t>
            </a:r>
            <a:r>
              <a:rPr lang="en-US" altLang="zh-CN" sz="3200">
                <a:solidFill>
                  <a:srgbClr val="FF0000"/>
                </a:solidFill>
                <a:latin typeface="Times New Roman" panose="02020603050405020304" charset="0"/>
                <a:cs typeface="Times New Roman" panose="02020603050405020304" charset="0"/>
              </a:rPr>
              <a:t>retired</a:t>
            </a:r>
            <a:r>
              <a:rPr lang="en-US" altLang="zh-CN" sz="3200">
                <a:latin typeface="Times New Roman" panose="02020603050405020304" charset="0"/>
                <a:cs typeface="Times New Roman" panose="02020603050405020304" charset="0"/>
              </a:rPr>
              <a:t>  (retire) postman from Turkey  and a beautiful white swan have been </a:t>
            </a:r>
            <a:r>
              <a:rPr lang="en-US" altLang="zh-CN" sz="3200">
                <a:solidFill>
                  <a:srgbClr val="FF0000"/>
                </a:solidFill>
                <a:latin typeface="Times New Roman" panose="02020603050405020304" charset="0"/>
                <a:cs typeface="Times New Roman" panose="02020603050405020304" charset="0"/>
              </a:rPr>
              <a:t>inseparable</a:t>
            </a:r>
            <a:r>
              <a:rPr lang="en-US" altLang="zh-CN" sz="3200">
                <a:latin typeface="Times New Roman" panose="02020603050405020304" charset="0"/>
                <a:cs typeface="Times New Roman" panose="02020603050405020304" charset="0"/>
              </a:rPr>
              <a:t> (separate) for nearly four decades,  and the story of their amazing friendship has melted the hearts of mollions.</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Mirzan quickly realized that leaving the bird there was the same as </a:t>
            </a:r>
            <a:r>
              <a:rPr lang="en-US" altLang="zh-CN" sz="3200">
                <a:solidFill>
                  <a:srgbClr val="FF0000"/>
                </a:solidFill>
                <a:latin typeface="Times New Roman" panose="02020603050405020304" charset="0"/>
                <a:cs typeface="Times New Roman" panose="02020603050405020304" charset="0"/>
              </a:rPr>
              <a:t>signing</a:t>
            </a:r>
            <a:r>
              <a:rPr lang="en-US" altLang="zh-CN" sz="3200">
                <a:latin typeface="Times New Roman" panose="02020603050405020304" charset="0"/>
                <a:cs typeface="Times New Roman" panose="02020603050405020304" charset="0"/>
              </a:rPr>
              <a:t> (sign) its death sentence, as predators would have most likely eaten it.</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Instead, it </a:t>
            </a:r>
            <a:r>
              <a:rPr lang="en-US" altLang="zh-CN" sz="3200">
                <a:solidFill>
                  <a:srgbClr val="FF0000"/>
                </a:solidFill>
                <a:latin typeface="Times New Roman" panose="02020603050405020304" charset="0"/>
                <a:cs typeface="Times New Roman" panose="02020603050405020304" charset="0"/>
              </a:rPr>
              <a:t>befriended</a:t>
            </a:r>
            <a:r>
              <a:rPr lang="en-US" altLang="zh-CN" sz="3200">
                <a:latin typeface="Times New Roman" panose="02020603050405020304" charset="0"/>
                <a:cs typeface="Times New Roman" panose="02020603050405020304" charset="0"/>
              </a:rPr>
              <a:t> </a:t>
            </a:r>
            <a:r>
              <a:rPr lang="zh-CN" altLang="zh-CN" sz="3200">
                <a:latin typeface="Times New Roman" panose="02020603050405020304" charset="0"/>
                <a:cs typeface="Times New Roman" panose="02020603050405020304" charset="0"/>
              </a:rPr>
              <a:t>（交朋友）</a:t>
            </a:r>
            <a:r>
              <a:rPr lang="en-US" altLang="zh-CN" sz="3200">
                <a:latin typeface="Times New Roman" panose="02020603050405020304" charset="0"/>
                <a:cs typeface="Times New Roman" panose="02020603050405020304" charset="0"/>
              </a:rPr>
              <a:t>the other animals on recep’s farm.</a:t>
            </a:r>
            <a:endParaRPr lang="en-US" altLang="zh-CN" sz="3200">
              <a:latin typeface="Times New Roman" panose="02020603050405020304" charset="0"/>
              <a:cs typeface="Times New Roman" panose="02020603050405020304" charset="0"/>
            </a:endParaRPr>
          </a:p>
          <a:p>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494030" y="175895"/>
            <a:ext cx="108902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91870" y="702310"/>
            <a:ext cx="183959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18745" y="2618105"/>
            <a:ext cx="113601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391285" y="4057650"/>
            <a:ext cx="231521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7"/>
                                        </p:tgtEl>
                                        <p:attrNameLst>
                                          <p:attrName>ppt_x</p:attrName>
                                        </p:attrNameLst>
                                      </p:cBhvr>
                                      <p:tavLst>
                                        <p:tav tm="0">
                                          <p:val>
                                            <p:strVal val="ppt_x"/>
                                          </p:val>
                                        </p:tav>
                                        <p:tav tm="100000">
                                          <p:val>
                                            <p:strVal val="ppt_x"/>
                                          </p:val>
                                        </p:tav>
                                      </p:tavLst>
                                    </p:anim>
                                    <p:anim calcmode="lin" valueType="num">
                                      <p:cBhvr additive="base">
                                        <p:cTn id="19" dur="500"/>
                                        <p:tgtEl>
                                          <p:spTgt spid="7"/>
                                        </p:tgtEl>
                                        <p:attrNameLst>
                                          <p:attrName>ppt_y</p:attrName>
                                        </p:attrNameLst>
                                      </p:cBhvr>
                                      <p:tavLst>
                                        <p:tav tm="0">
                                          <p:val>
                                            <p:strVal val="ppt_y"/>
                                          </p:val>
                                        </p:tav>
                                        <p:tav tm="100000">
                                          <p:val>
                                            <p:strVal val="1+ppt_h/2"/>
                                          </p:val>
                                        </p:tav>
                                      </p:tavLst>
                                    </p:anim>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ldLvl="0" animBg="1"/>
      <p:bldP spid="7"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605" y="0"/>
            <a:ext cx="12163425" cy="3969385"/>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Photos of various tree leaves </a:t>
            </a:r>
            <a:r>
              <a:rPr lang="en-US" altLang="zh-CN" sz="3600">
                <a:solidFill>
                  <a:srgbClr val="FF0000"/>
                </a:solidFill>
                <a:latin typeface="Times New Roman" panose="02020603050405020304" charset="0"/>
                <a:cs typeface="Times New Roman" panose="02020603050405020304" charset="0"/>
              </a:rPr>
              <a:t>packed</a:t>
            </a:r>
            <a:r>
              <a:rPr lang="en-US" altLang="zh-CN" sz="3600">
                <a:latin typeface="Times New Roman" panose="02020603050405020304" charset="0"/>
                <a:cs typeface="Times New Roman" panose="02020603050405020304" charset="0"/>
              </a:rPr>
              <a:t> (pack) in the plastic bags and arranged as flower bouquets went on social  media lately, causing </a:t>
            </a:r>
            <a:r>
              <a:rPr lang="en-US" altLang="zh-CN" sz="3600">
                <a:solidFill>
                  <a:srgbClr val="FF0000"/>
                </a:solidFill>
                <a:latin typeface="Times New Roman" panose="02020603050405020304" charset="0"/>
                <a:cs typeface="Times New Roman" panose="02020603050405020304" charset="0"/>
              </a:rPr>
              <a:t>complaints</a:t>
            </a:r>
            <a:r>
              <a:rPr lang="en-US" altLang="zh-CN" sz="3600">
                <a:latin typeface="Times New Roman" panose="02020603050405020304" charset="0"/>
                <a:cs typeface="Times New Roman" panose="02020603050405020304" charset="0"/>
              </a:rPr>
              <a:t> (complain) because of the product’s price, six British pounds.</a:t>
            </a:r>
            <a:endParaRPr lang="en-US" altLang="zh-CN" sz="3600">
              <a:latin typeface="Times New Roman" panose="02020603050405020304" charset="0"/>
              <a:cs typeface="Times New Roman" panose="02020603050405020304" charset="0"/>
            </a:endParaRPr>
          </a:p>
          <a:p>
            <a:endParaRPr lang="en-US" altLang="zh-CN" sz="3600">
              <a:latin typeface="Times New Roman" panose="02020603050405020304" charset="0"/>
              <a:cs typeface="Times New Roman" panose="02020603050405020304" charset="0"/>
            </a:endParaRPr>
          </a:p>
          <a:p>
            <a:r>
              <a:rPr lang="en-US" altLang="zh-CN" sz="3600">
                <a:latin typeface="Times New Roman" panose="02020603050405020304" charset="0"/>
                <a:cs typeface="Times New Roman" panose="02020603050405020304" charset="0"/>
              </a:rPr>
              <a:t>But even a bottle of wine can be bought </a:t>
            </a:r>
            <a:r>
              <a:rPr lang="en-US" altLang="zh-CN" sz="3600">
                <a:solidFill>
                  <a:srgbClr val="FF0000"/>
                </a:solidFill>
                <a:latin typeface="Times New Roman" panose="02020603050405020304" charset="0"/>
                <a:cs typeface="Times New Roman" panose="02020603050405020304" charset="0"/>
              </a:rPr>
              <a:t>at</a:t>
            </a:r>
            <a:r>
              <a:rPr lang="en-US" altLang="zh-CN" sz="3600">
                <a:latin typeface="Times New Roman" panose="02020603050405020304" charset="0"/>
                <a:cs typeface="Times New Roman" panose="02020603050405020304" charset="0"/>
              </a:rPr>
              <a:t> the same price or less. It seems crazy to charge 6 pounds </a:t>
            </a:r>
            <a:r>
              <a:rPr lang="en-US" altLang="zh-CN" sz="3600">
                <a:solidFill>
                  <a:srgbClr val="FF0000"/>
                </a:solidFill>
                <a:latin typeface="Times New Roman" panose="02020603050405020304" charset="0"/>
                <a:cs typeface="Times New Roman" panose="02020603050405020304" charset="0"/>
              </a:rPr>
              <a:t>for</a:t>
            </a:r>
            <a:r>
              <a:rPr lang="en-US" altLang="zh-CN" sz="3600">
                <a:latin typeface="Times New Roman" panose="02020603050405020304" charset="0"/>
                <a:cs typeface="Times New Roman" panose="02020603050405020304" charset="0"/>
              </a:rPr>
              <a:t> a bag of leaves.</a:t>
            </a:r>
            <a:endParaRPr lang="en-US" altLang="zh-CN" sz="3600">
              <a:latin typeface="Times New Roman" panose="02020603050405020304" charset="0"/>
              <a:cs typeface="Times New Roman" panose="02020603050405020304" charset="0"/>
            </a:endParaRPr>
          </a:p>
        </p:txBody>
      </p:sp>
      <p:sp>
        <p:nvSpPr>
          <p:cNvPr id="7" name="文本框 6"/>
          <p:cNvSpPr txBox="1"/>
          <p:nvPr/>
        </p:nvSpPr>
        <p:spPr>
          <a:xfrm>
            <a:off x="5527675" y="135890"/>
            <a:ext cx="124904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622425" y="1251585"/>
            <a:ext cx="201866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7465695" y="2909570"/>
            <a:ext cx="41211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427470" y="3404235"/>
            <a:ext cx="5842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bldLvl="0" animBg="1"/>
      <p:bldP spid="6"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100" y="299085"/>
            <a:ext cx="12230100" cy="4030980"/>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The researchers note that</a:t>
            </a:r>
            <a:r>
              <a:rPr lang="en-US" altLang="zh-CN" sz="3200">
                <a:solidFill>
                  <a:srgbClr val="0000FF"/>
                </a:solidFill>
                <a:latin typeface="Times New Roman" panose="02020603050405020304" charset="0"/>
                <a:cs typeface="Times New Roman" panose="02020603050405020304" charset="0"/>
              </a:rPr>
              <a:t> when</a:t>
            </a:r>
            <a:r>
              <a:rPr lang="en-US" altLang="zh-CN" sz="3200">
                <a:latin typeface="Times New Roman" panose="02020603050405020304" charset="0"/>
                <a:cs typeface="Times New Roman" panose="02020603050405020304" charset="0"/>
              </a:rPr>
              <a:t> people focus on an outcome, they can </a:t>
            </a:r>
            <a:r>
              <a:rPr lang="en-US" altLang="zh-CN" sz="3200">
                <a:solidFill>
                  <a:srgbClr val="0000FF"/>
                </a:solidFill>
                <a:latin typeface="Times New Roman" panose="02020603050405020304" charset="0"/>
                <a:cs typeface="Times New Roman" panose="02020603050405020304" charset="0"/>
              </a:rPr>
              <a:t>easily </a:t>
            </a:r>
            <a:r>
              <a:rPr lang="en-US" altLang="zh-CN" sz="3200">
                <a:latin typeface="Times New Roman" panose="02020603050405020304" charset="0"/>
                <a:cs typeface="Times New Roman" panose="02020603050405020304" charset="0"/>
              </a:rPr>
              <a:t>compare outcomes, which may </a:t>
            </a:r>
            <a:r>
              <a:rPr lang="en-US" altLang="zh-CN" sz="3200" u="sng">
                <a:solidFill>
                  <a:srgbClr val="FF0000"/>
                </a:solidFill>
                <a:latin typeface="Times New Roman" panose="02020603050405020304" charset="0"/>
                <a:cs typeface="Times New Roman" panose="02020603050405020304" charset="0"/>
              </a:rPr>
              <a:t>diminish</a:t>
            </a:r>
            <a:r>
              <a:rPr lang="en-US" altLang="zh-CN" sz="3200">
                <a:latin typeface="Times New Roman" panose="02020603050405020304" charset="0"/>
                <a:cs typeface="Times New Roman" panose="02020603050405020304" charset="0"/>
              </a:rPr>
              <a:t> their sensitivity to each experience. </a:t>
            </a:r>
            <a:r>
              <a:rPr lang="en-US" altLang="zh-CN" sz="3200">
                <a:solidFill>
                  <a:srgbClr val="0000FF"/>
                </a:solidFill>
                <a:latin typeface="Times New Roman" panose="02020603050405020304" charset="0"/>
                <a:cs typeface="Times New Roman" panose="02020603050405020304" charset="0"/>
              </a:rPr>
              <a:t>When</a:t>
            </a:r>
            <a:r>
              <a:rPr lang="en-US" altLang="zh-CN" sz="3200">
                <a:latin typeface="Times New Roman" panose="02020603050405020304" charset="0"/>
                <a:cs typeface="Times New Roman" panose="02020603050405020304" charset="0"/>
              </a:rPr>
              <a:t> people focus on an action, they may focus on </a:t>
            </a:r>
            <a:r>
              <a:rPr lang="en-US" altLang="zh-CN" sz="3200">
                <a:solidFill>
                  <a:srgbClr val="FF0000"/>
                </a:solidFill>
                <a:latin typeface="Times New Roman" panose="02020603050405020304" charset="0"/>
                <a:cs typeface="Times New Roman" panose="02020603050405020304" charset="0"/>
              </a:rPr>
              <a:t>comparison</a:t>
            </a:r>
            <a:r>
              <a:rPr lang="en-US" altLang="zh-CN" sz="3200">
                <a:latin typeface="Times New Roman" panose="02020603050405020304" charset="0"/>
                <a:cs typeface="Times New Roman" panose="02020603050405020304" charset="0"/>
              </a:rPr>
              <a:t> (compare) and </a:t>
            </a:r>
            <a:r>
              <a:rPr lang="en-US" altLang="zh-CN" sz="3200">
                <a:solidFill>
                  <a:srgbClr val="0000FF"/>
                </a:solidFill>
                <a:latin typeface="Times New Roman" panose="02020603050405020304" charset="0"/>
                <a:cs typeface="Times New Roman" panose="02020603050405020304" charset="0"/>
              </a:rPr>
              <a:t>instead experience each act of giving as a unique happiness-inducing event</a:t>
            </a:r>
            <a:r>
              <a:rPr lang="en-US" altLang="zh-CN" sz="3200">
                <a:latin typeface="Times New Roman" panose="02020603050405020304" charset="0"/>
                <a:cs typeface="Times New Roman" panose="02020603050405020304" charset="0"/>
              </a:rPr>
              <a:t>. Futher analyses ruled out some potential alternative explanations, such as the possibility </a:t>
            </a:r>
            <a:r>
              <a:rPr lang="en-US" altLang="zh-CN" sz="3200">
                <a:solidFill>
                  <a:srgbClr val="FF0000"/>
                </a:solidFill>
                <a:latin typeface="Times New Roman" panose="02020603050405020304" charset="0"/>
                <a:cs typeface="Times New Roman" panose="02020603050405020304" charset="0"/>
              </a:rPr>
              <a:t>that</a:t>
            </a:r>
            <a:r>
              <a:rPr lang="en-US" altLang="zh-CN" sz="3200">
                <a:latin typeface="Times New Roman" panose="02020603050405020304" charset="0"/>
                <a:cs typeface="Times New Roman" panose="02020603050405020304" charset="0"/>
              </a:rPr>
              <a:t> participants who gave to others had to think longer and harder about what to give, which could promise higher happiness. 29/30</a:t>
            </a:r>
            <a:endParaRPr lang="en-US" altLang="zh-CN" sz="3200">
              <a:latin typeface="Times New Roman" panose="02020603050405020304" charset="0"/>
              <a:cs typeface="Times New Roman" panose="02020603050405020304" charset="0"/>
            </a:endParaRPr>
          </a:p>
        </p:txBody>
      </p:sp>
      <p:sp>
        <p:nvSpPr>
          <p:cNvPr id="5" name="文本框 4"/>
          <p:cNvSpPr txBox="1"/>
          <p:nvPr/>
        </p:nvSpPr>
        <p:spPr>
          <a:xfrm>
            <a:off x="0" y="1936750"/>
            <a:ext cx="201866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256395" y="2834005"/>
            <a:ext cx="67754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18110"/>
            <a:ext cx="12155170" cy="649287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8</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a:t>
            </a:r>
            <a:r>
              <a:rPr lang="zh-CN" altLang="en-US" sz="3200">
                <a:solidFill>
                  <a:srgbClr val="FF0000"/>
                </a:solidFill>
                <a:latin typeface="Times New Roman" panose="02020603050405020304" charset="0"/>
                <a:cs typeface="Times New Roman" panose="02020603050405020304" charset="0"/>
              </a:rPr>
              <a:t>Why is it so hard to find a good job?</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W: You tell me! What is it that you want to do?</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I want a good job as a manager that pays well and is interesting.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a:t>
            </a:r>
            <a:r>
              <a:rPr lang="zh-CN" altLang="en-US" sz="3200">
                <a:solidFill>
                  <a:srgbClr val="FF0000"/>
                </a:solidFill>
                <a:latin typeface="Times New Roman" panose="02020603050405020304" charset="0"/>
                <a:cs typeface="Times New Roman" panose="02020603050405020304" charset="0"/>
              </a:rPr>
              <a:t>But, a manager of what? You don’t sound as though you have thought this through very well</a:t>
            </a:r>
            <a:r>
              <a:rPr lang="zh-CN" altLang="en-US" sz="3200">
                <a:latin typeface="Times New Roman" panose="02020603050405020304" charset="0"/>
                <a:cs typeface="Times New Roman" panose="02020603050405020304" charset="0"/>
              </a:rPr>
              <a:t>.</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Yes. I’ve written my resume and I’ve been to several of those job fairs.</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So, what sort of work are you interested in? What are you majoring in at university?</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M: I majored in Commerce and I want to get into marketing.</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W: </a:t>
            </a:r>
            <a:r>
              <a:rPr lang="zh-CN" altLang="en-US" sz="3200">
                <a:solidFill>
                  <a:srgbClr val="FF0000"/>
                </a:solidFill>
                <a:latin typeface="Times New Roman" panose="02020603050405020304" charset="0"/>
                <a:cs typeface="Times New Roman" panose="02020603050405020304" charset="0"/>
              </a:rPr>
              <a:t>OK. There’s a start. What sort of marketing do you want to get into?</a:t>
            </a:r>
            <a:endParaRPr lang="zh-CN" altLang="en-US" sz="3200">
              <a:solidFill>
                <a:srgbClr val="FF0000"/>
              </a:solidFill>
              <a:latin typeface="Times New Roman" panose="02020603050405020304" charset="0"/>
              <a:cs typeface="Times New Roman" panose="02020603050405020304" charset="0"/>
            </a:endParaRPr>
          </a:p>
          <a:p>
            <a:r>
              <a:rPr lang="zh-CN" altLang="en-US" sz="3200">
                <a:solidFill>
                  <a:srgbClr val="FF0000"/>
                </a:solidFill>
                <a:latin typeface="Times New Roman" panose="02020603050405020304" charset="0"/>
                <a:cs typeface="Times New Roman" panose="02020603050405020304" charset="0"/>
              </a:rPr>
              <a:t>M: I don’t know. Anything that pays well!</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0"/>
            <a:ext cx="11937365" cy="6985635"/>
          </a:xfrm>
          <a:prstGeom prst="rect">
            <a:avLst/>
          </a:prstGeom>
          <a:noFill/>
        </p:spPr>
        <p:txBody>
          <a:bodyPr wrap="none" rtlCol="0">
            <a:spAutoFit/>
          </a:bodyPr>
          <a:p>
            <a:pPr algn="l"/>
            <a:r>
              <a:rPr lang="en-US" altLang="zh-CN" sz="2800">
                <a:latin typeface="Calibri" panose="020F0502020204030204" charset="0"/>
                <a:cs typeface="Calibri" panose="020F0502020204030204" charset="0"/>
              </a:rPr>
              <a:t>9</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What seems to be the problem?</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a:t>
            </a:r>
            <a:r>
              <a:rPr lang="zh-CN" altLang="en-US" sz="2800">
                <a:solidFill>
                  <a:srgbClr val="FF0000"/>
                </a:solidFill>
                <a:latin typeface="Calibri" panose="020F0502020204030204" charset="0"/>
                <a:cs typeface="Calibri" panose="020F0502020204030204" charset="0"/>
              </a:rPr>
              <a:t>I’m running a high fever and feeling terribly bad.</a:t>
            </a:r>
            <a:endParaRPr lang="zh-CN" altLang="en-US" sz="2800">
              <a:solidFill>
                <a:srgbClr val="FF0000"/>
              </a:solidFill>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How long have you had the problem?	</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Since last night.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Well, have you ever been here before?</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As a matter of fact, I have just moved to this city.</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a:t>
            </a:r>
            <a:r>
              <a:rPr lang="zh-CN" altLang="en-US" sz="2800">
                <a:solidFill>
                  <a:srgbClr val="FF0000"/>
                </a:solidFill>
                <a:latin typeface="Calibri" panose="020F0502020204030204" charset="0"/>
                <a:cs typeface="Calibri" panose="020F0502020204030204" charset="0"/>
              </a:rPr>
              <a:t>OK. In that case, you have to fill in this registration card. Your age, gender, </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address and things like that.</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M: No problem. Which department should I register with, madam?</a:t>
            </a:r>
            <a:endParaRPr lang="zh-CN" altLang="en-US" sz="2800">
              <a:solidFill>
                <a:srgbClr val="FF0000"/>
              </a:solidFill>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a:t>
            </a:r>
            <a:r>
              <a:rPr lang="zh-CN" altLang="en-US" sz="2800">
                <a:solidFill>
                  <a:srgbClr val="FF0000"/>
                </a:solidFill>
                <a:latin typeface="Calibri" panose="020F0502020204030204" charset="0"/>
                <a:cs typeface="Calibri" panose="020F0502020204030204" charset="0"/>
              </a:rPr>
              <a:t> You’d better go to the medical department.</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M: Here is my registration card, but could you tell me how to get to the medical </a:t>
            </a:r>
            <a:endParaRPr lang="zh-CN" altLang="en-US" sz="2800">
              <a:solidFill>
                <a:srgbClr val="FF0000"/>
              </a:solidFill>
              <a:latin typeface="Calibri" panose="020F0502020204030204" charset="0"/>
              <a:cs typeface="Calibri" panose="020F0502020204030204" charset="0"/>
            </a:endParaRPr>
          </a:p>
          <a:p>
            <a:pPr algn="l"/>
            <a:r>
              <a:rPr lang="zh-CN" altLang="en-US" sz="2800">
                <a:solidFill>
                  <a:srgbClr val="FF0000"/>
                </a:solidFill>
                <a:latin typeface="Calibri" panose="020F0502020204030204" charset="0"/>
                <a:cs typeface="Calibri" panose="020F0502020204030204" charset="0"/>
              </a:rPr>
              <a:t>department, please</a:t>
            </a:r>
            <a:r>
              <a:rPr lang="zh-CN" altLang="en-US" sz="2800">
                <a:latin typeface="Calibri" panose="020F0502020204030204" charset="0"/>
                <a:cs typeface="Calibri" panose="020F0502020204030204" charset="0"/>
              </a:rPr>
              <a: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W: Take the lift to the third floor and then make a left turn. Go along the corridor </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until you see the sign on your right.</a:t>
            </a:r>
            <a:endParaRPr lang="zh-CN" altLang="en-US" sz="2800">
              <a:latin typeface="Calibri" panose="020F0502020204030204" charset="0"/>
              <a:cs typeface="Calibri" panose="020F0502020204030204" charset="0"/>
            </a:endParaRPr>
          </a:p>
          <a:p>
            <a:pPr algn="l"/>
            <a:r>
              <a:rPr lang="zh-CN" altLang="en-US" sz="2800">
                <a:latin typeface="Calibri" panose="020F0502020204030204" charset="0"/>
                <a:cs typeface="Calibri" panose="020F0502020204030204" charset="0"/>
              </a:rPr>
              <a:t>M: OK. Thanks a lot.</a:t>
            </a:r>
            <a:r>
              <a:rPr lang="en-US" altLang="zh-CN" sz="2800">
                <a:latin typeface="Calibri" panose="020F0502020204030204" charset="0"/>
                <a:cs typeface="Calibri" panose="020F0502020204030204" charset="0"/>
              </a:rPr>
              <a:t>   </a:t>
            </a:r>
            <a:r>
              <a:rPr lang="zh-CN" altLang="en-US" sz="2800">
                <a:latin typeface="Calibri" panose="020F0502020204030204" charset="0"/>
                <a:cs typeface="Calibri" panose="020F0502020204030204" charset="0"/>
              </a:rPr>
              <a:t>W: You’re welcome.</a:t>
            </a:r>
            <a:endParaRPr lang="zh-CN" altLang="en-US" sz="28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676910"/>
            <a:ext cx="12183110" cy="4030980"/>
          </a:xfrm>
          <a:prstGeom prst="rect">
            <a:avLst/>
          </a:prstGeom>
          <a:noFill/>
        </p:spPr>
        <p:txBody>
          <a:bodyPr wrap="square" rtlCol="0">
            <a:spAutoFit/>
          </a:bodyPr>
          <a:p>
            <a:r>
              <a:rPr lang="zh-CN" altLang="zh-CN" sz="3200">
                <a:latin typeface="Times New Roman" panose="02020603050405020304" charset="0"/>
                <a:cs typeface="Times New Roman" panose="02020603050405020304" charset="0"/>
              </a:rPr>
              <a:t>应用文：注意点</a:t>
            </a:r>
            <a:endParaRPr lang="zh-CN" altLang="zh-CN" sz="3200">
              <a:latin typeface="Times New Roman" panose="02020603050405020304" charset="0"/>
              <a:cs typeface="Times New Roman" panose="02020603050405020304" charset="0"/>
            </a:endParaRPr>
          </a:p>
          <a:p>
            <a:r>
              <a:rPr lang="zh-CN" altLang="zh-CN" sz="3200">
                <a:latin typeface="Times New Roman" panose="02020603050405020304" charset="0"/>
                <a:cs typeface="Times New Roman" panose="02020603050405020304" charset="0"/>
              </a:rPr>
              <a:t>一个主题，</a:t>
            </a:r>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中国元素</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立意不要太大</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traditional Chinese Culture /Chinese Festivals/scenic attractions/</a:t>
            </a:r>
            <a:endParaRPr lang="en-US" altLang="zh-CN"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青年一代</a:t>
            </a:r>
            <a:r>
              <a:rPr lang="en-US" altLang="zh-CN" sz="3200">
                <a:latin typeface="Times New Roman" panose="02020603050405020304" charset="0"/>
                <a:cs typeface="Times New Roman" panose="02020603050405020304" charset="0"/>
              </a:rPr>
              <a:t>/</a:t>
            </a:r>
            <a:r>
              <a:rPr lang="zh-CN" altLang="en-US" sz="3200">
                <a:latin typeface="Times New Roman" panose="02020603050405020304" charset="0"/>
                <a:cs typeface="Times New Roman" panose="02020603050405020304" charset="0"/>
              </a:rPr>
              <a:t>中国科技</a:t>
            </a:r>
            <a:endParaRPr lang="en-US" altLang="zh-CN" sz="3200">
              <a:latin typeface="Times New Roman" panose="02020603050405020304" charset="0"/>
              <a:cs typeface="Times New Roman" panose="02020603050405020304" charset="0"/>
            </a:endParaRPr>
          </a:p>
          <a:p>
            <a:r>
              <a:rPr lang="en-US" altLang="zh-CN" sz="3200">
                <a:solidFill>
                  <a:srgbClr val="FF0000"/>
                </a:solidFill>
                <a:latin typeface="Times New Roman" panose="02020603050405020304" charset="0"/>
                <a:cs typeface="Times New Roman" panose="02020603050405020304" charset="0"/>
              </a:rPr>
              <a:t>eg: </a:t>
            </a:r>
            <a:r>
              <a:rPr lang="en-US" altLang="zh-CN" sz="3200">
                <a:solidFill>
                  <a:srgbClr val="FF0000"/>
                </a:solidFill>
                <a:latin typeface="Times New Roman" panose="02020603050405020304" charset="0"/>
                <a:cs typeface="Times New Roman" panose="02020603050405020304" charset="0"/>
                <a:sym typeface="+mn-ea"/>
              </a:rPr>
              <a:t>the Spring Festival</a:t>
            </a:r>
            <a:r>
              <a:rPr lang="en-US" altLang="zh-CN" sz="3200">
                <a:solidFill>
                  <a:srgbClr val="FF0000"/>
                </a:solidFill>
                <a:latin typeface="Times New Roman" panose="02020603050405020304" charset="0"/>
                <a:cs typeface="Times New Roman" panose="02020603050405020304" charset="0"/>
              </a:rPr>
              <a:t>/Paper-cutting/calligraphy/Chinese-painting/ </a:t>
            </a:r>
            <a:r>
              <a:rPr lang="en-US" altLang="zh-CN" sz="3200">
                <a:solidFill>
                  <a:srgbClr val="FF0000"/>
                </a:solidFill>
                <a:latin typeface="Times New Roman" panose="02020603050405020304" charset="0"/>
                <a:cs typeface="Times New Roman" panose="02020603050405020304" charset="0"/>
                <a:sym typeface="+mn-ea"/>
              </a:rPr>
              <a:t>poems/cuisines/</a:t>
            </a:r>
            <a:endParaRPr lang="en-US" altLang="zh-CN"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推荐原因要清晰地写出来，</a:t>
            </a:r>
            <a:r>
              <a:rPr lang="zh-CN" altLang="en-US" sz="3200">
                <a:solidFill>
                  <a:srgbClr val="FF0000"/>
                </a:solidFill>
                <a:latin typeface="Times New Roman" panose="02020603050405020304" charset="0"/>
                <a:cs typeface="Times New Roman" panose="02020603050405020304" charset="0"/>
              </a:rPr>
              <a:t>不能只介绍是什么，还要写为什么</a:t>
            </a:r>
            <a:endParaRPr lang="zh-CN" altLang="en-US" sz="320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1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p:cTn id="14"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25" y="142875"/>
            <a:ext cx="12172950" cy="600075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Tom,</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In response to your request for</a:t>
            </a:r>
            <a:r>
              <a:rPr lang="zh-CN" altLang="en-US" sz="3200">
                <a:latin typeface="Times New Roman" panose="02020603050405020304" charset="0"/>
                <a:cs typeface="Times New Roman" panose="02020603050405020304" charset="0"/>
              </a:rPr>
              <a:t> an advisable theme of a short video entitled “Hello, China”, I’m more than delighted to recommend Beijing Opera, a representative of Chinese traditional dramatic art forms.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With a history of about 200 years, it is a scenic art integrating music, performance, literature and face painting. Audiences can know the story by observing the characters’ facial paintings as well as their costumes. Therefore, this kind of short video will provide a platform where people can have a better understanding of China.</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Wish your video a great success.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Yours,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Li Hua</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TABLE_BEAUTIFY" val="smartTable{644b6041-7f1e-4205-b046-9a680dcc69f4}"/>
  <p:tag name="TABLE_ENDDRAG_ORIGIN_RECT" val="847*509"/>
  <p:tag name="TABLE_ENDDRAG_RECT" val="12*15*847*509"/>
</p:tagLst>
</file>

<file path=ppt/tags/tag2.xml><?xml version="1.0" encoding="utf-8"?>
<p:tagLst xmlns:p="http://schemas.openxmlformats.org/presentationml/2006/main">
  <p:tag name="KSO_WM_UNIT_TABLE_BEAUTIFY" val="smartTable{6f4b97be-07a9-4da9-99f0-480cd226bbc4}"/>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5593</Words>
  <Application>WPS 演示</Application>
  <PresentationFormat>自定义</PresentationFormat>
  <Paragraphs>239</Paragraphs>
  <Slides>11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宋体</vt:lpstr>
      <vt:lpstr>Wingdings</vt:lpstr>
      <vt:lpstr>Candara</vt:lpstr>
      <vt:lpstr>华文新魏</vt:lpstr>
      <vt:lpstr>Symbol</vt:lpstr>
      <vt:lpstr>Times New Roman</vt:lpstr>
      <vt:lpstr>Calibri</vt:lpstr>
      <vt:lpstr>华文楷体</vt:lpstr>
      <vt:lpstr>微软雅黑</vt:lpstr>
      <vt:lpstr>Arial Unicode MS</vt:lpstr>
      <vt:lpstr>等线</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522</cp:revision>
  <dcterms:created xsi:type="dcterms:W3CDTF">2017-08-18T03:02:00Z</dcterms:created>
  <dcterms:modified xsi:type="dcterms:W3CDTF">2021-05-10T05:44:15Z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B9C015ADB24A449CB7C38991884013FD</vt:lpwstr>
  </property>
</Properties>
</file>