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245" r:id="rId3"/>
    <p:sldId id="1240" r:id="rId4"/>
    <p:sldId id="1241" r:id="rId5"/>
    <p:sldId id="1242" r:id="rId6"/>
    <p:sldId id="1243" r:id="rId7"/>
    <p:sldId id="1252" r:id="rId8"/>
    <p:sldId id="1244" r:id="rId9"/>
    <p:sldId id="1254" r:id="rId10"/>
    <p:sldId id="1253" r:id="rId11"/>
    <p:sldId id="125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050" y="0"/>
            <a:ext cx="12154535" cy="649287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passage A:</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The Kite Runner by Khaled Hosseini is one of the best books I </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have read</a:t>
            </a:r>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(read) </a:t>
            </a:r>
            <a:r>
              <a:rPr lang="zh-CN" altLang="en-US" sz="3200">
                <a:latin typeface="Times New Roman" panose="02020603050405020304" charset="0"/>
                <a:cs typeface="Times New Roman" panose="02020603050405020304" charset="0"/>
              </a:rPr>
              <a:t>in years. This is </a:t>
            </a:r>
            <a:r>
              <a:rPr lang="zh-CN" altLang="en-US" sz="3200">
                <a:solidFill>
                  <a:srgbClr val="FF0000"/>
                </a:solidFill>
                <a:latin typeface="Times New Roman" panose="02020603050405020304" charset="0"/>
                <a:cs typeface="Times New Roman" panose="02020603050405020304" charset="0"/>
              </a:rPr>
              <a:t>a page </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turner</a:t>
            </a:r>
            <a:r>
              <a:rPr lang="zh-CN" altLang="en-US" sz="3200">
                <a:latin typeface="Times New Roman" panose="02020603050405020304" charset="0"/>
                <a:cs typeface="Times New Roman" panose="02020603050405020304" charset="0"/>
              </a:rPr>
              <a:t> with complex characters and situations that will make you think hard about friendship, good and evil, betrayal, etc. It is intense and a great book by many measures.</a:t>
            </a:r>
            <a:r>
              <a:rPr lang="en-US" altLang="zh-CN" sz="3200">
                <a:latin typeface="Times New Roman" panose="02020603050405020304" charset="0"/>
                <a:cs typeface="Times New Roman" panose="02020603050405020304" charset="0"/>
              </a:rPr>
              <a:t>(21)</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.This is a story about friendship, </a:t>
            </a:r>
            <a:r>
              <a:rPr lang="zh-CN" altLang="en-US" sz="3200">
                <a:solidFill>
                  <a:srgbClr val="FF0000"/>
                </a:solidFill>
                <a:latin typeface="Times New Roman" panose="02020603050405020304" charset="0"/>
                <a:cs typeface="Times New Roman" panose="02020603050405020304" charset="0"/>
              </a:rPr>
              <a:t>loyalty</a:t>
            </a:r>
            <a:r>
              <a:rPr lang="en-US" altLang="zh-CN" sz="3200">
                <a:latin typeface="Times New Roman" panose="02020603050405020304" charset="0"/>
                <a:cs typeface="Times New Roman" panose="02020603050405020304" charset="0"/>
              </a:rPr>
              <a:t>(loyal)</a:t>
            </a:r>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cruelty</a:t>
            </a:r>
            <a:r>
              <a:rPr lang="en-US" altLang="zh-CN" sz="3200">
                <a:latin typeface="Times New Roman" panose="02020603050405020304" charset="0"/>
                <a:cs typeface="Times New Roman" panose="02020603050405020304" charset="0"/>
              </a:rPr>
              <a:t>(cruel)</a:t>
            </a:r>
            <a:r>
              <a:rPr lang="zh-CN" altLang="en-US" sz="3200">
                <a:latin typeface="Times New Roman" panose="02020603050405020304" charset="0"/>
                <a:cs typeface="Times New Roman" panose="02020603050405020304" charset="0"/>
              </a:rPr>
              <a:t>, longing for </a:t>
            </a:r>
            <a:r>
              <a:rPr lang="zh-CN" altLang="en-US" sz="3200">
                <a:solidFill>
                  <a:srgbClr val="FF0000"/>
                </a:solidFill>
                <a:latin typeface="Times New Roman" panose="02020603050405020304" charset="0"/>
                <a:cs typeface="Times New Roman" panose="02020603050405020304" charset="0"/>
              </a:rPr>
              <a:t>acceptance</a:t>
            </a:r>
            <a:r>
              <a:rPr lang="en-US" altLang="zh-CN" sz="3200">
                <a:latin typeface="Times New Roman" panose="02020603050405020304" charset="0"/>
                <a:cs typeface="Times New Roman" panose="02020603050405020304" charset="0"/>
              </a:rPr>
              <a:t>(accept)</a:t>
            </a:r>
            <a:r>
              <a:rPr lang="zh-CN" altLang="en-US" sz="3200">
                <a:latin typeface="Times New Roman" panose="02020603050405020304" charset="0"/>
                <a:cs typeface="Times New Roman" panose="02020603050405020304" charset="0"/>
              </a:rPr>
              <a:t>, redemption ( 救 赎），and </a:t>
            </a:r>
            <a:r>
              <a:rPr lang="zh-CN" altLang="en-US" sz="3200">
                <a:solidFill>
                  <a:srgbClr val="FF0000"/>
                </a:solidFill>
                <a:latin typeface="Times New Roman" panose="02020603050405020304" charset="0"/>
                <a:cs typeface="Times New Roman" panose="02020603050405020304" charset="0"/>
              </a:rPr>
              <a:t>survival</a:t>
            </a:r>
            <a:r>
              <a:rPr lang="en-US" altLang="zh-CN" sz="3200">
                <a:latin typeface="Times New Roman" panose="02020603050405020304" charset="0"/>
                <a:cs typeface="Times New Roman" panose="02020603050405020304" charset="0"/>
              </a:rPr>
              <a:t>(survive)</a:t>
            </a:r>
            <a:r>
              <a:rPr lang="zh-CN" altLang="en-US"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3.</a:t>
            </a:r>
            <a:r>
              <a:rPr lang="zh-CN" altLang="en-US" sz="3200">
                <a:latin typeface="Times New Roman" panose="02020603050405020304" charset="0"/>
                <a:cs typeface="Times New Roman" panose="02020603050405020304" charset="0"/>
              </a:rPr>
              <a:t> .Looking at The Kite Runner as a story about culture, </a:t>
            </a:r>
            <a:r>
              <a:rPr lang="zh-CN" altLang="en-US" sz="3200">
                <a:solidFill>
                  <a:schemeClr val="tx1"/>
                </a:solidFill>
                <a:latin typeface="Times New Roman" panose="02020603050405020304" charset="0"/>
                <a:cs typeface="Times New Roman" panose="02020603050405020304" charset="0"/>
              </a:rPr>
              <a:t>however</a:t>
            </a:r>
            <a:r>
              <a:rPr lang="zh-CN" altLang="en-US" sz="3200">
                <a:latin typeface="Times New Roman" panose="02020603050405020304" charset="0"/>
                <a:cs typeface="Times New Roman" panose="02020603050405020304" charset="0"/>
              </a:rPr>
              <a:t>,</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misses </a:t>
            </a:r>
            <a:r>
              <a:rPr lang="zh-CN" altLang="en-US" sz="3200">
                <a:solidFill>
                  <a:srgbClr val="FF0000"/>
                </a:solidFill>
                <a:latin typeface="Times New Roman" panose="02020603050405020304" charset="0"/>
                <a:cs typeface="Times New Roman" panose="02020603050405020304" charset="0"/>
              </a:rPr>
              <a:t>what</a:t>
            </a:r>
            <a:r>
              <a:rPr lang="zh-CN" altLang="en-US" sz="3200">
                <a:latin typeface="Times New Roman" panose="02020603050405020304" charset="0"/>
                <a:cs typeface="Times New Roman" panose="02020603050405020304" charset="0"/>
              </a:rPr>
              <a:t> the book is really about. </a:t>
            </a:r>
            <a:r>
              <a:rPr lang="en-US" altLang="zh-CN" sz="3200">
                <a:latin typeface="Times New Roman" panose="02020603050405020304" charset="0"/>
                <a:cs typeface="Times New Roman" panose="02020603050405020304" charset="0"/>
              </a:rPr>
              <a:t>(22)</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4.I was drawn in by Amir’s voice. I  s</a:t>
            </a:r>
            <a:r>
              <a:rPr lang="en-US" altLang="zh-CN" sz="3200">
                <a:solidFill>
                  <a:srgbClr val="FF0000"/>
                </a:solidFill>
                <a:latin typeface="Times New Roman" panose="02020603050405020304" charset="0"/>
                <a:cs typeface="Times New Roman" panose="02020603050405020304" charset="0"/>
              </a:rPr>
              <a:t>ympathized with him, cheered for him and felt angry with him </a:t>
            </a:r>
            <a:r>
              <a:rPr lang="en-US" altLang="zh-CN" sz="3200">
                <a:latin typeface="Times New Roman" panose="02020603050405020304" charset="0"/>
                <a:cs typeface="Times New Roman" panose="02020603050405020304" charset="0"/>
              </a:rPr>
              <a:t> at different points.   23B</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我被阿米尔的声音吸引住了.我同情他，为他欢呼，也在不同的地方对他感到生气。</a:t>
            </a:r>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19685" y="1127760"/>
            <a:ext cx="162115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5638800" y="2548890"/>
            <a:ext cx="121094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8037195" y="2548890"/>
            <a:ext cx="107696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563880" y="3061970"/>
            <a:ext cx="183388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8597900" y="3062605"/>
            <a:ext cx="1374775"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142875" y="4061460"/>
            <a:ext cx="829310" cy="368300"/>
          </a:xfrm>
          <a:prstGeom prst="rect">
            <a:avLst/>
          </a:prstGeom>
          <a:solidFill>
            <a:schemeClr val="bg1"/>
          </a:solidFill>
        </p:spPr>
        <p:txBody>
          <a:bodyPr wrap="square" rtlCol="0">
            <a:spAutoFit/>
          </a:bodyPr>
          <a:p>
            <a:endParaRPr lang="zh-CN" altLang="en-US"/>
          </a:p>
        </p:txBody>
      </p:sp>
      <p:sp>
        <p:nvSpPr>
          <p:cNvPr id="11" name="文本框 10"/>
          <p:cNvSpPr txBox="1"/>
          <p:nvPr/>
        </p:nvSpPr>
        <p:spPr>
          <a:xfrm>
            <a:off x="6077585" y="4581525"/>
            <a:ext cx="5593080"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45720" y="4996180"/>
            <a:ext cx="470281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1"/>
                                        </p:tgtEl>
                                        <p:attrNameLst>
                                          <p:attrName>ppt_x</p:attrName>
                                        </p:attrNameLst>
                                      </p:cBhvr>
                                      <p:tavLst>
                                        <p:tav tm="0">
                                          <p:val>
                                            <p:strVal val="ppt_x"/>
                                          </p:val>
                                        </p:tav>
                                        <p:tav tm="100000">
                                          <p:val>
                                            <p:strVal val="ppt_x"/>
                                          </p:val>
                                        </p:tav>
                                      </p:tavLst>
                                    </p:anim>
                                    <p:anim calcmode="lin" valueType="num">
                                      <p:cBhvr additive="base">
                                        <p:cTn id="43" dur="500"/>
                                        <p:tgtEl>
                                          <p:spTgt spid="11"/>
                                        </p:tgtEl>
                                        <p:attrNameLst>
                                          <p:attrName>ppt_y</p:attrName>
                                        </p:attrNameLst>
                                      </p:cBhvr>
                                      <p:tavLst>
                                        <p:tav tm="0">
                                          <p:val>
                                            <p:strVal val="ppt_y"/>
                                          </p:val>
                                        </p:tav>
                                        <p:tav tm="100000">
                                          <p:val>
                                            <p:strVal val="1+ppt_h/2"/>
                                          </p:val>
                                        </p:tav>
                                      </p:tavLst>
                                    </p:anim>
                                    <p:set>
                                      <p:cBhvr>
                                        <p:cTn id="44" dur="1" fill="hold">
                                          <p:stCondLst>
                                            <p:cond delay="499"/>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2"/>
                                        </p:tgtEl>
                                        <p:attrNameLst>
                                          <p:attrName>ppt_x</p:attrName>
                                        </p:attrNameLst>
                                      </p:cBhvr>
                                      <p:tavLst>
                                        <p:tav tm="0">
                                          <p:val>
                                            <p:strVal val="ppt_x"/>
                                          </p:val>
                                        </p:tav>
                                        <p:tav tm="100000">
                                          <p:val>
                                            <p:strVal val="ppt_x"/>
                                          </p:val>
                                        </p:tav>
                                      </p:tavLst>
                                    </p:anim>
                                    <p:anim calcmode="lin" valueType="num">
                                      <p:cBhvr additive="base">
                                        <p:cTn id="49" dur="500"/>
                                        <p:tgtEl>
                                          <p:spTgt spid="12"/>
                                        </p:tgtEl>
                                        <p:attrNameLst>
                                          <p:attrName>ppt_y</p:attrName>
                                        </p:attrNameLst>
                                      </p:cBhvr>
                                      <p:tavLst>
                                        <p:tav tm="0">
                                          <p:val>
                                            <p:strVal val="ppt_y"/>
                                          </p:val>
                                        </p:tav>
                                        <p:tav tm="100000">
                                          <p:val>
                                            <p:strVal val="1+ppt_h/2"/>
                                          </p:val>
                                        </p:tav>
                                      </p:tavLst>
                                    </p:anim>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45010" cy="5692775"/>
          </a:xfrm>
          <a:prstGeom prst="rect">
            <a:avLst/>
          </a:prstGeom>
          <a:noFill/>
        </p:spPr>
        <p:txBody>
          <a:bodyPr wrap="square" rtlCol="0">
            <a:spAutoFit/>
          </a:bodyPr>
          <a:p>
            <a:r>
              <a:rPr lang="en-US" altLang="zh-CN" sz="2800"/>
              <a:t>passage B</a:t>
            </a:r>
            <a:endParaRPr lang="en-US" altLang="zh-CN" sz="2800"/>
          </a:p>
          <a:p>
            <a:r>
              <a:rPr lang="en-US" altLang="zh-CN" sz="2800"/>
              <a:t>  Today, facial expressions </a:t>
            </a:r>
            <a:r>
              <a:rPr lang="en-US" altLang="zh-CN" sz="2800">
                <a:solidFill>
                  <a:srgbClr val="FF0000"/>
                </a:solidFill>
              </a:rPr>
              <a:t>are still commonly thought to be</a:t>
            </a:r>
            <a:r>
              <a:rPr lang="en-US" altLang="zh-CN" sz="2800"/>
              <a:t> a universally valid way to judge other people‘s feelings. </a:t>
            </a:r>
            <a:r>
              <a:rPr lang="en-US" altLang="zh-CN" sz="2800">
                <a:solidFill>
                  <a:srgbClr val="FF0000"/>
                </a:solidFill>
              </a:rPr>
              <a:t>A smile suggests happiness. A frown indicates sadness</a:t>
            </a:r>
            <a:r>
              <a:rPr lang="en-US" altLang="zh-CN" sz="2800"/>
              <a:t>. However, an analysis of hundreds of research papers has uncovered a surprising conclusion: there is no good scientific evidence to suggest that there are such things</a:t>
            </a:r>
            <a:r>
              <a:rPr lang="en-US" altLang="zh-CN" sz="2800">
                <a:solidFill>
                  <a:srgbClr val="FF0000"/>
                </a:solidFill>
              </a:rPr>
              <a:t> as</a:t>
            </a:r>
            <a:r>
              <a:rPr lang="en-US" altLang="zh-CN" sz="2800"/>
              <a:t>  recognizable facial expressions for basic emotions which are universal across cultures。</a:t>
            </a:r>
            <a:endParaRPr lang="en-US" altLang="zh-CN" sz="2800"/>
          </a:p>
          <a:p>
            <a:r>
              <a:rPr lang="en-US" altLang="zh-CN" sz="2800"/>
              <a:t>今天，面部表情仍然被普遍认为是判断他人感受的普遍有效方式。微笑表示幸福。皱眉表示悲伤。然而，一项对数百篇研究论文的分析得出了一个令人惊讶的结论:没有充分的科学证据表明，在各种文化中，都存在一些可识别的基本情绪面部表情这类东西。</a:t>
            </a:r>
            <a:endParaRPr lang="en-US" altLang="zh-CN" sz="2800"/>
          </a:p>
          <a:p>
            <a:r>
              <a:rPr lang="en-US" altLang="zh-CN" sz="2800"/>
              <a:t> </a:t>
            </a:r>
            <a:endParaRPr lang="en-US" altLang="zh-CN" sz="2800"/>
          </a:p>
          <a:p>
            <a:endParaRPr lang="en-US" altLang="zh-CN" sz="2800"/>
          </a:p>
        </p:txBody>
      </p:sp>
      <p:sp>
        <p:nvSpPr>
          <p:cNvPr id="12" name="文本框 11"/>
          <p:cNvSpPr txBox="1"/>
          <p:nvPr/>
        </p:nvSpPr>
        <p:spPr>
          <a:xfrm>
            <a:off x="4043680" y="516890"/>
            <a:ext cx="489394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5692140" y="1005205"/>
            <a:ext cx="553085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82550" y="1437005"/>
            <a:ext cx="256540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5238115" y="2277745"/>
            <a:ext cx="454025"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9298940" y="516890"/>
            <a:ext cx="1510030"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4580255" y="2646045"/>
            <a:ext cx="94551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2"/>
                                        </p:tgtEl>
                                        <p:attrNameLst>
                                          <p:attrName>ppt_x</p:attrName>
                                        </p:attrNameLst>
                                      </p:cBhvr>
                                      <p:tavLst>
                                        <p:tav tm="0">
                                          <p:val>
                                            <p:strVal val="ppt_x"/>
                                          </p:val>
                                        </p:tav>
                                        <p:tav tm="100000">
                                          <p:val>
                                            <p:strVal val="ppt_x"/>
                                          </p:val>
                                        </p:tav>
                                      </p:tavLst>
                                    </p:anim>
                                    <p:anim calcmode="lin" valueType="num">
                                      <p:cBhvr additive="base">
                                        <p:cTn id="31" dur="500"/>
                                        <p:tgtEl>
                                          <p:spTgt spid="2"/>
                                        </p:tgtEl>
                                        <p:attrNameLst>
                                          <p:attrName>ppt_y</p:attrName>
                                        </p:attrNameLst>
                                      </p:cBhvr>
                                      <p:tavLst>
                                        <p:tav tm="0">
                                          <p:val>
                                            <p:strVal val="ppt_y"/>
                                          </p:val>
                                        </p:tav>
                                        <p:tav tm="100000">
                                          <p:val>
                                            <p:strVal val="1+ppt_h/2"/>
                                          </p:val>
                                        </p:tav>
                                      </p:tavLst>
                                    </p:anim>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3"/>
                                        </p:tgtEl>
                                        <p:attrNameLst>
                                          <p:attrName>ppt_x</p:attrName>
                                        </p:attrNameLst>
                                      </p:cBhvr>
                                      <p:tavLst>
                                        <p:tav tm="0">
                                          <p:val>
                                            <p:strVal val="ppt_x"/>
                                          </p:val>
                                        </p:tav>
                                        <p:tav tm="100000">
                                          <p:val>
                                            <p:strVal val="ppt_x"/>
                                          </p:val>
                                        </p:tav>
                                      </p:tavLst>
                                    </p:anim>
                                    <p:anim calcmode="lin" valueType="num">
                                      <p:cBhvr additive="base">
                                        <p:cTn id="37" dur="500"/>
                                        <p:tgtEl>
                                          <p:spTgt spid="3"/>
                                        </p:tgtEl>
                                        <p:attrNameLst>
                                          <p:attrName>ppt_y</p:attrName>
                                        </p:attrNameLst>
                                      </p:cBhvr>
                                      <p:tavLst>
                                        <p:tav tm="0">
                                          <p:val>
                                            <p:strVal val="ppt_y"/>
                                          </p:val>
                                        </p:tav>
                                        <p:tav tm="100000">
                                          <p:val>
                                            <p:strVal val="1+ppt_h/2"/>
                                          </p:val>
                                        </p:tav>
                                      </p:tavLst>
                                    </p:anim>
                                    <p:set>
                                      <p:cBhvr>
                                        <p:cTn id="3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5" grpId="0" bldLvl="0" animBg="1"/>
      <p:bldP spid="6" grpId="0" bldLvl="0" animBg="1"/>
      <p:bldP spid="7" grpId="0" bldLvl="0" animBg="1"/>
      <p:bldP spid="2" grpId="0" bldLvl="0" animBg="1"/>
      <p:bldP spid="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100" y="0"/>
            <a:ext cx="12116435" cy="5507990"/>
          </a:xfrm>
          <a:prstGeom prst="rect">
            <a:avLst/>
          </a:prstGeom>
          <a:noFill/>
        </p:spPr>
        <p:txBody>
          <a:bodyPr wrap="square" rtlCol="0">
            <a:spAutoFit/>
          </a:bodyPr>
          <a:p>
            <a:r>
              <a:rPr lang="zh-CN" altLang="en-US" sz="3200">
                <a:solidFill>
                  <a:srgbClr val="FF0000"/>
                </a:solidFill>
              </a:rPr>
              <a:t>All raise questions about</a:t>
            </a:r>
            <a:r>
              <a:rPr lang="zh-CN" altLang="en-US" sz="3200"/>
              <a:t> the efforts of information-technology companies to develop artificial intelligence algorithms</a:t>
            </a:r>
            <a:r>
              <a:rPr lang="en-US" altLang="zh-CN" sz="3200"/>
              <a:t> </a:t>
            </a:r>
            <a:r>
              <a:rPr lang="zh-CN" altLang="en-US" sz="3200"/>
              <a:t>which can recognize facial expressions and work out a person＇s emotional state</a:t>
            </a:r>
            <a:r>
              <a:rPr lang="en-US" altLang="zh-CN" sz="3200"/>
              <a:t>. </a:t>
            </a:r>
            <a:r>
              <a:rPr lang="zh-CN" altLang="en-US" sz="3200">
                <a:solidFill>
                  <a:srgbClr val="FF0000"/>
                </a:solidFill>
              </a:rPr>
              <a:t>Aleix Martinez</a:t>
            </a:r>
            <a:r>
              <a:rPr lang="zh-CN" altLang="en-US" sz="3200"/>
              <a:t>， a computer engineer at Ohio State University， said that companies attempting to extract emotions from images of faces have failed to understand the importance of context。</a:t>
            </a:r>
            <a:endParaRPr lang="zh-CN" altLang="en-US" sz="3200"/>
          </a:p>
          <a:p>
            <a:r>
              <a:rPr lang="zh-CN" altLang="en-US" sz="3200"/>
              <a:t>这一切都质疑信息技术公司的努力</a:t>
            </a:r>
            <a:r>
              <a:rPr lang="en-US" altLang="zh-CN" sz="3200"/>
              <a:t>--</a:t>
            </a:r>
            <a:r>
              <a:rPr lang="zh-CN" altLang="en-US" sz="3200">
                <a:sym typeface="+mn-ea"/>
              </a:rPr>
              <a:t>开发人工智能算法去识别面部表情和一个人的情绪状态</a:t>
            </a:r>
            <a:r>
              <a:rPr lang="zh-CN" altLang="en-US" sz="3200"/>
              <a:t>,。俄亥俄州立大学(Ohio State University)的计算机工程师亚历克斯·马丁内斯表示，试图从人脸图像中提取情感的公司并未能理解背景的重要性</a:t>
            </a:r>
            <a:r>
              <a:rPr lang="en-US" altLang="zh-CN" sz="3200"/>
              <a:t> </a:t>
            </a:r>
            <a:endParaRPr lang="en-US" altLang="zh-CN" sz="3200"/>
          </a:p>
          <a:p>
            <a:endParaRPr lang="en-US" altLang="zh-CN"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830" y="109220"/>
            <a:ext cx="12155170" cy="6000750"/>
          </a:xfrm>
          <a:prstGeom prst="rect">
            <a:avLst/>
          </a:prstGeom>
          <a:noFill/>
        </p:spPr>
        <p:txBody>
          <a:bodyPr wrap="square" rtlCol="0">
            <a:spAutoFit/>
          </a:bodyPr>
          <a:p>
            <a:r>
              <a:rPr lang="zh-CN" altLang="en-US" sz="3200"/>
              <a:t>Dr Martinez cited an experiment in which </a:t>
            </a:r>
            <a:r>
              <a:rPr lang="zh-CN" altLang="en-US" sz="3200">
                <a:solidFill>
                  <a:srgbClr val="FF0000"/>
                </a:solidFill>
              </a:rPr>
              <a:t>participants</a:t>
            </a:r>
            <a:r>
              <a:rPr lang="zh-CN" altLang="en-US" sz="3200"/>
              <a:t> （</a:t>
            </a:r>
            <a:r>
              <a:rPr lang="en-US" altLang="zh-CN" sz="3200"/>
              <a:t>participate) </a:t>
            </a:r>
            <a:r>
              <a:rPr lang="zh-CN" altLang="en-US" sz="3200"/>
              <a:t>were shown a close-up picture of a man's face, </a:t>
            </a:r>
            <a:r>
              <a:rPr lang="zh-CN" altLang="en-US" sz="3200">
                <a:solidFill>
                  <a:srgbClr val="FF0000"/>
                </a:solidFill>
              </a:rPr>
              <a:t>which was bright red with his mouth open in a scream</a:t>
            </a:r>
            <a:r>
              <a:rPr lang="zh-CN" altLang="en-US" sz="3200"/>
              <a:t>. </a:t>
            </a:r>
            <a:r>
              <a:rPr lang="zh-CN" altLang="en-US" sz="3200">
                <a:solidFill>
                  <a:srgbClr val="FF0000"/>
                </a:solidFill>
              </a:rPr>
              <a:t>Based</a:t>
            </a:r>
            <a:r>
              <a:rPr lang="zh-CN" altLang="en-US" sz="3200"/>
              <a:t> </a:t>
            </a:r>
            <a:r>
              <a:rPr lang="en-US" altLang="zh-CN" sz="3200"/>
              <a:t>(base)</a:t>
            </a:r>
            <a:r>
              <a:rPr lang="zh-CN" altLang="en-US" sz="3200"/>
              <a:t>on this alone, most participants said the man was extremely angry. Then the view </a:t>
            </a:r>
            <a:r>
              <a:rPr lang="zh-CN" altLang="en-US" sz="3200">
                <a:solidFill>
                  <a:srgbClr val="FF0000"/>
                </a:solidFill>
              </a:rPr>
              <a:t>zoomed out </a:t>
            </a:r>
            <a:r>
              <a:rPr lang="zh-CN" altLang="en-US" sz="3200"/>
              <a:t>to show a football player </a:t>
            </a:r>
            <a:r>
              <a:rPr lang="zh-CN" altLang="en-US" sz="3200">
                <a:solidFill>
                  <a:srgbClr val="FF0000"/>
                </a:solidFill>
              </a:rPr>
              <a:t>with his arms outstretched</a:t>
            </a:r>
            <a:r>
              <a:rPr lang="zh-CN" altLang="en-US" sz="3200"/>
              <a:t>, </a:t>
            </a:r>
            <a:r>
              <a:rPr lang="zh-CN" altLang="en-US" sz="3200">
                <a:solidFill>
                  <a:srgbClr val="FF0000"/>
                </a:solidFill>
              </a:rPr>
              <a:t>celebrating a goal</a:t>
            </a:r>
            <a:r>
              <a:rPr lang="zh-CN" altLang="en-US" sz="3200"/>
              <a:t>. His angry-looking face was, in fact, a show of pure joy .</a:t>
            </a:r>
            <a:endParaRPr lang="zh-CN" altLang="en-US" sz="3200"/>
          </a:p>
          <a:p>
            <a:r>
              <a:rPr lang="zh-CN" altLang="en-US" sz="3200"/>
              <a:t>   马丁内斯博士引用了一个实验，在这个实验中，参与者们看到了一个男人的脸部特写照片，照片上的人满脸通红，张着嘴在尖叫。仅从这一点来看，大多数参与者认为该男子非常愤怒。然后画面放大，一个足球运动员张开双臂庆祝进球的情形。他那张愤怒的脸实际上是一种纯粹喜悦的表现。</a:t>
            </a:r>
            <a:r>
              <a:rPr lang="en-US" altLang="zh-CN" sz="3200">
                <a:solidFill>
                  <a:srgbClr val="FF0000"/>
                </a:solidFill>
              </a:rPr>
              <a:t>26</a:t>
            </a:r>
            <a:endParaRPr lang="en-US" altLang="zh-CN" sz="3200">
              <a:solidFill>
                <a:srgbClr val="FF0000"/>
              </a:solidFill>
            </a:endParaRPr>
          </a:p>
        </p:txBody>
      </p:sp>
      <p:sp>
        <p:nvSpPr>
          <p:cNvPr id="7" name="文本框 6"/>
          <p:cNvSpPr txBox="1"/>
          <p:nvPr/>
        </p:nvSpPr>
        <p:spPr>
          <a:xfrm>
            <a:off x="7320915" y="233045"/>
            <a:ext cx="207073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8170545" y="711835"/>
            <a:ext cx="359219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0" y="1216025"/>
            <a:ext cx="562737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5881370" y="1216025"/>
            <a:ext cx="103314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6635750" y="2141855"/>
            <a:ext cx="4589780"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144145" y="2706370"/>
            <a:ext cx="298386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bldLvl="0" animBg="1"/>
      <p:bldP spid="6" grpId="0" bldLvl="0" animBg="1"/>
      <p:bldP spid="8" grpId="0" bldLvl="0" animBg="1"/>
      <p:bldP spid="9" grpId="0" bldLvl="0" animBg="1"/>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100" y="0"/>
            <a:ext cx="12116435" cy="6985635"/>
          </a:xfrm>
          <a:prstGeom prst="rect">
            <a:avLst/>
          </a:prstGeom>
          <a:noFill/>
        </p:spPr>
        <p:txBody>
          <a:bodyPr wrap="square" rtlCol="0">
            <a:spAutoFit/>
          </a:bodyPr>
          <a:p>
            <a:r>
              <a:rPr lang="en-US" altLang="zh-CN" sz="3200">
                <a:solidFill>
                  <a:srgbClr val="FF0000"/>
                </a:solidFill>
              </a:rPr>
              <a:t>para3: </a:t>
            </a:r>
            <a:r>
              <a:rPr lang="zh-CN" altLang="en-US" sz="3200">
                <a:solidFill>
                  <a:srgbClr val="FF0000"/>
                </a:solidFill>
              </a:rPr>
              <a:t>All raise questions about</a:t>
            </a:r>
            <a:r>
              <a:rPr lang="zh-CN" altLang="en-US" sz="3200"/>
              <a:t> the efforts of information-technology companies to develop artificial intelligence algorithms</a:t>
            </a:r>
            <a:r>
              <a:rPr lang="en-US" altLang="zh-CN" sz="3200"/>
              <a:t> </a:t>
            </a:r>
            <a:r>
              <a:rPr lang="zh-CN" altLang="en-US" sz="3200"/>
              <a:t>which can recognize facial expressions and work out a person＇s emotional state</a:t>
            </a:r>
            <a:r>
              <a:rPr lang="en-US" altLang="zh-CN" sz="3200"/>
              <a:t>. </a:t>
            </a:r>
            <a:endParaRPr lang="zh-CN" altLang="en-US" sz="3200"/>
          </a:p>
          <a:p>
            <a:r>
              <a:rPr lang="en-US" altLang="zh-CN" sz="3200"/>
              <a:t> ...</a:t>
            </a:r>
            <a:endParaRPr lang="zh-CN" altLang="en-US" sz="3200"/>
          </a:p>
          <a:p>
            <a:r>
              <a:rPr lang="en-US" altLang="zh-CN" sz="3200">
                <a:solidFill>
                  <a:srgbClr val="FF0000"/>
                </a:solidFill>
              </a:rPr>
              <a:t>para 5:</a:t>
            </a:r>
            <a:r>
              <a:rPr lang="en-US" altLang="zh-CN" sz="3200">
                <a:solidFill>
                  <a:schemeClr val="tx1"/>
                </a:solidFill>
              </a:rPr>
              <a:t> </a:t>
            </a:r>
            <a:r>
              <a:rPr lang="en-US" altLang="zh-CN" sz="3200">
                <a:solidFill>
                  <a:srgbClr val="FF0000"/>
                </a:solidFill>
              </a:rPr>
              <a:t>Given </a:t>
            </a:r>
            <a:r>
              <a:rPr lang="en-US" altLang="zh-CN" sz="3200">
                <a:solidFill>
                  <a:schemeClr val="tx1"/>
                </a:solidFill>
              </a:rPr>
              <a:t>that people cannot guess each other‘s emotional states most of the time, Dr Martinez </a:t>
            </a:r>
            <a:r>
              <a:rPr lang="en-US" altLang="zh-CN" sz="3200">
                <a:solidFill>
                  <a:srgbClr val="FF0000"/>
                </a:solidFill>
              </a:rPr>
              <a:t>sees no reason</a:t>
            </a:r>
            <a:r>
              <a:rPr lang="en-US" altLang="zh-CN" sz="3200">
                <a:solidFill>
                  <a:schemeClr val="tx1"/>
                </a:solidFill>
              </a:rPr>
              <a:t> computers would be able to. "There are companies right now claiming to be able to do that and apply this to places I find really scary and dangerous, for example, in hiring people," he says. Some companies require you to submit a video CV, and then this is analysed by a machine-learning system. </a:t>
            </a:r>
            <a:r>
              <a:rPr lang="en-US" altLang="zh-CN" sz="3200">
                <a:solidFill>
                  <a:srgbClr val="FF0000"/>
                </a:solidFill>
              </a:rPr>
              <a:t>And depending on your facial expressions, they hire you or not, which I find really shocking and not only based on the wrong hypothesis(假设 ), but a dangerous hypothesis.   27/25</a:t>
            </a:r>
            <a:endParaRPr lang="en-US" altLang="zh-CN"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050" y="113665"/>
            <a:ext cx="12172950" cy="698563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Tansel Ali used to curse</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his terrible memory. He struggled to remember phone numbers. But now he has won the Australian Memory Championships four times and has represented Australia at the World Memory Championships, where he was able to memorize 80 words in 15 minutes and 41 names and faces in five minutes。</a:t>
            </a:r>
            <a:endParaRPr lang="zh-CN" altLang="en-US"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a:t>
            </a:r>
            <a:r>
              <a:rPr lang="zh-CN" altLang="en-US" sz="2400">
                <a:solidFill>
                  <a:srgbClr val="FF0000"/>
                </a:solidFill>
                <a:latin typeface="Times New Roman" panose="02020603050405020304" charset="0"/>
                <a:cs typeface="Times New Roman" panose="02020603050405020304" charset="0"/>
              </a:rPr>
              <a:t>So how did Tansel's memory improve so much? The key, he says,</a:t>
            </a:r>
            <a:r>
              <a:rPr lang="zh-CN" altLang="en-US" sz="2000">
                <a:latin typeface="Times New Roman" panose="02020603050405020304" charset="0"/>
                <a:cs typeface="Times New Roman" panose="02020603050405020304" charset="0"/>
              </a:rPr>
              <a:t> is in encoding information into an image. Tansel also creates images when remembering numbers. That involves a lot of "pre-work ", he explains. "I’ve got images already pre-memorized from 0 to 99。”</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So, </a:t>
            </a:r>
            <a:r>
              <a:rPr lang="zh-CN" altLang="en-US" sz="2000">
                <a:solidFill>
                  <a:srgbClr val="FF0000"/>
                </a:solidFill>
                <a:latin typeface="Times New Roman" panose="02020603050405020304" charset="0"/>
                <a:cs typeface="Times New Roman" panose="02020603050405020304" charset="0"/>
              </a:rPr>
              <a:t>for example</a:t>
            </a:r>
            <a:r>
              <a:rPr lang="zh-CN" altLang="en-US" sz="2000">
                <a:latin typeface="Times New Roman" panose="02020603050405020304" charset="0"/>
                <a:cs typeface="Times New Roman" panose="02020603050405020304" charset="0"/>
              </a:rPr>
              <a:t>, 17 is a dog and 7l is a cat, so if I get the number 1771, I'm going to picture a dog chasing a cat. "And it works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If you want to strengthen your own recall skills, </a:t>
            </a:r>
            <a:r>
              <a:rPr lang="zh-CN" altLang="en-US" sz="2400">
                <a:solidFill>
                  <a:srgbClr val="FF0000"/>
                </a:solidFill>
                <a:latin typeface="Times New Roman" panose="02020603050405020304" charset="0"/>
                <a:cs typeface="Times New Roman" panose="02020603050405020304" charset="0"/>
              </a:rPr>
              <a:t>Tansel suggests </a:t>
            </a:r>
            <a:r>
              <a:rPr lang="zh-CN" altLang="en-US" sz="2000">
                <a:latin typeface="Times New Roman" panose="02020603050405020304" charset="0"/>
                <a:cs typeface="Times New Roman" panose="02020603050405020304" charset="0"/>
              </a:rPr>
              <a:t>reading something incredibly dry and boring, such as a "terms and conditions" page. While doing so, create a story in your mind. " If you can make a story out of what you're trying to remember, you can essentially memorize anything”</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Psychologist Sharon Draper says </a:t>
            </a:r>
            <a:r>
              <a:rPr lang="zh-CN" altLang="en-US" sz="2400">
                <a:solidFill>
                  <a:srgbClr val="FF0000"/>
                </a:solidFill>
                <a:latin typeface="Times New Roman" panose="02020603050405020304" charset="0"/>
                <a:cs typeface="Times New Roman" panose="02020603050405020304" charset="0"/>
              </a:rPr>
              <a:t>there are other ways to boost your memory</a:t>
            </a:r>
            <a:r>
              <a:rPr lang="zh-CN" altLang="en-US" sz="2000">
                <a:latin typeface="Times New Roman" panose="02020603050405020304" charset="0"/>
                <a:cs typeface="Times New Roman" panose="02020603050405020304" charset="0"/>
              </a:rPr>
              <a:t>, including doing brain challenges such as puzzles, crosswords and Sudoku at least once a day. “Being physically active, avoiding smoking, reducing alcohol intake and aiming for a solid nights sleep can also help protect your memory from going through the sieve(筛网)”， Draper adds. And dietitian Kathryn Hawkins notes that sticking to a well-balanced diet-with plenty of fresh fruit, vegetables and fish high in omega-3 fatty acids-</a:t>
            </a:r>
            <a:r>
              <a:rPr lang="zh-CN" altLang="en-US" sz="2400">
                <a:solidFill>
                  <a:srgbClr val="FF0000"/>
                </a:solidFill>
                <a:latin typeface="Times New Roman" panose="02020603050405020304" charset="0"/>
                <a:cs typeface="Times New Roman" panose="02020603050405020304" charset="0"/>
              </a:rPr>
              <a:t>will promote brain health and thus memory.</a:t>
            </a:r>
            <a:endParaRPr lang="zh-CN" altLang="en-US"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 </a:t>
            </a:r>
            <a:r>
              <a:rPr lang="zh-CN" altLang="en-US" sz="2400">
                <a:solidFill>
                  <a:srgbClr val="FF0000"/>
                </a:solidFill>
                <a:latin typeface="Times New Roman" panose="02020603050405020304" charset="0"/>
                <a:cs typeface="Times New Roman" panose="02020603050405020304" charset="0"/>
              </a:rPr>
              <a:t>There’s no denying that Tansel now has a great memory. But it's not the only thing to improve since he started training his brain</a:t>
            </a:r>
            <a:r>
              <a:rPr lang="zh-CN" altLang="en-US" sz="2000">
                <a:latin typeface="Times New Roman" panose="02020603050405020304" charset="0"/>
                <a:cs typeface="Times New Roman" panose="02020603050405020304" charset="0"/>
              </a:rPr>
              <a:t>:</a:t>
            </a:r>
            <a:r>
              <a:rPr lang="zh-CN" altLang="en-US" sz="2400">
                <a:solidFill>
                  <a:srgbClr val="FF0000"/>
                </a:solidFill>
                <a:latin typeface="Times New Roman" panose="02020603050405020304" charset="0"/>
                <a:cs typeface="Times New Roman" panose="02020603050405020304" charset="0"/>
              </a:rPr>
              <a:t> his confidence and self-esteem have skyrocketed, and his stress levels have fallen dramatically as a result</a:t>
            </a:r>
            <a:r>
              <a:rPr lang="zh-CN" altLang="en-US" sz="2000">
                <a:latin typeface="Times New Roman" panose="02020603050405020304" charset="0"/>
                <a:cs typeface="Times New Roman" panose="02020603050405020304" charset="0"/>
              </a:rPr>
              <a:t>. "The better you become at sharpening your memory", Tansel has learnt, "the easier life becomes。“</a:t>
            </a:r>
            <a:endParaRPr lang="zh-CN" altLang="en-US" sz="2000">
              <a:latin typeface="Times New Roman" panose="02020603050405020304" charset="0"/>
              <a:cs typeface="Times New Roman" panose="02020603050405020304" charset="0"/>
            </a:endParaRPr>
          </a:p>
          <a:p>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465" y="313690"/>
            <a:ext cx="12155170" cy="2553335"/>
          </a:xfrm>
          <a:prstGeom prst="rect">
            <a:avLst/>
          </a:prstGeom>
          <a:noFill/>
        </p:spPr>
        <p:txBody>
          <a:bodyPr wrap="square" rtlCol="0">
            <a:spAutoFit/>
          </a:bodyPr>
          <a:p>
            <a:r>
              <a:rPr lang="en-US" altLang="zh-CN" sz="3200"/>
              <a:t>1.Post-00s  was filmed (film)over 10 years, during which it followed several kids from their infancy to adolescence.</a:t>
            </a:r>
            <a:endParaRPr lang="en-US" altLang="zh-CN" sz="3200"/>
          </a:p>
          <a:p>
            <a:endParaRPr lang="en-US" altLang="zh-CN" sz="3200"/>
          </a:p>
          <a:p>
            <a:r>
              <a:rPr lang="en-US" altLang="zh-CN" sz="3200"/>
              <a:t>2.This realness can also be seen in Boyhood, a  2014 film winning (win) the Silver Bear award for best director.</a:t>
            </a:r>
            <a:endParaRPr lang="en-US" altLang="zh-CN" sz="3200"/>
          </a:p>
        </p:txBody>
      </p:sp>
      <p:sp>
        <p:nvSpPr>
          <p:cNvPr id="5" name="文本框 4"/>
          <p:cNvSpPr txBox="1"/>
          <p:nvPr/>
        </p:nvSpPr>
        <p:spPr>
          <a:xfrm>
            <a:off x="2030730" y="427990"/>
            <a:ext cx="187261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8616950" y="427990"/>
            <a:ext cx="95440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7622540" y="1877695"/>
            <a:ext cx="41783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9647555" y="1946910"/>
            <a:ext cx="139509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3903345" y="2380615"/>
            <a:ext cx="50482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bldLvl="0" animBg="1"/>
      <p:bldP spid="8" grpId="0" bldLvl="0" animBg="1"/>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020" y="2287270"/>
            <a:ext cx="12125960" cy="2676525"/>
          </a:xfrm>
          <a:prstGeom prst="rect">
            <a:avLst/>
          </a:prstGeom>
          <a:noFill/>
        </p:spPr>
        <p:txBody>
          <a:bodyPr wrap="square" rtlCol="0">
            <a:spAutoFit/>
          </a:bodyPr>
          <a:p>
            <a:r>
              <a:rPr lang="en-US" altLang="zh-CN" sz="2800"/>
              <a:t>a documentary about growing up</a:t>
            </a:r>
            <a:endParaRPr lang="en-US" altLang="zh-CN" sz="2800"/>
          </a:p>
          <a:p>
            <a:r>
              <a:rPr lang="en-US" altLang="zh-CN" sz="2800"/>
              <a:t>cover every aspect of</a:t>
            </a:r>
            <a:endParaRPr lang="en-US" altLang="zh-CN" sz="2800"/>
          </a:p>
          <a:p>
            <a:r>
              <a:rPr lang="en-US" altLang="zh-CN" sz="2800"/>
              <a:t>other Tv programs with a similar theme</a:t>
            </a:r>
            <a:endParaRPr lang="en-US" altLang="zh-CN" sz="2800"/>
          </a:p>
          <a:p>
            <a:r>
              <a:rPr lang="en-US" altLang="zh-CN" sz="2800"/>
              <a:t>satisfy one’s curiosity</a:t>
            </a:r>
            <a:endParaRPr lang="en-US" altLang="zh-CN" sz="2800"/>
          </a:p>
          <a:p>
            <a:r>
              <a:rPr lang="en-US" altLang="zh-CN" sz="2800"/>
              <a:t>become attached to </a:t>
            </a:r>
            <a:endParaRPr lang="en-US" altLang="zh-CN" sz="2800"/>
          </a:p>
          <a:p>
            <a:r>
              <a:rPr lang="en-US" altLang="zh-CN" sz="2800"/>
              <a:t>look underneath the surface and see the power of life itself.</a:t>
            </a:r>
            <a:endParaRPr lang="en-US" altLang="zh-CN" sz="2800"/>
          </a:p>
        </p:txBody>
      </p:sp>
      <p:sp>
        <p:nvSpPr>
          <p:cNvPr id="5" name="文本框 4"/>
          <p:cNvSpPr txBox="1"/>
          <p:nvPr/>
        </p:nvSpPr>
        <p:spPr>
          <a:xfrm>
            <a:off x="0" y="0"/>
            <a:ext cx="12149455" cy="1938020"/>
          </a:xfrm>
          <a:prstGeom prst="rect">
            <a:avLst/>
          </a:prstGeom>
          <a:noFill/>
        </p:spPr>
        <p:txBody>
          <a:bodyPr wrap="square" rtlCol="0">
            <a:spAutoFit/>
          </a:bodyPr>
          <a:p>
            <a:r>
              <a:rPr lang="zh-CN" altLang="en-US" sz="2000"/>
              <a:t>一部关于成长的纪录片</a:t>
            </a:r>
            <a:endParaRPr lang="zh-CN" altLang="en-US" sz="2000"/>
          </a:p>
          <a:p>
            <a:r>
              <a:rPr lang="zh-CN" altLang="en-US" sz="2000"/>
              <a:t>覆盖各个方面</a:t>
            </a:r>
            <a:endParaRPr lang="zh-CN" altLang="en-US" sz="2000"/>
          </a:p>
          <a:p>
            <a:r>
              <a:rPr lang="zh-CN" altLang="en-US" sz="2000"/>
              <a:t>其他类似主题的电视节目</a:t>
            </a:r>
            <a:endParaRPr lang="zh-CN" altLang="en-US" sz="2000"/>
          </a:p>
          <a:p>
            <a:r>
              <a:rPr lang="zh-CN" altLang="en-US" sz="2000"/>
              <a:t>满足好奇心</a:t>
            </a:r>
            <a:endParaRPr lang="zh-CN" altLang="en-US" sz="2000"/>
          </a:p>
          <a:p>
            <a:r>
              <a:rPr lang="zh-CN" altLang="en-US" sz="2000"/>
              <a:t>迷恋于</a:t>
            </a:r>
            <a:endParaRPr lang="zh-CN" altLang="en-US" sz="2000"/>
          </a:p>
          <a:p>
            <a:r>
              <a:rPr lang="zh-CN" altLang="en-US" sz="2000"/>
              <a:t>透过表面看到生命本身的力量。</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p:cTn id="27"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additive="base">
                                        <p:cTn id="3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5462</Words>
  <Application>WPS 演示</Application>
  <PresentationFormat>自定义</PresentationFormat>
  <Paragraphs>51</Paragraphs>
  <Slides>10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Candara</vt:lpstr>
      <vt:lpstr>华文新魏</vt:lpstr>
      <vt:lpstr>Symbol</vt:lpstr>
      <vt:lpstr>Times New Roman</vt:lpstr>
      <vt:lpstr>华文楷体</vt:lpstr>
      <vt:lpstr>微软雅黑</vt:lpstr>
      <vt:lpstr>Arial Unicode MS</vt:lpstr>
      <vt:lpstr>等线</vt:lpstr>
      <vt:lpstr>Calibri</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509</cp:revision>
  <dcterms:created xsi:type="dcterms:W3CDTF">2017-08-18T03:02:00Z</dcterms:created>
  <dcterms:modified xsi:type="dcterms:W3CDTF">2021-05-03T02:44:33Z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B9C015ADB24A449CB7C38991884013FD</vt:lpwstr>
  </property>
</Properties>
</file>