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14"/>
  </p:notesMasterIdLst>
  <p:handoutMasterIdLst>
    <p:handoutMasterId r:id="rId51"/>
  </p:handoutMasterIdLst>
  <p:sldIdLst>
    <p:sldId id="875" r:id="rId4"/>
    <p:sldId id="876" r:id="rId5"/>
    <p:sldId id="877" r:id="rId6"/>
    <p:sldId id="924" r:id="rId7"/>
    <p:sldId id="925" r:id="rId8"/>
    <p:sldId id="926" r:id="rId9"/>
    <p:sldId id="969" r:id="rId10"/>
    <p:sldId id="970" r:id="rId11"/>
    <p:sldId id="965" r:id="rId12"/>
    <p:sldId id="967" r:id="rId13"/>
    <p:sldId id="966" r:id="rId15"/>
    <p:sldId id="968" r:id="rId16"/>
    <p:sldId id="972" r:id="rId17"/>
    <p:sldId id="971" r:id="rId18"/>
    <p:sldId id="795" r:id="rId19"/>
    <p:sldId id="650" r:id="rId20"/>
    <p:sldId id="708" r:id="rId21"/>
    <p:sldId id="714" r:id="rId22"/>
    <p:sldId id="715" r:id="rId23"/>
    <p:sldId id="716" r:id="rId24"/>
    <p:sldId id="653" r:id="rId25"/>
    <p:sldId id="722" r:id="rId26"/>
    <p:sldId id="719" r:id="rId27"/>
    <p:sldId id="721" r:id="rId28"/>
    <p:sldId id="727" r:id="rId29"/>
    <p:sldId id="724" r:id="rId30"/>
    <p:sldId id="725" r:id="rId31"/>
    <p:sldId id="726" r:id="rId32"/>
    <p:sldId id="728" r:id="rId33"/>
    <p:sldId id="833" r:id="rId34"/>
    <p:sldId id="834" r:id="rId35"/>
    <p:sldId id="835" r:id="rId36"/>
    <p:sldId id="796" r:id="rId37"/>
    <p:sldId id="720" r:id="rId38"/>
    <p:sldId id="798" r:id="rId39"/>
    <p:sldId id="730" r:id="rId40"/>
    <p:sldId id="797" r:id="rId41"/>
    <p:sldId id="723" r:id="rId42"/>
    <p:sldId id="829" r:id="rId43"/>
    <p:sldId id="830" r:id="rId44"/>
    <p:sldId id="731" r:id="rId45"/>
    <p:sldId id="800" r:id="rId46"/>
    <p:sldId id="856" r:id="rId47"/>
    <p:sldId id="857" r:id="rId48"/>
    <p:sldId id="858" r:id="rId49"/>
    <p:sldId id="799" r:id="rId50"/>
  </p:sldIdLst>
  <p:sldSz cx="12192000" cy="6858000"/>
  <p:notesSz cx="6858000" cy="9144000"/>
  <p:embeddedFontLst>
    <p:embeddedFont>
      <p:font typeface="微软雅黑" panose="020B0503020204020204" pitchFamily="34" charset="-122"/>
      <p:regular r:id="rId56"/>
    </p:embeddedFont>
    <p:embeddedFont>
      <p:font typeface="Arial Narrow" panose="020B0606020202030204" pitchFamily="34" charset="0"/>
      <p:regular r:id="rId57"/>
      <p:bold r:id="rId58"/>
      <p:italic r:id="rId59"/>
      <p:boldItalic r:id="rId60"/>
    </p:embeddedFont>
    <p:embeddedFont>
      <p:font typeface="方正姚体" panose="02010601030101010101" pitchFamily="2" charset="-122"/>
      <p:regular r:id="rId61"/>
    </p:embeddedFont>
    <p:embeddedFont>
      <p:font typeface="华文琥珀" panose="02010800040101010101" pitchFamily="2" charset="-122"/>
      <p:regular r:id="rId62"/>
    </p:embeddedFont>
    <p:embeddedFont>
      <p:font typeface="Calibri Light" panose="020F0302020204030204" charset="0"/>
      <p:regular r:id="rId63"/>
      <p:italic r:id="rId64"/>
    </p:embeddedFont>
    <p:embeddedFont>
      <p:font typeface="汉仪行楷简" panose="02010609000101010101" pitchFamily="49" charset="-122"/>
      <p:regular r:id="rId6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7905"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5831"/>
    <a:srgbClr val="FFFFFF"/>
    <a:srgbClr val="944E1D"/>
    <a:srgbClr val="548F9D"/>
    <a:srgbClr val="52311C"/>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3" d="100"/>
          <a:sy n="83" d="100"/>
        </p:scale>
        <p:origin x="72" y="225"/>
      </p:cViewPr>
      <p:guideLst>
        <p:guide orient="horz" pos="2160"/>
        <p:guide pos="385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font" Target="fonts/font10.fntdata"/><Relationship Id="rId64" Type="http://schemas.openxmlformats.org/officeDocument/2006/relationships/font" Target="fonts/font9.fntdata"/><Relationship Id="rId63" Type="http://schemas.openxmlformats.org/officeDocument/2006/relationships/font" Target="fonts/font8.fntdata"/><Relationship Id="rId62" Type="http://schemas.openxmlformats.org/officeDocument/2006/relationships/font" Target="fonts/font7.fntdata"/><Relationship Id="rId61" Type="http://schemas.openxmlformats.org/officeDocument/2006/relationships/font" Target="fonts/font6.fntdata"/><Relationship Id="rId60" Type="http://schemas.openxmlformats.org/officeDocument/2006/relationships/font" Target="fonts/font5.fntdata"/><Relationship Id="rId6" Type="http://schemas.openxmlformats.org/officeDocument/2006/relationships/slide" Target="slides/slide3.xml"/><Relationship Id="rId59" Type="http://schemas.openxmlformats.org/officeDocument/2006/relationships/font" Target="fonts/font4.fntdata"/><Relationship Id="rId58" Type="http://schemas.openxmlformats.org/officeDocument/2006/relationships/font" Target="fonts/font3.fntdata"/><Relationship Id="rId57" Type="http://schemas.openxmlformats.org/officeDocument/2006/relationships/font" Target="fonts/font2.fntdata"/><Relationship Id="rId56" Type="http://schemas.openxmlformats.org/officeDocument/2006/relationships/font" Target="fonts/font1.fntdata"/><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pic>
        <p:nvPicPr>
          <p:cNvPr id="17" name="图片 16" descr="图片包含 游戏机, 自然, 夜空, 星星&#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grpSp>
        <p:nvGrpSpPr>
          <p:cNvPr id="7" name="组合 6"/>
          <p:cNvGrpSpPr/>
          <p:nvPr userDrawn="1"/>
        </p:nvGrpSpPr>
        <p:grpSpPr>
          <a:xfrm>
            <a:off x="0" y="0"/>
            <a:ext cx="12192000" cy="6858000"/>
            <a:chOff x="0" y="0"/>
            <a:chExt cx="12192000" cy="6858000"/>
          </a:xfrm>
        </p:grpSpPr>
        <p:sp>
          <p:nvSpPr>
            <p:cNvPr id="8" name="矩形 7"/>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矩形 8"/>
            <p:cNvSpPr/>
            <p:nvPr/>
          </p:nvSpPr>
          <p:spPr>
            <a:xfrm>
              <a:off x="198120" y="182880"/>
              <a:ext cx="11795760" cy="649224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矩形 9"/>
            <p:cNvSpPr/>
            <p:nvPr/>
          </p:nvSpPr>
          <p:spPr>
            <a:xfrm>
              <a:off x="198120" y="375597"/>
              <a:ext cx="165735" cy="515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sym typeface="Arial" panose="020B0604020202020204" pitchFamily="34" charset="0"/>
              </a:endParaRPr>
            </a:p>
          </p:txBody>
        </p:sp>
        <p:grpSp>
          <p:nvGrpSpPr>
            <p:cNvPr id="11" name="组合 10"/>
            <p:cNvGrpSpPr/>
            <p:nvPr/>
          </p:nvGrpSpPr>
          <p:grpSpPr>
            <a:xfrm>
              <a:off x="11297904" y="450689"/>
              <a:ext cx="444951" cy="400996"/>
              <a:chOff x="4983359" y="4786254"/>
              <a:chExt cx="1390988" cy="1253578"/>
            </a:xfrm>
            <a:solidFill>
              <a:schemeClr val="accent1"/>
            </a:solidFill>
          </p:grpSpPr>
          <p:grpSp>
            <p:nvGrpSpPr>
              <p:cNvPr id="12" name="组合 11"/>
              <p:cNvGrpSpPr/>
              <p:nvPr/>
            </p:nvGrpSpPr>
            <p:grpSpPr>
              <a:xfrm>
                <a:off x="5202514" y="4786254"/>
                <a:ext cx="952670" cy="965712"/>
                <a:chOff x="-4127142" y="2731292"/>
                <a:chExt cx="952670" cy="965712"/>
              </a:xfrm>
              <a:grpFill/>
            </p:grpSpPr>
            <p:sp>
              <p:nvSpPr>
                <p:cNvPr id="14" name="任意多边形: 形状 13"/>
                <p:cNvSpPr/>
                <p:nvPr/>
              </p:nvSpPr>
              <p:spPr>
                <a:xfrm>
                  <a:off x="-4127142" y="2851499"/>
                  <a:ext cx="729188" cy="436652"/>
                </a:xfrm>
                <a:custGeom>
                  <a:avLst/>
                  <a:gdLst>
                    <a:gd name="connsiteX0" fmla="*/ 130716 w 729188"/>
                    <a:gd name="connsiteY0" fmla="*/ 0 h 436652"/>
                    <a:gd name="connsiteX1" fmla="*/ 145599 w 729188"/>
                    <a:gd name="connsiteY1" fmla="*/ 420439 h 436652"/>
                    <a:gd name="connsiteX2" fmla="*/ 504089 w 729188"/>
                    <a:gd name="connsiteY2" fmla="*/ 337282 h 436652"/>
                    <a:gd name="connsiteX3" fmla="*/ 727331 w 729188"/>
                    <a:gd name="connsiteY3" fmla="*/ 428997 h 436652"/>
                    <a:gd name="connsiteX4" fmla="*/ 665381 w 729188"/>
                    <a:gd name="connsiteY4" fmla="*/ 288913 h 436652"/>
                    <a:gd name="connsiteX5" fmla="*/ 380189 w 729188"/>
                    <a:gd name="connsiteY5" fmla="*/ 291331 h 436652"/>
                    <a:gd name="connsiteX6" fmla="*/ 130716 w 729188"/>
                    <a:gd name="connsiteY6" fmla="*/ 0 h 4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188" h="436652">
                      <a:moveTo>
                        <a:pt x="130716" y="0"/>
                      </a:moveTo>
                      <a:cubicBezTo>
                        <a:pt x="130716" y="0"/>
                        <a:pt x="-173079" y="291517"/>
                        <a:pt x="145599" y="420439"/>
                      </a:cubicBezTo>
                      <a:cubicBezTo>
                        <a:pt x="145599" y="420439"/>
                        <a:pt x="281963" y="491133"/>
                        <a:pt x="504089" y="337282"/>
                      </a:cubicBezTo>
                      <a:cubicBezTo>
                        <a:pt x="504089" y="337282"/>
                        <a:pt x="671520" y="220638"/>
                        <a:pt x="727331" y="428997"/>
                      </a:cubicBezTo>
                      <a:cubicBezTo>
                        <a:pt x="727331" y="428997"/>
                        <a:pt x="745935" y="353281"/>
                        <a:pt x="665381" y="288913"/>
                      </a:cubicBezTo>
                      <a:cubicBezTo>
                        <a:pt x="584828" y="224544"/>
                        <a:pt x="380189" y="291331"/>
                        <a:pt x="380189" y="291331"/>
                      </a:cubicBezTo>
                      <a:cubicBezTo>
                        <a:pt x="380189" y="291331"/>
                        <a:pt x="84765" y="372070"/>
                        <a:pt x="130716" y="0"/>
                      </a:cubicBezTo>
                      <a:close/>
                    </a:path>
                  </a:pathLst>
                </a:custGeom>
                <a:solidFill>
                  <a:schemeClr val="accent2"/>
                </a:solidFill>
                <a:ln w="1860" cap="flat">
                  <a:noFill/>
                  <a:prstDash val="solid"/>
                  <a:miter/>
                </a:ln>
              </p:spPr>
              <p:txBody>
                <a:bodyPr rtlCol="0" anchor="ctr"/>
                <a:lstStyle/>
                <a:p>
                  <a:endParaRPr lang="zh-CN" altLang="en-US">
                    <a:solidFill>
                      <a:srgbClr val="000000"/>
                    </a:solidFill>
                  </a:endParaRPr>
                </a:p>
              </p:txBody>
            </p:sp>
            <p:sp>
              <p:nvSpPr>
                <p:cNvPr id="15" name="任意多边形: 形状 14"/>
                <p:cNvSpPr/>
                <p:nvPr/>
              </p:nvSpPr>
              <p:spPr>
                <a:xfrm>
                  <a:off x="-3911226" y="2732436"/>
                  <a:ext cx="579077" cy="765534"/>
                </a:xfrm>
                <a:custGeom>
                  <a:avLst/>
                  <a:gdLst>
                    <a:gd name="connsiteX0" fmla="*/ 159994 w 579077"/>
                    <a:gd name="connsiteY0" fmla="*/ 0 h 765534"/>
                    <a:gd name="connsiteX1" fmla="*/ 4 w 579077"/>
                    <a:gd name="connsiteY1" fmla="*/ 167432 h 765534"/>
                    <a:gd name="connsiteX2" fmla="*/ 182318 w 579077"/>
                    <a:gd name="connsiteY2" fmla="*/ 337654 h 765534"/>
                    <a:gd name="connsiteX3" fmla="*/ 469743 w 579077"/>
                    <a:gd name="connsiteY3" fmla="*/ 373001 h 765534"/>
                    <a:gd name="connsiteX4" fmla="*/ 494858 w 579077"/>
                    <a:gd name="connsiteY4" fmla="*/ 765535 h 765534"/>
                    <a:gd name="connsiteX5" fmla="*/ 534855 w 579077"/>
                    <a:gd name="connsiteY5" fmla="*/ 362769 h 765534"/>
                    <a:gd name="connsiteX6" fmla="*/ 338588 w 579077"/>
                    <a:gd name="connsiteY6" fmla="*/ 251147 h 765534"/>
                    <a:gd name="connsiteX7" fmla="*/ 159994 w 579077"/>
                    <a:gd name="connsiteY7" fmla="*/ 0 h 76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077" h="765534">
                      <a:moveTo>
                        <a:pt x="159994" y="0"/>
                      </a:moveTo>
                      <a:cubicBezTo>
                        <a:pt x="159994" y="0"/>
                        <a:pt x="-926" y="33486"/>
                        <a:pt x="4" y="167432"/>
                      </a:cubicBezTo>
                      <a:cubicBezTo>
                        <a:pt x="934" y="301377"/>
                        <a:pt x="130601" y="330398"/>
                        <a:pt x="182318" y="337654"/>
                      </a:cubicBezTo>
                      <a:cubicBezTo>
                        <a:pt x="238873" y="345467"/>
                        <a:pt x="411514" y="315144"/>
                        <a:pt x="469743" y="373001"/>
                      </a:cubicBezTo>
                      <a:cubicBezTo>
                        <a:pt x="529832" y="432904"/>
                        <a:pt x="586015" y="518108"/>
                        <a:pt x="494858" y="765535"/>
                      </a:cubicBezTo>
                      <a:cubicBezTo>
                        <a:pt x="494858" y="765535"/>
                        <a:pt x="653918" y="585081"/>
                        <a:pt x="534855" y="362769"/>
                      </a:cubicBezTo>
                      <a:cubicBezTo>
                        <a:pt x="534855" y="362769"/>
                        <a:pt x="481835" y="266030"/>
                        <a:pt x="338588" y="251147"/>
                      </a:cubicBezTo>
                      <a:cubicBezTo>
                        <a:pt x="195341" y="236265"/>
                        <a:pt x="84650" y="144177"/>
                        <a:pt x="159994" y="0"/>
                      </a:cubicBezTo>
                      <a:close/>
                    </a:path>
                  </a:pathLst>
                </a:custGeom>
                <a:solidFill>
                  <a:schemeClr val="accent1">
                    <a:lumMod val="60000"/>
                    <a:lumOff val="40000"/>
                  </a:schemeClr>
                </a:solidFill>
                <a:ln w="1860" cap="flat">
                  <a:noFill/>
                  <a:prstDash val="solid"/>
                  <a:miter/>
                </a:ln>
              </p:spPr>
              <p:txBody>
                <a:bodyPr rtlCol="0" anchor="ctr"/>
                <a:lstStyle/>
                <a:p>
                  <a:endParaRPr lang="zh-CN" altLang="en-US">
                    <a:solidFill>
                      <a:srgbClr val="000000"/>
                    </a:solidFill>
                  </a:endParaRPr>
                </a:p>
              </p:txBody>
            </p:sp>
            <p:sp>
              <p:nvSpPr>
                <p:cNvPr id="16" name="任意多边形: 形状 15"/>
                <p:cNvSpPr/>
                <p:nvPr/>
              </p:nvSpPr>
              <p:spPr>
                <a:xfrm>
                  <a:off x="-4060980" y="2731292"/>
                  <a:ext cx="886508" cy="965712"/>
                </a:xfrm>
                <a:custGeom>
                  <a:avLst/>
                  <a:gdLst>
                    <a:gd name="connsiteX0" fmla="*/ 364629 w 886508"/>
                    <a:gd name="connsiteY0" fmla="*/ 40212 h 965712"/>
                    <a:gd name="connsiteX1" fmla="*/ 498574 w 886508"/>
                    <a:gd name="connsiteY1" fmla="*/ 179738 h 965712"/>
                    <a:gd name="connsiteX2" fmla="*/ 775767 w 886508"/>
                    <a:gd name="connsiteY2" fmla="*/ 585295 h 965712"/>
                    <a:gd name="connsiteX3" fmla="*/ 318120 w 886508"/>
                    <a:gd name="connsiteY3" fmla="*/ 914577 h 965712"/>
                    <a:gd name="connsiteX4" fmla="*/ 0 w 886508"/>
                    <a:gd name="connsiteY4" fmla="*/ 766679 h 965712"/>
                    <a:gd name="connsiteX5" fmla="*/ 188454 w 886508"/>
                    <a:gd name="connsiteY5" fmla="*/ 925181 h 965712"/>
                    <a:gd name="connsiteX6" fmla="*/ 885527 w 886508"/>
                    <a:gd name="connsiteY6" fmla="*/ 490417 h 965712"/>
                    <a:gd name="connsiteX7" fmla="*/ 728886 w 886508"/>
                    <a:gd name="connsiteY7" fmla="*/ 131369 h 965712"/>
                    <a:gd name="connsiteX8" fmla="*/ 439415 w 886508"/>
                    <a:gd name="connsiteY8" fmla="*/ 1144 h 965712"/>
                    <a:gd name="connsiteX9" fmla="*/ 364629 w 886508"/>
                    <a:gd name="connsiteY9" fmla="*/ 40212 h 96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6508" h="965712">
                      <a:moveTo>
                        <a:pt x="364629" y="40212"/>
                      </a:moveTo>
                      <a:cubicBezTo>
                        <a:pt x="364629" y="40212"/>
                        <a:pt x="301377" y="162437"/>
                        <a:pt x="498574" y="179738"/>
                      </a:cubicBezTo>
                      <a:cubicBezTo>
                        <a:pt x="695772" y="197039"/>
                        <a:pt x="799951" y="410422"/>
                        <a:pt x="775767" y="585295"/>
                      </a:cubicBezTo>
                      <a:cubicBezTo>
                        <a:pt x="751582" y="760168"/>
                        <a:pt x="604614" y="929460"/>
                        <a:pt x="318120" y="914577"/>
                      </a:cubicBezTo>
                      <a:cubicBezTo>
                        <a:pt x="318120" y="914577"/>
                        <a:pt x="121481" y="903415"/>
                        <a:pt x="0" y="766679"/>
                      </a:cubicBezTo>
                      <a:cubicBezTo>
                        <a:pt x="0" y="766679"/>
                        <a:pt x="27347" y="837000"/>
                        <a:pt x="188454" y="925181"/>
                      </a:cubicBezTo>
                      <a:cubicBezTo>
                        <a:pt x="349746" y="1013176"/>
                        <a:pt x="835298" y="994572"/>
                        <a:pt x="885527" y="490417"/>
                      </a:cubicBezTo>
                      <a:cubicBezTo>
                        <a:pt x="885527" y="490417"/>
                        <a:pt x="908782" y="283918"/>
                        <a:pt x="728886" y="131369"/>
                      </a:cubicBezTo>
                      <a:cubicBezTo>
                        <a:pt x="548990" y="-21180"/>
                        <a:pt x="439415" y="1144"/>
                        <a:pt x="439415" y="1144"/>
                      </a:cubicBezTo>
                      <a:cubicBezTo>
                        <a:pt x="439415" y="1144"/>
                        <a:pt x="395697" y="-158"/>
                        <a:pt x="364629" y="40212"/>
                      </a:cubicBezTo>
                      <a:close/>
                    </a:path>
                  </a:pathLst>
                </a:custGeom>
                <a:grpFill/>
                <a:ln w="1860" cap="flat">
                  <a:noFill/>
                  <a:prstDash val="solid"/>
                  <a:miter/>
                </a:ln>
              </p:spPr>
              <p:txBody>
                <a:bodyPr rtlCol="0" anchor="ctr"/>
                <a:lstStyle/>
                <a:p>
                  <a:endParaRPr lang="zh-CN" altLang="en-US">
                    <a:solidFill>
                      <a:srgbClr val="000000"/>
                    </a:solidFill>
                  </a:endParaRPr>
                </a:p>
              </p:txBody>
            </p:sp>
          </p:grpSp>
          <p:sp>
            <p:nvSpPr>
              <p:cNvPr id="13" name="文本框 12"/>
              <p:cNvSpPr txBox="1"/>
              <p:nvPr/>
            </p:nvSpPr>
            <p:spPr>
              <a:xfrm>
                <a:off x="4983359" y="5871026"/>
                <a:ext cx="1390988" cy="168806"/>
              </a:xfrm>
              <a:custGeom>
                <a:avLst/>
                <a:gdLst/>
                <a:ahLst/>
                <a:cxnLst/>
                <a:rect l="l" t="t" r="r" b="b"/>
                <a:pathLst>
                  <a:path w="1390987" h="168807">
                    <a:moveTo>
                      <a:pt x="1148621" y="14576"/>
                    </a:moveTo>
                    <a:cubicBezTo>
                      <a:pt x="1144896" y="14576"/>
                      <a:pt x="1142256" y="14972"/>
                      <a:pt x="1140699" y="15766"/>
                    </a:cubicBezTo>
                    <a:cubicBezTo>
                      <a:pt x="1139142" y="16559"/>
                      <a:pt x="1137892" y="17585"/>
                      <a:pt x="1136948" y="18843"/>
                    </a:cubicBezTo>
                    <a:cubicBezTo>
                      <a:pt x="1136005" y="20101"/>
                      <a:pt x="1135533" y="22240"/>
                      <a:pt x="1135533" y="25258"/>
                    </a:cubicBezTo>
                    <a:lnTo>
                      <a:pt x="1135533" y="77530"/>
                    </a:lnTo>
                    <a:lnTo>
                      <a:pt x="1168430" y="77530"/>
                    </a:lnTo>
                    <a:cubicBezTo>
                      <a:pt x="1174853" y="77530"/>
                      <a:pt x="1180380" y="76506"/>
                      <a:pt x="1185012" y="74458"/>
                    </a:cubicBezTo>
                    <a:cubicBezTo>
                      <a:pt x="1189644" y="72411"/>
                      <a:pt x="1193411" y="68661"/>
                      <a:pt x="1196315" y="63208"/>
                    </a:cubicBezTo>
                    <a:cubicBezTo>
                      <a:pt x="1199219" y="57756"/>
                      <a:pt x="1200562" y="52109"/>
                      <a:pt x="1200343" y="46267"/>
                    </a:cubicBezTo>
                    <a:cubicBezTo>
                      <a:pt x="1200071" y="40333"/>
                      <a:pt x="1198379" y="34852"/>
                      <a:pt x="1195268" y="29826"/>
                    </a:cubicBezTo>
                    <a:cubicBezTo>
                      <a:pt x="1192156" y="24799"/>
                      <a:pt x="1188064" y="21001"/>
                      <a:pt x="1182992" y="18431"/>
                    </a:cubicBezTo>
                    <a:cubicBezTo>
                      <a:pt x="1177920" y="15861"/>
                      <a:pt x="1172227" y="14576"/>
                      <a:pt x="1165913" y="14576"/>
                    </a:cubicBezTo>
                    <a:close/>
                    <a:moveTo>
                      <a:pt x="549464" y="12845"/>
                    </a:moveTo>
                    <a:cubicBezTo>
                      <a:pt x="541432" y="12983"/>
                      <a:pt x="533951" y="15494"/>
                      <a:pt x="527021" y="20379"/>
                    </a:cubicBezTo>
                    <a:cubicBezTo>
                      <a:pt x="520090" y="25264"/>
                      <a:pt x="514699" y="31859"/>
                      <a:pt x="510848" y="40164"/>
                    </a:cubicBezTo>
                    <a:cubicBezTo>
                      <a:pt x="506996" y="48468"/>
                      <a:pt x="504605" y="56525"/>
                      <a:pt x="503673" y="64334"/>
                    </a:cubicBezTo>
                    <a:cubicBezTo>
                      <a:pt x="502742" y="72143"/>
                      <a:pt x="502381" y="79365"/>
                      <a:pt x="502590" y="86001"/>
                    </a:cubicBezTo>
                    <a:cubicBezTo>
                      <a:pt x="502809" y="95520"/>
                      <a:pt x="503904" y="104366"/>
                      <a:pt x="505875" y="112540"/>
                    </a:cubicBezTo>
                    <a:cubicBezTo>
                      <a:pt x="507847" y="120713"/>
                      <a:pt x="511216" y="128401"/>
                      <a:pt x="515983" y="135604"/>
                    </a:cubicBezTo>
                    <a:cubicBezTo>
                      <a:pt x="520750" y="142807"/>
                      <a:pt x="525716" y="148147"/>
                      <a:pt x="530879" y="151624"/>
                    </a:cubicBezTo>
                    <a:cubicBezTo>
                      <a:pt x="536043" y="155100"/>
                      <a:pt x="542290" y="156942"/>
                      <a:pt x="549620" y="157149"/>
                    </a:cubicBezTo>
                    <a:cubicBezTo>
                      <a:pt x="556521" y="157491"/>
                      <a:pt x="563308" y="155950"/>
                      <a:pt x="569980" y="152528"/>
                    </a:cubicBezTo>
                    <a:cubicBezTo>
                      <a:pt x="576652" y="149105"/>
                      <a:pt x="582405" y="143583"/>
                      <a:pt x="587239" y="135961"/>
                    </a:cubicBezTo>
                    <a:cubicBezTo>
                      <a:pt x="592074" y="128339"/>
                      <a:pt x="595309" y="120636"/>
                      <a:pt x="596945" y="112854"/>
                    </a:cubicBezTo>
                    <a:cubicBezTo>
                      <a:pt x="598581" y="105072"/>
                      <a:pt x="599326" y="96223"/>
                      <a:pt x="599179" y="86306"/>
                    </a:cubicBezTo>
                    <a:cubicBezTo>
                      <a:pt x="598964" y="76790"/>
                      <a:pt x="597997" y="68005"/>
                      <a:pt x="596279" y="59949"/>
                    </a:cubicBezTo>
                    <a:cubicBezTo>
                      <a:pt x="594560" y="51894"/>
                      <a:pt x="591574" y="44139"/>
                      <a:pt x="587319" y="36683"/>
                    </a:cubicBezTo>
                    <a:cubicBezTo>
                      <a:pt x="583065" y="29228"/>
                      <a:pt x="577591" y="23373"/>
                      <a:pt x="570898" y="19118"/>
                    </a:cubicBezTo>
                    <a:cubicBezTo>
                      <a:pt x="564205" y="14863"/>
                      <a:pt x="557060" y="12772"/>
                      <a:pt x="549464" y="12845"/>
                    </a:cubicBezTo>
                    <a:close/>
                    <a:moveTo>
                      <a:pt x="216089" y="12845"/>
                    </a:moveTo>
                    <a:cubicBezTo>
                      <a:pt x="208057" y="12983"/>
                      <a:pt x="200576" y="15494"/>
                      <a:pt x="193646" y="20379"/>
                    </a:cubicBezTo>
                    <a:cubicBezTo>
                      <a:pt x="186715" y="25264"/>
                      <a:pt x="181324" y="31859"/>
                      <a:pt x="177473" y="40164"/>
                    </a:cubicBezTo>
                    <a:cubicBezTo>
                      <a:pt x="173621" y="48468"/>
                      <a:pt x="171230" y="56525"/>
                      <a:pt x="170298" y="64334"/>
                    </a:cubicBezTo>
                    <a:cubicBezTo>
                      <a:pt x="169367" y="72143"/>
                      <a:pt x="169006" y="79365"/>
                      <a:pt x="169215" y="86001"/>
                    </a:cubicBezTo>
                    <a:cubicBezTo>
                      <a:pt x="169434" y="95520"/>
                      <a:pt x="170529" y="104366"/>
                      <a:pt x="172500" y="112540"/>
                    </a:cubicBezTo>
                    <a:cubicBezTo>
                      <a:pt x="174472" y="120713"/>
                      <a:pt x="177841" y="128401"/>
                      <a:pt x="182608" y="135604"/>
                    </a:cubicBezTo>
                    <a:cubicBezTo>
                      <a:pt x="187375" y="142807"/>
                      <a:pt x="192341" y="148147"/>
                      <a:pt x="197504" y="151624"/>
                    </a:cubicBezTo>
                    <a:cubicBezTo>
                      <a:pt x="202668" y="155100"/>
                      <a:pt x="208915" y="156942"/>
                      <a:pt x="216244" y="157149"/>
                    </a:cubicBezTo>
                    <a:cubicBezTo>
                      <a:pt x="223146" y="157491"/>
                      <a:pt x="229933" y="155950"/>
                      <a:pt x="236605" y="152528"/>
                    </a:cubicBezTo>
                    <a:cubicBezTo>
                      <a:pt x="243277" y="149105"/>
                      <a:pt x="249030" y="143583"/>
                      <a:pt x="253864" y="135961"/>
                    </a:cubicBezTo>
                    <a:cubicBezTo>
                      <a:pt x="258699" y="128339"/>
                      <a:pt x="261934" y="120636"/>
                      <a:pt x="263570" y="112854"/>
                    </a:cubicBezTo>
                    <a:cubicBezTo>
                      <a:pt x="265206" y="105072"/>
                      <a:pt x="265951" y="96223"/>
                      <a:pt x="265804" y="86306"/>
                    </a:cubicBezTo>
                    <a:cubicBezTo>
                      <a:pt x="265589" y="76790"/>
                      <a:pt x="264622" y="68005"/>
                      <a:pt x="262904" y="59949"/>
                    </a:cubicBezTo>
                    <a:cubicBezTo>
                      <a:pt x="261185" y="51894"/>
                      <a:pt x="258199" y="44139"/>
                      <a:pt x="253944" y="36683"/>
                    </a:cubicBezTo>
                    <a:cubicBezTo>
                      <a:pt x="249690" y="29228"/>
                      <a:pt x="244216" y="23373"/>
                      <a:pt x="237523" y="19118"/>
                    </a:cubicBezTo>
                    <a:cubicBezTo>
                      <a:pt x="230830" y="14863"/>
                      <a:pt x="223685" y="12772"/>
                      <a:pt x="216089" y="12845"/>
                    </a:cubicBezTo>
                    <a:close/>
                    <a:moveTo>
                      <a:pt x="759580" y="6427"/>
                    </a:moveTo>
                    <a:lnTo>
                      <a:pt x="814538" y="6427"/>
                    </a:lnTo>
                    <a:cubicBezTo>
                      <a:pt x="818033" y="6427"/>
                      <a:pt x="819881" y="8381"/>
                      <a:pt x="820082" y="12287"/>
                    </a:cubicBezTo>
                    <a:cubicBezTo>
                      <a:pt x="820283" y="16194"/>
                      <a:pt x="818435" y="18147"/>
                      <a:pt x="814538" y="18147"/>
                    </a:cubicBezTo>
                    <a:lnTo>
                      <a:pt x="806330" y="18147"/>
                    </a:lnTo>
                    <a:cubicBezTo>
                      <a:pt x="804079" y="18147"/>
                      <a:pt x="802511" y="18526"/>
                      <a:pt x="801626" y="19284"/>
                    </a:cubicBezTo>
                    <a:cubicBezTo>
                      <a:pt x="800741" y="20041"/>
                      <a:pt x="800158" y="20957"/>
                      <a:pt x="799877" y="22031"/>
                    </a:cubicBezTo>
                    <a:cubicBezTo>
                      <a:pt x="799595" y="23104"/>
                      <a:pt x="799500" y="26045"/>
                      <a:pt x="799591" y="30851"/>
                    </a:cubicBezTo>
                    <a:lnTo>
                      <a:pt x="799591" y="79204"/>
                    </a:lnTo>
                    <a:lnTo>
                      <a:pt x="872479" y="79204"/>
                    </a:lnTo>
                    <a:lnTo>
                      <a:pt x="872479" y="27091"/>
                    </a:lnTo>
                    <a:cubicBezTo>
                      <a:pt x="872479" y="24652"/>
                      <a:pt x="872338" y="22878"/>
                      <a:pt x="872055" y="21770"/>
                    </a:cubicBezTo>
                    <a:cubicBezTo>
                      <a:pt x="871772" y="20662"/>
                      <a:pt x="871291" y="19781"/>
                      <a:pt x="870614" y="19128"/>
                    </a:cubicBezTo>
                    <a:cubicBezTo>
                      <a:pt x="869937" y="18474"/>
                      <a:pt x="868202" y="18147"/>
                      <a:pt x="865409" y="18147"/>
                    </a:cubicBezTo>
                    <a:lnTo>
                      <a:pt x="858187" y="18147"/>
                    </a:lnTo>
                    <a:cubicBezTo>
                      <a:pt x="853875" y="18147"/>
                      <a:pt x="851696" y="16194"/>
                      <a:pt x="851648" y="12287"/>
                    </a:cubicBezTo>
                    <a:cubicBezTo>
                      <a:pt x="851600" y="8381"/>
                      <a:pt x="853780" y="6427"/>
                      <a:pt x="858187" y="6427"/>
                    </a:cubicBezTo>
                    <a:lnTo>
                      <a:pt x="910626" y="6427"/>
                    </a:lnTo>
                    <a:cubicBezTo>
                      <a:pt x="914466" y="6427"/>
                      <a:pt x="916510" y="8381"/>
                      <a:pt x="916758" y="12287"/>
                    </a:cubicBezTo>
                    <a:cubicBezTo>
                      <a:pt x="917006" y="16194"/>
                      <a:pt x="914962" y="18147"/>
                      <a:pt x="910626" y="18147"/>
                    </a:cubicBezTo>
                    <a:lnTo>
                      <a:pt x="904279" y="18147"/>
                    </a:lnTo>
                    <a:cubicBezTo>
                      <a:pt x="901096" y="18147"/>
                      <a:pt x="898984" y="18453"/>
                      <a:pt x="897944" y="19064"/>
                    </a:cubicBezTo>
                    <a:cubicBezTo>
                      <a:pt x="896904" y="19675"/>
                      <a:pt x="896120" y="20561"/>
                      <a:pt x="895594" y="21721"/>
                    </a:cubicBezTo>
                    <a:cubicBezTo>
                      <a:pt x="895067" y="22881"/>
                      <a:pt x="894804" y="24691"/>
                      <a:pt x="894804" y="27149"/>
                    </a:cubicBezTo>
                    <a:lnTo>
                      <a:pt x="894804" y="143848"/>
                    </a:lnTo>
                    <a:cubicBezTo>
                      <a:pt x="894804" y="148303"/>
                      <a:pt x="895257" y="151179"/>
                      <a:pt x="896163" y="152477"/>
                    </a:cubicBezTo>
                    <a:cubicBezTo>
                      <a:pt x="897069" y="153775"/>
                      <a:pt x="898354" y="154780"/>
                      <a:pt x="900018" y="155491"/>
                    </a:cubicBezTo>
                    <a:cubicBezTo>
                      <a:pt x="901682" y="156202"/>
                      <a:pt x="904197" y="156558"/>
                      <a:pt x="907562" y="156558"/>
                    </a:cubicBezTo>
                    <a:lnTo>
                      <a:pt x="911501" y="156558"/>
                    </a:lnTo>
                    <a:cubicBezTo>
                      <a:pt x="915560" y="156558"/>
                      <a:pt x="917714" y="158511"/>
                      <a:pt x="917961" y="162418"/>
                    </a:cubicBezTo>
                    <a:cubicBezTo>
                      <a:pt x="918209" y="166324"/>
                      <a:pt x="916056" y="168278"/>
                      <a:pt x="911501" y="168278"/>
                    </a:cubicBezTo>
                    <a:lnTo>
                      <a:pt x="859390" y="168278"/>
                    </a:lnTo>
                    <a:cubicBezTo>
                      <a:pt x="855057" y="168278"/>
                      <a:pt x="853008" y="166324"/>
                      <a:pt x="853243" y="162418"/>
                    </a:cubicBezTo>
                    <a:cubicBezTo>
                      <a:pt x="853478" y="158511"/>
                      <a:pt x="855528" y="156558"/>
                      <a:pt x="859390" y="156558"/>
                    </a:cubicBezTo>
                    <a:lnTo>
                      <a:pt x="866614" y="156558"/>
                    </a:lnTo>
                    <a:cubicBezTo>
                      <a:pt x="868501" y="156558"/>
                      <a:pt x="869796" y="156279"/>
                      <a:pt x="870498" y="155721"/>
                    </a:cubicBezTo>
                    <a:cubicBezTo>
                      <a:pt x="871200" y="155164"/>
                      <a:pt x="871706" y="154355"/>
                      <a:pt x="872015" y="153295"/>
                    </a:cubicBezTo>
                    <a:cubicBezTo>
                      <a:pt x="872325" y="152235"/>
                      <a:pt x="872479" y="149253"/>
                      <a:pt x="872479" y="144349"/>
                    </a:cubicBezTo>
                    <a:lnTo>
                      <a:pt x="872479" y="89473"/>
                    </a:lnTo>
                    <a:lnTo>
                      <a:pt x="799591" y="89473"/>
                    </a:lnTo>
                    <a:lnTo>
                      <a:pt x="799591" y="142247"/>
                    </a:lnTo>
                    <a:lnTo>
                      <a:pt x="799453" y="152829"/>
                    </a:lnTo>
                    <a:cubicBezTo>
                      <a:pt x="799690" y="153657"/>
                      <a:pt x="800430" y="154485"/>
                      <a:pt x="801673" y="155314"/>
                    </a:cubicBezTo>
                    <a:cubicBezTo>
                      <a:pt x="802916" y="156143"/>
                      <a:pt x="805672" y="156558"/>
                      <a:pt x="809942" y="156558"/>
                    </a:cubicBezTo>
                    <a:lnTo>
                      <a:pt x="815305" y="156558"/>
                    </a:lnTo>
                    <a:cubicBezTo>
                      <a:pt x="819494" y="156558"/>
                      <a:pt x="821589" y="158511"/>
                      <a:pt x="821589" y="162418"/>
                    </a:cubicBezTo>
                    <a:cubicBezTo>
                      <a:pt x="821589" y="166324"/>
                      <a:pt x="819494" y="168278"/>
                      <a:pt x="815305" y="168278"/>
                    </a:cubicBezTo>
                    <a:lnTo>
                      <a:pt x="762206" y="168278"/>
                    </a:lnTo>
                    <a:cubicBezTo>
                      <a:pt x="758467" y="168278"/>
                      <a:pt x="756504" y="166324"/>
                      <a:pt x="756316" y="162418"/>
                    </a:cubicBezTo>
                    <a:cubicBezTo>
                      <a:pt x="756128" y="158511"/>
                      <a:pt x="758201" y="156558"/>
                      <a:pt x="762534" y="156558"/>
                    </a:cubicBezTo>
                    <a:lnTo>
                      <a:pt x="768007" y="156558"/>
                    </a:lnTo>
                    <a:cubicBezTo>
                      <a:pt x="770220" y="156558"/>
                      <a:pt x="772045" y="156114"/>
                      <a:pt x="773482" y="155228"/>
                    </a:cubicBezTo>
                    <a:cubicBezTo>
                      <a:pt x="774919" y="154341"/>
                      <a:pt x="775909" y="153301"/>
                      <a:pt x="776452" y="152107"/>
                    </a:cubicBezTo>
                    <a:cubicBezTo>
                      <a:pt x="776995" y="150913"/>
                      <a:pt x="777267" y="148567"/>
                      <a:pt x="777267" y="145069"/>
                    </a:cubicBezTo>
                    <a:lnTo>
                      <a:pt x="777267" y="30072"/>
                    </a:lnTo>
                    <a:cubicBezTo>
                      <a:pt x="777267" y="27407"/>
                      <a:pt x="776996" y="25296"/>
                      <a:pt x="776455" y="23740"/>
                    </a:cubicBezTo>
                    <a:cubicBezTo>
                      <a:pt x="775913" y="22183"/>
                      <a:pt x="774832" y="20862"/>
                      <a:pt x="773209" y="19776"/>
                    </a:cubicBezTo>
                    <a:cubicBezTo>
                      <a:pt x="771586" y="18690"/>
                      <a:pt x="769050" y="18147"/>
                      <a:pt x="765599" y="18147"/>
                    </a:cubicBezTo>
                    <a:lnTo>
                      <a:pt x="759580" y="18147"/>
                    </a:lnTo>
                    <a:cubicBezTo>
                      <a:pt x="755602" y="18147"/>
                      <a:pt x="753543" y="16194"/>
                      <a:pt x="753401" y="12287"/>
                    </a:cubicBezTo>
                    <a:cubicBezTo>
                      <a:pt x="753260" y="8381"/>
                      <a:pt x="755320" y="6427"/>
                      <a:pt x="759580" y="6427"/>
                    </a:cubicBezTo>
                    <a:close/>
                    <a:moveTo>
                      <a:pt x="1265711" y="4530"/>
                    </a:moveTo>
                    <a:lnTo>
                      <a:pt x="1384446" y="4530"/>
                    </a:lnTo>
                    <a:lnTo>
                      <a:pt x="1388011" y="44909"/>
                    </a:lnTo>
                    <a:cubicBezTo>
                      <a:pt x="1388188" y="48343"/>
                      <a:pt x="1386969" y="50408"/>
                      <a:pt x="1384354" y="51103"/>
                    </a:cubicBezTo>
                    <a:cubicBezTo>
                      <a:pt x="1381739" y="51799"/>
                      <a:pt x="1379735" y="50962"/>
                      <a:pt x="1378342" y="48594"/>
                    </a:cubicBezTo>
                    <a:lnTo>
                      <a:pt x="1374727" y="41537"/>
                    </a:lnTo>
                    <a:cubicBezTo>
                      <a:pt x="1373233" y="39093"/>
                      <a:pt x="1370943" y="35886"/>
                      <a:pt x="1367858" y="31915"/>
                    </a:cubicBezTo>
                    <a:cubicBezTo>
                      <a:pt x="1364774" y="27944"/>
                      <a:pt x="1361548" y="24871"/>
                      <a:pt x="1358182" y="22694"/>
                    </a:cubicBezTo>
                    <a:cubicBezTo>
                      <a:pt x="1354815" y="20518"/>
                      <a:pt x="1350960" y="18899"/>
                      <a:pt x="1346616" y="17840"/>
                    </a:cubicBezTo>
                    <a:cubicBezTo>
                      <a:pt x="1342272" y="16780"/>
                      <a:pt x="1337466" y="16250"/>
                      <a:pt x="1332197" y="16250"/>
                    </a:cubicBezTo>
                    <a:lnTo>
                      <a:pt x="1314905" y="16250"/>
                    </a:lnTo>
                    <a:cubicBezTo>
                      <a:pt x="1310443" y="16250"/>
                      <a:pt x="1307857" y="16537"/>
                      <a:pt x="1307145" y="17111"/>
                    </a:cubicBezTo>
                    <a:cubicBezTo>
                      <a:pt x="1306434" y="17684"/>
                      <a:pt x="1305959" y="18559"/>
                      <a:pt x="1305722" y="19734"/>
                    </a:cubicBezTo>
                    <a:lnTo>
                      <a:pt x="1305867" y="28941"/>
                    </a:lnTo>
                    <a:lnTo>
                      <a:pt x="1305867" y="78311"/>
                    </a:lnTo>
                    <a:lnTo>
                      <a:pt x="1328990" y="78311"/>
                    </a:lnTo>
                    <a:cubicBezTo>
                      <a:pt x="1332298" y="78311"/>
                      <a:pt x="1334776" y="77781"/>
                      <a:pt x="1336426" y="76721"/>
                    </a:cubicBezTo>
                    <a:cubicBezTo>
                      <a:pt x="1338075" y="75660"/>
                      <a:pt x="1339348" y="74076"/>
                      <a:pt x="1340243" y="71969"/>
                    </a:cubicBezTo>
                    <a:cubicBezTo>
                      <a:pt x="1341138" y="69861"/>
                      <a:pt x="1341586" y="66993"/>
                      <a:pt x="1341586" y="63363"/>
                    </a:cubicBezTo>
                    <a:lnTo>
                      <a:pt x="1341586" y="54825"/>
                    </a:lnTo>
                    <a:cubicBezTo>
                      <a:pt x="1341586" y="51384"/>
                      <a:pt x="1343502" y="49586"/>
                      <a:pt x="1347334" y="49432"/>
                    </a:cubicBezTo>
                    <a:cubicBezTo>
                      <a:pt x="1351166" y="49278"/>
                      <a:pt x="1353083" y="51076"/>
                      <a:pt x="1353083" y="54825"/>
                    </a:cubicBezTo>
                    <a:lnTo>
                      <a:pt x="1353083" y="112403"/>
                    </a:lnTo>
                    <a:cubicBezTo>
                      <a:pt x="1353083" y="116226"/>
                      <a:pt x="1351166" y="118066"/>
                      <a:pt x="1347334" y="117923"/>
                    </a:cubicBezTo>
                    <a:cubicBezTo>
                      <a:pt x="1343502" y="117780"/>
                      <a:pt x="1341586" y="115940"/>
                      <a:pt x="1341586" y="112403"/>
                    </a:cubicBezTo>
                    <a:lnTo>
                      <a:pt x="1341586" y="102662"/>
                    </a:lnTo>
                    <a:cubicBezTo>
                      <a:pt x="1341586" y="99006"/>
                      <a:pt x="1341134" y="96228"/>
                      <a:pt x="1340231" y="94327"/>
                    </a:cubicBezTo>
                    <a:cubicBezTo>
                      <a:pt x="1339328" y="92426"/>
                      <a:pt x="1338111" y="91049"/>
                      <a:pt x="1336579" y="90195"/>
                    </a:cubicBezTo>
                    <a:cubicBezTo>
                      <a:pt x="1335047" y="89342"/>
                      <a:pt x="1332804" y="88915"/>
                      <a:pt x="1329850" y="88915"/>
                    </a:cubicBezTo>
                    <a:lnTo>
                      <a:pt x="1305867" y="88915"/>
                    </a:lnTo>
                    <a:lnTo>
                      <a:pt x="1305867" y="145388"/>
                    </a:lnTo>
                    <a:cubicBezTo>
                      <a:pt x="1305867" y="150544"/>
                      <a:pt x="1306028" y="153388"/>
                      <a:pt x="1306349" y="153921"/>
                    </a:cubicBezTo>
                    <a:cubicBezTo>
                      <a:pt x="1306671" y="154454"/>
                      <a:pt x="1307399" y="154990"/>
                      <a:pt x="1308534" y="155528"/>
                    </a:cubicBezTo>
                    <a:cubicBezTo>
                      <a:pt x="1309668" y="156065"/>
                      <a:pt x="1311792" y="156334"/>
                      <a:pt x="1314905" y="156334"/>
                    </a:cubicBezTo>
                    <a:lnTo>
                      <a:pt x="1339967" y="156334"/>
                    </a:lnTo>
                    <a:cubicBezTo>
                      <a:pt x="1344056" y="156334"/>
                      <a:pt x="1348111" y="155716"/>
                      <a:pt x="1352130" y="154479"/>
                    </a:cubicBezTo>
                    <a:cubicBezTo>
                      <a:pt x="1356148" y="153243"/>
                      <a:pt x="1360126" y="151054"/>
                      <a:pt x="1364062" y="147911"/>
                    </a:cubicBezTo>
                    <a:cubicBezTo>
                      <a:pt x="1367999" y="144769"/>
                      <a:pt x="1370902" y="141715"/>
                      <a:pt x="1372773" y="138748"/>
                    </a:cubicBezTo>
                    <a:cubicBezTo>
                      <a:pt x="1374644" y="135781"/>
                      <a:pt x="1376836" y="131867"/>
                      <a:pt x="1379350" y="127004"/>
                    </a:cubicBezTo>
                    <a:lnTo>
                      <a:pt x="1381283" y="122604"/>
                    </a:lnTo>
                    <a:cubicBezTo>
                      <a:pt x="1382841" y="119555"/>
                      <a:pt x="1384907" y="118340"/>
                      <a:pt x="1387480" y="118959"/>
                    </a:cubicBezTo>
                    <a:cubicBezTo>
                      <a:pt x="1390054" y="119577"/>
                      <a:pt x="1391211" y="121565"/>
                      <a:pt x="1390952" y="124923"/>
                    </a:cubicBezTo>
                    <a:lnTo>
                      <a:pt x="1385366" y="168054"/>
                    </a:lnTo>
                    <a:lnTo>
                      <a:pt x="1266367" y="168054"/>
                    </a:lnTo>
                    <a:cubicBezTo>
                      <a:pt x="1262608" y="168054"/>
                      <a:pt x="1260658" y="166101"/>
                      <a:pt x="1260516" y="162194"/>
                    </a:cubicBezTo>
                    <a:cubicBezTo>
                      <a:pt x="1260374" y="158288"/>
                      <a:pt x="1262324" y="156334"/>
                      <a:pt x="1266367" y="156334"/>
                    </a:cubicBezTo>
                    <a:lnTo>
                      <a:pt x="1271838" y="156334"/>
                    </a:lnTo>
                    <a:cubicBezTo>
                      <a:pt x="1273961" y="156334"/>
                      <a:pt x="1275721" y="156029"/>
                      <a:pt x="1277118" y="155420"/>
                    </a:cubicBezTo>
                    <a:cubicBezTo>
                      <a:pt x="1278515" y="154810"/>
                      <a:pt x="1279602" y="153951"/>
                      <a:pt x="1280380" y="152843"/>
                    </a:cubicBezTo>
                    <a:cubicBezTo>
                      <a:pt x="1281157" y="151735"/>
                      <a:pt x="1281579" y="149128"/>
                      <a:pt x="1281645" y="145024"/>
                    </a:cubicBezTo>
                    <a:lnTo>
                      <a:pt x="1281645" y="27839"/>
                    </a:lnTo>
                    <a:cubicBezTo>
                      <a:pt x="1281645" y="23115"/>
                      <a:pt x="1280755" y="20010"/>
                      <a:pt x="1278974" y="18524"/>
                    </a:cubicBezTo>
                    <a:cubicBezTo>
                      <a:pt x="1277193" y="17038"/>
                      <a:pt x="1274756" y="16264"/>
                      <a:pt x="1271660" y="16203"/>
                    </a:cubicBezTo>
                    <a:lnTo>
                      <a:pt x="1265504" y="16093"/>
                    </a:lnTo>
                    <a:cubicBezTo>
                      <a:pt x="1261746" y="16093"/>
                      <a:pt x="1259867" y="14166"/>
                      <a:pt x="1259867" y="10311"/>
                    </a:cubicBezTo>
                    <a:cubicBezTo>
                      <a:pt x="1259867" y="6457"/>
                      <a:pt x="1261815" y="4530"/>
                      <a:pt x="1265711" y="4530"/>
                    </a:cubicBezTo>
                    <a:close/>
                    <a:moveTo>
                      <a:pt x="951386" y="4530"/>
                    </a:moveTo>
                    <a:lnTo>
                      <a:pt x="1070121" y="4530"/>
                    </a:lnTo>
                    <a:lnTo>
                      <a:pt x="1073686" y="44909"/>
                    </a:lnTo>
                    <a:cubicBezTo>
                      <a:pt x="1073863" y="48343"/>
                      <a:pt x="1072644" y="50408"/>
                      <a:pt x="1070029" y="51103"/>
                    </a:cubicBezTo>
                    <a:cubicBezTo>
                      <a:pt x="1067414" y="51799"/>
                      <a:pt x="1065410" y="50962"/>
                      <a:pt x="1064017" y="48594"/>
                    </a:cubicBezTo>
                    <a:lnTo>
                      <a:pt x="1060402" y="41537"/>
                    </a:lnTo>
                    <a:cubicBezTo>
                      <a:pt x="1058908" y="39093"/>
                      <a:pt x="1056618" y="35886"/>
                      <a:pt x="1053533" y="31915"/>
                    </a:cubicBezTo>
                    <a:cubicBezTo>
                      <a:pt x="1050449" y="27944"/>
                      <a:pt x="1047223" y="24871"/>
                      <a:pt x="1043856" y="22694"/>
                    </a:cubicBezTo>
                    <a:cubicBezTo>
                      <a:pt x="1040490" y="20518"/>
                      <a:pt x="1036634" y="18899"/>
                      <a:pt x="1032290" y="17840"/>
                    </a:cubicBezTo>
                    <a:cubicBezTo>
                      <a:pt x="1027947" y="16780"/>
                      <a:pt x="1023140" y="16250"/>
                      <a:pt x="1017872" y="16250"/>
                    </a:cubicBezTo>
                    <a:lnTo>
                      <a:pt x="1000580" y="16250"/>
                    </a:lnTo>
                    <a:cubicBezTo>
                      <a:pt x="996118" y="16250"/>
                      <a:pt x="993532" y="16537"/>
                      <a:pt x="992820" y="17111"/>
                    </a:cubicBezTo>
                    <a:cubicBezTo>
                      <a:pt x="992109" y="17684"/>
                      <a:pt x="991634" y="18559"/>
                      <a:pt x="991397" y="19734"/>
                    </a:cubicBezTo>
                    <a:lnTo>
                      <a:pt x="991542" y="28941"/>
                    </a:lnTo>
                    <a:lnTo>
                      <a:pt x="991542" y="78311"/>
                    </a:lnTo>
                    <a:lnTo>
                      <a:pt x="1014665" y="78311"/>
                    </a:lnTo>
                    <a:cubicBezTo>
                      <a:pt x="1017973" y="78311"/>
                      <a:pt x="1020451" y="77781"/>
                      <a:pt x="1022101" y="76721"/>
                    </a:cubicBezTo>
                    <a:cubicBezTo>
                      <a:pt x="1023750" y="75660"/>
                      <a:pt x="1025022" y="74076"/>
                      <a:pt x="1025918" y="71969"/>
                    </a:cubicBezTo>
                    <a:cubicBezTo>
                      <a:pt x="1026813" y="69861"/>
                      <a:pt x="1027261" y="66993"/>
                      <a:pt x="1027261" y="63363"/>
                    </a:cubicBezTo>
                    <a:lnTo>
                      <a:pt x="1027261" y="54825"/>
                    </a:lnTo>
                    <a:cubicBezTo>
                      <a:pt x="1027261" y="51384"/>
                      <a:pt x="1029177" y="49586"/>
                      <a:pt x="1033009" y="49432"/>
                    </a:cubicBezTo>
                    <a:cubicBezTo>
                      <a:pt x="1036841" y="49278"/>
                      <a:pt x="1038758" y="51076"/>
                      <a:pt x="1038758" y="54825"/>
                    </a:cubicBezTo>
                    <a:lnTo>
                      <a:pt x="1038758" y="112403"/>
                    </a:lnTo>
                    <a:cubicBezTo>
                      <a:pt x="1038758" y="116226"/>
                      <a:pt x="1036841" y="118066"/>
                      <a:pt x="1033009" y="117923"/>
                    </a:cubicBezTo>
                    <a:cubicBezTo>
                      <a:pt x="1029177" y="117780"/>
                      <a:pt x="1027261" y="115940"/>
                      <a:pt x="1027261" y="112403"/>
                    </a:cubicBezTo>
                    <a:lnTo>
                      <a:pt x="1027261" y="102662"/>
                    </a:lnTo>
                    <a:cubicBezTo>
                      <a:pt x="1027261" y="99006"/>
                      <a:pt x="1026809" y="96228"/>
                      <a:pt x="1025906" y="94327"/>
                    </a:cubicBezTo>
                    <a:cubicBezTo>
                      <a:pt x="1025004" y="92426"/>
                      <a:pt x="1023786" y="91049"/>
                      <a:pt x="1022254" y="90195"/>
                    </a:cubicBezTo>
                    <a:cubicBezTo>
                      <a:pt x="1020722" y="89342"/>
                      <a:pt x="1018479" y="88915"/>
                      <a:pt x="1015525" y="88915"/>
                    </a:cubicBezTo>
                    <a:lnTo>
                      <a:pt x="991542" y="88915"/>
                    </a:lnTo>
                    <a:lnTo>
                      <a:pt x="991542" y="145388"/>
                    </a:lnTo>
                    <a:cubicBezTo>
                      <a:pt x="991542" y="150544"/>
                      <a:pt x="991703" y="153388"/>
                      <a:pt x="992024" y="153921"/>
                    </a:cubicBezTo>
                    <a:cubicBezTo>
                      <a:pt x="992346" y="154454"/>
                      <a:pt x="993074" y="154990"/>
                      <a:pt x="994208" y="155528"/>
                    </a:cubicBezTo>
                    <a:cubicBezTo>
                      <a:pt x="995343" y="156065"/>
                      <a:pt x="997467" y="156334"/>
                      <a:pt x="1000580" y="156334"/>
                    </a:cubicBezTo>
                    <a:lnTo>
                      <a:pt x="1025642" y="156334"/>
                    </a:lnTo>
                    <a:cubicBezTo>
                      <a:pt x="1029731" y="156334"/>
                      <a:pt x="1033786" y="155716"/>
                      <a:pt x="1037804" y="154479"/>
                    </a:cubicBezTo>
                    <a:cubicBezTo>
                      <a:pt x="1041823" y="153243"/>
                      <a:pt x="1045801" y="151054"/>
                      <a:pt x="1049737" y="147911"/>
                    </a:cubicBezTo>
                    <a:cubicBezTo>
                      <a:pt x="1053674" y="144769"/>
                      <a:pt x="1056577" y="141715"/>
                      <a:pt x="1058448" y="138748"/>
                    </a:cubicBezTo>
                    <a:cubicBezTo>
                      <a:pt x="1060319" y="135781"/>
                      <a:pt x="1062511" y="131867"/>
                      <a:pt x="1065025" y="127004"/>
                    </a:cubicBezTo>
                    <a:lnTo>
                      <a:pt x="1066958" y="122604"/>
                    </a:lnTo>
                    <a:cubicBezTo>
                      <a:pt x="1068516" y="119555"/>
                      <a:pt x="1070582" y="118340"/>
                      <a:pt x="1073155" y="118959"/>
                    </a:cubicBezTo>
                    <a:cubicBezTo>
                      <a:pt x="1075729" y="119577"/>
                      <a:pt x="1076886" y="121565"/>
                      <a:pt x="1076627" y="124923"/>
                    </a:cubicBezTo>
                    <a:lnTo>
                      <a:pt x="1071040" y="168054"/>
                    </a:lnTo>
                    <a:lnTo>
                      <a:pt x="952042" y="168054"/>
                    </a:lnTo>
                    <a:cubicBezTo>
                      <a:pt x="948283" y="168054"/>
                      <a:pt x="946332" y="166101"/>
                      <a:pt x="946191" y="162194"/>
                    </a:cubicBezTo>
                    <a:cubicBezTo>
                      <a:pt x="946049" y="158288"/>
                      <a:pt x="947999" y="156334"/>
                      <a:pt x="952042" y="156334"/>
                    </a:cubicBezTo>
                    <a:lnTo>
                      <a:pt x="957513" y="156334"/>
                    </a:lnTo>
                    <a:cubicBezTo>
                      <a:pt x="959636" y="156334"/>
                      <a:pt x="961396" y="156029"/>
                      <a:pt x="962793" y="155420"/>
                    </a:cubicBezTo>
                    <a:cubicBezTo>
                      <a:pt x="964190" y="154810"/>
                      <a:pt x="965278" y="153951"/>
                      <a:pt x="966055" y="152843"/>
                    </a:cubicBezTo>
                    <a:cubicBezTo>
                      <a:pt x="966832" y="151735"/>
                      <a:pt x="967254" y="149128"/>
                      <a:pt x="967320" y="145024"/>
                    </a:cubicBezTo>
                    <a:lnTo>
                      <a:pt x="967320" y="27839"/>
                    </a:lnTo>
                    <a:cubicBezTo>
                      <a:pt x="967320" y="23115"/>
                      <a:pt x="966430" y="20010"/>
                      <a:pt x="964649" y="18524"/>
                    </a:cubicBezTo>
                    <a:cubicBezTo>
                      <a:pt x="962868" y="17038"/>
                      <a:pt x="960430" y="16264"/>
                      <a:pt x="957335" y="16203"/>
                    </a:cubicBezTo>
                    <a:lnTo>
                      <a:pt x="951179" y="16093"/>
                    </a:lnTo>
                    <a:cubicBezTo>
                      <a:pt x="947421" y="16093"/>
                      <a:pt x="945542" y="14166"/>
                      <a:pt x="945542" y="10311"/>
                    </a:cubicBezTo>
                    <a:cubicBezTo>
                      <a:pt x="945542" y="6457"/>
                      <a:pt x="947490" y="4530"/>
                      <a:pt x="951386" y="4530"/>
                    </a:cubicBezTo>
                    <a:close/>
                    <a:moveTo>
                      <a:pt x="5844" y="4418"/>
                    </a:moveTo>
                    <a:lnTo>
                      <a:pt x="60838" y="4418"/>
                    </a:lnTo>
                    <a:cubicBezTo>
                      <a:pt x="64243" y="4418"/>
                      <a:pt x="66159" y="6371"/>
                      <a:pt x="66588" y="10278"/>
                    </a:cubicBezTo>
                    <a:cubicBezTo>
                      <a:pt x="67018" y="14185"/>
                      <a:pt x="65101" y="16138"/>
                      <a:pt x="60838" y="16138"/>
                    </a:cubicBezTo>
                    <a:lnTo>
                      <a:pt x="54382" y="16138"/>
                    </a:lnTo>
                    <a:cubicBezTo>
                      <a:pt x="51714" y="16138"/>
                      <a:pt x="49851" y="16468"/>
                      <a:pt x="48791" y="17126"/>
                    </a:cubicBezTo>
                    <a:cubicBezTo>
                      <a:pt x="47731" y="17785"/>
                      <a:pt x="47001" y="18645"/>
                      <a:pt x="46600" y="19707"/>
                    </a:cubicBezTo>
                    <a:cubicBezTo>
                      <a:pt x="46200" y="20770"/>
                      <a:pt x="46000" y="22286"/>
                      <a:pt x="46000" y="24255"/>
                    </a:cubicBezTo>
                    <a:lnTo>
                      <a:pt x="46000" y="145497"/>
                    </a:lnTo>
                    <a:cubicBezTo>
                      <a:pt x="46000" y="148832"/>
                      <a:pt x="46377" y="151118"/>
                      <a:pt x="47132" y="152353"/>
                    </a:cubicBezTo>
                    <a:cubicBezTo>
                      <a:pt x="47888" y="153587"/>
                      <a:pt x="49501" y="154578"/>
                      <a:pt x="51972" y="155325"/>
                    </a:cubicBezTo>
                    <a:cubicBezTo>
                      <a:pt x="54444" y="156072"/>
                      <a:pt x="58712" y="156446"/>
                      <a:pt x="64778" y="156446"/>
                    </a:cubicBezTo>
                    <a:lnTo>
                      <a:pt x="80100" y="156446"/>
                    </a:lnTo>
                    <a:cubicBezTo>
                      <a:pt x="85208" y="156446"/>
                      <a:pt x="90022" y="155928"/>
                      <a:pt x="94543" y="154893"/>
                    </a:cubicBezTo>
                    <a:cubicBezTo>
                      <a:pt x="99063" y="153857"/>
                      <a:pt x="102983" y="152053"/>
                      <a:pt x="106301" y="149480"/>
                    </a:cubicBezTo>
                    <a:cubicBezTo>
                      <a:pt x="109620" y="146907"/>
                      <a:pt x="112208" y="143921"/>
                      <a:pt x="114065" y="140522"/>
                    </a:cubicBezTo>
                    <a:cubicBezTo>
                      <a:pt x="115922" y="137124"/>
                      <a:pt x="117573" y="134362"/>
                      <a:pt x="119017" y="132238"/>
                    </a:cubicBezTo>
                    <a:lnTo>
                      <a:pt x="121968" y="121486"/>
                    </a:lnTo>
                    <a:cubicBezTo>
                      <a:pt x="122888" y="118965"/>
                      <a:pt x="124720" y="117650"/>
                      <a:pt x="127466" y="117541"/>
                    </a:cubicBezTo>
                    <a:cubicBezTo>
                      <a:pt x="130211" y="117431"/>
                      <a:pt x="131493" y="119126"/>
                      <a:pt x="131311" y="122625"/>
                    </a:cubicBezTo>
                    <a:lnTo>
                      <a:pt x="126407" y="168166"/>
                    </a:lnTo>
                    <a:lnTo>
                      <a:pt x="6719" y="168166"/>
                    </a:lnTo>
                    <a:cubicBezTo>
                      <a:pt x="3334" y="168166"/>
                      <a:pt x="1665" y="166213"/>
                      <a:pt x="1712" y="162306"/>
                    </a:cubicBezTo>
                    <a:cubicBezTo>
                      <a:pt x="1760" y="158399"/>
                      <a:pt x="3648" y="156446"/>
                      <a:pt x="7375" y="156446"/>
                    </a:cubicBezTo>
                    <a:lnTo>
                      <a:pt x="12191" y="156446"/>
                    </a:lnTo>
                    <a:cubicBezTo>
                      <a:pt x="14797" y="156446"/>
                      <a:pt x="16739" y="156093"/>
                      <a:pt x="18017" y="155387"/>
                    </a:cubicBezTo>
                    <a:cubicBezTo>
                      <a:pt x="19294" y="154681"/>
                      <a:pt x="20240" y="153730"/>
                      <a:pt x="20855" y="152531"/>
                    </a:cubicBezTo>
                    <a:cubicBezTo>
                      <a:pt x="21470" y="151333"/>
                      <a:pt x="21778" y="148988"/>
                      <a:pt x="21778" y="145497"/>
                    </a:cubicBezTo>
                    <a:lnTo>
                      <a:pt x="21778" y="24581"/>
                    </a:lnTo>
                    <a:cubicBezTo>
                      <a:pt x="21778" y="21529"/>
                      <a:pt x="21651" y="19741"/>
                      <a:pt x="21398" y="19216"/>
                    </a:cubicBezTo>
                    <a:cubicBezTo>
                      <a:pt x="21144" y="18691"/>
                      <a:pt x="20250" y="18047"/>
                      <a:pt x="18715" y="17283"/>
                    </a:cubicBezTo>
                    <a:cubicBezTo>
                      <a:pt x="17180" y="16520"/>
                      <a:pt x="15006" y="16138"/>
                      <a:pt x="12191" y="16138"/>
                    </a:cubicBezTo>
                    <a:lnTo>
                      <a:pt x="5844" y="16138"/>
                    </a:lnTo>
                    <a:cubicBezTo>
                      <a:pt x="1948" y="16138"/>
                      <a:pt x="0" y="14185"/>
                      <a:pt x="0" y="10278"/>
                    </a:cubicBezTo>
                    <a:cubicBezTo>
                      <a:pt x="0" y="6371"/>
                      <a:pt x="1948" y="4418"/>
                      <a:pt x="5844" y="4418"/>
                    </a:cubicBezTo>
                    <a:close/>
                    <a:moveTo>
                      <a:pt x="1095194" y="2855"/>
                    </a:moveTo>
                    <a:lnTo>
                      <a:pt x="1168978" y="2855"/>
                    </a:lnTo>
                    <a:cubicBezTo>
                      <a:pt x="1178530" y="2855"/>
                      <a:pt x="1187906" y="4280"/>
                      <a:pt x="1197104" y="7130"/>
                    </a:cubicBezTo>
                    <a:cubicBezTo>
                      <a:pt x="1206303" y="9980"/>
                      <a:pt x="1213308" y="14702"/>
                      <a:pt x="1218120" y="21296"/>
                    </a:cubicBezTo>
                    <a:cubicBezTo>
                      <a:pt x="1222933" y="27891"/>
                      <a:pt x="1225396" y="35743"/>
                      <a:pt x="1225511" y="44852"/>
                    </a:cubicBezTo>
                    <a:cubicBezTo>
                      <a:pt x="1225626" y="53961"/>
                      <a:pt x="1224124" y="61243"/>
                      <a:pt x="1221005" y="66697"/>
                    </a:cubicBezTo>
                    <a:cubicBezTo>
                      <a:pt x="1217192" y="73312"/>
                      <a:pt x="1211781" y="78207"/>
                      <a:pt x="1204775" y="81382"/>
                    </a:cubicBezTo>
                    <a:cubicBezTo>
                      <a:pt x="1197768" y="84558"/>
                      <a:pt x="1190951" y="86478"/>
                      <a:pt x="1184324" y="87141"/>
                    </a:cubicBezTo>
                    <a:lnTo>
                      <a:pt x="1178980" y="86988"/>
                    </a:lnTo>
                    <a:lnTo>
                      <a:pt x="1217371" y="145652"/>
                    </a:lnTo>
                    <a:cubicBezTo>
                      <a:pt x="1218761" y="147925"/>
                      <a:pt x="1220440" y="150028"/>
                      <a:pt x="1222406" y="151960"/>
                    </a:cubicBezTo>
                    <a:cubicBezTo>
                      <a:pt x="1224372" y="153893"/>
                      <a:pt x="1226189" y="155086"/>
                      <a:pt x="1227857" y="155541"/>
                    </a:cubicBezTo>
                    <a:cubicBezTo>
                      <a:pt x="1229525" y="155995"/>
                      <a:pt x="1231677" y="156223"/>
                      <a:pt x="1234313" y="156223"/>
                    </a:cubicBezTo>
                    <a:lnTo>
                      <a:pt x="1243943" y="156223"/>
                    </a:lnTo>
                    <a:cubicBezTo>
                      <a:pt x="1247899" y="156223"/>
                      <a:pt x="1249954" y="158194"/>
                      <a:pt x="1250107" y="162138"/>
                    </a:cubicBezTo>
                    <a:cubicBezTo>
                      <a:pt x="1250260" y="166081"/>
                      <a:pt x="1248184" y="168016"/>
                      <a:pt x="1243879" y="167943"/>
                    </a:cubicBezTo>
                    <a:lnTo>
                      <a:pt x="1206599" y="167943"/>
                    </a:lnTo>
                    <a:lnTo>
                      <a:pt x="1154833" y="87911"/>
                    </a:lnTo>
                    <a:lnTo>
                      <a:pt x="1135533" y="87911"/>
                    </a:lnTo>
                    <a:lnTo>
                      <a:pt x="1135533" y="146822"/>
                    </a:lnTo>
                    <a:cubicBezTo>
                      <a:pt x="1135533" y="150664"/>
                      <a:pt x="1135742" y="152978"/>
                      <a:pt x="1136160" y="153764"/>
                    </a:cubicBezTo>
                    <a:cubicBezTo>
                      <a:pt x="1136578" y="154550"/>
                      <a:pt x="1137156" y="155193"/>
                      <a:pt x="1137893" y="155694"/>
                    </a:cubicBezTo>
                    <a:cubicBezTo>
                      <a:pt x="1138630" y="156195"/>
                      <a:pt x="1140820" y="156446"/>
                      <a:pt x="1144463" y="156446"/>
                    </a:cubicBezTo>
                    <a:lnTo>
                      <a:pt x="1152013" y="156446"/>
                    </a:lnTo>
                    <a:cubicBezTo>
                      <a:pt x="1155864" y="156446"/>
                      <a:pt x="1157819" y="158399"/>
                      <a:pt x="1157877" y="162306"/>
                    </a:cubicBezTo>
                    <a:cubicBezTo>
                      <a:pt x="1157936" y="166213"/>
                      <a:pt x="1155872" y="168166"/>
                      <a:pt x="1151685" y="168166"/>
                    </a:cubicBezTo>
                    <a:lnTo>
                      <a:pt x="1097273" y="168166"/>
                    </a:lnTo>
                    <a:cubicBezTo>
                      <a:pt x="1093988" y="168166"/>
                      <a:pt x="1092139" y="166213"/>
                      <a:pt x="1091724" y="162306"/>
                    </a:cubicBezTo>
                    <a:cubicBezTo>
                      <a:pt x="1091308" y="158399"/>
                      <a:pt x="1093158" y="156446"/>
                      <a:pt x="1097273" y="156446"/>
                    </a:cubicBezTo>
                    <a:lnTo>
                      <a:pt x="1102089" y="156446"/>
                    </a:lnTo>
                    <a:cubicBezTo>
                      <a:pt x="1105872" y="156446"/>
                      <a:pt x="1108371" y="156162"/>
                      <a:pt x="1109586" y="155594"/>
                    </a:cubicBezTo>
                    <a:cubicBezTo>
                      <a:pt x="1110802" y="155026"/>
                      <a:pt x="1111709" y="154070"/>
                      <a:pt x="1112309" y="152725"/>
                    </a:cubicBezTo>
                    <a:cubicBezTo>
                      <a:pt x="1112909" y="151380"/>
                      <a:pt x="1113209" y="148615"/>
                      <a:pt x="1113209" y="144429"/>
                    </a:cubicBezTo>
                    <a:lnTo>
                      <a:pt x="1113209" y="25059"/>
                    </a:lnTo>
                    <a:cubicBezTo>
                      <a:pt x="1113209" y="22598"/>
                      <a:pt x="1112979" y="20723"/>
                      <a:pt x="1112519" y="19436"/>
                    </a:cubicBezTo>
                    <a:cubicBezTo>
                      <a:pt x="1112059" y="18149"/>
                      <a:pt x="1111328" y="17017"/>
                      <a:pt x="1110327" y="16041"/>
                    </a:cubicBezTo>
                    <a:cubicBezTo>
                      <a:pt x="1109325" y="15064"/>
                      <a:pt x="1106688" y="14576"/>
                      <a:pt x="1102416" y="14576"/>
                    </a:cubicBezTo>
                    <a:lnTo>
                      <a:pt x="1095194" y="14576"/>
                    </a:lnTo>
                    <a:cubicBezTo>
                      <a:pt x="1091919" y="14576"/>
                      <a:pt x="1089980" y="12622"/>
                      <a:pt x="1089378" y="8715"/>
                    </a:cubicBezTo>
                    <a:cubicBezTo>
                      <a:pt x="1088776" y="4809"/>
                      <a:pt x="1090714" y="2855"/>
                      <a:pt x="1095194" y="2855"/>
                    </a:cubicBezTo>
                    <a:close/>
                    <a:moveTo>
                      <a:pt x="549796" y="1411"/>
                    </a:moveTo>
                    <a:cubicBezTo>
                      <a:pt x="560221" y="1186"/>
                      <a:pt x="570032" y="2901"/>
                      <a:pt x="579231" y="6558"/>
                    </a:cubicBezTo>
                    <a:cubicBezTo>
                      <a:pt x="588430" y="10215"/>
                      <a:pt x="595926" y="15167"/>
                      <a:pt x="601720" y="21415"/>
                    </a:cubicBezTo>
                    <a:cubicBezTo>
                      <a:pt x="607513" y="27663"/>
                      <a:pt x="611842" y="33671"/>
                      <a:pt x="614708" y="39440"/>
                    </a:cubicBezTo>
                    <a:cubicBezTo>
                      <a:pt x="617573" y="45209"/>
                      <a:pt x="620034" y="51925"/>
                      <a:pt x="622090" y="59589"/>
                    </a:cubicBezTo>
                    <a:cubicBezTo>
                      <a:pt x="624147" y="67253"/>
                      <a:pt x="625100" y="76159"/>
                      <a:pt x="624951" y="86306"/>
                    </a:cubicBezTo>
                    <a:cubicBezTo>
                      <a:pt x="624653" y="98775"/>
                      <a:pt x="622485" y="110110"/>
                      <a:pt x="618450" y="120311"/>
                    </a:cubicBezTo>
                    <a:cubicBezTo>
                      <a:pt x="614414" y="130512"/>
                      <a:pt x="608960" y="139349"/>
                      <a:pt x="602089" y="146821"/>
                    </a:cubicBezTo>
                    <a:cubicBezTo>
                      <a:pt x="595218" y="154293"/>
                      <a:pt x="587228" y="159861"/>
                      <a:pt x="578120" y="163523"/>
                    </a:cubicBezTo>
                    <a:cubicBezTo>
                      <a:pt x="569012" y="167186"/>
                      <a:pt x="559582" y="168945"/>
                      <a:pt x="549830" y="168799"/>
                    </a:cubicBezTo>
                    <a:cubicBezTo>
                      <a:pt x="539995" y="168724"/>
                      <a:pt x="531112" y="166911"/>
                      <a:pt x="523182" y="163362"/>
                    </a:cubicBezTo>
                    <a:cubicBezTo>
                      <a:pt x="515252" y="159813"/>
                      <a:pt x="507366" y="153780"/>
                      <a:pt x="499526" y="145264"/>
                    </a:cubicBezTo>
                    <a:cubicBezTo>
                      <a:pt x="491686" y="136747"/>
                      <a:pt x="486199" y="127490"/>
                      <a:pt x="483064" y="117490"/>
                    </a:cubicBezTo>
                    <a:cubicBezTo>
                      <a:pt x="479930" y="107491"/>
                      <a:pt x="478288" y="97084"/>
                      <a:pt x="478138" y="86271"/>
                    </a:cubicBezTo>
                    <a:cubicBezTo>
                      <a:pt x="478065" y="76982"/>
                      <a:pt x="479126" y="67576"/>
                      <a:pt x="481320" y="58052"/>
                    </a:cubicBezTo>
                    <a:cubicBezTo>
                      <a:pt x="483514" y="48528"/>
                      <a:pt x="487925" y="39153"/>
                      <a:pt x="494553" y="29926"/>
                    </a:cubicBezTo>
                    <a:cubicBezTo>
                      <a:pt x="501181" y="20699"/>
                      <a:pt x="509217" y="13715"/>
                      <a:pt x="518660" y="8974"/>
                    </a:cubicBezTo>
                    <a:cubicBezTo>
                      <a:pt x="528104" y="4233"/>
                      <a:pt x="538482" y="1712"/>
                      <a:pt x="549796" y="1411"/>
                    </a:cubicBezTo>
                    <a:close/>
                    <a:moveTo>
                      <a:pt x="216421" y="1411"/>
                    </a:moveTo>
                    <a:cubicBezTo>
                      <a:pt x="226846" y="1186"/>
                      <a:pt x="236657" y="2901"/>
                      <a:pt x="245856" y="6558"/>
                    </a:cubicBezTo>
                    <a:cubicBezTo>
                      <a:pt x="255055" y="10215"/>
                      <a:pt x="262551" y="15167"/>
                      <a:pt x="268344" y="21415"/>
                    </a:cubicBezTo>
                    <a:cubicBezTo>
                      <a:pt x="274138" y="27663"/>
                      <a:pt x="278467" y="33671"/>
                      <a:pt x="281333" y="39440"/>
                    </a:cubicBezTo>
                    <a:cubicBezTo>
                      <a:pt x="284198" y="45209"/>
                      <a:pt x="286659" y="51925"/>
                      <a:pt x="288715" y="59589"/>
                    </a:cubicBezTo>
                    <a:cubicBezTo>
                      <a:pt x="290772" y="67253"/>
                      <a:pt x="291725" y="76159"/>
                      <a:pt x="291576" y="86306"/>
                    </a:cubicBezTo>
                    <a:cubicBezTo>
                      <a:pt x="291278" y="98775"/>
                      <a:pt x="289110" y="110110"/>
                      <a:pt x="285075" y="120311"/>
                    </a:cubicBezTo>
                    <a:cubicBezTo>
                      <a:pt x="281039" y="130512"/>
                      <a:pt x="275585" y="139349"/>
                      <a:pt x="268714" y="146821"/>
                    </a:cubicBezTo>
                    <a:cubicBezTo>
                      <a:pt x="261843" y="154293"/>
                      <a:pt x="253854" y="159861"/>
                      <a:pt x="244745" y="163523"/>
                    </a:cubicBezTo>
                    <a:cubicBezTo>
                      <a:pt x="235637" y="167186"/>
                      <a:pt x="226207" y="168945"/>
                      <a:pt x="216456" y="168799"/>
                    </a:cubicBezTo>
                    <a:cubicBezTo>
                      <a:pt x="206620" y="168724"/>
                      <a:pt x="197737" y="166911"/>
                      <a:pt x="189807" y="163362"/>
                    </a:cubicBezTo>
                    <a:cubicBezTo>
                      <a:pt x="181876" y="159813"/>
                      <a:pt x="173991" y="153780"/>
                      <a:pt x="166151" y="145264"/>
                    </a:cubicBezTo>
                    <a:cubicBezTo>
                      <a:pt x="158311" y="136747"/>
                      <a:pt x="152824" y="127490"/>
                      <a:pt x="149690" y="117490"/>
                    </a:cubicBezTo>
                    <a:cubicBezTo>
                      <a:pt x="146555" y="107491"/>
                      <a:pt x="144913" y="97084"/>
                      <a:pt x="144763" y="86271"/>
                    </a:cubicBezTo>
                    <a:cubicBezTo>
                      <a:pt x="144690" y="76982"/>
                      <a:pt x="145751" y="67576"/>
                      <a:pt x="147945" y="58052"/>
                    </a:cubicBezTo>
                    <a:cubicBezTo>
                      <a:pt x="150139" y="48528"/>
                      <a:pt x="154550" y="39153"/>
                      <a:pt x="161178" y="29926"/>
                    </a:cubicBezTo>
                    <a:cubicBezTo>
                      <a:pt x="167806" y="20699"/>
                      <a:pt x="175842" y="13715"/>
                      <a:pt x="185285" y="8974"/>
                    </a:cubicBezTo>
                    <a:cubicBezTo>
                      <a:pt x="194729" y="4233"/>
                      <a:pt x="205107" y="1712"/>
                      <a:pt x="216421" y="1411"/>
                    </a:cubicBezTo>
                    <a:close/>
                    <a:moveTo>
                      <a:pt x="426696" y="25"/>
                    </a:moveTo>
                    <a:cubicBezTo>
                      <a:pt x="429022" y="-209"/>
                      <a:pt x="430772" y="1212"/>
                      <a:pt x="431945" y="4287"/>
                    </a:cubicBezTo>
                    <a:lnTo>
                      <a:pt x="444050" y="39317"/>
                    </a:lnTo>
                    <a:cubicBezTo>
                      <a:pt x="445265" y="44052"/>
                      <a:pt x="444298" y="47088"/>
                      <a:pt x="441147" y="48425"/>
                    </a:cubicBezTo>
                    <a:cubicBezTo>
                      <a:pt x="437997" y="49763"/>
                      <a:pt x="435444" y="49059"/>
                      <a:pt x="433490" y="46313"/>
                    </a:cubicBezTo>
                    <a:lnTo>
                      <a:pt x="430290" y="41480"/>
                    </a:lnTo>
                    <a:cubicBezTo>
                      <a:pt x="428420" y="38764"/>
                      <a:pt x="426014" y="35753"/>
                      <a:pt x="423071" y="32447"/>
                    </a:cubicBezTo>
                    <a:cubicBezTo>
                      <a:pt x="420128" y="29141"/>
                      <a:pt x="416436" y="25977"/>
                      <a:pt x="411994" y="22955"/>
                    </a:cubicBezTo>
                    <a:cubicBezTo>
                      <a:pt x="407553" y="19932"/>
                      <a:pt x="402275" y="17464"/>
                      <a:pt x="396161" y="15549"/>
                    </a:cubicBezTo>
                    <a:cubicBezTo>
                      <a:pt x="390046" y="13634"/>
                      <a:pt x="383212" y="13467"/>
                      <a:pt x="375658" y="15048"/>
                    </a:cubicBezTo>
                    <a:cubicBezTo>
                      <a:pt x="370649" y="16077"/>
                      <a:pt x="365624" y="18139"/>
                      <a:pt x="360583" y="21233"/>
                    </a:cubicBezTo>
                    <a:cubicBezTo>
                      <a:pt x="355542" y="24327"/>
                      <a:pt x="350792" y="29069"/>
                      <a:pt x="346333" y="35459"/>
                    </a:cubicBezTo>
                    <a:cubicBezTo>
                      <a:pt x="341874" y="41849"/>
                      <a:pt x="338788" y="48931"/>
                      <a:pt x="337076" y="56704"/>
                    </a:cubicBezTo>
                    <a:cubicBezTo>
                      <a:pt x="335364" y="64477"/>
                      <a:pt x="334383" y="72270"/>
                      <a:pt x="334133" y="80083"/>
                    </a:cubicBezTo>
                    <a:cubicBezTo>
                      <a:pt x="333883" y="87897"/>
                      <a:pt x="334078" y="94576"/>
                      <a:pt x="334717" y="100123"/>
                    </a:cubicBezTo>
                    <a:cubicBezTo>
                      <a:pt x="335799" y="111370"/>
                      <a:pt x="338731" y="121548"/>
                      <a:pt x="343515" y="130659"/>
                    </a:cubicBezTo>
                    <a:cubicBezTo>
                      <a:pt x="348299" y="139769"/>
                      <a:pt x="354274" y="146272"/>
                      <a:pt x="361439" y="150168"/>
                    </a:cubicBezTo>
                    <a:cubicBezTo>
                      <a:pt x="368605" y="154064"/>
                      <a:pt x="376250" y="156151"/>
                      <a:pt x="384377" y="156428"/>
                    </a:cubicBezTo>
                    <a:cubicBezTo>
                      <a:pt x="392189" y="156775"/>
                      <a:pt x="398745" y="155446"/>
                      <a:pt x="404044" y="152442"/>
                    </a:cubicBezTo>
                    <a:cubicBezTo>
                      <a:pt x="409343" y="149437"/>
                      <a:pt x="412751" y="145879"/>
                      <a:pt x="414268" y="141767"/>
                    </a:cubicBezTo>
                    <a:cubicBezTo>
                      <a:pt x="415786" y="137655"/>
                      <a:pt x="416544" y="133972"/>
                      <a:pt x="416544" y="130719"/>
                    </a:cubicBezTo>
                    <a:lnTo>
                      <a:pt x="416544" y="112443"/>
                    </a:lnTo>
                    <a:cubicBezTo>
                      <a:pt x="416544" y="110016"/>
                      <a:pt x="416152" y="108076"/>
                      <a:pt x="415366" y="106622"/>
                    </a:cubicBezTo>
                    <a:cubicBezTo>
                      <a:pt x="414581" y="105168"/>
                      <a:pt x="413336" y="104067"/>
                      <a:pt x="411631" y="103319"/>
                    </a:cubicBezTo>
                    <a:cubicBezTo>
                      <a:pt x="409927" y="102572"/>
                      <a:pt x="406946" y="102198"/>
                      <a:pt x="402690" y="102198"/>
                    </a:cubicBezTo>
                    <a:lnTo>
                      <a:pt x="393387" y="102198"/>
                    </a:lnTo>
                    <a:cubicBezTo>
                      <a:pt x="389554" y="102198"/>
                      <a:pt x="387567" y="100245"/>
                      <a:pt x="387426" y="96338"/>
                    </a:cubicBezTo>
                    <a:cubicBezTo>
                      <a:pt x="387285" y="92431"/>
                      <a:pt x="389272" y="90478"/>
                      <a:pt x="393387" y="90478"/>
                    </a:cubicBezTo>
                    <a:lnTo>
                      <a:pt x="452612" y="90478"/>
                    </a:lnTo>
                    <a:cubicBezTo>
                      <a:pt x="456655" y="90478"/>
                      <a:pt x="458599" y="92431"/>
                      <a:pt x="458446" y="96338"/>
                    </a:cubicBezTo>
                    <a:cubicBezTo>
                      <a:pt x="458292" y="100245"/>
                      <a:pt x="456348" y="102198"/>
                      <a:pt x="452612" y="102198"/>
                    </a:cubicBezTo>
                    <a:lnTo>
                      <a:pt x="446811" y="102198"/>
                    </a:lnTo>
                    <a:cubicBezTo>
                      <a:pt x="444617" y="102198"/>
                      <a:pt x="442988" y="102553"/>
                      <a:pt x="441923" y="103264"/>
                    </a:cubicBezTo>
                    <a:cubicBezTo>
                      <a:pt x="440858" y="103974"/>
                      <a:pt x="440082" y="104842"/>
                      <a:pt x="439597" y="105867"/>
                    </a:cubicBezTo>
                    <a:cubicBezTo>
                      <a:pt x="439111" y="106892"/>
                      <a:pt x="438869" y="108098"/>
                      <a:pt x="438869" y="109487"/>
                    </a:cubicBezTo>
                    <a:lnTo>
                      <a:pt x="438869" y="159174"/>
                    </a:lnTo>
                    <a:cubicBezTo>
                      <a:pt x="438869" y="161783"/>
                      <a:pt x="437899" y="163409"/>
                      <a:pt x="435960" y="164053"/>
                    </a:cubicBezTo>
                    <a:cubicBezTo>
                      <a:pt x="434022" y="164696"/>
                      <a:pt x="432063" y="164454"/>
                      <a:pt x="430086" y="163325"/>
                    </a:cubicBezTo>
                    <a:lnTo>
                      <a:pt x="427471" y="161141"/>
                    </a:lnTo>
                    <a:cubicBezTo>
                      <a:pt x="426139" y="160212"/>
                      <a:pt x="424235" y="159717"/>
                      <a:pt x="421759" y="159655"/>
                    </a:cubicBezTo>
                    <a:cubicBezTo>
                      <a:pt x="419508" y="159655"/>
                      <a:pt x="416245" y="160481"/>
                      <a:pt x="411971" y="162133"/>
                    </a:cubicBezTo>
                    <a:cubicBezTo>
                      <a:pt x="407696" y="163786"/>
                      <a:pt x="403404" y="165262"/>
                      <a:pt x="399094" y="166563"/>
                    </a:cubicBezTo>
                    <a:cubicBezTo>
                      <a:pt x="394784" y="167864"/>
                      <a:pt x="389538" y="168553"/>
                      <a:pt x="383355" y="168628"/>
                    </a:cubicBezTo>
                    <a:cubicBezTo>
                      <a:pt x="376241" y="168775"/>
                      <a:pt x="368631" y="167549"/>
                      <a:pt x="360525" y="164950"/>
                    </a:cubicBezTo>
                    <a:cubicBezTo>
                      <a:pt x="352420" y="162351"/>
                      <a:pt x="344480" y="157860"/>
                      <a:pt x="336707" y="151476"/>
                    </a:cubicBezTo>
                    <a:cubicBezTo>
                      <a:pt x="328933" y="145092"/>
                      <a:pt x="322957" y="137551"/>
                      <a:pt x="318777" y="128853"/>
                    </a:cubicBezTo>
                    <a:cubicBezTo>
                      <a:pt x="314598" y="120155"/>
                      <a:pt x="311936" y="110979"/>
                      <a:pt x="310790" y="101325"/>
                    </a:cubicBezTo>
                    <a:cubicBezTo>
                      <a:pt x="309645" y="91672"/>
                      <a:pt x="309776" y="81136"/>
                      <a:pt x="311183" y="69718"/>
                    </a:cubicBezTo>
                    <a:cubicBezTo>
                      <a:pt x="312579" y="58969"/>
                      <a:pt x="315374" y="49026"/>
                      <a:pt x="319568" y="39891"/>
                    </a:cubicBezTo>
                    <a:cubicBezTo>
                      <a:pt x="323761" y="30755"/>
                      <a:pt x="329216" y="23285"/>
                      <a:pt x="335932" y="17479"/>
                    </a:cubicBezTo>
                    <a:cubicBezTo>
                      <a:pt x="342649" y="11672"/>
                      <a:pt x="350170" y="7532"/>
                      <a:pt x="358497" y="5056"/>
                    </a:cubicBezTo>
                    <a:cubicBezTo>
                      <a:pt x="366824" y="2581"/>
                      <a:pt x="375231" y="1419"/>
                      <a:pt x="383719" y="1570"/>
                    </a:cubicBezTo>
                    <a:cubicBezTo>
                      <a:pt x="387998" y="1720"/>
                      <a:pt x="391868" y="2118"/>
                      <a:pt x="395328" y="2765"/>
                    </a:cubicBezTo>
                    <a:cubicBezTo>
                      <a:pt x="398788" y="3411"/>
                      <a:pt x="402205" y="4308"/>
                      <a:pt x="405579" y="5457"/>
                    </a:cubicBezTo>
                    <a:cubicBezTo>
                      <a:pt x="408952" y="6605"/>
                      <a:pt x="411178" y="7239"/>
                      <a:pt x="412256" y="7359"/>
                    </a:cubicBezTo>
                    <a:cubicBezTo>
                      <a:pt x="414585" y="7854"/>
                      <a:pt x="416288" y="7801"/>
                      <a:pt x="417367" y="7199"/>
                    </a:cubicBezTo>
                    <a:cubicBezTo>
                      <a:pt x="418445" y="6597"/>
                      <a:pt x="419246" y="5938"/>
                      <a:pt x="419769" y="5220"/>
                    </a:cubicBezTo>
                    <a:lnTo>
                      <a:pt x="421552" y="2510"/>
                    </a:lnTo>
                    <a:cubicBezTo>
                      <a:pt x="422655" y="1087"/>
                      <a:pt x="424370" y="258"/>
                      <a:pt x="426696" y="25"/>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b="1">
                  <a:solidFill>
                    <a:srgbClr val="FBC0B9"/>
                  </a:solidFill>
                  <a:latin typeface="微软雅黑" panose="020B0503020204020204" pitchFamily="34" charset="-122"/>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3" name="页脚占位符 2"/>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pic>
        <p:nvPicPr>
          <p:cNvPr id="17" name="图片 16" descr="图片包含 游戏机, 自然, 夜空, 星星&#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grpSp>
        <p:nvGrpSpPr>
          <p:cNvPr id="7" name="组合 6"/>
          <p:cNvGrpSpPr/>
          <p:nvPr userDrawn="1"/>
        </p:nvGrpSpPr>
        <p:grpSpPr>
          <a:xfrm>
            <a:off x="0" y="0"/>
            <a:ext cx="12192000" cy="6858000"/>
            <a:chOff x="0" y="0"/>
            <a:chExt cx="12192000" cy="6858000"/>
          </a:xfrm>
        </p:grpSpPr>
        <p:sp>
          <p:nvSpPr>
            <p:cNvPr id="8" name="矩形 7"/>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8120" y="182880"/>
              <a:ext cx="11795760" cy="649224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8120" y="375597"/>
              <a:ext cx="165735" cy="515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a:off x="11297904" y="450689"/>
              <a:ext cx="444951" cy="400996"/>
              <a:chOff x="4983359" y="4786254"/>
              <a:chExt cx="1390988" cy="1253578"/>
            </a:xfrm>
            <a:solidFill>
              <a:schemeClr val="accent1"/>
            </a:solidFill>
          </p:grpSpPr>
          <p:grpSp>
            <p:nvGrpSpPr>
              <p:cNvPr id="12" name="组合 11"/>
              <p:cNvGrpSpPr/>
              <p:nvPr/>
            </p:nvGrpSpPr>
            <p:grpSpPr>
              <a:xfrm>
                <a:off x="5202514" y="4786254"/>
                <a:ext cx="952670" cy="965712"/>
                <a:chOff x="-4127142" y="2731292"/>
                <a:chExt cx="952670" cy="965712"/>
              </a:xfrm>
              <a:grpFill/>
            </p:grpSpPr>
            <p:sp>
              <p:nvSpPr>
                <p:cNvPr id="14" name="任意多边形: 形状 13"/>
                <p:cNvSpPr/>
                <p:nvPr/>
              </p:nvSpPr>
              <p:spPr>
                <a:xfrm>
                  <a:off x="-4127142" y="2851499"/>
                  <a:ext cx="729188" cy="436652"/>
                </a:xfrm>
                <a:custGeom>
                  <a:avLst/>
                  <a:gdLst>
                    <a:gd name="connsiteX0" fmla="*/ 130716 w 729188"/>
                    <a:gd name="connsiteY0" fmla="*/ 0 h 436652"/>
                    <a:gd name="connsiteX1" fmla="*/ 145599 w 729188"/>
                    <a:gd name="connsiteY1" fmla="*/ 420439 h 436652"/>
                    <a:gd name="connsiteX2" fmla="*/ 504089 w 729188"/>
                    <a:gd name="connsiteY2" fmla="*/ 337282 h 436652"/>
                    <a:gd name="connsiteX3" fmla="*/ 727331 w 729188"/>
                    <a:gd name="connsiteY3" fmla="*/ 428997 h 436652"/>
                    <a:gd name="connsiteX4" fmla="*/ 665381 w 729188"/>
                    <a:gd name="connsiteY4" fmla="*/ 288913 h 436652"/>
                    <a:gd name="connsiteX5" fmla="*/ 380189 w 729188"/>
                    <a:gd name="connsiteY5" fmla="*/ 291331 h 436652"/>
                    <a:gd name="connsiteX6" fmla="*/ 130716 w 729188"/>
                    <a:gd name="connsiteY6" fmla="*/ 0 h 4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188" h="436652">
                      <a:moveTo>
                        <a:pt x="130716" y="0"/>
                      </a:moveTo>
                      <a:cubicBezTo>
                        <a:pt x="130716" y="0"/>
                        <a:pt x="-173079" y="291517"/>
                        <a:pt x="145599" y="420439"/>
                      </a:cubicBezTo>
                      <a:cubicBezTo>
                        <a:pt x="145599" y="420439"/>
                        <a:pt x="281963" y="491133"/>
                        <a:pt x="504089" y="337282"/>
                      </a:cubicBezTo>
                      <a:cubicBezTo>
                        <a:pt x="504089" y="337282"/>
                        <a:pt x="671520" y="220638"/>
                        <a:pt x="727331" y="428997"/>
                      </a:cubicBezTo>
                      <a:cubicBezTo>
                        <a:pt x="727331" y="428997"/>
                        <a:pt x="745935" y="353281"/>
                        <a:pt x="665381" y="288913"/>
                      </a:cubicBezTo>
                      <a:cubicBezTo>
                        <a:pt x="584828" y="224544"/>
                        <a:pt x="380189" y="291331"/>
                        <a:pt x="380189" y="291331"/>
                      </a:cubicBezTo>
                      <a:cubicBezTo>
                        <a:pt x="380189" y="291331"/>
                        <a:pt x="84765" y="372070"/>
                        <a:pt x="130716" y="0"/>
                      </a:cubicBezTo>
                      <a:close/>
                    </a:path>
                  </a:pathLst>
                </a:custGeom>
                <a:solidFill>
                  <a:schemeClr val="accent2"/>
                </a:solidFill>
                <a:ln w="1860" cap="flat">
                  <a:noFill/>
                  <a:prstDash val="solid"/>
                  <a:miter/>
                </a:ln>
              </p:spPr>
              <p:txBody>
                <a:bodyPr rtlCol="0" anchor="ctr"/>
                <a:lstStyle/>
                <a:p>
                  <a:endParaRPr lang="zh-CN" altLang="en-US"/>
                </a:p>
              </p:txBody>
            </p:sp>
            <p:sp>
              <p:nvSpPr>
                <p:cNvPr id="15" name="任意多边形: 形状 14"/>
                <p:cNvSpPr/>
                <p:nvPr/>
              </p:nvSpPr>
              <p:spPr>
                <a:xfrm>
                  <a:off x="-3911226" y="2732436"/>
                  <a:ext cx="579077" cy="765534"/>
                </a:xfrm>
                <a:custGeom>
                  <a:avLst/>
                  <a:gdLst>
                    <a:gd name="connsiteX0" fmla="*/ 159994 w 579077"/>
                    <a:gd name="connsiteY0" fmla="*/ 0 h 765534"/>
                    <a:gd name="connsiteX1" fmla="*/ 4 w 579077"/>
                    <a:gd name="connsiteY1" fmla="*/ 167432 h 765534"/>
                    <a:gd name="connsiteX2" fmla="*/ 182318 w 579077"/>
                    <a:gd name="connsiteY2" fmla="*/ 337654 h 765534"/>
                    <a:gd name="connsiteX3" fmla="*/ 469743 w 579077"/>
                    <a:gd name="connsiteY3" fmla="*/ 373001 h 765534"/>
                    <a:gd name="connsiteX4" fmla="*/ 494858 w 579077"/>
                    <a:gd name="connsiteY4" fmla="*/ 765535 h 765534"/>
                    <a:gd name="connsiteX5" fmla="*/ 534855 w 579077"/>
                    <a:gd name="connsiteY5" fmla="*/ 362769 h 765534"/>
                    <a:gd name="connsiteX6" fmla="*/ 338588 w 579077"/>
                    <a:gd name="connsiteY6" fmla="*/ 251147 h 765534"/>
                    <a:gd name="connsiteX7" fmla="*/ 159994 w 579077"/>
                    <a:gd name="connsiteY7" fmla="*/ 0 h 76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077" h="765534">
                      <a:moveTo>
                        <a:pt x="159994" y="0"/>
                      </a:moveTo>
                      <a:cubicBezTo>
                        <a:pt x="159994" y="0"/>
                        <a:pt x="-926" y="33486"/>
                        <a:pt x="4" y="167432"/>
                      </a:cubicBezTo>
                      <a:cubicBezTo>
                        <a:pt x="934" y="301377"/>
                        <a:pt x="130601" y="330398"/>
                        <a:pt x="182318" y="337654"/>
                      </a:cubicBezTo>
                      <a:cubicBezTo>
                        <a:pt x="238873" y="345467"/>
                        <a:pt x="411514" y="315144"/>
                        <a:pt x="469743" y="373001"/>
                      </a:cubicBezTo>
                      <a:cubicBezTo>
                        <a:pt x="529832" y="432904"/>
                        <a:pt x="586015" y="518108"/>
                        <a:pt x="494858" y="765535"/>
                      </a:cubicBezTo>
                      <a:cubicBezTo>
                        <a:pt x="494858" y="765535"/>
                        <a:pt x="653918" y="585081"/>
                        <a:pt x="534855" y="362769"/>
                      </a:cubicBezTo>
                      <a:cubicBezTo>
                        <a:pt x="534855" y="362769"/>
                        <a:pt x="481835" y="266030"/>
                        <a:pt x="338588" y="251147"/>
                      </a:cubicBezTo>
                      <a:cubicBezTo>
                        <a:pt x="195341" y="236265"/>
                        <a:pt x="84650" y="144177"/>
                        <a:pt x="159994" y="0"/>
                      </a:cubicBezTo>
                      <a:close/>
                    </a:path>
                  </a:pathLst>
                </a:custGeom>
                <a:solidFill>
                  <a:schemeClr val="accent1">
                    <a:lumMod val="60000"/>
                    <a:lumOff val="40000"/>
                  </a:schemeClr>
                </a:solidFill>
                <a:ln w="1860" cap="flat">
                  <a:noFill/>
                  <a:prstDash val="solid"/>
                  <a:miter/>
                </a:ln>
              </p:spPr>
              <p:txBody>
                <a:bodyPr rtlCol="0" anchor="ctr"/>
                <a:lstStyle/>
                <a:p>
                  <a:endParaRPr lang="zh-CN" altLang="en-US"/>
                </a:p>
              </p:txBody>
            </p:sp>
            <p:sp>
              <p:nvSpPr>
                <p:cNvPr id="16" name="任意多边形: 形状 15"/>
                <p:cNvSpPr/>
                <p:nvPr/>
              </p:nvSpPr>
              <p:spPr>
                <a:xfrm>
                  <a:off x="-4060980" y="2731292"/>
                  <a:ext cx="886508" cy="965712"/>
                </a:xfrm>
                <a:custGeom>
                  <a:avLst/>
                  <a:gdLst>
                    <a:gd name="connsiteX0" fmla="*/ 364629 w 886508"/>
                    <a:gd name="connsiteY0" fmla="*/ 40212 h 965712"/>
                    <a:gd name="connsiteX1" fmla="*/ 498574 w 886508"/>
                    <a:gd name="connsiteY1" fmla="*/ 179738 h 965712"/>
                    <a:gd name="connsiteX2" fmla="*/ 775767 w 886508"/>
                    <a:gd name="connsiteY2" fmla="*/ 585295 h 965712"/>
                    <a:gd name="connsiteX3" fmla="*/ 318120 w 886508"/>
                    <a:gd name="connsiteY3" fmla="*/ 914577 h 965712"/>
                    <a:gd name="connsiteX4" fmla="*/ 0 w 886508"/>
                    <a:gd name="connsiteY4" fmla="*/ 766679 h 965712"/>
                    <a:gd name="connsiteX5" fmla="*/ 188454 w 886508"/>
                    <a:gd name="connsiteY5" fmla="*/ 925181 h 965712"/>
                    <a:gd name="connsiteX6" fmla="*/ 885527 w 886508"/>
                    <a:gd name="connsiteY6" fmla="*/ 490417 h 965712"/>
                    <a:gd name="connsiteX7" fmla="*/ 728886 w 886508"/>
                    <a:gd name="connsiteY7" fmla="*/ 131369 h 965712"/>
                    <a:gd name="connsiteX8" fmla="*/ 439415 w 886508"/>
                    <a:gd name="connsiteY8" fmla="*/ 1144 h 965712"/>
                    <a:gd name="connsiteX9" fmla="*/ 364629 w 886508"/>
                    <a:gd name="connsiteY9" fmla="*/ 40212 h 96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6508" h="965712">
                      <a:moveTo>
                        <a:pt x="364629" y="40212"/>
                      </a:moveTo>
                      <a:cubicBezTo>
                        <a:pt x="364629" y="40212"/>
                        <a:pt x="301377" y="162437"/>
                        <a:pt x="498574" y="179738"/>
                      </a:cubicBezTo>
                      <a:cubicBezTo>
                        <a:pt x="695772" y="197039"/>
                        <a:pt x="799951" y="410422"/>
                        <a:pt x="775767" y="585295"/>
                      </a:cubicBezTo>
                      <a:cubicBezTo>
                        <a:pt x="751582" y="760168"/>
                        <a:pt x="604614" y="929460"/>
                        <a:pt x="318120" y="914577"/>
                      </a:cubicBezTo>
                      <a:cubicBezTo>
                        <a:pt x="318120" y="914577"/>
                        <a:pt x="121481" y="903415"/>
                        <a:pt x="0" y="766679"/>
                      </a:cubicBezTo>
                      <a:cubicBezTo>
                        <a:pt x="0" y="766679"/>
                        <a:pt x="27347" y="837000"/>
                        <a:pt x="188454" y="925181"/>
                      </a:cubicBezTo>
                      <a:cubicBezTo>
                        <a:pt x="349746" y="1013176"/>
                        <a:pt x="835298" y="994572"/>
                        <a:pt x="885527" y="490417"/>
                      </a:cubicBezTo>
                      <a:cubicBezTo>
                        <a:pt x="885527" y="490417"/>
                        <a:pt x="908782" y="283918"/>
                        <a:pt x="728886" y="131369"/>
                      </a:cubicBezTo>
                      <a:cubicBezTo>
                        <a:pt x="548990" y="-21180"/>
                        <a:pt x="439415" y="1144"/>
                        <a:pt x="439415" y="1144"/>
                      </a:cubicBezTo>
                      <a:cubicBezTo>
                        <a:pt x="439415" y="1144"/>
                        <a:pt x="395697" y="-158"/>
                        <a:pt x="364629" y="40212"/>
                      </a:cubicBezTo>
                      <a:close/>
                    </a:path>
                  </a:pathLst>
                </a:custGeom>
                <a:grpFill/>
                <a:ln w="1860" cap="flat">
                  <a:noFill/>
                  <a:prstDash val="solid"/>
                  <a:miter/>
                </a:ln>
              </p:spPr>
              <p:txBody>
                <a:bodyPr rtlCol="0" anchor="ctr"/>
                <a:lstStyle/>
                <a:p>
                  <a:endParaRPr lang="zh-CN" altLang="en-US"/>
                </a:p>
              </p:txBody>
            </p:sp>
          </p:grpSp>
          <p:sp>
            <p:nvSpPr>
              <p:cNvPr id="13" name="文本框 12"/>
              <p:cNvSpPr txBox="1"/>
              <p:nvPr/>
            </p:nvSpPr>
            <p:spPr>
              <a:xfrm>
                <a:off x="4983359" y="5871026"/>
                <a:ext cx="1390988" cy="168806"/>
              </a:xfrm>
              <a:custGeom>
                <a:avLst/>
                <a:gdLst/>
                <a:ahLst/>
                <a:cxnLst/>
                <a:rect l="l" t="t" r="r" b="b"/>
                <a:pathLst>
                  <a:path w="1390987" h="168807">
                    <a:moveTo>
                      <a:pt x="1148621" y="14576"/>
                    </a:moveTo>
                    <a:cubicBezTo>
                      <a:pt x="1144896" y="14576"/>
                      <a:pt x="1142256" y="14972"/>
                      <a:pt x="1140699" y="15766"/>
                    </a:cubicBezTo>
                    <a:cubicBezTo>
                      <a:pt x="1139142" y="16559"/>
                      <a:pt x="1137892" y="17585"/>
                      <a:pt x="1136948" y="18843"/>
                    </a:cubicBezTo>
                    <a:cubicBezTo>
                      <a:pt x="1136005" y="20101"/>
                      <a:pt x="1135533" y="22240"/>
                      <a:pt x="1135533" y="25258"/>
                    </a:cubicBezTo>
                    <a:lnTo>
                      <a:pt x="1135533" y="77530"/>
                    </a:lnTo>
                    <a:lnTo>
                      <a:pt x="1168430" y="77530"/>
                    </a:lnTo>
                    <a:cubicBezTo>
                      <a:pt x="1174853" y="77530"/>
                      <a:pt x="1180380" y="76506"/>
                      <a:pt x="1185012" y="74458"/>
                    </a:cubicBezTo>
                    <a:cubicBezTo>
                      <a:pt x="1189644" y="72411"/>
                      <a:pt x="1193411" y="68661"/>
                      <a:pt x="1196315" y="63208"/>
                    </a:cubicBezTo>
                    <a:cubicBezTo>
                      <a:pt x="1199219" y="57756"/>
                      <a:pt x="1200562" y="52109"/>
                      <a:pt x="1200343" y="46267"/>
                    </a:cubicBezTo>
                    <a:cubicBezTo>
                      <a:pt x="1200071" y="40333"/>
                      <a:pt x="1198379" y="34852"/>
                      <a:pt x="1195268" y="29826"/>
                    </a:cubicBezTo>
                    <a:cubicBezTo>
                      <a:pt x="1192156" y="24799"/>
                      <a:pt x="1188064" y="21001"/>
                      <a:pt x="1182992" y="18431"/>
                    </a:cubicBezTo>
                    <a:cubicBezTo>
                      <a:pt x="1177920" y="15861"/>
                      <a:pt x="1172227" y="14576"/>
                      <a:pt x="1165913" y="14576"/>
                    </a:cubicBezTo>
                    <a:close/>
                    <a:moveTo>
                      <a:pt x="549464" y="12845"/>
                    </a:moveTo>
                    <a:cubicBezTo>
                      <a:pt x="541432" y="12983"/>
                      <a:pt x="533951" y="15494"/>
                      <a:pt x="527021" y="20379"/>
                    </a:cubicBezTo>
                    <a:cubicBezTo>
                      <a:pt x="520090" y="25264"/>
                      <a:pt x="514699" y="31859"/>
                      <a:pt x="510848" y="40164"/>
                    </a:cubicBezTo>
                    <a:cubicBezTo>
                      <a:pt x="506996" y="48468"/>
                      <a:pt x="504605" y="56525"/>
                      <a:pt x="503673" y="64334"/>
                    </a:cubicBezTo>
                    <a:cubicBezTo>
                      <a:pt x="502742" y="72143"/>
                      <a:pt x="502381" y="79365"/>
                      <a:pt x="502590" y="86001"/>
                    </a:cubicBezTo>
                    <a:cubicBezTo>
                      <a:pt x="502809" y="95520"/>
                      <a:pt x="503904" y="104366"/>
                      <a:pt x="505875" y="112540"/>
                    </a:cubicBezTo>
                    <a:cubicBezTo>
                      <a:pt x="507847" y="120713"/>
                      <a:pt x="511216" y="128401"/>
                      <a:pt x="515983" y="135604"/>
                    </a:cubicBezTo>
                    <a:cubicBezTo>
                      <a:pt x="520750" y="142807"/>
                      <a:pt x="525716" y="148147"/>
                      <a:pt x="530879" y="151624"/>
                    </a:cubicBezTo>
                    <a:cubicBezTo>
                      <a:pt x="536043" y="155100"/>
                      <a:pt x="542290" y="156942"/>
                      <a:pt x="549620" y="157149"/>
                    </a:cubicBezTo>
                    <a:cubicBezTo>
                      <a:pt x="556521" y="157491"/>
                      <a:pt x="563308" y="155950"/>
                      <a:pt x="569980" y="152528"/>
                    </a:cubicBezTo>
                    <a:cubicBezTo>
                      <a:pt x="576652" y="149105"/>
                      <a:pt x="582405" y="143583"/>
                      <a:pt x="587239" y="135961"/>
                    </a:cubicBezTo>
                    <a:cubicBezTo>
                      <a:pt x="592074" y="128339"/>
                      <a:pt x="595309" y="120636"/>
                      <a:pt x="596945" y="112854"/>
                    </a:cubicBezTo>
                    <a:cubicBezTo>
                      <a:pt x="598581" y="105072"/>
                      <a:pt x="599326" y="96223"/>
                      <a:pt x="599179" y="86306"/>
                    </a:cubicBezTo>
                    <a:cubicBezTo>
                      <a:pt x="598964" y="76790"/>
                      <a:pt x="597997" y="68005"/>
                      <a:pt x="596279" y="59949"/>
                    </a:cubicBezTo>
                    <a:cubicBezTo>
                      <a:pt x="594560" y="51894"/>
                      <a:pt x="591574" y="44139"/>
                      <a:pt x="587319" y="36683"/>
                    </a:cubicBezTo>
                    <a:cubicBezTo>
                      <a:pt x="583065" y="29228"/>
                      <a:pt x="577591" y="23373"/>
                      <a:pt x="570898" y="19118"/>
                    </a:cubicBezTo>
                    <a:cubicBezTo>
                      <a:pt x="564205" y="14863"/>
                      <a:pt x="557060" y="12772"/>
                      <a:pt x="549464" y="12845"/>
                    </a:cubicBezTo>
                    <a:close/>
                    <a:moveTo>
                      <a:pt x="216089" y="12845"/>
                    </a:moveTo>
                    <a:cubicBezTo>
                      <a:pt x="208057" y="12983"/>
                      <a:pt x="200576" y="15494"/>
                      <a:pt x="193646" y="20379"/>
                    </a:cubicBezTo>
                    <a:cubicBezTo>
                      <a:pt x="186715" y="25264"/>
                      <a:pt x="181324" y="31859"/>
                      <a:pt x="177473" y="40164"/>
                    </a:cubicBezTo>
                    <a:cubicBezTo>
                      <a:pt x="173621" y="48468"/>
                      <a:pt x="171230" y="56525"/>
                      <a:pt x="170298" y="64334"/>
                    </a:cubicBezTo>
                    <a:cubicBezTo>
                      <a:pt x="169367" y="72143"/>
                      <a:pt x="169006" y="79365"/>
                      <a:pt x="169215" y="86001"/>
                    </a:cubicBezTo>
                    <a:cubicBezTo>
                      <a:pt x="169434" y="95520"/>
                      <a:pt x="170529" y="104366"/>
                      <a:pt x="172500" y="112540"/>
                    </a:cubicBezTo>
                    <a:cubicBezTo>
                      <a:pt x="174472" y="120713"/>
                      <a:pt x="177841" y="128401"/>
                      <a:pt x="182608" y="135604"/>
                    </a:cubicBezTo>
                    <a:cubicBezTo>
                      <a:pt x="187375" y="142807"/>
                      <a:pt x="192341" y="148147"/>
                      <a:pt x="197504" y="151624"/>
                    </a:cubicBezTo>
                    <a:cubicBezTo>
                      <a:pt x="202668" y="155100"/>
                      <a:pt x="208915" y="156942"/>
                      <a:pt x="216244" y="157149"/>
                    </a:cubicBezTo>
                    <a:cubicBezTo>
                      <a:pt x="223146" y="157491"/>
                      <a:pt x="229933" y="155950"/>
                      <a:pt x="236605" y="152528"/>
                    </a:cubicBezTo>
                    <a:cubicBezTo>
                      <a:pt x="243277" y="149105"/>
                      <a:pt x="249030" y="143583"/>
                      <a:pt x="253864" y="135961"/>
                    </a:cubicBezTo>
                    <a:cubicBezTo>
                      <a:pt x="258699" y="128339"/>
                      <a:pt x="261934" y="120636"/>
                      <a:pt x="263570" y="112854"/>
                    </a:cubicBezTo>
                    <a:cubicBezTo>
                      <a:pt x="265206" y="105072"/>
                      <a:pt x="265951" y="96223"/>
                      <a:pt x="265804" y="86306"/>
                    </a:cubicBezTo>
                    <a:cubicBezTo>
                      <a:pt x="265589" y="76790"/>
                      <a:pt x="264622" y="68005"/>
                      <a:pt x="262904" y="59949"/>
                    </a:cubicBezTo>
                    <a:cubicBezTo>
                      <a:pt x="261185" y="51894"/>
                      <a:pt x="258199" y="44139"/>
                      <a:pt x="253944" y="36683"/>
                    </a:cubicBezTo>
                    <a:cubicBezTo>
                      <a:pt x="249690" y="29228"/>
                      <a:pt x="244216" y="23373"/>
                      <a:pt x="237523" y="19118"/>
                    </a:cubicBezTo>
                    <a:cubicBezTo>
                      <a:pt x="230830" y="14863"/>
                      <a:pt x="223685" y="12772"/>
                      <a:pt x="216089" y="12845"/>
                    </a:cubicBezTo>
                    <a:close/>
                    <a:moveTo>
                      <a:pt x="759580" y="6427"/>
                    </a:moveTo>
                    <a:lnTo>
                      <a:pt x="814538" y="6427"/>
                    </a:lnTo>
                    <a:cubicBezTo>
                      <a:pt x="818033" y="6427"/>
                      <a:pt x="819881" y="8381"/>
                      <a:pt x="820082" y="12287"/>
                    </a:cubicBezTo>
                    <a:cubicBezTo>
                      <a:pt x="820283" y="16194"/>
                      <a:pt x="818435" y="18147"/>
                      <a:pt x="814538" y="18147"/>
                    </a:cubicBezTo>
                    <a:lnTo>
                      <a:pt x="806330" y="18147"/>
                    </a:lnTo>
                    <a:cubicBezTo>
                      <a:pt x="804079" y="18147"/>
                      <a:pt x="802511" y="18526"/>
                      <a:pt x="801626" y="19284"/>
                    </a:cubicBezTo>
                    <a:cubicBezTo>
                      <a:pt x="800741" y="20041"/>
                      <a:pt x="800158" y="20957"/>
                      <a:pt x="799877" y="22031"/>
                    </a:cubicBezTo>
                    <a:cubicBezTo>
                      <a:pt x="799595" y="23104"/>
                      <a:pt x="799500" y="26045"/>
                      <a:pt x="799591" y="30851"/>
                    </a:cubicBezTo>
                    <a:lnTo>
                      <a:pt x="799591" y="79204"/>
                    </a:lnTo>
                    <a:lnTo>
                      <a:pt x="872479" y="79204"/>
                    </a:lnTo>
                    <a:lnTo>
                      <a:pt x="872479" y="27091"/>
                    </a:lnTo>
                    <a:cubicBezTo>
                      <a:pt x="872479" y="24652"/>
                      <a:pt x="872338" y="22878"/>
                      <a:pt x="872055" y="21770"/>
                    </a:cubicBezTo>
                    <a:cubicBezTo>
                      <a:pt x="871772" y="20662"/>
                      <a:pt x="871291" y="19781"/>
                      <a:pt x="870614" y="19128"/>
                    </a:cubicBezTo>
                    <a:cubicBezTo>
                      <a:pt x="869937" y="18474"/>
                      <a:pt x="868202" y="18147"/>
                      <a:pt x="865409" y="18147"/>
                    </a:cubicBezTo>
                    <a:lnTo>
                      <a:pt x="858187" y="18147"/>
                    </a:lnTo>
                    <a:cubicBezTo>
                      <a:pt x="853875" y="18147"/>
                      <a:pt x="851696" y="16194"/>
                      <a:pt x="851648" y="12287"/>
                    </a:cubicBezTo>
                    <a:cubicBezTo>
                      <a:pt x="851600" y="8381"/>
                      <a:pt x="853780" y="6427"/>
                      <a:pt x="858187" y="6427"/>
                    </a:cubicBezTo>
                    <a:lnTo>
                      <a:pt x="910626" y="6427"/>
                    </a:lnTo>
                    <a:cubicBezTo>
                      <a:pt x="914466" y="6427"/>
                      <a:pt x="916510" y="8381"/>
                      <a:pt x="916758" y="12287"/>
                    </a:cubicBezTo>
                    <a:cubicBezTo>
                      <a:pt x="917006" y="16194"/>
                      <a:pt x="914962" y="18147"/>
                      <a:pt x="910626" y="18147"/>
                    </a:cubicBezTo>
                    <a:lnTo>
                      <a:pt x="904279" y="18147"/>
                    </a:lnTo>
                    <a:cubicBezTo>
                      <a:pt x="901096" y="18147"/>
                      <a:pt x="898984" y="18453"/>
                      <a:pt x="897944" y="19064"/>
                    </a:cubicBezTo>
                    <a:cubicBezTo>
                      <a:pt x="896904" y="19675"/>
                      <a:pt x="896120" y="20561"/>
                      <a:pt x="895594" y="21721"/>
                    </a:cubicBezTo>
                    <a:cubicBezTo>
                      <a:pt x="895067" y="22881"/>
                      <a:pt x="894804" y="24691"/>
                      <a:pt x="894804" y="27149"/>
                    </a:cubicBezTo>
                    <a:lnTo>
                      <a:pt x="894804" y="143848"/>
                    </a:lnTo>
                    <a:cubicBezTo>
                      <a:pt x="894804" y="148303"/>
                      <a:pt x="895257" y="151179"/>
                      <a:pt x="896163" y="152477"/>
                    </a:cubicBezTo>
                    <a:cubicBezTo>
                      <a:pt x="897069" y="153775"/>
                      <a:pt x="898354" y="154780"/>
                      <a:pt x="900018" y="155491"/>
                    </a:cubicBezTo>
                    <a:cubicBezTo>
                      <a:pt x="901682" y="156202"/>
                      <a:pt x="904197" y="156558"/>
                      <a:pt x="907562" y="156558"/>
                    </a:cubicBezTo>
                    <a:lnTo>
                      <a:pt x="911501" y="156558"/>
                    </a:lnTo>
                    <a:cubicBezTo>
                      <a:pt x="915560" y="156558"/>
                      <a:pt x="917714" y="158511"/>
                      <a:pt x="917961" y="162418"/>
                    </a:cubicBezTo>
                    <a:cubicBezTo>
                      <a:pt x="918209" y="166324"/>
                      <a:pt x="916056" y="168278"/>
                      <a:pt x="911501" y="168278"/>
                    </a:cubicBezTo>
                    <a:lnTo>
                      <a:pt x="859390" y="168278"/>
                    </a:lnTo>
                    <a:cubicBezTo>
                      <a:pt x="855057" y="168278"/>
                      <a:pt x="853008" y="166324"/>
                      <a:pt x="853243" y="162418"/>
                    </a:cubicBezTo>
                    <a:cubicBezTo>
                      <a:pt x="853478" y="158511"/>
                      <a:pt x="855528" y="156558"/>
                      <a:pt x="859390" y="156558"/>
                    </a:cubicBezTo>
                    <a:lnTo>
                      <a:pt x="866614" y="156558"/>
                    </a:lnTo>
                    <a:cubicBezTo>
                      <a:pt x="868501" y="156558"/>
                      <a:pt x="869796" y="156279"/>
                      <a:pt x="870498" y="155721"/>
                    </a:cubicBezTo>
                    <a:cubicBezTo>
                      <a:pt x="871200" y="155164"/>
                      <a:pt x="871706" y="154355"/>
                      <a:pt x="872015" y="153295"/>
                    </a:cubicBezTo>
                    <a:cubicBezTo>
                      <a:pt x="872325" y="152235"/>
                      <a:pt x="872479" y="149253"/>
                      <a:pt x="872479" y="144349"/>
                    </a:cubicBezTo>
                    <a:lnTo>
                      <a:pt x="872479" y="89473"/>
                    </a:lnTo>
                    <a:lnTo>
                      <a:pt x="799591" y="89473"/>
                    </a:lnTo>
                    <a:lnTo>
                      <a:pt x="799591" y="142247"/>
                    </a:lnTo>
                    <a:lnTo>
                      <a:pt x="799453" y="152829"/>
                    </a:lnTo>
                    <a:cubicBezTo>
                      <a:pt x="799690" y="153657"/>
                      <a:pt x="800430" y="154485"/>
                      <a:pt x="801673" y="155314"/>
                    </a:cubicBezTo>
                    <a:cubicBezTo>
                      <a:pt x="802916" y="156143"/>
                      <a:pt x="805672" y="156558"/>
                      <a:pt x="809942" y="156558"/>
                    </a:cubicBezTo>
                    <a:lnTo>
                      <a:pt x="815305" y="156558"/>
                    </a:lnTo>
                    <a:cubicBezTo>
                      <a:pt x="819494" y="156558"/>
                      <a:pt x="821589" y="158511"/>
                      <a:pt x="821589" y="162418"/>
                    </a:cubicBezTo>
                    <a:cubicBezTo>
                      <a:pt x="821589" y="166324"/>
                      <a:pt x="819494" y="168278"/>
                      <a:pt x="815305" y="168278"/>
                    </a:cubicBezTo>
                    <a:lnTo>
                      <a:pt x="762206" y="168278"/>
                    </a:lnTo>
                    <a:cubicBezTo>
                      <a:pt x="758467" y="168278"/>
                      <a:pt x="756504" y="166324"/>
                      <a:pt x="756316" y="162418"/>
                    </a:cubicBezTo>
                    <a:cubicBezTo>
                      <a:pt x="756128" y="158511"/>
                      <a:pt x="758201" y="156558"/>
                      <a:pt x="762534" y="156558"/>
                    </a:cubicBezTo>
                    <a:lnTo>
                      <a:pt x="768007" y="156558"/>
                    </a:lnTo>
                    <a:cubicBezTo>
                      <a:pt x="770220" y="156558"/>
                      <a:pt x="772045" y="156114"/>
                      <a:pt x="773482" y="155228"/>
                    </a:cubicBezTo>
                    <a:cubicBezTo>
                      <a:pt x="774919" y="154341"/>
                      <a:pt x="775909" y="153301"/>
                      <a:pt x="776452" y="152107"/>
                    </a:cubicBezTo>
                    <a:cubicBezTo>
                      <a:pt x="776995" y="150913"/>
                      <a:pt x="777267" y="148567"/>
                      <a:pt x="777267" y="145069"/>
                    </a:cubicBezTo>
                    <a:lnTo>
                      <a:pt x="777267" y="30072"/>
                    </a:lnTo>
                    <a:cubicBezTo>
                      <a:pt x="777267" y="27407"/>
                      <a:pt x="776996" y="25296"/>
                      <a:pt x="776455" y="23740"/>
                    </a:cubicBezTo>
                    <a:cubicBezTo>
                      <a:pt x="775913" y="22183"/>
                      <a:pt x="774832" y="20862"/>
                      <a:pt x="773209" y="19776"/>
                    </a:cubicBezTo>
                    <a:cubicBezTo>
                      <a:pt x="771586" y="18690"/>
                      <a:pt x="769050" y="18147"/>
                      <a:pt x="765599" y="18147"/>
                    </a:cubicBezTo>
                    <a:lnTo>
                      <a:pt x="759580" y="18147"/>
                    </a:lnTo>
                    <a:cubicBezTo>
                      <a:pt x="755602" y="18147"/>
                      <a:pt x="753543" y="16194"/>
                      <a:pt x="753401" y="12287"/>
                    </a:cubicBezTo>
                    <a:cubicBezTo>
                      <a:pt x="753260" y="8381"/>
                      <a:pt x="755320" y="6427"/>
                      <a:pt x="759580" y="6427"/>
                    </a:cubicBezTo>
                    <a:close/>
                    <a:moveTo>
                      <a:pt x="1265711" y="4530"/>
                    </a:moveTo>
                    <a:lnTo>
                      <a:pt x="1384446" y="4530"/>
                    </a:lnTo>
                    <a:lnTo>
                      <a:pt x="1388011" y="44909"/>
                    </a:lnTo>
                    <a:cubicBezTo>
                      <a:pt x="1388188" y="48343"/>
                      <a:pt x="1386969" y="50408"/>
                      <a:pt x="1384354" y="51103"/>
                    </a:cubicBezTo>
                    <a:cubicBezTo>
                      <a:pt x="1381739" y="51799"/>
                      <a:pt x="1379735" y="50962"/>
                      <a:pt x="1378342" y="48594"/>
                    </a:cubicBezTo>
                    <a:lnTo>
                      <a:pt x="1374727" y="41537"/>
                    </a:lnTo>
                    <a:cubicBezTo>
                      <a:pt x="1373233" y="39093"/>
                      <a:pt x="1370943" y="35886"/>
                      <a:pt x="1367858" y="31915"/>
                    </a:cubicBezTo>
                    <a:cubicBezTo>
                      <a:pt x="1364774" y="27944"/>
                      <a:pt x="1361548" y="24871"/>
                      <a:pt x="1358182" y="22694"/>
                    </a:cubicBezTo>
                    <a:cubicBezTo>
                      <a:pt x="1354815" y="20518"/>
                      <a:pt x="1350960" y="18899"/>
                      <a:pt x="1346616" y="17840"/>
                    </a:cubicBezTo>
                    <a:cubicBezTo>
                      <a:pt x="1342272" y="16780"/>
                      <a:pt x="1337466" y="16250"/>
                      <a:pt x="1332197" y="16250"/>
                    </a:cubicBezTo>
                    <a:lnTo>
                      <a:pt x="1314905" y="16250"/>
                    </a:lnTo>
                    <a:cubicBezTo>
                      <a:pt x="1310443" y="16250"/>
                      <a:pt x="1307857" y="16537"/>
                      <a:pt x="1307145" y="17111"/>
                    </a:cubicBezTo>
                    <a:cubicBezTo>
                      <a:pt x="1306434" y="17684"/>
                      <a:pt x="1305959" y="18559"/>
                      <a:pt x="1305722" y="19734"/>
                    </a:cubicBezTo>
                    <a:lnTo>
                      <a:pt x="1305867" y="28941"/>
                    </a:lnTo>
                    <a:lnTo>
                      <a:pt x="1305867" y="78311"/>
                    </a:lnTo>
                    <a:lnTo>
                      <a:pt x="1328990" y="78311"/>
                    </a:lnTo>
                    <a:cubicBezTo>
                      <a:pt x="1332298" y="78311"/>
                      <a:pt x="1334776" y="77781"/>
                      <a:pt x="1336426" y="76721"/>
                    </a:cubicBezTo>
                    <a:cubicBezTo>
                      <a:pt x="1338075" y="75660"/>
                      <a:pt x="1339348" y="74076"/>
                      <a:pt x="1340243" y="71969"/>
                    </a:cubicBezTo>
                    <a:cubicBezTo>
                      <a:pt x="1341138" y="69861"/>
                      <a:pt x="1341586" y="66993"/>
                      <a:pt x="1341586" y="63363"/>
                    </a:cubicBezTo>
                    <a:lnTo>
                      <a:pt x="1341586" y="54825"/>
                    </a:lnTo>
                    <a:cubicBezTo>
                      <a:pt x="1341586" y="51384"/>
                      <a:pt x="1343502" y="49586"/>
                      <a:pt x="1347334" y="49432"/>
                    </a:cubicBezTo>
                    <a:cubicBezTo>
                      <a:pt x="1351166" y="49278"/>
                      <a:pt x="1353083" y="51076"/>
                      <a:pt x="1353083" y="54825"/>
                    </a:cubicBezTo>
                    <a:lnTo>
                      <a:pt x="1353083" y="112403"/>
                    </a:lnTo>
                    <a:cubicBezTo>
                      <a:pt x="1353083" y="116226"/>
                      <a:pt x="1351166" y="118066"/>
                      <a:pt x="1347334" y="117923"/>
                    </a:cubicBezTo>
                    <a:cubicBezTo>
                      <a:pt x="1343502" y="117780"/>
                      <a:pt x="1341586" y="115940"/>
                      <a:pt x="1341586" y="112403"/>
                    </a:cubicBezTo>
                    <a:lnTo>
                      <a:pt x="1341586" y="102662"/>
                    </a:lnTo>
                    <a:cubicBezTo>
                      <a:pt x="1341586" y="99006"/>
                      <a:pt x="1341134" y="96228"/>
                      <a:pt x="1340231" y="94327"/>
                    </a:cubicBezTo>
                    <a:cubicBezTo>
                      <a:pt x="1339328" y="92426"/>
                      <a:pt x="1338111" y="91049"/>
                      <a:pt x="1336579" y="90195"/>
                    </a:cubicBezTo>
                    <a:cubicBezTo>
                      <a:pt x="1335047" y="89342"/>
                      <a:pt x="1332804" y="88915"/>
                      <a:pt x="1329850" y="88915"/>
                    </a:cubicBezTo>
                    <a:lnTo>
                      <a:pt x="1305867" y="88915"/>
                    </a:lnTo>
                    <a:lnTo>
                      <a:pt x="1305867" y="145388"/>
                    </a:lnTo>
                    <a:cubicBezTo>
                      <a:pt x="1305867" y="150544"/>
                      <a:pt x="1306028" y="153388"/>
                      <a:pt x="1306349" y="153921"/>
                    </a:cubicBezTo>
                    <a:cubicBezTo>
                      <a:pt x="1306671" y="154454"/>
                      <a:pt x="1307399" y="154990"/>
                      <a:pt x="1308534" y="155528"/>
                    </a:cubicBezTo>
                    <a:cubicBezTo>
                      <a:pt x="1309668" y="156065"/>
                      <a:pt x="1311792" y="156334"/>
                      <a:pt x="1314905" y="156334"/>
                    </a:cubicBezTo>
                    <a:lnTo>
                      <a:pt x="1339967" y="156334"/>
                    </a:lnTo>
                    <a:cubicBezTo>
                      <a:pt x="1344056" y="156334"/>
                      <a:pt x="1348111" y="155716"/>
                      <a:pt x="1352130" y="154479"/>
                    </a:cubicBezTo>
                    <a:cubicBezTo>
                      <a:pt x="1356148" y="153243"/>
                      <a:pt x="1360126" y="151054"/>
                      <a:pt x="1364062" y="147911"/>
                    </a:cubicBezTo>
                    <a:cubicBezTo>
                      <a:pt x="1367999" y="144769"/>
                      <a:pt x="1370902" y="141715"/>
                      <a:pt x="1372773" y="138748"/>
                    </a:cubicBezTo>
                    <a:cubicBezTo>
                      <a:pt x="1374644" y="135781"/>
                      <a:pt x="1376836" y="131867"/>
                      <a:pt x="1379350" y="127004"/>
                    </a:cubicBezTo>
                    <a:lnTo>
                      <a:pt x="1381283" y="122604"/>
                    </a:lnTo>
                    <a:cubicBezTo>
                      <a:pt x="1382841" y="119555"/>
                      <a:pt x="1384907" y="118340"/>
                      <a:pt x="1387480" y="118959"/>
                    </a:cubicBezTo>
                    <a:cubicBezTo>
                      <a:pt x="1390054" y="119577"/>
                      <a:pt x="1391211" y="121565"/>
                      <a:pt x="1390952" y="124923"/>
                    </a:cubicBezTo>
                    <a:lnTo>
                      <a:pt x="1385366" y="168054"/>
                    </a:lnTo>
                    <a:lnTo>
                      <a:pt x="1266367" y="168054"/>
                    </a:lnTo>
                    <a:cubicBezTo>
                      <a:pt x="1262608" y="168054"/>
                      <a:pt x="1260658" y="166101"/>
                      <a:pt x="1260516" y="162194"/>
                    </a:cubicBezTo>
                    <a:cubicBezTo>
                      <a:pt x="1260374" y="158288"/>
                      <a:pt x="1262324" y="156334"/>
                      <a:pt x="1266367" y="156334"/>
                    </a:cubicBezTo>
                    <a:lnTo>
                      <a:pt x="1271838" y="156334"/>
                    </a:lnTo>
                    <a:cubicBezTo>
                      <a:pt x="1273961" y="156334"/>
                      <a:pt x="1275721" y="156029"/>
                      <a:pt x="1277118" y="155420"/>
                    </a:cubicBezTo>
                    <a:cubicBezTo>
                      <a:pt x="1278515" y="154810"/>
                      <a:pt x="1279602" y="153951"/>
                      <a:pt x="1280380" y="152843"/>
                    </a:cubicBezTo>
                    <a:cubicBezTo>
                      <a:pt x="1281157" y="151735"/>
                      <a:pt x="1281579" y="149128"/>
                      <a:pt x="1281645" y="145024"/>
                    </a:cubicBezTo>
                    <a:lnTo>
                      <a:pt x="1281645" y="27839"/>
                    </a:lnTo>
                    <a:cubicBezTo>
                      <a:pt x="1281645" y="23115"/>
                      <a:pt x="1280755" y="20010"/>
                      <a:pt x="1278974" y="18524"/>
                    </a:cubicBezTo>
                    <a:cubicBezTo>
                      <a:pt x="1277193" y="17038"/>
                      <a:pt x="1274756" y="16264"/>
                      <a:pt x="1271660" y="16203"/>
                    </a:cubicBezTo>
                    <a:lnTo>
                      <a:pt x="1265504" y="16093"/>
                    </a:lnTo>
                    <a:cubicBezTo>
                      <a:pt x="1261746" y="16093"/>
                      <a:pt x="1259867" y="14166"/>
                      <a:pt x="1259867" y="10311"/>
                    </a:cubicBezTo>
                    <a:cubicBezTo>
                      <a:pt x="1259867" y="6457"/>
                      <a:pt x="1261815" y="4530"/>
                      <a:pt x="1265711" y="4530"/>
                    </a:cubicBezTo>
                    <a:close/>
                    <a:moveTo>
                      <a:pt x="951386" y="4530"/>
                    </a:moveTo>
                    <a:lnTo>
                      <a:pt x="1070121" y="4530"/>
                    </a:lnTo>
                    <a:lnTo>
                      <a:pt x="1073686" y="44909"/>
                    </a:lnTo>
                    <a:cubicBezTo>
                      <a:pt x="1073863" y="48343"/>
                      <a:pt x="1072644" y="50408"/>
                      <a:pt x="1070029" y="51103"/>
                    </a:cubicBezTo>
                    <a:cubicBezTo>
                      <a:pt x="1067414" y="51799"/>
                      <a:pt x="1065410" y="50962"/>
                      <a:pt x="1064017" y="48594"/>
                    </a:cubicBezTo>
                    <a:lnTo>
                      <a:pt x="1060402" y="41537"/>
                    </a:lnTo>
                    <a:cubicBezTo>
                      <a:pt x="1058908" y="39093"/>
                      <a:pt x="1056618" y="35886"/>
                      <a:pt x="1053533" y="31915"/>
                    </a:cubicBezTo>
                    <a:cubicBezTo>
                      <a:pt x="1050449" y="27944"/>
                      <a:pt x="1047223" y="24871"/>
                      <a:pt x="1043856" y="22694"/>
                    </a:cubicBezTo>
                    <a:cubicBezTo>
                      <a:pt x="1040490" y="20518"/>
                      <a:pt x="1036634" y="18899"/>
                      <a:pt x="1032290" y="17840"/>
                    </a:cubicBezTo>
                    <a:cubicBezTo>
                      <a:pt x="1027947" y="16780"/>
                      <a:pt x="1023140" y="16250"/>
                      <a:pt x="1017872" y="16250"/>
                    </a:cubicBezTo>
                    <a:lnTo>
                      <a:pt x="1000580" y="16250"/>
                    </a:lnTo>
                    <a:cubicBezTo>
                      <a:pt x="996118" y="16250"/>
                      <a:pt x="993532" y="16537"/>
                      <a:pt x="992820" y="17111"/>
                    </a:cubicBezTo>
                    <a:cubicBezTo>
                      <a:pt x="992109" y="17684"/>
                      <a:pt x="991634" y="18559"/>
                      <a:pt x="991397" y="19734"/>
                    </a:cubicBezTo>
                    <a:lnTo>
                      <a:pt x="991542" y="28941"/>
                    </a:lnTo>
                    <a:lnTo>
                      <a:pt x="991542" y="78311"/>
                    </a:lnTo>
                    <a:lnTo>
                      <a:pt x="1014665" y="78311"/>
                    </a:lnTo>
                    <a:cubicBezTo>
                      <a:pt x="1017973" y="78311"/>
                      <a:pt x="1020451" y="77781"/>
                      <a:pt x="1022101" y="76721"/>
                    </a:cubicBezTo>
                    <a:cubicBezTo>
                      <a:pt x="1023750" y="75660"/>
                      <a:pt x="1025022" y="74076"/>
                      <a:pt x="1025918" y="71969"/>
                    </a:cubicBezTo>
                    <a:cubicBezTo>
                      <a:pt x="1026813" y="69861"/>
                      <a:pt x="1027261" y="66993"/>
                      <a:pt x="1027261" y="63363"/>
                    </a:cubicBezTo>
                    <a:lnTo>
                      <a:pt x="1027261" y="54825"/>
                    </a:lnTo>
                    <a:cubicBezTo>
                      <a:pt x="1027261" y="51384"/>
                      <a:pt x="1029177" y="49586"/>
                      <a:pt x="1033009" y="49432"/>
                    </a:cubicBezTo>
                    <a:cubicBezTo>
                      <a:pt x="1036841" y="49278"/>
                      <a:pt x="1038758" y="51076"/>
                      <a:pt x="1038758" y="54825"/>
                    </a:cubicBezTo>
                    <a:lnTo>
                      <a:pt x="1038758" y="112403"/>
                    </a:lnTo>
                    <a:cubicBezTo>
                      <a:pt x="1038758" y="116226"/>
                      <a:pt x="1036841" y="118066"/>
                      <a:pt x="1033009" y="117923"/>
                    </a:cubicBezTo>
                    <a:cubicBezTo>
                      <a:pt x="1029177" y="117780"/>
                      <a:pt x="1027261" y="115940"/>
                      <a:pt x="1027261" y="112403"/>
                    </a:cubicBezTo>
                    <a:lnTo>
                      <a:pt x="1027261" y="102662"/>
                    </a:lnTo>
                    <a:cubicBezTo>
                      <a:pt x="1027261" y="99006"/>
                      <a:pt x="1026809" y="96228"/>
                      <a:pt x="1025906" y="94327"/>
                    </a:cubicBezTo>
                    <a:cubicBezTo>
                      <a:pt x="1025004" y="92426"/>
                      <a:pt x="1023786" y="91049"/>
                      <a:pt x="1022254" y="90195"/>
                    </a:cubicBezTo>
                    <a:cubicBezTo>
                      <a:pt x="1020722" y="89342"/>
                      <a:pt x="1018479" y="88915"/>
                      <a:pt x="1015525" y="88915"/>
                    </a:cubicBezTo>
                    <a:lnTo>
                      <a:pt x="991542" y="88915"/>
                    </a:lnTo>
                    <a:lnTo>
                      <a:pt x="991542" y="145388"/>
                    </a:lnTo>
                    <a:cubicBezTo>
                      <a:pt x="991542" y="150544"/>
                      <a:pt x="991703" y="153388"/>
                      <a:pt x="992024" y="153921"/>
                    </a:cubicBezTo>
                    <a:cubicBezTo>
                      <a:pt x="992346" y="154454"/>
                      <a:pt x="993074" y="154990"/>
                      <a:pt x="994208" y="155528"/>
                    </a:cubicBezTo>
                    <a:cubicBezTo>
                      <a:pt x="995343" y="156065"/>
                      <a:pt x="997467" y="156334"/>
                      <a:pt x="1000580" y="156334"/>
                    </a:cubicBezTo>
                    <a:lnTo>
                      <a:pt x="1025642" y="156334"/>
                    </a:lnTo>
                    <a:cubicBezTo>
                      <a:pt x="1029731" y="156334"/>
                      <a:pt x="1033786" y="155716"/>
                      <a:pt x="1037804" y="154479"/>
                    </a:cubicBezTo>
                    <a:cubicBezTo>
                      <a:pt x="1041823" y="153243"/>
                      <a:pt x="1045801" y="151054"/>
                      <a:pt x="1049737" y="147911"/>
                    </a:cubicBezTo>
                    <a:cubicBezTo>
                      <a:pt x="1053674" y="144769"/>
                      <a:pt x="1056577" y="141715"/>
                      <a:pt x="1058448" y="138748"/>
                    </a:cubicBezTo>
                    <a:cubicBezTo>
                      <a:pt x="1060319" y="135781"/>
                      <a:pt x="1062511" y="131867"/>
                      <a:pt x="1065025" y="127004"/>
                    </a:cubicBezTo>
                    <a:lnTo>
                      <a:pt x="1066958" y="122604"/>
                    </a:lnTo>
                    <a:cubicBezTo>
                      <a:pt x="1068516" y="119555"/>
                      <a:pt x="1070582" y="118340"/>
                      <a:pt x="1073155" y="118959"/>
                    </a:cubicBezTo>
                    <a:cubicBezTo>
                      <a:pt x="1075729" y="119577"/>
                      <a:pt x="1076886" y="121565"/>
                      <a:pt x="1076627" y="124923"/>
                    </a:cubicBezTo>
                    <a:lnTo>
                      <a:pt x="1071040" y="168054"/>
                    </a:lnTo>
                    <a:lnTo>
                      <a:pt x="952042" y="168054"/>
                    </a:lnTo>
                    <a:cubicBezTo>
                      <a:pt x="948283" y="168054"/>
                      <a:pt x="946332" y="166101"/>
                      <a:pt x="946191" y="162194"/>
                    </a:cubicBezTo>
                    <a:cubicBezTo>
                      <a:pt x="946049" y="158288"/>
                      <a:pt x="947999" y="156334"/>
                      <a:pt x="952042" y="156334"/>
                    </a:cubicBezTo>
                    <a:lnTo>
                      <a:pt x="957513" y="156334"/>
                    </a:lnTo>
                    <a:cubicBezTo>
                      <a:pt x="959636" y="156334"/>
                      <a:pt x="961396" y="156029"/>
                      <a:pt x="962793" y="155420"/>
                    </a:cubicBezTo>
                    <a:cubicBezTo>
                      <a:pt x="964190" y="154810"/>
                      <a:pt x="965278" y="153951"/>
                      <a:pt x="966055" y="152843"/>
                    </a:cubicBezTo>
                    <a:cubicBezTo>
                      <a:pt x="966832" y="151735"/>
                      <a:pt x="967254" y="149128"/>
                      <a:pt x="967320" y="145024"/>
                    </a:cubicBezTo>
                    <a:lnTo>
                      <a:pt x="967320" y="27839"/>
                    </a:lnTo>
                    <a:cubicBezTo>
                      <a:pt x="967320" y="23115"/>
                      <a:pt x="966430" y="20010"/>
                      <a:pt x="964649" y="18524"/>
                    </a:cubicBezTo>
                    <a:cubicBezTo>
                      <a:pt x="962868" y="17038"/>
                      <a:pt x="960430" y="16264"/>
                      <a:pt x="957335" y="16203"/>
                    </a:cubicBezTo>
                    <a:lnTo>
                      <a:pt x="951179" y="16093"/>
                    </a:lnTo>
                    <a:cubicBezTo>
                      <a:pt x="947421" y="16093"/>
                      <a:pt x="945542" y="14166"/>
                      <a:pt x="945542" y="10311"/>
                    </a:cubicBezTo>
                    <a:cubicBezTo>
                      <a:pt x="945542" y="6457"/>
                      <a:pt x="947490" y="4530"/>
                      <a:pt x="951386" y="4530"/>
                    </a:cubicBezTo>
                    <a:close/>
                    <a:moveTo>
                      <a:pt x="5844" y="4418"/>
                    </a:moveTo>
                    <a:lnTo>
                      <a:pt x="60838" y="4418"/>
                    </a:lnTo>
                    <a:cubicBezTo>
                      <a:pt x="64243" y="4418"/>
                      <a:pt x="66159" y="6371"/>
                      <a:pt x="66588" y="10278"/>
                    </a:cubicBezTo>
                    <a:cubicBezTo>
                      <a:pt x="67018" y="14185"/>
                      <a:pt x="65101" y="16138"/>
                      <a:pt x="60838" y="16138"/>
                    </a:cubicBezTo>
                    <a:lnTo>
                      <a:pt x="54382" y="16138"/>
                    </a:lnTo>
                    <a:cubicBezTo>
                      <a:pt x="51714" y="16138"/>
                      <a:pt x="49851" y="16468"/>
                      <a:pt x="48791" y="17126"/>
                    </a:cubicBezTo>
                    <a:cubicBezTo>
                      <a:pt x="47731" y="17785"/>
                      <a:pt x="47001" y="18645"/>
                      <a:pt x="46600" y="19707"/>
                    </a:cubicBezTo>
                    <a:cubicBezTo>
                      <a:pt x="46200" y="20770"/>
                      <a:pt x="46000" y="22286"/>
                      <a:pt x="46000" y="24255"/>
                    </a:cubicBezTo>
                    <a:lnTo>
                      <a:pt x="46000" y="145497"/>
                    </a:lnTo>
                    <a:cubicBezTo>
                      <a:pt x="46000" y="148832"/>
                      <a:pt x="46377" y="151118"/>
                      <a:pt x="47132" y="152353"/>
                    </a:cubicBezTo>
                    <a:cubicBezTo>
                      <a:pt x="47888" y="153587"/>
                      <a:pt x="49501" y="154578"/>
                      <a:pt x="51972" y="155325"/>
                    </a:cubicBezTo>
                    <a:cubicBezTo>
                      <a:pt x="54444" y="156072"/>
                      <a:pt x="58712" y="156446"/>
                      <a:pt x="64778" y="156446"/>
                    </a:cubicBezTo>
                    <a:lnTo>
                      <a:pt x="80100" y="156446"/>
                    </a:lnTo>
                    <a:cubicBezTo>
                      <a:pt x="85208" y="156446"/>
                      <a:pt x="90022" y="155928"/>
                      <a:pt x="94543" y="154893"/>
                    </a:cubicBezTo>
                    <a:cubicBezTo>
                      <a:pt x="99063" y="153857"/>
                      <a:pt x="102983" y="152053"/>
                      <a:pt x="106301" y="149480"/>
                    </a:cubicBezTo>
                    <a:cubicBezTo>
                      <a:pt x="109620" y="146907"/>
                      <a:pt x="112208" y="143921"/>
                      <a:pt x="114065" y="140522"/>
                    </a:cubicBezTo>
                    <a:cubicBezTo>
                      <a:pt x="115922" y="137124"/>
                      <a:pt x="117573" y="134362"/>
                      <a:pt x="119017" y="132238"/>
                    </a:cubicBezTo>
                    <a:lnTo>
                      <a:pt x="121968" y="121486"/>
                    </a:lnTo>
                    <a:cubicBezTo>
                      <a:pt x="122888" y="118965"/>
                      <a:pt x="124720" y="117650"/>
                      <a:pt x="127466" y="117541"/>
                    </a:cubicBezTo>
                    <a:cubicBezTo>
                      <a:pt x="130211" y="117431"/>
                      <a:pt x="131493" y="119126"/>
                      <a:pt x="131311" y="122625"/>
                    </a:cubicBezTo>
                    <a:lnTo>
                      <a:pt x="126407" y="168166"/>
                    </a:lnTo>
                    <a:lnTo>
                      <a:pt x="6719" y="168166"/>
                    </a:lnTo>
                    <a:cubicBezTo>
                      <a:pt x="3334" y="168166"/>
                      <a:pt x="1665" y="166213"/>
                      <a:pt x="1712" y="162306"/>
                    </a:cubicBezTo>
                    <a:cubicBezTo>
                      <a:pt x="1760" y="158399"/>
                      <a:pt x="3648" y="156446"/>
                      <a:pt x="7375" y="156446"/>
                    </a:cubicBezTo>
                    <a:lnTo>
                      <a:pt x="12191" y="156446"/>
                    </a:lnTo>
                    <a:cubicBezTo>
                      <a:pt x="14797" y="156446"/>
                      <a:pt x="16739" y="156093"/>
                      <a:pt x="18017" y="155387"/>
                    </a:cubicBezTo>
                    <a:cubicBezTo>
                      <a:pt x="19294" y="154681"/>
                      <a:pt x="20240" y="153730"/>
                      <a:pt x="20855" y="152531"/>
                    </a:cubicBezTo>
                    <a:cubicBezTo>
                      <a:pt x="21470" y="151333"/>
                      <a:pt x="21778" y="148988"/>
                      <a:pt x="21778" y="145497"/>
                    </a:cubicBezTo>
                    <a:lnTo>
                      <a:pt x="21778" y="24581"/>
                    </a:lnTo>
                    <a:cubicBezTo>
                      <a:pt x="21778" y="21529"/>
                      <a:pt x="21651" y="19741"/>
                      <a:pt x="21398" y="19216"/>
                    </a:cubicBezTo>
                    <a:cubicBezTo>
                      <a:pt x="21144" y="18691"/>
                      <a:pt x="20250" y="18047"/>
                      <a:pt x="18715" y="17283"/>
                    </a:cubicBezTo>
                    <a:cubicBezTo>
                      <a:pt x="17180" y="16520"/>
                      <a:pt x="15006" y="16138"/>
                      <a:pt x="12191" y="16138"/>
                    </a:cubicBezTo>
                    <a:lnTo>
                      <a:pt x="5844" y="16138"/>
                    </a:lnTo>
                    <a:cubicBezTo>
                      <a:pt x="1948" y="16138"/>
                      <a:pt x="0" y="14185"/>
                      <a:pt x="0" y="10278"/>
                    </a:cubicBezTo>
                    <a:cubicBezTo>
                      <a:pt x="0" y="6371"/>
                      <a:pt x="1948" y="4418"/>
                      <a:pt x="5844" y="4418"/>
                    </a:cubicBezTo>
                    <a:close/>
                    <a:moveTo>
                      <a:pt x="1095194" y="2855"/>
                    </a:moveTo>
                    <a:lnTo>
                      <a:pt x="1168978" y="2855"/>
                    </a:lnTo>
                    <a:cubicBezTo>
                      <a:pt x="1178530" y="2855"/>
                      <a:pt x="1187906" y="4280"/>
                      <a:pt x="1197104" y="7130"/>
                    </a:cubicBezTo>
                    <a:cubicBezTo>
                      <a:pt x="1206303" y="9980"/>
                      <a:pt x="1213308" y="14702"/>
                      <a:pt x="1218120" y="21296"/>
                    </a:cubicBezTo>
                    <a:cubicBezTo>
                      <a:pt x="1222933" y="27891"/>
                      <a:pt x="1225396" y="35743"/>
                      <a:pt x="1225511" y="44852"/>
                    </a:cubicBezTo>
                    <a:cubicBezTo>
                      <a:pt x="1225626" y="53961"/>
                      <a:pt x="1224124" y="61243"/>
                      <a:pt x="1221005" y="66697"/>
                    </a:cubicBezTo>
                    <a:cubicBezTo>
                      <a:pt x="1217192" y="73312"/>
                      <a:pt x="1211781" y="78207"/>
                      <a:pt x="1204775" y="81382"/>
                    </a:cubicBezTo>
                    <a:cubicBezTo>
                      <a:pt x="1197768" y="84558"/>
                      <a:pt x="1190951" y="86478"/>
                      <a:pt x="1184324" y="87141"/>
                    </a:cubicBezTo>
                    <a:lnTo>
                      <a:pt x="1178980" y="86988"/>
                    </a:lnTo>
                    <a:lnTo>
                      <a:pt x="1217371" y="145652"/>
                    </a:lnTo>
                    <a:cubicBezTo>
                      <a:pt x="1218761" y="147925"/>
                      <a:pt x="1220440" y="150028"/>
                      <a:pt x="1222406" y="151960"/>
                    </a:cubicBezTo>
                    <a:cubicBezTo>
                      <a:pt x="1224372" y="153893"/>
                      <a:pt x="1226189" y="155086"/>
                      <a:pt x="1227857" y="155541"/>
                    </a:cubicBezTo>
                    <a:cubicBezTo>
                      <a:pt x="1229525" y="155995"/>
                      <a:pt x="1231677" y="156223"/>
                      <a:pt x="1234313" y="156223"/>
                    </a:cubicBezTo>
                    <a:lnTo>
                      <a:pt x="1243943" y="156223"/>
                    </a:lnTo>
                    <a:cubicBezTo>
                      <a:pt x="1247899" y="156223"/>
                      <a:pt x="1249954" y="158194"/>
                      <a:pt x="1250107" y="162138"/>
                    </a:cubicBezTo>
                    <a:cubicBezTo>
                      <a:pt x="1250260" y="166081"/>
                      <a:pt x="1248184" y="168016"/>
                      <a:pt x="1243879" y="167943"/>
                    </a:cubicBezTo>
                    <a:lnTo>
                      <a:pt x="1206599" y="167943"/>
                    </a:lnTo>
                    <a:lnTo>
                      <a:pt x="1154833" y="87911"/>
                    </a:lnTo>
                    <a:lnTo>
                      <a:pt x="1135533" y="87911"/>
                    </a:lnTo>
                    <a:lnTo>
                      <a:pt x="1135533" y="146822"/>
                    </a:lnTo>
                    <a:cubicBezTo>
                      <a:pt x="1135533" y="150664"/>
                      <a:pt x="1135742" y="152978"/>
                      <a:pt x="1136160" y="153764"/>
                    </a:cubicBezTo>
                    <a:cubicBezTo>
                      <a:pt x="1136578" y="154550"/>
                      <a:pt x="1137156" y="155193"/>
                      <a:pt x="1137893" y="155694"/>
                    </a:cubicBezTo>
                    <a:cubicBezTo>
                      <a:pt x="1138630" y="156195"/>
                      <a:pt x="1140820" y="156446"/>
                      <a:pt x="1144463" y="156446"/>
                    </a:cubicBezTo>
                    <a:lnTo>
                      <a:pt x="1152013" y="156446"/>
                    </a:lnTo>
                    <a:cubicBezTo>
                      <a:pt x="1155864" y="156446"/>
                      <a:pt x="1157819" y="158399"/>
                      <a:pt x="1157877" y="162306"/>
                    </a:cubicBezTo>
                    <a:cubicBezTo>
                      <a:pt x="1157936" y="166213"/>
                      <a:pt x="1155872" y="168166"/>
                      <a:pt x="1151685" y="168166"/>
                    </a:cubicBezTo>
                    <a:lnTo>
                      <a:pt x="1097273" y="168166"/>
                    </a:lnTo>
                    <a:cubicBezTo>
                      <a:pt x="1093988" y="168166"/>
                      <a:pt x="1092139" y="166213"/>
                      <a:pt x="1091724" y="162306"/>
                    </a:cubicBezTo>
                    <a:cubicBezTo>
                      <a:pt x="1091308" y="158399"/>
                      <a:pt x="1093158" y="156446"/>
                      <a:pt x="1097273" y="156446"/>
                    </a:cubicBezTo>
                    <a:lnTo>
                      <a:pt x="1102089" y="156446"/>
                    </a:lnTo>
                    <a:cubicBezTo>
                      <a:pt x="1105872" y="156446"/>
                      <a:pt x="1108371" y="156162"/>
                      <a:pt x="1109586" y="155594"/>
                    </a:cubicBezTo>
                    <a:cubicBezTo>
                      <a:pt x="1110802" y="155026"/>
                      <a:pt x="1111709" y="154070"/>
                      <a:pt x="1112309" y="152725"/>
                    </a:cubicBezTo>
                    <a:cubicBezTo>
                      <a:pt x="1112909" y="151380"/>
                      <a:pt x="1113209" y="148615"/>
                      <a:pt x="1113209" y="144429"/>
                    </a:cubicBezTo>
                    <a:lnTo>
                      <a:pt x="1113209" y="25059"/>
                    </a:lnTo>
                    <a:cubicBezTo>
                      <a:pt x="1113209" y="22598"/>
                      <a:pt x="1112979" y="20723"/>
                      <a:pt x="1112519" y="19436"/>
                    </a:cubicBezTo>
                    <a:cubicBezTo>
                      <a:pt x="1112059" y="18149"/>
                      <a:pt x="1111328" y="17017"/>
                      <a:pt x="1110327" y="16041"/>
                    </a:cubicBezTo>
                    <a:cubicBezTo>
                      <a:pt x="1109325" y="15064"/>
                      <a:pt x="1106688" y="14576"/>
                      <a:pt x="1102416" y="14576"/>
                    </a:cubicBezTo>
                    <a:lnTo>
                      <a:pt x="1095194" y="14576"/>
                    </a:lnTo>
                    <a:cubicBezTo>
                      <a:pt x="1091919" y="14576"/>
                      <a:pt x="1089980" y="12622"/>
                      <a:pt x="1089378" y="8715"/>
                    </a:cubicBezTo>
                    <a:cubicBezTo>
                      <a:pt x="1088776" y="4809"/>
                      <a:pt x="1090714" y="2855"/>
                      <a:pt x="1095194" y="2855"/>
                    </a:cubicBezTo>
                    <a:close/>
                    <a:moveTo>
                      <a:pt x="549796" y="1411"/>
                    </a:moveTo>
                    <a:cubicBezTo>
                      <a:pt x="560221" y="1186"/>
                      <a:pt x="570032" y="2901"/>
                      <a:pt x="579231" y="6558"/>
                    </a:cubicBezTo>
                    <a:cubicBezTo>
                      <a:pt x="588430" y="10215"/>
                      <a:pt x="595926" y="15167"/>
                      <a:pt x="601720" y="21415"/>
                    </a:cubicBezTo>
                    <a:cubicBezTo>
                      <a:pt x="607513" y="27663"/>
                      <a:pt x="611842" y="33671"/>
                      <a:pt x="614708" y="39440"/>
                    </a:cubicBezTo>
                    <a:cubicBezTo>
                      <a:pt x="617573" y="45209"/>
                      <a:pt x="620034" y="51925"/>
                      <a:pt x="622090" y="59589"/>
                    </a:cubicBezTo>
                    <a:cubicBezTo>
                      <a:pt x="624147" y="67253"/>
                      <a:pt x="625100" y="76159"/>
                      <a:pt x="624951" y="86306"/>
                    </a:cubicBezTo>
                    <a:cubicBezTo>
                      <a:pt x="624653" y="98775"/>
                      <a:pt x="622485" y="110110"/>
                      <a:pt x="618450" y="120311"/>
                    </a:cubicBezTo>
                    <a:cubicBezTo>
                      <a:pt x="614414" y="130512"/>
                      <a:pt x="608960" y="139349"/>
                      <a:pt x="602089" y="146821"/>
                    </a:cubicBezTo>
                    <a:cubicBezTo>
                      <a:pt x="595218" y="154293"/>
                      <a:pt x="587228" y="159861"/>
                      <a:pt x="578120" y="163523"/>
                    </a:cubicBezTo>
                    <a:cubicBezTo>
                      <a:pt x="569012" y="167186"/>
                      <a:pt x="559582" y="168945"/>
                      <a:pt x="549830" y="168799"/>
                    </a:cubicBezTo>
                    <a:cubicBezTo>
                      <a:pt x="539995" y="168724"/>
                      <a:pt x="531112" y="166911"/>
                      <a:pt x="523182" y="163362"/>
                    </a:cubicBezTo>
                    <a:cubicBezTo>
                      <a:pt x="515252" y="159813"/>
                      <a:pt x="507366" y="153780"/>
                      <a:pt x="499526" y="145264"/>
                    </a:cubicBezTo>
                    <a:cubicBezTo>
                      <a:pt x="491686" y="136747"/>
                      <a:pt x="486199" y="127490"/>
                      <a:pt x="483064" y="117490"/>
                    </a:cubicBezTo>
                    <a:cubicBezTo>
                      <a:pt x="479930" y="107491"/>
                      <a:pt x="478288" y="97084"/>
                      <a:pt x="478138" y="86271"/>
                    </a:cubicBezTo>
                    <a:cubicBezTo>
                      <a:pt x="478065" y="76982"/>
                      <a:pt x="479126" y="67576"/>
                      <a:pt x="481320" y="58052"/>
                    </a:cubicBezTo>
                    <a:cubicBezTo>
                      <a:pt x="483514" y="48528"/>
                      <a:pt x="487925" y="39153"/>
                      <a:pt x="494553" y="29926"/>
                    </a:cubicBezTo>
                    <a:cubicBezTo>
                      <a:pt x="501181" y="20699"/>
                      <a:pt x="509217" y="13715"/>
                      <a:pt x="518660" y="8974"/>
                    </a:cubicBezTo>
                    <a:cubicBezTo>
                      <a:pt x="528104" y="4233"/>
                      <a:pt x="538482" y="1712"/>
                      <a:pt x="549796" y="1411"/>
                    </a:cubicBezTo>
                    <a:close/>
                    <a:moveTo>
                      <a:pt x="216421" y="1411"/>
                    </a:moveTo>
                    <a:cubicBezTo>
                      <a:pt x="226846" y="1186"/>
                      <a:pt x="236657" y="2901"/>
                      <a:pt x="245856" y="6558"/>
                    </a:cubicBezTo>
                    <a:cubicBezTo>
                      <a:pt x="255055" y="10215"/>
                      <a:pt x="262551" y="15167"/>
                      <a:pt x="268344" y="21415"/>
                    </a:cubicBezTo>
                    <a:cubicBezTo>
                      <a:pt x="274138" y="27663"/>
                      <a:pt x="278467" y="33671"/>
                      <a:pt x="281333" y="39440"/>
                    </a:cubicBezTo>
                    <a:cubicBezTo>
                      <a:pt x="284198" y="45209"/>
                      <a:pt x="286659" y="51925"/>
                      <a:pt x="288715" y="59589"/>
                    </a:cubicBezTo>
                    <a:cubicBezTo>
                      <a:pt x="290772" y="67253"/>
                      <a:pt x="291725" y="76159"/>
                      <a:pt x="291576" y="86306"/>
                    </a:cubicBezTo>
                    <a:cubicBezTo>
                      <a:pt x="291278" y="98775"/>
                      <a:pt x="289110" y="110110"/>
                      <a:pt x="285075" y="120311"/>
                    </a:cubicBezTo>
                    <a:cubicBezTo>
                      <a:pt x="281039" y="130512"/>
                      <a:pt x="275585" y="139349"/>
                      <a:pt x="268714" y="146821"/>
                    </a:cubicBezTo>
                    <a:cubicBezTo>
                      <a:pt x="261843" y="154293"/>
                      <a:pt x="253854" y="159861"/>
                      <a:pt x="244745" y="163523"/>
                    </a:cubicBezTo>
                    <a:cubicBezTo>
                      <a:pt x="235637" y="167186"/>
                      <a:pt x="226207" y="168945"/>
                      <a:pt x="216456" y="168799"/>
                    </a:cubicBezTo>
                    <a:cubicBezTo>
                      <a:pt x="206620" y="168724"/>
                      <a:pt x="197737" y="166911"/>
                      <a:pt x="189807" y="163362"/>
                    </a:cubicBezTo>
                    <a:cubicBezTo>
                      <a:pt x="181876" y="159813"/>
                      <a:pt x="173991" y="153780"/>
                      <a:pt x="166151" y="145264"/>
                    </a:cubicBezTo>
                    <a:cubicBezTo>
                      <a:pt x="158311" y="136747"/>
                      <a:pt x="152824" y="127490"/>
                      <a:pt x="149690" y="117490"/>
                    </a:cubicBezTo>
                    <a:cubicBezTo>
                      <a:pt x="146555" y="107491"/>
                      <a:pt x="144913" y="97084"/>
                      <a:pt x="144763" y="86271"/>
                    </a:cubicBezTo>
                    <a:cubicBezTo>
                      <a:pt x="144690" y="76982"/>
                      <a:pt x="145751" y="67576"/>
                      <a:pt x="147945" y="58052"/>
                    </a:cubicBezTo>
                    <a:cubicBezTo>
                      <a:pt x="150139" y="48528"/>
                      <a:pt x="154550" y="39153"/>
                      <a:pt x="161178" y="29926"/>
                    </a:cubicBezTo>
                    <a:cubicBezTo>
                      <a:pt x="167806" y="20699"/>
                      <a:pt x="175842" y="13715"/>
                      <a:pt x="185285" y="8974"/>
                    </a:cubicBezTo>
                    <a:cubicBezTo>
                      <a:pt x="194729" y="4233"/>
                      <a:pt x="205107" y="1712"/>
                      <a:pt x="216421" y="1411"/>
                    </a:cubicBezTo>
                    <a:close/>
                    <a:moveTo>
                      <a:pt x="426696" y="25"/>
                    </a:moveTo>
                    <a:cubicBezTo>
                      <a:pt x="429022" y="-209"/>
                      <a:pt x="430772" y="1212"/>
                      <a:pt x="431945" y="4287"/>
                    </a:cubicBezTo>
                    <a:lnTo>
                      <a:pt x="444050" y="39317"/>
                    </a:lnTo>
                    <a:cubicBezTo>
                      <a:pt x="445265" y="44052"/>
                      <a:pt x="444298" y="47088"/>
                      <a:pt x="441147" y="48425"/>
                    </a:cubicBezTo>
                    <a:cubicBezTo>
                      <a:pt x="437997" y="49763"/>
                      <a:pt x="435444" y="49059"/>
                      <a:pt x="433490" y="46313"/>
                    </a:cubicBezTo>
                    <a:lnTo>
                      <a:pt x="430290" y="41480"/>
                    </a:lnTo>
                    <a:cubicBezTo>
                      <a:pt x="428420" y="38764"/>
                      <a:pt x="426014" y="35753"/>
                      <a:pt x="423071" y="32447"/>
                    </a:cubicBezTo>
                    <a:cubicBezTo>
                      <a:pt x="420128" y="29141"/>
                      <a:pt x="416436" y="25977"/>
                      <a:pt x="411994" y="22955"/>
                    </a:cubicBezTo>
                    <a:cubicBezTo>
                      <a:pt x="407553" y="19932"/>
                      <a:pt x="402275" y="17464"/>
                      <a:pt x="396161" y="15549"/>
                    </a:cubicBezTo>
                    <a:cubicBezTo>
                      <a:pt x="390046" y="13634"/>
                      <a:pt x="383212" y="13467"/>
                      <a:pt x="375658" y="15048"/>
                    </a:cubicBezTo>
                    <a:cubicBezTo>
                      <a:pt x="370649" y="16077"/>
                      <a:pt x="365624" y="18139"/>
                      <a:pt x="360583" y="21233"/>
                    </a:cubicBezTo>
                    <a:cubicBezTo>
                      <a:pt x="355542" y="24327"/>
                      <a:pt x="350792" y="29069"/>
                      <a:pt x="346333" y="35459"/>
                    </a:cubicBezTo>
                    <a:cubicBezTo>
                      <a:pt x="341874" y="41849"/>
                      <a:pt x="338788" y="48931"/>
                      <a:pt x="337076" y="56704"/>
                    </a:cubicBezTo>
                    <a:cubicBezTo>
                      <a:pt x="335364" y="64477"/>
                      <a:pt x="334383" y="72270"/>
                      <a:pt x="334133" y="80083"/>
                    </a:cubicBezTo>
                    <a:cubicBezTo>
                      <a:pt x="333883" y="87897"/>
                      <a:pt x="334078" y="94576"/>
                      <a:pt x="334717" y="100123"/>
                    </a:cubicBezTo>
                    <a:cubicBezTo>
                      <a:pt x="335799" y="111370"/>
                      <a:pt x="338731" y="121548"/>
                      <a:pt x="343515" y="130659"/>
                    </a:cubicBezTo>
                    <a:cubicBezTo>
                      <a:pt x="348299" y="139769"/>
                      <a:pt x="354274" y="146272"/>
                      <a:pt x="361439" y="150168"/>
                    </a:cubicBezTo>
                    <a:cubicBezTo>
                      <a:pt x="368605" y="154064"/>
                      <a:pt x="376250" y="156151"/>
                      <a:pt x="384377" y="156428"/>
                    </a:cubicBezTo>
                    <a:cubicBezTo>
                      <a:pt x="392189" y="156775"/>
                      <a:pt x="398745" y="155446"/>
                      <a:pt x="404044" y="152442"/>
                    </a:cubicBezTo>
                    <a:cubicBezTo>
                      <a:pt x="409343" y="149437"/>
                      <a:pt x="412751" y="145879"/>
                      <a:pt x="414268" y="141767"/>
                    </a:cubicBezTo>
                    <a:cubicBezTo>
                      <a:pt x="415786" y="137655"/>
                      <a:pt x="416544" y="133972"/>
                      <a:pt x="416544" y="130719"/>
                    </a:cubicBezTo>
                    <a:lnTo>
                      <a:pt x="416544" y="112443"/>
                    </a:lnTo>
                    <a:cubicBezTo>
                      <a:pt x="416544" y="110016"/>
                      <a:pt x="416152" y="108076"/>
                      <a:pt x="415366" y="106622"/>
                    </a:cubicBezTo>
                    <a:cubicBezTo>
                      <a:pt x="414581" y="105168"/>
                      <a:pt x="413336" y="104067"/>
                      <a:pt x="411631" y="103319"/>
                    </a:cubicBezTo>
                    <a:cubicBezTo>
                      <a:pt x="409927" y="102572"/>
                      <a:pt x="406946" y="102198"/>
                      <a:pt x="402690" y="102198"/>
                    </a:cubicBezTo>
                    <a:lnTo>
                      <a:pt x="393387" y="102198"/>
                    </a:lnTo>
                    <a:cubicBezTo>
                      <a:pt x="389554" y="102198"/>
                      <a:pt x="387567" y="100245"/>
                      <a:pt x="387426" y="96338"/>
                    </a:cubicBezTo>
                    <a:cubicBezTo>
                      <a:pt x="387285" y="92431"/>
                      <a:pt x="389272" y="90478"/>
                      <a:pt x="393387" y="90478"/>
                    </a:cubicBezTo>
                    <a:lnTo>
                      <a:pt x="452612" y="90478"/>
                    </a:lnTo>
                    <a:cubicBezTo>
                      <a:pt x="456655" y="90478"/>
                      <a:pt x="458599" y="92431"/>
                      <a:pt x="458446" y="96338"/>
                    </a:cubicBezTo>
                    <a:cubicBezTo>
                      <a:pt x="458292" y="100245"/>
                      <a:pt x="456348" y="102198"/>
                      <a:pt x="452612" y="102198"/>
                    </a:cubicBezTo>
                    <a:lnTo>
                      <a:pt x="446811" y="102198"/>
                    </a:lnTo>
                    <a:cubicBezTo>
                      <a:pt x="444617" y="102198"/>
                      <a:pt x="442988" y="102553"/>
                      <a:pt x="441923" y="103264"/>
                    </a:cubicBezTo>
                    <a:cubicBezTo>
                      <a:pt x="440858" y="103974"/>
                      <a:pt x="440082" y="104842"/>
                      <a:pt x="439597" y="105867"/>
                    </a:cubicBezTo>
                    <a:cubicBezTo>
                      <a:pt x="439111" y="106892"/>
                      <a:pt x="438869" y="108098"/>
                      <a:pt x="438869" y="109487"/>
                    </a:cubicBezTo>
                    <a:lnTo>
                      <a:pt x="438869" y="159174"/>
                    </a:lnTo>
                    <a:cubicBezTo>
                      <a:pt x="438869" y="161783"/>
                      <a:pt x="437899" y="163409"/>
                      <a:pt x="435960" y="164053"/>
                    </a:cubicBezTo>
                    <a:cubicBezTo>
                      <a:pt x="434022" y="164696"/>
                      <a:pt x="432063" y="164454"/>
                      <a:pt x="430086" y="163325"/>
                    </a:cubicBezTo>
                    <a:lnTo>
                      <a:pt x="427471" y="161141"/>
                    </a:lnTo>
                    <a:cubicBezTo>
                      <a:pt x="426139" y="160212"/>
                      <a:pt x="424235" y="159717"/>
                      <a:pt x="421759" y="159655"/>
                    </a:cubicBezTo>
                    <a:cubicBezTo>
                      <a:pt x="419508" y="159655"/>
                      <a:pt x="416245" y="160481"/>
                      <a:pt x="411971" y="162133"/>
                    </a:cubicBezTo>
                    <a:cubicBezTo>
                      <a:pt x="407696" y="163786"/>
                      <a:pt x="403404" y="165262"/>
                      <a:pt x="399094" y="166563"/>
                    </a:cubicBezTo>
                    <a:cubicBezTo>
                      <a:pt x="394784" y="167864"/>
                      <a:pt x="389538" y="168553"/>
                      <a:pt x="383355" y="168628"/>
                    </a:cubicBezTo>
                    <a:cubicBezTo>
                      <a:pt x="376241" y="168775"/>
                      <a:pt x="368631" y="167549"/>
                      <a:pt x="360525" y="164950"/>
                    </a:cubicBezTo>
                    <a:cubicBezTo>
                      <a:pt x="352420" y="162351"/>
                      <a:pt x="344480" y="157860"/>
                      <a:pt x="336707" y="151476"/>
                    </a:cubicBezTo>
                    <a:cubicBezTo>
                      <a:pt x="328933" y="145092"/>
                      <a:pt x="322957" y="137551"/>
                      <a:pt x="318777" y="128853"/>
                    </a:cubicBezTo>
                    <a:cubicBezTo>
                      <a:pt x="314598" y="120155"/>
                      <a:pt x="311936" y="110979"/>
                      <a:pt x="310790" y="101325"/>
                    </a:cubicBezTo>
                    <a:cubicBezTo>
                      <a:pt x="309645" y="91672"/>
                      <a:pt x="309776" y="81136"/>
                      <a:pt x="311183" y="69718"/>
                    </a:cubicBezTo>
                    <a:cubicBezTo>
                      <a:pt x="312579" y="58969"/>
                      <a:pt x="315374" y="49026"/>
                      <a:pt x="319568" y="39891"/>
                    </a:cubicBezTo>
                    <a:cubicBezTo>
                      <a:pt x="323761" y="30755"/>
                      <a:pt x="329216" y="23285"/>
                      <a:pt x="335932" y="17479"/>
                    </a:cubicBezTo>
                    <a:cubicBezTo>
                      <a:pt x="342649" y="11672"/>
                      <a:pt x="350170" y="7532"/>
                      <a:pt x="358497" y="5056"/>
                    </a:cubicBezTo>
                    <a:cubicBezTo>
                      <a:pt x="366824" y="2581"/>
                      <a:pt x="375231" y="1419"/>
                      <a:pt x="383719" y="1570"/>
                    </a:cubicBezTo>
                    <a:cubicBezTo>
                      <a:pt x="387998" y="1720"/>
                      <a:pt x="391868" y="2118"/>
                      <a:pt x="395328" y="2765"/>
                    </a:cubicBezTo>
                    <a:cubicBezTo>
                      <a:pt x="398788" y="3411"/>
                      <a:pt x="402205" y="4308"/>
                      <a:pt x="405579" y="5457"/>
                    </a:cubicBezTo>
                    <a:cubicBezTo>
                      <a:pt x="408952" y="6605"/>
                      <a:pt x="411178" y="7239"/>
                      <a:pt x="412256" y="7359"/>
                    </a:cubicBezTo>
                    <a:cubicBezTo>
                      <a:pt x="414585" y="7854"/>
                      <a:pt x="416288" y="7801"/>
                      <a:pt x="417367" y="7199"/>
                    </a:cubicBezTo>
                    <a:cubicBezTo>
                      <a:pt x="418445" y="6597"/>
                      <a:pt x="419246" y="5938"/>
                      <a:pt x="419769" y="5220"/>
                    </a:cubicBezTo>
                    <a:lnTo>
                      <a:pt x="421552" y="2510"/>
                    </a:lnTo>
                    <a:cubicBezTo>
                      <a:pt x="422655" y="1087"/>
                      <a:pt x="424370" y="258"/>
                      <a:pt x="426696" y="25"/>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b="1">
                  <a:solidFill>
                    <a:srgbClr val="FBC0B9"/>
                  </a:solidFill>
                  <a:latin typeface="微软雅黑" panose="020B0503020204020204" pitchFamily="34" charset="-122"/>
                  <a:ea typeface="微软雅黑" panose="020B0503020204020204" pitchFamily="34" charset="-122"/>
                </a:endParaRPr>
              </a:p>
            </p:txBody>
          </p:sp>
        </p:grpSp>
      </p:grpSp>
      <p:pic>
        <p:nvPicPr>
          <p:cNvPr id="2" name="图片 1" descr="水印"/>
          <p:cNvPicPr>
            <a:picLocks noChangeAspect="1"/>
          </p:cNvPicPr>
          <p:nvPr userDrawn="1"/>
        </p:nvPicPr>
        <p:blipFill>
          <a:blip r:embed="rId3"/>
          <a:stretch>
            <a:fillRect/>
          </a:stretch>
        </p:blipFill>
        <p:spPr>
          <a:xfrm>
            <a:off x="7186295" y="63500"/>
            <a:ext cx="4902200" cy="158686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水印"/>
          <p:cNvPicPr>
            <a:picLocks noChangeAspect="1"/>
          </p:cNvPicPr>
          <p:nvPr userDrawn="1"/>
        </p:nvPicPr>
        <p:blipFill>
          <a:blip r:embed="rId18"/>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hemeOverride" Target="../theme/themeOverride1.xml"/><Relationship Id="rId2" Type="http://schemas.openxmlformats.org/officeDocument/2006/relationships/tags" Target="../tags/tag126.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5.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hemeOverride" Target="../theme/themeOverride2.xml"/><Relationship Id="rId2" Type="http://schemas.openxmlformats.org/officeDocument/2006/relationships/tags" Target="../tags/tag146.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8.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9.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4.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hemeOverride" Target="../theme/themeOverride3.xml"/><Relationship Id="rId3" Type="http://schemas.openxmlformats.org/officeDocument/2006/relationships/tags" Target="../tags/tag156.xml"/><Relationship Id="rId2" Type="http://schemas.openxmlformats.org/officeDocument/2006/relationships/image" Target="../media/image10.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211455" y="305435"/>
            <a:ext cx="12162790" cy="550799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我相信你会认真对待我的投诉,我的需求将被满足。</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我对我的行为造成的问题深表歉意，希望我能努力弥补。</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rPr>
              <a:t>任何语言都无法表达我的真挚谢意。我们想邀请你在不久的将来访问中国。(感谢+回报)</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a:t>
            </a:r>
            <a:r>
              <a:rPr lang="zh-CN" altLang="en-US" sz="3200">
                <a:latin typeface="Times New Roman" panose="02020603050405020304" charset="0"/>
                <a:cs typeface="Times New Roman" panose="02020603050405020304" charset="0"/>
              </a:rPr>
              <a:t>信的后面是一个吉祥的中国，愿你人生新台阶上的每一刻都充满喜悦!（回赠+祝愿）</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5.</a:t>
            </a:r>
            <a:r>
              <a:rPr lang="zh-CN" altLang="en-US" sz="3200">
                <a:latin typeface="Times New Roman" panose="02020603050405020304" charset="0"/>
                <a:cs typeface="Times New Roman" panose="02020603050405020304" charset="0"/>
              </a:rPr>
              <a:t>再次感谢你的慷慨的帮助,祝你所有最好的。(感谢+祝愿)</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6.</a:t>
            </a:r>
            <a:r>
              <a:rPr lang="zh-CN" altLang="en-US" sz="3200">
                <a:latin typeface="Times New Roman" panose="02020603050405020304" charset="0"/>
                <a:cs typeface="Times New Roman" panose="02020603050405020304" charset="0"/>
              </a:rPr>
              <a:t>非常期待你的出现</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7</a:t>
            </a:r>
            <a:r>
              <a:rPr lang="zh-CN" altLang="en-US" sz="3200">
                <a:latin typeface="Times New Roman" panose="02020603050405020304" charset="0"/>
                <a:cs typeface="Times New Roman" panose="02020603050405020304" charset="0"/>
              </a:rPr>
              <a:t>. 祝您返程愉快,未来一切都好。(欢送+祝愿)</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8</a:t>
            </a:r>
            <a:r>
              <a:rPr lang="zh-CN" altLang="en-US" sz="3200">
                <a:latin typeface="Times New Roman" panose="02020603050405020304" charset="0"/>
                <a:cs typeface="Times New Roman" panose="02020603050405020304" charset="0"/>
              </a:rPr>
              <a:t>. 我们热切希望有一天你能访问中国，让我们有机会来报答你的好意。</a:t>
            </a:r>
            <a:endParaRPr lang="zh-CN" altLang="en-US" sz="32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en-US" altLang="zh-CN"/>
              <a:t> </a:t>
            </a:r>
            <a:r>
              <a:rPr lang="zh-CN" altLang="en-US"/>
              <a:t>（2021</a:t>
            </a:r>
            <a:r>
              <a:rPr lang="en-US" altLang="zh-CN"/>
              <a:t>04 </a:t>
            </a:r>
            <a:r>
              <a:rPr lang="zh-CN" altLang="en-US"/>
              <a:t>广州二模）</a:t>
            </a:r>
            <a:r>
              <a:rPr lang="zh-CN" altLang="en-US" sz="2400"/>
              <a:t>为迎接国外姐妹学校来访师生，学校准备选拔</a:t>
            </a:r>
            <a:r>
              <a:rPr lang="zh-CN" altLang="en-US" sz="2400">
                <a:solidFill>
                  <a:srgbClr val="C00000"/>
                </a:solidFill>
              </a:rPr>
              <a:t>"文化交谊小使者(Young Ambassador for Cultural Exchange)</a:t>
            </a:r>
            <a:r>
              <a:rPr lang="zh-CN" altLang="en-US" sz="2400"/>
              <a:t>"，你打算参加。请写一份英语竞选演讲稿。内容包括:1.</a:t>
            </a:r>
            <a:r>
              <a:rPr lang="zh-CN" altLang="en-US" sz="2400">
                <a:solidFill>
                  <a:srgbClr val="7030A0"/>
                </a:solidFill>
              </a:rPr>
              <a:t>自我介绍</a:t>
            </a:r>
            <a:r>
              <a:rPr lang="zh-CN" altLang="en-US" sz="2400"/>
              <a:t>;</a:t>
            </a:r>
            <a:r>
              <a:rPr lang="en-US" altLang="zh-CN" sz="2400"/>
              <a:t> </a:t>
            </a:r>
            <a:r>
              <a:rPr lang="zh-CN" altLang="en-US" sz="2400"/>
              <a:t>2.竞选理由.</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1130363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竞选演讲稿</a:t>
            </a:r>
            <a:r>
              <a:rPr lang="en-US" altLang="zh-CN" sz="3200" dirty="0">
                <a:solidFill>
                  <a:srgbClr val="000000"/>
                </a:solidFill>
              </a:rPr>
              <a:t>——</a:t>
            </a:r>
            <a:r>
              <a:rPr lang="zh-CN" altLang="en-US" sz="3200" dirty="0">
                <a:solidFill>
                  <a:srgbClr val="000000"/>
                </a:solidFill>
              </a:rPr>
              <a:t>文化交谊小使者</a:t>
            </a:r>
            <a:r>
              <a:rPr lang="zh-CN" altLang="en-US" sz="2000" dirty="0">
                <a:solidFill>
                  <a:srgbClr val="000000"/>
                </a:solidFill>
              </a:rPr>
              <a:t>(Young Ambassador for Cultural Exchange)</a:t>
            </a:r>
            <a:endParaRPr lang="zh-CN" altLang="en-US" sz="3200" dirty="0">
              <a:solidFill>
                <a:srgbClr val="000000"/>
              </a:solidFill>
            </a:endParaRPr>
          </a:p>
        </p:txBody>
      </p:sp>
      <p:sp>
        <p:nvSpPr>
          <p:cNvPr id="2" name="文本框 1"/>
          <p:cNvSpPr txBox="1"/>
          <p:nvPr/>
        </p:nvSpPr>
        <p:spPr>
          <a:xfrm>
            <a:off x="321945" y="2228850"/>
            <a:ext cx="11574145" cy="4523105"/>
          </a:xfrm>
          <a:prstGeom prst="rect">
            <a:avLst/>
          </a:prstGeom>
          <a:noFill/>
        </p:spPr>
        <p:txBody>
          <a:bodyPr wrap="square" rtlCol="0" anchor="t">
            <a:spAutoFit/>
          </a:bodyPr>
          <a:lstStyle/>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Good morning,dear judges. 1'm Candidate No1. It’s my great privilege to deliver a speech here to </a:t>
            </a:r>
            <a:r>
              <a:rPr lang="en-US" sz="24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compete for the Young Ambassador for Cultural Exchange</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First of all, please allow me to </a:t>
            </a:r>
            <a:r>
              <a:rPr lang="en-US" sz="24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make a brief self-introduction</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I am Li hua, the president of the students’ union</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zh-CN" alt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①</a:t>
            </a:r>
            <a:r>
              <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My confidence comes from my fluent oral English, my rich </a:t>
            </a:r>
            <a:r>
              <a:rPr lang="en-US" sz="2400" u="sng"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relevant experience</a:t>
            </a:r>
            <a:r>
              <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 and my enthusiasm and passion for cultural exchange</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u="sng"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I’ve been in several international summer camps, from which I’ve acquired the knowledge and skills of communicating with foreign students</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u="sng"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Voluntary work in the city museum last summer also deepened my understanding of our city and enabled me to communicate with people much more freely</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r>
              <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lang="zh-CN" alt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②</a:t>
            </a:r>
            <a:r>
              <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I’m eager and ready to spread  the essence of Chinese culture to our foreign guests and serve as a bridge between our two schools.</a:t>
            </a:r>
            <a:endPar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Hopefully, I will be offered the golden chance to contribute as </a:t>
            </a:r>
            <a:r>
              <a:rPr lang="en-US" sz="24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a cultural exchange ambassador </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.Thank you for your attention!</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ppt_y</p:attrName>
                                        </p:attrNameLst>
                                      </p:cBhvr>
                                      <p:tavLst>
                                        <p:tav tm="0">
                                          <p:val>
                                            <p:strVal val="#ppt_y+#ppt_h*1.125000"/>
                                          </p:val>
                                        </p:tav>
                                        <p:tav tm="100000">
                                          <p:val>
                                            <p:strVal val="#ppt_y"/>
                                          </p:val>
                                        </p:tav>
                                      </p:tavLst>
                                    </p:anim>
                                    <p:animEffect transition="in" filter="wipe(u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635" y="658495"/>
            <a:ext cx="12191365" cy="1198880"/>
          </a:xfrm>
          <a:prstGeom prst="rect">
            <a:avLst/>
          </a:prstGeom>
          <a:noFill/>
          <a:ln>
            <a:solidFill>
              <a:srgbClr val="FFC000"/>
            </a:solidFill>
          </a:ln>
        </p:spPr>
        <p:txBody>
          <a:bodyPr wrap="square" rtlCol="0" anchor="t">
            <a:spAutoFit/>
          </a:bodyPr>
          <a:lstStyle/>
          <a:p>
            <a:r>
              <a:rPr lang="en-US" altLang="zh-CN"/>
              <a:t> </a:t>
            </a:r>
            <a:r>
              <a:rPr lang="zh-CN" altLang="en-US"/>
              <a:t>（2021</a:t>
            </a:r>
            <a:r>
              <a:rPr lang="en-US" altLang="zh-CN"/>
              <a:t>03</a:t>
            </a:r>
            <a:r>
              <a:rPr lang="zh-CN" altLang="en-US"/>
              <a:t>台州二模）</a:t>
            </a:r>
            <a:r>
              <a:rPr lang="zh-CN" altLang="en-US" sz="2400"/>
              <a:t>假定你是校英文报 Teens Today的学生主编，本学期该报拟开设专栏"</a:t>
            </a:r>
            <a:r>
              <a:rPr lang="zh-CN" altLang="en-US" sz="2400">
                <a:solidFill>
                  <a:srgbClr val="C00000"/>
                </a:solidFill>
              </a:rPr>
              <a:t>科技与人文</a:t>
            </a:r>
            <a:r>
              <a:rPr lang="zh-CN" altLang="en-US" sz="2400"/>
              <a:t>"（</a:t>
            </a:r>
            <a:r>
              <a:rPr lang="zh-CN" altLang="en-US" sz="2400">
                <a:solidFill>
                  <a:srgbClr val="C00000"/>
                </a:solidFill>
              </a:rPr>
              <a:t>Technology and Humanity</a:t>
            </a:r>
            <a:r>
              <a:rPr lang="zh-CN" altLang="en-US" sz="2400"/>
              <a:t>），向全校同学征集稿件。请你写一封征稿函，内容包括∶1. </a:t>
            </a:r>
            <a:r>
              <a:rPr lang="zh-CN" altLang="en-US" sz="2400">
                <a:solidFill>
                  <a:srgbClr val="002060"/>
                </a:solidFill>
              </a:rPr>
              <a:t>稿件要求</a:t>
            </a:r>
            <a:r>
              <a:rPr lang="zh-CN" altLang="en-US" sz="2400"/>
              <a:t>; 2. </a:t>
            </a:r>
            <a:r>
              <a:rPr lang="zh-CN" altLang="en-US" sz="2400">
                <a:solidFill>
                  <a:srgbClr val="7030A0"/>
                </a:solidFill>
              </a:rPr>
              <a:t>投稿方式</a:t>
            </a:r>
            <a:r>
              <a:rPr lang="zh-CN" altLang="en-US" sz="2400"/>
              <a:t>; 3.</a:t>
            </a:r>
            <a:r>
              <a:rPr lang="zh-CN" altLang="en-US" sz="2400">
                <a:solidFill>
                  <a:srgbClr val="8E5831"/>
                </a:solidFill>
              </a:rPr>
              <a:t>录用奖励</a:t>
            </a:r>
            <a:r>
              <a:rPr lang="zh-CN" altLang="en-US" sz="2400"/>
              <a:t>。</a:t>
            </a:r>
            <a:endParaRPr lang="zh-CN" altLang="en-US" sz="2400"/>
          </a:p>
        </p:txBody>
      </p:sp>
      <p:sp>
        <p:nvSpPr>
          <p:cNvPr id="18" name="文本框 17"/>
          <p:cNvSpPr txBox="1"/>
          <p:nvPr/>
        </p:nvSpPr>
        <p:spPr>
          <a:xfrm>
            <a:off x="-635" y="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约稿函</a:t>
            </a:r>
            <a:endParaRPr lang="zh-CN" altLang="en-US" sz="3200" dirty="0">
              <a:solidFill>
                <a:srgbClr val="000000"/>
              </a:solidFill>
            </a:endParaRPr>
          </a:p>
        </p:txBody>
      </p:sp>
      <p:sp>
        <p:nvSpPr>
          <p:cNvPr id="2" name="文本框 1"/>
          <p:cNvSpPr txBox="1"/>
          <p:nvPr/>
        </p:nvSpPr>
        <p:spPr>
          <a:xfrm>
            <a:off x="321945" y="2446655"/>
            <a:ext cx="11574145" cy="3784600"/>
          </a:xfrm>
          <a:prstGeom prst="rect">
            <a:avLst/>
          </a:prstGeom>
          <a:noFill/>
        </p:spPr>
        <p:txBody>
          <a:bodyPr wrap="square" rtlCol="0" anchor="t">
            <a:spAutoFit/>
          </a:bodyPr>
          <a:lstStyle/>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Dear fellows,</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We are proud to announce that Teens Today will be starting a new column </a:t>
            </a:r>
            <a:r>
              <a:rPr lang="en-US" sz="24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featuring "Technology and Humanity"</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this term! And we are expecting </a:t>
            </a:r>
            <a:r>
              <a:rPr lang="en-US" sz="24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your theme-related articles</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The contributions should cover your authentic experiences with technology and unique insight into how technology is reshaping your lives</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They are required to be original and within 300 words</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Please submit your articles before 18th each month to editor</a:t>
            </a:r>
            <a:r>
              <a:rPr lang="en-US" sz="24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 @leens Today. org. </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Any contributor whose works appear in our column </a:t>
            </a:r>
            <a:r>
              <a:rPr lang="en-US" sz="2400" kern="100" dirty="0">
                <a:solidFill>
                  <a:srgbClr val="8E5831"/>
                </a:solidFill>
                <a:latin typeface="Times New Roman" panose="02020603050405020304" charset="0"/>
                <a:ea typeface="宋体" panose="02010600030101010101" pitchFamily="2" charset="-122"/>
                <a:cs typeface="Times New Roman" panose="02020603050405020304" charset="0"/>
                <a:sym typeface="+mn-ea"/>
              </a:rPr>
              <a:t>will be awarded a certificate of acceptance</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and </a:t>
            </a:r>
            <a:r>
              <a:rPr lang="en-US" sz="2400" kern="100" dirty="0">
                <a:solidFill>
                  <a:srgbClr val="8E5831"/>
                </a:solidFill>
                <a:latin typeface="Times New Roman" panose="02020603050405020304" charset="0"/>
                <a:ea typeface="宋体" panose="02010600030101010101" pitchFamily="2" charset="-122"/>
                <a:cs typeface="Times New Roman" panose="02020603050405020304" charset="0"/>
                <a:sym typeface="+mn-ea"/>
              </a:rPr>
              <a:t>50 Yuan in prize money</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Looking forward to your works!</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Teens Today</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圆角矩形 2"/>
          <p:cNvSpPr/>
          <p:nvPr/>
        </p:nvSpPr>
        <p:spPr>
          <a:xfrm>
            <a:off x="2551430" y="4735830"/>
            <a:ext cx="1303655" cy="33782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470025" y="3646805"/>
            <a:ext cx="1649730" cy="33782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519160" y="3260090"/>
            <a:ext cx="2657475" cy="33782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543300" y="4398010"/>
            <a:ext cx="2421890" cy="26416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p:tgtEl>
                                          <p:spTgt spid="3"/>
                                        </p:tgtEl>
                                        <p:attrNameLst>
                                          <p:attrName>ppt_y</p:attrName>
                                        </p:attrNameLst>
                                      </p:cBhvr>
                                      <p:tavLst>
                                        <p:tav tm="0">
                                          <p:val>
                                            <p:strVal val="#ppt_y+#ppt_h*1.125000"/>
                                          </p:val>
                                        </p:tav>
                                        <p:tav tm="100000">
                                          <p:val>
                                            <p:strVal val="#ppt_y"/>
                                          </p:val>
                                        </p:tav>
                                      </p:tavLst>
                                    </p:anim>
                                    <p:animEffect transition="in" filter="wipe(up)">
                                      <p:cBhvr>
                                        <p:cTn id="11" dur="500"/>
                                        <p:tgtEl>
                                          <p:spTgt spid="3"/>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p:tgtEl>
                                          <p:spTgt spid="4"/>
                                        </p:tgtEl>
                                        <p:attrNameLst>
                                          <p:attrName>ppt_y</p:attrName>
                                        </p:attrNameLst>
                                      </p:cBhvr>
                                      <p:tavLst>
                                        <p:tav tm="0">
                                          <p:val>
                                            <p:strVal val="#ppt_y+#ppt_h*1.125000"/>
                                          </p:val>
                                        </p:tav>
                                        <p:tav tm="100000">
                                          <p:val>
                                            <p:strVal val="#ppt_y"/>
                                          </p:val>
                                        </p:tav>
                                      </p:tavLst>
                                    </p:anim>
                                    <p:animEffect transition="in" filter="wipe(up)">
                                      <p:cBhvr>
                                        <p:cTn id="15" dur="500"/>
                                        <p:tgtEl>
                                          <p:spTgt spid="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bldLvl="0" animBg="1"/>
      <p:bldP spid="3" grpId="1" animBg="1"/>
      <p:bldP spid="4" grpId="0" bldLvl="0" animBg="1"/>
      <p:bldP spid="4" grpId="1" animBg="1"/>
      <p:bldP spid="6" grpId="0" bldLvl="0" animBg="1"/>
      <p:bldP spid="6" grpId="1" animBg="1"/>
      <p:bldP spid="8" grpId="0" bldLvl="0" animBg="1"/>
      <p:bldP spid="8"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1029970"/>
            <a:ext cx="12080875" cy="1198880"/>
          </a:xfrm>
          <a:prstGeom prst="rect">
            <a:avLst/>
          </a:prstGeom>
          <a:noFill/>
          <a:ln>
            <a:solidFill>
              <a:srgbClr val="FFC000"/>
            </a:solidFill>
          </a:ln>
        </p:spPr>
        <p:txBody>
          <a:bodyPr wrap="square" rtlCol="0" anchor="t">
            <a:spAutoFit/>
          </a:bodyPr>
          <a:lstStyle/>
          <a:p>
            <a:r>
              <a:rPr lang="en-US" altLang="zh-CN"/>
              <a:t> </a:t>
            </a:r>
            <a:r>
              <a:rPr lang="zh-CN" altLang="en-US"/>
              <a:t>（2021</a:t>
            </a:r>
            <a:r>
              <a:rPr lang="en-US" altLang="zh-CN"/>
              <a:t>04 </a:t>
            </a:r>
            <a:r>
              <a:rPr lang="zh-CN" altLang="en-US"/>
              <a:t>深圳市高三年级第二次调研考试）</a:t>
            </a:r>
            <a:r>
              <a:rPr sz="2400"/>
              <a:t>4月22日，你校举行了 Earth Day Trade活动，议同学们</a:t>
            </a:r>
            <a:r>
              <a:rPr sz="2400">
                <a:solidFill>
                  <a:srgbClr val="C00000"/>
                </a:solidFill>
              </a:rPr>
              <a:t>交换闲置物品</a:t>
            </a:r>
            <a:r>
              <a:rPr sz="2400"/>
              <a:t>。请你为学校英文报写一篇报道，内容包括:</a:t>
            </a:r>
            <a:endParaRPr sz="2400"/>
          </a:p>
          <a:p>
            <a:r>
              <a:rPr sz="2400"/>
              <a:t>1.</a:t>
            </a:r>
            <a:r>
              <a:rPr sz="2400">
                <a:solidFill>
                  <a:srgbClr val="7030A0"/>
                </a:solidFill>
              </a:rPr>
              <a:t>时间、地点</a:t>
            </a:r>
            <a:r>
              <a:rPr lang="en-US" sz="2400"/>
              <a:t>   </a:t>
            </a:r>
            <a:r>
              <a:rPr sz="2400"/>
              <a:t>2.</a:t>
            </a:r>
            <a:r>
              <a:rPr sz="2400">
                <a:solidFill>
                  <a:srgbClr val="002060"/>
                </a:solidFill>
              </a:rPr>
              <a:t>活动简况</a:t>
            </a:r>
            <a:r>
              <a:rPr lang="en-US" sz="2400"/>
              <a:t>    </a:t>
            </a:r>
            <a:r>
              <a:rPr sz="2400"/>
              <a:t>3.</a:t>
            </a:r>
            <a:r>
              <a:rPr sz="2400">
                <a:solidFill>
                  <a:srgbClr val="00B050"/>
                </a:solidFill>
              </a:rPr>
              <a:t>活动效果</a:t>
            </a:r>
            <a:r>
              <a:rPr sz="2400"/>
              <a:t>。</a:t>
            </a:r>
            <a:endParaRPr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英文报道</a:t>
            </a:r>
            <a:r>
              <a:rPr lang="en-US" altLang="zh-CN" sz="3200" dirty="0">
                <a:solidFill>
                  <a:srgbClr val="000000"/>
                </a:solidFill>
              </a:rPr>
              <a:t>— </a:t>
            </a:r>
            <a:r>
              <a:rPr lang="zh-CN" altLang="en-US" sz="3200" dirty="0">
                <a:solidFill>
                  <a:srgbClr val="000000"/>
                </a:solidFill>
              </a:rPr>
              <a:t>环保</a:t>
            </a:r>
            <a:r>
              <a:rPr lang="zh-CN" altLang="en-US" sz="2400" dirty="0">
                <a:solidFill>
                  <a:srgbClr val="000000"/>
                </a:solidFill>
              </a:rPr>
              <a:t>（交换闲置物品）</a:t>
            </a:r>
            <a:endParaRPr lang="zh-CN" altLang="en-US" sz="2400" dirty="0">
              <a:solidFill>
                <a:srgbClr val="000000"/>
              </a:solidFill>
            </a:endParaRPr>
          </a:p>
        </p:txBody>
      </p:sp>
      <p:sp>
        <p:nvSpPr>
          <p:cNvPr id="2" name="文本框 1"/>
          <p:cNvSpPr txBox="1"/>
          <p:nvPr/>
        </p:nvSpPr>
        <p:spPr>
          <a:xfrm>
            <a:off x="635" y="2460625"/>
            <a:ext cx="12191365" cy="3538220"/>
          </a:xfrm>
          <a:prstGeom prst="rect">
            <a:avLst/>
          </a:prstGeom>
          <a:noFill/>
        </p:spPr>
        <p:txBody>
          <a:bodyPr wrap="square" rtlCol="0" anchor="t">
            <a:spAutoFit/>
          </a:bodyPr>
          <a:lstStyle/>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An activity </a:t>
            </a:r>
            <a:r>
              <a:rPr lang="en-US" sz="28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named Earth Day Trade</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was held </a:t>
            </a:r>
            <a:r>
              <a:rPr lang="en-US" sz="28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at 5 P. M. on April 22 in our school</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to raise the students’ awareness of caring for the earth.</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The students </a:t>
            </a:r>
            <a:r>
              <a:rPr lang="en-US" sz="28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actively took part in</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it and </a:t>
            </a:r>
            <a:r>
              <a:rPr lang="en-US" sz="28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brought the stuff that they didn’t need any more to the school</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8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Many old things were traded, such as books, used electronic devices and so on. The students were glad that their old stuff wouldn’t end up in trash cans, but instead turned out useful to others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T</a:t>
            </a:r>
            <a:r>
              <a:rPr lang="en-US" sz="2800" kern="100" dirty="0">
                <a:solidFill>
                  <a:srgbClr val="00B050"/>
                </a:solidFill>
                <a:latin typeface="Times New Roman" panose="02020603050405020304" charset="0"/>
                <a:ea typeface="宋体" panose="02010600030101010101" pitchFamily="2" charset="-122"/>
                <a:cs typeface="Times New Roman" panose="02020603050405020304" charset="0"/>
                <a:sym typeface="+mn-ea"/>
              </a:rPr>
              <a:t>he activity proved a big success, and the students involved realized that even small acts could make a difference to the earth.</a:t>
            </a:r>
            <a:endParaRPr lang="en-US" sz="2800" kern="100" dirty="0">
              <a:solidFill>
                <a:srgbClr val="00B05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框 1"/>
          <p:cNvSpPr txBox="1"/>
          <p:nvPr/>
        </p:nvSpPr>
        <p:spPr>
          <a:xfrm>
            <a:off x="0" y="111760"/>
            <a:ext cx="12145010" cy="3538220"/>
          </a:xfrm>
          <a:prstGeom prst="rect">
            <a:avLst/>
          </a:prstGeom>
          <a:noFill/>
        </p:spPr>
        <p:txBody>
          <a:bodyPr wrap="square" rtlCol="0">
            <a:spAutoFit/>
          </a:bodyPr>
          <a:p>
            <a:r>
              <a:rPr lang="zh-CN" altLang="en-US" sz="3200"/>
              <a:t>第一节：应用文写作（满分15分）金丽衢</a:t>
            </a:r>
            <a:r>
              <a:rPr lang="en-US" altLang="zh-CN" sz="3200"/>
              <a:t>12</a:t>
            </a:r>
            <a:r>
              <a:rPr lang="zh-CN" altLang="en-US" sz="3200"/>
              <a:t>校</a:t>
            </a:r>
            <a:r>
              <a:rPr lang="en-US" altLang="zh-CN" sz="3200"/>
              <a:t>5</a:t>
            </a:r>
            <a:r>
              <a:rPr lang="zh-CN" altLang="en-US" sz="3200"/>
              <a:t>月</a:t>
            </a:r>
            <a:endParaRPr lang="zh-CN" altLang="en-US" sz="3200"/>
          </a:p>
          <a:p>
            <a:r>
              <a:rPr lang="zh-CN" altLang="en-US" sz="3200"/>
              <a:t>假如你是李华，你校将在校内给老师安排自愿接种新冠疫苗活动，请写信通知你的外教David，内容包括：</a:t>
            </a:r>
            <a:endParaRPr lang="zh-CN" altLang="en-US" sz="3200"/>
          </a:p>
          <a:p>
            <a:r>
              <a:rPr lang="zh-CN" altLang="en-US" sz="3200"/>
              <a:t>1. 时间和地点；</a:t>
            </a:r>
            <a:endParaRPr lang="zh-CN" altLang="en-US" sz="3200"/>
          </a:p>
          <a:p>
            <a:r>
              <a:rPr lang="zh-CN" altLang="en-US" sz="3200"/>
              <a:t>2. 注意事项；</a:t>
            </a:r>
            <a:endParaRPr lang="zh-CN" altLang="en-US" sz="3200"/>
          </a:p>
          <a:p>
            <a:r>
              <a:rPr lang="zh-CN" altLang="en-US" sz="3200"/>
              <a:t>3. 建议参加。 </a:t>
            </a:r>
            <a:endParaRPr lang="zh-CN" altLang="en-US" sz="3200"/>
          </a:p>
          <a:p>
            <a:r>
              <a:rPr lang="zh-CN" altLang="en-US" sz="3200"/>
              <a:t>参考词汇：疫苗：vaccine  接种疫苗：get vaccinated</a:t>
            </a:r>
            <a:endParaRPr lang="zh-CN" altLang="en-US" sz="32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66040" y="210185"/>
            <a:ext cx="12125960" cy="6759575"/>
          </a:xfrm>
          <a:prstGeom prst="rect">
            <a:avLst/>
          </a:prstGeom>
          <a:noFill/>
        </p:spPr>
        <p:txBody>
          <a:bodyPr wrap="square" rtlCol="0">
            <a:spAutoFit/>
          </a:bodyPr>
          <a:p>
            <a:pPr fontAlgn="auto">
              <a:lnSpc>
                <a:spcPts val="3440"/>
              </a:lnSpc>
            </a:pPr>
            <a:r>
              <a:rPr lang="zh-CN" altLang="en-US" sz="3200">
                <a:latin typeface="Times New Roman" panose="02020603050405020304" charset="0"/>
                <a:cs typeface="Times New Roman" panose="02020603050405020304" charset="0"/>
              </a:rPr>
              <a:t>Dear David,</a:t>
            </a:r>
            <a:endParaRPr lang="zh-CN" altLang="en-US"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I’m LI Hua, </a:t>
            </a:r>
            <a:r>
              <a:rPr lang="zh-CN" altLang="en-US" sz="3200">
                <a:latin typeface="Times New Roman" panose="02020603050405020304" charset="0"/>
                <a:cs typeface="Times New Roman" panose="02020603050405020304" charset="0"/>
              </a:rPr>
              <a:t>writing to inform you of the COVID-19 vaccination arrangement of our school.</a:t>
            </a:r>
            <a:endParaRPr lang="zh-CN" altLang="en-US"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According to announcement released by school commission, there will be a COVID-19 vaccination lasting/scheduled from 1st to 5th of May at school’s clinic, from whose website you can browse relevant information. Once you’ve made up your mind to get vaccinated, these following tips should </a:t>
            </a:r>
            <a:r>
              <a:rPr lang="en-US" altLang="zh-CN" sz="3200">
                <a:solidFill>
                  <a:srgbClr val="FF0000"/>
                </a:solidFill>
                <a:latin typeface="Times New Roman" panose="02020603050405020304" charset="0"/>
                <a:cs typeface="Times New Roman" panose="02020603050405020304" charset="0"/>
              </a:rPr>
              <a:t>be borne/kept in your mind</a:t>
            </a:r>
            <a:r>
              <a:rPr lang="en-US" altLang="zh-CN" sz="3200">
                <a:latin typeface="Times New Roman" panose="02020603050405020304" charset="0"/>
                <a:cs typeface="Times New Roman" panose="02020603050405020304" charset="0"/>
              </a:rPr>
              <a:t>: check up if you’re allergic to the vaccine; stay at site for 30 minutes after getting the shot and alcohol should be excluded from your diet since then.</a:t>
            </a:r>
            <a:endParaRPr lang="en-US" altLang="zh-CN"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 strongly suggest you seek vaccination, which not only protects you, but those around you.</a:t>
            </a:r>
            <a:endParaRPr lang="zh-CN" altLang="en-US"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Yours,</a:t>
            </a:r>
            <a:endParaRPr lang="zh-CN" altLang="en-US"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Li Hua</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descr="图片包含 游戏机, 自然, 夜空, 星星&#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t="15614"/>
          <a:stretch>
            <a:fillRect/>
          </a:stretch>
        </p:blipFill>
        <p:spPr>
          <a:xfrm>
            <a:off x="-51435" y="0"/>
            <a:ext cx="12382500" cy="6858000"/>
          </a:xfrm>
          <a:prstGeom prst="rect">
            <a:avLst/>
          </a:prstGeom>
        </p:spPr>
      </p:pic>
      <p:sp>
        <p:nvSpPr>
          <p:cNvPr id="19" name="椭圆 18"/>
          <p:cNvSpPr/>
          <p:nvPr/>
        </p:nvSpPr>
        <p:spPr>
          <a:xfrm>
            <a:off x="2484269" y="3147680"/>
            <a:ext cx="2155448" cy="1984575"/>
          </a:xfrm>
          <a:prstGeom prst="ellipse">
            <a:avLst/>
          </a:prstGeom>
          <a:noFill/>
          <a:ln w="12700">
            <a:gradFill>
              <a:gsLst>
                <a:gs pos="0">
                  <a:schemeClr val="bg1"/>
                </a:gs>
                <a:gs pos="90000">
                  <a:schemeClr val="bg1">
                    <a:alpha val="0"/>
                  </a:schemeClr>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a:off x="613337" y="255934"/>
            <a:ext cx="5520966" cy="4995982"/>
          </a:xfrm>
          <a:prstGeom prst="ellipse">
            <a:avLst/>
          </a:prstGeom>
          <a:noFill/>
          <a:ln w="165100" cap="flat" cmpd="sng" algn="ctr">
            <a:solidFill>
              <a:srgbClr val="000000"/>
            </a:solidFill>
            <a:prstDash val="solid"/>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7" name="虚线圈小"/>
          <p:cNvSpPr/>
          <p:nvPr/>
        </p:nvSpPr>
        <p:spPr>
          <a:xfrm>
            <a:off x="782688" y="417859"/>
            <a:ext cx="5225250" cy="4675753"/>
          </a:xfrm>
          <a:prstGeom prst="ellipse">
            <a:avLst/>
          </a:prstGeom>
          <a:noFill/>
          <a:ln w="9525" cap="flat" cmpd="sng" algn="ctr">
            <a:solidFill>
              <a:srgbClr val="FFFF00"/>
            </a:solidFill>
            <a:prstDash val="dash"/>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8" name="虚线圈大"/>
          <p:cNvSpPr>
            <a:spLocks noChangeArrowheads="1"/>
          </p:cNvSpPr>
          <p:nvPr/>
        </p:nvSpPr>
        <p:spPr bwMode="auto">
          <a:xfrm>
            <a:off x="541582" y="128933"/>
            <a:ext cx="5520966" cy="5356929"/>
          </a:xfrm>
          <a:prstGeom prst="ellipse">
            <a:avLst/>
          </a:prstGeom>
          <a:noFill/>
          <a:ln w="9525" algn="ctr">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0" name="椭圆 19"/>
          <p:cNvSpPr>
            <a:spLocks noChangeArrowheads="1"/>
          </p:cNvSpPr>
          <p:nvPr/>
        </p:nvSpPr>
        <p:spPr bwMode="auto">
          <a:xfrm>
            <a:off x="1932271" y="1985920"/>
            <a:ext cx="285556" cy="325208"/>
          </a:xfrm>
          <a:prstGeom prst="ellipse">
            <a:avLst/>
          </a:prstGeom>
          <a:solidFill>
            <a:schemeClr val="accent2"/>
          </a:solidFill>
          <a:ln>
            <a:noFill/>
          </a:ln>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1" name="A"/>
          <p:cNvSpPr txBox="1">
            <a:spLocks noChangeArrowheads="1"/>
          </p:cNvSpPr>
          <p:nvPr/>
        </p:nvSpPr>
        <p:spPr bwMode="auto">
          <a:xfrm rot="21097302">
            <a:off x="357614" y="2189020"/>
            <a:ext cx="625821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4400" b="1" i="1" dirty="0">
                <a:solidFill>
                  <a:srgbClr val="FF0000"/>
                </a:solidFill>
                <a:latin typeface="Arial Narrow" panose="020B0606020202030204" pitchFamily="34" charset="0"/>
                <a:ea typeface="方正姚体" panose="02010601030101010101" pitchFamily="2" charset="-122"/>
              </a:rPr>
              <a:t>让语言插上腾飞的翅膀</a:t>
            </a:r>
            <a:endParaRPr lang="zh-CN" altLang="en-US" sz="4400" b="1" i="1" dirty="0">
              <a:solidFill>
                <a:srgbClr val="FF0000"/>
              </a:solidFill>
              <a:latin typeface="Arial Narrow" panose="020B0606020202030204" pitchFamily="34" charset="0"/>
              <a:ea typeface="方正姚体" panose="02010601030101010101" pitchFamily="2" charset="-122"/>
            </a:endParaRPr>
          </a:p>
        </p:txBody>
      </p:sp>
      <p:sp>
        <p:nvSpPr>
          <p:cNvPr id="22" name="TextBox 8"/>
          <p:cNvSpPr txBox="1">
            <a:spLocks noChangeArrowheads="1"/>
          </p:cNvSpPr>
          <p:nvPr/>
        </p:nvSpPr>
        <p:spPr bwMode="auto">
          <a:xfrm rot="21136973">
            <a:off x="1409065" y="1389380"/>
            <a:ext cx="4419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i="1" dirty="0">
                <a:solidFill>
                  <a:srgbClr val="FFFFFF"/>
                </a:solidFill>
                <a:latin typeface="华文琥珀" panose="02010800040101010101" pitchFamily="2" charset="-122"/>
                <a:ea typeface="华文琥珀" panose="02010800040101010101" pitchFamily="2" charset="-122"/>
              </a:rPr>
              <a:t>要点关联，重点拓展</a:t>
            </a:r>
            <a:endParaRPr lang="zh-CN" altLang="en-US" sz="2800" b="1" i="1" dirty="0">
              <a:solidFill>
                <a:srgbClr val="FFFFFF"/>
              </a:solidFill>
              <a:latin typeface="华文琥珀" panose="02010800040101010101" pitchFamily="2" charset="-122"/>
              <a:ea typeface="华文琥珀" panose="02010800040101010101" pitchFamily="2" charset="-122"/>
            </a:endParaRPr>
          </a:p>
        </p:txBody>
      </p:sp>
      <p:sp>
        <p:nvSpPr>
          <p:cNvPr id="16" name="文本框 1"/>
          <p:cNvSpPr txBox="1"/>
          <p:nvPr/>
        </p:nvSpPr>
        <p:spPr>
          <a:xfrm>
            <a:off x="6314440" y="2205990"/>
            <a:ext cx="5451475" cy="1424940"/>
          </a:xfrm>
          <a:prstGeom prst="rect">
            <a:avLst/>
          </a:prstGeom>
          <a:noFill/>
        </p:spPr>
        <p:txBody>
          <a:bodyPr wrap="square" rtlCol="0" anchor="t">
            <a:spAutoFit/>
          </a:bodyPr>
          <a:lstStyle/>
          <a:p>
            <a:pPr indent="0" fontAlgn="auto">
              <a:lnSpc>
                <a:spcPts val="5200"/>
              </a:lnSpc>
              <a:buFont typeface="Wingdings" panose="05000000000000000000" charset="0"/>
              <a:buNone/>
            </a:pPr>
            <a:r>
              <a:rPr sz="3600" b="1" dirty="0" err="1">
                <a:solidFill>
                  <a:schemeClr val="bg1"/>
                </a:solidFill>
                <a:sym typeface="+mn-ea"/>
              </a:rPr>
              <a:t>词汇妥帖，语法无误，</a:t>
            </a:r>
            <a:endParaRPr sz="3600" b="1" dirty="0" err="1">
              <a:solidFill>
                <a:schemeClr val="bg1"/>
              </a:solidFill>
              <a:sym typeface="+mn-ea"/>
            </a:endParaRPr>
          </a:p>
          <a:p>
            <a:pPr indent="0" fontAlgn="auto">
              <a:lnSpc>
                <a:spcPts val="5200"/>
              </a:lnSpc>
              <a:buFont typeface="Wingdings" panose="05000000000000000000" charset="0"/>
              <a:buNone/>
            </a:pPr>
            <a:r>
              <a:rPr sz="3600" b="1" dirty="0" err="1">
                <a:solidFill>
                  <a:schemeClr val="bg1"/>
                </a:solidFill>
                <a:sym typeface="+mn-ea"/>
              </a:rPr>
              <a:t>高分作文必作于细成于严</a:t>
            </a:r>
            <a:endParaRPr sz="3600" b="1" dirty="0" err="1">
              <a:solidFill>
                <a:schemeClr val="bg1"/>
              </a:solidFill>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par>
                                <p:cTn id="9" presetID="22" presetClass="entr" presetSubtype="2" fill="hold" grpId="0" nodeType="withEffect">
                                  <p:stCondLst>
                                    <p:cond delay="75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par>
                                <p:cTn id="12" presetID="42" presetClass="entr" presetSubtype="0" fill="hold" grpId="0" nodeType="withEffect">
                                  <p:stCondLst>
                                    <p:cond delay="52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00"/>
                                        <p:tgtEl>
                                          <p:spTgt spid="21"/>
                                        </p:tgtEl>
                                      </p:cBhvr>
                                    </p:animEffect>
                                    <p:anim calcmode="lin" valueType="num">
                                      <p:cBhvr>
                                        <p:cTn id="15" dur="200" fill="hold"/>
                                        <p:tgtEl>
                                          <p:spTgt spid="21"/>
                                        </p:tgtEl>
                                        <p:attrNameLst>
                                          <p:attrName>ppt_x</p:attrName>
                                        </p:attrNameLst>
                                      </p:cBhvr>
                                      <p:tavLst>
                                        <p:tav tm="0">
                                          <p:val>
                                            <p:strVal val="#ppt_x"/>
                                          </p:val>
                                        </p:tav>
                                        <p:tav tm="100000">
                                          <p:val>
                                            <p:strVal val="#ppt_x"/>
                                          </p:val>
                                        </p:tav>
                                      </p:tavLst>
                                    </p:anim>
                                    <p:anim calcmode="lin" valueType="num">
                                      <p:cBhvr>
                                        <p:cTn id="16" dur="200" fill="hold"/>
                                        <p:tgtEl>
                                          <p:spTgt spid="21"/>
                                        </p:tgtEl>
                                        <p:attrNameLst>
                                          <p:attrName>ppt_y</p:attrName>
                                        </p:attrNameLst>
                                      </p:cBhvr>
                                      <p:tavLst>
                                        <p:tav tm="0">
                                          <p:val>
                                            <p:strVal val="#ppt_y+.1"/>
                                          </p:val>
                                        </p:tav>
                                        <p:tav tm="100000">
                                          <p:val>
                                            <p:strVal val="#ppt_y"/>
                                          </p:val>
                                        </p:tav>
                                      </p:tavLst>
                                    </p:anim>
                                  </p:childTnLst>
                                </p:cTn>
                              </p:par>
                              <p:par>
                                <p:cTn id="17" presetID="23" presetClass="entr" presetSubtype="16" fill="hold" grpId="2"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par>
                                <p:cTn id="21" presetID="1"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childTnLst>
                                </p:cTn>
                              </p:par>
                              <p:par>
                                <p:cTn id="23" presetID="21" presetClass="entr" presetSubtype="1"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Effect transition="in" filter="wheel(1)">
                                      <p:cBhvr>
                                        <p:cTn id="25" dur="500"/>
                                        <p:tgtEl>
                                          <p:spTgt spid="18"/>
                                        </p:tgtEl>
                                      </p:cBhvr>
                                    </p:animEffect>
                                  </p:childTnLst>
                                </p:cTn>
                              </p:par>
                              <p:par>
                                <p:cTn id="26" presetID="8" presetClass="emph" presetSubtype="0" repeatCount="indefinite" fill="hold" grpId="0" nodeType="withEffect">
                                  <p:stCondLst>
                                    <p:cond delay="0"/>
                                  </p:stCondLst>
                                  <p:childTnLst>
                                    <p:animRot by="21600000">
                                      <p:cBhvr>
                                        <p:cTn id="27" dur="4000" fill="hold"/>
                                        <p:tgtEl>
                                          <p:spTgt spid="17"/>
                                        </p:tgtEl>
                                        <p:attrNameLst>
                                          <p:attrName>r</p:attrName>
                                        </p:attrNameLst>
                                      </p:cBhvr>
                                    </p:animRot>
                                  </p:childTnLst>
                                </p:cTn>
                              </p:par>
                              <p:par>
                                <p:cTn id="28" presetID="8" presetClass="emph" presetSubtype="0" repeatCount="indefinite" fill="hold" grpId="1" nodeType="withEffect">
                                  <p:stCondLst>
                                    <p:cond delay="0"/>
                                  </p:stCondLst>
                                  <p:childTnLst>
                                    <p:animRot by="-21600000">
                                      <p:cBhvr>
                                        <p:cTn id="29" dur="5000" fill="hold"/>
                                        <p:tgtEl>
                                          <p:spTgt spid="18"/>
                                        </p:tgtEl>
                                        <p:attrNameLst>
                                          <p:attrName>r</p:attrName>
                                        </p:attrNameLst>
                                      </p:cBhvr>
                                    </p:animRot>
                                  </p:childTnLst>
                                </p:cTn>
                              </p:par>
                              <p:par>
                                <p:cTn id="30" presetID="1" presetClass="entr" presetSubtype="0" fill="hold" grpId="1" nodeType="withEffect">
                                  <p:stCondLst>
                                    <p:cond delay="50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path" presetSubtype="0" repeatCount="indefinite" accel="50000" decel="50000" fill="hold" grpId="0" nodeType="withEffect">
                                  <p:stCondLst>
                                    <p:cond delay="500"/>
                                  </p:stCondLst>
                                  <p:childTnLst>
                                    <p:animMotion origin="layout" path="M 0.00013 0.00069 C 0.00039 -0.17037 0.07814 -0.30833 0.1745 -0.30949 C 0.27061 -0.30903 0.34809 -0.17037 0.34809 0.00069 C 0.34809 0.16921 0.27061 0.30509 0.1745 0.31042 C 0.07918 0.31018 0.00026 0.17153 0.00013 0.00069 Z " pathEditMode="relative" rAng="16200000" ptsTypes="fffff">
                                      <p:cBhvr>
                                        <p:cTn id="33" dur="2000" fill="hold"/>
                                        <p:tgtEl>
                                          <p:spTgt spid="20"/>
                                        </p:tgtEl>
                                        <p:attrNameLst>
                                          <p:attrName>ppt_x</p:attrName>
                                          <p:attrName>ppt_y</p:attrName>
                                        </p:attrNameLst>
                                      </p:cBhvr>
                                      <p:rCtr x="1739800" y="-2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7" grpId="0" bldLvl="0" animBg="1"/>
      <p:bldP spid="17" grpId="1" bldLvl="0" animBg="1"/>
      <p:bldP spid="17" grpId="2" bldLvl="0" animBg="1"/>
      <p:bldP spid="18" grpId="0" bldLvl="0" animBg="1"/>
      <p:bldP spid="18" grpId="1" bldLvl="0" animBg="1"/>
      <p:bldP spid="20" grpId="0" bldLvl="0" animBg="1"/>
      <p:bldP spid="20" grpId="1" bldLvl="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6070" y="1034415"/>
            <a:ext cx="11579225" cy="1198880"/>
          </a:xfrm>
          <a:prstGeom prst="rect">
            <a:avLst/>
          </a:prstGeom>
          <a:noFill/>
          <a:ln>
            <a:solidFill>
              <a:srgbClr val="FFC000"/>
            </a:solidFill>
          </a:ln>
        </p:spPr>
        <p:txBody>
          <a:bodyPr wrap="square" rtlCol="0" anchor="t">
            <a:spAutoFit/>
          </a:bodyPr>
          <a:lstStyle/>
          <a:p>
            <a:r>
              <a:rPr lang="zh-CN" altLang="en-US"/>
              <a:t>（2019年06月浙江高考应用文写作）</a:t>
            </a:r>
            <a:r>
              <a:rPr lang="zh-CN" altLang="en-US" sz="2400"/>
              <a:t>假定你是李华，经常帮助你学习英语的朋友Alex即将返回自己的国家。请给他写一封邮件，内容包括：</a:t>
            </a:r>
            <a:endParaRPr lang="zh-CN" altLang="en-US" sz="2400"/>
          </a:p>
          <a:p>
            <a:r>
              <a:rPr lang="zh-CN" altLang="en-US" sz="2400"/>
              <a:t>1. 表示感谢；2. 回顾Alex对你的帮助；3. 临别祝愿。</a:t>
            </a:r>
            <a:endParaRPr lang="zh-CN" altLang="en-US" sz="2400"/>
          </a:p>
        </p:txBody>
      </p:sp>
      <p:sp>
        <p:nvSpPr>
          <p:cNvPr id="5" name="文本框 4"/>
          <p:cNvSpPr txBox="1"/>
          <p:nvPr/>
        </p:nvSpPr>
        <p:spPr>
          <a:xfrm>
            <a:off x="713105" y="2504440"/>
            <a:ext cx="11057890" cy="3046095"/>
          </a:xfrm>
          <a:prstGeom prst="rect">
            <a:avLst/>
          </a:prstGeom>
          <a:noFill/>
        </p:spPr>
        <p:txBody>
          <a:bodyPr wrap="square" rtlCol="0">
            <a:spAutoFit/>
          </a:bodyPr>
          <a:lstStyle/>
          <a:p>
            <a:pPr marL="457200" indent="-457200">
              <a:buAutoNum type="arabicPeriod"/>
            </a:pPr>
            <a:r>
              <a:rPr lang="en-US" altLang="zh-CN" sz="2400" dirty="0">
                <a:solidFill>
                  <a:sysClr val="windowText" lastClr="000000"/>
                </a:solidFill>
              </a:rPr>
              <a:t>I’m</a:t>
            </a:r>
            <a:r>
              <a:rPr lang="zh-CN" altLang="en-US" sz="2400" dirty="0">
                <a:solidFill>
                  <a:sysClr val="windowText" lastClr="000000"/>
                </a:solidFill>
              </a:rPr>
              <a:t> </a:t>
            </a:r>
            <a:r>
              <a:rPr lang="en-US" altLang="zh-CN" sz="2400" dirty="0">
                <a:solidFill>
                  <a:sysClr val="windowText" lastClr="000000"/>
                </a:solidFill>
              </a:rPr>
              <a:t>Li</a:t>
            </a:r>
            <a:r>
              <a:rPr lang="zh-CN" altLang="en-US" sz="2400" dirty="0">
                <a:solidFill>
                  <a:sysClr val="windowText" lastClr="000000"/>
                </a:solidFill>
              </a:rPr>
              <a:t> </a:t>
            </a:r>
            <a:r>
              <a:rPr lang="en-US" altLang="zh-CN" sz="2400" dirty="0">
                <a:solidFill>
                  <a:sysClr val="windowText" lastClr="000000"/>
                </a:solidFill>
              </a:rPr>
              <a:t>Hua, I’m </a:t>
            </a:r>
            <a:r>
              <a:rPr lang="en-US" altLang="zh-CN" sz="2400" dirty="0" err="1">
                <a:solidFill>
                  <a:sysClr val="windowText" lastClr="000000"/>
                </a:solidFill>
              </a:rPr>
              <a:t>writting</a:t>
            </a:r>
            <a:r>
              <a:rPr lang="en-US" altLang="zh-CN" sz="2400" dirty="0">
                <a:solidFill>
                  <a:sysClr val="windowText" lastClr="000000"/>
                </a:solidFill>
              </a:rPr>
              <a:t> to express my sincerely thank for you.</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r>
              <a:rPr lang="en-US" altLang="zh-CN" sz="2400" dirty="0">
                <a:solidFill>
                  <a:sysClr val="windowText" lastClr="000000"/>
                </a:solidFill>
              </a:rPr>
              <a:t>2. Having known that you will come back to your own country. I’m writing to extend my appreciations and thanks.</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p:txBody>
      </p:sp>
      <p:sp>
        <p:nvSpPr>
          <p:cNvPr id="3" name="矩形 2"/>
          <p:cNvSpPr/>
          <p:nvPr/>
        </p:nvSpPr>
        <p:spPr>
          <a:xfrm>
            <a:off x="628015" y="2838509"/>
            <a:ext cx="9144000" cy="829945"/>
          </a:xfrm>
          <a:prstGeom prst="rect">
            <a:avLst/>
          </a:prstGeom>
        </p:spPr>
        <p:txBody>
          <a:bodyPr wrap="square">
            <a:spAutoFit/>
          </a:bodyPr>
          <a:lstStyle/>
          <a:p>
            <a:pPr marL="342900" lvl="0" indent="-342900">
              <a:buFont typeface="Wingdings" panose="05000000000000000000" pitchFamily="2" charset="2"/>
              <a:buChar char="Ø"/>
            </a:pPr>
            <a:r>
              <a:rPr lang="en-US" altLang="zh-CN" sz="2400" dirty="0">
                <a:solidFill>
                  <a:srgbClr val="4472C4">
                    <a:lumMod val="50000"/>
                  </a:srgbClr>
                </a:solidFill>
              </a:rPr>
              <a:t>I’m</a:t>
            </a:r>
            <a:r>
              <a:rPr lang="en-US" altLang="zh-CN" sz="2400" dirty="0">
                <a:solidFill>
                  <a:srgbClr val="FFFF00"/>
                </a:solidFill>
              </a:rPr>
              <a:t> </a:t>
            </a:r>
            <a:r>
              <a:rPr lang="en-US" altLang="zh-CN" sz="2400" b="1" u="sng" dirty="0">
                <a:solidFill>
                  <a:srgbClr val="C00000"/>
                </a:solidFill>
              </a:rPr>
              <a:t>writing</a:t>
            </a:r>
            <a:r>
              <a:rPr lang="en-US" altLang="zh-CN" sz="2400" dirty="0">
                <a:solidFill>
                  <a:srgbClr val="FF0000"/>
                </a:solidFill>
              </a:rPr>
              <a:t> </a:t>
            </a:r>
            <a:r>
              <a:rPr lang="en-US" altLang="zh-CN" sz="2400" dirty="0">
                <a:solidFill>
                  <a:srgbClr val="4472C4">
                    <a:lumMod val="50000"/>
                  </a:srgbClr>
                </a:solidFill>
              </a:rPr>
              <a:t>to express my</a:t>
            </a:r>
            <a:r>
              <a:rPr lang="en-US" altLang="zh-CN" sz="2400" dirty="0">
                <a:solidFill>
                  <a:srgbClr val="FFFF00"/>
                </a:solidFill>
              </a:rPr>
              <a:t> </a:t>
            </a:r>
            <a:r>
              <a:rPr lang="en-US" altLang="zh-CN" sz="2400" b="1" u="sng" dirty="0">
                <a:solidFill>
                  <a:srgbClr val="C00000"/>
                </a:solidFill>
              </a:rPr>
              <a:t>sincere</a:t>
            </a:r>
            <a:r>
              <a:rPr lang="en-US" altLang="zh-CN" sz="2400" b="1" dirty="0">
                <a:solidFill>
                  <a:srgbClr val="C00000"/>
                </a:solidFill>
              </a:rPr>
              <a:t> thanks</a:t>
            </a:r>
            <a:r>
              <a:rPr lang="en-US" altLang="zh-CN" sz="2400" b="1" dirty="0">
                <a:solidFill>
                  <a:srgbClr val="FFFF00"/>
                </a:solidFill>
              </a:rPr>
              <a:t> </a:t>
            </a:r>
            <a:r>
              <a:rPr lang="en-US" altLang="zh-CN" sz="2400" b="1" dirty="0">
                <a:solidFill>
                  <a:srgbClr val="4472C4">
                    <a:lumMod val="50000"/>
                  </a:srgbClr>
                </a:solidFill>
              </a:rPr>
              <a:t>for</a:t>
            </a:r>
            <a:r>
              <a:rPr lang="en-US" altLang="zh-CN" sz="2400" b="1" dirty="0">
                <a:solidFill>
                  <a:srgbClr val="FFFF00"/>
                </a:solidFill>
              </a:rPr>
              <a:t> </a:t>
            </a:r>
            <a:r>
              <a:rPr lang="en-US" altLang="zh-CN" sz="2400" b="1" u="sng" dirty="0">
                <a:solidFill>
                  <a:srgbClr val="C00000"/>
                </a:solidFill>
              </a:rPr>
              <a:t>your assistance</a:t>
            </a:r>
            <a:r>
              <a:rPr lang="en-US" altLang="zh-CN" sz="2400" b="1" dirty="0">
                <a:solidFill>
                  <a:srgbClr val="FFFF00"/>
                </a:solidFill>
              </a:rPr>
              <a:t>.</a:t>
            </a:r>
            <a:endParaRPr lang="en-US" altLang="zh-CN" sz="2400" b="1" dirty="0">
              <a:solidFill>
                <a:srgbClr val="FFFF00"/>
              </a:solidFill>
            </a:endParaRPr>
          </a:p>
          <a:p>
            <a:pPr lvl="0"/>
            <a:r>
              <a:rPr lang="en-US" altLang="zh-CN" sz="2400" dirty="0">
                <a:solidFill>
                  <a:srgbClr val="FFFF00"/>
                </a:solidFill>
              </a:rPr>
              <a:t>                                                                         </a:t>
            </a:r>
            <a:r>
              <a:rPr lang="en-US" altLang="zh-CN" sz="2400" b="1" u="sng" dirty="0">
                <a:solidFill>
                  <a:srgbClr val="C00000"/>
                </a:solidFill>
              </a:rPr>
              <a:t>to</a:t>
            </a:r>
            <a:r>
              <a:rPr lang="en-US" altLang="zh-CN" sz="2400" dirty="0">
                <a:solidFill>
                  <a:srgbClr val="FF0000"/>
                </a:solidFill>
              </a:rPr>
              <a:t> </a:t>
            </a:r>
            <a:r>
              <a:rPr lang="en-US" altLang="zh-CN" sz="2400" dirty="0">
                <a:solidFill>
                  <a:srgbClr val="FFFF00"/>
                </a:solidFill>
              </a:rPr>
              <a:t> </a:t>
            </a:r>
            <a:r>
              <a:rPr lang="en-US" altLang="zh-CN" sz="2400" dirty="0">
                <a:solidFill>
                  <a:srgbClr val="4472C4">
                    <a:lumMod val="50000"/>
                  </a:srgbClr>
                </a:solidFill>
              </a:rPr>
              <a:t>you </a:t>
            </a:r>
            <a:r>
              <a:rPr lang="en-US" altLang="zh-CN" sz="2400" dirty="0">
                <a:solidFill>
                  <a:srgbClr val="FFFF00"/>
                </a:solidFill>
              </a:rPr>
              <a:t> </a:t>
            </a:r>
            <a:endParaRPr lang="en-US" altLang="zh-CN" sz="2400" dirty="0">
              <a:solidFill>
                <a:srgbClr val="FFFF00"/>
              </a:solidFill>
            </a:endParaRPr>
          </a:p>
        </p:txBody>
      </p:sp>
      <p:sp>
        <p:nvSpPr>
          <p:cNvPr id="7" name="矩形 6"/>
          <p:cNvSpPr/>
          <p:nvPr/>
        </p:nvSpPr>
        <p:spPr>
          <a:xfrm>
            <a:off x="736600" y="4806950"/>
            <a:ext cx="10745470" cy="829945"/>
          </a:xfrm>
          <a:prstGeom prst="rect">
            <a:avLst/>
          </a:prstGeom>
        </p:spPr>
        <p:txBody>
          <a:bodyPr wrap="square">
            <a:spAutoFit/>
          </a:bodyPr>
          <a:lstStyle/>
          <a:p>
            <a:pPr marL="342900" lvl="0" indent="-342900">
              <a:buFont typeface="Wingdings" panose="05000000000000000000" pitchFamily="2" charset="2"/>
              <a:buChar char="Ø"/>
            </a:pPr>
            <a:r>
              <a:rPr lang="en-US" altLang="zh-CN" sz="2400" dirty="0">
                <a:solidFill>
                  <a:srgbClr val="4472C4">
                    <a:lumMod val="50000"/>
                  </a:srgbClr>
                </a:solidFill>
              </a:rPr>
              <a:t>Having known that you will </a:t>
            </a:r>
            <a:r>
              <a:rPr lang="en-US" altLang="zh-CN" sz="2400" b="1" u="sng" dirty="0">
                <a:solidFill>
                  <a:srgbClr val="C00000"/>
                </a:solidFill>
              </a:rPr>
              <a:t>go</a:t>
            </a:r>
            <a:r>
              <a:rPr lang="en-US" altLang="zh-CN" sz="2400" b="1" dirty="0">
                <a:solidFill>
                  <a:srgbClr val="4472C4">
                    <a:lumMod val="50000"/>
                  </a:srgbClr>
                </a:solidFill>
              </a:rPr>
              <a:t> </a:t>
            </a:r>
            <a:r>
              <a:rPr lang="en-US" altLang="zh-CN" sz="2400" dirty="0">
                <a:solidFill>
                  <a:srgbClr val="4472C4">
                    <a:lumMod val="50000"/>
                  </a:srgbClr>
                </a:solidFill>
              </a:rPr>
              <a:t>back to your own country</a:t>
            </a:r>
            <a:r>
              <a:rPr lang="en-US" altLang="zh-CN" sz="2400" b="1" u="sng" dirty="0">
                <a:solidFill>
                  <a:srgbClr val="C00000"/>
                </a:solidFill>
              </a:rPr>
              <a:t>,</a:t>
            </a:r>
            <a:r>
              <a:rPr lang="en-US" altLang="zh-CN" sz="2400" b="1" dirty="0">
                <a:solidFill>
                  <a:srgbClr val="4472C4">
                    <a:lumMod val="50000"/>
                  </a:srgbClr>
                </a:solidFill>
              </a:rPr>
              <a:t> </a:t>
            </a:r>
            <a:r>
              <a:rPr lang="en-US" altLang="zh-CN" sz="2400" dirty="0">
                <a:solidFill>
                  <a:srgbClr val="4472C4">
                    <a:lumMod val="50000"/>
                  </a:srgbClr>
                </a:solidFill>
              </a:rPr>
              <a:t>I’m writing to extend my appreciations and thanks.</a:t>
            </a:r>
            <a:endParaRPr lang="en-US" altLang="zh-CN" sz="2400" dirty="0">
              <a:solidFill>
                <a:srgbClr val="4472C4">
                  <a:lumMod val="50000"/>
                </a:srgbClr>
              </a:solidFill>
            </a:endParaRPr>
          </a:p>
        </p:txBody>
      </p:sp>
      <p:sp>
        <p:nvSpPr>
          <p:cNvPr id="9" name="标注: 弯曲线形(带边框和强调线) 8"/>
          <p:cNvSpPr/>
          <p:nvPr/>
        </p:nvSpPr>
        <p:spPr>
          <a:xfrm flipH="1">
            <a:off x="296445" y="3495479"/>
            <a:ext cx="1512168" cy="461665"/>
          </a:xfrm>
          <a:prstGeom prst="accentBorderCallout2">
            <a:avLst>
              <a:gd name="adj1" fmla="val 18750"/>
              <a:gd name="adj2" fmla="val -8333"/>
              <a:gd name="adj3" fmla="val 18750"/>
              <a:gd name="adj4" fmla="val -16667"/>
              <a:gd name="adj5" fmla="val -46813"/>
              <a:gd name="adj6" fmla="val -16880"/>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拼写错误</a:t>
            </a:r>
            <a:endParaRPr lang="zh-CN" altLang="en-US" sz="2400" b="1" dirty="0">
              <a:solidFill>
                <a:srgbClr val="000000"/>
              </a:solidFill>
            </a:endParaRPr>
          </a:p>
        </p:txBody>
      </p:sp>
      <p:sp>
        <p:nvSpPr>
          <p:cNvPr id="10" name="标注: 弯曲线形(带边框和强调线) 9"/>
          <p:cNvSpPr/>
          <p:nvPr/>
        </p:nvSpPr>
        <p:spPr>
          <a:xfrm flipH="1">
            <a:off x="2201228" y="3495949"/>
            <a:ext cx="1512168" cy="461665"/>
          </a:xfrm>
          <a:prstGeom prst="accentBorderCallout2">
            <a:avLst>
              <a:gd name="adj1" fmla="val 18750"/>
              <a:gd name="adj2" fmla="val -8333"/>
              <a:gd name="adj3" fmla="val 18750"/>
              <a:gd name="adj4" fmla="val -16667"/>
              <a:gd name="adj5" fmla="val -52601"/>
              <a:gd name="adj6" fmla="val -72568"/>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词性错误</a:t>
            </a:r>
            <a:endParaRPr lang="zh-CN" altLang="en-US" sz="2400" b="1" dirty="0">
              <a:solidFill>
                <a:srgbClr val="000000"/>
              </a:solidFill>
            </a:endParaRPr>
          </a:p>
        </p:txBody>
      </p:sp>
      <p:sp>
        <p:nvSpPr>
          <p:cNvPr id="11" name="标注: 弯曲线形(带边框和强调线) 10"/>
          <p:cNvSpPr/>
          <p:nvPr/>
        </p:nvSpPr>
        <p:spPr>
          <a:xfrm flipH="1">
            <a:off x="4566732" y="3495517"/>
            <a:ext cx="1512168" cy="461665"/>
          </a:xfrm>
          <a:prstGeom prst="accentBorderCallout2">
            <a:avLst>
              <a:gd name="adj1" fmla="val 18750"/>
              <a:gd name="adj2" fmla="val -8333"/>
              <a:gd name="adj3" fmla="val 18750"/>
              <a:gd name="adj4" fmla="val -16667"/>
              <a:gd name="adj5" fmla="val -55425"/>
              <a:gd name="adj6" fmla="val -36511"/>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复数错误</a:t>
            </a:r>
            <a:endParaRPr lang="zh-CN" altLang="en-US" sz="2400" b="1" dirty="0">
              <a:solidFill>
                <a:srgbClr val="000000"/>
              </a:solidFill>
            </a:endParaRPr>
          </a:p>
        </p:txBody>
      </p:sp>
      <p:sp>
        <p:nvSpPr>
          <p:cNvPr id="13" name="标注: 弯曲线形(带边框和强调线) 12"/>
          <p:cNvSpPr/>
          <p:nvPr/>
        </p:nvSpPr>
        <p:spPr>
          <a:xfrm>
            <a:off x="8219431" y="3495660"/>
            <a:ext cx="1487525" cy="461665"/>
          </a:xfrm>
          <a:prstGeom prst="accentBorderCallout2">
            <a:avLst>
              <a:gd name="adj1" fmla="val 18750"/>
              <a:gd name="adj2" fmla="val -8333"/>
              <a:gd name="adj3" fmla="val 18750"/>
              <a:gd name="adj4" fmla="val -16667"/>
              <a:gd name="adj5" fmla="val -61883"/>
              <a:gd name="adj6" fmla="val -80690"/>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搭配错误</a:t>
            </a:r>
            <a:endParaRPr lang="zh-CN" altLang="en-US" sz="2400" b="1" dirty="0">
              <a:solidFill>
                <a:srgbClr val="000000"/>
              </a:solidFill>
            </a:endParaRPr>
          </a:p>
        </p:txBody>
      </p:sp>
      <p:sp>
        <p:nvSpPr>
          <p:cNvPr id="14" name="椭圆 13"/>
          <p:cNvSpPr/>
          <p:nvPr/>
        </p:nvSpPr>
        <p:spPr>
          <a:xfrm>
            <a:off x="8382669" y="2581294"/>
            <a:ext cx="505629"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15" name="标注: 弯曲线形(带边框和强调线) 14"/>
          <p:cNvSpPr/>
          <p:nvPr/>
        </p:nvSpPr>
        <p:spPr>
          <a:xfrm flipH="1">
            <a:off x="2298358" y="5728502"/>
            <a:ext cx="1512168" cy="461665"/>
          </a:xfrm>
          <a:prstGeom prst="accentBorderCallout2">
            <a:avLst>
              <a:gd name="adj1" fmla="val 18750"/>
              <a:gd name="adj2" fmla="val -8333"/>
              <a:gd name="adj3" fmla="val 18750"/>
              <a:gd name="adj4" fmla="val -16667"/>
              <a:gd name="adj5" fmla="val -111400"/>
              <a:gd name="adj6" fmla="val -73976"/>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动词错误</a:t>
            </a:r>
            <a:endParaRPr lang="zh-CN" altLang="en-US" sz="2400" b="1" dirty="0">
              <a:solidFill>
                <a:srgbClr val="000000"/>
              </a:solidFill>
            </a:endParaRPr>
          </a:p>
        </p:txBody>
      </p:sp>
      <p:sp>
        <p:nvSpPr>
          <p:cNvPr id="16" name="标注: 弯曲线形(带边框和强调线) 15"/>
          <p:cNvSpPr/>
          <p:nvPr/>
        </p:nvSpPr>
        <p:spPr>
          <a:xfrm flipH="1">
            <a:off x="5192841" y="5644504"/>
            <a:ext cx="2520280" cy="461665"/>
          </a:xfrm>
          <a:prstGeom prst="accentBorderCallout2">
            <a:avLst>
              <a:gd name="adj1" fmla="val 18750"/>
              <a:gd name="adj2" fmla="val -8333"/>
              <a:gd name="adj3" fmla="val 18750"/>
              <a:gd name="adj4" fmla="val -16667"/>
              <a:gd name="adj5" fmla="val -96330"/>
              <a:gd name="adj6" fmla="val -37725"/>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悬垂修饰语 误用</a:t>
            </a:r>
            <a:endParaRPr lang="zh-CN" altLang="en-US" sz="2400" b="1" dirty="0">
              <a:solidFill>
                <a:srgbClr val="000000"/>
              </a:solidFill>
            </a:endParaRPr>
          </a:p>
        </p:txBody>
      </p:sp>
      <p:sp>
        <p:nvSpPr>
          <p:cNvPr id="17" name="椭圆 16"/>
          <p:cNvSpPr/>
          <p:nvPr/>
        </p:nvSpPr>
        <p:spPr>
          <a:xfrm>
            <a:off x="8710624" y="4134054"/>
            <a:ext cx="505629"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4" name="文本框 3"/>
          <p:cNvSpPr txBox="1"/>
          <p:nvPr/>
        </p:nvSpPr>
        <p:spPr>
          <a:xfrm>
            <a:off x="493395" y="299720"/>
            <a:ext cx="11515090"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heel(1)">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arn(inVertic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heel(1)">
                                      <p:cBhvr>
                                        <p:cTn id="6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9" grpId="0" bldLvl="0" animBg="1"/>
      <p:bldP spid="10" grpId="0" bldLvl="0" animBg="1"/>
      <p:bldP spid="11" grpId="0" bldLvl="0" animBg="1"/>
      <p:bldP spid="13" grpId="0" bldLvl="0" animBg="1"/>
      <p:bldP spid="14" grpId="0" bldLvl="0" animBg="1"/>
      <p:bldP spid="15" grpId="0" bldLvl="0" animBg="1"/>
      <p:bldP spid="16" grpId="0" bldLvl="0" animBg="1"/>
      <p:bldP spid="17" grpId="0" bldLvl="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31252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sp>
        <p:nvSpPr>
          <p:cNvPr id="5" name="文本框 4"/>
          <p:cNvSpPr txBox="1"/>
          <p:nvPr/>
        </p:nvSpPr>
        <p:spPr>
          <a:xfrm>
            <a:off x="306070" y="1034415"/>
            <a:ext cx="11579225" cy="1198880"/>
          </a:xfrm>
          <a:prstGeom prst="rect">
            <a:avLst/>
          </a:prstGeom>
          <a:noFill/>
          <a:ln>
            <a:solidFill>
              <a:srgbClr val="FFC000"/>
            </a:solidFill>
          </a:ln>
        </p:spPr>
        <p:txBody>
          <a:bodyPr wrap="square" rtlCol="0" anchor="t">
            <a:spAutoFit/>
          </a:bodyPr>
          <a:lstStyle/>
          <a:p>
            <a:r>
              <a:rPr lang="zh-CN" altLang="en-US"/>
              <a:t>（2019年06月浙江高考应用文写作）</a:t>
            </a:r>
            <a:r>
              <a:rPr lang="zh-CN" altLang="en-US" sz="2400"/>
              <a:t>假定你是李华，经常帮助你学习英语的朋友Alex即将返回自己的国家。请给他写一封邮件，内容包括：</a:t>
            </a:r>
            <a:endParaRPr lang="zh-CN" altLang="en-US" sz="2400"/>
          </a:p>
          <a:p>
            <a:r>
              <a:rPr lang="zh-CN" altLang="en-US" sz="2400"/>
              <a:t>1. 表示感谢；2. 回顾Alex对你的帮助；3. 临别祝愿。</a:t>
            </a:r>
            <a:endParaRPr lang="zh-CN" altLang="en-US" sz="2400"/>
          </a:p>
        </p:txBody>
      </p:sp>
      <p:sp>
        <p:nvSpPr>
          <p:cNvPr id="7" name="文本框 6"/>
          <p:cNvSpPr txBox="1"/>
          <p:nvPr/>
        </p:nvSpPr>
        <p:spPr>
          <a:xfrm>
            <a:off x="493395" y="2384425"/>
            <a:ext cx="10960100" cy="2676525"/>
          </a:xfrm>
          <a:prstGeom prst="rect">
            <a:avLst/>
          </a:prstGeom>
          <a:noFill/>
        </p:spPr>
        <p:txBody>
          <a:bodyPr wrap="square" rtlCol="0">
            <a:spAutoFit/>
          </a:bodyPr>
          <a:lstStyle/>
          <a:p>
            <a:r>
              <a:rPr lang="en-US" altLang="zh-CN" sz="2400" dirty="0">
                <a:solidFill>
                  <a:sysClr val="windowText" lastClr="000000"/>
                </a:solidFill>
              </a:rPr>
              <a:t>3. Learning that you’ll back your country, so I’m writing to express my best wish for you.  </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pPr lvl="0"/>
            <a:r>
              <a:rPr lang="en-US" altLang="zh-CN" sz="2400" dirty="0">
                <a:solidFill>
                  <a:sysClr val="windowText" lastClr="000000"/>
                </a:solidFill>
              </a:rPr>
              <a:t>4. Mixed with sad and grateful, I’m writing this letter to convey my best wishes and sincerely gratitude.</a:t>
            </a:r>
            <a:endParaRPr lang="en-US" altLang="zh-CN" sz="2400" dirty="0">
              <a:solidFill>
                <a:sysClr val="windowText" lastClr="000000"/>
              </a:solidFill>
            </a:endParaRPr>
          </a:p>
        </p:txBody>
      </p:sp>
      <p:sp>
        <p:nvSpPr>
          <p:cNvPr id="9" name="矩形 8"/>
          <p:cNvSpPr/>
          <p:nvPr/>
        </p:nvSpPr>
        <p:spPr>
          <a:xfrm>
            <a:off x="505460" y="3214370"/>
            <a:ext cx="10854690" cy="829945"/>
          </a:xfrm>
          <a:prstGeom prst="rect">
            <a:avLst/>
          </a:prstGeom>
        </p:spPr>
        <p:txBody>
          <a:bodyPr wrap="square">
            <a:spAutoFit/>
          </a:bodyPr>
          <a:lstStyle/>
          <a:p>
            <a:pPr marL="342900" indent="-342900">
              <a:buFont typeface="Wingdings" panose="05000000000000000000" pitchFamily="2" charset="2"/>
              <a:buChar char="Ø"/>
            </a:pPr>
            <a:r>
              <a:rPr lang="en-US" altLang="zh-CN" sz="2400" dirty="0">
                <a:solidFill>
                  <a:srgbClr val="4472C4">
                    <a:lumMod val="50000"/>
                  </a:srgbClr>
                </a:solidFill>
              </a:rPr>
              <a:t>Learning that you’ll </a:t>
            </a:r>
            <a:r>
              <a:rPr lang="en-US" altLang="zh-CN" sz="2400" b="1" u="sng" dirty="0">
                <a:solidFill>
                  <a:srgbClr val="FF0000"/>
                </a:solidFill>
              </a:rPr>
              <a:t>go back to </a:t>
            </a:r>
            <a:r>
              <a:rPr lang="en-US" altLang="zh-CN" sz="2400" dirty="0">
                <a:solidFill>
                  <a:srgbClr val="4472C4">
                    <a:lumMod val="50000"/>
                  </a:srgbClr>
                </a:solidFill>
              </a:rPr>
              <a:t>/ </a:t>
            </a:r>
            <a:r>
              <a:rPr lang="en-US" altLang="zh-CN" sz="2400" b="1" u="sng" dirty="0">
                <a:solidFill>
                  <a:srgbClr val="FF0000"/>
                </a:solidFill>
              </a:rPr>
              <a:t>return to </a:t>
            </a:r>
            <a:r>
              <a:rPr lang="en-US" altLang="zh-CN" sz="2400" dirty="0">
                <a:solidFill>
                  <a:srgbClr val="4472C4">
                    <a:lumMod val="50000"/>
                  </a:srgbClr>
                </a:solidFill>
              </a:rPr>
              <a:t>your country, I’m writing to express my best</a:t>
            </a:r>
            <a:r>
              <a:rPr lang="en-US" altLang="zh-CN" sz="2400" dirty="0">
                <a:solidFill>
                  <a:srgbClr val="FFFF00"/>
                </a:solidFill>
              </a:rPr>
              <a:t> </a:t>
            </a:r>
            <a:r>
              <a:rPr lang="en-US" altLang="zh-CN" sz="2400" b="1" u="sng" dirty="0">
                <a:solidFill>
                  <a:srgbClr val="FF0000"/>
                </a:solidFill>
              </a:rPr>
              <a:t>wishes</a:t>
            </a:r>
            <a:r>
              <a:rPr lang="en-US" altLang="zh-CN" sz="2400" dirty="0">
                <a:solidFill>
                  <a:srgbClr val="FFFF00"/>
                </a:solidFill>
              </a:rPr>
              <a:t> </a:t>
            </a:r>
            <a:r>
              <a:rPr lang="en-US" altLang="zh-CN" sz="2400" dirty="0">
                <a:solidFill>
                  <a:srgbClr val="4472C4">
                    <a:lumMod val="50000"/>
                  </a:srgbClr>
                </a:solidFill>
              </a:rPr>
              <a:t>for you.</a:t>
            </a:r>
            <a:r>
              <a:rPr lang="en-US" altLang="zh-CN" sz="2400" dirty="0">
                <a:solidFill>
                  <a:srgbClr val="FFFF00"/>
                </a:solidFill>
              </a:rPr>
              <a:t> </a:t>
            </a:r>
            <a:endParaRPr lang="zh-CN" altLang="en-US" dirty="0">
              <a:solidFill>
                <a:srgbClr val="FFFF00"/>
              </a:solidFill>
            </a:endParaRPr>
          </a:p>
        </p:txBody>
      </p:sp>
      <p:sp>
        <p:nvSpPr>
          <p:cNvPr id="10" name="矩形 9"/>
          <p:cNvSpPr/>
          <p:nvPr/>
        </p:nvSpPr>
        <p:spPr>
          <a:xfrm>
            <a:off x="493395" y="5342255"/>
            <a:ext cx="10738485" cy="829945"/>
          </a:xfrm>
          <a:prstGeom prst="rect">
            <a:avLst/>
          </a:prstGeom>
        </p:spPr>
        <p:txBody>
          <a:bodyPr wrap="square">
            <a:spAutoFit/>
          </a:bodyPr>
          <a:lstStyle/>
          <a:p>
            <a:pPr marL="342900" indent="-342900">
              <a:buFont typeface="Wingdings" panose="05000000000000000000" pitchFamily="2" charset="2"/>
              <a:buChar char="Ø"/>
            </a:pPr>
            <a:r>
              <a:rPr lang="en-US" altLang="zh-CN" sz="2400" dirty="0">
                <a:solidFill>
                  <a:srgbClr val="4472C4">
                    <a:lumMod val="50000"/>
                  </a:srgbClr>
                </a:solidFill>
              </a:rPr>
              <a:t>Mixed with</a:t>
            </a:r>
            <a:r>
              <a:rPr lang="en-US" altLang="zh-CN" sz="2400" dirty="0">
                <a:solidFill>
                  <a:srgbClr val="FFFF00"/>
                </a:solidFill>
              </a:rPr>
              <a:t> </a:t>
            </a:r>
            <a:r>
              <a:rPr lang="en-US" altLang="zh-CN" sz="2400" b="1" u="sng" dirty="0">
                <a:solidFill>
                  <a:srgbClr val="FF0000"/>
                </a:solidFill>
              </a:rPr>
              <a:t>sadness and gratefulness</a:t>
            </a:r>
            <a:r>
              <a:rPr lang="en-US" altLang="zh-CN" sz="2400" dirty="0">
                <a:solidFill>
                  <a:srgbClr val="4472C4">
                    <a:lumMod val="50000"/>
                  </a:srgbClr>
                </a:solidFill>
              </a:rPr>
              <a:t>, I’m</a:t>
            </a:r>
            <a:r>
              <a:rPr lang="en-US" altLang="zh-CN" sz="2400" dirty="0">
                <a:solidFill>
                  <a:srgbClr val="FFFF00"/>
                </a:solidFill>
              </a:rPr>
              <a:t> </a:t>
            </a:r>
            <a:r>
              <a:rPr lang="en-US" altLang="zh-CN" sz="2400" b="1" u="sng" dirty="0">
                <a:solidFill>
                  <a:srgbClr val="FF0000"/>
                </a:solidFill>
              </a:rPr>
              <a:t>writing to convey </a:t>
            </a:r>
            <a:r>
              <a:rPr lang="en-US" altLang="zh-CN" sz="2400" dirty="0">
                <a:solidFill>
                  <a:srgbClr val="4472C4">
                    <a:lumMod val="50000"/>
                  </a:srgbClr>
                </a:solidFill>
              </a:rPr>
              <a:t>my best wishes and</a:t>
            </a:r>
            <a:r>
              <a:rPr lang="en-US" altLang="zh-CN" sz="2400" dirty="0">
                <a:solidFill>
                  <a:srgbClr val="FFFF00"/>
                </a:solidFill>
              </a:rPr>
              <a:t> </a:t>
            </a:r>
            <a:r>
              <a:rPr lang="en-US" altLang="zh-CN" sz="2400" b="1" u="sng" dirty="0">
                <a:solidFill>
                  <a:srgbClr val="FF0000"/>
                </a:solidFill>
              </a:rPr>
              <a:t>sincere</a:t>
            </a:r>
            <a:r>
              <a:rPr lang="en-US" altLang="zh-CN" sz="2400" dirty="0">
                <a:solidFill>
                  <a:srgbClr val="4472C4">
                    <a:lumMod val="50000"/>
                  </a:srgbClr>
                </a:solidFill>
              </a:rPr>
              <a:t> gratitude.</a:t>
            </a:r>
            <a:endParaRPr lang="en-US" altLang="zh-CN" sz="2400" dirty="0">
              <a:solidFill>
                <a:srgbClr val="4472C4">
                  <a:lumMod val="50000"/>
                </a:srgbClr>
              </a:solidFill>
            </a:endParaRPr>
          </a:p>
        </p:txBody>
      </p:sp>
      <p:sp>
        <p:nvSpPr>
          <p:cNvPr id="11" name="标注: 弯曲线形(带边框和强调线) 9"/>
          <p:cNvSpPr/>
          <p:nvPr/>
        </p:nvSpPr>
        <p:spPr>
          <a:xfrm>
            <a:off x="4785062" y="4190323"/>
            <a:ext cx="2178191" cy="419700"/>
          </a:xfrm>
          <a:prstGeom prst="accentBorderCallout2">
            <a:avLst>
              <a:gd name="adj1" fmla="val 18750"/>
              <a:gd name="adj2" fmla="val -8333"/>
              <a:gd name="adj3" fmla="val 18750"/>
              <a:gd name="adj4" fmla="val -16667"/>
              <a:gd name="adj5" fmla="val -65111"/>
              <a:gd name="adj6" fmla="val -57882"/>
            </a:avLst>
          </a:prstGeom>
          <a:solidFill>
            <a:srgbClr val="BBE0E3"/>
          </a:solidFill>
          <a:ln w="25400" cap="flat" cmpd="sng" algn="ctr">
            <a:solidFill>
              <a:srgbClr val="BBE0E3">
                <a:shade val="50000"/>
              </a:srgbClr>
            </a:solidFill>
            <a:prstDash val="solid"/>
          </a:ln>
          <a:effectLst/>
        </p:spPr>
        <p:txBody>
          <a:bodyPr rtlCol="0" anchor="ctr"/>
          <a:lstStyle/>
          <a:p>
            <a:pPr lvl="0" algn="ctr"/>
            <a:r>
              <a:rPr lang="zh-CN" altLang="en-US" sz="2400" b="1" dirty="0">
                <a:solidFill>
                  <a:srgbClr val="000000"/>
                </a:solidFill>
              </a:rPr>
              <a:t>名词复数错误</a:t>
            </a:r>
            <a:endParaRPr lang="zh-CN" altLang="en-US" sz="2400" b="1" dirty="0">
              <a:solidFill>
                <a:srgbClr val="000000"/>
              </a:solidFill>
            </a:endParaRPr>
          </a:p>
        </p:txBody>
      </p:sp>
      <p:sp>
        <p:nvSpPr>
          <p:cNvPr id="13" name="标注: 弯曲线形(带边框和强调线) 12"/>
          <p:cNvSpPr/>
          <p:nvPr/>
        </p:nvSpPr>
        <p:spPr>
          <a:xfrm>
            <a:off x="7864108" y="4190137"/>
            <a:ext cx="2592288" cy="419700"/>
          </a:xfrm>
          <a:prstGeom prst="accentBorderCallout2">
            <a:avLst>
              <a:gd name="adj1" fmla="val 18750"/>
              <a:gd name="adj2" fmla="val -8333"/>
              <a:gd name="adj3" fmla="val 18750"/>
              <a:gd name="adj4" fmla="val -16667"/>
              <a:gd name="adj5" fmla="val -129911"/>
              <a:gd name="adj6" fmla="val -62719"/>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动词、介词错误</a:t>
            </a:r>
            <a:endParaRPr lang="zh-CN" altLang="en-US" sz="2400" b="1" dirty="0">
              <a:solidFill>
                <a:srgbClr val="000000"/>
              </a:solidFill>
            </a:endParaRPr>
          </a:p>
        </p:txBody>
      </p:sp>
      <p:sp>
        <p:nvSpPr>
          <p:cNvPr id="14" name="标注: 弯曲线形(带边框和强调线) 13"/>
          <p:cNvSpPr/>
          <p:nvPr/>
        </p:nvSpPr>
        <p:spPr>
          <a:xfrm>
            <a:off x="8942784" y="2794533"/>
            <a:ext cx="2417281" cy="419700"/>
          </a:xfrm>
          <a:prstGeom prst="accentBorderCallout2">
            <a:avLst>
              <a:gd name="adj1" fmla="val 18750"/>
              <a:gd name="adj2" fmla="val -8333"/>
              <a:gd name="adj3" fmla="val 18750"/>
              <a:gd name="adj4" fmla="val -16667"/>
              <a:gd name="adj5" fmla="val -19190"/>
              <a:gd name="adj6" fmla="val -108468"/>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悬垂修饰语 错误</a:t>
            </a:r>
            <a:endParaRPr lang="zh-CN" altLang="en-US" sz="2400" b="1" dirty="0">
              <a:solidFill>
                <a:srgbClr val="000000"/>
              </a:solidFill>
            </a:endParaRPr>
          </a:p>
        </p:txBody>
      </p:sp>
      <p:sp>
        <p:nvSpPr>
          <p:cNvPr id="15" name="标注: 弯曲线形(带边框和强调线) 14"/>
          <p:cNvSpPr/>
          <p:nvPr/>
        </p:nvSpPr>
        <p:spPr>
          <a:xfrm>
            <a:off x="4785360" y="6098540"/>
            <a:ext cx="1996440" cy="419735"/>
          </a:xfrm>
          <a:prstGeom prst="accentBorderCallout2">
            <a:avLst>
              <a:gd name="adj1" fmla="val 18750"/>
              <a:gd name="adj2" fmla="val -8333"/>
              <a:gd name="adj3" fmla="val 18750"/>
              <a:gd name="adj4" fmla="val -16667"/>
              <a:gd name="adj5" fmla="val -90015"/>
              <a:gd name="adj6" fmla="val -38931"/>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词性错误</a:t>
            </a:r>
            <a:endParaRPr lang="zh-CN" altLang="en-US" sz="2400" b="1" dirty="0">
              <a:solidFill>
                <a:srgbClr val="000000"/>
              </a:solidFill>
            </a:endParaRPr>
          </a:p>
        </p:txBody>
      </p:sp>
      <p:sp>
        <p:nvSpPr>
          <p:cNvPr id="17" name="椭圆 16"/>
          <p:cNvSpPr/>
          <p:nvPr/>
        </p:nvSpPr>
        <p:spPr>
          <a:xfrm>
            <a:off x="5319137" y="4667193"/>
            <a:ext cx="2232248"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cxnSp>
        <p:nvCxnSpPr>
          <p:cNvPr id="18" name="直接连接符 17"/>
          <p:cNvCxnSpPr/>
          <p:nvPr/>
        </p:nvCxnSpPr>
        <p:spPr>
          <a:xfrm>
            <a:off x="3081020" y="6114415"/>
            <a:ext cx="1427480" cy="57785"/>
          </a:xfrm>
          <a:prstGeom prst="line">
            <a:avLst/>
          </a:prstGeom>
          <a:noFill/>
          <a:ln w="28575" cap="flat" cmpd="sng" algn="ctr">
            <a:solidFill>
              <a:srgbClr val="5B9BD5">
                <a:lumMod val="60000"/>
                <a:lumOff val="40000"/>
              </a:srgbClr>
            </a:solidFill>
            <a:prstDash val="solid"/>
          </a:ln>
          <a:effectLst/>
        </p:spPr>
      </p:cxnSp>
      <p:sp>
        <p:nvSpPr>
          <p:cNvPr id="27" name="标注: 弯曲线形(带边框和强调线) 26"/>
          <p:cNvSpPr/>
          <p:nvPr/>
        </p:nvSpPr>
        <p:spPr>
          <a:xfrm>
            <a:off x="8649335" y="6098540"/>
            <a:ext cx="2362835" cy="419735"/>
          </a:xfrm>
          <a:prstGeom prst="accentBorderCallout2">
            <a:avLst>
              <a:gd name="adj1" fmla="val 18750"/>
              <a:gd name="adj2" fmla="val -8333"/>
              <a:gd name="adj3" fmla="val 18750"/>
              <a:gd name="adj4" fmla="val -16667"/>
              <a:gd name="adj5" fmla="val -93530"/>
              <a:gd name="adj6" fmla="val -39578"/>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惯用法错误</a:t>
            </a:r>
            <a:endParaRPr lang="zh-CN" altLang="en-US" sz="2400" b="1" dirty="0">
              <a:solidFill>
                <a:srgbClr val="0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inVertical)">
                                      <p:cBhvr>
                                        <p:cTn id="49" dur="500"/>
                                        <p:tgtEl>
                                          <p:spTgt spid="15"/>
                                        </p:tgtEl>
                                      </p:cBhvr>
                                    </p:animEffect>
                                  </p:childTnLst>
                                </p:cTn>
                              </p:par>
                              <p:par>
                                <p:cTn id="50" presetID="16" presetClass="entr" presetSubtype="21"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arn(inVertical)">
                                      <p:cBhvr>
                                        <p:cTn id="57" dur="500"/>
                                        <p:tgtEl>
                                          <p:spTgt spid="27"/>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heel(1)">
                                      <p:cBhvr>
                                        <p:cTn id="6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1" grpId="0" bldLvl="0" animBg="1"/>
      <p:bldP spid="13" grpId="0" bldLvl="0" animBg="1"/>
      <p:bldP spid="14" grpId="0" bldLvl="0" animBg="1"/>
      <p:bldP spid="15" grpId="0" bldLvl="0" animBg="1"/>
      <p:bldP spid="17" grpId="0" bldLvl="0" animBg="1"/>
      <p:bldP spid="2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29474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sp>
        <p:nvSpPr>
          <p:cNvPr id="5" name="文本框 4"/>
          <p:cNvSpPr txBox="1"/>
          <p:nvPr/>
        </p:nvSpPr>
        <p:spPr>
          <a:xfrm>
            <a:off x="306070" y="1034415"/>
            <a:ext cx="11579225" cy="1198880"/>
          </a:xfrm>
          <a:prstGeom prst="rect">
            <a:avLst/>
          </a:prstGeom>
          <a:noFill/>
          <a:ln>
            <a:solidFill>
              <a:srgbClr val="FFC000"/>
            </a:solidFill>
          </a:ln>
        </p:spPr>
        <p:txBody>
          <a:bodyPr wrap="square" rtlCol="0" anchor="t">
            <a:spAutoFit/>
          </a:bodyPr>
          <a:lstStyle/>
          <a:p>
            <a:r>
              <a:rPr lang="zh-CN" altLang="en-US"/>
              <a:t>（2019年06月浙江高考应用文写作）</a:t>
            </a:r>
            <a:r>
              <a:rPr lang="zh-CN" altLang="en-US" sz="2400"/>
              <a:t>假定你是李华，经常帮助你学习英语的朋友Alex即将返回自己的国家。请给他写一封邮件，内容包括：</a:t>
            </a:r>
            <a:endParaRPr lang="zh-CN" altLang="en-US" sz="2400"/>
          </a:p>
          <a:p>
            <a:r>
              <a:rPr lang="zh-CN" altLang="en-US" sz="2400"/>
              <a:t>1. 表示感谢；2. 回顾Alex对你的帮助；3. 临别祝愿。</a:t>
            </a:r>
            <a:endParaRPr lang="zh-CN" altLang="en-US" sz="2400"/>
          </a:p>
        </p:txBody>
      </p:sp>
      <p:sp>
        <p:nvSpPr>
          <p:cNvPr id="4" name="文本框 3"/>
          <p:cNvSpPr txBox="1"/>
          <p:nvPr/>
        </p:nvSpPr>
        <p:spPr>
          <a:xfrm>
            <a:off x="306070" y="2384425"/>
            <a:ext cx="10541000" cy="2676525"/>
          </a:xfrm>
          <a:prstGeom prst="rect">
            <a:avLst/>
          </a:prstGeom>
          <a:noFill/>
        </p:spPr>
        <p:txBody>
          <a:bodyPr wrap="square" rtlCol="0">
            <a:spAutoFit/>
          </a:bodyPr>
          <a:lstStyle/>
          <a:p>
            <a:r>
              <a:rPr lang="en-US" altLang="zh-CN" sz="2400" dirty="0">
                <a:solidFill>
                  <a:sysClr val="windowText" lastClr="000000"/>
                </a:solidFill>
              </a:rPr>
              <a:t>5. Under your help, my written English had an enormous progress.</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r>
              <a:rPr lang="en-US" altLang="zh-CN" sz="2400" dirty="0">
                <a:solidFill>
                  <a:sysClr val="windowText" lastClr="000000"/>
                </a:solidFill>
              </a:rPr>
              <a:t>6. It is you who patiently solved my endless English problem.   </a:t>
            </a:r>
            <a:endParaRPr lang="en-US" altLang="zh-CN" sz="2400" dirty="0">
              <a:solidFill>
                <a:sysClr val="windowText" lastClr="000000"/>
              </a:solidFill>
            </a:endParaRPr>
          </a:p>
        </p:txBody>
      </p:sp>
      <p:sp>
        <p:nvSpPr>
          <p:cNvPr id="2" name="矩形 1"/>
          <p:cNvSpPr/>
          <p:nvPr/>
        </p:nvSpPr>
        <p:spPr>
          <a:xfrm>
            <a:off x="400685" y="2840355"/>
            <a:ext cx="10841355" cy="460375"/>
          </a:xfrm>
          <a:prstGeom prst="rect">
            <a:avLst/>
          </a:prstGeom>
        </p:spPr>
        <p:txBody>
          <a:bodyPr wrap="square">
            <a:spAutoFit/>
          </a:bodyPr>
          <a:lstStyle/>
          <a:p>
            <a:pPr marL="342900" lvl="0" indent="-342900">
              <a:buFont typeface="Wingdings" panose="05000000000000000000" pitchFamily="2" charset="2"/>
              <a:buChar char="Ø"/>
            </a:pPr>
            <a:r>
              <a:rPr lang="en-US" altLang="zh-CN" sz="2400" b="1" dirty="0">
                <a:solidFill>
                  <a:srgbClr val="FF0000"/>
                </a:solidFill>
              </a:rPr>
              <a:t>With </a:t>
            </a:r>
            <a:r>
              <a:rPr lang="en-US" altLang="zh-CN" sz="2400" dirty="0">
                <a:solidFill>
                  <a:srgbClr val="002060"/>
                </a:solidFill>
              </a:rPr>
              <a:t>your help, my written English </a:t>
            </a:r>
            <a:r>
              <a:rPr lang="en-US" altLang="zh-CN" sz="2400" b="1" dirty="0">
                <a:solidFill>
                  <a:srgbClr val="FF0000"/>
                </a:solidFill>
              </a:rPr>
              <a:t>made</a:t>
            </a:r>
            <a:r>
              <a:rPr lang="en-US" altLang="zh-CN" sz="2400" dirty="0">
                <a:solidFill>
                  <a:srgbClr val="FFFF00"/>
                </a:solidFill>
              </a:rPr>
              <a:t> </a:t>
            </a:r>
            <a:r>
              <a:rPr lang="en-US" altLang="zh-CN" sz="2400" b="1" dirty="0">
                <a:solidFill>
                  <a:srgbClr val="FF0000"/>
                </a:solidFill>
              </a:rPr>
              <a:t>great /significant/ tremendous</a:t>
            </a:r>
            <a:r>
              <a:rPr lang="en-US" altLang="zh-CN" sz="2400" dirty="0">
                <a:solidFill>
                  <a:srgbClr val="002060"/>
                </a:solidFill>
              </a:rPr>
              <a:t> progress.</a:t>
            </a:r>
            <a:endParaRPr lang="en-US" altLang="zh-CN" sz="2400" dirty="0">
              <a:solidFill>
                <a:srgbClr val="002060"/>
              </a:solidFill>
            </a:endParaRPr>
          </a:p>
        </p:txBody>
      </p:sp>
      <p:sp>
        <p:nvSpPr>
          <p:cNvPr id="7" name="矩形 6"/>
          <p:cNvSpPr/>
          <p:nvPr/>
        </p:nvSpPr>
        <p:spPr>
          <a:xfrm>
            <a:off x="373380" y="5037455"/>
            <a:ext cx="10762615" cy="460375"/>
          </a:xfrm>
          <a:prstGeom prst="rect">
            <a:avLst/>
          </a:prstGeom>
        </p:spPr>
        <p:txBody>
          <a:bodyPr wrap="square">
            <a:spAutoFit/>
          </a:bodyPr>
          <a:lstStyle/>
          <a:p>
            <a:pPr marL="342900" indent="-342900">
              <a:buFont typeface="Wingdings" panose="05000000000000000000" pitchFamily="2" charset="2"/>
              <a:buChar char="Ø"/>
            </a:pPr>
            <a:r>
              <a:rPr lang="en-US" altLang="zh-CN" sz="2400" dirty="0">
                <a:solidFill>
                  <a:srgbClr val="002060"/>
                </a:solidFill>
              </a:rPr>
              <a:t>It </a:t>
            </a:r>
            <a:r>
              <a:rPr lang="en-US" altLang="zh-CN" sz="2400" b="1" dirty="0">
                <a:solidFill>
                  <a:srgbClr val="FF0000"/>
                </a:solidFill>
              </a:rPr>
              <a:t>was</a:t>
            </a:r>
            <a:r>
              <a:rPr lang="en-US" altLang="zh-CN" sz="2400" dirty="0">
                <a:solidFill>
                  <a:srgbClr val="002060"/>
                </a:solidFill>
              </a:rPr>
              <a:t> you who patiently solved my endless English </a:t>
            </a:r>
            <a:r>
              <a:rPr lang="en-US" altLang="zh-CN" sz="2400" b="1" dirty="0">
                <a:solidFill>
                  <a:srgbClr val="FF0000"/>
                </a:solidFill>
              </a:rPr>
              <a:t>problems</a:t>
            </a:r>
            <a:r>
              <a:rPr lang="en-US" altLang="zh-CN" sz="2400" dirty="0">
                <a:solidFill>
                  <a:srgbClr val="002060"/>
                </a:solidFill>
              </a:rPr>
              <a:t>. </a:t>
            </a:r>
            <a:endParaRPr lang="en-US" altLang="zh-CN" sz="2400" dirty="0">
              <a:solidFill>
                <a:srgbClr val="002060"/>
              </a:solidFill>
            </a:endParaRPr>
          </a:p>
        </p:txBody>
      </p:sp>
      <p:sp>
        <p:nvSpPr>
          <p:cNvPr id="9" name="标注: 弯曲线形(带边框和强调线) 7"/>
          <p:cNvSpPr/>
          <p:nvPr/>
        </p:nvSpPr>
        <p:spPr>
          <a:xfrm>
            <a:off x="2769183" y="5686737"/>
            <a:ext cx="1728192" cy="461665"/>
          </a:xfrm>
          <a:prstGeom prst="accentBorderCallout2">
            <a:avLst>
              <a:gd name="adj1" fmla="val 18750"/>
              <a:gd name="adj2" fmla="val -8333"/>
              <a:gd name="adj3" fmla="val 18750"/>
              <a:gd name="adj4" fmla="val -16667"/>
              <a:gd name="adj5" fmla="val -53272"/>
              <a:gd name="adj6" fmla="val -75290"/>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时态错误</a:t>
            </a:r>
            <a:endParaRPr lang="zh-CN" altLang="en-US" sz="2400" b="1" dirty="0">
              <a:solidFill>
                <a:srgbClr val="000000"/>
              </a:solidFill>
            </a:endParaRPr>
          </a:p>
        </p:txBody>
      </p:sp>
      <p:sp>
        <p:nvSpPr>
          <p:cNvPr id="10" name="标注: 弯曲线形(带边框和强调线) 8"/>
          <p:cNvSpPr/>
          <p:nvPr/>
        </p:nvSpPr>
        <p:spPr>
          <a:xfrm>
            <a:off x="8840658" y="5687149"/>
            <a:ext cx="2194114" cy="461665"/>
          </a:xfrm>
          <a:prstGeom prst="accentBorderCallout2">
            <a:avLst>
              <a:gd name="adj1" fmla="val 18750"/>
              <a:gd name="adj2" fmla="val -8333"/>
              <a:gd name="adj3" fmla="val 18750"/>
              <a:gd name="adj4" fmla="val -16667"/>
              <a:gd name="adj5" fmla="val -62877"/>
              <a:gd name="adj6" fmla="val -23769"/>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名词复数错误</a:t>
            </a:r>
            <a:endParaRPr lang="zh-CN" altLang="en-US" sz="2400" b="1" dirty="0">
              <a:solidFill>
                <a:srgbClr val="000000"/>
              </a:solidFill>
            </a:endParaRPr>
          </a:p>
        </p:txBody>
      </p:sp>
      <p:sp>
        <p:nvSpPr>
          <p:cNvPr id="11" name="标注: 弯曲线形(带边框和强调线) 9"/>
          <p:cNvSpPr/>
          <p:nvPr/>
        </p:nvSpPr>
        <p:spPr>
          <a:xfrm>
            <a:off x="2155741" y="3822440"/>
            <a:ext cx="1728192" cy="461665"/>
          </a:xfrm>
          <a:prstGeom prst="accentBorderCallout2">
            <a:avLst>
              <a:gd name="adj1" fmla="val 18750"/>
              <a:gd name="adj2" fmla="val -8333"/>
              <a:gd name="adj3" fmla="val 18750"/>
              <a:gd name="adj4" fmla="val -16667"/>
              <a:gd name="adj5" fmla="val -131712"/>
              <a:gd name="adj6" fmla="val -46916"/>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词组错误</a:t>
            </a:r>
            <a:endParaRPr lang="zh-CN" altLang="en-US" sz="2400" b="1" dirty="0">
              <a:solidFill>
                <a:srgbClr val="000000"/>
              </a:solidFill>
            </a:endParaRPr>
          </a:p>
        </p:txBody>
      </p:sp>
      <p:sp>
        <p:nvSpPr>
          <p:cNvPr id="12" name="椭圆 11"/>
          <p:cNvSpPr/>
          <p:nvPr/>
        </p:nvSpPr>
        <p:spPr>
          <a:xfrm>
            <a:off x="5563870" y="2422525"/>
            <a:ext cx="603885" cy="44450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13" name="标注: 弯曲线形(带边框和强调线) 12"/>
          <p:cNvSpPr/>
          <p:nvPr/>
        </p:nvSpPr>
        <p:spPr>
          <a:xfrm>
            <a:off x="6727157" y="3822982"/>
            <a:ext cx="1728192" cy="461665"/>
          </a:xfrm>
          <a:prstGeom prst="accentBorderCallout2">
            <a:avLst>
              <a:gd name="adj1" fmla="val 18750"/>
              <a:gd name="adj2" fmla="val -8333"/>
              <a:gd name="adj3" fmla="val 18750"/>
              <a:gd name="adj4" fmla="val -16667"/>
              <a:gd name="adj5" fmla="val -213806"/>
              <a:gd name="adj6" fmla="val -30421"/>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词组错误</a:t>
            </a:r>
            <a:endParaRPr lang="zh-CN" altLang="en-US" sz="2400" b="1" dirty="0">
              <a:solidFill>
                <a:srgbClr val="000000"/>
              </a:solidFill>
            </a:endParaRPr>
          </a:p>
        </p:txBody>
      </p:sp>
      <p:sp>
        <p:nvSpPr>
          <p:cNvPr id="14" name="标注: 弯曲线形(带边框和强调线) 13"/>
          <p:cNvSpPr/>
          <p:nvPr/>
        </p:nvSpPr>
        <p:spPr>
          <a:xfrm>
            <a:off x="9317990" y="3566795"/>
            <a:ext cx="2342515" cy="717550"/>
          </a:xfrm>
          <a:prstGeom prst="accentBorderCallout2">
            <a:avLst>
              <a:gd name="adj1" fmla="val 18750"/>
              <a:gd name="adj2" fmla="val -8333"/>
              <a:gd name="adj3" fmla="val 18750"/>
              <a:gd name="adj4" fmla="val -16667"/>
              <a:gd name="adj5" fmla="val -116548"/>
              <a:gd name="adj6" fmla="val -44592"/>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名词错误</a:t>
            </a:r>
            <a:endParaRPr lang="zh-CN" altLang="en-US" sz="2400" b="1" dirty="0">
              <a:solidFill>
                <a:srgbClr val="000000"/>
              </a:solidFill>
            </a:endParaRPr>
          </a:p>
          <a:p>
            <a:pPr algn="ctr"/>
            <a:r>
              <a:rPr lang="zh-CN" altLang="en-US" sz="2400" b="1" dirty="0">
                <a:solidFill>
                  <a:srgbClr val="000000"/>
                </a:solidFill>
              </a:rPr>
              <a:t>（不可数名词）</a:t>
            </a:r>
            <a:endParaRPr lang="zh-CN" altLang="en-US" sz="2400" b="1" dirty="0">
              <a:solidFill>
                <a:srgbClr val="000000"/>
              </a:solidFill>
            </a:endParaRPr>
          </a:p>
        </p:txBody>
      </p:sp>
      <p:sp>
        <p:nvSpPr>
          <p:cNvPr id="15" name="椭圆 14"/>
          <p:cNvSpPr/>
          <p:nvPr/>
        </p:nvSpPr>
        <p:spPr>
          <a:xfrm>
            <a:off x="6253861" y="2408383"/>
            <a:ext cx="326366"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1)">
                                      <p:cBhvr>
                                        <p:cTn id="35" dur="2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heel(1)">
                                      <p:cBhvr>
                                        <p:cTn id="43" dur="20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arn(inVertical)">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9" grpId="0" bldLvl="0" animBg="1"/>
      <p:bldP spid="10" grpId="0" bldLvl="0" animBg="1"/>
      <p:bldP spid="11" grpId="0" bldLvl="0" animBg="1"/>
      <p:bldP spid="12" grpId="0" bldLvl="0" animBg="1"/>
      <p:bldP spid="13" grpId="0" bldLvl="0" animBg="1"/>
      <p:bldP spid="14" grpId="0" bldLvl="0" animBg="1"/>
      <p:bldP spid="1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297920"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sp>
        <p:nvSpPr>
          <p:cNvPr id="5" name="文本框 4"/>
          <p:cNvSpPr txBox="1"/>
          <p:nvPr/>
        </p:nvSpPr>
        <p:spPr>
          <a:xfrm>
            <a:off x="306070" y="1034415"/>
            <a:ext cx="11579225" cy="1198880"/>
          </a:xfrm>
          <a:prstGeom prst="rect">
            <a:avLst/>
          </a:prstGeom>
          <a:noFill/>
          <a:ln>
            <a:solidFill>
              <a:srgbClr val="FFC000"/>
            </a:solidFill>
          </a:ln>
        </p:spPr>
        <p:txBody>
          <a:bodyPr wrap="square" rtlCol="0" anchor="t">
            <a:spAutoFit/>
          </a:bodyPr>
          <a:lstStyle/>
          <a:p>
            <a:r>
              <a:rPr lang="zh-CN" altLang="en-US"/>
              <a:t>（2019年06月浙江高考应用文写作）</a:t>
            </a:r>
            <a:r>
              <a:rPr lang="zh-CN" altLang="en-US" sz="2400"/>
              <a:t>假定你是李华，经常帮助你学习英语的朋友Alex即将返回自己的国家。请给他写一封邮件，内容包括：</a:t>
            </a:r>
            <a:endParaRPr lang="zh-CN" altLang="en-US" sz="2400"/>
          </a:p>
          <a:p>
            <a:r>
              <a:rPr lang="zh-CN" altLang="en-US" sz="2400"/>
              <a:t>1. 表示感谢；2. 回顾Alex对你的帮助；3. 临别祝愿。</a:t>
            </a:r>
            <a:endParaRPr lang="zh-CN" altLang="en-US" sz="2400"/>
          </a:p>
        </p:txBody>
      </p:sp>
      <p:sp>
        <p:nvSpPr>
          <p:cNvPr id="2" name="文本框 1"/>
          <p:cNvSpPr txBox="1"/>
          <p:nvPr/>
        </p:nvSpPr>
        <p:spPr>
          <a:xfrm>
            <a:off x="305435" y="2384425"/>
            <a:ext cx="11485245" cy="3046095"/>
          </a:xfrm>
          <a:prstGeom prst="rect">
            <a:avLst/>
          </a:prstGeom>
          <a:noFill/>
        </p:spPr>
        <p:txBody>
          <a:bodyPr wrap="square" rtlCol="0">
            <a:spAutoFit/>
          </a:bodyPr>
          <a:lstStyle/>
          <a:p>
            <a:r>
              <a:rPr lang="en-US" altLang="zh-CN" sz="2400" dirty="0">
                <a:solidFill>
                  <a:sysClr val="windowText" lastClr="000000"/>
                </a:solidFill>
              </a:rPr>
              <a:t>7. Looking back to the past few months, you’ve helped me explore, accumulate and progress steadily in my English study.</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r>
              <a:rPr lang="en-US" altLang="zh-CN" sz="2400" dirty="0">
                <a:solidFill>
                  <a:sysClr val="windowText" lastClr="000000"/>
                </a:solidFill>
              </a:rPr>
              <a:t>8. Not only did you teach me grammar, but you also did me a favor to spell words well, thus contributing to my better reading skills .</a:t>
            </a:r>
            <a:endParaRPr lang="en-US" altLang="zh-CN" sz="2400" dirty="0">
              <a:solidFill>
                <a:sysClr val="windowText" lastClr="000000"/>
              </a:solidFill>
            </a:endParaRPr>
          </a:p>
        </p:txBody>
      </p:sp>
      <p:sp>
        <p:nvSpPr>
          <p:cNvPr id="7" name="矩形 6"/>
          <p:cNvSpPr/>
          <p:nvPr/>
        </p:nvSpPr>
        <p:spPr>
          <a:xfrm>
            <a:off x="305435" y="3215005"/>
            <a:ext cx="11381105" cy="829945"/>
          </a:xfrm>
          <a:prstGeom prst="rect">
            <a:avLst/>
          </a:prstGeom>
        </p:spPr>
        <p:txBody>
          <a:bodyPr wrap="square">
            <a:spAutoFit/>
          </a:bodyPr>
          <a:lstStyle/>
          <a:p>
            <a:pPr marL="342900" lvl="0" indent="-342900">
              <a:buFont typeface="Wingdings" panose="05000000000000000000" pitchFamily="2" charset="2"/>
              <a:buChar char="Ø"/>
            </a:pPr>
            <a:r>
              <a:rPr lang="en-US" altLang="zh-CN" sz="2400" dirty="0">
                <a:solidFill>
                  <a:srgbClr val="002060"/>
                </a:solidFill>
              </a:rPr>
              <a:t>Looking back to the past few months, </a:t>
            </a:r>
            <a:r>
              <a:rPr lang="en-US" altLang="zh-CN" sz="2400" b="1" dirty="0">
                <a:solidFill>
                  <a:srgbClr val="FF1D1D"/>
                </a:solidFill>
              </a:rPr>
              <a:t>I vividly/well remember that </a:t>
            </a:r>
            <a:r>
              <a:rPr lang="en-US" altLang="zh-CN" sz="2400" dirty="0">
                <a:solidFill>
                  <a:srgbClr val="002060"/>
                </a:solidFill>
              </a:rPr>
              <a:t>you</a:t>
            </a:r>
            <a:r>
              <a:rPr lang="en-US" altLang="zh-CN" sz="2400" dirty="0">
                <a:solidFill>
                  <a:srgbClr val="FFFF00"/>
                </a:solidFill>
              </a:rPr>
              <a:t> </a:t>
            </a:r>
            <a:r>
              <a:rPr lang="en-US" altLang="zh-CN" sz="2400" b="1" dirty="0">
                <a:solidFill>
                  <a:srgbClr val="FF1D1D"/>
                </a:solidFill>
              </a:rPr>
              <a:t>helped</a:t>
            </a:r>
            <a:r>
              <a:rPr lang="en-US" altLang="zh-CN" sz="2400" dirty="0">
                <a:solidFill>
                  <a:srgbClr val="FFFF00"/>
                </a:solidFill>
              </a:rPr>
              <a:t> </a:t>
            </a:r>
            <a:r>
              <a:rPr lang="en-US" altLang="zh-CN" sz="2400" dirty="0">
                <a:solidFill>
                  <a:srgbClr val="002060"/>
                </a:solidFill>
              </a:rPr>
              <a:t>me explore, accumulate and</a:t>
            </a:r>
            <a:r>
              <a:rPr lang="en-US" altLang="zh-CN" sz="2400" dirty="0">
                <a:solidFill>
                  <a:srgbClr val="FFFF00"/>
                </a:solidFill>
              </a:rPr>
              <a:t> </a:t>
            </a:r>
            <a:r>
              <a:rPr lang="en-US" altLang="zh-CN" sz="2400" dirty="0">
                <a:solidFill>
                  <a:schemeClr val="tx1"/>
                </a:solidFill>
              </a:rPr>
              <a:t>progress</a:t>
            </a:r>
            <a:r>
              <a:rPr lang="en-US" altLang="zh-CN" sz="2400" dirty="0">
                <a:solidFill>
                  <a:srgbClr val="FFFF00"/>
                </a:solidFill>
              </a:rPr>
              <a:t> </a:t>
            </a:r>
            <a:r>
              <a:rPr lang="en-US" altLang="zh-CN" sz="2400" dirty="0">
                <a:solidFill>
                  <a:srgbClr val="002060"/>
                </a:solidFill>
              </a:rPr>
              <a:t> steadily in my English study.</a:t>
            </a:r>
            <a:endParaRPr lang="en-US" altLang="zh-CN" sz="2400" dirty="0">
              <a:solidFill>
                <a:srgbClr val="002060"/>
              </a:solidFill>
            </a:endParaRPr>
          </a:p>
        </p:txBody>
      </p:sp>
      <p:sp>
        <p:nvSpPr>
          <p:cNvPr id="4" name="矩形 3"/>
          <p:cNvSpPr/>
          <p:nvPr/>
        </p:nvSpPr>
        <p:spPr>
          <a:xfrm>
            <a:off x="4859535" y="5420709"/>
            <a:ext cx="2375971" cy="46037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FF1D1D"/>
                </a:solidFill>
              </a:rPr>
              <a:t>writing</a:t>
            </a:r>
            <a:r>
              <a:rPr lang="en-US" altLang="zh-CN" sz="2400" b="1" dirty="0">
                <a:solidFill>
                  <a:srgbClr val="002060"/>
                </a:solidFill>
              </a:rPr>
              <a:t> </a:t>
            </a:r>
            <a:r>
              <a:rPr lang="en-US" altLang="zh-CN" sz="2400" dirty="0">
                <a:solidFill>
                  <a:srgbClr val="002060"/>
                </a:solidFill>
              </a:rPr>
              <a:t>skills</a:t>
            </a:r>
            <a:r>
              <a:rPr lang="en-US" altLang="zh-CN" sz="2400" dirty="0">
                <a:solidFill>
                  <a:srgbClr val="FFFFFF"/>
                </a:solidFill>
              </a:rPr>
              <a:t> </a:t>
            </a:r>
            <a:endParaRPr lang="zh-CN" altLang="en-US" dirty="0"/>
          </a:p>
        </p:txBody>
      </p:sp>
      <p:sp>
        <p:nvSpPr>
          <p:cNvPr id="9" name="标注: 弯曲线形(带边框和强调线) 6"/>
          <p:cNvSpPr/>
          <p:nvPr/>
        </p:nvSpPr>
        <p:spPr>
          <a:xfrm>
            <a:off x="7659937" y="5721443"/>
            <a:ext cx="1728192" cy="461665"/>
          </a:xfrm>
          <a:prstGeom prst="accentBorderCallout2">
            <a:avLst>
              <a:gd name="adj1" fmla="val 18750"/>
              <a:gd name="adj2" fmla="val -8333"/>
              <a:gd name="adj3" fmla="val 18750"/>
              <a:gd name="adj4" fmla="val -16667"/>
              <a:gd name="adj5" fmla="val -68105"/>
              <a:gd name="adj6" fmla="val -90238"/>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逻辑错误</a:t>
            </a:r>
            <a:endParaRPr lang="zh-CN" altLang="en-US" sz="2400" b="1" dirty="0">
              <a:solidFill>
                <a:srgbClr val="000000"/>
              </a:solidFill>
            </a:endParaRPr>
          </a:p>
        </p:txBody>
      </p:sp>
      <p:sp>
        <p:nvSpPr>
          <p:cNvPr id="10" name="标注: 弯曲线形(带边框和强调线) 8"/>
          <p:cNvSpPr/>
          <p:nvPr/>
        </p:nvSpPr>
        <p:spPr>
          <a:xfrm flipH="1">
            <a:off x="6647815" y="4150995"/>
            <a:ext cx="2088515" cy="461645"/>
          </a:xfrm>
          <a:prstGeom prst="accentBorderCallout2">
            <a:avLst>
              <a:gd name="adj1" fmla="val 18750"/>
              <a:gd name="adj2" fmla="val -8333"/>
              <a:gd name="adj3" fmla="val 18750"/>
              <a:gd name="adj4" fmla="val -16667"/>
              <a:gd name="adj5" fmla="val -123108"/>
              <a:gd name="adj6" fmla="val -102097"/>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时态错误</a:t>
            </a:r>
            <a:endParaRPr lang="zh-CN" altLang="en-US" sz="2400" b="1" dirty="0">
              <a:solidFill>
                <a:srgbClr val="000000"/>
              </a:solidFill>
            </a:endParaRPr>
          </a:p>
        </p:txBody>
      </p:sp>
      <p:sp>
        <p:nvSpPr>
          <p:cNvPr id="11" name="标注: 弯曲线形(带边框和强调线) 9"/>
          <p:cNvSpPr/>
          <p:nvPr/>
        </p:nvSpPr>
        <p:spPr>
          <a:xfrm flipH="1">
            <a:off x="990600" y="4044950"/>
            <a:ext cx="2549525" cy="461645"/>
          </a:xfrm>
          <a:prstGeom prst="accentBorderCallout2">
            <a:avLst>
              <a:gd name="adj1" fmla="val 18750"/>
              <a:gd name="adj2" fmla="val -8333"/>
              <a:gd name="adj3" fmla="val 18750"/>
              <a:gd name="adj4" fmla="val -16667"/>
              <a:gd name="adj5" fmla="val -102552"/>
              <a:gd name="adj6" fmla="val -89830"/>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悬垂修饰语 误用</a:t>
            </a:r>
            <a:endParaRPr lang="zh-CN" altLang="en-US" sz="2400" b="1" dirty="0">
              <a:solidFill>
                <a:srgbClr val="000000"/>
              </a:solidFill>
            </a:endParaRPr>
          </a:p>
        </p:txBody>
      </p:sp>
      <p:sp>
        <p:nvSpPr>
          <p:cNvPr id="12" name="椭圆 11"/>
          <p:cNvSpPr/>
          <p:nvPr/>
        </p:nvSpPr>
        <p:spPr>
          <a:xfrm>
            <a:off x="5771425" y="2480755"/>
            <a:ext cx="648072"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13" name="椭圆 12"/>
          <p:cNvSpPr/>
          <p:nvPr/>
        </p:nvSpPr>
        <p:spPr>
          <a:xfrm>
            <a:off x="4997663" y="5026878"/>
            <a:ext cx="1224136"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heel(1)">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heel(1)">
                                      <p:cBhvr>
                                        <p:cTn id="5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7" grpId="0"/>
      <p:bldP spid="4" grpId="0"/>
      <p:bldP spid="9" grpId="0" bldLvl="0" animBg="1"/>
      <p:bldP spid="10" grpId="0" bldLvl="0" animBg="1"/>
      <p:bldP spid="11" grpId="0" bldLvl="0" animBg="1"/>
      <p:bldP spid="12" grpId="0" bldLvl="0" animBg="1"/>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0" name="组合 59"/>
          <p:cNvGrpSpPr/>
          <p:nvPr/>
        </p:nvGrpSpPr>
        <p:grpSpPr>
          <a:xfrm>
            <a:off x="558800" y="1616710"/>
            <a:ext cx="11184255" cy="557530"/>
            <a:chOff x="4200115" y="884281"/>
            <a:chExt cx="4076672" cy="692009"/>
          </a:xfrm>
        </p:grpSpPr>
        <p:sp>
          <p:nvSpPr>
            <p:cNvPr id="61" name="矩形 60"/>
            <p:cNvSpPr/>
            <p:nvPr/>
          </p:nvSpPr>
          <p:spPr>
            <a:xfrm>
              <a:off x="4475782" y="959519"/>
              <a:ext cx="3768139" cy="543046"/>
            </a:xfrm>
            <a:prstGeom prst="rect">
              <a:avLst/>
            </a:prstGeom>
            <a:ln w="15875">
              <a:noFill/>
            </a:ln>
          </p:spPr>
          <p:txBody>
            <a:bodyPr wrap="square" lIns="68580" tIns="34290" rIns="68580" bIns="34290">
              <a:spAutoFit/>
            </a:bodyPr>
            <a:lstStyle/>
            <a:p>
              <a:r>
                <a:rPr lang="zh-CN" altLang="en-US" sz="2400" b="1" dirty="0">
                  <a:solidFill>
                    <a:srgbClr val="7030A0"/>
                  </a:solidFill>
                  <a:latin typeface="微软雅黑" panose="020B0503020204020204" pitchFamily="34" charset="-122"/>
                  <a:ea typeface="微软雅黑" panose="020B0503020204020204" pitchFamily="34" charset="-122"/>
                </a:rPr>
                <a:t>写作者</a:t>
              </a:r>
              <a:r>
                <a:rPr lang="en-US" altLang="zh-CN" sz="2400" b="1" dirty="0">
                  <a:solidFill>
                    <a:srgbClr val="7030A0"/>
                  </a:solidFill>
                  <a:latin typeface="微软雅黑" panose="020B0503020204020204" pitchFamily="34" charset="-122"/>
                  <a:ea typeface="微软雅黑" panose="020B0503020204020204" pitchFamily="34" charset="-122"/>
                </a:rPr>
                <a:t>+</a:t>
              </a:r>
              <a:r>
                <a:rPr lang="zh-CN" altLang="en-US" sz="2400" b="1" u="sng"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写作</a:t>
              </a:r>
              <a:r>
                <a:rPr lang="zh-CN" altLang="en-US" sz="2400" b="1" u="sng" dirty="0">
                  <a:solidFill>
                    <a:srgbClr val="C00000"/>
                  </a:solidFill>
                  <a:latin typeface="微软雅黑" panose="020B0503020204020204" pitchFamily="34" charset="-122"/>
                  <a:ea typeface="微软雅黑" panose="020B0503020204020204" pitchFamily="34" charset="-122"/>
                  <a:sym typeface="+mn-ea"/>
                </a:rPr>
                <a:t>体裁</a:t>
              </a:r>
              <a:r>
                <a:rPr lang="zh-CN" altLang="en-US" sz="2400" b="1" u="sng"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框架下的</a:t>
              </a:r>
              <a:r>
                <a:rPr lang="zh-CN" altLang="en-US" sz="2400" b="1" dirty="0">
                  <a:solidFill>
                    <a:srgbClr val="C00000"/>
                  </a:solidFill>
                  <a:latin typeface="微软雅黑" panose="020B0503020204020204" pitchFamily="34" charset="-122"/>
                  <a:ea typeface="微软雅黑" panose="020B0503020204020204" pitchFamily="34" charset="-122"/>
                  <a:sym typeface="+mn-ea"/>
                </a:rPr>
                <a:t>期盼、祝愿、鼓励等情感</a:t>
              </a:r>
              <a:r>
                <a:rPr lang="en-US" altLang="zh-CN" sz="2400" b="1" dirty="0">
                  <a:solidFill>
                    <a:srgbClr val="C00000"/>
                  </a:solidFill>
                  <a:latin typeface="微软雅黑" panose="020B0503020204020204" pitchFamily="34" charset="-122"/>
                  <a:ea typeface="微软雅黑" panose="020B0503020204020204" pitchFamily="34" charset="-122"/>
                  <a:sym typeface="+mn-ea"/>
                </a:rPr>
                <a:t>+</a:t>
              </a:r>
              <a:r>
                <a:rPr lang="zh-CN" altLang="en-US" sz="2400" b="1" dirty="0">
                  <a:solidFill>
                    <a:srgbClr val="0070C0"/>
                  </a:solidFill>
                  <a:latin typeface="微软雅黑" panose="020B0503020204020204" pitchFamily="34" charset="-122"/>
                  <a:ea typeface="微软雅黑" panose="020B0503020204020204" pitchFamily="34" charset="-122"/>
                  <a:sym typeface="+mn-ea"/>
                </a:rPr>
                <a:t>写作对象</a:t>
              </a:r>
              <a:r>
                <a:rPr lang="zh-CN" altLang="en-US" sz="2400" b="1" dirty="0">
                  <a:solidFill>
                    <a:srgbClr val="7030A0"/>
                  </a:solidFill>
                  <a:latin typeface="微软雅黑" panose="020B0503020204020204" pitchFamily="34" charset="-122"/>
                  <a:ea typeface="微软雅黑" panose="020B0503020204020204" pitchFamily="34" charset="-122"/>
                </a:rPr>
                <a:t> </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200115" y="884281"/>
              <a:ext cx="4076672" cy="692009"/>
            </a:xfrm>
            <a:prstGeom prst="parallelogram">
              <a:avLst>
                <a:gd name="adj" fmla="val 48207"/>
              </a:avLst>
            </a:prstGeom>
            <a:noFill/>
            <a:ln w="15875" cap="flat" cmpd="sng" algn="ctr">
              <a:solidFill>
                <a:srgbClr val="944E1D"/>
              </a:solidFill>
              <a:prstDash val="solid"/>
            </a:ln>
            <a:effectLst>
              <a:outerShdw blurRad="50800" dist="38100" dir="2700000" algn="tl" rotWithShape="0">
                <a:prstClr val="black">
                  <a:alpha val="40000"/>
                </a:prstClr>
              </a:outerShdw>
            </a:effectLst>
          </p:spPr>
          <p:txBody>
            <a:bodyPr lIns="68580" tIns="34290" rIns="68580" bIns="34290" rtlCol="0" anchor="ctr"/>
            <a:lstStyle/>
            <a:p>
              <a:endParaRPr lang="zh-CN" altLang="en-US" sz="1600" b="1">
                <a:solidFill>
                  <a:sysClr val="windowText" lastClr="000000">
                    <a:lumMod val="75000"/>
                    <a:lumOff val="25000"/>
                  </a:sysClr>
                </a:solidFill>
              </a:endParaRPr>
            </a:p>
          </p:txBody>
        </p:sp>
      </p:grpSp>
      <p:pic>
        <p:nvPicPr>
          <p:cNvPr id="22"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450215" y="294005"/>
            <a:ext cx="11680825" cy="583565"/>
          </a:xfrm>
          <a:prstGeom prst="rect">
            <a:avLst/>
          </a:prstGeom>
          <a:noFill/>
        </p:spPr>
        <p:txBody>
          <a:bodyPr wrap="square" rtlCol="0">
            <a:spAutoFit/>
          </a:bodyPr>
          <a:lstStyle/>
          <a:p>
            <a:r>
              <a:rPr lang="en-US" altLang="zh-CN" sz="3200" dirty="0"/>
              <a:t>2. </a:t>
            </a:r>
            <a:r>
              <a:rPr lang="zh-CN" altLang="en-US" sz="3200">
                <a:solidFill>
                  <a:srgbClr val="C00000"/>
                </a:solidFill>
                <a:sym typeface="+mn-ea"/>
              </a:rPr>
              <a:t>合理拓展</a:t>
            </a:r>
            <a:r>
              <a:rPr lang="zh-CN" altLang="en-US" sz="3200">
                <a:sym typeface="+mn-ea"/>
              </a:rPr>
              <a:t>，</a:t>
            </a:r>
            <a:r>
              <a:rPr lang="zh-CN" altLang="en-US" sz="3200">
                <a:solidFill>
                  <a:schemeClr val="tx1"/>
                </a:solidFill>
                <a:sym typeface="+mn-ea"/>
              </a:rPr>
              <a:t>语义连贯，彰显</a:t>
            </a:r>
            <a:r>
              <a:rPr lang="zh-CN" altLang="en-US" sz="3200">
                <a:sym typeface="+mn-ea"/>
              </a:rPr>
              <a:t>思维品质</a:t>
            </a:r>
            <a:endParaRPr lang="zh-CN" altLang="en-US" sz="2800" dirty="0"/>
          </a:p>
        </p:txBody>
      </p:sp>
      <p:cxnSp>
        <p:nvCxnSpPr>
          <p:cNvPr id="23" name="直接连接符 22"/>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91795" y="1136015"/>
            <a:ext cx="11013440" cy="398780"/>
          </a:xfrm>
          <a:prstGeom prst="rect">
            <a:avLst/>
          </a:prstGeom>
          <a:noFill/>
        </p:spPr>
        <p:txBody>
          <a:bodyPr wrap="square" rtlCol="0">
            <a:spAutoFit/>
          </a:bodyPr>
          <a:lstStyle/>
          <a:p>
            <a:pPr marL="342900" indent="-342900">
              <a:buFont typeface="Wingdings" panose="05000000000000000000" charset="0"/>
              <a:buChar char="Ø"/>
            </a:pPr>
            <a:r>
              <a:rPr lang="en-US" altLang="zh-CN" sz="2000">
                <a:solidFill>
                  <a:srgbClr val="C00000"/>
                </a:solidFill>
              </a:rPr>
              <a:t> </a:t>
            </a:r>
            <a:r>
              <a:rPr lang="en-US" altLang="zh-CN" sz="2000" b="1">
                <a:solidFill>
                  <a:srgbClr val="C00000"/>
                </a:solidFill>
              </a:rPr>
              <a:t>交际性拓展</a:t>
            </a:r>
            <a:r>
              <a:rPr lang="zh-CN" altLang="en-US" sz="2000" b="1">
                <a:solidFill>
                  <a:srgbClr val="C00000"/>
                </a:solidFill>
              </a:rPr>
              <a:t>：借助语言支架，进行产出性思维表达，</a:t>
            </a:r>
            <a:r>
              <a:rPr lang="en-US" altLang="zh-CN" sz="2000" b="1">
                <a:solidFill>
                  <a:srgbClr val="FF0000"/>
                </a:solidFill>
              </a:rPr>
              <a:t> </a:t>
            </a:r>
            <a:r>
              <a:rPr lang="zh-CN" altLang="en-US" sz="2000" b="1">
                <a:solidFill>
                  <a:srgbClr val="002060"/>
                </a:solidFill>
              </a:rPr>
              <a:t>写信结束语</a:t>
            </a:r>
            <a:r>
              <a:rPr lang="zh-CN" altLang="en-US" sz="2000">
                <a:solidFill>
                  <a:srgbClr val="002060"/>
                </a:solidFill>
              </a:rPr>
              <a:t>（角色代入，第三段</a:t>
            </a:r>
            <a:r>
              <a:rPr lang="en-US" altLang="zh-CN" sz="2000">
                <a:solidFill>
                  <a:srgbClr val="C00000"/>
                </a:solidFill>
              </a:rPr>
              <a:t>1-2</a:t>
            </a:r>
            <a:r>
              <a:rPr lang="zh-CN" altLang="en-US" sz="2000" b="1">
                <a:solidFill>
                  <a:srgbClr val="C00000"/>
                </a:solidFill>
              </a:rPr>
              <a:t>行</a:t>
            </a:r>
            <a:r>
              <a:rPr lang="zh-CN" altLang="en-US" sz="2000">
                <a:solidFill>
                  <a:srgbClr val="002060"/>
                </a:solidFill>
              </a:rPr>
              <a:t>）</a:t>
            </a:r>
            <a:endParaRPr lang="zh-CN" altLang="en-US" sz="2000">
              <a:solidFill>
                <a:srgbClr val="002060"/>
              </a:solidFill>
            </a:endParaRPr>
          </a:p>
        </p:txBody>
      </p:sp>
      <p:sp>
        <p:nvSpPr>
          <p:cNvPr id="3" name="文本框 2"/>
          <p:cNvSpPr txBox="1"/>
          <p:nvPr/>
        </p:nvSpPr>
        <p:spPr>
          <a:xfrm>
            <a:off x="558800" y="2329180"/>
            <a:ext cx="10906125" cy="829945"/>
          </a:xfrm>
          <a:prstGeom prst="rect">
            <a:avLst/>
          </a:prstGeom>
          <a:noFill/>
          <a:ln>
            <a:solidFill>
              <a:schemeClr val="accent1"/>
            </a:solidFill>
          </a:ln>
        </p:spPr>
        <p:txBody>
          <a:bodyPr wrap="square" rtlCol="0" anchor="t">
            <a:spAutoFit/>
          </a:bodyPr>
          <a:lstStyle/>
          <a:p>
            <a:r>
              <a:rPr sz="2400" b="1">
                <a:solidFill>
                  <a:srgbClr val="7030A0"/>
                </a:solidFill>
              </a:rPr>
              <a:t>I</a:t>
            </a:r>
            <a:r>
              <a:rPr sz="2400"/>
              <a:t> believe </a:t>
            </a:r>
            <a:r>
              <a:rPr sz="2400">
                <a:solidFill>
                  <a:srgbClr val="0070C0"/>
                </a:solidFill>
              </a:rPr>
              <a:t>you</a:t>
            </a:r>
            <a:r>
              <a:rPr sz="2400"/>
              <a:t> will take </a:t>
            </a:r>
            <a:r>
              <a:rPr sz="2400">
                <a:solidFill>
                  <a:srgbClr val="7030A0"/>
                </a:solidFill>
              </a:rPr>
              <a:t>my</a:t>
            </a:r>
            <a:r>
              <a:rPr sz="2400"/>
              <a:t> </a:t>
            </a:r>
            <a:r>
              <a:rPr sz="2400">
                <a:solidFill>
                  <a:srgbClr val="C00000"/>
                </a:solidFill>
              </a:rPr>
              <a:t>complaint </a:t>
            </a:r>
            <a:r>
              <a:rPr sz="2400"/>
              <a:t>seriously and</a:t>
            </a:r>
            <a:r>
              <a:rPr sz="2400" u="sng"/>
              <a:t> </a:t>
            </a:r>
            <a:r>
              <a:rPr sz="2400" u="sng">
                <a:solidFill>
                  <a:srgbClr val="7030A0"/>
                </a:solidFill>
              </a:rPr>
              <a:t>my</a:t>
            </a:r>
            <a:r>
              <a:rPr sz="2400" u="sng"/>
              <a:t> </a:t>
            </a:r>
            <a:r>
              <a:rPr sz="2400" u="sng">
                <a:solidFill>
                  <a:srgbClr val="C00000"/>
                </a:solidFill>
              </a:rPr>
              <a:t>demand</a:t>
            </a:r>
            <a:r>
              <a:rPr sz="2400" u="sng"/>
              <a:t> </a:t>
            </a:r>
            <a:r>
              <a:rPr lang="en-US" sz="2400" u="sng"/>
              <a:t>will be</a:t>
            </a:r>
            <a:r>
              <a:rPr sz="2400" u="sng"/>
              <a:t> met</a:t>
            </a:r>
            <a:r>
              <a:rPr sz="2400"/>
              <a:t>.</a:t>
            </a:r>
            <a:r>
              <a:rPr lang="zh-CN" altLang="en-US" sz="2400"/>
              <a:t>（投诉</a:t>
            </a:r>
            <a:r>
              <a:rPr lang="en-US" altLang="zh-CN" sz="2400"/>
              <a:t>+</a:t>
            </a:r>
            <a:r>
              <a:rPr lang="zh-CN" altLang="en-US" sz="2400" u="sng"/>
              <a:t>维权</a:t>
            </a:r>
            <a:r>
              <a:rPr lang="zh-CN" altLang="en-US" sz="2400"/>
              <a:t>）</a:t>
            </a:r>
            <a:endParaRPr lang="zh-CN" altLang="en-US" sz="2400"/>
          </a:p>
        </p:txBody>
      </p:sp>
      <p:sp>
        <p:nvSpPr>
          <p:cNvPr id="5" name="文本框 4"/>
          <p:cNvSpPr txBox="1"/>
          <p:nvPr/>
        </p:nvSpPr>
        <p:spPr>
          <a:xfrm>
            <a:off x="558800" y="3314065"/>
            <a:ext cx="10906125" cy="829945"/>
          </a:xfrm>
          <a:prstGeom prst="rect">
            <a:avLst/>
          </a:prstGeom>
          <a:noFill/>
          <a:ln>
            <a:solidFill>
              <a:schemeClr val="accent1"/>
            </a:solidFill>
          </a:ln>
        </p:spPr>
        <p:txBody>
          <a:bodyPr wrap="square" rtlCol="0" anchor="t">
            <a:spAutoFit/>
          </a:bodyPr>
          <a:lstStyle/>
          <a:p>
            <a:r>
              <a:rPr sz="2400" b="1">
                <a:solidFill>
                  <a:srgbClr val="7030A0"/>
                </a:solidFill>
              </a:rPr>
              <a:t> I</a:t>
            </a:r>
            <a:r>
              <a:rPr sz="2400"/>
              <a:t> deeply </a:t>
            </a:r>
            <a:r>
              <a:rPr sz="2400">
                <a:solidFill>
                  <a:srgbClr val="C00000"/>
                </a:solidFill>
              </a:rPr>
              <a:t>apologize</a:t>
            </a:r>
            <a:r>
              <a:rPr sz="2400"/>
              <a:t> for the </a:t>
            </a:r>
            <a:r>
              <a:rPr sz="2400">
                <a:solidFill>
                  <a:srgbClr val="C00000"/>
                </a:solidFill>
              </a:rPr>
              <a:t>problems</a:t>
            </a:r>
            <a:r>
              <a:rPr sz="2400"/>
              <a:t> </a:t>
            </a:r>
            <a:r>
              <a:rPr sz="2400">
                <a:solidFill>
                  <a:srgbClr val="7030A0"/>
                </a:solidFill>
              </a:rPr>
              <a:t>my</a:t>
            </a:r>
            <a:r>
              <a:rPr sz="2400"/>
              <a:t> actions have caused, and </a:t>
            </a:r>
            <a:r>
              <a:rPr sz="2400" b="1">
                <a:solidFill>
                  <a:srgbClr val="7030A0"/>
                </a:solidFill>
              </a:rPr>
              <a:t>I </a:t>
            </a:r>
            <a:r>
              <a:rPr sz="2400"/>
              <a:t>hope</a:t>
            </a:r>
            <a:r>
              <a:rPr sz="2400" u="sng"/>
              <a:t> </a:t>
            </a:r>
            <a:r>
              <a:rPr sz="2400" b="1" u="sng">
                <a:solidFill>
                  <a:srgbClr val="7030A0"/>
                </a:solidFill>
              </a:rPr>
              <a:t>I</a:t>
            </a:r>
            <a:r>
              <a:rPr sz="2400" u="sng"/>
              <a:t> can work to </a:t>
            </a:r>
            <a:r>
              <a:rPr sz="2400" u="sng">
                <a:solidFill>
                  <a:srgbClr val="C00000"/>
                </a:solidFill>
              </a:rPr>
              <a:t>make up for</a:t>
            </a:r>
            <a:r>
              <a:rPr sz="2400" u="sng"/>
              <a:t> it</a:t>
            </a:r>
            <a:r>
              <a:rPr sz="2400"/>
              <a:t>.</a:t>
            </a:r>
            <a:r>
              <a:rPr lang="zh-CN" altLang="en-US" sz="2400"/>
              <a:t>（道歉</a:t>
            </a:r>
            <a:r>
              <a:rPr lang="en-US" altLang="zh-CN" sz="2400"/>
              <a:t>+</a:t>
            </a:r>
            <a:r>
              <a:rPr lang="zh-CN" altLang="en-US" sz="2400" u="sng"/>
              <a:t>愿望</a:t>
            </a:r>
            <a:r>
              <a:rPr lang="zh-CN" altLang="en-US" sz="2400"/>
              <a:t>）</a:t>
            </a:r>
            <a:endParaRPr lang="zh-CN" altLang="en-US" sz="2400"/>
          </a:p>
        </p:txBody>
      </p:sp>
      <p:sp>
        <p:nvSpPr>
          <p:cNvPr id="6" name="文本框 5"/>
          <p:cNvSpPr txBox="1"/>
          <p:nvPr/>
        </p:nvSpPr>
        <p:spPr>
          <a:xfrm>
            <a:off x="558800" y="4298950"/>
            <a:ext cx="10905490" cy="1938020"/>
          </a:xfrm>
          <a:prstGeom prst="rect">
            <a:avLst/>
          </a:prstGeom>
          <a:noFill/>
          <a:ln>
            <a:solidFill>
              <a:schemeClr val="accent1"/>
            </a:solidFill>
          </a:ln>
        </p:spPr>
        <p:txBody>
          <a:bodyPr wrap="square" rtlCol="0" anchor="t">
            <a:spAutoFit/>
          </a:bodyPr>
          <a:lstStyle/>
          <a:p>
            <a:r>
              <a:rPr lang="en-US" sz="2400"/>
              <a:t>1. </a:t>
            </a:r>
            <a:r>
              <a:rPr lang="en-US" sz="2400">
                <a:solidFill>
                  <a:srgbClr val="7030A0"/>
                </a:solidFill>
              </a:rPr>
              <a:t>M</a:t>
            </a:r>
            <a:r>
              <a:rPr sz="2400">
                <a:solidFill>
                  <a:srgbClr val="7030A0"/>
                </a:solidFill>
              </a:rPr>
              <a:t>y</a:t>
            </a:r>
            <a:r>
              <a:rPr sz="2400"/>
              <a:t> true </a:t>
            </a:r>
            <a:r>
              <a:rPr sz="2400">
                <a:solidFill>
                  <a:srgbClr val="C00000"/>
                </a:solidFill>
              </a:rPr>
              <a:t>gratitude</a:t>
            </a:r>
            <a:r>
              <a:rPr sz="2400"/>
              <a:t> is beyond any words</a:t>
            </a:r>
            <a:r>
              <a:rPr lang="en-US" sz="2400"/>
              <a:t>. </a:t>
            </a:r>
            <a:r>
              <a:rPr lang="en-US" sz="2400">
                <a:solidFill>
                  <a:srgbClr val="7030A0"/>
                </a:solidFill>
              </a:rPr>
              <a:t>we</a:t>
            </a:r>
            <a:r>
              <a:rPr lang="en-US" sz="2400"/>
              <a:t>'d like to </a:t>
            </a:r>
            <a:r>
              <a:rPr lang="en-US" sz="2400" u="sng"/>
              <a:t>invite </a:t>
            </a:r>
            <a:r>
              <a:rPr lang="en-US" sz="2400" u="sng">
                <a:solidFill>
                  <a:srgbClr val="0070C0"/>
                </a:solidFill>
              </a:rPr>
              <a:t>you</a:t>
            </a:r>
            <a:r>
              <a:rPr lang="en-US" sz="2400" u="sng"/>
              <a:t> to visit China sometime in the near future</a:t>
            </a:r>
            <a:r>
              <a:rPr lang="en-US" sz="2400"/>
              <a:t>.</a:t>
            </a:r>
            <a:r>
              <a:rPr lang="en-US" altLang="zh-CN" sz="2400"/>
              <a:t>（</a:t>
            </a:r>
            <a:r>
              <a:rPr lang="zh-CN" altLang="en-US" sz="2400"/>
              <a:t>感谢</a:t>
            </a:r>
            <a:r>
              <a:rPr lang="en-US" altLang="zh-CN" sz="2400"/>
              <a:t>+</a:t>
            </a:r>
            <a:r>
              <a:rPr lang="zh-CN" altLang="en-US" sz="2400" u="sng"/>
              <a:t>回报</a:t>
            </a:r>
            <a:r>
              <a:rPr lang="en-US" altLang="zh-CN" sz="2400"/>
              <a:t>）</a:t>
            </a:r>
            <a:endParaRPr lang="en-US" altLang="zh-CN" sz="2400"/>
          </a:p>
          <a:p>
            <a:r>
              <a:rPr lang="en-US" altLang="zh-CN" sz="2400"/>
              <a:t>2. Attached to the letter is </a:t>
            </a:r>
            <a:r>
              <a:rPr lang="en-US" altLang="zh-CN" sz="2400">
                <a:solidFill>
                  <a:srgbClr val="C00000"/>
                </a:solidFill>
              </a:rPr>
              <a:t>an auspicious Chinese knot</a:t>
            </a:r>
            <a:r>
              <a:rPr lang="en-US" altLang="zh-CN" sz="2400"/>
              <a:t>. </a:t>
            </a:r>
            <a:r>
              <a:rPr lang="en-US" altLang="zh-CN" sz="2400" u="sng"/>
              <a:t>May every moment full of joy on </a:t>
            </a:r>
            <a:r>
              <a:rPr lang="en-US" altLang="zh-CN" sz="2400" u="sng">
                <a:solidFill>
                  <a:srgbClr val="0070C0"/>
                </a:solidFill>
              </a:rPr>
              <a:t>your </a:t>
            </a:r>
            <a:r>
              <a:rPr lang="en-US" altLang="zh-CN" sz="2400" u="sng"/>
              <a:t>new stage of life</a:t>
            </a:r>
            <a:r>
              <a:rPr lang="en-US" altLang="zh-CN" sz="2400"/>
              <a:t>! （</a:t>
            </a:r>
            <a:r>
              <a:rPr lang="zh-CN" altLang="en-US" sz="2400"/>
              <a:t>回赠</a:t>
            </a:r>
            <a:r>
              <a:rPr lang="en-US" altLang="zh-CN" sz="2400"/>
              <a:t>+</a:t>
            </a:r>
            <a:r>
              <a:rPr lang="zh-CN" altLang="en-US" sz="2400" u="sng"/>
              <a:t>祝愿</a:t>
            </a:r>
            <a:r>
              <a:rPr lang="en-US" altLang="zh-CN" sz="2400"/>
              <a:t>）</a:t>
            </a:r>
            <a:endParaRPr lang="en-US" altLang="zh-CN" sz="2400"/>
          </a:p>
          <a:p>
            <a:r>
              <a:rPr lang="en-US" altLang="zh-CN" sz="2400"/>
              <a:t>3.</a:t>
            </a:r>
            <a:r>
              <a:rPr lang="en-US" altLang="zh-CN" sz="2400">
                <a:solidFill>
                  <a:srgbClr val="C00000"/>
                </a:solidFill>
              </a:rPr>
              <a:t>Thanks</a:t>
            </a:r>
            <a:r>
              <a:rPr lang="en-US" altLang="zh-CN" sz="2400"/>
              <a:t> again for </a:t>
            </a:r>
            <a:r>
              <a:rPr lang="en-US" altLang="zh-CN" sz="2400">
                <a:solidFill>
                  <a:srgbClr val="0070C0"/>
                </a:solidFill>
              </a:rPr>
              <a:t>your</a:t>
            </a:r>
            <a:r>
              <a:rPr lang="en-US" altLang="zh-CN" sz="2400"/>
              <a:t> generous help and </a:t>
            </a:r>
            <a:r>
              <a:rPr lang="en-US" altLang="zh-CN" sz="2400" u="sng"/>
              <a:t>wish </a:t>
            </a:r>
            <a:r>
              <a:rPr lang="en-US" altLang="zh-CN" sz="2400" u="sng">
                <a:solidFill>
                  <a:srgbClr val="0070C0"/>
                </a:solidFill>
              </a:rPr>
              <a:t>you</a:t>
            </a:r>
            <a:r>
              <a:rPr lang="en-US" altLang="zh-CN" sz="2400" u="sng"/>
              <a:t> all the best</a:t>
            </a:r>
            <a:r>
              <a:rPr lang="en-US" altLang="zh-CN" sz="2400"/>
              <a:t>.（</a:t>
            </a:r>
            <a:r>
              <a:rPr lang="zh-CN" altLang="en-US" sz="2400"/>
              <a:t>感谢</a:t>
            </a:r>
            <a:r>
              <a:rPr lang="en-US" altLang="zh-CN" sz="2400"/>
              <a:t>+</a:t>
            </a:r>
            <a:r>
              <a:rPr lang="en-US" altLang="zh-CN" sz="2400" u="sng"/>
              <a:t>祝愿</a:t>
            </a:r>
            <a:r>
              <a:rPr lang="en-US" altLang="zh-CN" sz="2400"/>
              <a:t>）</a:t>
            </a:r>
            <a:endParaRPr lang="en-US" altLang="zh-CN" sz="2400"/>
          </a:p>
        </p:txBody>
      </p:sp>
      <p:cxnSp>
        <p:nvCxnSpPr>
          <p:cNvPr id="7" name="直接连接符 6"/>
          <p:cNvCxnSpPr/>
          <p:nvPr/>
        </p:nvCxnSpPr>
        <p:spPr>
          <a:xfrm>
            <a:off x="11743055" y="1746250"/>
            <a:ext cx="8890" cy="385635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386820"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pic>
        <p:nvPicPr>
          <p:cNvPr id="4" name="图片 3"/>
          <p:cNvPicPr>
            <a:picLocks noChangeAspect="1"/>
          </p:cNvPicPr>
          <p:nvPr/>
        </p:nvPicPr>
        <p:blipFill rotWithShape="1">
          <a:blip r:embed="rId1" cstate="print"/>
          <a:srcRect l="55555" t="27613" r="36774" b="25299"/>
          <a:stretch>
            <a:fillRect/>
          </a:stretch>
        </p:blipFill>
        <p:spPr>
          <a:xfrm rot="18808215" flipV="1">
            <a:off x="10165796" y="-258819"/>
            <a:ext cx="188363" cy="4285215"/>
          </a:xfrm>
          <a:prstGeom prst="rect">
            <a:avLst/>
          </a:prstGeom>
        </p:spPr>
      </p:pic>
      <p:pic>
        <p:nvPicPr>
          <p:cNvPr id="16" name="图片 15"/>
          <p:cNvPicPr>
            <a:picLocks noChangeAspect="1"/>
          </p:cNvPicPr>
          <p:nvPr/>
        </p:nvPicPr>
        <p:blipFill rotWithShape="1">
          <a:blip r:embed="rId1" cstate="print"/>
          <a:srcRect l="55555" t="27613" r="36774" b="25299"/>
          <a:stretch>
            <a:fillRect/>
          </a:stretch>
        </p:blipFill>
        <p:spPr>
          <a:xfrm rot="18808215" flipV="1">
            <a:off x="5003062" y="-494406"/>
            <a:ext cx="188363" cy="4285215"/>
          </a:xfrm>
          <a:prstGeom prst="rect">
            <a:avLst/>
          </a:prstGeom>
        </p:spPr>
      </p:pic>
      <p:grpSp>
        <p:nvGrpSpPr>
          <p:cNvPr id="23" name="组合 25"/>
          <p:cNvGrpSpPr/>
          <p:nvPr/>
        </p:nvGrpSpPr>
        <p:grpSpPr>
          <a:xfrm>
            <a:off x="1661416" y="1510327"/>
            <a:ext cx="3878580" cy="4733925"/>
            <a:chOff x="-1144154" y="1681967"/>
            <a:chExt cx="5170543" cy="6310805"/>
          </a:xfrm>
        </p:grpSpPr>
        <p:grpSp>
          <p:nvGrpSpPr>
            <p:cNvPr id="24" name="组合 22"/>
            <p:cNvGrpSpPr/>
            <p:nvPr/>
          </p:nvGrpSpPr>
          <p:grpSpPr>
            <a:xfrm>
              <a:off x="-1144154" y="1681967"/>
              <a:ext cx="5170543" cy="6310805"/>
              <a:chOff x="-1144154" y="1681967"/>
              <a:chExt cx="5170543" cy="6310805"/>
            </a:xfrm>
          </p:grpSpPr>
          <p:sp>
            <p:nvSpPr>
              <p:cNvPr id="2" name="任意多边形 1"/>
              <p:cNvSpPr/>
              <p:nvPr/>
            </p:nvSpPr>
            <p:spPr>
              <a:xfrm>
                <a:off x="-1144154" y="2333787"/>
                <a:ext cx="5170543" cy="5658985"/>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rgbClr val="44546A">
                  <a:lumMod val="50000"/>
                </a:srgbClr>
              </a:solidFill>
              <a:ln>
                <a:noFill/>
              </a:ln>
            </p:spPr>
            <p:style>
              <a:lnRef idx="2">
                <a:srgbClr val="60B5CC">
                  <a:shade val="50000"/>
                </a:srgbClr>
              </a:lnRef>
              <a:fillRef idx="1">
                <a:srgbClr val="60B5CC"/>
              </a:fillRef>
              <a:effectRef idx="0">
                <a:srgbClr val="60B5CC"/>
              </a:effectRef>
              <a:fontRef idx="minor">
                <a:sysClr val="window" lastClr="FFFFFF"/>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sp>
            <p:nvSpPr>
              <p:cNvPr id="7" name="任意多边形 6"/>
              <p:cNvSpPr/>
              <p:nvPr/>
            </p:nvSpPr>
            <p:spPr>
              <a:xfrm>
                <a:off x="2079304"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ysClr val="window" lastClr="FFFFFF">
                  <a:lumMod val="75000"/>
                </a:sysClr>
              </a:solidFill>
              <a:ln>
                <a:noFill/>
              </a:ln>
            </p:spPr>
            <p:style>
              <a:lnRef idx="2">
                <a:srgbClr val="60B5CC">
                  <a:shade val="50000"/>
                </a:srgbClr>
              </a:lnRef>
              <a:fillRef idx="1">
                <a:srgbClr val="60B5CC"/>
              </a:fillRef>
              <a:effectRef idx="0">
                <a:srgbClr val="60B5CC"/>
              </a:effectRef>
              <a:fontRef idx="minor">
                <a:sysClr val="window" lastClr="FFFFFF"/>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grpSp>
        <p:sp>
          <p:nvSpPr>
            <p:cNvPr id="11" name="文本框 10"/>
            <p:cNvSpPr txBox="1"/>
            <p:nvPr/>
          </p:nvSpPr>
          <p:spPr>
            <a:xfrm>
              <a:off x="-975697" y="2947514"/>
              <a:ext cx="4526341" cy="4552583"/>
            </a:xfrm>
            <a:prstGeom prst="rect">
              <a:avLst/>
            </a:prstGeom>
            <a:noFill/>
          </p:spPr>
          <p:txBody>
            <a:bodyPr wrap="square" rtlCol="0">
              <a:spAutoFit/>
            </a:bodyPr>
            <a:lstStyle/>
            <a:p>
              <a:pPr algn="l"/>
              <a:r>
                <a:rPr lang="en-US" altLang="zh-CN" sz="2400" b="1" dirty="0">
                  <a:solidFill>
                    <a:sysClr val="window" lastClr="FFFFFF"/>
                  </a:solidFill>
                  <a:latin typeface="Calibri Light" panose="020F0302020204030204" charset="0"/>
                  <a:ea typeface="微软雅黑" panose="020B0503020204020204" pitchFamily="34" charset="-122"/>
                </a:rPr>
                <a:t>   </a:t>
              </a:r>
              <a:r>
                <a:rPr lang="zh-CN" altLang="en-US" sz="2400" b="1" dirty="0">
                  <a:solidFill>
                    <a:sysClr val="window" lastClr="FFFFFF"/>
                  </a:solidFill>
                  <a:latin typeface="Calibri Light" panose="020F0302020204030204" charset="0"/>
                  <a:ea typeface="微软雅黑" panose="020B0503020204020204" pitchFamily="34" charset="-122"/>
                </a:rPr>
                <a:t>通过对以上22个写作中真实的错误案例的分析和不完全统计，动词搭配和使用不当占25%，名词单复数错误占18%，词性混乱18%，句子意识薄弱（主要是悬垂修饰语或标点符号的误用）占14%，时态错误占9%。</a:t>
              </a:r>
              <a:endParaRPr lang="zh-CN" altLang="en-US" sz="2400" b="1" dirty="0">
                <a:solidFill>
                  <a:sysClr val="window" lastClr="FFFFFF"/>
                </a:solidFill>
                <a:latin typeface="Calibri Light" panose="020F0302020204030204" charset="0"/>
                <a:ea typeface="微软雅黑" panose="020B0503020204020204" pitchFamily="34" charset="-122"/>
              </a:endParaRPr>
            </a:p>
          </p:txBody>
        </p:sp>
        <p:sp>
          <p:nvSpPr>
            <p:cNvPr id="20" name="文本框 19"/>
            <p:cNvSpPr txBox="1"/>
            <p:nvPr/>
          </p:nvSpPr>
          <p:spPr>
            <a:xfrm>
              <a:off x="2417426" y="1712115"/>
              <a:ext cx="712161" cy="677108"/>
            </a:xfrm>
            <a:prstGeom prst="rect">
              <a:avLst/>
            </a:prstGeom>
            <a:noFill/>
          </p:spPr>
          <p:txBody>
            <a:bodyPr wrap="none" rtlCol="0">
              <a:spAutoFit/>
            </a:bodyPr>
            <a:lstStyle/>
            <a:p>
              <a:r>
                <a:rPr lang="en-US" altLang="zh-CN" sz="2700" dirty="0">
                  <a:solidFill>
                    <a:sysClr val="window" lastClr="FFFFFF"/>
                  </a:solidFill>
                  <a:ea typeface="微软雅黑" panose="020B0503020204020204" pitchFamily="34" charset="-122"/>
                </a:rPr>
                <a:t>01</a:t>
              </a:r>
              <a:endParaRPr lang="zh-CN" altLang="en-US" sz="2700" dirty="0">
                <a:solidFill>
                  <a:sysClr val="window" lastClr="FFFFFF"/>
                </a:solidFill>
                <a:ea typeface="微软雅黑" panose="020B0503020204020204" pitchFamily="34" charset="-122"/>
              </a:endParaRPr>
            </a:p>
          </p:txBody>
        </p:sp>
      </p:grpSp>
      <p:grpSp>
        <p:nvGrpSpPr>
          <p:cNvPr id="25" name="组合 29"/>
          <p:cNvGrpSpPr/>
          <p:nvPr/>
        </p:nvGrpSpPr>
        <p:grpSpPr>
          <a:xfrm>
            <a:off x="7078151" y="1734482"/>
            <a:ext cx="3624580" cy="4509771"/>
            <a:chOff x="2436870" y="1681967"/>
            <a:chExt cx="4831935" cy="6011984"/>
          </a:xfrm>
        </p:grpSpPr>
        <p:grpSp>
          <p:nvGrpSpPr>
            <p:cNvPr id="26" name="组合 23"/>
            <p:cNvGrpSpPr/>
            <p:nvPr/>
          </p:nvGrpSpPr>
          <p:grpSpPr>
            <a:xfrm>
              <a:off x="2436870" y="1681967"/>
              <a:ext cx="4831935" cy="6011984"/>
              <a:chOff x="2436870" y="1681967"/>
              <a:chExt cx="4831935" cy="6011984"/>
            </a:xfrm>
          </p:grpSpPr>
          <p:sp>
            <p:nvSpPr>
              <p:cNvPr id="9" name="任意多边形 8"/>
              <p:cNvSpPr/>
              <p:nvPr/>
            </p:nvSpPr>
            <p:spPr>
              <a:xfrm>
                <a:off x="2436870" y="2034966"/>
                <a:ext cx="4831935" cy="5658985"/>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rgbClr val="ED7D31">
                  <a:lumMod val="50000"/>
                </a:srgbClr>
              </a:solidFill>
              <a:ln>
                <a:noFill/>
              </a:ln>
            </p:spPr>
            <p:style>
              <a:lnRef idx="2">
                <a:srgbClr val="60B5CC">
                  <a:shade val="50000"/>
                </a:srgbClr>
              </a:lnRef>
              <a:fillRef idx="1">
                <a:srgbClr val="60B5CC"/>
              </a:fillRef>
              <a:effectRef idx="0">
                <a:srgbClr val="60B5CC"/>
              </a:effectRef>
              <a:fontRef idx="minor">
                <a:sysClr val="window" lastClr="FFFFFF"/>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sp>
            <p:nvSpPr>
              <p:cNvPr id="10" name="任意多边形 9"/>
              <p:cNvSpPr/>
              <p:nvPr/>
            </p:nvSpPr>
            <p:spPr>
              <a:xfrm>
                <a:off x="5321720"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ysClr val="window" lastClr="FFFFFF">
                  <a:lumMod val="75000"/>
                </a:sysClr>
              </a:solidFill>
              <a:ln>
                <a:noFill/>
              </a:ln>
            </p:spPr>
            <p:style>
              <a:lnRef idx="2">
                <a:srgbClr val="60B5CC">
                  <a:shade val="50000"/>
                </a:srgbClr>
              </a:lnRef>
              <a:fillRef idx="1">
                <a:srgbClr val="60B5CC"/>
              </a:fillRef>
              <a:effectRef idx="0">
                <a:srgbClr val="60B5CC"/>
              </a:effectRef>
              <a:fontRef idx="minor">
                <a:sysClr val="window" lastClr="FFFFFF"/>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grpSp>
        <p:sp>
          <p:nvSpPr>
            <p:cNvPr id="13" name="文本框 12"/>
            <p:cNvSpPr txBox="1"/>
            <p:nvPr/>
          </p:nvSpPr>
          <p:spPr>
            <a:xfrm>
              <a:off x="2590936" y="2648693"/>
              <a:ext cx="4677868" cy="5045257"/>
            </a:xfrm>
            <a:prstGeom prst="rect">
              <a:avLst/>
            </a:prstGeom>
            <a:noFill/>
          </p:spPr>
          <p:txBody>
            <a:bodyPr wrap="square" rtlCol="0">
              <a:spAutoFit/>
            </a:bodyPr>
            <a:lstStyle/>
            <a:p>
              <a:pPr lvl="0" algn="l"/>
              <a:r>
                <a:rPr lang="en-US" altLang="zh-CN" sz="2400" b="1" dirty="0">
                  <a:solidFill>
                    <a:prstClr val="white"/>
                  </a:solidFill>
                  <a:latin typeface="Calibri Light" panose="020F0302020204030204" charset="0"/>
                  <a:ea typeface="微软雅黑" panose="020B0503020204020204" pitchFamily="34" charset="-122"/>
                </a:rPr>
                <a:t>     </a:t>
              </a:r>
              <a:r>
                <a:rPr lang="zh-CN" altLang="en-US" sz="2400" b="1" dirty="0">
                  <a:solidFill>
                    <a:prstClr val="white"/>
                  </a:solidFill>
                  <a:latin typeface="Calibri Light" panose="020F0302020204030204" charset="0"/>
                  <a:ea typeface="微软雅黑" panose="020B0503020204020204" pitchFamily="34" charset="-122"/>
                </a:rPr>
                <a:t>为了具备较强的语言运用能力，达成有效交际，我们要夯实基础，语言准确，</a:t>
              </a:r>
              <a:r>
                <a:rPr lang="zh-CN" altLang="en-US" sz="2400" b="1" u="sng" dirty="0">
                  <a:solidFill>
                    <a:prstClr val="white"/>
                  </a:solidFill>
                  <a:latin typeface="Calibri Light" panose="020F0302020204030204" charset="0"/>
                  <a:ea typeface="微软雅黑" panose="020B0503020204020204" pitchFamily="34" charset="-122"/>
                </a:rPr>
                <a:t>写作时注意人称、数、时态等英语思维，避免汉式英语；能够准确使用大纲重点词汇和短语，做到表意清楚，语法无误，句型正确，地道自然</a:t>
              </a:r>
              <a:r>
                <a:rPr lang="zh-CN" altLang="en-US" sz="2400" b="1" dirty="0">
                  <a:solidFill>
                    <a:prstClr val="white"/>
                  </a:solidFill>
                  <a:latin typeface="Calibri Light" panose="020F0302020204030204" charset="0"/>
                  <a:ea typeface="微软雅黑" panose="020B0503020204020204" pitchFamily="34" charset="-122"/>
                </a:rPr>
                <a:t>。</a:t>
              </a:r>
              <a:endParaRPr lang="zh-CN" altLang="en-US" sz="2400" b="1" dirty="0">
                <a:solidFill>
                  <a:prstClr val="white"/>
                </a:solidFill>
                <a:latin typeface="Calibri Light" panose="020F0302020204030204" charset="0"/>
                <a:ea typeface="微软雅黑" panose="020B0503020204020204" pitchFamily="34" charset="-122"/>
              </a:endParaRPr>
            </a:p>
          </p:txBody>
        </p:sp>
        <p:sp>
          <p:nvSpPr>
            <p:cNvPr id="21" name="文本框 20"/>
            <p:cNvSpPr txBox="1"/>
            <p:nvPr/>
          </p:nvSpPr>
          <p:spPr>
            <a:xfrm>
              <a:off x="5661792" y="1712115"/>
              <a:ext cx="712161" cy="677108"/>
            </a:xfrm>
            <a:prstGeom prst="rect">
              <a:avLst/>
            </a:prstGeom>
            <a:noFill/>
          </p:spPr>
          <p:txBody>
            <a:bodyPr wrap="none" rtlCol="0">
              <a:spAutoFit/>
            </a:bodyPr>
            <a:lstStyle/>
            <a:p>
              <a:r>
                <a:rPr lang="en-US" altLang="zh-CN" sz="2700" dirty="0">
                  <a:solidFill>
                    <a:sysClr val="window" lastClr="FFFFFF"/>
                  </a:solidFill>
                  <a:ea typeface="微软雅黑" panose="020B0503020204020204" pitchFamily="34" charset="-122"/>
                </a:rPr>
                <a:t>02</a:t>
              </a:r>
              <a:endParaRPr lang="zh-CN" altLang="en-US" sz="2700" dirty="0">
                <a:solidFill>
                  <a:sysClr val="window" lastClr="FFFFFF"/>
                </a:solidFill>
                <a:ea typeface="微软雅黑" panose="020B0503020204020204" pitchFamily="34" charset="-122"/>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0-#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7" name="文本框 6"/>
          <p:cNvSpPr txBox="1"/>
          <p:nvPr/>
        </p:nvSpPr>
        <p:spPr>
          <a:xfrm>
            <a:off x="296545" y="1692910"/>
            <a:ext cx="11665585" cy="4874895"/>
          </a:xfrm>
          <a:prstGeom prst="rect">
            <a:avLst/>
          </a:prstGeom>
          <a:noFill/>
        </p:spPr>
        <p:txBody>
          <a:bodyPr wrap="square" rtlCol="0" anchor="t">
            <a:spAutoFit/>
          </a:bodyPr>
          <a:lstStyle/>
          <a:p>
            <a:pPr marL="342900" indent="0" fontAlgn="auto">
              <a:lnSpc>
                <a:spcPts val="2680"/>
              </a:lnSpc>
              <a:buFont typeface="Wingdings" panose="05000000000000000000" charset="0"/>
              <a:buChar char="Ø"/>
            </a:pPr>
            <a:r>
              <a:rPr lang="zh-CN" altLang="en-US" sz="2400" b="1" dirty="0">
                <a:solidFill>
                  <a:srgbClr val="002060"/>
                </a:solidFill>
              </a:rPr>
              <a:t>信件邮件：</a:t>
            </a:r>
            <a:endParaRPr lang="zh-CN" altLang="en-US" sz="2400" b="1" dirty="0">
              <a:solidFill>
                <a:srgbClr val="002060"/>
              </a:solidFill>
            </a:endParaRPr>
          </a:p>
          <a:p>
            <a:pPr marL="342900" indent="0" fontAlgn="auto">
              <a:lnSpc>
                <a:spcPts val="2680"/>
              </a:lnSpc>
              <a:buFont typeface="Wingdings" panose="05000000000000000000" charset="0"/>
              <a:buChar char="Ø"/>
            </a:pPr>
            <a:r>
              <a:rPr lang="zh-CN" altLang="en-US" sz="2000" b="1" dirty="0"/>
              <a:t>熟悉的朋友 </a:t>
            </a:r>
            <a:r>
              <a:rPr lang="en-US" altLang="zh-CN" sz="2000" dirty="0"/>
              <a:t>(</a:t>
            </a:r>
            <a:r>
              <a:rPr lang="zh-CN" altLang="en-US" sz="2000" dirty="0"/>
              <a:t>Dear + first</a:t>
            </a:r>
            <a:r>
              <a:rPr lang="en-US" altLang="zh-CN" sz="2000" dirty="0"/>
              <a:t>/given</a:t>
            </a:r>
            <a:r>
              <a:rPr lang="zh-CN" altLang="en-US" sz="2000" dirty="0"/>
              <a:t> name名</a:t>
            </a:r>
            <a:r>
              <a:rPr lang="en-US" altLang="zh-CN" sz="2000" dirty="0"/>
              <a:t>) </a:t>
            </a:r>
            <a:r>
              <a:rPr lang="zh-CN" altLang="en-US" sz="2000" dirty="0"/>
              <a:t>但要注意的是，“Mr./Ms. + 名字”是不规范的写法，不应该使用Mr. Jason 或 Ms. Sara</a:t>
            </a:r>
            <a:r>
              <a:rPr lang="zh-CN" altLang="en-US" sz="2000" b="1" dirty="0"/>
              <a:t> </a:t>
            </a:r>
            <a:endParaRPr lang="zh-CN" altLang="en-US" sz="2000" b="1" dirty="0"/>
          </a:p>
          <a:p>
            <a:pPr marL="342900" indent="0" fontAlgn="auto">
              <a:lnSpc>
                <a:spcPts val="2680"/>
              </a:lnSpc>
              <a:buFont typeface="Wingdings" panose="05000000000000000000" charset="0"/>
              <a:buChar char="Ø"/>
            </a:pPr>
            <a:r>
              <a:rPr lang="zh-CN" altLang="en-US" sz="2000" b="1" dirty="0"/>
              <a:t>Dear James </a:t>
            </a:r>
            <a:r>
              <a:rPr lang="en-US" altLang="zh-CN" sz="2000" b="1" dirty="0"/>
              <a:t>/ </a:t>
            </a:r>
            <a:r>
              <a:rPr lang="zh-CN" altLang="en-US" sz="2000" b="1" dirty="0"/>
              <a:t>Sara,</a:t>
            </a:r>
            <a:endParaRPr lang="zh-CN" altLang="en-US" sz="2000" b="1" dirty="0"/>
          </a:p>
          <a:p>
            <a:pPr indent="0" fontAlgn="auto">
              <a:lnSpc>
                <a:spcPts val="1780"/>
              </a:lnSpc>
              <a:buFont typeface="Arial" panose="020B0604020202020204" pitchFamily="34" charset="0"/>
              <a:buNone/>
            </a:pPr>
            <a:endParaRPr lang="zh-CN" altLang="en-US" sz="2000" b="1" dirty="0"/>
          </a:p>
          <a:p>
            <a:pPr marL="342900" indent="0" fontAlgn="auto">
              <a:lnSpc>
                <a:spcPts val="2680"/>
              </a:lnSpc>
              <a:buFont typeface="Wingdings" panose="05000000000000000000" charset="0"/>
              <a:buChar char="Ø"/>
            </a:pPr>
            <a:r>
              <a:rPr lang="zh-CN" altLang="en-US" sz="2000" b="1" dirty="0">
                <a:solidFill>
                  <a:schemeClr val="tx1"/>
                </a:solidFill>
              </a:rPr>
              <a:t>第一次发邮件联系对方</a:t>
            </a:r>
            <a:r>
              <a:rPr lang="zh-CN" altLang="en-US" sz="2000" dirty="0"/>
              <a:t>（最为妥当的方式使用“Dear Mr. / Ms.加对方的姓氏 （family</a:t>
            </a:r>
            <a:r>
              <a:rPr lang="en-US" altLang="zh-CN" sz="2000" dirty="0"/>
              <a:t>/last</a:t>
            </a:r>
            <a:r>
              <a:rPr lang="zh-CN" altLang="en-US" sz="2000" dirty="0"/>
              <a:t> name ）不知道已婚或者未婚的</a:t>
            </a:r>
            <a:r>
              <a:rPr lang="zh-CN" altLang="en-US" sz="2000" dirty="0">
                <a:sym typeface="+mn-ea"/>
              </a:rPr>
              <a:t>女士</a:t>
            </a:r>
            <a:r>
              <a:rPr lang="zh-CN" altLang="en-US" sz="2000" dirty="0"/>
              <a:t>， 一律用Ms.更为稳妥）</a:t>
            </a:r>
            <a:endParaRPr lang="zh-CN" altLang="en-US" sz="2000" dirty="0"/>
          </a:p>
          <a:p>
            <a:pPr marL="342900" indent="0" fontAlgn="auto">
              <a:lnSpc>
                <a:spcPts val="2680"/>
              </a:lnSpc>
              <a:buFont typeface="Arial" panose="020B0604020202020204" pitchFamily="34" charset="0"/>
              <a:buChar char="•"/>
            </a:pPr>
            <a:r>
              <a:rPr lang="zh-CN" altLang="en-US" sz="2000" b="1" dirty="0"/>
              <a:t> Dear </a:t>
            </a:r>
            <a:r>
              <a:rPr lang="en-US" altLang="zh-CN" sz="2000" b="1" dirty="0" err="1"/>
              <a:t>Mr</a:t>
            </a:r>
            <a:r>
              <a:rPr lang="zh-CN" altLang="en-US" sz="2000" b="1" dirty="0"/>
              <a:t> Bennet / </a:t>
            </a:r>
            <a:r>
              <a:rPr lang="en-US" altLang="zh-CN" sz="2000" b="1" dirty="0" err="1"/>
              <a:t>Ms</a:t>
            </a:r>
            <a:r>
              <a:rPr lang="en-US" altLang="zh-CN" sz="2000" b="1" dirty="0"/>
              <a:t> White</a:t>
            </a:r>
            <a:r>
              <a:rPr lang="zh-CN" altLang="en-US" sz="2000" b="1" dirty="0"/>
              <a:t> / </a:t>
            </a:r>
            <a:r>
              <a:rPr lang="en-US" altLang="zh-CN" sz="2000" b="1" dirty="0"/>
              <a:t>Miss</a:t>
            </a:r>
            <a:r>
              <a:rPr lang="zh-CN" altLang="en-US" sz="2000" b="1" dirty="0"/>
              <a:t> Ellis,</a:t>
            </a:r>
            <a:endParaRPr lang="zh-CN" altLang="en-US" sz="2000" b="1" dirty="0"/>
          </a:p>
          <a:p>
            <a:pPr marL="342900" indent="0" fontAlgn="auto">
              <a:lnSpc>
                <a:spcPts val="1680"/>
              </a:lnSpc>
              <a:buFont typeface="Arial" panose="020B0604020202020204" pitchFamily="34" charset="0"/>
              <a:buNone/>
            </a:pPr>
            <a:endParaRPr lang="zh-CN" altLang="en-US" sz="2000" b="1" dirty="0"/>
          </a:p>
          <a:p>
            <a:pPr marL="342900" indent="0" fontAlgn="auto">
              <a:lnSpc>
                <a:spcPts val="2680"/>
              </a:lnSpc>
              <a:buFont typeface="Wingdings" panose="05000000000000000000" charset="0"/>
              <a:buChar char="Ø"/>
            </a:pPr>
            <a:r>
              <a:rPr lang="zh-CN" altLang="en-US" sz="2000" b="1" dirty="0">
                <a:solidFill>
                  <a:schemeClr val="tx1"/>
                </a:solidFill>
              </a:rPr>
              <a:t>不知道对方的姓名</a:t>
            </a:r>
            <a:r>
              <a:rPr lang="zh-CN" altLang="en-US" sz="2000" dirty="0">
                <a:solidFill>
                  <a:schemeClr val="tx1"/>
                </a:solidFill>
              </a:rPr>
              <a:t>（</a:t>
            </a:r>
            <a:r>
              <a:rPr lang="zh-CN" altLang="en-US" sz="2000" dirty="0"/>
              <a:t>但知道对方的头衔</a:t>
            </a:r>
            <a:r>
              <a:rPr lang="en-US" altLang="zh-CN" sz="2000" dirty="0"/>
              <a:t>/</a:t>
            </a:r>
            <a:r>
              <a:rPr lang="zh-CN" altLang="en-US" sz="2000" dirty="0"/>
              <a:t>身份，使用“Dear+ Title</a:t>
            </a:r>
            <a:r>
              <a:rPr lang="zh-CN" altLang="en-US" sz="2000" dirty="0">
                <a:sym typeface="+mn-ea"/>
              </a:rPr>
              <a:t> ”</a:t>
            </a:r>
            <a:r>
              <a:rPr lang="zh-CN" altLang="en-US" sz="2000" dirty="0"/>
              <a:t>来称呼对方，显得非常礼貌）</a:t>
            </a:r>
            <a:endParaRPr lang="zh-CN" altLang="en-US" sz="2000" dirty="0"/>
          </a:p>
          <a:p>
            <a:pPr marL="342900" indent="0" fontAlgn="auto">
              <a:lnSpc>
                <a:spcPts val="2680"/>
              </a:lnSpc>
              <a:buFont typeface="Arial" panose="020B0604020202020204" pitchFamily="34" charset="0"/>
              <a:buChar char="•"/>
            </a:pPr>
            <a:r>
              <a:rPr lang="zh-CN" altLang="en-US" sz="2000" b="1" dirty="0"/>
              <a:t>Dear </a:t>
            </a:r>
            <a:r>
              <a:rPr lang="en-US" altLang="zh-CN" sz="2000" b="1" dirty="0"/>
              <a:t>T</a:t>
            </a:r>
            <a:r>
              <a:rPr lang="zh-CN" altLang="en-US" sz="2000" b="1" dirty="0"/>
              <a:t>eacher </a:t>
            </a:r>
            <a:r>
              <a:rPr lang="en-US" altLang="zh-CN" sz="2000" b="1" dirty="0"/>
              <a:t>/ Editor / Headmaster / Manager</a:t>
            </a:r>
            <a:r>
              <a:rPr lang="zh-CN" altLang="en-US" sz="2000" b="1" dirty="0"/>
              <a:t>, </a:t>
            </a:r>
            <a:endParaRPr lang="zh-CN" altLang="en-US" sz="2000" b="1" dirty="0"/>
          </a:p>
          <a:p>
            <a:pPr marL="342900" indent="0" fontAlgn="auto">
              <a:lnSpc>
                <a:spcPts val="1680"/>
              </a:lnSpc>
              <a:buFont typeface="Arial" panose="020B0604020202020204" pitchFamily="34" charset="0"/>
              <a:buChar char="•"/>
            </a:pPr>
            <a:endParaRPr lang="zh-CN" altLang="en-US" sz="2000" b="1" dirty="0"/>
          </a:p>
          <a:p>
            <a:pPr marL="342900" indent="0" fontAlgn="auto">
              <a:lnSpc>
                <a:spcPts val="2680"/>
              </a:lnSpc>
              <a:buFont typeface="Wingdings" panose="05000000000000000000" charset="0"/>
              <a:buChar char="Ø"/>
            </a:pPr>
            <a:r>
              <a:rPr lang="zh-CN" altLang="en-US" sz="2000" b="1" dirty="0"/>
              <a:t>至相关人员 </a:t>
            </a:r>
            <a:r>
              <a:rPr lang="en-US" altLang="zh-CN" sz="2000" b="1" dirty="0"/>
              <a:t>/</a:t>
            </a:r>
            <a:r>
              <a:rPr lang="zh-CN" altLang="en-US" sz="2000" b="1" dirty="0"/>
              <a:t>敬启者</a:t>
            </a:r>
            <a:r>
              <a:rPr lang="en-US" altLang="zh-CN" sz="2000" b="1" dirty="0"/>
              <a:t>/</a:t>
            </a:r>
            <a:r>
              <a:rPr lang="zh-CN" altLang="en-US" sz="2000" b="1" dirty="0"/>
              <a:t>致有关人士</a:t>
            </a:r>
            <a:r>
              <a:rPr lang="en-US" altLang="zh-CN" sz="2000" dirty="0"/>
              <a:t>(</a:t>
            </a:r>
            <a:r>
              <a:rPr lang="zh-CN" altLang="en-US" sz="2000" dirty="0"/>
              <a:t>无法确定对方的身份和具体称呼时才使用</a:t>
            </a:r>
            <a:r>
              <a:rPr lang="en-US" altLang="zh-CN" sz="2000" dirty="0"/>
              <a:t>)</a:t>
            </a:r>
            <a:endParaRPr lang="zh-CN" altLang="en-US" sz="2000" dirty="0"/>
          </a:p>
          <a:p>
            <a:pPr marL="342900" indent="0" fontAlgn="auto">
              <a:lnSpc>
                <a:spcPts val="2680"/>
              </a:lnSpc>
              <a:buFont typeface="Arial" panose="020B0604020202020204" pitchFamily="34" charset="0"/>
              <a:buChar char="•"/>
            </a:pPr>
            <a:r>
              <a:rPr lang="zh-CN" altLang="en-US" sz="2000" b="1" dirty="0">
                <a:sym typeface="+mn-ea"/>
              </a:rPr>
              <a:t>Dear Sir or Madam, </a:t>
            </a:r>
            <a:endParaRPr lang="zh-CN" altLang="en-US" sz="2000" b="1" dirty="0"/>
          </a:p>
          <a:p>
            <a:pPr marL="342900" indent="0" fontAlgn="auto">
              <a:lnSpc>
                <a:spcPts val="2680"/>
              </a:lnSpc>
              <a:buFont typeface="Arial" panose="020B0604020202020204" pitchFamily="34" charset="0"/>
              <a:buChar char="•"/>
            </a:pPr>
            <a:r>
              <a:rPr lang="zh-CN" altLang="en-US" sz="2000" b="1" dirty="0"/>
              <a:t>To whom it may concern，</a:t>
            </a:r>
            <a:endParaRPr lang="en-US" altLang="zh-CN" sz="2000" b="1" dirty="0"/>
          </a:p>
        </p:txBody>
      </p:sp>
      <p:sp>
        <p:nvSpPr>
          <p:cNvPr id="45" name="AutoShape 59"/>
          <p:cNvSpPr/>
          <p:nvPr/>
        </p:nvSpPr>
        <p:spPr bwMode="auto">
          <a:xfrm rot="900000">
            <a:off x="520065" y="1077595"/>
            <a:ext cx="407670" cy="55054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solidFill>
              <a:srgbClr val="FFC000"/>
            </a:solid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2" name="文本框 1"/>
          <p:cNvSpPr txBox="1"/>
          <p:nvPr/>
        </p:nvSpPr>
        <p:spPr>
          <a:xfrm>
            <a:off x="1110615" y="109918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开头称呼语</a:t>
            </a:r>
            <a:endParaRPr lang="zh-CN" altLang="en-US" sz="2400"/>
          </a:p>
        </p:txBody>
      </p:sp>
      <p:cxnSp>
        <p:nvCxnSpPr>
          <p:cNvPr id="5" name="直接连接符 4"/>
          <p:cNvCxnSpPr/>
          <p:nvPr/>
        </p:nvCxnSpPr>
        <p:spPr>
          <a:xfrm>
            <a:off x="1110615" y="2618105"/>
            <a:ext cx="74803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636520" y="2618105"/>
            <a:ext cx="74803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p:tgtEl>
                                          <p:spTgt spid="45"/>
                                        </p:tgtEl>
                                        <p:attrNameLst>
                                          <p:attrName>ppt_y</p:attrName>
                                        </p:attrNameLst>
                                      </p:cBhvr>
                                      <p:tavLst>
                                        <p:tav tm="0">
                                          <p:val>
                                            <p:strVal val="#ppt_y+#ppt_h*1.125000"/>
                                          </p:val>
                                        </p:tav>
                                        <p:tav tm="100000">
                                          <p:val>
                                            <p:strVal val="#ppt_y"/>
                                          </p:val>
                                        </p:tav>
                                      </p:tavLst>
                                    </p:anim>
                                    <p:animEffect transition="in" filter="wipe(up)">
                                      <p:cBhvr>
                                        <p:cTn id="14" dur="500"/>
                                        <p:tgtEl>
                                          <p:spTgt spid="4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p:tgtEl>
                                          <p:spTgt spid="7">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 calcmode="lin" valueType="num">
                                      <p:cBhvr additive="base">
                                        <p:cTn id="37" dur="500"/>
                                        <p:tgtEl>
                                          <p:spTgt spid="7">
                                            <p:txEl>
                                              <p:pRg st="11" end="11"/>
                                            </p:txEl>
                                          </p:spTgt>
                                        </p:tgtEl>
                                        <p:attrNameLst>
                                          <p:attrName>ppt_y</p:attrName>
                                        </p:attrNameLst>
                                      </p:cBhvr>
                                      <p:tavLst>
                                        <p:tav tm="0">
                                          <p:val>
                                            <p:strVal val="#ppt_y+#ppt_h*1.125000"/>
                                          </p:val>
                                        </p:tav>
                                        <p:tav tm="100000">
                                          <p:val>
                                            <p:strVal val="#ppt_y"/>
                                          </p:val>
                                        </p:tav>
                                      </p:tavLst>
                                    </p:anim>
                                    <p:animEffect transition="in" filter="wipe(up)">
                                      <p:cBhvr>
                                        <p:cTn id="38" dur="500"/>
                                        <p:tgtEl>
                                          <p:spTgt spid="7">
                                            <p:txEl>
                                              <p:pRg st="11" end="11"/>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anim calcmode="lin" valueType="num">
                                      <p:cBhvr additive="base">
                                        <p:cTn id="41" dur="500"/>
                                        <p:tgtEl>
                                          <p:spTgt spid="7">
                                            <p:txEl>
                                              <p:pRg st="12" end="12"/>
                                            </p:txEl>
                                          </p:spTgt>
                                        </p:tgtEl>
                                        <p:attrNameLst>
                                          <p:attrName>ppt_y</p:attrName>
                                        </p:attrNameLst>
                                      </p:cBhvr>
                                      <p:tavLst>
                                        <p:tav tm="0">
                                          <p:val>
                                            <p:strVal val="#ppt_y+#ppt_h*1.125000"/>
                                          </p:val>
                                        </p:tav>
                                        <p:tav tm="100000">
                                          <p:val>
                                            <p:strVal val="#ppt_y"/>
                                          </p:val>
                                        </p:tav>
                                      </p:tavLst>
                                    </p:anim>
                                    <p:animEffect transition="in" filter="wipe(up)">
                                      <p:cBhvr>
                                        <p:cTn id="42"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 grpId="0" bldLvl="0" animBg="1"/>
      <p:bldP spid="45"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45" name="AutoShape 59"/>
          <p:cNvSpPr/>
          <p:nvPr/>
        </p:nvSpPr>
        <p:spPr bwMode="auto">
          <a:xfrm rot="900000">
            <a:off x="516890" y="1076960"/>
            <a:ext cx="407670" cy="57340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solidFill>
              <a:srgbClr val="FFC000"/>
            </a:solid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2" name="文本框 1"/>
          <p:cNvSpPr txBox="1"/>
          <p:nvPr/>
        </p:nvSpPr>
        <p:spPr>
          <a:xfrm>
            <a:off x="1110615" y="109918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开头称呼语</a:t>
            </a:r>
            <a:endParaRPr lang="zh-CN" altLang="en-US" sz="2400"/>
          </a:p>
        </p:txBody>
      </p:sp>
      <p:sp>
        <p:nvSpPr>
          <p:cNvPr id="4" name="文本框 3"/>
          <p:cNvSpPr txBox="1"/>
          <p:nvPr/>
        </p:nvSpPr>
        <p:spPr>
          <a:xfrm>
            <a:off x="384175" y="1692910"/>
            <a:ext cx="11807825" cy="4154170"/>
          </a:xfrm>
          <a:prstGeom prst="rect">
            <a:avLst/>
          </a:prstGeom>
          <a:noFill/>
        </p:spPr>
        <p:txBody>
          <a:bodyPr wrap="square" rtlCol="0" anchor="t">
            <a:spAutoFit/>
          </a:bodyPr>
          <a:lstStyle/>
          <a:p>
            <a:pPr marL="342900" indent="-342900">
              <a:buFont typeface="Wingdings" panose="05000000000000000000" charset="0"/>
              <a:buChar char="Ø"/>
            </a:pPr>
            <a:r>
              <a:rPr lang="en-US" altLang="zh-CN" sz="2400" b="1" dirty="0" err="1">
                <a:solidFill>
                  <a:srgbClr val="002060"/>
                </a:solidFill>
              </a:rPr>
              <a:t>致词</a:t>
            </a:r>
            <a:r>
              <a:rPr lang="en-US" altLang="zh-CN" sz="2400" b="1" dirty="0">
                <a:solidFill>
                  <a:srgbClr val="002060"/>
                </a:solidFill>
              </a:rPr>
              <a:t>  </a:t>
            </a:r>
            <a:r>
              <a:rPr lang="zh-CN" altLang="en-US" sz="2400" b="1" dirty="0">
                <a:solidFill>
                  <a:srgbClr val="002060"/>
                </a:solidFill>
              </a:rPr>
              <a:t>（欢迎</a:t>
            </a:r>
            <a:r>
              <a:rPr lang="en-US" altLang="zh-CN" sz="2400" b="1" dirty="0">
                <a:solidFill>
                  <a:srgbClr val="002060"/>
                </a:solidFill>
              </a:rPr>
              <a:t>/ </a:t>
            </a:r>
            <a:r>
              <a:rPr lang="zh-CN" altLang="en-US" sz="2400" b="1" dirty="0">
                <a:solidFill>
                  <a:srgbClr val="002060"/>
                </a:solidFill>
              </a:rPr>
              <a:t>欢送</a:t>
            </a:r>
            <a:r>
              <a:rPr lang="en-US" altLang="zh-CN" sz="2400" b="1" dirty="0">
                <a:solidFill>
                  <a:srgbClr val="002060"/>
                </a:solidFill>
              </a:rPr>
              <a:t>/ </a:t>
            </a:r>
            <a:r>
              <a:rPr lang="zh-CN" altLang="en-US" sz="2400" b="1" dirty="0">
                <a:solidFill>
                  <a:srgbClr val="002060"/>
                </a:solidFill>
              </a:rPr>
              <a:t>会议）</a:t>
            </a:r>
            <a:endParaRPr lang="en-US" altLang="zh-CN" sz="2400" b="1" dirty="0">
              <a:solidFill>
                <a:srgbClr val="002060"/>
              </a:solidFill>
            </a:endParaRPr>
          </a:p>
          <a:p>
            <a:pPr marL="342900" indent="-342900">
              <a:buFont typeface="Arial" panose="020B0604020202020204" pitchFamily="34" charset="0"/>
              <a:buChar char="•"/>
            </a:pPr>
            <a:r>
              <a:rPr lang="en-US" altLang="zh-CN" sz="2400" b="1" dirty="0"/>
              <a:t>    Good evening, dear teachers and fellow students!</a:t>
            </a:r>
            <a:endParaRPr lang="en-US" altLang="zh-CN" sz="2400" b="1" dirty="0"/>
          </a:p>
          <a:p>
            <a:pPr marL="342900" indent="-342900">
              <a:buFont typeface="Arial" panose="020B0604020202020204" pitchFamily="34" charset="0"/>
              <a:buChar char="•"/>
            </a:pPr>
            <a:r>
              <a:rPr lang="en-US" altLang="zh-CN" sz="2400" b="1" dirty="0"/>
              <a:t>Dear American friends, / Dear fellow students, / Ladies and gentlemen</a:t>
            </a:r>
            <a:endParaRPr lang="en-US" altLang="zh-CN" sz="2400" b="1" dirty="0"/>
          </a:p>
          <a:p>
            <a:pPr marL="342900" indent="-342900">
              <a:buFont typeface="Wingdings" panose="05000000000000000000" charset="0"/>
              <a:buChar char="Ø"/>
            </a:pPr>
            <a:r>
              <a:rPr lang="en-US" altLang="zh-CN" sz="2400" b="1" dirty="0" err="1">
                <a:solidFill>
                  <a:srgbClr val="002060"/>
                </a:solidFill>
              </a:rPr>
              <a:t>招聘信</a:t>
            </a:r>
            <a:r>
              <a:rPr lang="en-US" altLang="zh-CN" sz="2400" b="1" dirty="0">
                <a:solidFill>
                  <a:srgbClr val="002060"/>
                </a:solidFill>
              </a:rPr>
              <a:t> /</a:t>
            </a:r>
            <a:r>
              <a:rPr lang="zh-CN" altLang="en-US" sz="2400" b="1" dirty="0">
                <a:solidFill>
                  <a:srgbClr val="002060"/>
                </a:solidFill>
              </a:rPr>
              <a:t>征稿启事</a:t>
            </a:r>
            <a:r>
              <a:rPr lang="en-US" altLang="zh-CN" sz="2400" b="1" dirty="0">
                <a:solidFill>
                  <a:srgbClr val="002060"/>
                </a:solidFill>
              </a:rPr>
              <a:t>   </a:t>
            </a:r>
            <a:r>
              <a:rPr lang="en-US" altLang="zh-CN" sz="2400" b="1" dirty="0"/>
              <a:t>                   </a:t>
            </a:r>
            <a:r>
              <a:rPr lang="en-US" altLang="zh-CN" sz="2400" b="1" u="sng" dirty="0"/>
              <a:t>Volunteer</a:t>
            </a:r>
            <a:r>
              <a:rPr lang="en-US" altLang="zh-CN" sz="2400" b="1" dirty="0"/>
              <a:t> Wanted/Contributions wanted</a:t>
            </a:r>
            <a:endParaRPr lang="en-US" altLang="zh-CN" sz="2400" b="1" dirty="0"/>
          </a:p>
          <a:p>
            <a:pPr marL="342900" indent="-342900">
              <a:buFont typeface="Wingdings" panose="05000000000000000000" charset="0"/>
              <a:buChar char="Ø"/>
            </a:pPr>
            <a:r>
              <a:rPr lang="zh-CN" altLang="en-US" sz="2400" b="1" dirty="0">
                <a:solidFill>
                  <a:srgbClr val="002060"/>
                </a:solidFill>
              </a:rPr>
              <a:t>书面</a:t>
            </a:r>
            <a:r>
              <a:rPr lang="en-US" altLang="zh-CN" sz="2400" b="1" dirty="0" err="1">
                <a:solidFill>
                  <a:srgbClr val="002060"/>
                </a:solidFill>
              </a:rPr>
              <a:t>通知</a:t>
            </a:r>
            <a:r>
              <a:rPr lang="en-US" altLang="zh-CN" sz="2400" b="1" dirty="0"/>
              <a:t>                                 Notice</a:t>
            </a:r>
            <a:endParaRPr lang="en-US" altLang="zh-CN" sz="2400" b="1" dirty="0"/>
          </a:p>
          <a:p>
            <a:pPr marL="342900" indent="-342900">
              <a:buFont typeface="Wingdings" panose="05000000000000000000" charset="0"/>
              <a:buChar char="Ø"/>
            </a:pPr>
            <a:r>
              <a:rPr lang="en-US" altLang="zh-CN" sz="2400" b="1" dirty="0" err="1">
                <a:solidFill>
                  <a:srgbClr val="002060"/>
                </a:solidFill>
              </a:rPr>
              <a:t>口头通知</a:t>
            </a:r>
            <a:endParaRPr lang="en-US" altLang="zh-CN" sz="2400" b="1" dirty="0">
              <a:solidFill>
                <a:srgbClr val="002060"/>
              </a:solidFill>
            </a:endParaRPr>
          </a:p>
          <a:p>
            <a:pPr marL="342900" indent="-342900">
              <a:buFont typeface="Arial" panose="020B0604020202020204" pitchFamily="34" charset="0"/>
              <a:buChar char="•"/>
            </a:pPr>
            <a:r>
              <a:rPr lang="en-US" altLang="zh-CN" sz="2400" b="1" dirty="0"/>
              <a:t>  Hello, everybody/everyone. </a:t>
            </a:r>
            <a:endParaRPr lang="en-US" altLang="zh-CN" sz="2400" b="1" dirty="0"/>
          </a:p>
          <a:p>
            <a:pPr marL="342900" indent="-342900">
              <a:buFont typeface="Arial" panose="020B0604020202020204" pitchFamily="34" charset="0"/>
              <a:buChar char="•"/>
            </a:pPr>
            <a:r>
              <a:rPr lang="en-US" altLang="zh-CN" sz="2400" b="1" dirty="0"/>
              <a:t>Ladies and gentlemen. May I have your attention, please? I have an announcement to make.</a:t>
            </a:r>
            <a:endParaRPr lang="en-US" altLang="zh-CN" sz="2400" b="1" dirty="0"/>
          </a:p>
          <a:p>
            <a:pPr marL="342900" indent="-342900">
              <a:buFont typeface="Wingdings" panose="05000000000000000000" charset="0"/>
              <a:buChar char="Ø"/>
            </a:pPr>
            <a:r>
              <a:rPr lang="en-US" altLang="zh-CN" sz="2400" b="1" dirty="0" err="1">
                <a:solidFill>
                  <a:srgbClr val="002060"/>
                </a:solidFill>
              </a:rPr>
              <a:t>海报</a:t>
            </a:r>
            <a:endParaRPr lang="en-US" altLang="zh-CN" sz="2400" b="1" dirty="0">
              <a:solidFill>
                <a:srgbClr val="002060"/>
              </a:solidFill>
            </a:endParaRPr>
          </a:p>
          <a:p>
            <a:pPr marL="342900" indent="-342900">
              <a:buFont typeface="Arial" panose="020B0604020202020204" pitchFamily="34" charset="0"/>
              <a:buChar char="•"/>
            </a:pPr>
            <a:r>
              <a:rPr lang="en-US" altLang="zh-CN" sz="2400" b="1" dirty="0"/>
              <a:t>                                     English Corner, Learners’ Garden</a:t>
            </a:r>
            <a:endParaRPr lang="en-US" altLang="zh-CN" sz="24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p:tgtEl>
                                          <p:spTgt spid="45"/>
                                        </p:tgtEl>
                                        <p:attrNameLst>
                                          <p:attrName>ppt_y</p:attrName>
                                        </p:attrNameLst>
                                      </p:cBhvr>
                                      <p:tavLst>
                                        <p:tav tm="0">
                                          <p:val>
                                            <p:strVal val="#ppt_y+#ppt_h*1.125000"/>
                                          </p:val>
                                        </p:tav>
                                        <p:tav tm="100000">
                                          <p:val>
                                            <p:strVal val="#ppt_y"/>
                                          </p:val>
                                        </p:tav>
                                      </p:tavLst>
                                    </p:anim>
                                    <p:animEffect transition="in" filter="wipe(up)">
                                      <p:cBhvr>
                                        <p:cTn id="1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 grpId="0" bldLvl="0" animBg="1"/>
      <p:bldP spid="45"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2" name="文本框 1"/>
          <p:cNvSpPr txBox="1"/>
          <p:nvPr/>
        </p:nvSpPr>
        <p:spPr>
          <a:xfrm>
            <a:off x="296545" y="1625600"/>
            <a:ext cx="9235440" cy="4892675"/>
          </a:xfrm>
          <a:prstGeom prst="rect">
            <a:avLst/>
          </a:prstGeom>
          <a:noFill/>
        </p:spPr>
        <p:txBody>
          <a:bodyPr wrap="square" rtlCol="0" anchor="t">
            <a:spAutoFit/>
          </a:bodyPr>
          <a:lstStyle/>
          <a:p>
            <a:pPr marL="342900" indent="-342900">
              <a:buFont typeface="Wingdings" panose="05000000000000000000" charset="0"/>
              <a:buChar char="Ø"/>
            </a:pPr>
            <a:r>
              <a:rPr lang="en-US" altLang="zh-CN" sz="2400" b="1" dirty="0" err="1">
                <a:solidFill>
                  <a:srgbClr val="002060"/>
                </a:solidFill>
                <a:sym typeface="+mn-ea"/>
              </a:rPr>
              <a:t>书面通知</a:t>
            </a:r>
            <a:endParaRPr lang="en-US" altLang="zh-CN" sz="2400" b="1" dirty="0">
              <a:sym typeface="+mn-ea"/>
            </a:endParaRPr>
          </a:p>
          <a:p>
            <a:pPr marL="342900" indent="-342900">
              <a:buFont typeface="Arial" panose="020B0604020202020204" pitchFamily="34" charset="0"/>
              <a:buChar char="•"/>
            </a:pPr>
            <a:r>
              <a:rPr lang="en-US" altLang="zh-CN" sz="2400" b="1" dirty="0">
                <a:sym typeface="+mn-ea"/>
              </a:rPr>
              <a:t>The Students’ Union</a:t>
            </a:r>
            <a:endParaRPr lang="en-US" altLang="zh-CN" sz="2400" b="1" dirty="0">
              <a:sym typeface="+mn-ea"/>
            </a:endParaRPr>
          </a:p>
          <a:p>
            <a:pPr indent="0">
              <a:buFont typeface="Arial" panose="020B0604020202020204" pitchFamily="34" charset="0"/>
              <a:buNone/>
            </a:pPr>
            <a:r>
              <a:rPr lang="en-US" altLang="zh-CN" sz="2400" b="1" dirty="0">
                <a:sym typeface="+mn-ea"/>
              </a:rPr>
              <a:t>     October 10, 2020</a:t>
            </a:r>
            <a:endParaRPr lang="en-US" altLang="zh-CN" sz="2400" b="1" dirty="0">
              <a:sym typeface="+mn-ea"/>
            </a:endParaRPr>
          </a:p>
          <a:p>
            <a:pPr indent="0">
              <a:buFont typeface="Arial" panose="020B0604020202020204" pitchFamily="34" charset="0"/>
              <a:buNone/>
            </a:pPr>
            <a:endParaRPr lang="en-US" altLang="zh-CN" sz="2400" b="1" dirty="0">
              <a:sym typeface="+mn-ea"/>
            </a:endParaRPr>
          </a:p>
          <a:p>
            <a:pPr marL="342900" indent="-342900" algn="l">
              <a:buFont typeface="Wingdings" panose="05000000000000000000" charset="0"/>
              <a:buChar char="Ø"/>
            </a:pPr>
            <a:r>
              <a:rPr lang="en-US" altLang="zh-CN" sz="2400" b="1" dirty="0">
                <a:solidFill>
                  <a:srgbClr val="002060"/>
                </a:solidFill>
                <a:sym typeface="+mn-ea"/>
              </a:rPr>
              <a:t>口头通知 /   </a:t>
            </a:r>
            <a:r>
              <a:rPr lang="en-US" altLang="zh-CN" sz="2400" b="1" dirty="0" err="1">
                <a:solidFill>
                  <a:srgbClr val="002060"/>
                </a:solidFill>
                <a:sym typeface="+mn-ea"/>
              </a:rPr>
              <a:t>致词</a:t>
            </a:r>
            <a:r>
              <a:rPr lang="zh-CN" altLang="en-US" sz="2400" b="1" dirty="0">
                <a:solidFill>
                  <a:srgbClr val="002060"/>
                </a:solidFill>
                <a:sym typeface="+mn-ea"/>
              </a:rPr>
              <a:t>（欢迎</a:t>
            </a:r>
            <a:r>
              <a:rPr lang="en-US" altLang="zh-CN" sz="2400" b="1" dirty="0">
                <a:solidFill>
                  <a:srgbClr val="002060"/>
                </a:solidFill>
                <a:sym typeface="+mn-ea"/>
              </a:rPr>
              <a:t>/ </a:t>
            </a:r>
            <a:r>
              <a:rPr lang="zh-CN" altLang="en-US" sz="2400" b="1" dirty="0">
                <a:solidFill>
                  <a:srgbClr val="002060"/>
                </a:solidFill>
                <a:sym typeface="+mn-ea"/>
              </a:rPr>
              <a:t>欢送</a:t>
            </a:r>
            <a:r>
              <a:rPr lang="en-US" altLang="zh-CN" sz="2400" b="1" dirty="0">
                <a:solidFill>
                  <a:srgbClr val="002060"/>
                </a:solidFill>
                <a:sym typeface="+mn-ea"/>
              </a:rPr>
              <a:t>/ </a:t>
            </a:r>
            <a:r>
              <a:rPr lang="zh-CN" altLang="en-US" sz="2400" b="1" dirty="0">
                <a:solidFill>
                  <a:srgbClr val="002060"/>
                </a:solidFill>
                <a:sym typeface="+mn-ea"/>
              </a:rPr>
              <a:t>会议）</a:t>
            </a:r>
            <a:endParaRPr lang="zh-CN" altLang="en-US" sz="2400" b="1" dirty="0">
              <a:solidFill>
                <a:srgbClr val="002060"/>
              </a:solidFill>
              <a:sym typeface="+mn-ea"/>
            </a:endParaRPr>
          </a:p>
          <a:p>
            <a:pPr marL="342900" indent="-342900" algn="l">
              <a:buFont typeface="Arial" panose="020B0604020202020204" pitchFamily="34" charset="0"/>
              <a:buChar char="•"/>
            </a:pPr>
            <a:r>
              <a:rPr lang="en-US" altLang="zh-CN" sz="2400" b="1" dirty="0">
                <a:solidFill>
                  <a:srgbClr val="002060"/>
                </a:solidFill>
                <a:sym typeface="+mn-ea"/>
              </a:rPr>
              <a:t>  Thank you(for your attention/listening)</a:t>
            </a:r>
            <a:endParaRPr lang="en-US" altLang="zh-CN" sz="2400" b="1" dirty="0">
              <a:solidFill>
                <a:srgbClr val="002060"/>
              </a:solidFill>
              <a:sym typeface="+mn-ea"/>
            </a:endParaRPr>
          </a:p>
          <a:p>
            <a:pPr marL="342900" indent="-342900" algn="l">
              <a:buFont typeface="Arial" panose="020B0604020202020204" pitchFamily="34" charset="0"/>
              <a:buChar char="•"/>
            </a:pPr>
            <a:endParaRPr lang="en-US" altLang="zh-CN" sz="2400" b="1" dirty="0">
              <a:sym typeface="+mn-ea"/>
            </a:endParaRPr>
          </a:p>
          <a:p>
            <a:pPr marL="342900" indent="-342900">
              <a:buFont typeface="Wingdings" panose="05000000000000000000" charset="0"/>
              <a:buChar char="Ø"/>
            </a:pPr>
            <a:r>
              <a:rPr lang="zh-CN" altLang="en-US" sz="2400" b="1" dirty="0">
                <a:solidFill>
                  <a:srgbClr val="002060"/>
                </a:solidFill>
                <a:sym typeface="+mn-ea"/>
              </a:rPr>
              <a:t>信件邮件：</a:t>
            </a:r>
            <a:endParaRPr lang="en-US" altLang="zh-CN" sz="2400" b="1" dirty="0">
              <a:sym typeface="+mn-ea"/>
            </a:endParaRPr>
          </a:p>
          <a:p>
            <a:pPr marL="342900" indent="-342900">
              <a:buFont typeface="Arial" panose="020B0604020202020204" pitchFamily="34" charset="0"/>
              <a:buChar char="•"/>
            </a:pPr>
            <a:r>
              <a:rPr lang="en-US" altLang="zh-CN" sz="2400" b="1" dirty="0">
                <a:sym typeface="+mn-ea"/>
              </a:rPr>
              <a:t>Yours r</a:t>
            </a:r>
            <a:r>
              <a:rPr lang="zh-CN" altLang="en-US" sz="2400" b="1" dirty="0">
                <a:sym typeface="+mn-ea"/>
              </a:rPr>
              <a:t>espectfully</a:t>
            </a:r>
            <a:r>
              <a:rPr lang="en-US" altLang="zh-CN" sz="2400" b="1" dirty="0">
                <a:sym typeface="+mn-ea"/>
              </a:rPr>
              <a:t>,                                   </a:t>
            </a:r>
            <a:r>
              <a:rPr lang="zh-CN" altLang="en-US" sz="2400" dirty="0">
                <a:sym typeface="+mn-ea"/>
              </a:rPr>
              <a:t>此致敬礼</a:t>
            </a:r>
            <a:endParaRPr lang="zh-CN" altLang="en-US" sz="2400" b="1" dirty="0">
              <a:sym typeface="+mn-ea"/>
            </a:endParaRPr>
          </a:p>
          <a:p>
            <a:pPr indent="0">
              <a:buFont typeface="Arial" panose="020B0604020202020204" pitchFamily="34" charset="0"/>
              <a:buNone/>
            </a:pPr>
            <a:r>
              <a:rPr lang="en-US" altLang="zh-CN" sz="2400" b="1" dirty="0">
                <a:sym typeface="+mn-ea"/>
              </a:rPr>
              <a:t>     </a:t>
            </a:r>
            <a:r>
              <a:rPr lang="zh-CN" altLang="en-US" sz="2400" b="1" dirty="0">
                <a:sym typeface="+mn-ea"/>
              </a:rPr>
              <a:t>Li Hua</a:t>
            </a:r>
            <a:r>
              <a:rPr lang="zh-CN" altLang="en-US" sz="2400" b="1" dirty="0"/>
              <a:t>                                                        </a:t>
            </a:r>
            <a:r>
              <a:rPr lang="zh-CN" altLang="en-US" sz="2400" dirty="0">
                <a:solidFill>
                  <a:srgbClr val="C00000"/>
                </a:solidFill>
              </a:rPr>
              <a:t>写给长辈上级</a:t>
            </a:r>
            <a:endParaRPr lang="zh-CN" altLang="en-US" sz="2400" dirty="0"/>
          </a:p>
          <a:p>
            <a:pPr indent="0">
              <a:buFont typeface="Arial" panose="020B0604020202020204" pitchFamily="34" charset="0"/>
              <a:buNone/>
            </a:pPr>
            <a:endParaRPr lang="zh-CN" altLang="en-US" sz="2400" b="1" dirty="0"/>
          </a:p>
          <a:p>
            <a:pPr marL="342900" indent="-342900">
              <a:buFont typeface="Arial" panose="020B0604020202020204" pitchFamily="34" charset="0"/>
              <a:buChar char="•"/>
            </a:pPr>
            <a:r>
              <a:rPr lang="zh-CN" altLang="en-US" sz="2400" b="1" dirty="0"/>
              <a:t>Yours </a:t>
            </a:r>
            <a:r>
              <a:rPr lang="zh-CN" altLang="en-US" sz="2400" b="1" u="sng" dirty="0">
                <a:solidFill>
                  <a:srgbClr val="C00000"/>
                </a:solidFill>
                <a:sym typeface="+mn-ea"/>
              </a:rPr>
              <a:t>cordially</a:t>
            </a:r>
            <a:r>
              <a:rPr lang="zh-CN" altLang="en-US" sz="2400" b="1" dirty="0">
                <a:sym typeface="+mn-ea"/>
              </a:rPr>
              <a:t>/ </a:t>
            </a:r>
            <a:r>
              <a:rPr lang="zh-CN" altLang="en-US" sz="2400" b="1" dirty="0">
                <a:solidFill>
                  <a:srgbClr val="7030A0"/>
                </a:solidFill>
                <a:sym typeface="+mn-ea"/>
              </a:rPr>
              <a:t>faithfully</a:t>
            </a:r>
            <a:r>
              <a:rPr lang="en-US" altLang="zh-CN" sz="2400" b="1" dirty="0">
                <a:solidFill>
                  <a:srgbClr val="7030A0"/>
                </a:solidFill>
                <a:sym typeface="+mn-ea"/>
              </a:rPr>
              <a:t>/ genuinely</a:t>
            </a:r>
            <a:r>
              <a:rPr lang="en-US" altLang="zh-CN" sz="2400" b="1" dirty="0">
                <a:sym typeface="+mn-ea"/>
              </a:rPr>
              <a:t>,    </a:t>
            </a:r>
            <a:r>
              <a:rPr lang="zh-CN" altLang="en-US" sz="2400" dirty="0">
                <a:sym typeface="+mn-ea"/>
              </a:rPr>
              <a:t>真诚的/热忱的/忠诚的</a:t>
            </a:r>
            <a:endParaRPr lang="zh-CN" altLang="en-US" sz="2400" dirty="0"/>
          </a:p>
          <a:p>
            <a:pPr indent="0">
              <a:buFont typeface="Arial" panose="020B0604020202020204" pitchFamily="34" charset="0"/>
              <a:buNone/>
            </a:pPr>
            <a:r>
              <a:rPr lang="en-US" altLang="zh-CN" sz="2400" b="1" dirty="0"/>
              <a:t>    </a:t>
            </a:r>
            <a:r>
              <a:rPr lang="zh-CN" altLang="en-US" sz="2400" b="1" dirty="0"/>
              <a:t>Li Hua                                                       </a:t>
            </a:r>
            <a:r>
              <a:rPr lang="zh-CN" altLang="en-US" sz="2400" dirty="0"/>
              <a:t>写给</a:t>
            </a:r>
            <a:r>
              <a:rPr lang="zh-CN" altLang="en-US" sz="2400" u="sng" dirty="0">
                <a:solidFill>
                  <a:srgbClr val="C00000"/>
                </a:solidFill>
                <a:sym typeface="+mn-ea"/>
              </a:rPr>
              <a:t>商务</a:t>
            </a:r>
            <a:r>
              <a:rPr lang="en-US" altLang="zh-CN" sz="2400" dirty="0">
                <a:sym typeface="+mn-ea"/>
              </a:rPr>
              <a:t>/ </a:t>
            </a:r>
            <a:r>
              <a:rPr lang="zh-CN" altLang="en-US" sz="2400" dirty="0">
                <a:solidFill>
                  <a:srgbClr val="7030A0"/>
                </a:solidFill>
              </a:rPr>
              <a:t>平辈</a:t>
            </a:r>
            <a:r>
              <a:rPr lang="zh-CN" altLang="en-US" sz="2400" dirty="0"/>
              <a:t>朋友</a:t>
            </a:r>
            <a:endParaRPr lang="zh-CN" altLang="en-US" sz="2400" b="1" dirty="0"/>
          </a:p>
        </p:txBody>
      </p:sp>
      <p:sp>
        <p:nvSpPr>
          <p:cNvPr id="4" name="文本框 3"/>
          <p:cNvSpPr txBox="1"/>
          <p:nvPr/>
        </p:nvSpPr>
        <p:spPr>
          <a:xfrm>
            <a:off x="1110615" y="109918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落款</a:t>
            </a:r>
            <a:r>
              <a:rPr lang="en-US" altLang="zh-CN" sz="2400"/>
              <a:t> </a:t>
            </a:r>
            <a:r>
              <a:rPr lang="zh-CN" altLang="en-US" sz="2400"/>
              <a:t>结束</a:t>
            </a:r>
            <a:endParaRPr lang="zh-CN" altLang="en-US" sz="2400"/>
          </a:p>
        </p:txBody>
      </p:sp>
      <p:sp>
        <p:nvSpPr>
          <p:cNvPr id="44" name="AutoShape 29"/>
          <p:cNvSpPr/>
          <p:nvPr/>
        </p:nvSpPr>
        <p:spPr bwMode="auto">
          <a:xfrm>
            <a:off x="438785" y="1103630"/>
            <a:ext cx="572770" cy="521970"/>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7" name="矩形 6"/>
          <p:cNvSpPr/>
          <p:nvPr/>
        </p:nvSpPr>
        <p:spPr>
          <a:xfrm>
            <a:off x="0" y="1343660"/>
            <a:ext cx="12191365" cy="5446395"/>
          </a:xfrm>
          <a:prstGeom prst="rect">
            <a:avLst/>
          </a:prstGeom>
        </p:spPr>
        <p:txBody>
          <a:bodyPr wrap="square">
            <a:spAutoFit/>
          </a:bodyPr>
          <a:lstStyle/>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1. </a:t>
            </a:r>
            <a:r>
              <a:rPr lang="zh-CN" altLang="en-US" sz="2800" b="1" dirty="0">
                <a:solidFill>
                  <a:srgbClr val="002060"/>
                </a:solidFill>
                <a:latin typeface="Arial" panose="020B0604020202020204" pitchFamily="34" charset="0"/>
              </a:rPr>
              <a:t>表达</a:t>
            </a:r>
            <a:r>
              <a:rPr lang="en-US" altLang="zh-CN" sz="2800" b="1" dirty="0">
                <a:solidFill>
                  <a:srgbClr val="002060"/>
                </a:solidFill>
                <a:latin typeface="Arial" panose="020B0604020202020204" pitchFamily="34" charset="0"/>
              </a:rPr>
              <a:t>“</a:t>
            </a:r>
            <a:r>
              <a:rPr lang="zh-CN" altLang="zh-CN" sz="2800" b="1" dirty="0">
                <a:solidFill>
                  <a:srgbClr val="002060"/>
                </a:solidFill>
                <a:latin typeface="Arial" panose="020B0604020202020204" pitchFamily="34" charset="0"/>
              </a:rPr>
              <a:t>上午</a:t>
            </a:r>
            <a:r>
              <a:rPr lang="en-US" altLang="zh-CN" sz="2800" b="1" dirty="0">
                <a:solidFill>
                  <a:srgbClr val="002060"/>
                </a:solidFill>
                <a:latin typeface="Arial" panose="020B0604020202020204" pitchFamily="34" charset="0"/>
              </a:rPr>
              <a:t>/</a:t>
            </a:r>
            <a:r>
              <a:rPr lang="zh-CN" altLang="zh-CN" sz="2800" b="1" dirty="0">
                <a:solidFill>
                  <a:srgbClr val="002060"/>
                </a:solidFill>
                <a:latin typeface="Arial" panose="020B0604020202020204" pitchFamily="34" charset="0"/>
              </a:rPr>
              <a:t>下午</a:t>
            </a:r>
            <a:r>
              <a:rPr lang="en-US" altLang="zh-CN" sz="2800" b="1" dirty="0">
                <a:solidFill>
                  <a:srgbClr val="002060"/>
                </a:solidFill>
                <a:latin typeface="Arial" panose="020B0604020202020204" pitchFamily="34" charset="0"/>
              </a:rPr>
              <a:t>”</a:t>
            </a:r>
            <a:r>
              <a:rPr lang="zh-CN" altLang="zh-CN" sz="2800" b="1" dirty="0">
                <a:solidFill>
                  <a:srgbClr val="002060"/>
                </a:solidFill>
                <a:latin typeface="Arial" panose="020B0604020202020204" pitchFamily="34" charset="0"/>
              </a:rPr>
              <a:t>，可在时间后加上</a:t>
            </a:r>
            <a:r>
              <a:rPr lang="en-US" altLang="zh-CN" sz="2800" b="1" dirty="0">
                <a:solidFill>
                  <a:srgbClr val="002060"/>
                </a:solidFill>
                <a:latin typeface="Arial" panose="020B0604020202020204" pitchFamily="34" charset="0"/>
              </a:rPr>
              <a:t>a.m./ p.m. </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dirty="0">
                <a:solidFill>
                  <a:srgbClr val="000000"/>
                </a:solidFill>
                <a:latin typeface="Arial" panose="020B0604020202020204" pitchFamily="34" charset="0"/>
              </a:rPr>
              <a:t>  </a:t>
            </a: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eg</a:t>
            </a:r>
            <a:r>
              <a:rPr lang="zh-CN" altLang="en-US"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we’ll get together </a:t>
            </a:r>
            <a:r>
              <a:rPr lang="en-US" altLang="zh-CN" sz="2400" b="1" dirty="0">
                <a:solidFill>
                  <a:srgbClr val="7030A0"/>
                </a:solidFill>
                <a:latin typeface="Arial" panose="020B0604020202020204" pitchFamily="34" charset="0"/>
              </a:rPr>
              <a:t>at the school gate  </a:t>
            </a:r>
            <a:r>
              <a:rPr lang="en-US" altLang="zh-CN" sz="2400" b="1" dirty="0">
                <a:solidFill>
                  <a:srgbClr val="000000"/>
                </a:solidFill>
                <a:latin typeface="Arial" panose="020B0604020202020204" pitchFamily="34" charset="0"/>
              </a:rPr>
              <a:t>at</a:t>
            </a:r>
            <a:r>
              <a:rPr lang="en-US" altLang="zh-CN" sz="2400" b="1" dirty="0">
                <a:solidFill>
                  <a:srgbClr val="C00000"/>
                </a:solidFill>
                <a:latin typeface="Arial" panose="020B0604020202020204" pitchFamily="34" charset="0"/>
              </a:rPr>
              <a:t> 7:30 am.</a:t>
            </a:r>
            <a:r>
              <a:rPr lang="en-US" altLang="zh-CN" sz="2400" b="1" dirty="0">
                <a:solidFill>
                  <a:srgbClr val="000000"/>
                </a:solidFill>
                <a:latin typeface="Arial" panose="020B0604020202020204" pitchFamily="34" charset="0"/>
              </a:rPr>
              <a:t> June 21</a:t>
            </a:r>
            <a:r>
              <a:rPr lang="en-US" altLang="zh-CN" sz="2400" b="1" baseline="30000" dirty="0">
                <a:solidFill>
                  <a:srgbClr val="000000"/>
                </a:solidFill>
                <a:latin typeface="Arial" panose="020B0604020202020204" pitchFamily="34" charset="0"/>
              </a:rPr>
              <a:t>st</a:t>
            </a:r>
            <a:r>
              <a:rPr lang="en-US" altLang="zh-CN" sz="2400" b="1" dirty="0">
                <a:solidFill>
                  <a:srgbClr val="000000"/>
                </a:solidFill>
                <a:latin typeface="Arial" panose="020B0604020202020204" pitchFamily="34" charset="0"/>
              </a:rPr>
              <a:t>, 2019</a:t>
            </a:r>
            <a:endParaRPr lang="zh-CN" altLang="zh-CN" sz="2400" b="1"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2. </a:t>
            </a:r>
            <a:r>
              <a:rPr lang="zh-CN" altLang="en-US" sz="2800" b="1" dirty="0">
                <a:solidFill>
                  <a:srgbClr val="002060"/>
                </a:solidFill>
                <a:latin typeface="Arial" panose="020B0604020202020204" pitchFamily="34" charset="0"/>
              </a:rPr>
              <a:t>时间地点均</a:t>
            </a:r>
            <a:r>
              <a:rPr lang="zh-CN" altLang="zh-CN" sz="2800" b="1" dirty="0">
                <a:solidFill>
                  <a:srgbClr val="002060"/>
                </a:solidFill>
                <a:latin typeface="Arial" panose="020B0604020202020204" pitchFamily="34" charset="0"/>
              </a:rPr>
              <a:t>由小到大：</a:t>
            </a:r>
            <a:r>
              <a:rPr lang="en-US" altLang="zh-CN" sz="2400" b="1" dirty="0">
                <a:solidFill>
                  <a:srgbClr val="000000"/>
                </a:solidFill>
                <a:latin typeface="Arial" panose="020B0604020202020204" pitchFamily="34" charset="0"/>
              </a:rPr>
              <a:t>at half past eight on June 21</a:t>
            </a:r>
            <a:r>
              <a:rPr lang="en-US" altLang="zh-CN" sz="2400" b="1" baseline="30000" dirty="0">
                <a:solidFill>
                  <a:srgbClr val="000000"/>
                </a:solidFill>
                <a:latin typeface="Arial" panose="020B0604020202020204" pitchFamily="34" charset="0"/>
              </a:rPr>
              <a:t>st</a:t>
            </a:r>
            <a:r>
              <a:rPr lang="en-US" altLang="zh-CN" sz="2400" b="1" dirty="0">
                <a:solidFill>
                  <a:srgbClr val="000000"/>
                </a:solidFill>
                <a:latin typeface="Arial" panose="020B0604020202020204" pitchFamily="34" charset="0"/>
              </a:rPr>
              <a:t>, 1996</a:t>
            </a:r>
            <a:endParaRPr lang="zh-CN" altLang="zh-CN" sz="2800" b="1"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3. </a:t>
            </a:r>
            <a:r>
              <a:rPr lang="zh-CN" altLang="zh-CN" sz="2800" b="1" dirty="0">
                <a:solidFill>
                  <a:srgbClr val="002060"/>
                </a:solidFill>
                <a:latin typeface="Arial" panose="020B0604020202020204" pitchFamily="34" charset="0"/>
              </a:rPr>
              <a:t>月份</a:t>
            </a:r>
            <a:r>
              <a:rPr lang="en-US" altLang="zh-CN" sz="2800" b="1" dirty="0">
                <a:solidFill>
                  <a:srgbClr val="002060"/>
                </a:solidFill>
                <a:latin typeface="Arial" panose="020B0604020202020204" pitchFamily="34" charset="0"/>
              </a:rPr>
              <a:t>+</a:t>
            </a:r>
            <a:r>
              <a:rPr lang="zh-CN" altLang="zh-CN" sz="2800" b="1" dirty="0">
                <a:solidFill>
                  <a:srgbClr val="002060"/>
                </a:solidFill>
                <a:latin typeface="Arial" panose="020B0604020202020204" pitchFamily="34" charset="0"/>
              </a:rPr>
              <a:t>序数词</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dirty="0">
                <a:solidFill>
                  <a:srgbClr val="000000"/>
                </a:solidFill>
                <a:latin typeface="Arial" panose="020B0604020202020204" pitchFamily="34" charset="0"/>
              </a:rPr>
              <a:t>  </a:t>
            </a: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eg</a:t>
            </a:r>
            <a:r>
              <a:rPr lang="zh-CN" altLang="zh-CN"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2001</a:t>
            </a:r>
            <a:r>
              <a:rPr lang="zh-CN" altLang="zh-CN" sz="2400" dirty="0">
                <a:solidFill>
                  <a:srgbClr val="000000"/>
                </a:solidFill>
                <a:latin typeface="Arial" panose="020B0604020202020204" pitchFamily="34" charset="0"/>
              </a:rPr>
              <a:t>年</a:t>
            </a:r>
            <a:r>
              <a:rPr lang="en-US" altLang="zh-CN" sz="2400" dirty="0">
                <a:solidFill>
                  <a:srgbClr val="000000"/>
                </a:solidFill>
                <a:latin typeface="Arial" panose="020B0604020202020204" pitchFamily="34" charset="0"/>
              </a:rPr>
              <a:t>4</a:t>
            </a:r>
            <a:r>
              <a:rPr lang="zh-CN" altLang="zh-CN" sz="2400" dirty="0">
                <a:solidFill>
                  <a:srgbClr val="000000"/>
                </a:solidFill>
                <a:latin typeface="Arial" panose="020B0604020202020204" pitchFamily="34" charset="0"/>
              </a:rPr>
              <a:t>月</a:t>
            </a:r>
            <a:r>
              <a:rPr lang="en-US" altLang="zh-CN" sz="2400" dirty="0">
                <a:solidFill>
                  <a:srgbClr val="000000"/>
                </a:solidFill>
                <a:latin typeface="Arial" panose="020B0604020202020204" pitchFamily="34" charset="0"/>
              </a:rPr>
              <a:t>2</a:t>
            </a:r>
            <a:r>
              <a:rPr lang="zh-CN" altLang="zh-CN" sz="2400" dirty="0">
                <a:solidFill>
                  <a:srgbClr val="000000"/>
                </a:solidFill>
                <a:latin typeface="Arial" panose="020B0604020202020204" pitchFamily="34" charset="0"/>
              </a:rPr>
              <a:t>日</a:t>
            </a:r>
            <a:r>
              <a:rPr lang="zh-CN" altLang="en-US" sz="2400" dirty="0">
                <a:solidFill>
                  <a:srgbClr val="000000"/>
                </a:solidFill>
                <a:latin typeface="Arial" panose="020B0604020202020204" pitchFamily="34" charset="0"/>
              </a:rPr>
              <a:t>→ </a:t>
            </a:r>
            <a:r>
              <a:rPr lang="en-US" altLang="zh-CN" sz="2400" dirty="0">
                <a:solidFill>
                  <a:srgbClr val="000000"/>
                </a:solidFill>
                <a:latin typeface="Arial" panose="020B0604020202020204" pitchFamily="34" charset="0"/>
              </a:rPr>
              <a:t>April 2</a:t>
            </a:r>
            <a:r>
              <a:rPr lang="en-US" altLang="zh-CN" sz="2400" baseline="30000" dirty="0">
                <a:solidFill>
                  <a:srgbClr val="000000"/>
                </a:solidFill>
                <a:latin typeface="Arial" panose="020B0604020202020204" pitchFamily="34" charset="0"/>
              </a:rPr>
              <a:t>nd</a:t>
            </a:r>
            <a:r>
              <a:rPr lang="en-US" altLang="zh-CN" sz="2400" dirty="0">
                <a:solidFill>
                  <a:srgbClr val="000000"/>
                </a:solidFill>
                <a:latin typeface="Arial" panose="020B0604020202020204" pitchFamily="34" charset="0"/>
              </a:rPr>
              <a:t>, 2011.</a:t>
            </a:r>
            <a:r>
              <a:rPr lang="zh-CN" altLang="zh-CN" sz="2400" dirty="0">
                <a:solidFill>
                  <a:srgbClr val="000000"/>
                </a:solidFill>
                <a:latin typeface="Arial" panose="020B0604020202020204" pitchFamily="34" charset="0"/>
              </a:rPr>
              <a:t>（序数词熟记规律：</a:t>
            </a:r>
            <a:r>
              <a:rPr lang="en-US" altLang="zh-CN" sz="2400" dirty="0">
                <a:solidFill>
                  <a:srgbClr val="000000"/>
                </a:solidFill>
                <a:latin typeface="Arial" panose="020B0604020202020204" pitchFamily="34" charset="0"/>
              </a:rPr>
              <a:t>1 2 3   </a:t>
            </a:r>
            <a:endParaRPr lang="en-US" altLang="zh-CN" sz="2400"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st</a:t>
            </a: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nd</a:t>
            </a: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rd</a:t>
            </a:r>
            <a:r>
              <a:rPr lang="en-US" altLang="zh-CN" sz="2400" dirty="0">
                <a:solidFill>
                  <a:srgbClr val="000000"/>
                </a:solidFill>
                <a:latin typeface="Arial" panose="020B0604020202020204" pitchFamily="34" charset="0"/>
              </a:rPr>
              <a:t> </a:t>
            </a:r>
            <a:r>
              <a:rPr lang="zh-CN" altLang="zh-CN"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8</a:t>
            </a:r>
            <a:r>
              <a:rPr lang="zh-CN" altLang="zh-CN" sz="2400" dirty="0">
                <a:solidFill>
                  <a:srgbClr val="000000"/>
                </a:solidFill>
                <a:latin typeface="Arial" panose="020B0604020202020204" pitchFamily="34" charset="0"/>
              </a:rPr>
              <a:t>后少</a:t>
            </a:r>
            <a:r>
              <a:rPr lang="en-US" altLang="zh-CN" sz="2400" dirty="0">
                <a:solidFill>
                  <a:srgbClr val="000000"/>
                </a:solidFill>
                <a:latin typeface="Arial" panose="020B0604020202020204" pitchFamily="34" charset="0"/>
              </a:rPr>
              <a:t>t </a:t>
            </a:r>
            <a:r>
              <a:rPr lang="zh-CN" altLang="zh-CN"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9</a:t>
            </a:r>
            <a:r>
              <a:rPr lang="zh-CN" altLang="zh-CN" sz="2400" dirty="0">
                <a:solidFill>
                  <a:srgbClr val="000000"/>
                </a:solidFill>
                <a:latin typeface="Arial" panose="020B0604020202020204" pitchFamily="34" charset="0"/>
              </a:rPr>
              <a:t>少</a:t>
            </a:r>
            <a:r>
              <a:rPr lang="en-US" altLang="zh-CN" sz="2400" dirty="0">
                <a:solidFill>
                  <a:srgbClr val="000000"/>
                </a:solidFill>
                <a:latin typeface="Arial" panose="020B0604020202020204" pitchFamily="34" charset="0"/>
              </a:rPr>
              <a:t>e</a:t>
            </a:r>
            <a:r>
              <a:rPr lang="zh-CN" altLang="zh-CN" sz="2400" dirty="0">
                <a:solidFill>
                  <a:srgbClr val="000000"/>
                </a:solidFill>
                <a:latin typeface="Arial" panose="020B0604020202020204" pitchFamily="34" charset="0"/>
              </a:rPr>
              <a:t>即</a:t>
            </a:r>
            <a:r>
              <a:rPr lang="en-US" altLang="zh-CN" sz="2400" dirty="0">
                <a:solidFill>
                  <a:srgbClr val="FF0000"/>
                </a:solidFill>
                <a:latin typeface="Arial" panose="020B0604020202020204" pitchFamily="34" charset="0"/>
              </a:rPr>
              <a:t>eighth</a:t>
            </a:r>
            <a:r>
              <a:rPr lang="zh-CN" altLang="zh-CN" sz="2400" dirty="0">
                <a:solidFill>
                  <a:srgbClr val="FF0000"/>
                </a:solidFill>
                <a:latin typeface="Arial" panose="020B0604020202020204" pitchFamily="34" charset="0"/>
              </a:rPr>
              <a:t>，</a:t>
            </a:r>
            <a:r>
              <a:rPr lang="en-US" altLang="zh-CN" sz="2400" dirty="0">
                <a:solidFill>
                  <a:srgbClr val="FF0000"/>
                </a:solidFill>
                <a:latin typeface="Arial" panose="020B0604020202020204" pitchFamily="34" charset="0"/>
              </a:rPr>
              <a:t>ninth</a:t>
            </a:r>
            <a:r>
              <a:rPr lang="zh-CN" altLang="zh-CN" sz="2400" dirty="0">
                <a:solidFill>
                  <a:srgbClr val="000000"/>
                </a:solidFill>
                <a:latin typeface="Arial" panose="020B0604020202020204" pitchFamily="34" charset="0"/>
              </a:rPr>
              <a:t>，整十数把</a:t>
            </a:r>
            <a:r>
              <a:rPr lang="en-US" altLang="zh-CN" sz="2400" dirty="0">
                <a:solidFill>
                  <a:srgbClr val="000000"/>
                </a:solidFill>
                <a:latin typeface="Arial" panose="020B0604020202020204" pitchFamily="34" charset="0"/>
              </a:rPr>
              <a:t>y</a:t>
            </a:r>
            <a:r>
              <a:rPr lang="zh-CN" altLang="zh-CN" sz="2400" dirty="0">
                <a:solidFill>
                  <a:srgbClr val="000000"/>
                </a:solidFill>
                <a:latin typeface="Arial" panose="020B0604020202020204" pitchFamily="34" charset="0"/>
              </a:rPr>
              <a:t>变</a:t>
            </a:r>
            <a:r>
              <a:rPr lang="en-US" altLang="zh-CN" sz="2400" dirty="0" err="1">
                <a:solidFill>
                  <a:srgbClr val="000000"/>
                </a:solidFill>
                <a:latin typeface="Arial" panose="020B0604020202020204" pitchFamily="34" charset="0"/>
              </a:rPr>
              <a:t>ie </a:t>
            </a:r>
            <a:r>
              <a:rPr lang="en-US" altLang="zh-CN" sz="2400" dirty="0" err="1">
                <a:solidFill>
                  <a:srgbClr val="FF0000"/>
                </a:solidFill>
                <a:latin typeface="Arial" panose="020B0604020202020204" pitchFamily="34" charset="0"/>
              </a:rPr>
              <a:t>twentieth</a:t>
            </a:r>
            <a:r>
              <a:rPr lang="zh-CN" altLang="zh-CN" sz="2400" dirty="0">
                <a:solidFill>
                  <a:srgbClr val="000000"/>
                </a:solidFill>
                <a:latin typeface="Arial" panose="020B0604020202020204" pitchFamily="34" charset="0"/>
              </a:rPr>
              <a:t>）</a:t>
            </a:r>
            <a:endParaRPr lang="en-US" altLang="zh-CN" sz="2400"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eg</a:t>
            </a:r>
            <a:r>
              <a:rPr lang="zh-CN" altLang="en-US"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during the dates of 1st to 10th May</a:t>
            </a:r>
            <a:endParaRPr lang="en-US" altLang="zh-CN" sz="2400"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4. </a:t>
            </a:r>
            <a:r>
              <a:rPr lang="zh-CN" altLang="en-US" sz="2800" b="1" dirty="0">
                <a:solidFill>
                  <a:srgbClr val="002060"/>
                </a:solidFill>
                <a:latin typeface="Arial" panose="020B0604020202020204" pitchFamily="34" charset="0"/>
              </a:rPr>
              <a:t> </a:t>
            </a:r>
            <a:r>
              <a:rPr lang="en-US" altLang="zh-CN" sz="2800" b="1" dirty="0">
                <a:solidFill>
                  <a:srgbClr val="002060"/>
                </a:solidFill>
                <a:latin typeface="Arial" panose="020B0604020202020204" pitchFamily="34" charset="0"/>
              </a:rPr>
              <a:t>“</a:t>
            </a:r>
            <a:r>
              <a:rPr lang="zh-CN" altLang="en-US" sz="2800" b="1" dirty="0">
                <a:solidFill>
                  <a:srgbClr val="002060"/>
                </a:solidFill>
                <a:latin typeface="Arial" panose="020B0604020202020204" pitchFamily="34" charset="0"/>
              </a:rPr>
              <a:t>在</a:t>
            </a:r>
            <a:r>
              <a:rPr lang="en-US" altLang="zh-CN" sz="2800" b="1" dirty="0">
                <a:solidFill>
                  <a:srgbClr val="002060"/>
                </a:solidFill>
                <a:latin typeface="Arial" panose="020B0604020202020204" pitchFamily="34" charset="0"/>
              </a:rPr>
              <a:t>…”</a:t>
            </a:r>
            <a:r>
              <a:rPr lang="zh-CN" altLang="en-US" sz="2800" b="1" dirty="0">
                <a:solidFill>
                  <a:srgbClr val="002060"/>
                </a:solidFill>
                <a:latin typeface="Arial" panose="020B0604020202020204" pitchFamily="34" charset="0"/>
              </a:rPr>
              <a:t>， </a:t>
            </a:r>
            <a:r>
              <a:rPr lang="en-US" altLang="zh-CN" sz="2800" b="1" dirty="0">
                <a:solidFill>
                  <a:srgbClr val="C00000"/>
                </a:solidFill>
                <a:latin typeface="Arial" panose="020B0604020202020204" pitchFamily="34" charset="0"/>
              </a:rPr>
              <a:t>last/next/this</a:t>
            </a:r>
            <a:r>
              <a:rPr lang="en-US" altLang="zh-CN" sz="2800" b="1" dirty="0">
                <a:solidFill>
                  <a:srgbClr val="002060"/>
                </a:solidFill>
                <a:latin typeface="Arial" panose="020B0604020202020204" pitchFamily="34" charset="0"/>
              </a:rPr>
              <a:t> Wednesday/week </a:t>
            </a:r>
            <a:r>
              <a:rPr lang="zh-CN" altLang="en-US" sz="2800" b="1" dirty="0">
                <a:solidFill>
                  <a:srgbClr val="002060"/>
                </a:solidFill>
                <a:latin typeface="Arial" panose="020B0604020202020204" pitchFamily="34" charset="0"/>
              </a:rPr>
              <a:t>前</a:t>
            </a:r>
            <a:r>
              <a:rPr lang="zh-CN" altLang="en-US" sz="2800" b="1" dirty="0">
                <a:solidFill>
                  <a:srgbClr val="C00000"/>
                </a:solidFill>
                <a:latin typeface="Arial" panose="020B0604020202020204" pitchFamily="34" charset="0"/>
              </a:rPr>
              <a:t>不加介词</a:t>
            </a:r>
            <a:r>
              <a:rPr lang="en-US" altLang="zh-CN" sz="2800" b="1" dirty="0">
                <a:solidFill>
                  <a:srgbClr val="C00000"/>
                </a:solidFill>
                <a:latin typeface="Arial" panose="020B0604020202020204" pitchFamily="34" charset="0"/>
              </a:rPr>
              <a:t>in/on</a:t>
            </a:r>
            <a:r>
              <a:rPr lang="en-US" altLang="zh-CN" sz="2800" b="1" dirty="0">
                <a:solidFill>
                  <a:srgbClr val="002060"/>
                </a:solidFill>
                <a:latin typeface="Arial" panose="020B0604020202020204" pitchFamily="34" charset="0"/>
              </a:rPr>
              <a:t>.</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       every minute/each time</a:t>
            </a:r>
            <a:r>
              <a:rPr lang="zh-CN" altLang="zh-CN" sz="2800" b="1" dirty="0">
                <a:solidFill>
                  <a:srgbClr val="002060"/>
                </a:solidFill>
                <a:latin typeface="Arial" panose="020B0604020202020204" pitchFamily="34" charset="0"/>
              </a:rPr>
              <a:t>作状语，不加介词</a:t>
            </a:r>
            <a:r>
              <a:rPr lang="en-US" altLang="zh-CN" sz="2800" b="1" dirty="0">
                <a:solidFill>
                  <a:srgbClr val="FF0000"/>
                </a:solidFill>
                <a:latin typeface="Arial" panose="020B0604020202020204" pitchFamily="34" charset="0"/>
              </a:rPr>
              <a:t>at</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5.</a:t>
            </a:r>
            <a:r>
              <a:rPr lang="zh-CN" altLang="zh-CN" sz="2800" b="1" dirty="0">
                <a:solidFill>
                  <a:srgbClr val="002060"/>
                </a:solidFill>
                <a:latin typeface="Arial" panose="020B0604020202020204" pitchFamily="34" charset="0"/>
                <a:sym typeface="+mn-ea"/>
              </a:rPr>
              <a:t>一般来说</a:t>
            </a:r>
            <a:r>
              <a:rPr lang="en-US" altLang="zh-CN" sz="2800" b="1" dirty="0">
                <a:solidFill>
                  <a:srgbClr val="002060"/>
                </a:solidFill>
                <a:latin typeface="Arial" panose="020B0604020202020204" pitchFamily="34" charset="0"/>
                <a:sym typeface="+mn-ea"/>
              </a:rPr>
              <a:t>,</a:t>
            </a:r>
            <a:r>
              <a:rPr lang="zh-CN" altLang="zh-CN" sz="2800" b="1" dirty="0">
                <a:solidFill>
                  <a:srgbClr val="002060"/>
                </a:solidFill>
                <a:latin typeface="Arial" panose="020B0604020202020204" pitchFamily="34" charset="0"/>
                <a:sym typeface="+mn-ea"/>
              </a:rPr>
              <a:t>地点在前</a:t>
            </a:r>
            <a:r>
              <a:rPr lang="en-US" altLang="zh-CN" sz="2800" b="1" dirty="0">
                <a:solidFill>
                  <a:srgbClr val="002060"/>
                </a:solidFill>
                <a:latin typeface="Arial" panose="020B0604020202020204" pitchFamily="34" charset="0"/>
                <a:sym typeface="+mn-ea"/>
              </a:rPr>
              <a:t>,</a:t>
            </a:r>
            <a:r>
              <a:rPr lang="zh-CN" altLang="zh-CN" sz="2800" b="1" dirty="0">
                <a:solidFill>
                  <a:srgbClr val="002060"/>
                </a:solidFill>
                <a:latin typeface="Arial" panose="020B0604020202020204" pitchFamily="34" charset="0"/>
                <a:sym typeface="+mn-ea"/>
              </a:rPr>
              <a:t>时间在后。如：人物</a:t>
            </a:r>
            <a:r>
              <a:rPr lang="en-US" altLang="zh-CN" sz="2800" b="1" dirty="0">
                <a:solidFill>
                  <a:srgbClr val="002060"/>
                </a:solidFill>
                <a:latin typeface="Arial" panose="020B0604020202020204" pitchFamily="34" charset="0"/>
                <a:sym typeface="+mn-ea"/>
              </a:rPr>
              <a:t>-</a:t>
            </a:r>
            <a:r>
              <a:rPr lang="zh-CN" altLang="zh-CN" sz="2800" b="1" dirty="0">
                <a:solidFill>
                  <a:srgbClr val="002060"/>
                </a:solidFill>
                <a:latin typeface="Arial" panose="020B0604020202020204" pitchFamily="34" charset="0"/>
                <a:sym typeface="+mn-ea"/>
              </a:rPr>
              <a:t>地点</a:t>
            </a:r>
            <a:r>
              <a:rPr lang="en-US" altLang="zh-CN" sz="2800" b="1" dirty="0">
                <a:solidFill>
                  <a:srgbClr val="002060"/>
                </a:solidFill>
                <a:latin typeface="Arial" panose="020B0604020202020204" pitchFamily="34" charset="0"/>
                <a:sym typeface="+mn-ea"/>
              </a:rPr>
              <a:t>-</a:t>
            </a:r>
            <a:r>
              <a:rPr lang="zh-CN" altLang="zh-CN" sz="2800" b="1" dirty="0">
                <a:solidFill>
                  <a:srgbClr val="002060"/>
                </a:solidFill>
                <a:latin typeface="Arial" panose="020B0604020202020204" pitchFamily="34" charset="0"/>
                <a:sym typeface="+mn-ea"/>
              </a:rPr>
              <a:t>时</a:t>
            </a:r>
            <a:r>
              <a:rPr lang="en-US" altLang="zh-CN" sz="2800" b="1" dirty="0">
                <a:solidFill>
                  <a:srgbClr val="002060"/>
                </a:solidFill>
                <a:latin typeface="Arial" panose="020B0604020202020204" pitchFamily="34" charset="0"/>
                <a:sym typeface="+mn-ea"/>
              </a:rPr>
              <a:t> </a:t>
            </a:r>
            <a:r>
              <a:rPr lang="zh-CN" altLang="zh-CN" sz="2800" b="1" dirty="0">
                <a:solidFill>
                  <a:srgbClr val="002060"/>
                </a:solidFill>
                <a:latin typeface="Arial" panose="020B0604020202020204" pitchFamily="34" charset="0"/>
                <a:sym typeface="+mn-ea"/>
              </a:rPr>
              <a:t>间</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dirty="0">
                <a:solidFill>
                  <a:srgbClr val="000000"/>
                </a:solidFill>
                <a:latin typeface="Arial" panose="020B0604020202020204" pitchFamily="34" charset="0"/>
                <a:sym typeface="+mn-ea"/>
              </a:rPr>
              <a:t>   </a:t>
            </a:r>
            <a:r>
              <a:rPr lang="en-US" altLang="zh-CN" sz="2400" dirty="0">
                <a:solidFill>
                  <a:srgbClr val="000000"/>
                </a:solidFill>
                <a:latin typeface="Arial" panose="020B0604020202020204" pitchFamily="34" charset="0"/>
                <a:sym typeface="+mn-ea"/>
              </a:rPr>
              <a:t> eg： </a:t>
            </a:r>
            <a:r>
              <a:rPr lang="zh-CN" altLang="zh-CN" sz="2400" dirty="0">
                <a:solidFill>
                  <a:srgbClr val="000000"/>
                </a:solidFill>
                <a:latin typeface="Arial" panose="020B0604020202020204" pitchFamily="34" charset="0"/>
                <a:sym typeface="+mn-ea"/>
              </a:rPr>
              <a:t>她上周五和她妈妈在花园里浇花</a:t>
            </a:r>
            <a:endParaRPr lang="en-US" altLang="zh-CN" sz="2400"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400" dirty="0">
                <a:solidFill>
                  <a:srgbClr val="000000"/>
                </a:solidFill>
                <a:latin typeface="Arial" panose="020B0604020202020204" pitchFamily="34" charset="0"/>
                <a:sym typeface="+mn-ea"/>
              </a:rPr>
              <a:t>      She watered the flowers </a:t>
            </a:r>
            <a:r>
              <a:rPr lang="en-US" altLang="zh-CN" sz="2400" b="1" dirty="0">
                <a:solidFill>
                  <a:srgbClr val="407434"/>
                </a:solidFill>
                <a:latin typeface="Arial" panose="020B0604020202020204" pitchFamily="34" charset="0"/>
                <a:sym typeface="+mn-ea"/>
              </a:rPr>
              <a:t>with her mother </a:t>
            </a:r>
            <a:r>
              <a:rPr lang="en-US" altLang="zh-CN" sz="2400" b="1" dirty="0">
                <a:solidFill>
                  <a:srgbClr val="7030A0"/>
                </a:solidFill>
                <a:latin typeface="Arial" panose="020B0604020202020204" pitchFamily="34" charset="0"/>
                <a:sym typeface="+mn-ea"/>
              </a:rPr>
              <a:t>in the garden </a:t>
            </a:r>
            <a:r>
              <a:rPr lang="en-US" altLang="zh-CN" sz="2400" b="1" dirty="0">
                <a:solidFill>
                  <a:srgbClr val="000000"/>
                </a:solidFill>
                <a:latin typeface="Arial" panose="020B0604020202020204" pitchFamily="34" charset="0"/>
                <a:sym typeface="+mn-ea"/>
              </a:rPr>
              <a:t>last Friday</a:t>
            </a:r>
            <a:r>
              <a:rPr lang="en-US" altLang="zh-CN" sz="2400" dirty="0">
                <a:solidFill>
                  <a:srgbClr val="000000"/>
                </a:solidFill>
                <a:latin typeface="Arial" panose="020B0604020202020204" pitchFamily="34" charset="0"/>
                <a:sym typeface="+mn-ea"/>
              </a:rPr>
              <a:t>. </a:t>
            </a:r>
            <a:endParaRPr lang="en-US" altLang="zh-CN" sz="2400" b="1" dirty="0">
              <a:solidFill>
                <a:srgbClr val="002060"/>
              </a:solidFill>
              <a:latin typeface="Arial" panose="020B0604020202020204" pitchFamily="34" charset="0"/>
            </a:endParaRPr>
          </a:p>
        </p:txBody>
      </p:sp>
      <p:sp>
        <p:nvSpPr>
          <p:cNvPr id="4" name="文本框 3"/>
          <p:cNvSpPr txBox="1"/>
          <p:nvPr/>
        </p:nvSpPr>
        <p:spPr>
          <a:xfrm>
            <a:off x="991870" y="88328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时间地点的表达</a:t>
            </a:r>
            <a:endParaRPr lang="zh-CN" altLang="en-US" sz="2400"/>
          </a:p>
        </p:txBody>
      </p:sp>
      <p:sp>
        <p:nvSpPr>
          <p:cNvPr id="47" name="AutoShape 128"/>
          <p:cNvSpPr/>
          <p:nvPr/>
        </p:nvSpPr>
        <p:spPr bwMode="auto">
          <a:xfrm rot="10800000">
            <a:off x="296545" y="991235"/>
            <a:ext cx="814070" cy="573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85165" y="363855"/>
            <a:ext cx="4253865" cy="583565"/>
          </a:xfrm>
          <a:prstGeom prst="rect">
            <a:avLst/>
          </a:prstGeom>
          <a:noFill/>
        </p:spPr>
        <p:txBody>
          <a:bodyPr wrap="square" rtlCol="0">
            <a:spAutoFit/>
          </a:bodyPr>
          <a:lstStyle/>
          <a:p>
            <a:r>
              <a:rPr lang="zh-CN" altLang="en-US" sz="3200" dirty="0">
                <a:solidFill>
                  <a:srgbClr val="52311C"/>
                </a:solidFill>
              </a:rPr>
              <a:t>时间地点的表达</a:t>
            </a:r>
            <a:endParaRPr lang="zh-CN" altLang="en-US" sz="3200" dirty="0">
              <a:solidFill>
                <a:srgbClr val="52311C"/>
              </a:solidFill>
            </a:endParaRPr>
          </a:p>
        </p:txBody>
      </p:sp>
      <p:sp>
        <p:nvSpPr>
          <p:cNvPr id="2" name="文本框 1"/>
          <p:cNvSpPr txBox="1"/>
          <p:nvPr/>
        </p:nvSpPr>
        <p:spPr>
          <a:xfrm>
            <a:off x="457835" y="1013415"/>
            <a:ext cx="11417935" cy="5411738"/>
          </a:xfrm>
          <a:prstGeom prst="rect">
            <a:avLst/>
          </a:prstGeom>
          <a:noFill/>
        </p:spPr>
        <p:txBody>
          <a:bodyPr wrap="square" rtlCol="0" anchor="t">
            <a:spAutoFit/>
          </a:bodyPr>
          <a:lstStyle/>
          <a:p>
            <a:pPr indent="0">
              <a:buFont typeface="Wingdings" panose="05000000000000000000" charset="0"/>
              <a:buNone/>
            </a:pPr>
            <a:r>
              <a:rPr lang="zh-CN" altLang="en-US" sz="2400" dirty="0">
                <a:solidFill>
                  <a:srgbClr val="C00000"/>
                </a:solidFill>
              </a:rPr>
              <a:t>假定你是李华，你校将举办外国学生中文演讲比赛，请给你的英国朋友</a:t>
            </a:r>
            <a:r>
              <a:rPr lang="en-US" altLang="zh-CN" sz="2400" dirty="0">
                <a:solidFill>
                  <a:srgbClr val="C00000"/>
                </a:solidFill>
              </a:rPr>
              <a:t>George </a:t>
            </a:r>
            <a:r>
              <a:rPr lang="zh-CN" altLang="en-US" sz="2400" dirty="0">
                <a:solidFill>
                  <a:srgbClr val="C00000"/>
                </a:solidFill>
              </a:rPr>
              <a:t>写封邮件邀请他参加。内容包括：</a:t>
            </a:r>
            <a:r>
              <a:rPr lang="en-US" altLang="zh-CN" sz="2400" b="1" dirty="0">
                <a:solidFill>
                  <a:srgbClr val="C00000"/>
                </a:solidFill>
              </a:rPr>
              <a:t>1.</a:t>
            </a:r>
            <a:r>
              <a:rPr lang="zh-CN" altLang="en-US" sz="2400" b="1" dirty="0">
                <a:solidFill>
                  <a:srgbClr val="C00000"/>
                </a:solidFill>
              </a:rPr>
              <a:t>比赛时间</a:t>
            </a:r>
            <a:r>
              <a:rPr lang="zh-CN" altLang="en-US" i="1" dirty="0">
                <a:solidFill>
                  <a:srgbClr val="C00000"/>
                </a:solidFill>
              </a:rPr>
              <a:t>（</a:t>
            </a:r>
            <a:r>
              <a:rPr lang="en-US" altLang="zh-CN" i="1" dirty="0">
                <a:solidFill>
                  <a:srgbClr val="C00000"/>
                </a:solidFill>
              </a:rPr>
              <a:t>2020</a:t>
            </a:r>
            <a:r>
              <a:rPr lang="zh-CN" altLang="en-US" i="1" dirty="0">
                <a:solidFill>
                  <a:srgbClr val="C00000"/>
                </a:solidFill>
              </a:rPr>
              <a:t>年</a:t>
            </a:r>
            <a:r>
              <a:rPr lang="en-US" altLang="zh-CN" i="1" dirty="0">
                <a:solidFill>
                  <a:srgbClr val="C00000"/>
                </a:solidFill>
              </a:rPr>
              <a:t>1</a:t>
            </a:r>
            <a:r>
              <a:rPr lang="zh-CN" altLang="en-US" i="1" dirty="0">
                <a:solidFill>
                  <a:srgbClr val="C00000"/>
                </a:solidFill>
              </a:rPr>
              <a:t>月浙江高考试题应用文</a:t>
            </a:r>
            <a:r>
              <a:rPr lang="en-US" altLang="zh-CN" i="1" dirty="0">
                <a:solidFill>
                  <a:srgbClr val="C00000"/>
                </a:solidFill>
              </a:rPr>
              <a:t>——</a:t>
            </a:r>
            <a:r>
              <a:rPr lang="zh-CN" altLang="en-US" i="1" dirty="0">
                <a:solidFill>
                  <a:srgbClr val="C00000"/>
                </a:solidFill>
              </a:rPr>
              <a:t>邀请告知信）</a:t>
            </a:r>
            <a:endParaRPr lang="en-US" altLang="zh-CN" i="1" dirty="0">
              <a:solidFill>
                <a:srgbClr val="C00000"/>
              </a:solidFill>
            </a:endParaRPr>
          </a:p>
          <a:p>
            <a:pPr indent="0">
              <a:lnSpc>
                <a:spcPts val="1700"/>
              </a:lnSpc>
              <a:buFont typeface="Wingdings" panose="05000000000000000000" charset="0"/>
              <a:buNone/>
            </a:pPr>
            <a:endParaRPr lang="en-US" altLang="zh-CN" sz="2400" dirty="0"/>
          </a:p>
          <a:p>
            <a:pPr indent="0">
              <a:buFont typeface="Wingdings" panose="05000000000000000000" charset="0"/>
              <a:buNone/>
            </a:pPr>
            <a:r>
              <a:rPr lang="zh-CN" altLang="en-US" sz="2400" dirty="0"/>
              <a:t>①比赛定于</a:t>
            </a:r>
            <a:r>
              <a:rPr lang="en-US" altLang="zh-CN" sz="2400" dirty="0"/>
              <a:t>6</a:t>
            </a:r>
            <a:r>
              <a:rPr lang="zh-CN" altLang="en-US" sz="2400" dirty="0"/>
              <a:t>月</a:t>
            </a:r>
            <a:r>
              <a:rPr lang="en-US" altLang="zh-CN" sz="2400" dirty="0"/>
              <a:t>13</a:t>
            </a:r>
            <a:r>
              <a:rPr lang="zh-CN" altLang="en-US" sz="2400" dirty="0"/>
              <a:t>日下午</a:t>
            </a:r>
            <a:r>
              <a:rPr lang="en-US" altLang="zh-CN" sz="2400" dirty="0"/>
              <a:t>6</a:t>
            </a:r>
            <a:r>
              <a:rPr lang="zh-CN" altLang="en-US" sz="2400" dirty="0"/>
              <a:t>点在学校礼堂举行，持续两个小时。 </a:t>
            </a:r>
            <a:endParaRPr lang="zh-CN" altLang="en-US" sz="2400" dirty="0"/>
          </a:p>
          <a:p>
            <a:pPr indent="0">
              <a:buFont typeface="Wingdings" panose="05000000000000000000" charset="0"/>
              <a:buNone/>
            </a:pPr>
            <a:r>
              <a:rPr lang="zh-CN" altLang="en-US" sz="2400" dirty="0"/>
              <a:t>②根据之前的安排，为外国学生量身定做的比赛将于下周周五上午</a:t>
            </a:r>
            <a:r>
              <a:rPr lang="en-US" altLang="zh-CN" sz="2400" dirty="0"/>
              <a:t>9</a:t>
            </a:r>
            <a:r>
              <a:rPr lang="zh-CN" altLang="en-US" sz="2400" dirty="0"/>
              <a:t>点至</a:t>
            </a:r>
            <a:r>
              <a:rPr lang="en-US" altLang="zh-CN" sz="2400" dirty="0"/>
              <a:t>11</a:t>
            </a:r>
            <a:r>
              <a:rPr lang="zh-CN" altLang="en-US" sz="2400" dirty="0"/>
              <a:t>点举行，主题为中国美食文化。</a:t>
            </a:r>
            <a:endParaRPr lang="en-US" altLang="zh-CN" sz="2400" dirty="0"/>
          </a:p>
          <a:p>
            <a:pPr indent="0">
              <a:lnSpc>
                <a:spcPts val="1700"/>
              </a:lnSpc>
              <a:buFont typeface="Wingdings" panose="05000000000000000000" charset="0"/>
              <a:buNone/>
            </a:pPr>
            <a:endParaRPr lang="en-US" altLang="zh-CN" sz="2400" dirty="0"/>
          </a:p>
          <a:p>
            <a:pPr indent="0">
              <a:buFont typeface="Wingdings" panose="05000000000000000000" charset="0"/>
              <a:buNone/>
            </a:pPr>
            <a:r>
              <a:rPr lang="zh-CN" altLang="en-US" sz="2400" dirty="0">
                <a:solidFill>
                  <a:srgbClr val="002060"/>
                </a:solidFill>
              </a:rPr>
              <a:t>①</a:t>
            </a:r>
            <a:r>
              <a:rPr lang="en-US" altLang="zh-CN" sz="2400" dirty="0">
                <a:solidFill>
                  <a:srgbClr val="002060"/>
                </a:solidFill>
              </a:rPr>
              <a:t>The contest </a:t>
            </a:r>
            <a:r>
              <a:rPr lang="en-US" altLang="zh-CN" sz="2400" u="sng" dirty="0">
                <a:solidFill>
                  <a:srgbClr val="002060"/>
                </a:solidFill>
              </a:rPr>
              <a:t>is scheduled to take place</a:t>
            </a:r>
            <a:r>
              <a:rPr lang="en-US" altLang="zh-CN" sz="2400" dirty="0">
                <a:solidFill>
                  <a:srgbClr val="002060"/>
                </a:solidFill>
              </a:rPr>
              <a:t> </a:t>
            </a:r>
            <a:r>
              <a:rPr lang="en-US" altLang="zh-CN" sz="2400" u="sng" dirty="0">
                <a:solidFill>
                  <a:srgbClr val="002060"/>
                </a:solidFill>
              </a:rPr>
              <a:t>in school auditorium</a:t>
            </a:r>
            <a:r>
              <a:rPr lang="en-US" altLang="zh-CN" sz="2400" dirty="0">
                <a:solidFill>
                  <a:srgbClr val="002060"/>
                </a:solidFill>
              </a:rPr>
              <a:t>, </a:t>
            </a:r>
            <a:r>
              <a:rPr lang="en-US" altLang="zh-CN" sz="2400" u="sng" dirty="0">
                <a:solidFill>
                  <a:srgbClr val="002060"/>
                </a:solidFill>
              </a:rPr>
              <a:t>at 6:00 p.m. on June 13th</a:t>
            </a:r>
            <a:r>
              <a:rPr lang="en-US" altLang="zh-CN" sz="2400" dirty="0">
                <a:solidFill>
                  <a:srgbClr val="002060"/>
                </a:solidFill>
              </a:rPr>
              <a:t> and </a:t>
            </a:r>
            <a:r>
              <a:rPr lang="en-US" altLang="zh-CN" sz="2400" u="sng" dirty="0">
                <a:solidFill>
                  <a:srgbClr val="002060"/>
                </a:solidFill>
              </a:rPr>
              <a:t>will last for two hours</a:t>
            </a:r>
            <a:r>
              <a:rPr lang="en-US" altLang="zh-CN" sz="2400" dirty="0">
                <a:solidFill>
                  <a:srgbClr val="002060"/>
                </a:solidFill>
              </a:rPr>
              <a:t>.  </a:t>
            </a:r>
            <a:endParaRPr lang="en-US" altLang="zh-CN" sz="2400" dirty="0">
              <a:solidFill>
                <a:srgbClr val="002060"/>
              </a:solidFill>
            </a:endParaRPr>
          </a:p>
          <a:p>
            <a:pPr indent="0">
              <a:buFont typeface="Wingdings" panose="05000000000000000000" charset="0"/>
              <a:buNone/>
            </a:pPr>
            <a:r>
              <a:rPr lang="en-US" altLang="zh-CN" sz="2400" dirty="0">
                <a:solidFill>
                  <a:srgbClr val="002060"/>
                </a:solidFill>
              </a:rPr>
              <a:t>②According to </a:t>
            </a:r>
            <a:r>
              <a:rPr lang="en-US" altLang="zh-CN" sz="2400" u="sng" dirty="0">
                <a:solidFill>
                  <a:srgbClr val="002060"/>
                </a:solidFill>
              </a:rPr>
              <a:t>the prior arrangement</a:t>
            </a:r>
            <a:r>
              <a:rPr lang="en-US" altLang="zh-CN" sz="2400" dirty="0">
                <a:solidFill>
                  <a:srgbClr val="002060"/>
                </a:solidFill>
              </a:rPr>
              <a:t>, the competition </a:t>
            </a:r>
            <a:r>
              <a:rPr lang="en-US" altLang="zh-CN" sz="2400" dirty="0">
                <a:solidFill>
                  <a:srgbClr val="7030A0"/>
                </a:solidFill>
              </a:rPr>
              <a:t>tailored for foreign students</a:t>
            </a:r>
            <a:r>
              <a:rPr lang="en-US" altLang="zh-CN" sz="2400" dirty="0">
                <a:solidFill>
                  <a:srgbClr val="002060"/>
                </a:solidFill>
              </a:rPr>
              <a:t> </a:t>
            </a:r>
            <a:r>
              <a:rPr lang="en-US" altLang="zh-CN" sz="2400" u="sng" dirty="0">
                <a:solidFill>
                  <a:srgbClr val="002060"/>
                </a:solidFill>
              </a:rPr>
              <a:t>will be launched</a:t>
            </a:r>
            <a:r>
              <a:rPr lang="en-US" altLang="zh-CN" sz="2400" dirty="0">
                <a:solidFill>
                  <a:srgbClr val="002060"/>
                </a:solidFill>
              </a:rPr>
              <a:t> </a:t>
            </a:r>
            <a:r>
              <a:rPr lang="en-US" altLang="zh-CN" sz="2400" u="sng" dirty="0">
                <a:solidFill>
                  <a:srgbClr val="002060"/>
                </a:solidFill>
              </a:rPr>
              <a:t>from 9:00 </a:t>
            </a:r>
            <a:r>
              <a:rPr lang="en-US" altLang="zh-CN" sz="2400" u="sng" dirty="0" err="1">
                <a:solidFill>
                  <a:srgbClr val="002060"/>
                </a:solidFill>
              </a:rPr>
              <a:t>a.m</a:t>
            </a:r>
            <a:r>
              <a:rPr lang="en-US" altLang="zh-CN" sz="2400" u="sng" dirty="0">
                <a:solidFill>
                  <a:srgbClr val="002060"/>
                </a:solidFill>
              </a:rPr>
              <a:t> to 11:00 a.m. next Friday</a:t>
            </a:r>
            <a:r>
              <a:rPr lang="en-US" altLang="zh-CN" sz="2400" dirty="0">
                <a:solidFill>
                  <a:srgbClr val="002060"/>
                </a:solidFill>
              </a:rPr>
              <a:t> with the theme of Chinese cuisine culture.   </a:t>
            </a:r>
            <a:r>
              <a:rPr lang="en-US" altLang="zh-CN" sz="1600" i="1" dirty="0">
                <a:solidFill>
                  <a:srgbClr val="002060"/>
                </a:solidFill>
              </a:rPr>
              <a:t>prior /ˈ</a:t>
            </a:r>
            <a:r>
              <a:rPr lang="en-US" altLang="zh-CN" sz="1600" i="1" dirty="0" err="1">
                <a:solidFill>
                  <a:srgbClr val="002060"/>
                </a:solidFill>
              </a:rPr>
              <a:t>praɪər</a:t>
            </a:r>
            <a:r>
              <a:rPr lang="en-US" altLang="zh-CN" sz="1600" i="1" dirty="0">
                <a:solidFill>
                  <a:srgbClr val="002060"/>
                </a:solidFill>
              </a:rPr>
              <a:t>/ adj. </a:t>
            </a:r>
            <a:r>
              <a:rPr lang="zh-CN" altLang="en-US" sz="1600" i="1" dirty="0">
                <a:solidFill>
                  <a:srgbClr val="002060"/>
                </a:solidFill>
              </a:rPr>
              <a:t>（时间、顺序等）先前的   </a:t>
            </a:r>
            <a:r>
              <a:rPr lang="en-US" altLang="zh-CN" sz="1600" i="1" dirty="0">
                <a:solidFill>
                  <a:srgbClr val="002060"/>
                </a:solidFill>
              </a:rPr>
              <a:t>cuisine /</a:t>
            </a:r>
            <a:r>
              <a:rPr lang="en-US" altLang="zh-CN" sz="1600" i="1" dirty="0" err="1">
                <a:solidFill>
                  <a:srgbClr val="002060"/>
                </a:solidFill>
              </a:rPr>
              <a:t>kwɪˈziːn</a:t>
            </a:r>
            <a:r>
              <a:rPr lang="en-US" altLang="zh-CN" sz="1600" i="1" dirty="0">
                <a:solidFill>
                  <a:srgbClr val="002060"/>
                </a:solidFill>
              </a:rPr>
              <a:t>/  </a:t>
            </a:r>
            <a:r>
              <a:rPr lang="zh-CN" altLang="en-US" sz="1600" i="1" dirty="0">
                <a:solidFill>
                  <a:srgbClr val="002060"/>
                </a:solidFill>
              </a:rPr>
              <a:t>烹饪；风味</a:t>
            </a:r>
            <a:endParaRPr lang="zh-CN" altLang="en-US" sz="1600" i="1" dirty="0">
              <a:solidFill>
                <a:srgbClr val="002060"/>
              </a:solidFill>
            </a:endParaRPr>
          </a:p>
          <a:p>
            <a:pPr indent="0">
              <a:lnSpc>
                <a:spcPts val="1600"/>
              </a:lnSpc>
              <a:buFont typeface="Wingdings" panose="05000000000000000000" charset="0"/>
              <a:buNone/>
            </a:pPr>
            <a:r>
              <a:rPr lang="zh-CN" altLang="en-US" sz="2400" dirty="0"/>
              <a:t>    </a:t>
            </a:r>
            <a:endParaRPr lang="en-US" altLang="zh-CN" sz="2400" dirty="0"/>
          </a:p>
          <a:p>
            <a:pPr indent="0">
              <a:buFont typeface="Wingdings" panose="05000000000000000000" charset="0"/>
              <a:buNone/>
            </a:pPr>
            <a:r>
              <a:rPr lang="en-US" altLang="zh-CN" sz="2000" dirty="0"/>
              <a:t>     </a:t>
            </a:r>
            <a:r>
              <a:rPr lang="zh-CN" altLang="en-US" sz="2000" dirty="0"/>
              <a:t>遵循了“先地点后时间，由小到大”的英语时间地点表达习惯，且告知活动的时长“</a:t>
            </a:r>
            <a:r>
              <a:rPr lang="en-US" altLang="zh-CN" sz="2000" dirty="0"/>
              <a:t>last for two hours, from 9:00 </a:t>
            </a:r>
            <a:r>
              <a:rPr lang="en-US" altLang="zh-CN" sz="2000" dirty="0" err="1"/>
              <a:t>a.m</a:t>
            </a:r>
            <a:r>
              <a:rPr lang="en-US" altLang="zh-CN" sz="2000" dirty="0"/>
              <a:t> to 11:00 a.m.”</a:t>
            </a:r>
            <a:r>
              <a:rPr lang="zh-CN" altLang="en-US" sz="2000" dirty="0"/>
              <a:t>，体现了作者考虑周到，有利于对方酌情考虑。动词“</a:t>
            </a:r>
            <a:r>
              <a:rPr lang="en-US" altLang="zh-CN" sz="2000" dirty="0"/>
              <a:t>scheduled, arrangement” “take place, launched”</a:t>
            </a:r>
            <a:r>
              <a:rPr lang="zh-CN" altLang="en-US" sz="2000" dirty="0"/>
              <a:t>表意清楚，语法无误，句型正确</a:t>
            </a:r>
            <a:r>
              <a:rPr lang="zh-CN" altLang="en-US" sz="2400" dirty="0"/>
              <a:t>。</a:t>
            </a:r>
            <a:endParaRPr lang="zh-CN" altLang="en-US" sz="2400" dirty="0"/>
          </a:p>
        </p:txBody>
      </p:sp>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6145530" y="3366135"/>
            <a:ext cx="2701290" cy="337820"/>
          </a:xfrm>
          <a:prstGeom prst="round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966200" y="3366135"/>
            <a:ext cx="2701290"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08330" y="3703955"/>
            <a:ext cx="4018915"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23845" y="4459605"/>
            <a:ext cx="5254625"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472690" y="3366135"/>
            <a:ext cx="1762760" cy="33782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6965" y="4459605"/>
            <a:ext cx="1649730" cy="33782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2000"/>
                                        <p:tgtEl>
                                          <p:spTgt spid="2">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circle(in)">
                                      <p:cBhvr>
                                        <p:cTn id="18" dur="20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p:cTn id="23"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barn(inVertical)">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p:tgtEl>
                                          <p:spTgt spid="10"/>
                                        </p:tgtEl>
                                        <p:attrNameLst>
                                          <p:attrName>ppt_y</p:attrName>
                                        </p:attrNameLst>
                                      </p:cBhvr>
                                      <p:tavLst>
                                        <p:tav tm="0">
                                          <p:val>
                                            <p:strVal val="#ppt_y+#ppt_h*1.125000"/>
                                          </p:val>
                                        </p:tav>
                                        <p:tav tm="100000">
                                          <p:val>
                                            <p:strVal val="#ppt_y"/>
                                          </p:val>
                                        </p:tav>
                                      </p:tavLst>
                                    </p:anim>
                                    <p:animEffect transition="in" filter="wipe(up)">
                                      <p:cBhvr>
                                        <p:cTn id="42" dur="500"/>
                                        <p:tgtEl>
                                          <p:spTgt spid="10"/>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p:tgtEl>
                                          <p:spTgt spid="11"/>
                                        </p:tgtEl>
                                        <p:attrNameLst>
                                          <p:attrName>ppt_y</p:attrName>
                                        </p:attrNameLst>
                                      </p:cBhvr>
                                      <p:tavLst>
                                        <p:tav tm="0">
                                          <p:val>
                                            <p:strVal val="#ppt_y+#ppt_h*1.125000"/>
                                          </p:val>
                                        </p:tav>
                                        <p:tav tm="100000">
                                          <p:val>
                                            <p:strVal val="#ppt_y"/>
                                          </p:val>
                                        </p:tav>
                                      </p:tavLst>
                                    </p:anim>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p:tgtEl>
                                          <p:spTgt spid="3"/>
                                        </p:tgtEl>
                                        <p:attrNameLst>
                                          <p:attrName>ppt_y</p:attrName>
                                        </p:attrNameLst>
                                      </p:cBhvr>
                                      <p:tavLst>
                                        <p:tav tm="0">
                                          <p:val>
                                            <p:strVal val="#ppt_y+#ppt_h*1.125000"/>
                                          </p:val>
                                        </p:tav>
                                        <p:tav tm="100000">
                                          <p:val>
                                            <p:strVal val="#ppt_y"/>
                                          </p:val>
                                        </p:tav>
                                      </p:tavLst>
                                    </p:anim>
                                    <p:animEffect transition="in" filter="wipe(up)">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p:tgtEl>
                                          <p:spTgt spid="6"/>
                                        </p:tgtEl>
                                        <p:attrNameLst>
                                          <p:attrName>ppt_y</p:attrName>
                                        </p:attrNameLst>
                                      </p:cBhvr>
                                      <p:tavLst>
                                        <p:tav tm="0">
                                          <p:val>
                                            <p:strVal val="#ppt_y+#ppt_h*1.125000"/>
                                          </p:val>
                                        </p:tav>
                                        <p:tav tm="100000">
                                          <p:val>
                                            <p:strVal val="#ppt_y"/>
                                          </p:val>
                                        </p:tav>
                                      </p:tavLst>
                                    </p:anim>
                                    <p:animEffect transition="in" filter="wipe(up)">
                                      <p:cBhvr>
                                        <p:cTn id="58" dur="500"/>
                                        <p:tgtEl>
                                          <p:spTgt spid="6"/>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p:tgtEl>
                                          <p:spTgt spid="9"/>
                                        </p:tgtEl>
                                        <p:attrNameLst>
                                          <p:attrName>ppt_y</p:attrName>
                                        </p:attrNameLst>
                                      </p:cBhvr>
                                      <p:tavLst>
                                        <p:tav tm="0">
                                          <p:val>
                                            <p:strVal val="#ppt_y+#ppt_h*1.125000"/>
                                          </p:val>
                                        </p:tav>
                                        <p:tav tm="100000">
                                          <p:val>
                                            <p:strVal val="#ppt_y"/>
                                          </p:val>
                                        </p:tav>
                                      </p:tavLst>
                                    </p:anim>
                                    <p:animEffect transition="in" filter="wipe(up)">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ldLvl="0" animBg="1"/>
      <p:bldP spid="3" grpId="1" animBg="1"/>
      <p:bldP spid="6" grpId="0" bldLvl="0" animBg="1"/>
      <p:bldP spid="6" grpId="1" animBg="1"/>
      <p:bldP spid="8" grpId="0" bldLvl="0" animBg="1"/>
      <p:bldP spid="8" grpId="1" animBg="1"/>
      <p:bldP spid="9" grpId="0" bldLvl="0" animBg="1"/>
      <p:bldP spid="9" grpId="1" animBg="1"/>
      <p:bldP spid="10" grpId="0" bldLvl="0" animBg="1"/>
      <p:bldP spid="10" grpId="1" animBg="1"/>
      <p:bldP spid="11" grpId="0" bldLvl="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193165" y="110426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常用时间的表达</a:t>
            </a:r>
            <a:endParaRPr lang="zh-CN" altLang="en-US" sz="2400"/>
          </a:p>
        </p:txBody>
      </p:sp>
      <p:sp>
        <p:nvSpPr>
          <p:cNvPr id="47" name="AutoShape 128"/>
          <p:cNvSpPr/>
          <p:nvPr/>
        </p:nvSpPr>
        <p:spPr bwMode="auto">
          <a:xfrm rot="10800000">
            <a:off x="296545" y="991235"/>
            <a:ext cx="814070" cy="573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52" name="文本框 51"/>
          <p:cNvSpPr txBox="1"/>
          <p:nvPr/>
        </p:nvSpPr>
        <p:spPr>
          <a:xfrm>
            <a:off x="817880" y="2500630"/>
            <a:ext cx="5080635" cy="4009390"/>
          </a:xfrm>
          <a:prstGeom prst="rect">
            <a:avLst/>
          </a:prstGeom>
          <a:noFill/>
          <a:extLst>
            <a:ext uri="{909E8E84-426E-40DD-AFC4-6F175D3DCCD1}">
              <a14:hiddenFill xmlns:a14="http://schemas.microsoft.com/office/drawing/2010/main">
                <a:solidFill>
                  <a:srgbClr val="000000"/>
                </a:solidFill>
              </a14:hiddenFill>
            </a:ext>
          </a:extLst>
        </p:spPr>
        <p:style>
          <a:lnRef idx="2">
            <a:srgbClr val="000000">
              <a:shade val="50000"/>
            </a:srgbClr>
          </a:lnRef>
          <a:fillRef idx="1">
            <a:srgbClr val="000000"/>
          </a:fillRef>
          <a:effectRef idx="0">
            <a:srgbClr val="000000"/>
          </a:effectRef>
          <a:fontRef idx="minor">
            <a:srgbClr val="FFFFFF"/>
          </a:fontRef>
        </p:style>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4" name="文本框 33"/>
          <p:cNvSpPr txBox="1"/>
          <p:nvPr/>
        </p:nvSpPr>
        <p:spPr>
          <a:xfrm>
            <a:off x="6725285" y="2500630"/>
            <a:ext cx="5080635" cy="4009390"/>
          </a:xfrm>
          <a:prstGeom prst="rect">
            <a:avLst/>
          </a:prstGeom>
          <a:noFill/>
          <a:extLst>
            <a:ext uri="{909E8E84-426E-40DD-AFC4-6F175D3DCCD1}">
              <a14:hiddenFill xmlns:a14="http://schemas.microsoft.com/office/drawing/2010/main">
                <a:solidFill>
                  <a:srgbClr val="000000"/>
                </a:solidFill>
              </a14:hiddenFill>
            </a:ext>
          </a:extLst>
        </p:spPr>
        <p:style>
          <a:lnRef idx="2">
            <a:srgbClr val="000000">
              <a:shade val="50000"/>
            </a:srgbClr>
          </a:lnRef>
          <a:fillRef idx="1">
            <a:srgbClr val="000000"/>
          </a:fillRef>
          <a:effectRef idx="0">
            <a:srgbClr val="000000"/>
          </a:effectRef>
          <a:fontRef idx="minor">
            <a:srgbClr val="FFFFFF"/>
          </a:fontRef>
        </p:style>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5" name="Freeform 12"/>
          <p:cNvSpPr/>
          <p:nvPr/>
        </p:nvSpPr>
        <p:spPr bwMode="auto">
          <a:xfrm>
            <a:off x="6221095" y="1736725"/>
            <a:ext cx="1058545" cy="151574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solidFill>
              <a:srgbClr val="944E1D"/>
            </a:solidFill>
            <a:round/>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 name="矩形 1"/>
          <p:cNvSpPr/>
          <p:nvPr/>
        </p:nvSpPr>
        <p:spPr>
          <a:xfrm>
            <a:off x="1079500" y="2773045"/>
            <a:ext cx="1777365" cy="3215005"/>
          </a:xfrm>
          <a:prstGeom prst="rect">
            <a:avLst/>
          </a:prstGeom>
        </p:spPr>
        <p:txBody>
          <a:bodyPr wrap="square">
            <a:spAutoFit/>
          </a:bodyPr>
          <a:lstStyle/>
          <a:p>
            <a:pPr fontAlgn="auto">
              <a:lnSpc>
                <a:spcPts val="3480"/>
              </a:lnSpc>
            </a:pPr>
            <a:r>
              <a:rPr lang="en-US" altLang="zh-CN" sz="2400" b="1" dirty="0">
                <a:solidFill>
                  <a:schemeClr val="tx1"/>
                </a:solidFill>
              </a:rPr>
              <a:t>1. </a:t>
            </a:r>
            <a:r>
              <a:rPr lang="zh-CN" altLang="en-US" sz="2400" b="1" dirty="0">
                <a:solidFill>
                  <a:schemeClr val="tx1"/>
                </a:solidFill>
              </a:rPr>
              <a:t>星期一  </a:t>
            </a:r>
            <a:endParaRPr lang="zh-CN" altLang="en-US" sz="2400" b="1" dirty="0">
              <a:solidFill>
                <a:schemeClr val="tx1"/>
              </a:solidFill>
            </a:endParaRPr>
          </a:p>
          <a:p>
            <a:pPr fontAlgn="auto">
              <a:lnSpc>
                <a:spcPts val="3480"/>
              </a:lnSpc>
            </a:pPr>
            <a:r>
              <a:rPr lang="en-US" altLang="zh-CN" sz="2400" b="1" dirty="0">
                <a:solidFill>
                  <a:schemeClr val="tx1"/>
                </a:solidFill>
              </a:rPr>
              <a:t>2.</a:t>
            </a:r>
            <a:r>
              <a:rPr lang="zh-CN" altLang="en-US" sz="2400" b="1" dirty="0">
                <a:solidFill>
                  <a:schemeClr val="tx1"/>
                </a:solidFill>
              </a:rPr>
              <a:t>星期二   </a:t>
            </a:r>
            <a:endParaRPr lang="zh-CN" altLang="en-US" sz="2400" b="1" dirty="0">
              <a:solidFill>
                <a:schemeClr val="tx1"/>
              </a:solidFill>
            </a:endParaRPr>
          </a:p>
          <a:p>
            <a:pPr fontAlgn="auto">
              <a:lnSpc>
                <a:spcPts val="3480"/>
              </a:lnSpc>
            </a:pPr>
            <a:r>
              <a:rPr lang="en-US" altLang="zh-CN" sz="2400" b="1" dirty="0">
                <a:solidFill>
                  <a:schemeClr val="tx1"/>
                </a:solidFill>
              </a:rPr>
              <a:t>3.</a:t>
            </a:r>
            <a:r>
              <a:rPr lang="zh-CN" altLang="en-US" sz="2400" b="1" dirty="0">
                <a:solidFill>
                  <a:schemeClr val="tx1"/>
                </a:solidFill>
              </a:rPr>
              <a:t>星期三   </a:t>
            </a:r>
            <a:endParaRPr lang="zh-CN" altLang="en-US" sz="2400" b="1" dirty="0">
              <a:solidFill>
                <a:schemeClr val="tx1"/>
              </a:solidFill>
            </a:endParaRPr>
          </a:p>
          <a:p>
            <a:pPr fontAlgn="auto">
              <a:lnSpc>
                <a:spcPts val="3480"/>
              </a:lnSpc>
            </a:pPr>
            <a:r>
              <a:rPr lang="en-US" altLang="zh-CN" sz="2400" b="1" dirty="0">
                <a:solidFill>
                  <a:schemeClr val="tx1"/>
                </a:solidFill>
              </a:rPr>
              <a:t>4.</a:t>
            </a:r>
            <a:r>
              <a:rPr lang="zh-CN" altLang="en-US" sz="2400" b="1" dirty="0">
                <a:solidFill>
                  <a:schemeClr val="tx1"/>
                </a:solidFill>
              </a:rPr>
              <a:t>星期四    </a:t>
            </a:r>
            <a:endParaRPr lang="zh-CN" altLang="en-US" sz="2400" b="1" dirty="0">
              <a:solidFill>
                <a:schemeClr val="tx1"/>
              </a:solidFill>
            </a:endParaRPr>
          </a:p>
          <a:p>
            <a:pPr fontAlgn="auto">
              <a:lnSpc>
                <a:spcPts val="3480"/>
              </a:lnSpc>
            </a:pPr>
            <a:r>
              <a:rPr lang="en-US" altLang="zh-CN" sz="2400" b="1" dirty="0">
                <a:solidFill>
                  <a:schemeClr val="tx1"/>
                </a:solidFill>
              </a:rPr>
              <a:t>5.</a:t>
            </a:r>
            <a:r>
              <a:rPr lang="zh-CN" altLang="en-US" sz="2400" b="1" dirty="0">
                <a:solidFill>
                  <a:schemeClr val="tx1"/>
                </a:solidFill>
              </a:rPr>
              <a:t>星期五   </a:t>
            </a:r>
            <a:endParaRPr lang="zh-CN" altLang="en-US" sz="2400" b="1" dirty="0">
              <a:solidFill>
                <a:schemeClr val="tx1"/>
              </a:solidFill>
            </a:endParaRPr>
          </a:p>
          <a:p>
            <a:pPr fontAlgn="auto">
              <a:lnSpc>
                <a:spcPts val="3480"/>
              </a:lnSpc>
            </a:pPr>
            <a:r>
              <a:rPr lang="en-US" altLang="zh-CN" sz="2400" b="1" dirty="0">
                <a:solidFill>
                  <a:schemeClr val="tx1"/>
                </a:solidFill>
              </a:rPr>
              <a:t>6.</a:t>
            </a:r>
            <a:r>
              <a:rPr lang="zh-CN" altLang="en-US" sz="2400" b="1" dirty="0">
                <a:solidFill>
                  <a:schemeClr val="tx1"/>
                </a:solidFill>
              </a:rPr>
              <a:t>星期六    </a:t>
            </a:r>
            <a:endParaRPr lang="zh-CN" altLang="en-US" sz="2400" b="1" dirty="0">
              <a:solidFill>
                <a:schemeClr val="tx1"/>
              </a:solidFill>
            </a:endParaRPr>
          </a:p>
          <a:p>
            <a:pPr fontAlgn="auto">
              <a:lnSpc>
                <a:spcPts val="3480"/>
              </a:lnSpc>
            </a:pPr>
            <a:r>
              <a:rPr lang="en-US" altLang="zh-CN" sz="2400" b="1" dirty="0">
                <a:solidFill>
                  <a:schemeClr val="tx1"/>
                </a:solidFill>
              </a:rPr>
              <a:t>7.</a:t>
            </a:r>
            <a:r>
              <a:rPr lang="zh-CN" altLang="en-US" sz="2400" b="1" dirty="0">
                <a:solidFill>
                  <a:schemeClr val="tx1"/>
                </a:solidFill>
              </a:rPr>
              <a:t>星期日    </a:t>
            </a:r>
            <a:endParaRPr lang="zh-CN" altLang="en-US" sz="2400" b="1" dirty="0">
              <a:solidFill>
                <a:schemeClr val="tx1"/>
              </a:solidFill>
            </a:endParaRPr>
          </a:p>
        </p:txBody>
      </p:sp>
      <p:sp>
        <p:nvSpPr>
          <p:cNvPr id="5" name="矩形 4"/>
          <p:cNvSpPr/>
          <p:nvPr>
            <p:custDataLst>
              <p:tags r:id="rId1"/>
            </p:custDataLst>
          </p:nvPr>
        </p:nvSpPr>
        <p:spPr>
          <a:xfrm>
            <a:off x="3061970" y="2773045"/>
            <a:ext cx="2433320" cy="3215005"/>
          </a:xfrm>
          <a:prstGeom prst="rect">
            <a:avLst/>
          </a:prstGeom>
        </p:spPr>
        <p:txBody>
          <a:bodyPr wrap="square">
            <a:spAutoFit/>
          </a:bodyPr>
          <a:lstStyle/>
          <a:p>
            <a:pPr fontAlgn="auto">
              <a:lnSpc>
                <a:spcPts val="3480"/>
              </a:lnSpc>
            </a:pPr>
            <a:r>
              <a:rPr lang="en-US" altLang="zh-CN" sz="2400" b="1" dirty="0">
                <a:solidFill>
                  <a:srgbClr val="002060"/>
                </a:solidFill>
              </a:rPr>
              <a:t>1.Monday  </a:t>
            </a:r>
            <a:endParaRPr lang="en-US" altLang="zh-CN" sz="2400" b="1" dirty="0">
              <a:solidFill>
                <a:srgbClr val="002060"/>
              </a:solidFill>
            </a:endParaRPr>
          </a:p>
          <a:p>
            <a:pPr fontAlgn="auto">
              <a:lnSpc>
                <a:spcPts val="3480"/>
              </a:lnSpc>
            </a:pPr>
            <a:r>
              <a:rPr lang="en-US" altLang="zh-CN" sz="2400" b="1" dirty="0">
                <a:solidFill>
                  <a:srgbClr val="002060"/>
                </a:solidFill>
              </a:rPr>
              <a:t>2.Tuesday</a:t>
            </a:r>
            <a:endParaRPr lang="en-US" altLang="zh-CN" sz="2400" b="1" dirty="0">
              <a:solidFill>
                <a:srgbClr val="002060"/>
              </a:solidFill>
            </a:endParaRPr>
          </a:p>
          <a:p>
            <a:pPr fontAlgn="auto">
              <a:lnSpc>
                <a:spcPts val="3480"/>
              </a:lnSpc>
            </a:pPr>
            <a:r>
              <a:rPr lang="en-US" altLang="zh-CN" sz="2400" b="1" dirty="0">
                <a:solidFill>
                  <a:srgbClr val="002060"/>
                </a:solidFill>
              </a:rPr>
              <a:t>3.Wednesday  </a:t>
            </a:r>
            <a:endParaRPr lang="en-US" altLang="zh-CN" sz="2400" b="1" dirty="0">
              <a:solidFill>
                <a:srgbClr val="002060"/>
              </a:solidFill>
            </a:endParaRPr>
          </a:p>
          <a:p>
            <a:pPr fontAlgn="auto">
              <a:lnSpc>
                <a:spcPts val="3480"/>
              </a:lnSpc>
            </a:pPr>
            <a:r>
              <a:rPr lang="en-US" altLang="zh-CN" sz="2400" b="1" dirty="0">
                <a:solidFill>
                  <a:srgbClr val="002060"/>
                </a:solidFill>
              </a:rPr>
              <a:t>4.Thursday   </a:t>
            </a:r>
            <a:endParaRPr lang="en-US" altLang="zh-CN" sz="2400" b="1" dirty="0">
              <a:solidFill>
                <a:srgbClr val="002060"/>
              </a:solidFill>
            </a:endParaRPr>
          </a:p>
          <a:p>
            <a:pPr fontAlgn="auto">
              <a:lnSpc>
                <a:spcPts val="3480"/>
              </a:lnSpc>
            </a:pPr>
            <a:r>
              <a:rPr lang="en-US" altLang="zh-CN" sz="2400" b="1" dirty="0">
                <a:solidFill>
                  <a:srgbClr val="002060"/>
                </a:solidFill>
              </a:rPr>
              <a:t>5.Friday  </a:t>
            </a:r>
            <a:endParaRPr lang="en-US" altLang="zh-CN" sz="2400" b="1" dirty="0">
              <a:solidFill>
                <a:srgbClr val="002060"/>
              </a:solidFill>
            </a:endParaRPr>
          </a:p>
          <a:p>
            <a:pPr fontAlgn="auto">
              <a:lnSpc>
                <a:spcPts val="3480"/>
              </a:lnSpc>
            </a:pPr>
            <a:r>
              <a:rPr lang="en-US" altLang="zh-CN" sz="2400" b="1" dirty="0">
                <a:solidFill>
                  <a:srgbClr val="002060"/>
                </a:solidFill>
              </a:rPr>
              <a:t>6.Saturday  </a:t>
            </a:r>
            <a:endParaRPr lang="en-US" altLang="zh-CN" sz="2400" b="1" dirty="0">
              <a:solidFill>
                <a:srgbClr val="002060"/>
              </a:solidFill>
            </a:endParaRPr>
          </a:p>
          <a:p>
            <a:pPr fontAlgn="auto">
              <a:lnSpc>
                <a:spcPts val="3480"/>
              </a:lnSpc>
            </a:pPr>
            <a:r>
              <a:rPr lang="en-US" altLang="zh-CN" sz="2400" b="1" dirty="0">
                <a:solidFill>
                  <a:srgbClr val="002060"/>
                </a:solidFill>
              </a:rPr>
              <a:t>7.Sunday</a:t>
            </a:r>
            <a:endParaRPr lang="en-US" altLang="zh-CN" sz="2400" b="1" dirty="0">
              <a:solidFill>
                <a:srgbClr val="002060"/>
              </a:solidFill>
            </a:endParaRPr>
          </a:p>
        </p:txBody>
      </p:sp>
      <p:sp>
        <p:nvSpPr>
          <p:cNvPr id="12" name="文本框 11"/>
          <p:cNvSpPr txBox="1"/>
          <p:nvPr/>
        </p:nvSpPr>
        <p:spPr>
          <a:xfrm>
            <a:off x="7563989" y="1701896"/>
            <a:ext cx="3757549" cy="398780"/>
          </a:xfrm>
          <a:prstGeom prst="rect">
            <a:avLst/>
          </a:prstGeom>
          <a:noFill/>
        </p:spPr>
        <p:txBody>
          <a:bodyPr wrap="square" rtlCol="0">
            <a:spAutoFit/>
          </a:bodyPr>
          <a:lstStyle/>
          <a:p>
            <a:pPr algn="ctr"/>
            <a:r>
              <a:rPr lang="zh-CN" altLang="en-US" sz="2000" b="1" dirty="0">
                <a:solidFill>
                  <a:schemeClr val="tx1"/>
                </a:solidFill>
              </a:rPr>
              <a:t>月份的拼写：</a:t>
            </a:r>
            <a:endParaRPr lang="zh-CN" altLang="en-US" sz="2000" b="1" dirty="0">
              <a:solidFill>
                <a:schemeClr val="tx1"/>
              </a:solidFill>
            </a:endParaRPr>
          </a:p>
        </p:txBody>
      </p:sp>
      <p:sp>
        <p:nvSpPr>
          <p:cNvPr id="10" name="矩形 9"/>
          <p:cNvSpPr/>
          <p:nvPr>
            <p:custDataLst>
              <p:tags r:id="rId2"/>
            </p:custDataLst>
          </p:nvPr>
        </p:nvSpPr>
        <p:spPr>
          <a:xfrm>
            <a:off x="6830695" y="2995930"/>
            <a:ext cx="4870450" cy="2768600"/>
          </a:xfrm>
          <a:prstGeom prst="rect">
            <a:avLst/>
          </a:prstGeom>
        </p:spPr>
        <p:txBody>
          <a:bodyPr wrap="square">
            <a:spAutoFit/>
          </a:bodyPr>
          <a:lstStyle/>
          <a:p>
            <a:pPr indent="0" fontAlgn="auto">
              <a:lnSpc>
                <a:spcPts val="3480"/>
              </a:lnSpc>
              <a:buNone/>
            </a:pPr>
            <a:r>
              <a:rPr lang="en-US" altLang="zh-CN" sz="2400" b="1" dirty="0">
                <a:solidFill>
                  <a:srgbClr val="002060"/>
                </a:solidFill>
              </a:rPr>
              <a:t>1. </a:t>
            </a:r>
            <a:r>
              <a:rPr lang="en-US" altLang="zh-CN" sz="2400" b="1" dirty="0">
                <a:solidFill>
                  <a:srgbClr val="C00000"/>
                </a:solidFill>
              </a:rPr>
              <a:t>January </a:t>
            </a:r>
            <a:r>
              <a:rPr lang="en-US" altLang="zh-CN" sz="2400" b="1" dirty="0">
                <a:solidFill>
                  <a:srgbClr val="002060"/>
                </a:solidFill>
              </a:rPr>
              <a:t>       2. </a:t>
            </a:r>
            <a:r>
              <a:rPr lang="en-US" altLang="zh-CN" sz="2400" b="1" dirty="0">
                <a:solidFill>
                  <a:srgbClr val="C00000"/>
                </a:solidFill>
              </a:rPr>
              <a:t>February</a:t>
            </a:r>
            <a:r>
              <a:rPr lang="en-US" altLang="zh-CN" sz="2400" b="1" dirty="0">
                <a:solidFill>
                  <a:srgbClr val="002060"/>
                </a:solidFill>
              </a:rPr>
              <a:t> </a:t>
            </a:r>
            <a:endParaRPr lang="en-US" altLang="zh-CN" sz="2400" b="1" dirty="0">
              <a:solidFill>
                <a:srgbClr val="002060"/>
              </a:solidFill>
            </a:endParaRPr>
          </a:p>
          <a:p>
            <a:pPr fontAlgn="auto">
              <a:lnSpc>
                <a:spcPts val="3480"/>
              </a:lnSpc>
            </a:pPr>
            <a:r>
              <a:rPr lang="en-US" altLang="zh-CN" sz="2400" b="1" dirty="0">
                <a:solidFill>
                  <a:srgbClr val="002060"/>
                </a:solidFill>
              </a:rPr>
              <a:t>3. March           4. April  </a:t>
            </a:r>
            <a:endParaRPr lang="en-US" altLang="zh-CN" sz="2400" b="1" dirty="0">
              <a:solidFill>
                <a:srgbClr val="002060"/>
              </a:solidFill>
            </a:endParaRPr>
          </a:p>
          <a:p>
            <a:pPr fontAlgn="auto">
              <a:lnSpc>
                <a:spcPts val="3480"/>
              </a:lnSpc>
            </a:pPr>
            <a:r>
              <a:rPr lang="en-US" altLang="zh-CN" sz="2400" b="1" dirty="0">
                <a:solidFill>
                  <a:srgbClr val="002060"/>
                </a:solidFill>
              </a:rPr>
              <a:t>5.</a:t>
            </a:r>
            <a:r>
              <a:rPr lang="en-US" altLang="zh-CN" sz="2400" b="1" dirty="0">
                <a:solidFill>
                  <a:srgbClr val="C00000"/>
                </a:solidFill>
              </a:rPr>
              <a:t> May</a:t>
            </a:r>
            <a:r>
              <a:rPr lang="en-US" altLang="zh-CN" sz="2400" b="1" dirty="0">
                <a:solidFill>
                  <a:srgbClr val="002060"/>
                </a:solidFill>
              </a:rPr>
              <a:t>               6. </a:t>
            </a:r>
            <a:r>
              <a:rPr lang="en-US" altLang="zh-CN" sz="2400" b="1" dirty="0">
                <a:solidFill>
                  <a:srgbClr val="C00000"/>
                </a:solidFill>
              </a:rPr>
              <a:t>June</a:t>
            </a:r>
            <a:r>
              <a:rPr lang="en-US" altLang="zh-CN" sz="2400" b="1" dirty="0">
                <a:solidFill>
                  <a:srgbClr val="002060"/>
                </a:solidFill>
              </a:rPr>
              <a:t>  </a:t>
            </a:r>
            <a:endParaRPr lang="en-US" altLang="zh-CN" sz="2400" b="1" dirty="0">
              <a:solidFill>
                <a:srgbClr val="002060"/>
              </a:solidFill>
            </a:endParaRPr>
          </a:p>
          <a:p>
            <a:pPr fontAlgn="auto">
              <a:lnSpc>
                <a:spcPts val="3480"/>
              </a:lnSpc>
            </a:pPr>
            <a:r>
              <a:rPr lang="en-US" altLang="zh-CN" sz="2400" b="1" dirty="0">
                <a:solidFill>
                  <a:srgbClr val="002060"/>
                </a:solidFill>
              </a:rPr>
              <a:t>7.</a:t>
            </a:r>
            <a:r>
              <a:rPr lang="en-US" altLang="zh-CN" sz="2400" b="1" dirty="0">
                <a:solidFill>
                  <a:srgbClr val="C00000"/>
                </a:solidFill>
              </a:rPr>
              <a:t> July </a:t>
            </a:r>
            <a:r>
              <a:rPr lang="en-US" altLang="zh-CN" sz="2400" b="1" dirty="0">
                <a:solidFill>
                  <a:srgbClr val="002060"/>
                </a:solidFill>
              </a:rPr>
              <a:t>              8. August  </a:t>
            </a:r>
            <a:endParaRPr lang="en-US" altLang="zh-CN" sz="2400" b="1" dirty="0">
              <a:solidFill>
                <a:srgbClr val="002060"/>
              </a:solidFill>
            </a:endParaRPr>
          </a:p>
          <a:p>
            <a:pPr fontAlgn="auto">
              <a:lnSpc>
                <a:spcPts val="3480"/>
              </a:lnSpc>
            </a:pPr>
            <a:r>
              <a:rPr lang="en-US" altLang="zh-CN" sz="2400" b="1" dirty="0">
                <a:solidFill>
                  <a:srgbClr val="002060"/>
                </a:solidFill>
              </a:rPr>
              <a:t>9.September    10.October  </a:t>
            </a:r>
            <a:endParaRPr lang="en-US" altLang="zh-CN" sz="2400" b="1" dirty="0">
              <a:solidFill>
                <a:srgbClr val="002060"/>
              </a:solidFill>
            </a:endParaRPr>
          </a:p>
          <a:p>
            <a:pPr fontAlgn="auto">
              <a:lnSpc>
                <a:spcPts val="3480"/>
              </a:lnSpc>
            </a:pPr>
            <a:r>
              <a:rPr lang="en-US" altLang="zh-CN" sz="2400" b="1" dirty="0">
                <a:solidFill>
                  <a:srgbClr val="002060"/>
                </a:solidFill>
              </a:rPr>
              <a:t>11.November   12. </a:t>
            </a:r>
            <a:r>
              <a:rPr lang="en-US" altLang="zh-CN" sz="2400" b="1" dirty="0">
                <a:solidFill>
                  <a:srgbClr val="C00000"/>
                </a:solidFill>
              </a:rPr>
              <a:t>December</a:t>
            </a:r>
            <a:endParaRPr lang="en-US" altLang="zh-CN" sz="2400" b="1" dirty="0">
              <a:solidFill>
                <a:srgbClr val="C00000"/>
              </a:solidFill>
            </a:endParaRPr>
          </a:p>
        </p:txBody>
      </p:sp>
      <p:sp>
        <p:nvSpPr>
          <p:cNvPr id="9" name="Freeform 12"/>
          <p:cNvSpPr/>
          <p:nvPr/>
        </p:nvSpPr>
        <p:spPr bwMode="auto">
          <a:xfrm>
            <a:off x="296545" y="1736725"/>
            <a:ext cx="1058545" cy="151574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solidFill>
              <a:srgbClr val="944E1D"/>
            </a:solidFill>
            <a:round/>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nvGrpSpPr>
          <p:cNvPr id="11" name="组合 10"/>
          <p:cNvGrpSpPr/>
          <p:nvPr/>
        </p:nvGrpSpPr>
        <p:grpSpPr>
          <a:xfrm>
            <a:off x="437515" y="1783715"/>
            <a:ext cx="833120" cy="1009015"/>
            <a:chOff x="1283891" y="1695061"/>
            <a:chExt cx="857250" cy="571500"/>
          </a:xfrm>
          <a:solidFill>
            <a:schemeClr val="accent2">
              <a:lumMod val="50000"/>
            </a:schemeClr>
          </a:solidFill>
        </p:grpSpPr>
        <p:sp>
          <p:nvSpPr>
            <p:cNvPr id="13"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nvGrpSpPr>
            <p:cNvPr id="14" name="组合 13"/>
            <p:cNvGrpSpPr/>
            <p:nvPr/>
          </p:nvGrpSpPr>
          <p:grpSpPr>
            <a:xfrm>
              <a:off x="1320404" y="1695061"/>
              <a:ext cx="820737" cy="522685"/>
              <a:chOff x="1320404" y="1695061"/>
              <a:chExt cx="820737" cy="522685"/>
            </a:xfrm>
            <a:grpFill/>
          </p:grpSpPr>
          <p:sp>
            <p:nvSpPr>
              <p:cNvPr id="15"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6"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7"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8"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9"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grpSp>
      <p:cxnSp>
        <p:nvCxnSpPr>
          <p:cNvPr id="21" name="直接连接符 20"/>
          <p:cNvCxnSpPr/>
          <p:nvPr/>
        </p:nvCxnSpPr>
        <p:spPr>
          <a:xfrm>
            <a:off x="853440" y="2312670"/>
            <a:ext cx="5010150" cy="0"/>
          </a:xfrm>
          <a:prstGeom prst="line">
            <a:avLst/>
          </a:prstGeom>
        </p:spPr>
        <p:style>
          <a:lnRef idx="2">
            <a:srgbClr val="000000">
              <a:shade val="50000"/>
            </a:srgbClr>
          </a:lnRef>
          <a:fillRef idx="1">
            <a:srgbClr val="000000"/>
          </a:fillRef>
          <a:effectRef idx="0">
            <a:srgbClr val="000000"/>
          </a:effectRef>
          <a:fontRef idx="minor">
            <a:srgbClr val="FFFFFF"/>
          </a:fontRef>
        </p:style>
      </p:cxnSp>
      <p:sp>
        <p:nvSpPr>
          <p:cNvPr id="22" name="矩形 21"/>
          <p:cNvSpPr/>
          <p:nvPr/>
        </p:nvSpPr>
        <p:spPr>
          <a:xfrm>
            <a:off x="1491615" y="1741805"/>
            <a:ext cx="3666490" cy="398780"/>
          </a:xfrm>
          <a:prstGeom prst="rect">
            <a:avLst/>
          </a:prstGeom>
          <a:noFill/>
        </p:spPr>
        <p:style>
          <a:lnRef idx="2">
            <a:srgbClr val="000000">
              <a:shade val="50000"/>
            </a:srgbClr>
          </a:lnRef>
          <a:fillRef idx="1">
            <a:srgbClr val="000000"/>
          </a:fillRef>
          <a:effectRef idx="0">
            <a:srgbClr val="000000"/>
          </a:effectRef>
          <a:fontRef idx="minor">
            <a:srgbClr val="FFFFFF"/>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20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星期</a:t>
            </a:r>
            <a:r>
              <a:rPr kumimoji="0" sz="20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的拼写：</a:t>
            </a:r>
            <a:endParaRPr kumimoji="0" sz="20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nvGrpSpPr>
          <p:cNvPr id="23" name="组合 22"/>
          <p:cNvGrpSpPr/>
          <p:nvPr/>
        </p:nvGrpSpPr>
        <p:grpSpPr>
          <a:xfrm>
            <a:off x="6381115" y="1783715"/>
            <a:ext cx="833120" cy="1009015"/>
            <a:chOff x="1283891" y="1695061"/>
            <a:chExt cx="857250" cy="571500"/>
          </a:xfrm>
        </p:grpSpPr>
        <p:sp>
          <p:nvSpPr>
            <p:cNvPr id="24"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nvGrpSpPr>
            <p:cNvPr id="25" name="组合 24"/>
            <p:cNvGrpSpPr/>
            <p:nvPr/>
          </p:nvGrpSpPr>
          <p:grpSpPr>
            <a:xfrm>
              <a:off x="1320404" y="1695061"/>
              <a:ext cx="820737" cy="522685"/>
              <a:chOff x="1320404" y="1695061"/>
              <a:chExt cx="820737" cy="522685"/>
            </a:xfrm>
          </p:grpSpPr>
          <p:sp>
            <p:nvSpPr>
              <p:cNvPr id="26"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7"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8"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9"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0"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1"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grpSp>
      <p:cxnSp>
        <p:nvCxnSpPr>
          <p:cNvPr id="32" name="直接连接符 31"/>
          <p:cNvCxnSpPr/>
          <p:nvPr/>
        </p:nvCxnSpPr>
        <p:spPr>
          <a:xfrm>
            <a:off x="6760210" y="2312670"/>
            <a:ext cx="5010150" cy="0"/>
          </a:xfrm>
          <a:prstGeom prst="line">
            <a:avLst/>
          </a:prstGeom>
        </p:spPr>
        <p:style>
          <a:lnRef idx="2">
            <a:srgbClr val="000000">
              <a:shade val="50000"/>
            </a:srgbClr>
          </a:lnRef>
          <a:fillRef idx="1">
            <a:srgbClr val="000000"/>
          </a:fillRef>
          <a:effectRef idx="0">
            <a:srgbClr val="000000"/>
          </a:effectRef>
          <a:fontRef idx="minor">
            <a:srgbClr val="FFFFFF"/>
          </a:fontRef>
        </p:style>
      </p:cxnSp>
      <p:sp>
        <p:nvSpPr>
          <p:cNvPr id="33" name="矩形 32"/>
          <p:cNvSpPr/>
          <p:nvPr/>
        </p:nvSpPr>
        <p:spPr>
          <a:xfrm>
            <a:off x="7583805" y="1772285"/>
            <a:ext cx="3666490" cy="368300"/>
          </a:xfrm>
          <a:prstGeom prst="rect">
            <a:avLst/>
          </a:prstGeom>
          <a:noFill/>
        </p:spPr>
        <p:style>
          <a:lnRef idx="2">
            <a:srgbClr val="000000">
              <a:shade val="50000"/>
            </a:srgbClr>
          </a:lnRef>
          <a:fillRef idx="1">
            <a:srgbClr val="000000"/>
          </a:fillRef>
          <a:effectRef idx="0">
            <a:srgbClr val="000000"/>
          </a:effectRef>
          <a:fontRef idx="minor">
            <a:srgbClr val="FFFFFF"/>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P spid="10" grpId="0"/>
      <p:bldP spid="10"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193165" y="110426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常见地点的表达</a:t>
            </a:r>
            <a:endParaRPr lang="zh-CN" altLang="en-US" sz="2400"/>
          </a:p>
        </p:txBody>
      </p:sp>
      <p:sp>
        <p:nvSpPr>
          <p:cNvPr id="47" name="AutoShape 128"/>
          <p:cNvSpPr/>
          <p:nvPr/>
        </p:nvSpPr>
        <p:spPr bwMode="auto">
          <a:xfrm rot="10800000">
            <a:off x="296545" y="991235"/>
            <a:ext cx="814070" cy="573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2" name="文本框 1"/>
          <p:cNvSpPr txBox="1"/>
          <p:nvPr/>
        </p:nvSpPr>
        <p:spPr>
          <a:xfrm>
            <a:off x="457835" y="1672392"/>
            <a:ext cx="11417935" cy="4227195"/>
          </a:xfrm>
          <a:prstGeom prst="rect">
            <a:avLst/>
          </a:prstGeom>
          <a:noFill/>
        </p:spPr>
        <p:txBody>
          <a:bodyPr wrap="square" rtlCol="0" anchor="t">
            <a:spAutoFit/>
          </a:bodyPr>
          <a:lstStyle/>
          <a:p>
            <a:pPr marL="342900" indent="-342900">
              <a:buFont typeface="Wingdings" panose="05000000000000000000" charset="0"/>
              <a:buChar char="Ø"/>
            </a:pPr>
            <a:r>
              <a:rPr lang="zh-CN" altLang="en-US" sz="2400" b="1" dirty="0">
                <a:solidFill>
                  <a:srgbClr val="002060"/>
                </a:solidFill>
              </a:rPr>
              <a:t>学校：</a:t>
            </a:r>
            <a:endParaRPr lang="zh-CN" altLang="en-US" sz="2400" b="1" dirty="0">
              <a:solidFill>
                <a:srgbClr val="002060"/>
              </a:solidFill>
            </a:endParaRPr>
          </a:p>
          <a:p>
            <a:pPr indent="0">
              <a:buFont typeface="Wingdings" panose="05000000000000000000" charset="0"/>
              <a:buNone/>
            </a:pPr>
            <a:r>
              <a:rPr lang="zh-CN" altLang="en-US" sz="2400" dirty="0"/>
              <a:t>    礼堂                         </a:t>
            </a:r>
            <a:r>
              <a:rPr lang="zh-CN" altLang="en-US" sz="2400" dirty="0">
                <a:noFill/>
              </a:rPr>
              <a:t>auditorium    </a:t>
            </a:r>
            <a:r>
              <a:rPr lang="zh-CN" altLang="en-US" sz="2400" i="1" dirty="0">
                <a:noFill/>
              </a:rPr>
              <a:t>/ˌɔːdɪˈtɔːriəm/  </a:t>
            </a:r>
            <a:r>
              <a:rPr lang="en-US" altLang="zh-CN" sz="2400" i="1" dirty="0">
                <a:noFill/>
              </a:rPr>
              <a:t>;      </a:t>
            </a:r>
            <a:r>
              <a:rPr lang="zh-CN" altLang="en-US" sz="2400" i="1" dirty="0">
                <a:noFill/>
              </a:rPr>
              <a:t>lecture hall</a:t>
            </a:r>
            <a:endParaRPr lang="zh-CN" altLang="en-US" sz="2400" i="1" dirty="0">
              <a:noFill/>
            </a:endParaRPr>
          </a:p>
          <a:p>
            <a:pPr indent="0">
              <a:buFont typeface="Wingdings" panose="05000000000000000000" charset="0"/>
              <a:buNone/>
            </a:pPr>
            <a:r>
              <a:rPr lang="zh-CN" altLang="en-US" sz="2400" dirty="0"/>
              <a:t>    体育馆                     </a:t>
            </a:r>
            <a:r>
              <a:rPr lang="zh-CN" altLang="en-US" sz="2400" dirty="0">
                <a:noFill/>
              </a:rPr>
              <a:t>stadium /ˈsteɪdiəm/ </a:t>
            </a:r>
            <a:r>
              <a:rPr lang="en-US" altLang="zh-CN" sz="2400" dirty="0">
                <a:noFill/>
              </a:rPr>
              <a:t>;</a:t>
            </a:r>
            <a:r>
              <a:rPr lang="zh-CN" altLang="en-US" sz="2400" dirty="0">
                <a:noFill/>
              </a:rPr>
              <a:t>   gymnasium</a:t>
            </a:r>
            <a:r>
              <a:rPr lang="zh-CN" altLang="en-US" sz="2400" i="1" dirty="0">
                <a:noFill/>
              </a:rPr>
              <a:t>  /dʒɪmˈneɪziəm/    </a:t>
            </a:r>
            <a:endParaRPr lang="zh-CN" altLang="en-US" sz="2400" i="1" dirty="0"/>
          </a:p>
          <a:p>
            <a:pPr indent="0">
              <a:buFont typeface="Wingdings" panose="05000000000000000000" charset="0"/>
              <a:buNone/>
            </a:pPr>
            <a:r>
              <a:rPr lang="zh-CN" altLang="en-US" sz="2400" dirty="0"/>
              <a:t>    </a:t>
            </a:r>
            <a:r>
              <a:rPr lang="zh-CN" altLang="en-US" sz="2400" dirty="0">
                <a:solidFill>
                  <a:srgbClr val="C00000"/>
                </a:solidFill>
              </a:rPr>
              <a:t>国际交流中心</a:t>
            </a:r>
            <a:r>
              <a:rPr lang="zh-CN" altLang="en-US" sz="2400" dirty="0"/>
              <a:t>         </a:t>
            </a:r>
            <a:r>
              <a:rPr lang="zh-CN" altLang="en-US" sz="2400" dirty="0">
                <a:noFill/>
              </a:rPr>
              <a:t> the International Exchange Center </a:t>
            </a:r>
            <a:endParaRPr lang="zh-CN" altLang="en-US" sz="2400" dirty="0">
              <a:noFill/>
            </a:endParaRPr>
          </a:p>
          <a:p>
            <a:pPr indent="0">
              <a:buFont typeface="Wingdings" panose="05000000000000000000" charset="0"/>
              <a:buNone/>
            </a:pPr>
            <a:r>
              <a:rPr lang="en-US" altLang="zh-CN" sz="2400" dirty="0"/>
              <a:t>    </a:t>
            </a:r>
            <a:r>
              <a:rPr lang="en-US" altLang="zh-CN" sz="2400" dirty="0" err="1"/>
              <a:t>科技馆</a:t>
            </a:r>
            <a:r>
              <a:rPr lang="en-US" altLang="zh-CN" sz="2400" dirty="0"/>
              <a:t>                     </a:t>
            </a:r>
            <a:r>
              <a:rPr lang="en-US" altLang="zh-CN" sz="2400" dirty="0">
                <a:noFill/>
              </a:rPr>
              <a:t>the Science Museum</a:t>
            </a:r>
            <a:endParaRPr lang="en-US" altLang="zh-CN" sz="2400" dirty="0">
              <a:noFill/>
            </a:endParaRPr>
          </a:p>
          <a:p>
            <a:pPr indent="0">
              <a:buFont typeface="Wingdings" panose="05000000000000000000" charset="0"/>
              <a:buNone/>
            </a:pPr>
            <a:r>
              <a:rPr lang="en-US" altLang="zh-CN" sz="2400" b="1" dirty="0"/>
              <a:t>    </a:t>
            </a:r>
            <a:r>
              <a:rPr lang="zh-CN" altLang="en-US" sz="2400" dirty="0"/>
              <a:t>教学楼</a:t>
            </a:r>
            <a:r>
              <a:rPr lang="en-US" altLang="zh-CN" sz="2400" dirty="0"/>
              <a:t>3</a:t>
            </a:r>
            <a:r>
              <a:rPr lang="zh-CN" altLang="en-US" sz="2400" dirty="0"/>
              <a:t>楼</a:t>
            </a:r>
            <a:r>
              <a:rPr lang="en-US" altLang="zh-CN" sz="2400" dirty="0"/>
              <a:t>301</a:t>
            </a:r>
            <a:r>
              <a:rPr lang="zh-CN" altLang="en-US" sz="2400" dirty="0"/>
              <a:t>室      </a:t>
            </a:r>
            <a:r>
              <a:rPr lang="zh-CN" altLang="en-US" sz="2400" dirty="0">
                <a:noFill/>
              </a:rPr>
              <a:t>Room </a:t>
            </a:r>
            <a:r>
              <a:rPr lang="en-US" altLang="zh-CN" sz="2400" dirty="0">
                <a:noFill/>
              </a:rPr>
              <a:t>3</a:t>
            </a:r>
            <a:r>
              <a:rPr lang="zh-CN" altLang="en-US" sz="2400" dirty="0">
                <a:noFill/>
              </a:rPr>
              <a:t>01 </a:t>
            </a:r>
            <a:r>
              <a:rPr lang="en-US" altLang="zh-CN" sz="2400" dirty="0">
                <a:noFill/>
              </a:rPr>
              <a:t>in the </a:t>
            </a:r>
            <a:r>
              <a:rPr lang="zh-CN" altLang="en-US" sz="2400" dirty="0">
                <a:noFill/>
              </a:rPr>
              <a:t>Teaching Building</a:t>
            </a:r>
            <a:endParaRPr lang="zh-CN" altLang="en-US" sz="2400" dirty="0">
              <a:noFill/>
            </a:endParaRPr>
          </a:p>
          <a:p>
            <a:pPr indent="0">
              <a:buFont typeface="Wingdings" panose="05000000000000000000" charset="0"/>
              <a:buNone/>
            </a:pPr>
            <a:r>
              <a:rPr lang="zh-CN" altLang="en-US" sz="2400" dirty="0"/>
              <a:t>    </a:t>
            </a:r>
            <a:endParaRPr lang="zh-CN" altLang="en-US" sz="2400" dirty="0"/>
          </a:p>
          <a:p>
            <a:pPr marL="342900" indent="-342900">
              <a:buFont typeface="Wingdings" panose="05000000000000000000" charset="0"/>
              <a:buChar char="Ø"/>
            </a:pPr>
            <a:r>
              <a:rPr lang="zh-CN" altLang="en-US" sz="2400" b="1" dirty="0">
                <a:solidFill>
                  <a:srgbClr val="002060"/>
                </a:solidFill>
              </a:rPr>
              <a:t>社会</a:t>
            </a:r>
            <a:r>
              <a:rPr lang="en-US" altLang="zh-CN" sz="2400" b="1" dirty="0">
                <a:solidFill>
                  <a:srgbClr val="002060"/>
                </a:solidFill>
              </a:rPr>
              <a:t>：</a:t>
            </a:r>
            <a:endParaRPr lang="en-US" altLang="zh-CN" sz="2400" b="1" dirty="0">
              <a:solidFill>
                <a:srgbClr val="002060"/>
              </a:solidFill>
            </a:endParaRPr>
          </a:p>
          <a:p>
            <a:pPr marL="342900" indent="-342900">
              <a:buFont typeface="Wingdings" panose="05000000000000000000" charset="0"/>
              <a:buNone/>
            </a:pPr>
            <a:r>
              <a:rPr lang="zh-CN" altLang="en-US" sz="2400" b="1" dirty="0"/>
              <a:t>    </a:t>
            </a:r>
            <a:r>
              <a:rPr lang="zh-CN" altLang="en-US" sz="2400" dirty="0"/>
              <a:t>敬老院                     </a:t>
            </a:r>
            <a:r>
              <a:rPr lang="zh-CN" altLang="en-US" sz="2400" dirty="0">
                <a:noFill/>
              </a:rPr>
              <a:t>the nursing home</a:t>
            </a:r>
            <a:endParaRPr lang="zh-CN" altLang="en-US" sz="2400" dirty="0">
              <a:noFill/>
            </a:endParaRPr>
          </a:p>
          <a:p>
            <a:pPr indent="0">
              <a:lnSpc>
                <a:spcPct val="110000"/>
              </a:lnSpc>
              <a:buFont typeface="Wingdings" panose="05000000000000000000" charset="0"/>
              <a:buNone/>
            </a:pPr>
            <a:r>
              <a:rPr lang="en-US" altLang="zh-CN" sz="2400" dirty="0"/>
              <a:t>    </a:t>
            </a:r>
            <a:r>
              <a:rPr lang="zh-CN" altLang="en-US" sz="2400" dirty="0"/>
              <a:t>画廊                        </a:t>
            </a:r>
            <a:r>
              <a:rPr lang="zh-CN" altLang="en-US" sz="2400" dirty="0">
                <a:noFill/>
              </a:rPr>
              <a:t> gallery /ˈɡæləri/ </a:t>
            </a:r>
            <a:endParaRPr lang="zh-CN" altLang="en-US" sz="2400" dirty="0">
              <a:noFill/>
            </a:endParaRPr>
          </a:p>
          <a:p>
            <a:pPr indent="0">
              <a:lnSpc>
                <a:spcPct val="110000"/>
              </a:lnSpc>
              <a:buFont typeface="Wingdings" panose="05000000000000000000" charset="0"/>
              <a:buNone/>
            </a:pPr>
            <a:r>
              <a:rPr lang="zh-CN" altLang="en-US" sz="2400" dirty="0"/>
              <a:t>    博物馆                     </a:t>
            </a:r>
            <a:r>
              <a:rPr lang="zh-CN" altLang="en-US" sz="2400" dirty="0">
                <a:noFill/>
              </a:rPr>
              <a:t>museum</a:t>
            </a:r>
            <a:endParaRPr lang="zh-CN" altLang="en-US" sz="2400" dirty="0">
              <a:noFill/>
            </a:endParaRPr>
          </a:p>
        </p:txBody>
      </p:sp>
      <p:sp>
        <p:nvSpPr>
          <p:cNvPr id="5" name="文本框 4"/>
          <p:cNvSpPr txBox="1"/>
          <p:nvPr/>
        </p:nvSpPr>
        <p:spPr>
          <a:xfrm>
            <a:off x="457835" y="1672392"/>
            <a:ext cx="11417935" cy="4227195"/>
          </a:xfrm>
          <a:prstGeom prst="rect">
            <a:avLst/>
          </a:prstGeom>
          <a:noFill/>
        </p:spPr>
        <p:txBody>
          <a:bodyPr wrap="square" rtlCol="0" anchor="t">
            <a:spAutoFit/>
          </a:bodyPr>
          <a:lstStyle/>
          <a:p>
            <a:pPr marL="342900" indent="-342900">
              <a:buFont typeface="Wingdings" panose="05000000000000000000" charset="0"/>
              <a:buChar char="Ø"/>
            </a:pPr>
            <a:r>
              <a:rPr lang="zh-CN" altLang="en-US" sz="2400" b="1" dirty="0">
                <a:solidFill>
                  <a:srgbClr val="002060"/>
                </a:solidFill>
              </a:rPr>
              <a:t>学校：</a:t>
            </a:r>
            <a:endParaRPr lang="zh-CN" altLang="en-US" sz="2400" b="1" dirty="0">
              <a:solidFill>
                <a:srgbClr val="002060"/>
              </a:solidFill>
            </a:endParaRPr>
          </a:p>
          <a:p>
            <a:pPr indent="0">
              <a:buFont typeface="Wingdings" panose="05000000000000000000" charset="0"/>
              <a:buNone/>
            </a:pPr>
            <a:r>
              <a:rPr lang="zh-CN" altLang="en-US" sz="2400" dirty="0"/>
              <a:t>    礼堂                         auditorium    </a:t>
            </a:r>
            <a:r>
              <a:rPr lang="zh-CN" altLang="en-US" sz="2400" i="1" dirty="0"/>
              <a:t>/ˌɔːdɪˈtɔːriəm/  </a:t>
            </a:r>
            <a:r>
              <a:rPr lang="en-US" altLang="zh-CN" sz="2400" i="1" dirty="0"/>
              <a:t>;      </a:t>
            </a:r>
            <a:r>
              <a:rPr lang="zh-CN" altLang="en-US" sz="2400" i="1" dirty="0"/>
              <a:t>lecture hall</a:t>
            </a:r>
            <a:endParaRPr lang="zh-CN" altLang="en-US" sz="2400" i="1" dirty="0"/>
          </a:p>
          <a:p>
            <a:pPr indent="0">
              <a:buFont typeface="Wingdings" panose="05000000000000000000" charset="0"/>
              <a:buNone/>
            </a:pPr>
            <a:r>
              <a:rPr lang="zh-CN" altLang="en-US" sz="2400" dirty="0"/>
              <a:t>    体育馆                     stadium /ˈsteɪdiəm/ </a:t>
            </a:r>
            <a:r>
              <a:rPr lang="en-US" altLang="zh-CN" sz="2400" dirty="0"/>
              <a:t>;</a:t>
            </a:r>
            <a:r>
              <a:rPr lang="zh-CN" altLang="en-US" sz="2400" dirty="0"/>
              <a:t>   gymnasium</a:t>
            </a:r>
            <a:r>
              <a:rPr lang="zh-CN" altLang="en-US" sz="2400" i="1" dirty="0"/>
              <a:t>  /dʒɪmˈneɪziəm/    </a:t>
            </a:r>
            <a:endParaRPr lang="zh-CN" altLang="en-US" sz="2400" i="1" dirty="0"/>
          </a:p>
          <a:p>
            <a:pPr indent="0">
              <a:buFont typeface="Wingdings" panose="05000000000000000000" charset="0"/>
              <a:buNone/>
            </a:pPr>
            <a:r>
              <a:rPr lang="zh-CN" altLang="en-US" sz="2400" dirty="0"/>
              <a:t>    </a:t>
            </a:r>
            <a:r>
              <a:rPr lang="zh-CN" altLang="en-US" sz="2400" dirty="0">
                <a:solidFill>
                  <a:srgbClr val="C00000"/>
                </a:solidFill>
              </a:rPr>
              <a:t>国际交流中心</a:t>
            </a:r>
            <a:r>
              <a:rPr lang="zh-CN" altLang="en-US" sz="2400" dirty="0"/>
              <a:t>          the </a:t>
            </a:r>
            <a:r>
              <a:rPr lang="zh-CN" altLang="en-US" sz="2400" dirty="0">
                <a:solidFill>
                  <a:srgbClr val="C00000"/>
                </a:solidFill>
              </a:rPr>
              <a:t>I</a:t>
            </a:r>
            <a:r>
              <a:rPr lang="zh-CN" altLang="en-US" sz="2400" dirty="0"/>
              <a:t>nternational </a:t>
            </a:r>
            <a:r>
              <a:rPr lang="zh-CN" altLang="en-US" sz="2400" dirty="0">
                <a:solidFill>
                  <a:srgbClr val="C00000"/>
                </a:solidFill>
              </a:rPr>
              <a:t>E</a:t>
            </a:r>
            <a:r>
              <a:rPr lang="zh-CN" altLang="en-US" sz="2400" dirty="0"/>
              <a:t>xchange </a:t>
            </a:r>
            <a:r>
              <a:rPr lang="zh-CN" altLang="en-US" sz="2400" dirty="0">
                <a:solidFill>
                  <a:srgbClr val="C00000"/>
                </a:solidFill>
              </a:rPr>
              <a:t>C</a:t>
            </a:r>
            <a:r>
              <a:rPr lang="zh-CN" altLang="en-US" sz="2400" dirty="0"/>
              <a:t>enter </a:t>
            </a:r>
            <a:endParaRPr lang="zh-CN" altLang="en-US" sz="2400" dirty="0"/>
          </a:p>
          <a:p>
            <a:pPr indent="0">
              <a:buFont typeface="Wingdings" panose="05000000000000000000" charset="0"/>
              <a:buNone/>
            </a:pPr>
            <a:r>
              <a:rPr lang="en-US" altLang="zh-CN" sz="2400" dirty="0"/>
              <a:t>    </a:t>
            </a:r>
            <a:r>
              <a:rPr lang="en-US" altLang="zh-CN" sz="2400" dirty="0" err="1"/>
              <a:t>科技馆</a:t>
            </a:r>
            <a:r>
              <a:rPr lang="en-US" altLang="zh-CN" sz="2400" dirty="0"/>
              <a:t>                     the </a:t>
            </a:r>
            <a:r>
              <a:rPr lang="en-US" altLang="zh-CN" sz="2400" dirty="0">
                <a:solidFill>
                  <a:srgbClr val="C00000"/>
                </a:solidFill>
              </a:rPr>
              <a:t>S</a:t>
            </a:r>
            <a:r>
              <a:rPr lang="en-US" altLang="zh-CN" sz="2400" dirty="0"/>
              <a:t>cience </a:t>
            </a:r>
            <a:r>
              <a:rPr lang="en-US" altLang="zh-CN" sz="2400" dirty="0">
                <a:solidFill>
                  <a:srgbClr val="C00000"/>
                </a:solidFill>
              </a:rPr>
              <a:t>M</a:t>
            </a:r>
            <a:r>
              <a:rPr lang="en-US" altLang="zh-CN" sz="2400" dirty="0"/>
              <a:t>useum</a:t>
            </a:r>
            <a:endParaRPr lang="en-US" altLang="zh-CN" sz="2400" dirty="0"/>
          </a:p>
          <a:p>
            <a:pPr indent="0">
              <a:buFont typeface="Wingdings" panose="05000000000000000000" charset="0"/>
              <a:buNone/>
            </a:pPr>
            <a:r>
              <a:rPr lang="en-US" altLang="zh-CN" sz="2400" b="1" dirty="0"/>
              <a:t>    </a:t>
            </a:r>
            <a:r>
              <a:rPr lang="zh-CN" altLang="en-US" sz="2400" dirty="0"/>
              <a:t>教学楼</a:t>
            </a:r>
            <a:r>
              <a:rPr lang="en-US" altLang="zh-CN" sz="2400" dirty="0"/>
              <a:t>3</a:t>
            </a:r>
            <a:r>
              <a:rPr lang="zh-CN" altLang="en-US" sz="2400" dirty="0"/>
              <a:t>楼</a:t>
            </a:r>
            <a:r>
              <a:rPr lang="en-US" altLang="zh-CN" sz="2400" dirty="0"/>
              <a:t>301</a:t>
            </a:r>
            <a:r>
              <a:rPr lang="zh-CN" altLang="en-US" sz="2400" dirty="0"/>
              <a:t>室      </a:t>
            </a:r>
            <a:r>
              <a:rPr lang="zh-CN" altLang="en-US" sz="2400" dirty="0">
                <a:solidFill>
                  <a:srgbClr val="C00000"/>
                </a:solidFill>
              </a:rPr>
              <a:t>R</a:t>
            </a:r>
            <a:r>
              <a:rPr lang="zh-CN" altLang="en-US" sz="2400" dirty="0"/>
              <a:t>oom </a:t>
            </a:r>
            <a:r>
              <a:rPr lang="en-US" altLang="zh-CN" sz="2400" dirty="0"/>
              <a:t>3</a:t>
            </a:r>
            <a:r>
              <a:rPr lang="zh-CN" altLang="en-US" sz="2400" dirty="0"/>
              <a:t>01 </a:t>
            </a:r>
            <a:r>
              <a:rPr lang="en-US" altLang="zh-CN" sz="2400" dirty="0"/>
              <a:t>in the </a:t>
            </a:r>
            <a:r>
              <a:rPr lang="zh-CN" altLang="en-US" sz="2400" dirty="0">
                <a:solidFill>
                  <a:srgbClr val="C00000"/>
                </a:solidFill>
              </a:rPr>
              <a:t>T</a:t>
            </a:r>
            <a:r>
              <a:rPr lang="zh-CN" altLang="en-US" sz="2400" dirty="0"/>
              <a:t>eaching </a:t>
            </a:r>
            <a:r>
              <a:rPr lang="zh-CN" altLang="en-US" sz="2400" dirty="0">
                <a:solidFill>
                  <a:srgbClr val="C00000"/>
                </a:solidFill>
              </a:rPr>
              <a:t>B</a:t>
            </a:r>
            <a:r>
              <a:rPr lang="zh-CN" altLang="en-US" sz="2400" dirty="0"/>
              <a:t>uilding</a:t>
            </a:r>
            <a:endParaRPr lang="zh-CN" altLang="en-US" sz="2400" dirty="0"/>
          </a:p>
          <a:p>
            <a:pPr indent="0">
              <a:buFont typeface="Wingdings" panose="05000000000000000000" charset="0"/>
              <a:buNone/>
            </a:pPr>
            <a:r>
              <a:rPr lang="zh-CN" altLang="en-US" sz="2400" dirty="0"/>
              <a:t>    </a:t>
            </a:r>
            <a:endParaRPr lang="zh-CN" altLang="en-US" sz="2400" dirty="0"/>
          </a:p>
          <a:p>
            <a:pPr marL="342900" indent="-342900">
              <a:buFont typeface="Wingdings" panose="05000000000000000000" charset="0"/>
              <a:buChar char="Ø"/>
            </a:pPr>
            <a:r>
              <a:rPr lang="zh-CN" altLang="en-US" sz="2400" b="1" dirty="0">
                <a:solidFill>
                  <a:srgbClr val="002060"/>
                </a:solidFill>
              </a:rPr>
              <a:t>社会</a:t>
            </a:r>
            <a:r>
              <a:rPr lang="en-US" altLang="zh-CN" sz="2400" b="1" dirty="0">
                <a:solidFill>
                  <a:srgbClr val="002060"/>
                </a:solidFill>
              </a:rPr>
              <a:t>：</a:t>
            </a:r>
            <a:endParaRPr lang="en-US" altLang="zh-CN" sz="2400" b="1" dirty="0">
              <a:solidFill>
                <a:srgbClr val="002060"/>
              </a:solidFill>
            </a:endParaRPr>
          </a:p>
          <a:p>
            <a:pPr marL="342900" indent="-342900">
              <a:buFont typeface="Wingdings" panose="05000000000000000000" charset="0"/>
              <a:buNone/>
            </a:pPr>
            <a:r>
              <a:rPr lang="zh-CN" altLang="en-US" sz="2400" b="1" dirty="0"/>
              <a:t>    </a:t>
            </a:r>
            <a:r>
              <a:rPr lang="zh-CN" altLang="en-US" sz="2400" dirty="0"/>
              <a:t>敬老院                     the nursing home</a:t>
            </a:r>
            <a:endParaRPr lang="zh-CN" altLang="en-US" sz="2400" dirty="0"/>
          </a:p>
          <a:p>
            <a:pPr indent="0">
              <a:lnSpc>
                <a:spcPct val="110000"/>
              </a:lnSpc>
              <a:buFont typeface="Wingdings" panose="05000000000000000000" charset="0"/>
              <a:buNone/>
            </a:pPr>
            <a:r>
              <a:rPr lang="en-US" altLang="zh-CN" sz="2400" dirty="0"/>
              <a:t>    </a:t>
            </a:r>
            <a:r>
              <a:rPr lang="zh-CN" altLang="en-US" sz="2400" dirty="0"/>
              <a:t>画廊                         gallery /ˈɡæləri/ </a:t>
            </a:r>
            <a:endParaRPr lang="zh-CN" altLang="en-US" sz="2400" dirty="0"/>
          </a:p>
          <a:p>
            <a:pPr indent="0">
              <a:lnSpc>
                <a:spcPct val="110000"/>
              </a:lnSpc>
              <a:buFont typeface="Wingdings" panose="05000000000000000000" charset="0"/>
              <a:buNone/>
            </a:pPr>
            <a:r>
              <a:rPr lang="zh-CN" altLang="en-US" sz="2400" dirty="0"/>
              <a:t>    博物馆                     museum</a:t>
            </a:r>
            <a:endParaRPr lang="zh-CN" altLang="en-US" sz="2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0" y="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0" y="583565"/>
            <a:ext cx="1781175"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报名方式</a:t>
            </a:r>
            <a:endParaRPr lang="zh-CN" altLang="en-US" sz="2400"/>
          </a:p>
        </p:txBody>
      </p:sp>
      <p:sp>
        <p:nvSpPr>
          <p:cNvPr id="7" name="文本框 6"/>
          <p:cNvSpPr txBox="1"/>
          <p:nvPr/>
        </p:nvSpPr>
        <p:spPr>
          <a:xfrm>
            <a:off x="1944370" y="491490"/>
            <a:ext cx="8441690" cy="645160"/>
          </a:xfrm>
          <a:prstGeom prst="rect">
            <a:avLst/>
          </a:prstGeom>
          <a:noFill/>
          <a:ln>
            <a:solidFill>
              <a:srgbClr val="FFC000"/>
            </a:solidFill>
          </a:ln>
        </p:spPr>
        <p:txBody>
          <a:bodyPr wrap="square" rtlCol="0" anchor="t">
            <a:spAutoFit/>
          </a:bodyPr>
          <a:lstStyle/>
          <a:p>
            <a:pPr algn="l">
              <a:buFont typeface="Wingdings" panose="05000000000000000000" charset="0"/>
            </a:pPr>
            <a:r>
              <a:rPr lang="zh-CN" altLang="en-US" dirty="0">
                <a:solidFill>
                  <a:schemeClr val="tx1"/>
                </a:solidFill>
                <a:sym typeface="+mn-ea"/>
              </a:rPr>
              <a:t>假定你是李华，你校将举办外国学生中文演讲比赛，请给你的英国朋友</a:t>
            </a:r>
            <a:r>
              <a:rPr lang="en-US" altLang="zh-CN" dirty="0">
                <a:solidFill>
                  <a:schemeClr val="tx1"/>
                </a:solidFill>
                <a:sym typeface="+mn-ea"/>
              </a:rPr>
              <a:t>George </a:t>
            </a:r>
            <a:r>
              <a:rPr lang="zh-CN" altLang="en-US" dirty="0">
                <a:solidFill>
                  <a:schemeClr val="tx1"/>
                </a:solidFill>
                <a:sym typeface="+mn-ea"/>
              </a:rPr>
              <a:t>写封邮件邀请他参加。内容包括：</a:t>
            </a:r>
            <a:r>
              <a:rPr lang="en-US" altLang="zh-CN" b="1" dirty="0">
                <a:solidFill>
                  <a:schemeClr val="tx1"/>
                </a:solidFill>
                <a:sym typeface="+mn-ea"/>
              </a:rPr>
              <a:t>3.</a:t>
            </a:r>
            <a:r>
              <a:rPr lang="zh-CN" altLang="en-US" b="1" dirty="0">
                <a:solidFill>
                  <a:schemeClr val="tx1"/>
                </a:solidFill>
                <a:sym typeface="+mn-ea"/>
              </a:rPr>
              <a:t>报名方式</a:t>
            </a:r>
            <a:r>
              <a:rPr lang="zh-CN" altLang="en-US" i="1" dirty="0">
                <a:solidFill>
                  <a:schemeClr val="tx1"/>
                </a:solidFill>
                <a:sym typeface="+mn-ea"/>
              </a:rPr>
              <a:t>（</a:t>
            </a:r>
            <a:r>
              <a:rPr lang="en-US" altLang="zh-CN" i="1" dirty="0">
                <a:solidFill>
                  <a:schemeClr val="tx1"/>
                </a:solidFill>
                <a:sym typeface="+mn-ea"/>
              </a:rPr>
              <a:t>2020</a:t>
            </a:r>
            <a:r>
              <a:rPr lang="zh-CN" altLang="en-US" i="1" dirty="0">
                <a:solidFill>
                  <a:schemeClr val="tx1"/>
                </a:solidFill>
                <a:sym typeface="+mn-ea"/>
              </a:rPr>
              <a:t>年</a:t>
            </a:r>
            <a:r>
              <a:rPr lang="en-US" altLang="zh-CN" i="1" dirty="0">
                <a:solidFill>
                  <a:schemeClr val="tx1"/>
                </a:solidFill>
                <a:sym typeface="+mn-ea"/>
              </a:rPr>
              <a:t>1</a:t>
            </a:r>
            <a:r>
              <a:rPr lang="zh-CN" altLang="en-US" i="1" dirty="0">
                <a:solidFill>
                  <a:schemeClr val="tx1"/>
                </a:solidFill>
                <a:sym typeface="+mn-ea"/>
              </a:rPr>
              <a:t>月浙江高考试题应用文）</a:t>
            </a:r>
            <a:endParaRPr lang="zh-CN" altLang="en-US" i="1" dirty="0">
              <a:solidFill>
                <a:schemeClr val="tx1"/>
              </a:solidFill>
              <a:sym typeface="+mn-ea"/>
            </a:endParaRPr>
          </a:p>
        </p:txBody>
      </p:sp>
      <p:sp>
        <p:nvSpPr>
          <p:cNvPr id="9" name="文本框 8"/>
          <p:cNvSpPr txBox="1"/>
          <p:nvPr/>
        </p:nvSpPr>
        <p:spPr>
          <a:xfrm>
            <a:off x="0" y="1043940"/>
            <a:ext cx="12181205" cy="6000750"/>
          </a:xfrm>
          <a:prstGeom prst="rect">
            <a:avLst/>
          </a:prstGeom>
          <a:noFill/>
          <a:ln>
            <a:solidFill>
              <a:schemeClr val="tx1">
                <a:lumMod val="50000"/>
                <a:lumOff val="50000"/>
              </a:schemeClr>
            </a:solidFill>
          </a:ln>
        </p:spPr>
        <p:txBody>
          <a:bodyPr wrap="square" rtlCol="0" anchor="t">
            <a:spAutoFit/>
          </a:bodyPr>
          <a:lstStyle/>
          <a:p>
            <a:r>
              <a:rPr lang="zh-CN" altLang="en-US" sz="2400"/>
              <a:t>①</a:t>
            </a:r>
            <a:r>
              <a:rPr lang="en-US" altLang="zh-CN" sz="2400"/>
              <a:t> </a:t>
            </a:r>
            <a:r>
              <a:rPr lang="zh-CN" altLang="en-US" sz="2400"/>
              <a:t>Besides, don't forget to </a:t>
            </a:r>
            <a:r>
              <a:rPr lang="zh-CN" altLang="en-US" sz="2400">
                <a:solidFill>
                  <a:srgbClr val="7030A0"/>
                </a:solidFill>
              </a:rPr>
              <a:t>send your personal information</a:t>
            </a:r>
            <a:r>
              <a:rPr lang="zh-CN" altLang="en-US" sz="2400">
                <a:solidFill>
                  <a:srgbClr val="002060"/>
                </a:solidFill>
              </a:rPr>
              <a:t> </a:t>
            </a:r>
            <a:r>
              <a:rPr lang="zh-CN" altLang="en-US" sz="2400">
                <a:solidFill>
                  <a:srgbClr val="C00000"/>
                </a:solidFill>
              </a:rPr>
              <a:t>to our school website</a:t>
            </a:r>
            <a:r>
              <a:rPr lang="zh-CN" altLang="en-US" sz="2400"/>
              <a:t> to</a:t>
            </a:r>
            <a:r>
              <a:rPr lang="zh-CN" altLang="en-US" sz="2400">
                <a:solidFill>
                  <a:srgbClr val="944E1D"/>
                </a:solidFill>
              </a:rPr>
              <a:t> get a qualification</a:t>
            </a:r>
            <a:r>
              <a:rPr lang="zh-CN" altLang="en-US" sz="2400"/>
              <a:t>.</a:t>
            </a:r>
            <a:endParaRPr lang="zh-CN" altLang="en-US" sz="2400"/>
          </a:p>
          <a:p>
            <a:r>
              <a:rPr lang="zh-CN" altLang="en-US" sz="2400"/>
              <a:t>②</a:t>
            </a:r>
            <a:r>
              <a:rPr lang="en-US" altLang="zh-CN" sz="2400"/>
              <a:t> </a:t>
            </a:r>
            <a:r>
              <a:rPr lang="zh-CN" altLang="en-US" sz="2400"/>
              <a:t>As a language enthusiast, you can</a:t>
            </a:r>
            <a:r>
              <a:rPr lang="zh-CN" altLang="en-US" sz="2400">
                <a:solidFill>
                  <a:srgbClr val="944E1D"/>
                </a:solidFill>
              </a:rPr>
              <a:t> sign up for</a:t>
            </a:r>
            <a:r>
              <a:rPr lang="zh-CN" altLang="en-US" sz="2400" baseline="-25000">
                <a:solidFill>
                  <a:srgbClr val="944E1D"/>
                </a:solidFill>
              </a:rPr>
              <a:t>报名参加</a:t>
            </a:r>
            <a:r>
              <a:rPr lang="zh-CN" altLang="en-US" sz="2400">
                <a:solidFill>
                  <a:srgbClr val="944E1D"/>
                </a:solidFill>
              </a:rPr>
              <a:t>/ enroll for</a:t>
            </a:r>
            <a:r>
              <a:rPr lang="zh-CN" altLang="en-US" sz="2400" baseline="-25000">
                <a:solidFill>
                  <a:srgbClr val="944E1D"/>
                </a:solidFill>
              </a:rPr>
              <a:t>登记参加</a:t>
            </a:r>
            <a:r>
              <a:rPr lang="zh-CN" altLang="en-US" sz="2400">
                <a:solidFill>
                  <a:srgbClr val="944E1D"/>
                </a:solidFill>
              </a:rPr>
              <a:t>/ enter for</a:t>
            </a:r>
            <a:r>
              <a:rPr lang="zh-CN" altLang="en-US" sz="2400" baseline="-25000"/>
              <a:t>报名参加（比赛）</a:t>
            </a:r>
            <a:r>
              <a:rPr lang="zh-CN" altLang="en-US" sz="2400"/>
              <a:t> the contest </a:t>
            </a:r>
            <a:r>
              <a:rPr lang="zh-CN" altLang="en-US" sz="2400">
                <a:solidFill>
                  <a:srgbClr val="C00000"/>
                </a:solidFill>
              </a:rPr>
              <a:t>on our school website</a:t>
            </a:r>
            <a:r>
              <a:rPr lang="zh-CN" altLang="en-US" sz="2400"/>
              <a:t>, and I'm sure that your sparkling thoughts will definitely be appreciated.</a:t>
            </a:r>
            <a:endParaRPr lang="zh-CN" altLang="en-US" sz="2400"/>
          </a:p>
          <a:p>
            <a:r>
              <a:rPr lang="zh-CN" altLang="en-US" sz="2400"/>
              <a:t>③</a:t>
            </a:r>
            <a:r>
              <a:rPr lang="en-US" altLang="zh-CN" sz="2400"/>
              <a:t> </a:t>
            </a:r>
            <a:r>
              <a:rPr lang="zh-CN" altLang="en-US" sz="2400"/>
              <a:t>It's a fantastic opportunity to express your love for life and gain an insight into different cultures. You can't afford to miss it. If interested, please </a:t>
            </a:r>
            <a:r>
              <a:rPr lang="zh-CN" altLang="en-US" sz="2400">
                <a:solidFill>
                  <a:srgbClr val="C00000"/>
                </a:solidFill>
              </a:rPr>
              <a:t>contact me early</a:t>
            </a:r>
            <a:r>
              <a:rPr lang="zh-CN" altLang="en-US" sz="2400"/>
              <a:t> and </a:t>
            </a:r>
            <a:r>
              <a:rPr lang="zh-CN" altLang="en-US" sz="2400">
                <a:solidFill>
                  <a:srgbClr val="944E1D"/>
                </a:solidFill>
              </a:rPr>
              <a:t>register for</a:t>
            </a:r>
            <a:r>
              <a:rPr lang="zh-CN" altLang="en-US" sz="2400"/>
              <a:t> you. </a:t>
            </a:r>
            <a:endParaRPr lang="zh-CN" altLang="en-US" sz="2400"/>
          </a:p>
          <a:p>
            <a:r>
              <a:rPr lang="zh-CN" altLang="en-US" sz="2400"/>
              <a:t>④</a:t>
            </a:r>
            <a:r>
              <a:rPr lang="en-US" altLang="zh-CN" sz="2400"/>
              <a:t> </a:t>
            </a:r>
            <a:r>
              <a:rPr lang="zh-CN" altLang="en-US" sz="2400"/>
              <a:t>If the competition i</a:t>
            </a:r>
            <a:r>
              <a:rPr lang="en-US" altLang="zh-CN" sz="2400"/>
              <a:t>gnite</a:t>
            </a:r>
            <a:r>
              <a:rPr lang="zh-CN" altLang="en-US" sz="2400"/>
              <a:t> you</a:t>
            </a:r>
            <a:r>
              <a:rPr lang="en-US" altLang="zh-CN" sz="2400"/>
              <a:t>r interest</a:t>
            </a:r>
            <a:r>
              <a:rPr lang="zh-CN" altLang="en-US" sz="2400"/>
              <a:t>, don't hesitate to </a:t>
            </a:r>
            <a:r>
              <a:rPr lang="zh-CN" altLang="en-US" sz="2400">
                <a:solidFill>
                  <a:srgbClr val="7030A0"/>
                </a:solidFill>
              </a:rPr>
              <a:t>submit your application</a:t>
            </a:r>
            <a:r>
              <a:rPr lang="zh-CN" altLang="en-US" sz="2400"/>
              <a:t> </a:t>
            </a:r>
            <a:r>
              <a:rPr lang="zh-CN" altLang="en-US" sz="2400">
                <a:solidFill>
                  <a:srgbClr val="C00000"/>
                </a:solidFill>
              </a:rPr>
              <a:t>through the e-mail</a:t>
            </a:r>
            <a:r>
              <a:rPr lang="en-US" altLang="zh-CN" sz="2400"/>
              <a:t>.   </a:t>
            </a:r>
            <a:endParaRPr lang="en-US" altLang="zh-CN" sz="2400"/>
          </a:p>
          <a:p>
            <a:r>
              <a:rPr lang="zh-CN" altLang="en-US" sz="2400"/>
              <a:t>⑤</a:t>
            </a:r>
            <a:r>
              <a:rPr lang="en-US" altLang="zh-CN" sz="2400"/>
              <a:t> </a:t>
            </a:r>
            <a:r>
              <a:rPr lang="zh-CN" altLang="en-US" sz="2400"/>
              <a:t>Given your superb eloquence</a:t>
            </a:r>
            <a:r>
              <a:rPr lang="zh-CN" altLang="en-US" sz="2400" i="1">
                <a:sym typeface="+mn-ea"/>
              </a:rPr>
              <a:t>口才</a:t>
            </a:r>
            <a:r>
              <a:rPr lang="zh-CN" altLang="en-US" sz="2400"/>
              <a:t> and immense enthusiasm in Chinese, I'm wondering if the contest holds a fascination for you, in which case you are supposed to</a:t>
            </a:r>
            <a:r>
              <a:rPr lang="zh-CN" altLang="en-US" sz="2400">
                <a:solidFill>
                  <a:srgbClr val="7030A0"/>
                </a:solidFill>
              </a:rPr>
              <a:t> submit your application</a:t>
            </a:r>
            <a:r>
              <a:rPr lang="zh-CN" altLang="en-US" sz="2400"/>
              <a:t> </a:t>
            </a:r>
            <a:r>
              <a:rPr lang="zh-CN" altLang="en-US" sz="2400">
                <a:solidFill>
                  <a:srgbClr val="C00000"/>
                </a:solidFill>
              </a:rPr>
              <a:t>on our school website</a:t>
            </a:r>
            <a:r>
              <a:rPr lang="zh-CN" altLang="en-US" sz="2400"/>
              <a:t> </a:t>
            </a:r>
            <a:r>
              <a:rPr lang="zh-CN" altLang="en-US" sz="2400">
                <a:solidFill>
                  <a:srgbClr val="944E1D"/>
                </a:solidFill>
              </a:rPr>
              <a:t>before Wednesday</a:t>
            </a:r>
            <a:r>
              <a:rPr lang="zh-CN" altLang="en-US" sz="2400"/>
              <a:t>.</a:t>
            </a:r>
            <a:r>
              <a:rPr lang="en-US" altLang="zh-CN" sz="2400"/>
              <a:t>   </a:t>
            </a:r>
            <a:endParaRPr lang="zh-CN" altLang="en-US"/>
          </a:p>
          <a:p>
            <a:r>
              <a:rPr lang="zh-CN" altLang="en-US"/>
              <a:t> </a:t>
            </a:r>
            <a:r>
              <a:rPr lang="en-US" altLang="zh-CN"/>
              <a:t>  </a:t>
            </a:r>
            <a:r>
              <a:rPr lang="zh-CN" altLang="en-US"/>
              <a:t>用“</a:t>
            </a:r>
            <a:r>
              <a:rPr lang="zh-CN" altLang="en-US">
                <a:solidFill>
                  <a:srgbClr val="C00000"/>
                </a:solidFill>
              </a:rPr>
              <a:t>website，e-mail，contact me”方式</a:t>
            </a:r>
            <a:r>
              <a:rPr lang="en-US" altLang="zh-CN">
                <a:solidFill>
                  <a:srgbClr val="C00000"/>
                </a:solidFill>
              </a:rPr>
              <a:t>,</a:t>
            </a:r>
            <a:r>
              <a:rPr lang="zh-CN" altLang="en-US"/>
              <a:t>“</a:t>
            </a:r>
            <a:r>
              <a:rPr lang="zh-CN" altLang="en-US">
                <a:solidFill>
                  <a:srgbClr val="944E1D"/>
                </a:solidFill>
              </a:rPr>
              <a:t>sign up for/ enroll for/ enter for /register</a:t>
            </a:r>
            <a:r>
              <a:rPr lang="zh-CN" altLang="en-US"/>
              <a:t>”或“</a:t>
            </a:r>
            <a:r>
              <a:rPr lang="zh-CN" altLang="en-US">
                <a:solidFill>
                  <a:srgbClr val="7030A0"/>
                </a:solidFill>
              </a:rPr>
              <a:t>send your personal information, submit your application</a:t>
            </a:r>
            <a:r>
              <a:rPr lang="zh-CN" altLang="en-US"/>
              <a:t>”表达到位，使用精准，妥贴清晰，容易理解，达成有效交际。其中②③④⑤使用因果逻辑拓展报名目的（因），告知报名方式（果），易于打动对方。写作时我们要将自己置身于沟通语境中，拿捏得体语气，真正了解和尊重对方。</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 calcmode="lin" valueType="num">
                                      <p:cBhvr>
                                        <p:cTn id="17" dur="1000" fill="hold"/>
                                        <p:tgtEl>
                                          <p:spTgt spid="9">
                                            <p:txEl>
                                              <p:pRg st="5" end="5"/>
                                            </p:txEl>
                                          </p:spTgt>
                                        </p:tgtEl>
                                        <p:attrNameLst>
                                          <p:attrName>ppt_x</p:attrName>
                                        </p:attrNameLst>
                                      </p:cBhvr>
                                      <p:tavLst>
                                        <p:tav tm="0">
                                          <p:val>
                                            <p:strVal val="#ppt_x-.2"/>
                                          </p:val>
                                        </p:tav>
                                        <p:tav tm="100000">
                                          <p:val>
                                            <p:strVal val="#ppt_x"/>
                                          </p:val>
                                        </p:tav>
                                      </p:tavLst>
                                    </p:anim>
                                    <p:anim calcmode="lin" valueType="num">
                                      <p:cBhvr>
                                        <p:cTn id="18" dur="1000" fill="hold"/>
                                        <p:tgtEl>
                                          <p:spTgt spid="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401445" y="1052830"/>
            <a:ext cx="1781175"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联系方式</a:t>
            </a:r>
            <a:endParaRPr lang="zh-CN" altLang="en-US" sz="2400"/>
          </a:p>
        </p:txBody>
      </p:sp>
      <p:grpSp>
        <p:nvGrpSpPr>
          <p:cNvPr id="19" name="组合 18"/>
          <p:cNvGrpSpPr/>
          <p:nvPr/>
        </p:nvGrpSpPr>
        <p:grpSpPr>
          <a:xfrm>
            <a:off x="280035" y="1052830"/>
            <a:ext cx="1039495" cy="607060"/>
            <a:chOff x="682086" y="3216297"/>
            <a:chExt cx="3735812" cy="2034054"/>
          </a:xfrm>
        </p:grpSpPr>
        <p:sp>
          <p:nvSpPr>
            <p:cNvPr id="75" name="Freeform 5"/>
            <p:cNvSpPr>
              <a:spLocks noEditPoints="1"/>
            </p:cNvSpPr>
            <p:nvPr/>
          </p:nvSpPr>
          <p:spPr bwMode="auto">
            <a:xfrm rot="3554928">
              <a:off x="1532965" y="2365418"/>
              <a:ext cx="2034054" cy="3735812"/>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6" name="Freeform 6"/>
            <p:cNvSpPr>
              <a:spLocks noEditPoints="1"/>
            </p:cNvSpPr>
            <p:nvPr/>
          </p:nvSpPr>
          <p:spPr bwMode="auto">
            <a:xfrm rot="3554928">
              <a:off x="1245206" y="4832645"/>
              <a:ext cx="168665" cy="168665"/>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rot="3554928">
              <a:off x="1284607" y="4873165"/>
              <a:ext cx="85591" cy="75522"/>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rot="3554928">
              <a:off x="2351726" y="4646475"/>
              <a:ext cx="90626" cy="52865"/>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3314065" y="1034415"/>
            <a:ext cx="8441690" cy="645160"/>
          </a:xfrm>
          <a:prstGeom prst="rect">
            <a:avLst/>
          </a:prstGeom>
          <a:noFill/>
          <a:ln>
            <a:solidFill>
              <a:srgbClr val="FFC000"/>
            </a:solidFill>
          </a:ln>
        </p:spPr>
        <p:txBody>
          <a:bodyPr wrap="square" rtlCol="0" anchor="t">
            <a:spAutoFit/>
          </a:bodyPr>
          <a:lstStyle/>
          <a:p>
            <a:pPr algn="l">
              <a:buFont typeface="Wingdings" panose="05000000000000000000" charset="0"/>
            </a:pPr>
            <a:r>
              <a:rPr dirty="0">
                <a:solidFill>
                  <a:schemeClr val="tx1"/>
                </a:solidFill>
                <a:sym typeface="+mn-ea"/>
              </a:rPr>
              <a:t>假定你是李华，乘坐FL753航班抵达伦敦后发现钱包遗失。请给航空公司写一封邮件说明情况并寻求帮助。内容包括：</a:t>
            </a:r>
            <a:r>
              <a:rPr b="1" dirty="0">
                <a:solidFill>
                  <a:schemeClr val="tx1"/>
                </a:solidFill>
                <a:sym typeface="+mn-ea"/>
              </a:rPr>
              <a:t>3.联系方式</a:t>
            </a:r>
            <a:r>
              <a:rPr dirty="0">
                <a:solidFill>
                  <a:schemeClr val="tx1"/>
                </a:solidFill>
                <a:sym typeface="+mn-ea"/>
              </a:rPr>
              <a:t>。</a:t>
            </a:r>
            <a:r>
              <a:rPr lang="zh-CN" altLang="en-US" i="1" dirty="0">
                <a:solidFill>
                  <a:schemeClr val="tx1"/>
                </a:solidFill>
                <a:sym typeface="+mn-ea"/>
              </a:rPr>
              <a:t>（</a:t>
            </a:r>
            <a:r>
              <a:rPr i="1" dirty="0">
                <a:solidFill>
                  <a:schemeClr val="tx1"/>
                </a:solidFill>
                <a:sym typeface="+mn-ea"/>
              </a:rPr>
              <a:t>2018年11月</a:t>
            </a:r>
            <a:r>
              <a:rPr lang="zh-CN" altLang="en-US" i="1" dirty="0">
                <a:solidFill>
                  <a:schemeClr val="tx1"/>
                </a:solidFill>
                <a:sym typeface="+mn-ea"/>
              </a:rPr>
              <a:t>浙江高考应用文）</a:t>
            </a:r>
            <a:endParaRPr lang="zh-CN" altLang="en-US" i="1" dirty="0">
              <a:solidFill>
                <a:schemeClr val="tx1"/>
              </a:solidFill>
              <a:sym typeface="+mn-ea"/>
            </a:endParaRPr>
          </a:p>
        </p:txBody>
      </p:sp>
      <p:sp>
        <p:nvSpPr>
          <p:cNvPr id="9" name="文本框 8"/>
          <p:cNvSpPr txBox="1"/>
          <p:nvPr/>
        </p:nvSpPr>
        <p:spPr>
          <a:xfrm>
            <a:off x="297180" y="1830705"/>
            <a:ext cx="11458575" cy="4399915"/>
          </a:xfrm>
          <a:prstGeom prst="rect">
            <a:avLst/>
          </a:prstGeom>
          <a:noFill/>
          <a:ln>
            <a:solidFill>
              <a:schemeClr val="tx1">
                <a:lumMod val="50000"/>
                <a:lumOff val="50000"/>
              </a:schemeClr>
            </a:solidFill>
          </a:ln>
        </p:spPr>
        <p:txBody>
          <a:bodyPr wrap="square" rtlCol="0" anchor="t">
            <a:spAutoFit/>
          </a:bodyPr>
          <a:lstStyle/>
          <a:p>
            <a:pPr fontAlgn="auto">
              <a:lnSpc>
                <a:spcPts val="2800"/>
              </a:lnSpc>
            </a:pPr>
            <a:r>
              <a:rPr sz="2400"/>
              <a:t>① Whenever you get my wallet, please </a:t>
            </a:r>
            <a:r>
              <a:rPr sz="2400">
                <a:solidFill>
                  <a:srgbClr val="C00000"/>
                </a:solidFill>
              </a:rPr>
              <a:t>contact me at 1234567</a:t>
            </a:r>
            <a:r>
              <a:rPr sz="2400"/>
              <a:t>. </a:t>
            </a:r>
            <a:endParaRPr sz="2400"/>
          </a:p>
          <a:p>
            <a:pPr fontAlgn="auto">
              <a:lnSpc>
                <a:spcPts val="2800"/>
              </a:lnSpc>
            </a:pPr>
            <a:r>
              <a:rPr sz="2400"/>
              <a:t> </a:t>
            </a:r>
            <a:r>
              <a:rPr lang="en-US" sz="2400"/>
              <a:t>    </a:t>
            </a:r>
            <a:r>
              <a:rPr sz="2400"/>
              <a:t>你们无论什么时候找到我的钱包，请打1234567与我联系。</a:t>
            </a:r>
            <a:endParaRPr sz="2400"/>
          </a:p>
          <a:p>
            <a:pPr fontAlgn="auto">
              <a:lnSpc>
                <a:spcPts val="2800"/>
              </a:lnSpc>
            </a:pPr>
            <a:r>
              <a:rPr sz="2400"/>
              <a:t>② Please</a:t>
            </a:r>
            <a:r>
              <a:rPr sz="2400">
                <a:solidFill>
                  <a:srgbClr val="C00000"/>
                </a:solidFill>
              </a:rPr>
              <a:t> call 8888-6666</a:t>
            </a:r>
            <a:r>
              <a:rPr sz="2400"/>
              <a:t> if you gain any information about it. </a:t>
            </a:r>
            <a:endParaRPr sz="2400"/>
          </a:p>
          <a:p>
            <a:pPr fontAlgn="auto">
              <a:lnSpc>
                <a:spcPts val="2800"/>
              </a:lnSpc>
            </a:pPr>
            <a:r>
              <a:rPr sz="2400"/>
              <a:t> </a:t>
            </a:r>
            <a:r>
              <a:rPr lang="en-US" sz="2400"/>
              <a:t>    </a:t>
            </a:r>
            <a:r>
              <a:rPr sz="2400"/>
              <a:t>如有任何关于钱包的信息，请致电8888-6666。</a:t>
            </a:r>
            <a:endParaRPr sz="2400"/>
          </a:p>
          <a:p>
            <a:pPr fontAlgn="auto">
              <a:lnSpc>
                <a:spcPts val="2800"/>
              </a:lnSpc>
            </a:pPr>
            <a:r>
              <a:rPr sz="2400"/>
              <a:t>③ If found, please </a:t>
            </a:r>
            <a:r>
              <a:rPr sz="2400">
                <a:solidFill>
                  <a:srgbClr val="C00000"/>
                </a:solidFill>
              </a:rPr>
              <a:t>contact me at 153767676 </a:t>
            </a:r>
            <a:r>
              <a:rPr sz="2400"/>
              <a:t>at your earliest convenience. </a:t>
            </a:r>
            <a:endParaRPr sz="2400"/>
          </a:p>
          <a:p>
            <a:pPr fontAlgn="auto">
              <a:lnSpc>
                <a:spcPts val="2800"/>
              </a:lnSpc>
            </a:pPr>
            <a:r>
              <a:rPr lang="en-US" sz="2400"/>
              <a:t>     </a:t>
            </a:r>
            <a:r>
              <a:rPr sz="2400"/>
              <a:t>如果找到，请尽快打电话153767676与我联系。</a:t>
            </a:r>
            <a:endParaRPr sz="2400"/>
          </a:p>
          <a:p>
            <a:pPr fontAlgn="auto">
              <a:lnSpc>
                <a:spcPts val="2800"/>
              </a:lnSpc>
            </a:pPr>
            <a:endParaRPr lang="zh-CN" altLang="en-US"/>
          </a:p>
          <a:p>
            <a:pPr fontAlgn="auto">
              <a:lnSpc>
                <a:spcPts val="2800"/>
              </a:lnSpc>
            </a:pPr>
            <a:r>
              <a:rPr lang="zh-CN" altLang="en-US"/>
              <a:t> </a:t>
            </a:r>
            <a:r>
              <a:rPr lang="en-US" altLang="zh-CN"/>
              <a:t> </a:t>
            </a:r>
            <a:r>
              <a:rPr lang="en-US" altLang="zh-CN" sz="2000"/>
              <a:t>   </a:t>
            </a:r>
            <a:r>
              <a:rPr sz="2000"/>
              <a:t>“联系方式”要求具体详实，有些学生只提到联系“Please contact me at any time”但没有具体方式，不能体现实际交际功能。</a:t>
            </a:r>
            <a:endParaRPr sz="2000"/>
          </a:p>
          <a:p>
            <a:pPr fontAlgn="auto">
              <a:lnSpc>
                <a:spcPts val="2800"/>
              </a:lnSpc>
            </a:pPr>
            <a:r>
              <a:rPr sz="2000"/>
              <a:t> </a:t>
            </a:r>
            <a:r>
              <a:rPr lang="en-US" sz="2000"/>
              <a:t>   </a:t>
            </a:r>
            <a:r>
              <a:rPr sz="2000"/>
              <a:t>我们要关注身边事、留心观察生活、多了解生活常识，积累写作素材；在写作时，尽管人物都是李华，但李华每次的处境和任务不一样，我们要设身处地把自己变成作品中的人物，去体味、去揣摩、去进入角色，才能使文章生动感人，真实可信，从而达成共鸣和有效交际。</a:t>
            </a:r>
            <a:endParaRPr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2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edge">
                                      <p:cBhvr>
                                        <p:cTn id="13" dur="20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0" name="组合 59"/>
          <p:cNvGrpSpPr/>
          <p:nvPr/>
        </p:nvGrpSpPr>
        <p:grpSpPr>
          <a:xfrm>
            <a:off x="558800" y="1616710"/>
            <a:ext cx="11184255" cy="557530"/>
            <a:chOff x="4200115" y="884281"/>
            <a:chExt cx="4076672" cy="692009"/>
          </a:xfrm>
        </p:grpSpPr>
        <p:sp>
          <p:nvSpPr>
            <p:cNvPr id="61" name="矩形 60"/>
            <p:cNvSpPr/>
            <p:nvPr/>
          </p:nvSpPr>
          <p:spPr>
            <a:xfrm>
              <a:off x="4475782" y="959519"/>
              <a:ext cx="3768139" cy="543046"/>
            </a:xfrm>
            <a:prstGeom prst="rect">
              <a:avLst/>
            </a:prstGeom>
            <a:ln w="15875">
              <a:noFill/>
            </a:ln>
          </p:spPr>
          <p:txBody>
            <a:bodyPr wrap="square" lIns="68580" tIns="34290" rIns="68580" bIns="34290">
              <a:spAutoFit/>
            </a:bodyPr>
            <a:lstStyle/>
            <a:p>
              <a:r>
                <a:rPr lang="zh-CN" altLang="en-US" sz="2400" b="1" dirty="0">
                  <a:solidFill>
                    <a:srgbClr val="7030A0"/>
                  </a:solidFill>
                  <a:latin typeface="微软雅黑" panose="020B0503020204020204" pitchFamily="34" charset="-122"/>
                  <a:ea typeface="微软雅黑" panose="020B0503020204020204" pitchFamily="34" charset="-122"/>
                </a:rPr>
                <a:t>写作者</a:t>
              </a:r>
              <a:r>
                <a:rPr lang="en-US" altLang="zh-CN" sz="2400" b="1" dirty="0">
                  <a:solidFill>
                    <a:srgbClr val="7030A0"/>
                  </a:solidFill>
                  <a:latin typeface="微软雅黑" panose="020B0503020204020204" pitchFamily="34" charset="-122"/>
                  <a:ea typeface="微软雅黑" panose="020B0503020204020204" pitchFamily="34" charset="-122"/>
                </a:rPr>
                <a:t>+</a:t>
              </a:r>
              <a:r>
                <a:rPr lang="zh-CN" altLang="en-US" sz="2400" b="1" u="sng"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写作</a:t>
              </a:r>
              <a:r>
                <a:rPr lang="zh-CN" altLang="en-US" sz="2400" b="1" u="sng" dirty="0">
                  <a:solidFill>
                    <a:srgbClr val="C00000"/>
                  </a:solidFill>
                  <a:latin typeface="微软雅黑" panose="020B0503020204020204" pitchFamily="34" charset="-122"/>
                  <a:ea typeface="微软雅黑" panose="020B0503020204020204" pitchFamily="34" charset="-122"/>
                  <a:sym typeface="+mn-ea"/>
                </a:rPr>
                <a:t>体裁</a:t>
              </a:r>
              <a:r>
                <a:rPr lang="zh-CN" altLang="en-US" sz="2400" b="1" u="sng"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框架下的</a:t>
              </a:r>
              <a:r>
                <a:rPr lang="zh-CN" altLang="en-US" sz="2400" b="1" dirty="0">
                  <a:solidFill>
                    <a:srgbClr val="C00000"/>
                  </a:solidFill>
                  <a:latin typeface="微软雅黑" panose="020B0503020204020204" pitchFamily="34" charset="-122"/>
                  <a:ea typeface="微软雅黑" panose="020B0503020204020204" pitchFamily="34" charset="-122"/>
                  <a:sym typeface="+mn-ea"/>
                </a:rPr>
                <a:t>期盼、祝愿、鼓励等情感</a:t>
              </a:r>
              <a:r>
                <a:rPr lang="en-US" altLang="zh-CN" sz="2400" b="1" dirty="0">
                  <a:solidFill>
                    <a:srgbClr val="C00000"/>
                  </a:solidFill>
                  <a:latin typeface="微软雅黑" panose="020B0503020204020204" pitchFamily="34" charset="-122"/>
                  <a:ea typeface="微软雅黑" panose="020B0503020204020204" pitchFamily="34" charset="-122"/>
                  <a:sym typeface="+mn-ea"/>
                </a:rPr>
                <a:t>+</a:t>
              </a:r>
              <a:r>
                <a:rPr lang="zh-CN" altLang="en-US" sz="2400" b="1" dirty="0">
                  <a:solidFill>
                    <a:srgbClr val="0070C0"/>
                  </a:solidFill>
                  <a:latin typeface="微软雅黑" panose="020B0503020204020204" pitchFamily="34" charset="-122"/>
                  <a:ea typeface="微软雅黑" panose="020B0503020204020204" pitchFamily="34" charset="-122"/>
                  <a:sym typeface="+mn-ea"/>
                </a:rPr>
                <a:t>写作对象</a:t>
              </a:r>
              <a:r>
                <a:rPr lang="zh-CN" altLang="en-US" sz="2400" b="1" dirty="0">
                  <a:solidFill>
                    <a:srgbClr val="7030A0"/>
                  </a:solidFill>
                  <a:latin typeface="微软雅黑" panose="020B0503020204020204" pitchFamily="34" charset="-122"/>
                  <a:ea typeface="微软雅黑" panose="020B0503020204020204" pitchFamily="34" charset="-122"/>
                </a:rPr>
                <a:t> </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200115" y="884281"/>
              <a:ext cx="4076672" cy="692009"/>
            </a:xfrm>
            <a:prstGeom prst="parallelogram">
              <a:avLst>
                <a:gd name="adj" fmla="val 48207"/>
              </a:avLst>
            </a:prstGeom>
            <a:noFill/>
            <a:ln w="15875" cap="flat" cmpd="sng" algn="ctr">
              <a:solidFill>
                <a:srgbClr val="944E1D"/>
              </a:solidFill>
              <a:prstDash val="solid"/>
            </a:ln>
            <a:effectLst>
              <a:outerShdw blurRad="50800" dist="38100" dir="2700000" algn="tl" rotWithShape="0">
                <a:prstClr val="black">
                  <a:alpha val="40000"/>
                </a:prstClr>
              </a:outerShdw>
            </a:effectLst>
          </p:spPr>
          <p:txBody>
            <a:bodyPr lIns="68580" tIns="34290" rIns="68580" bIns="34290" rtlCol="0" anchor="ctr"/>
            <a:lstStyle/>
            <a:p>
              <a:endParaRPr lang="zh-CN" altLang="en-US" sz="1600" b="1">
                <a:solidFill>
                  <a:sysClr val="windowText" lastClr="000000">
                    <a:lumMod val="75000"/>
                    <a:lumOff val="25000"/>
                  </a:sysClr>
                </a:solidFill>
              </a:endParaRPr>
            </a:p>
          </p:txBody>
        </p:sp>
      </p:grpSp>
      <p:pic>
        <p:nvPicPr>
          <p:cNvPr id="22"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450215" y="294005"/>
            <a:ext cx="11680825" cy="583565"/>
          </a:xfrm>
          <a:prstGeom prst="rect">
            <a:avLst/>
          </a:prstGeom>
          <a:noFill/>
        </p:spPr>
        <p:txBody>
          <a:bodyPr wrap="square" rtlCol="0">
            <a:spAutoFit/>
          </a:bodyPr>
          <a:lstStyle/>
          <a:p>
            <a:r>
              <a:rPr lang="en-US" altLang="zh-CN" sz="3200" dirty="0"/>
              <a:t>2. </a:t>
            </a:r>
            <a:r>
              <a:rPr lang="zh-CN" altLang="en-US" sz="3200">
                <a:solidFill>
                  <a:srgbClr val="C00000"/>
                </a:solidFill>
                <a:sym typeface="+mn-ea"/>
              </a:rPr>
              <a:t>合理拓展</a:t>
            </a:r>
            <a:r>
              <a:rPr lang="zh-CN" altLang="en-US" sz="3200">
                <a:sym typeface="+mn-ea"/>
              </a:rPr>
              <a:t>，</a:t>
            </a:r>
            <a:r>
              <a:rPr lang="zh-CN" altLang="en-US" sz="3200">
                <a:solidFill>
                  <a:schemeClr val="tx1"/>
                </a:solidFill>
                <a:sym typeface="+mn-ea"/>
              </a:rPr>
              <a:t>语义连贯，彰显</a:t>
            </a:r>
            <a:r>
              <a:rPr lang="zh-CN" altLang="en-US" sz="3200">
                <a:sym typeface="+mn-ea"/>
              </a:rPr>
              <a:t>思维品质</a:t>
            </a:r>
            <a:endParaRPr lang="zh-CN" altLang="en-US" sz="2800" dirty="0"/>
          </a:p>
        </p:txBody>
      </p:sp>
      <p:cxnSp>
        <p:nvCxnSpPr>
          <p:cNvPr id="23" name="直接连接符 22"/>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91795" y="1136015"/>
            <a:ext cx="11013440" cy="398780"/>
          </a:xfrm>
          <a:prstGeom prst="rect">
            <a:avLst/>
          </a:prstGeom>
          <a:noFill/>
        </p:spPr>
        <p:txBody>
          <a:bodyPr wrap="square" rtlCol="0">
            <a:spAutoFit/>
          </a:bodyPr>
          <a:lstStyle/>
          <a:p>
            <a:pPr marL="342900" indent="-342900">
              <a:buFont typeface="Wingdings" panose="05000000000000000000" charset="0"/>
              <a:buChar char="Ø"/>
            </a:pPr>
            <a:r>
              <a:rPr lang="en-US" altLang="zh-CN" sz="2000">
                <a:solidFill>
                  <a:srgbClr val="C00000"/>
                </a:solidFill>
              </a:rPr>
              <a:t> </a:t>
            </a:r>
            <a:r>
              <a:rPr lang="en-US" altLang="zh-CN" sz="2000" b="1">
                <a:solidFill>
                  <a:srgbClr val="C00000"/>
                </a:solidFill>
              </a:rPr>
              <a:t>交际性拓展</a:t>
            </a:r>
            <a:r>
              <a:rPr lang="zh-CN" altLang="en-US" sz="2000" b="1">
                <a:solidFill>
                  <a:srgbClr val="C00000"/>
                </a:solidFill>
              </a:rPr>
              <a:t>：借助语言支架，进行产出性思维表达，</a:t>
            </a:r>
            <a:r>
              <a:rPr lang="en-US" altLang="zh-CN" sz="2000" b="1">
                <a:solidFill>
                  <a:srgbClr val="FF0000"/>
                </a:solidFill>
              </a:rPr>
              <a:t> </a:t>
            </a:r>
            <a:r>
              <a:rPr lang="zh-CN" altLang="en-US" sz="2000" b="1">
                <a:solidFill>
                  <a:srgbClr val="002060"/>
                </a:solidFill>
              </a:rPr>
              <a:t>写信结束语</a:t>
            </a:r>
            <a:r>
              <a:rPr lang="zh-CN" altLang="en-US" sz="2000">
                <a:solidFill>
                  <a:srgbClr val="002060"/>
                </a:solidFill>
              </a:rPr>
              <a:t>（角色代入，第三段</a:t>
            </a:r>
            <a:r>
              <a:rPr lang="en-US" altLang="zh-CN" sz="2000">
                <a:solidFill>
                  <a:srgbClr val="C00000"/>
                </a:solidFill>
              </a:rPr>
              <a:t>1-2</a:t>
            </a:r>
            <a:r>
              <a:rPr lang="zh-CN" altLang="en-US" sz="2000" b="1">
                <a:solidFill>
                  <a:srgbClr val="C00000"/>
                </a:solidFill>
              </a:rPr>
              <a:t>行</a:t>
            </a:r>
            <a:r>
              <a:rPr lang="zh-CN" altLang="en-US" sz="2000">
                <a:solidFill>
                  <a:srgbClr val="002060"/>
                </a:solidFill>
              </a:rPr>
              <a:t>）</a:t>
            </a:r>
            <a:endParaRPr lang="zh-CN" altLang="en-US" sz="2000">
              <a:solidFill>
                <a:srgbClr val="002060"/>
              </a:solidFill>
            </a:endParaRPr>
          </a:p>
        </p:txBody>
      </p:sp>
      <p:sp>
        <p:nvSpPr>
          <p:cNvPr id="3" name="文本框 2"/>
          <p:cNvSpPr txBox="1"/>
          <p:nvPr/>
        </p:nvSpPr>
        <p:spPr>
          <a:xfrm>
            <a:off x="558800" y="2329180"/>
            <a:ext cx="10906125" cy="1198880"/>
          </a:xfrm>
          <a:prstGeom prst="rect">
            <a:avLst/>
          </a:prstGeom>
          <a:noFill/>
          <a:ln>
            <a:solidFill>
              <a:schemeClr val="accent1"/>
            </a:solidFill>
          </a:ln>
        </p:spPr>
        <p:txBody>
          <a:bodyPr wrap="square" rtlCol="0" anchor="t">
            <a:spAutoFit/>
          </a:bodyPr>
          <a:lstStyle/>
          <a:p>
            <a:r>
              <a:rPr lang="en-US" sz="2400"/>
              <a:t>1.</a:t>
            </a:r>
            <a:r>
              <a:rPr sz="2400"/>
              <a:t>Please </a:t>
            </a:r>
            <a:r>
              <a:rPr sz="2400">
                <a:solidFill>
                  <a:srgbClr val="C00000"/>
                </a:solidFill>
              </a:rPr>
              <a:t>come on time</a:t>
            </a:r>
            <a:r>
              <a:rPr sz="2400"/>
              <a:t>. </a:t>
            </a:r>
            <a:r>
              <a:rPr sz="2400">
                <a:solidFill>
                  <a:srgbClr val="7030A0"/>
                </a:solidFill>
              </a:rPr>
              <a:t>I</a:t>
            </a:r>
            <a:r>
              <a:rPr sz="2400"/>
              <a:t> am sure </a:t>
            </a:r>
            <a:r>
              <a:rPr sz="2400" u="sng">
                <a:solidFill>
                  <a:srgbClr val="0070C0"/>
                </a:solidFill>
              </a:rPr>
              <a:t>you</a:t>
            </a:r>
            <a:r>
              <a:rPr sz="2400" u="sng"/>
              <a:t> will have a wonderful time there/then</a:t>
            </a:r>
            <a:r>
              <a:rPr sz="2400"/>
              <a:t>. </a:t>
            </a:r>
            <a:r>
              <a:rPr lang="zh-CN" altLang="en-US" sz="2400"/>
              <a:t>（通知</a:t>
            </a:r>
            <a:r>
              <a:rPr lang="en-US" altLang="zh-CN" sz="2400"/>
              <a:t>+</a:t>
            </a:r>
            <a:r>
              <a:rPr lang="zh-CN" altLang="en-US" sz="2400" u="sng"/>
              <a:t>祝愿</a:t>
            </a:r>
            <a:r>
              <a:rPr lang="zh-CN" altLang="en-US" sz="2400"/>
              <a:t>）</a:t>
            </a:r>
            <a:endParaRPr lang="zh-CN" altLang="en-US" sz="2400"/>
          </a:p>
          <a:p>
            <a:r>
              <a:rPr lang="en-US" altLang="zh-CN" sz="2400"/>
              <a:t>2.</a:t>
            </a:r>
            <a:r>
              <a:rPr lang="zh-CN" altLang="en-US" sz="2400">
                <a:solidFill>
                  <a:srgbClr val="0070C0"/>
                </a:solidFill>
              </a:rPr>
              <a:t>Your</a:t>
            </a:r>
            <a:r>
              <a:rPr lang="zh-CN" altLang="en-US" sz="2400">
                <a:solidFill>
                  <a:srgbClr val="C00000"/>
                </a:solidFill>
              </a:rPr>
              <a:t> presence</a:t>
            </a:r>
            <a:r>
              <a:rPr lang="zh-CN" altLang="en-US" sz="2400"/>
              <a:t> is </a:t>
            </a:r>
            <a:r>
              <a:rPr lang="zh-CN" altLang="en-US" sz="2400" u="sng"/>
              <a:t>highly expected</a:t>
            </a:r>
            <a:r>
              <a:rPr lang="zh-CN" altLang="en-US" sz="2400"/>
              <a:t>.（告知+</a:t>
            </a:r>
            <a:r>
              <a:rPr lang="zh-CN" altLang="en-US" sz="2400" u="sng"/>
              <a:t>邀请</a:t>
            </a:r>
            <a:r>
              <a:rPr lang="zh-CN" altLang="en-US" sz="2400"/>
              <a:t>）</a:t>
            </a:r>
            <a:endParaRPr lang="zh-CN" altLang="en-US" sz="2400"/>
          </a:p>
        </p:txBody>
      </p:sp>
      <p:sp>
        <p:nvSpPr>
          <p:cNvPr id="6" name="文本框 5"/>
          <p:cNvSpPr txBox="1"/>
          <p:nvPr/>
        </p:nvSpPr>
        <p:spPr>
          <a:xfrm>
            <a:off x="559435" y="4490085"/>
            <a:ext cx="10905490" cy="1568450"/>
          </a:xfrm>
          <a:prstGeom prst="rect">
            <a:avLst/>
          </a:prstGeom>
          <a:noFill/>
          <a:ln>
            <a:solidFill>
              <a:schemeClr val="accent1"/>
            </a:solidFill>
          </a:ln>
        </p:spPr>
        <p:txBody>
          <a:bodyPr wrap="square" rtlCol="0" anchor="t">
            <a:spAutoFit/>
          </a:bodyPr>
          <a:lstStyle/>
          <a:p>
            <a:r>
              <a:rPr lang="en-US" sz="2400"/>
              <a:t>1. </a:t>
            </a:r>
            <a:r>
              <a:rPr sz="2400"/>
              <a:t>Wish </a:t>
            </a:r>
            <a:r>
              <a:rPr sz="2400">
                <a:solidFill>
                  <a:srgbClr val="0070C0"/>
                </a:solidFill>
              </a:rPr>
              <a:t>you</a:t>
            </a:r>
            <a:r>
              <a:rPr sz="2400"/>
              <a:t> a pleasant </a:t>
            </a:r>
            <a:r>
              <a:rPr sz="2400">
                <a:solidFill>
                  <a:srgbClr val="C00000"/>
                </a:solidFill>
              </a:rPr>
              <a:t>journey home</a:t>
            </a:r>
            <a:r>
              <a:rPr sz="2400"/>
              <a:t> and </a:t>
            </a:r>
            <a:r>
              <a:rPr sz="2400" u="sng"/>
              <a:t>all the best for the future</a:t>
            </a:r>
            <a:r>
              <a:rPr sz="2400"/>
              <a:t>.</a:t>
            </a:r>
            <a:r>
              <a:rPr lang="en-US" altLang="zh-CN" sz="2400"/>
              <a:t>（</a:t>
            </a:r>
            <a:r>
              <a:rPr lang="zh-CN" altLang="en-US" sz="2400"/>
              <a:t>欢送</a:t>
            </a:r>
            <a:r>
              <a:rPr lang="en-US" altLang="zh-CN" sz="2400"/>
              <a:t>+</a:t>
            </a:r>
            <a:r>
              <a:rPr lang="zh-CN" altLang="en-US" sz="2400" u="sng"/>
              <a:t>祝愿</a:t>
            </a:r>
            <a:r>
              <a:rPr lang="en-US" altLang="zh-CN" sz="2400"/>
              <a:t>）</a:t>
            </a:r>
            <a:endParaRPr lang="en-US" altLang="zh-CN" sz="2400"/>
          </a:p>
          <a:p>
            <a:r>
              <a:rPr lang="en-US" altLang="zh-CN" sz="2400"/>
              <a:t>2. </a:t>
            </a:r>
            <a:r>
              <a:rPr sz="2400">
                <a:solidFill>
                  <a:srgbClr val="7030A0"/>
                </a:solidFill>
              </a:rPr>
              <a:t>We</a:t>
            </a:r>
            <a:r>
              <a:rPr sz="2400"/>
              <a:t> are keen that someday </a:t>
            </a:r>
            <a:r>
              <a:rPr sz="2400" u="sng">
                <a:solidFill>
                  <a:srgbClr val="0070C0"/>
                </a:solidFill>
              </a:rPr>
              <a:t>you</a:t>
            </a:r>
            <a:r>
              <a:rPr sz="2400" u="sng"/>
              <a:t> will visit China when a cherished chance can be provided to repay </a:t>
            </a:r>
            <a:r>
              <a:rPr sz="2400" u="sng">
                <a:solidFill>
                  <a:srgbClr val="0070C0"/>
                </a:solidFill>
              </a:rPr>
              <a:t>your</a:t>
            </a:r>
            <a:r>
              <a:rPr sz="2400" u="sng"/>
              <a:t> kindness</a:t>
            </a:r>
            <a:r>
              <a:rPr sz="2400"/>
              <a:t>.</a:t>
            </a:r>
            <a:r>
              <a:rPr sz="2400">
                <a:solidFill>
                  <a:srgbClr val="C00000"/>
                </a:solidFill>
              </a:rPr>
              <a:t>Thanks</a:t>
            </a:r>
            <a:r>
              <a:rPr sz="2400"/>
              <a:t>!（欢送+</a:t>
            </a:r>
            <a:r>
              <a:rPr lang="zh-CN" sz="2400" u="sng"/>
              <a:t>期盼</a:t>
            </a:r>
            <a:r>
              <a:rPr sz="2400"/>
              <a:t>）</a:t>
            </a:r>
            <a:endParaRPr sz="2400"/>
          </a:p>
        </p:txBody>
      </p:sp>
      <p:cxnSp>
        <p:nvCxnSpPr>
          <p:cNvPr id="7" name="直接连接符 6"/>
          <p:cNvCxnSpPr/>
          <p:nvPr/>
        </p:nvCxnSpPr>
        <p:spPr>
          <a:xfrm>
            <a:off x="11743055" y="1746250"/>
            <a:ext cx="8890" cy="385635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401445" y="1052830"/>
            <a:ext cx="1781175"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活动反响</a:t>
            </a:r>
            <a:endParaRPr lang="zh-CN" altLang="en-US" sz="2400"/>
          </a:p>
        </p:txBody>
      </p:sp>
      <p:grpSp>
        <p:nvGrpSpPr>
          <p:cNvPr id="19" name="组合 18"/>
          <p:cNvGrpSpPr/>
          <p:nvPr/>
        </p:nvGrpSpPr>
        <p:grpSpPr>
          <a:xfrm>
            <a:off x="280035" y="1052830"/>
            <a:ext cx="1039495" cy="607060"/>
            <a:chOff x="682086" y="3216297"/>
            <a:chExt cx="3735812" cy="2034054"/>
          </a:xfrm>
        </p:grpSpPr>
        <p:sp>
          <p:nvSpPr>
            <p:cNvPr id="75" name="Freeform 5"/>
            <p:cNvSpPr>
              <a:spLocks noEditPoints="1"/>
            </p:cNvSpPr>
            <p:nvPr/>
          </p:nvSpPr>
          <p:spPr bwMode="auto">
            <a:xfrm rot="3554928">
              <a:off x="1532965" y="2365418"/>
              <a:ext cx="2034054" cy="3735812"/>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6" name="Freeform 6"/>
            <p:cNvSpPr>
              <a:spLocks noEditPoints="1"/>
            </p:cNvSpPr>
            <p:nvPr/>
          </p:nvSpPr>
          <p:spPr bwMode="auto">
            <a:xfrm rot="3554928">
              <a:off x="1245206" y="4832645"/>
              <a:ext cx="168665" cy="168665"/>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rot="3554928">
              <a:off x="1284607" y="4873165"/>
              <a:ext cx="85591" cy="75522"/>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rot="3554928">
              <a:off x="2351726" y="4646475"/>
              <a:ext cx="90626" cy="52865"/>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3314065" y="1034415"/>
            <a:ext cx="8441690" cy="922020"/>
          </a:xfrm>
          <a:prstGeom prst="rect">
            <a:avLst/>
          </a:prstGeom>
          <a:noFill/>
          <a:ln>
            <a:solidFill>
              <a:srgbClr val="FFC000"/>
            </a:solidFill>
          </a:ln>
        </p:spPr>
        <p:txBody>
          <a:bodyPr wrap="square" rtlCol="0" anchor="t">
            <a:spAutoFit/>
          </a:bodyPr>
          <a:lstStyle/>
          <a:p>
            <a:pPr algn="l">
              <a:buFont typeface="Wingdings" panose="05000000000000000000" charset="0"/>
            </a:pPr>
            <a:r>
              <a:rPr dirty="0">
                <a:solidFill>
                  <a:schemeClr val="tx1"/>
                </a:solidFill>
                <a:sym typeface="+mn-ea"/>
              </a:rPr>
              <a:t>假定你是李华, 上周日你校举办了5公里越野赛跑活动。请你为校英文报写一篇报道, 内容包括:1. 参加人员；2. 跑步路线:从校门口到南山脚下；</a:t>
            </a:r>
            <a:r>
              <a:rPr b="1" dirty="0">
                <a:solidFill>
                  <a:srgbClr val="C00000"/>
                </a:solidFill>
                <a:sym typeface="+mn-ea"/>
              </a:rPr>
              <a:t>3. 活动反响</a:t>
            </a:r>
            <a:r>
              <a:rPr dirty="0">
                <a:solidFill>
                  <a:schemeClr val="tx1"/>
                </a:solidFill>
                <a:sym typeface="+mn-ea"/>
              </a:rPr>
              <a:t>。</a:t>
            </a:r>
            <a:r>
              <a:rPr lang="zh-CN" altLang="en-US" i="1" dirty="0">
                <a:solidFill>
                  <a:schemeClr val="tx1"/>
                </a:solidFill>
                <a:sym typeface="+mn-ea"/>
              </a:rPr>
              <a:t>（</a:t>
            </a:r>
            <a:r>
              <a:rPr i="1" dirty="0">
                <a:solidFill>
                  <a:schemeClr val="tx1"/>
                </a:solidFill>
                <a:sym typeface="+mn-ea"/>
              </a:rPr>
              <a:t>20</a:t>
            </a:r>
            <a:r>
              <a:rPr lang="en-US" i="1" dirty="0">
                <a:solidFill>
                  <a:schemeClr val="tx1"/>
                </a:solidFill>
                <a:sym typeface="+mn-ea"/>
              </a:rPr>
              <a:t>20</a:t>
            </a:r>
            <a:r>
              <a:rPr i="1" dirty="0">
                <a:solidFill>
                  <a:schemeClr val="tx1"/>
                </a:solidFill>
                <a:sym typeface="+mn-ea"/>
              </a:rPr>
              <a:t>年7月新高考全国卷Ⅰ</a:t>
            </a:r>
            <a:r>
              <a:rPr lang="en-US" i="1" dirty="0">
                <a:solidFill>
                  <a:schemeClr val="tx1"/>
                </a:solidFill>
                <a:sym typeface="+mn-ea"/>
              </a:rPr>
              <a:t>--</a:t>
            </a:r>
            <a:r>
              <a:rPr i="1" dirty="0">
                <a:solidFill>
                  <a:schemeClr val="tx1"/>
                </a:solidFill>
                <a:sym typeface="+mn-ea"/>
              </a:rPr>
              <a:t>山东卷</a:t>
            </a:r>
            <a:r>
              <a:rPr lang="en-US" i="1" dirty="0">
                <a:solidFill>
                  <a:schemeClr val="tx1"/>
                </a:solidFill>
                <a:sym typeface="+mn-ea"/>
              </a:rPr>
              <a:t>   </a:t>
            </a:r>
            <a:r>
              <a:rPr lang="zh-CN" altLang="en-US" i="1" dirty="0">
                <a:solidFill>
                  <a:schemeClr val="tx1"/>
                </a:solidFill>
                <a:sym typeface="+mn-ea"/>
              </a:rPr>
              <a:t>应用文）</a:t>
            </a:r>
            <a:endParaRPr lang="zh-CN" altLang="en-US" i="1" dirty="0">
              <a:solidFill>
                <a:schemeClr val="tx1"/>
              </a:solidFill>
              <a:sym typeface="+mn-ea"/>
            </a:endParaRPr>
          </a:p>
        </p:txBody>
      </p:sp>
      <p:sp>
        <p:nvSpPr>
          <p:cNvPr id="9" name="文本框 8"/>
          <p:cNvSpPr txBox="1"/>
          <p:nvPr/>
        </p:nvSpPr>
        <p:spPr>
          <a:xfrm>
            <a:off x="57150" y="1882775"/>
            <a:ext cx="12134215" cy="5118100"/>
          </a:xfrm>
          <a:prstGeom prst="rect">
            <a:avLst/>
          </a:prstGeom>
          <a:noFill/>
          <a:ln>
            <a:solidFill>
              <a:schemeClr val="tx1">
                <a:lumMod val="50000"/>
                <a:lumOff val="50000"/>
              </a:schemeClr>
            </a:solidFill>
          </a:ln>
        </p:spPr>
        <p:txBody>
          <a:bodyPr wrap="square" rtlCol="0" anchor="t">
            <a:spAutoFit/>
          </a:bodyPr>
          <a:lstStyle/>
          <a:p>
            <a:pPr fontAlgn="auto">
              <a:lnSpc>
                <a:spcPts val="2800"/>
              </a:lnSpc>
            </a:pPr>
            <a:r>
              <a:rPr sz="2800"/>
              <a:t>① The magnificent</a:t>
            </a:r>
            <a:r>
              <a:rPr sz="2800" i="1">
                <a:solidFill>
                  <a:srgbClr val="002060"/>
                </a:solidFill>
              </a:rPr>
              <a:t> </a:t>
            </a:r>
            <a:r>
              <a:rPr sz="2800"/>
              <a:t> scenes along the route erased our </a:t>
            </a:r>
            <a:r>
              <a:rPr lang="en-US" sz="2800"/>
              <a:t>anxiety/ </a:t>
            </a:r>
            <a:r>
              <a:rPr sz="2800">
                <a:gradFill>
                  <a:gsLst>
                    <a:gs pos="0">
                      <a:srgbClr val="14CD68"/>
                    </a:gs>
                    <a:gs pos="100000">
                      <a:srgbClr val="035C7D"/>
                    </a:gs>
                  </a:gsLst>
                  <a:lin scaled="0"/>
                </a:gradFill>
              </a:rPr>
              <a:t>agitation </a:t>
            </a:r>
            <a:r>
              <a:rPr sz="2800" i="1" baseline="-25000">
                <a:solidFill>
                  <a:srgbClr val="002060"/>
                </a:solidFill>
              </a:rPr>
              <a:t>/ˌædʒɪˈteɪʃn/ 焦虑不安；忧虑；烦乱</a:t>
            </a:r>
            <a:r>
              <a:rPr sz="2800"/>
              <a:t> for the approaching College Entrance Examination and brought us enormous </a:t>
            </a:r>
            <a:r>
              <a:rPr lang="en-US" sz="2800"/>
              <a:t>delight/</a:t>
            </a:r>
            <a:r>
              <a:rPr sz="2800">
                <a:solidFill>
                  <a:srgbClr val="00B050"/>
                </a:solidFill>
              </a:rPr>
              <a:t>gaiety</a:t>
            </a:r>
            <a:r>
              <a:rPr sz="2800" i="1">
                <a:solidFill>
                  <a:srgbClr val="002060"/>
                </a:solidFill>
              </a:rPr>
              <a:t> </a:t>
            </a:r>
            <a:r>
              <a:rPr sz="2800" i="1" baseline="-25000">
                <a:solidFill>
                  <a:srgbClr val="002060"/>
                </a:solidFill>
              </a:rPr>
              <a:t>/ˈɡeɪəti/快乐</a:t>
            </a:r>
            <a:r>
              <a:rPr sz="2800"/>
              <a:t> . </a:t>
            </a:r>
            <a:r>
              <a:rPr lang="en-US" sz="2800"/>
              <a:t>    </a:t>
            </a:r>
            <a:endParaRPr lang="en-US" sz="2800"/>
          </a:p>
          <a:p>
            <a:pPr fontAlgn="auto">
              <a:lnSpc>
                <a:spcPts val="2800"/>
              </a:lnSpc>
            </a:pPr>
            <a:r>
              <a:rPr lang="en-US" sz="2800"/>
              <a:t>   </a:t>
            </a:r>
            <a:r>
              <a:rPr lang="en-US" sz="2800">
                <a:solidFill>
                  <a:srgbClr val="00B0F0"/>
                </a:solidFill>
              </a:rPr>
              <a:t> 沿途的壮丽景色抹去了我们对即将到来的高考的焦虑不安，给我们带来了巨大的快乐。</a:t>
            </a:r>
            <a:endParaRPr lang="en-US" sz="2800"/>
          </a:p>
          <a:p>
            <a:pPr fontAlgn="auto">
              <a:lnSpc>
                <a:spcPts val="2800"/>
              </a:lnSpc>
            </a:pPr>
            <a:r>
              <a:rPr sz="2800"/>
              <a:t>② We exposed and explored ourselves to splendid nature, which erased our </a:t>
            </a:r>
            <a:r>
              <a:rPr lang="en-US" sz="2800"/>
              <a:t>tiredness/ </a:t>
            </a:r>
            <a:r>
              <a:rPr sz="2800">
                <a:solidFill>
                  <a:srgbClr val="00B050"/>
                </a:solidFill>
              </a:rPr>
              <a:t>fatigue </a:t>
            </a:r>
            <a:r>
              <a:rPr sz="2800" i="1" baseline="-25000">
                <a:solidFill>
                  <a:srgbClr val="002060"/>
                </a:solidFill>
              </a:rPr>
              <a:t>/fəˈtiːɡ/ n. 疲劳，疲乏</a:t>
            </a:r>
            <a:r>
              <a:rPr sz="2800"/>
              <a:t> and pressure caused by heavy study.</a:t>
            </a:r>
            <a:endParaRPr sz="2800"/>
          </a:p>
          <a:p>
            <a:pPr fontAlgn="auto">
              <a:lnSpc>
                <a:spcPts val="2800"/>
              </a:lnSpc>
            </a:pPr>
            <a:r>
              <a:rPr sz="2800"/>
              <a:t> </a:t>
            </a:r>
            <a:r>
              <a:rPr lang="en-US" sz="2800"/>
              <a:t>   </a:t>
            </a:r>
            <a:r>
              <a:rPr lang="en-US" sz="2800">
                <a:solidFill>
                  <a:srgbClr val="00B0F0"/>
                </a:solidFill>
              </a:rPr>
              <a:t> </a:t>
            </a:r>
            <a:r>
              <a:rPr sz="2800">
                <a:solidFill>
                  <a:srgbClr val="00B0F0"/>
                </a:solidFill>
              </a:rPr>
              <a:t>我们将</a:t>
            </a:r>
            <a:r>
              <a:rPr lang="zh-CN" sz="2800">
                <a:solidFill>
                  <a:srgbClr val="00B0F0"/>
                </a:solidFill>
              </a:rPr>
              <a:t>置身于</a:t>
            </a:r>
            <a:r>
              <a:rPr sz="2800">
                <a:solidFill>
                  <a:srgbClr val="00B0F0"/>
                </a:solidFill>
              </a:rPr>
              <a:t>在美丽的大自然中，这消除了我们繁重的学习带来的疲劳和压力。</a:t>
            </a:r>
            <a:endParaRPr sz="2800">
              <a:solidFill>
                <a:srgbClr val="00B0F0"/>
              </a:solidFill>
            </a:endParaRPr>
          </a:p>
          <a:p>
            <a:pPr fontAlgn="auto">
              <a:lnSpc>
                <a:spcPts val="2800"/>
              </a:lnSpc>
            </a:pPr>
            <a:r>
              <a:rPr sz="2800"/>
              <a:t>③ The race was </a:t>
            </a:r>
            <a:r>
              <a:rPr sz="2800">
                <a:solidFill>
                  <a:schemeClr val="accent4"/>
                </a:solidFill>
              </a:rPr>
              <a:t>of great benefit </a:t>
            </a:r>
            <a:r>
              <a:rPr sz="2800"/>
              <a:t>to the</a:t>
            </a:r>
            <a:r>
              <a:rPr lang="en-US" sz="2800"/>
              <a:t> </a:t>
            </a:r>
            <a:r>
              <a:rPr sz="2800"/>
              <a:t>participants, physically and mentally. Therefore, we all think highly of it, and expect more activities like this in the future.</a:t>
            </a:r>
            <a:endParaRPr sz="2800"/>
          </a:p>
          <a:p>
            <a:pPr fontAlgn="auto">
              <a:lnSpc>
                <a:spcPts val="2800"/>
              </a:lnSpc>
            </a:pPr>
            <a:r>
              <a:rPr sz="2800"/>
              <a:t> </a:t>
            </a:r>
            <a:r>
              <a:rPr lang="en-US" sz="2800"/>
              <a:t> </a:t>
            </a:r>
            <a:r>
              <a:rPr sz="2800">
                <a:solidFill>
                  <a:srgbClr val="00B0F0"/>
                </a:solidFill>
              </a:rPr>
              <a:t>赛跑对参赛者的身体和精神都有很大好处。因此，我们都</a:t>
            </a:r>
            <a:r>
              <a:rPr lang="zh-CN" sz="2800">
                <a:solidFill>
                  <a:srgbClr val="00B0F0"/>
                </a:solidFill>
              </a:rPr>
              <a:t>盛赞</a:t>
            </a:r>
            <a:r>
              <a:rPr sz="2800">
                <a:solidFill>
                  <a:srgbClr val="00B0F0"/>
                </a:solidFill>
              </a:rPr>
              <a:t>并期待在未来有更多这样的活动。</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2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edge">
                                      <p:cBhvr>
                                        <p:cTn id="13" dur="20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p:tgtEl>
                                          <p:spTgt spid="9">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p:tgtEl>
                                          <p:spTgt spid="9">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p:tgtEl>
                                          <p:spTgt spid="9">
                                            <p:txEl>
                                              <p:pRg st="4" end="4"/>
                                            </p:txEl>
                                          </p:spTgt>
                                        </p:tgtEl>
                                        <p:attrNameLst>
                                          <p:attrName>ppt_y</p:attrName>
                                        </p:attrNameLst>
                                      </p:cBhvr>
                                      <p:tavLst>
                                        <p:tav tm="0">
                                          <p:val>
                                            <p:strVal val="#ppt_y+#ppt_h*1.125000"/>
                                          </p:val>
                                        </p:tav>
                                        <p:tav tm="100000">
                                          <p:val>
                                            <p:strVal val="#ppt_y"/>
                                          </p:val>
                                        </p:tav>
                                      </p:tavLst>
                                    </p:anim>
                                    <p:animEffect transition="in" filter="wipe(up)">
                                      <p:cBhvr>
                                        <p:cTn id="3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0" y="2159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9" name="文本框 8"/>
          <p:cNvSpPr txBox="1"/>
          <p:nvPr/>
        </p:nvSpPr>
        <p:spPr>
          <a:xfrm>
            <a:off x="10160" y="676910"/>
            <a:ext cx="12182475" cy="5836285"/>
          </a:xfrm>
          <a:prstGeom prst="rect">
            <a:avLst/>
          </a:prstGeom>
          <a:noFill/>
          <a:ln>
            <a:solidFill>
              <a:schemeClr val="tx1">
                <a:lumMod val="50000"/>
                <a:lumOff val="50000"/>
              </a:schemeClr>
            </a:solidFill>
          </a:ln>
        </p:spPr>
        <p:txBody>
          <a:bodyPr wrap="square" rtlCol="0" anchor="t">
            <a:spAutoFit/>
          </a:bodyPr>
          <a:lstStyle/>
          <a:p>
            <a:pPr fontAlgn="auto">
              <a:lnSpc>
                <a:spcPts val="3200"/>
              </a:lnSpc>
            </a:pPr>
            <a:r>
              <a:rPr lang="zh-CN" sz="2800">
                <a:sym typeface="+mn-ea"/>
              </a:rPr>
              <a:t>④</a:t>
            </a:r>
            <a:r>
              <a:rPr lang="zh-CN" sz="2800">
                <a:solidFill>
                  <a:srgbClr val="FF0000"/>
                </a:solidFill>
              </a:rPr>
              <a:t>Challenging as the activity was</a:t>
            </a:r>
            <a:r>
              <a:rPr lang="zh-CN" sz="2800"/>
              <a:t>让步倒装, everyone enjoyed it and all the participants benefited a lot from it.（总）</a:t>
            </a:r>
            <a:endParaRPr lang="zh-CN" sz="2800"/>
          </a:p>
          <a:p>
            <a:pPr fontAlgn="auto">
              <a:lnSpc>
                <a:spcPts val="3200"/>
              </a:lnSpc>
            </a:pPr>
            <a:r>
              <a:rPr lang="zh-CN" sz="2800"/>
              <a:t>     </a:t>
            </a:r>
            <a:r>
              <a:rPr lang="zh-CN" sz="2800">
                <a:solidFill>
                  <a:srgbClr val="00B0F0"/>
                </a:solidFill>
              </a:rPr>
              <a:t>虽然活动很有挑战性，但每个人都很享受，所有参与者都从中受益。</a:t>
            </a:r>
            <a:endParaRPr lang="zh-CN" sz="2800"/>
          </a:p>
          <a:p>
            <a:pPr fontAlgn="auto">
              <a:lnSpc>
                <a:spcPts val="3200"/>
              </a:lnSpc>
            </a:pPr>
            <a:r>
              <a:rPr lang="zh-CN" sz="2800"/>
              <a:t> ⑤</a:t>
            </a:r>
            <a:r>
              <a:rPr lang="en-US" altLang="zh-CN" sz="2800"/>
              <a:t> </a:t>
            </a:r>
            <a:r>
              <a:rPr sz="2800"/>
              <a:t>Aimed to fight against pollution while enjoying the great outdoors,the Cross-Country Eco-Race Carry is designed to pick up food packaging and other such trash</a:t>
            </a:r>
            <a:r>
              <a:rPr sz="2800" i="1" baseline="-25000">
                <a:solidFill>
                  <a:srgbClr val="002060"/>
                </a:solidFill>
              </a:rPr>
              <a:t> </a:t>
            </a:r>
            <a:r>
              <a:rPr sz="2800"/>
              <a:t> while running, and contribute to environmental protection along the route! </a:t>
            </a:r>
            <a:r>
              <a:rPr lang="en-US" sz="2800"/>
              <a:t>  </a:t>
            </a:r>
            <a:r>
              <a:rPr lang="zh-CN" altLang="en-US" sz="2800"/>
              <a:t>（细）</a:t>
            </a:r>
            <a:endParaRPr lang="en-US" sz="2800"/>
          </a:p>
          <a:p>
            <a:pPr fontAlgn="auto">
              <a:lnSpc>
                <a:spcPts val="3200"/>
              </a:lnSpc>
            </a:pPr>
            <a:r>
              <a:rPr lang="en-US" sz="2800"/>
              <a:t>  </a:t>
            </a:r>
            <a:r>
              <a:rPr lang="en-US" sz="2800">
                <a:solidFill>
                  <a:srgbClr val="00B0F0"/>
                </a:solidFill>
              </a:rPr>
              <a:t>  旨在与污染作斗争的同时，享受美好的户外，越野生态</a:t>
            </a:r>
            <a:r>
              <a:rPr lang="en-US" sz="2800">
                <a:solidFill>
                  <a:srgbClr val="00B0F0"/>
                </a:solidFill>
                <a:sym typeface="+mn-ea"/>
              </a:rPr>
              <a:t>背</a:t>
            </a:r>
            <a:r>
              <a:rPr lang="zh-CN" altLang="en-US" sz="2800">
                <a:solidFill>
                  <a:srgbClr val="00B0F0"/>
                </a:solidFill>
                <a:sym typeface="+mn-ea"/>
              </a:rPr>
              <a:t>包</a:t>
            </a:r>
            <a:r>
              <a:rPr lang="en-US" sz="2800">
                <a:solidFill>
                  <a:srgbClr val="00B0F0"/>
                </a:solidFill>
              </a:rPr>
              <a:t>跑 捡起食品包装等垃圾，并为沿途的环境保护做贡献!</a:t>
            </a:r>
            <a:endParaRPr lang="en-US" sz="2800">
              <a:solidFill>
                <a:srgbClr val="00B0F0"/>
              </a:solidFill>
            </a:endParaRPr>
          </a:p>
          <a:p>
            <a:pPr fontAlgn="auto">
              <a:lnSpc>
                <a:spcPts val="3200"/>
              </a:lnSpc>
            </a:pPr>
            <a:r>
              <a:rPr lang="zh-CN" sz="2800">
                <a:sym typeface="+mn-ea"/>
              </a:rPr>
              <a:t>⑥</a:t>
            </a:r>
            <a:r>
              <a:rPr sz="2800"/>
              <a:t> </a:t>
            </a:r>
            <a:r>
              <a:rPr lang="en-US" sz="2800"/>
              <a:t>T</a:t>
            </a:r>
            <a:r>
              <a:rPr sz="2800"/>
              <a:t>his activity emphasized students’ overall development, especially in physical health and mental endurance</a:t>
            </a:r>
            <a:r>
              <a:rPr sz="2800" i="1" baseline="-25000">
                <a:solidFill>
                  <a:srgbClr val="002060"/>
                </a:solidFill>
              </a:rPr>
              <a:t> </a:t>
            </a:r>
            <a:r>
              <a:rPr sz="2800"/>
              <a:t>. It also boosted</a:t>
            </a:r>
            <a:r>
              <a:rPr sz="2800" i="1" baseline="-25000">
                <a:solidFill>
                  <a:srgbClr val="002060"/>
                </a:solidFill>
              </a:rPr>
              <a:t> </a:t>
            </a:r>
            <a:r>
              <a:rPr sz="2800"/>
              <a:t>morale </a:t>
            </a:r>
            <a:r>
              <a:rPr sz="2800" i="1" baseline="-25000">
                <a:solidFill>
                  <a:srgbClr val="002060"/>
                </a:solidFill>
              </a:rPr>
              <a:t>/məˈrɑːl/ n. 斗志</a:t>
            </a:r>
            <a:r>
              <a:rPr sz="2800"/>
              <a:t> of the teaching staff, awaking them to the importance of regular workout. </a:t>
            </a:r>
            <a:r>
              <a:rPr lang="zh-CN" sz="2800"/>
              <a:t>（细）</a:t>
            </a:r>
            <a:endParaRPr sz="2800"/>
          </a:p>
          <a:p>
            <a:pPr fontAlgn="auto">
              <a:lnSpc>
                <a:spcPts val="3200"/>
              </a:lnSpc>
            </a:pPr>
            <a:r>
              <a:rPr sz="2800"/>
              <a:t> </a:t>
            </a:r>
            <a:r>
              <a:rPr lang="en-US" sz="2800"/>
              <a:t>    </a:t>
            </a:r>
            <a:r>
              <a:rPr sz="2800">
                <a:solidFill>
                  <a:srgbClr val="00B0F0"/>
                </a:solidFill>
              </a:rPr>
              <a:t>这项活动强调学生的全面发展，特别是在身体健康和心理耐力方面。它还提高了教师的士气，使他们意识到定期锻炼的重要性。</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ox(in)">
                                      <p:cBhvr>
                                        <p:cTn id="22" dur="20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p:cTn id="27" dur="1000" fill="hold"/>
                                        <p:tgtEl>
                                          <p:spTgt spid="9">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401445" y="1052830"/>
            <a:ext cx="1781175"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活动反响</a:t>
            </a:r>
            <a:endParaRPr lang="zh-CN" altLang="en-US" sz="2400"/>
          </a:p>
        </p:txBody>
      </p:sp>
      <p:grpSp>
        <p:nvGrpSpPr>
          <p:cNvPr id="19" name="组合 18"/>
          <p:cNvGrpSpPr/>
          <p:nvPr/>
        </p:nvGrpSpPr>
        <p:grpSpPr>
          <a:xfrm>
            <a:off x="280035" y="1052830"/>
            <a:ext cx="1039495" cy="607060"/>
            <a:chOff x="682086" y="3216297"/>
            <a:chExt cx="3735812" cy="2034054"/>
          </a:xfrm>
        </p:grpSpPr>
        <p:sp>
          <p:nvSpPr>
            <p:cNvPr id="75" name="Freeform 5"/>
            <p:cNvSpPr>
              <a:spLocks noEditPoints="1"/>
            </p:cNvSpPr>
            <p:nvPr/>
          </p:nvSpPr>
          <p:spPr bwMode="auto">
            <a:xfrm rot="3554928">
              <a:off x="1532965" y="2365418"/>
              <a:ext cx="2034054" cy="3735812"/>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6" name="Freeform 6"/>
            <p:cNvSpPr>
              <a:spLocks noEditPoints="1"/>
            </p:cNvSpPr>
            <p:nvPr/>
          </p:nvSpPr>
          <p:spPr bwMode="auto">
            <a:xfrm rot="3554928">
              <a:off x="1245206" y="4832645"/>
              <a:ext cx="168665" cy="168665"/>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rot="3554928">
              <a:off x="1284607" y="4873165"/>
              <a:ext cx="85591" cy="75522"/>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rot="3554928">
              <a:off x="2351726" y="4646475"/>
              <a:ext cx="90626" cy="52865"/>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3314065" y="1034415"/>
            <a:ext cx="8441690" cy="922020"/>
          </a:xfrm>
          <a:prstGeom prst="rect">
            <a:avLst/>
          </a:prstGeom>
          <a:noFill/>
          <a:ln>
            <a:solidFill>
              <a:srgbClr val="FFC000"/>
            </a:solidFill>
          </a:ln>
        </p:spPr>
        <p:txBody>
          <a:bodyPr wrap="square" rtlCol="0" anchor="t">
            <a:spAutoFit/>
          </a:bodyPr>
          <a:lstStyle/>
          <a:p>
            <a:pPr algn="l">
              <a:buFont typeface="Wingdings" panose="05000000000000000000" charset="0"/>
            </a:pPr>
            <a:r>
              <a:rPr dirty="0">
                <a:solidFill>
                  <a:schemeClr val="tx1"/>
                </a:solidFill>
                <a:sym typeface="+mn-ea"/>
              </a:rPr>
              <a:t>假定你是李华, 上周日你校举办了5公里越野赛跑活动。请你为校英文报写一篇报道, 内容包括:1. 参加人员；2. 跑步路线:从校门口到南山脚下；</a:t>
            </a:r>
            <a:r>
              <a:rPr b="1" dirty="0">
                <a:solidFill>
                  <a:srgbClr val="C00000"/>
                </a:solidFill>
                <a:sym typeface="+mn-ea"/>
              </a:rPr>
              <a:t>3. 活动反响</a:t>
            </a:r>
            <a:r>
              <a:rPr dirty="0">
                <a:solidFill>
                  <a:schemeClr val="tx1"/>
                </a:solidFill>
                <a:sym typeface="+mn-ea"/>
              </a:rPr>
              <a:t>。</a:t>
            </a:r>
            <a:r>
              <a:rPr lang="zh-CN" altLang="en-US" i="1" dirty="0">
                <a:solidFill>
                  <a:schemeClr val="tx1"/>
                </a:solidFill>
                <a:sym typeface="+mn-ea"/>
              </a:rPr>
              <a:t>（</a:t>
            </a:r>
            <a:r>
              <a:rPr i="1" dirty="0">
                <a:solidFill>
                  <a:schemeClr val="tx1"/>
                </a:solidFill>
                <a:sym typeface="+mn-ea"/>
              </a:rPr>
              <a:t>20</a:t>
            </a:r>
            <a:r>
              <a:rPr lang="en-US" i="1" dirty="0">
                <a:solidFill>
                  <a:schemeClr val="tx1"/>
                </a:solidFill>
                <a:sym typeface="+mn-ea"/>
              </a:rPr>
              <a:t>20</a:t>
            </a:r>
            <a:r>
              <a:rPr i="1" dirty="0">
                <a:solidFill>
                  <a:schemeClr val="tx1"/>
                </a:solidFill>
                <a:sym typeface="+mn-ea"/>
              </a:rPr>
              <a:t>年7月新高考全国卷Ⅰ</a:t>
            </a:r>
            <a:r>
              <a:rPr lang="en-US" i="1" dirty="0">
                <a:solidFill>
                  <a:schemeClr val="tx1"/>
                </a:solidFill>
                <a:sym typeface="+mn-ea"/>
              </a:rPr>
              <a:t>--</a:t>
            </a:r>
            <a:r>
              <a:rPr i="1" dirty="0">
                <a:solidFill>
                  <a:schemeClr val="tx1"/>
                </a:solidFill>
                <a:sym typeface="+mn-ea"/>
              </a:rPr>
              <a:t>山东卷</a:t>
            </a:r>
            <a:r>
              <a:rPr lang="en-US" i="1" dirty="0">
                <a:solidFill>
                  <a:schemeClr val="tx1"/>
                </a:solidFill>
                <a:sym typeface="+mn-ea"/>
              </a:rPr>
              <a:t>   </a:t>
            </a:r>
            <a:r>
              <a:rPr lang="zh-CN" altLang="en-US" i="1" dirty="0">
                <a:solidFill>
                  <a:schemeClr val="tx1"/>
                </a:solidFill>
                <a:sym typeface="+mn-ea"/>
              </a:rPr>
              <a:t>应用文）</a:t>
            </a:r>
            <a:endParaRPr lang="zh-CN" altLang="en-US" i="1" dirty="0">
              <a:solidFill>
                <a:schemeClr val="tx1"/>
              </a:solidFill>
              <a:sym typeface="+mn-ea"/>
            </a:endParaRPr>
          </a:p>
        </p:txBody>
      </p:sp>
      <p:sp>
        <p:nvSpPr>
          <p:cNvPr id="9" name="文本框 8"/>
          <p:cNvSpPr txBox="1"/>
          <p:nvPr/>
        </p:nvSpPr>
        <p:spPr>
          <a:xfrm>
            <a:off x="0" y="2025015"/>
            <a:ext cx="12192000" cy="4605020"/>
          </a:xfrm>
          <a:prstGeom prst="rect">
            <a:avLst/>
          </a:prstGeom>
          <a:noFill/>
          <a:ln>
            <a:solidFill>
              <a:schemeClr val="tx1">
                <a:lumMod val="50000"/>
                <a:lumOff val="50000"/>
              </a:schemeClr>
            </a:solidFill>
          </a:ln>
        </p:spPr>
        <p:txBody>
          <a:bodyPr wrap="square" rtlCol="0" anchor="t">
            <a:spAutoFit/>
          </a:bodyPr>
          <a:lstStyle/>
          <a:p>
            <a:pPr fontAlgn="auto">
              <a:lnSpc>
                <a:spcPts val="3200"/>
              </a:lnSpc>
            </a:pPr>
            <a:r>
              <a:rPr lang="zh-CN" sz="2800">
                <a:sym typeface="+mn-ea"/>
              </a:rPr>
              <a:t>⑦</a:t>
            </a:r>
            <a:r>
              <a:rPr sz="2800"/>
              <a:t> By immersing everyone in the charm of nature, this activity definitely offers relaxation to us. </a:t>
            </a:r>
            <a:r>
              <a:rPr sz="2800">
                <a:gradFill>
                  <a:gsLst>
                    <a:gs pos="0">
                      <a:srgbClr val="FE4444"/>
                    </a:gs>
                    <a:gs pos="100000">
                      <a:srgbClr val="832B2B"/>
                    </a:gs>
                  </a:gsLst>
                  <a:lin scaled="0"/>
                </a:gradFill>
              </a:rPr>
              <a:t>Not only can it</a:t>
            </a:r>
            <a:r>
              <a:rPr sz="2800"/>
              <a:t> strengthen our perseverance, </a:t>
            </a:r>
            <a:r>
              <a:rPr sz="2800">
                <a:gradFill>
                  <a:gsLst>
                    <a:gs pos="0">
                      <a:srgbClr val="FE4444"/>
                    </a:gs>
                    <a:gs pos="100000">
                      <a:srgbClr val="832B2B"/>
                    </a:gs>
                  </a:gsLst>
                  <a:lin scaled="0"/>
                </a:gradFill>
              </a:rPr>
              <a:t>but</a:t>
            </a:r>
            <a:r>
              <a:rPr sz="2800"/>
              <a:t> it enhances our friendship.</a:t>
            </a:r>
            <a:endParaRPr sz="2800"/>
          </a:p>
          <a:p>
            <a:pPr fontAlgn="auto">
              <a:lnSpc>
                <a:spcPts val="3200"/>
              </a:lnSpc>
            </a:pPr>
            <a:r>
              <a:rPr lang="en-US" sz="2800"/>
              <a:t>   </a:t>
            </a:r>
            <a:r>
              <a:rPr lang="en-US" sz="2800">
                <a:solidFill>
                  <a:srgbClr val="00B0F0"/>
                </a:solidFill>
              </a:rPr>
              <a:t> </a:t>
            </a:r>
            <a:r>
              <a:rPr sz="2800">
                <a:solidFill>
                  <a:srgbClr val="00B0F0"/>
                </a:solidFill>
              </a:rPr>
              <a:t>让每个人都沉浸在大自然的魅力中，这个活动无疑给我们带来了放松。它不仅能加强我们的毅力，也能增进我们的友谊。</a:t>
            </a:r>
            <a:endParaRPr sz="2800">
              <a:solidFill>
                <a:srgbClr val="00B0F0"/>
              </a:solidFill>
            </a:endParaRPr>
          </a:p>
          <a:p>
            <a:pPr fontAlgn="auto">
              <a:lnSpc>
                <a:spcPts val="3200"/>
              </a:lnSpc>
            </a:pPr>
            <a:r>
              <a:rPr lang="zh-CN" sz="2800">
                <a:sym typeface="+mn-ea"/>
              </a:rPr>
              <a:t>⑧</a:t>
            </a:r>
            <a:r>
              <a:rPr lang="en-US" altLang="zh-CN" sz="2800"/>
              <a:t> </a:t>
            </a:r>
            <a:r>
              <a:rPr sz="2800"/>
              <a:t>After the </a:t>
            </a:r>
            <a:r>
              <a:rPr lang="en-US" sz="2800"/>
              <a:t>event</a:t>
            </a:r>
            <a:r>
              <a:rPr sz="2800"/>
              <a:t>, we felt that not only did the event improve our physical and psychological quality, but it also helped us build a positive attitude towards life. We do hope that the school will carry out more similar activities in the future.</a:t>
            </a:r>
            <a:endParaRPr sz="2800"/>
          </a:p>
          <a:p>
            <a:pPr fontAlgn="auto">
              <a:lnSpc>
                <a:spcPts val="3200"/>
              </a:lnSpc>
            </a:pPr>
            <a:r>
              <a:rPr sz="2800"/>
              <a:t> </a:t>
            </a:r>
            <a:r>
              <a:rPr lang="en-US" sz="2800"/>
              <a:t>  </a:t>
            </a:r>
            <a:r>
              <a:rPr sz="2800">
                <a:solidFill>
                  <a:srgbClr val="00B0F0"/>
                </a:solidFill>
              </a:rPr>
              <a:t>活动结束后，我们感到这次活动不仅提高了我们的身体和心理素质，还帮助我们树立了积极的生活态度。我们希望学校今后能开展更多类似的活动。</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2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edge">
                                      <p:cBhvr>
                                        <p:cTn id="13" dur="20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blinds(horizontal)">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box(in)">
                                      <p:cBhvr>
                                        <p:cTn id="28"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descr="图片包含 游戏机, 自然, 夜空, 星星&#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t="15614"/>
          <a:stretch>
            <a:fillRect/>
          </a:stretch>
        </p:blipFill>
        <p:spPr>
          <a:xfrm>
            <a:off x="11430" y="-69215"/>
            <a:ext cx="12192000" cy="6974840"/>
          </a:xfrm>
          <a:prstGeom prst="rect">
            <a:avLst/>
          </a:prstGeom>
        </p:spPr>
      </p:pic>
      <p:sp>
        <p:nvSpPr>
          <p:cNvPr id="19" name="椭圆 18"/>
          <p:cNvSpPr/>
          <p:nvPr/>
        </p:nvSpPr>
        <p:spPr>
          <a:xfrm>
            <a:off x="2484269" y="3147680"/>
            <a:ext cx="2155448" cy="1984575"/>
          </a:xfrm>
          <a:prstGeom prst="ellipse">
            <a:avLst/>
          </a:prstGeom>
          <a:noFill/>
          <a:ln w="12700">
            <a:gradFill>
              <a:gsLst>
                <a:gs pos="0">
                  <a:schemeClr val="bg1"/>
                </a:gs>
                <a:gs pos="90000">
                  <a:schemeClr val="bg1">
                    <a:alpha val="0"/>
                  </a:schemeClr>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a:off x="613337" y="255934"/>
            <a:ext cx="5520966" cy="4995982"/>
          </a:xfrm>
          <a:prstGeom prst="ellipse">
            <a:avLst/>
          </a:prstGeom>
          <a:noFill/>
          <a:ln w="165100" cap="flat" cmpd="sng" algn="ctr">
            <a:solidFill>
              <a:srgbClr val="000000"/>
            </a:solidFill>
            <a:prstDash val="solid"/>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7" name="虚线圈小"/>
          <p:cNvSpPr/>
          <p:nvPr/>
        </p:nvSpPr>
        <p:spPr>
          <a:xfrm>
            <a:off x="782688" y="417859"/>
            <a:ext cx="5225250" cy="4675753"/>
          </a:xfrm>
          <a:prstGeom prst="ellipse">
            <a:avLst/>
          </a:prstGeom>
          <a:noFill/>
          <a:ln w="9525" cap="flat" cmpd="sng" algn="ctr">
            <a:solidFill>
              <a:srgbClr val="FFFF00"/>
            </a:solidFill>
            <a:prstDash val="dash"/>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8" name="虚线圈大"/>
          <p:cNvSpPr>
            <a:spLocks noChangeArrowheads="1"/>
          </p:cNvSpPr>
          <p:nvPr/>
        </p:nvSpPr>
        <p:spPr bwMode="auto">
          <a:xfrm>
            <a:off x="541582" y="128933"/>
            <a:ext cx="5520966" cy="5356929"/>
          </a:xfrm>
          <a:prstGeom prst="ellipse">
            <a:avLst/>
          </a:prstGeom>
          <a:noFill/>
          <a:ln w="9525" algn="ctr">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0" name="椭圆 19"/>
          <p:cNvSpPr>
            <a:spLocks noChangeArrowheads="1"/>
          </p:cNvSpPr>
          <p:nvPr/>
        </p:nvSpPr>
        <p:spPr bwMode="auto">
          <a:xfrm>
            <a:off x="1932271" y="1985920"/>
            <a:ext cx="285556" cy="325208"/>
          </a:xfrm>
          <a:prstGeom prst="ellipse">
            <a:avLst/>
          </a:prstGeom>
          <a:solidFill>
            <a:schemeClr val="accent2"/>
          </a:solidFill>
          <a:ln>
            <a:noFill/>
          </a:ln>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1" name="A"/>
          <p:cNvSpPr txBox="1">
            <a:spLocks noChangeArrowheads="1"/>
          </p:cNvSpPr>
          <p:nvPr/>
        </p:nvSpPr>
        <p:spPr bwMode="auto">
          <a:xfrm rot="21097302">
            <a:off x="357614" y="2189020"/>
            <a:ext cx="625821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4400" b="1" i="1" dirty="0">
                <a:solidFill>
                  <a:srgbClr val="FF0000"/>
                </a:solidFill>
                <a:latin typeface="Arial Narrow" panose="020B0606020202030204" pitchFamily="34" charset="0"/>
                <a:ea typeface="方正姚体" panose="02010601030101010101" pitchFamily="2" charset="-122"/>
              </a:rPr>
              <a:t>让考试插上腾飞的翅膀</a:t>
            </a:r>
            <a:endParaRPr lang="zh-CN" altLang="en-US" sz="4400" b="1" i="1" dirty="0">
              <a:solidFill>
                <a:srgbClr val="FF0000"/>
              </a:solidFill>
              <a:latin typeface="Arial Narrow" panose="020B0606020202030204" pitchFamily="34" charset="0"/>
              <a:ea typeface="方正姚体" panose="02010601030101010101" pitchFamily="2" charset="-122"/>
            </a:endParaRPr>
          </a:p>
        </p:txBody>
      </p:sp>
      <p:sp>
        <p:nvSpPr>
          <p:cNvPr id="22" name="TextBox 8"/>
          <p:cNvSpPr txBox="1">
            <a:spLocks noChangeArrowheads="1"/>
          </p:cNvSpPr>
          <p:nvPr/>
        </p:nvSpPr>
        <p:spPr bwMode="auto">
          <a:xfrm rot="21136973">
            <a:off x="1139357" y="1136620"/>
            <a:ext cx="4579417"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i="1" dirty="0">
                <a:solidFill>
                  <a:srgbClr val="FFFFFF"/>
                </a:solidFill>
                <a:latin typeface="华文琥珀" panose="02010800040101010101" pitchFamily="2" charset="-122"/>
                <a:ea typeface="华文琥珀" panose="02010800040101010101" pitchFamily="2" charset="-122"/>
              </a:rPr>
              <a:t>跨文化沟通能力，</a:t>
            </a:r>
            <a:endParaRPr lang="zh-CN" altLang="en-US" sz="2800" b="1" i="1" dirty="0">
              <a:solidFill>
                <a:srgbClr val="FFFFFF"/>
              </a:solidFill>
              <a:latin typeface="华文琥珀" panose="02010800040101010101" pitchFamily="2" charset="-122"/>
              <a:ea typeface="华文琥珀" panose="02010800040101010101" pitchFamily="2" charset="-122"/>
            </a:endParaRPr>
          </a:p>
          <a:p>
            <a:pPr eaLnBrk="0" fontAlgn="base" hangingPunct="0">
              <a:spcBef>
                <a:spcPct val="0"/>
              </a:spcBef>
              <a:spcAft>
                <a:spcPct val="0"/>
              </a:spcAft>
              <a:buFontTx/>
              <a:buNone/>
            </a:pPr>
            <a:r>
              <a:rPr lang="zh-CN" altLang="en-US" sz="2800" b="1" i="1" dirty="0">
                <a:solidFill>
                  <a:srgbClr val="FFFFFF"/>
                </a:solidFill>
                <a:latin typeface="华文琥珀" panose="02010800040101010101" pitchFamily="2" charset="-122"/>
                <a:ea typeface="华文琥珀" panose="02010800040101010101" pitchFamily="2" charset="-122"/>
              </a:rPr>
              <a:t>传播中华文化的能力</a:t>
            </a:r>
            <a:endParaRPr lang="zh-CN" altLang="en-US" sz="2800" b="1" i="1" dirty="0">
              <a:solidFill>
                <a:srgbClr val="FFFFFF"/>
              </a:solidFill>
              <a:latin typeface="华文琥珀" panose="02010800040101010101" pitchFamily="2" charset="-122"/>
              <a:ea typeface="华文琥珀" panose="02010800040101010101" pitchFamily="2" charset="-122"/>
            </a:endParaRPr>
          </a:p>
        </p:txBody>
      </p:sp>
      <p:sp>
        <p:nvSpPr>
          <p:cNvPr id="16" name="文本框 1"/>
          <p:cNvSpPr txBox="1"/>
          <p:nvPr/>
        </p:nvSpPr>
        <p:spPr>
          <a:xfrm>
            <a:off x="6722745" y="2162810"/>
            <a:ext cx="4401820" cy="642620"/>
          </a:xfrm>
          <a:prstGeom prst="rect">
            <a:avLst/>
          </a:prstGeom>
          <a:noFill/>
        </p:spPr>
        <p:txBody>
          <a:bodyPr wrap="square" rtlCol="0" anchor="t">
            <a:spAutoFit/>
          </a:bodyPr>
          <a:lstStyle/>
          <a:p>
            <a:pPr indent="0">
              <a:lnSpc>
                <a:spcPts val="4300"/>
              </a:lnSpc>
              <a:buFont typeface="Wingdings" panose="05000000000000000000" charset="0"/>
              <a:buNone/>
            </a:pPr>
            <a:r>
              <a:rPr sz="3600" b="1" dirty="0">
                <a:solidFill>
                  <a:srgbClr val="FFFFFF"/>
                </a:solidFill>
                <a:sym typeface="+mn-ea"/>
              </a:rPr>
              <a:t>高考方向和预测</a:t>
            </a:r>
            <a:endParaRPr sz="3600" b="1" dirty="0">
              <a:solidFill>
                <a:srgbClr val="FFFFFF"/>
              </a:solidFill>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par>
                                <p:cTn id="9" presetID="22" presetClass="entr" presetSubtype="2" fill="hold" grpId="0" nodeType="withEffect">
                                  <p:stCondLst>
                                    <p:cond delay="75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par>
                                <p:cTn id="12" presetID="42" presetClass="entr" presetSubtype="0" fill="hold" grpId="0" nodeType="withEffect">
                                  <p:stCondLst>
                                    <p:cond delay="52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00"/>
                                        <p:tgtEl>
                                          <p:spTgt spid="21"/>
                                        </p:tgtEl>
                                      </p:cBhvr>
                                    </p:animEffect>
                                    <p:anim calcmode="lin" valueType="num">
                                      <p:cBhvr>
                                        <p:cTn id="15" dur="200" fill="hold"/>
                                        <p:tgtEl>
                                          <p:spTgt spid="21"/>
                                        </p:tgtEl>
                                        <p:attrNameLst>
                                          <p:attrName>ppt_x</p:attrName>
                                        </p:attrNameLst>
                                      </p:cBhvr>
                                      <p:tavLst>
                                        <p:tav tm="0">
                                          <p:val>
                                            <p:strVal val="#ppt_x"/>
                                          </p:val>
                                        </p:tav>
                                        <p:tav tm="100000">
                                          <p:val>
                                            <p:strVal val="#ppt_x"/>
                                          </p:val>
                                        </p:tav>
                                      </p:tavLst>
                                    </p:anim>
                                    <p:anim calcmode="lin" valueType="num">
                                      <p:cBhvr>
                                        <p:cTn id="16" dur="200" fill="hold"/>
                                        <p:tgtEl>
                                          <p:spTgt spid="21"/>
                                        </p:tgtEl>
                                        <p:attrNameLst>
                                          <p:attrName>ppt_y</p:attrName>
                                        </p:attrNameLst>
                                      </p:cBhvr>
                                      <p:tavLst>
                                        <p:tav tm="0">
                                          <p:val>
                                            <p:strVal val="#ppt_y+.1"/>
                                          </p:val>
                                        </p:tav>
                                        <p:tav tm="100000">
                                          <p:val>
                                            <p:strVal val="#ppt_y"/>
                                          </p:val>
                                        </p:tav>
                                      </p:tavLst>
                                    </p:anim>
                                  </p:childTnLst>
                                </p:cTn>
                              </p:par>
                              <p:par>
                                <p:cTn id="17" presetID="23" presetClass="entr" presetSubtype="16" fill="hold" grpId="2"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par>
                                <p:cTn id="21" presetID="1"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childTnLst>
                                </p:cTn>
                              </p:par>
                              <p:par>
                                <p:cTn id="23" presetID="21" presetClass="entr" presetSubtype="1"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Effect transition="in" filter="wheel(1)">
                                      <p:cBhvr>
                                        <p:cTn id="25" dur="500"/>
                                        <p:tgtEl>
                                          <p:spTgt spid="18"/>
                                        </p:tgtEl>
                                      </p:cBhvr>
                                    </p:animEffect>
                                  </p:childTnLst>
                                </p:cTn>
                              </p:par>
                              <p:par>
                                <p:cTn id="26" presetID="8" presetClass="emph" presetSubtype="0" repeatCount="indefinite" fill="hold" grpId="0" nodeType="withEffect">
                                  <p:stCondLst>
                                    <p:cond delay="0"/>
                                  </p:stCondLst>
                                  <p:childTnLst>
                                    <p:animRot by="21600000">
                                      <p:cBhvr>
                                        <p:cTn id="27" dur="4000" fill="hold"/>
                                        <p:tgtEl>
                                          <p:spTgt spid="17"/>
                                        </p:tgtEl>
                                        <p:attrNameLst>
                                          <p:attrName>r</p:attrName>
                                        </p:attrNameLst>
                                      </p:cBhvr>
                                    </p:animRot>
                                  </p:childTnLst>
                                </p:cTn>
                              </p:par>
                              <p:par>
                                <p:cTn id="28" presetID="8" presetClass="emph" presetSubtype="0" repeatCount="indefinite" fill="hold" grpId="1" nodeType="withEffect">
                                  <p:stCondLst>
                                    <p:cond delay="0"/>
                                  </p:stCondLst>
                                  <p:childTnLst>
                                    <p:animRot by="-21600000">
                                      <p:cBhvr>
                                        <p:cTn id="29" dur="5000" fill="hold"/>
                                        <p:tgtEl>
                                          <p:spTgt spid="18"/>
                                        </p:tgtEl>
                                        <p:attrNameLst>
                                          <p:attrName>r</p:attrName>
                                        </p:attrNameLst>
                                      </p:cBhvr>
                                    </p:animRot>
                                  </p:childTnLst>
                                </p:cTn>
                              </p:par>
                              <p:par>
                                <p:cTn id="30" presetID="1" presetClass="entr" presetSubtype="0" fill="hold" grpId="1" nodeType="withEffect">
                                  <p:stCondLst>
                                    <p:cond delay="50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path" presetSubtype="0" repeatCount="indefinite" accel="50000" decel="50000" fill="hold" grpId="0" nodeType="withEffect">
                                  <p:stCondLst>
                                    <p:cond delay="500"/>
                                  </p:stCondLst>
                                  <p:childTnLst>
                                    <p:animMotion origin="layout" path="M 0.00013 0.00069 C 0.00039 -0.17037 0.07814 -0.30833 0.1745 -0.30949 C 0.27061 -0.30903 0.34809 -0.17037 0.34809 0.00069 C 0.34809 0.16921 0.27061 0.30509 0.1745 0.31042 C 0.07918 0.31018 0.00026 0.17153 0.00013 0.00069 Z " pathEditMode="relative" rAng="16200000" ptsTypes="fffff">
                                      <p:cBhvr>
                                        <p:cTn id="33" dur="2000" fill="hold"/>
                                        <p:tgtEl>
                                          <p:spTgt spid="20"/>
                                        </p:tgtEl>
                                        <p:attrNameLst>
                                          <p:attrName>ppt_x</p:attrName>
                                          <p:attrName>ppt_y</p:attrName>
                                        </p:attrNameLst>
                                      </p:cBhvr>
                                      <p:rCtr x="1739800" y="-2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7" grpId="0" bldLvl="0" animBg="1"/>
      <p:bldP spid="17" grpId="1" bldLvl="0" animBg="1"/>
      <p:bldP spid="17" grpId="2" bldLvl="0" animBg="1"/>
      <p:bldP spid="18" grpId="0" bldLvl="0" animBg="1"/>
      <p:bldP spid="18" grpId="1" bldLvl="0" animBg="1"/>
      <p:bldP spid="20" grpId="0" bldLvl="0" animBg="1"/>
      <p:bldP spid="20" grpId="1" bldLvl="0" animBg="1"/>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4. </a:t>
            </a:r>
            <a:r>
              <a:rPr sz="3200"/>
              <a:t>高考方向和预测 —— 偏好体美，全面考查</a:t>
            </a:r>
            <a:r>
              <a:rPr sz="3200">
                <a:solidFill>
                  <a:srgbClr val="C00000"/>
                </a:solidFill>
              </a:rPr>
              <a:t>德智体美劳</a:t>
            </a:r>
            <a:endParaRPr sz="3200">
              <a:solidFill>
                <a:srgbClr val="C00000"/>
              </a:solidFill>
            </a:endParaRPr>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pic>
        <p:nvPicPr>
          <p:cNvPr id="10" name="图片 9" descr="搜狗截图20210511102553"/>
          <p:cNvPicPr>
            <a:picLocks noChangeAspect="1"/>
          </p:cNvPicPr>
          <p:nvPr/>
        </p:nvPicPr>
        <p:blipFill>
          <a:blip r:embed="rId3"/>
          <a:stretch>
            <a:fillRect/>
          </a:stretch>
        </p:blipFill>
        <p:spPr>
          <a:xfrm>
            <a:off x="296545" y="3253105"/>
            <a:ext cx="11360150" cy="3401695"/>
          </a:xfrm>
          <a:prstGeom prst="rect">
            <a:avLst/>
          </a:prstGeom>
        </p:spPr>
      </p:pic>
      <p:sp>
        <p:nvSpPr>
          <p:cNvPr id="15" name="文本框 14"/>
          <p:cNvSpPr txBox="1"/>
          <p:nvPr/>
        </p:nvSpPr>
        <p:spPr>
          <a:xfrm>
            <a:off x="9170670" y="1816735"/>
            <a:ext cx="137858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体</a:t>
            </a:r>
            <a:endParaRPr lang="zh-CN" altLang="en-US" b="1">
              <a:latin typeface="微软雅黑" panose="020B0503020204020204" pitchFamily="34" charset="-122"/>
              <a:ea typeface="微软雅黑" panose="020B0503020204020204" pitchFamily="34" charset="-122"/>
            </a:endParaRPr>
          </a:p>
        </p:txBody>
      </p:sp>
      <p:sp>
        <p:nvSpPr>
          <p:cNvPr id="16" name="文本框 15"/>
          <p:cNvSpPr txBox="1"/>
          <p:nvPr/>
        </p:nvSpPr>
        <p:spPr>
          <a:xfrm>
            <a:off x="1990090" y="1816735"/>
            <a:ext cx="904240"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体</a:t>
            </a:r>
            <a:endParaRPr lang="zh-CN" altLang="en-US" b="1">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74015" y="299085"/>
            <a:ext cx="10499725" cy="583565"/>
          </a:xfrm>
          <a:prstGeom prst="rect">
            <a:avLst/>
          </a:prstGeom>
          <a:noFill/>
        </p:spPr>
        <p:txBody>
          <a:bodyPr wrap="square" rtlCol="0">
            <a:spAutoFit/>
          </a:bodyPr>
          <a:lstStyle/>
          <a:p>
            <a:r>
              <a:rPr lang="en-US" altLang="zh-CN" sz="3200"/>
              <a:t>  </a:t>
            </a:r>
            <a:r>
              <a:rPr lang="zh-CN" altLang="en-US" sz="3200"/>
              <a:t>德智</a:t>
            </a:r>
            <a:r>
              <a:rPr lang="zh-CN" altLang="en-US" sz="3200">
                <a:solidFill>
                  <a:srgbClr val="C00000"/>
                </a:solidFill>
              </a:rPr>
              <a:t>体</a:t>
            </a:r>
            <a:r>
              <a:rPr lang="zh-CN" altLang="en-US" sz="3200"/>
              <a:t>美劳</a:t>
            </a:r>
            <a:r>
              <a:rPr lang="en-US" altLang="zh-CN" sz="3200"/>
              <a:t>; </a:t>
            </a:r>
            <a:r>
              <a:rPr lang="zh-CN" altLang="en-US" sz="3200"/>
              <a:t>招聘志愿者</a:t>
            </a:r>
            <a:r>
              <a:rPr lang="en-US" altLang="zh-CN" sz="3200"/>
              <a:t>; </a:t>
            </a:r>
            <a:r>
              <a:rPr lang="zh-CN" altLang="en-US" sz="3200"/>
              <a:t>通知</a:t>
            </a:r>
            <a:r>
              <a:rPr lang="en-US" altLang="zh-CN" sz="3200"/>
              <a:t>告示</a:t>
            </a:r>
            <a:r>
              <a:rPr lang="zh-CN" altLang="en-US" sz="3200"/>
              <a:t>；国际视野家国情怀</a:t>
            </a:r>
            <a:endParaRPr lang="zh-CN" altLang="en-US" sz="3200"/>
          </a:p>
        </p:txBody>
      </p:sp>
      <p:sp>
        <p:nvSpPr>
          <p:cNvPr id="2" name="文本框 1"/>
          <p:cNvSpPr txBox="1"/>
          <p:nvPr/>
        </p:nvSpPr>
        <p:spPr>
          <a:xfrm>
            <a:off x="219075" y="3061970"/>
            <a:ext cx="11739880" cy="3415030"/>
          </a:xfrm>
          <a:prstGeom prst="rect">
            <a:avLst/>
          </a:prstGeom>
          <a:noFill/>
        </p:spPr>
        <p:txBody>
          <a:bodyPr wrap="square" rtlCol="0" anchor="t">
            <a:spAutoFit/>
          </a:bodyPr>
          <a:lstStyle/>
          <a:p>
            <a:pPr indent="0" algn="ctr">
              <a:buFont typeface="Arial" panose="020B0604020202020204" pitchFamily="34" charset="0"/>
              <a:buNone/>
            </a:pPr>
            <a:r>
              <a:rPr lang="zh-CN" altLang="en-US" sz="2400"/>
              <a:t>Notice</a:t>
            </a:r>
            <a:endParaRPr lang="zh-CN" altLang="en-US" sz="2400"/>
          </a:p>
          <a:p>
            <a:pPr indent="0">
              <a:buFont typeface="Arial" panose="020B0604020202020204" pitchFamily="34" charset="0"/>
              <a:buNone/>
            </a:pPr>
            <a:r>
              <a:rPr lang="en-US" altLang="zh-CN" sz="2400"/>
              <a:t>    </a:t>
            </a:r>
            <a:r>
              <a:rPr lang="zh-CN" altLang="en-US" sz="2400"/>
              <a:t>Volunteers are needed for Rugao Marathon to be held in March 2021. Basic requirements are familiarity with race course and proficiency in English. Other requirements include good interpersonal communication abilities, familiarity with our city</a:t>
            </a:r>
            <a:r>
              <a:rPr lang="en-US" altLang="zh-CN" sz="2400"/>
              <a:t>’</a:t>
            </a:r>
            <a:r>
              <a:rPr lang="zh-CN" altLang="en-US" sz="2400"/>
              <a:t>s</a:t>
            </a:r>
            <a:r>
              <a:rPr lang="en-US" altLang="zh-CN" sz="2400"/>
              <a:t> </a:t>
            </a:r>
            <a:r>
              <a:rPr lang="zh-CN" altLang="en-US" sz="2400"/>
              <a:t>tourist attractions and its history, proper manners, and a strong sense of responsibility. Preference will be given to those experienced in similar activities.</a:t>
            </a:r>
            <a:endParaRPr lang="zh-CN" altLang="en-US" sz="2400"/>
          </a:p>
          <a:p>
            <a:pPr indent="0">
              <a:buFont typeface="Arial" panose="020B0604020202020204" pitchFamily="34" charset="0"/>
              <a:buNone/>
            </a:pPr>
            <a:r>
              <a:rPr lang="en-US" altLang="zh-CN" sz="2400"/>
              <a:t>   </a:t>
            </a:r>
            <a:r>
              <a:rPr lang="zh-CN" altLang="en-US" sz="2400"/>
              <a:t>Call87654321 or email www.rugao marathon.com</a:t>
            </a:r>
            <a:r>
              <a:rPr lang="en-US" altLang="zh-CN" sz="2400"/>
              <a:t> </a:t>
            </a:r>
            <a:r>
              <a:rPr lang="zh-CN" altLang="en-US" sz="2400"/>
              <a:t>for application and for information on the interview. Phone and email enquiries are encouraged; no visits please.</a:t>
            </a:r>
            <a:endParaRPr lang="zh-CN" altLang="en-US" sz="2400"/>
          </a:p>
          <a:p>
            <a:pPr indent="0" algn="r">
              <a:buFont typeface="Arial" panose="020B0604020202020204" pitchFamily="34" charset="0"/>
              <a:buNone/>
            </a:pPr>
            <a:r>
              <a:rPr lang="zh-CN" altLang="en-US" sz="2400"/>
              <a:t>Rugao Marathon Association</a:t>
            </a:r>
            <a:endParaRPr lang="zh-CN" altLang="en-US" sz="2400"/>
          </a:p>
        </p:txBody>
      </p:sp>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9075" y="1035050"/>
            <a:ext cx="11636375" cy="1906905"/>
          </a:xfrm>
          <a:prstGeom prst="rect">
            <a:avLst/>
          </a:prstGeom>
          <a:noFill/>
          <a:ln>
            <a:solidFill>
              <a:srgbClr val="FFC000"/>
            </a:solidFill>
          </a:ln>
        </p:spPr>
        <p:txBody>
          <a:bodyPr wrap="square" rtlCol="0" anchor="t">
            <a:spAutoFit/>
          </a:bodyPr>
          <a:lstStyle/>
          <a:p>
            <a:pPr indent="0" algn="l" fontAlgn="auto">
              <a:lnSpc>
                <a:spcPts val="2360"/>
              </a:lnSpc>
              <a:buFont typeface="Arial" panose="020B0604020202020204" pitchFamily="34" charset="0"/>
            </a:pPr>
            <a:r>
              <a:rPr lang="zh-CN" altLang="en-US">
                <a:sym typeface="+mn-ea"/>
              </a:rPr>
              <a:t>（</a:t>
            </a:r>
            <a:r>
              <a:rPr lang="en-US" altLang="zh-CN">
                <a:sym typeface="+mn-ea"/>
              </a:rPr>
              <a:t>2021届江苏省如皋市高三上学期第三次月考英语试题</a:t>
            </a:r>
            <a:r>
              <a:rPr lang="zh-CN" altLang="en-US">
                <a:sym typeface="+mn-ea"/>
              </a:rPr>
              <a:t>）</a:t>
            </a:r>
            <a:r>
              <a:rPr lang="en-US" altLang="zh-CN">
                <a:sym typeface="+mn-ea"/>
              </a:rPr>
              <a:t>  </a:t>
            </a:r>
            <a:r>
              <a:rPr lang="zh-CN" altLang="en-US" sz="2400">
                <a:sym typeface="+mn-ea"/>
              </a:rPr>
              <a:t>如皋国际马拉松赛将于2021年3月举办，请你代表如皋马拉松协会写一封80字的告示，招募志愿者。告示需包括:</a:t>
            </a:r>
            <a:endParaRPr lang="zh-CN" altLang="en-US" sz="2400"/>
          </a:p>
          <a:p>
            <a:pPr indent="0" algn="l" fontAlgn="auto">
              <a:lnSpc>
                <a:spcPts val="2360"/>
              </a:lnSpc>
              <a:buFont typeface="Arial" panose="020B0604020202020204" pitchFamily="34" charset="0"/>
            </a:pPr>
            <a:r>
              <a:rPr lang="zh-CN" altLang="en-US" sz="2400">
                <a:sym typeface="+mn-ea"/>
              </a:rPr>
              <a:t>1.申请者所应具备的基本素养;</a:t>
            </a:r>
            <a:r>
              <a:rPr lang="en-US" altLang="zh-CN" sz="2400">
                <a:sym typeface="+mn-ea"/>
              </a:rPr>
              <a:t> </a:t>
            </a:r>
            <a:r>
              <a:rPr lang="zh-CN" altLang="en-US" sz="2400">
                <a:sym typeface="+mn-ea"/>
              </a:rPr>
              <a:t>2.你认为的有关信息。</a:t>
            </a:r>
            <a:endParaRPr lang="zh-CN" altLang="en-US" sz="2400"/>
          </a:p>
          <a:p>
            <a:pPr marL="285750" indent="0" algn="ctr" fontAlgn="auto">
              <a:lnSpc>
                <a:spcPts val="2360"/>
              </a:lnSpc>
              <a:buFont typeface="Arial" panose="020B0604020202020204" pitchFamily="34" charset="0"/>
              <a:buNone/>
            </a:pPr>
            <a:r>
              <a:rPr lang="zh-CN" altLang="en-US" sz="2400">
                <a:sym typeface="+mn-ea"/>
              </a:rPr>
              <a:t>Notice</a:t>
            </a:r>
            <a:endParaRPr lang="zh-CN" altLang="en-US" sz="2400">
              <a:sym typeface="+mn-ea"/>
            </a:endParaRPr>
          </a:p>
          <a:p>
            <a:pPr marL="285750" indent="0" algn="ctr" fontAlgn="auto">
              <a:lnSpc>
                <a:spcPts val="2360"/>
              </a:lnSpc>
              <a:buFont typeface="Arial" panose="020B0604020202020204" pitchFamily="34" charset="0"/>
              <a:buNone/>
            </a:pPr>
            <a:r>
              <a:rPr lang="zh-CN" altLang="en-US" sz="2400">
                <a:sym typeface="+mn-ea"/>
              </a:rPr>
              <a:t>_______________________________________________________________</a:t>
            </a:r>
            <a:endParaRPr lang="zh-CN" altLang="en-US" sz="2400">
              <a:sym typeface="+mn-ea"/>
            </a:endParaRPr>
          </a:p>
          <a:p>
            <a:pPr marL="285750" indent="0" algn="r" fontAlgn="auto">
              <a:lnSpc>
                <a:spcPts val="2360"/>
              </a:lnSpc>
              <a:buFont typeface="Arial" panose="020B0604020202020204" pitchFamily="34" charset="0"/>
              <a:buNone/>
            </a:pPr>
            <a:r>
              <a:rPr lang="zh-CN" altLang="en-US" sz="2400">
                <a:sym typeface="+mn-ea"/>
              </a:rPr>
              <a:t>Rugao Marathon Association</a:t>
            </a:r>
            <a:endParaRPr lang="zh-CN" altLang="en-US" sz="2400"/>
          </a:p>
        </p:txBody>
      </p:sp>
      <p:sp>
        <p:nvSpPr>
          <p:cNvPr id="15" name="流程图: 可选过程 14"/>
          <p:cNvSpPr/>
          <p:nvPr/>
        </p:nvSpPr>
        <p:spPr>
          <a:xfrm>
            <a:off x="2941320" y="302260"/>
            <a:ext cx="216344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633095" y="393065"/>
            <a:ext cx="200215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7231380" y="326390"/>
            <a:ext cx="3194685"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可选过程 5"/>
          <p:cNvSpPr/>
          <p:nvPr/>
        </p:nvSpPr>
        <p:spPr>
          <a:xfrm>
            <a:off x="5192395" y="331470"/>
            <a:ext cx="1806575" cy="551180"/>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5201285" y="3067685"/>
            <a:ext cx="1797685"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7673340" y="6072505"/>
            <a:ext cx="4182110"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296545" y="4592320"/>
            <a:ext cx="505269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572135" y="3420745"/>
            <a:ext cx="321310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7332345" y="5285105"/>
            <a:ext cx="452310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296545" y="5662295"/>
            <a:ext cx="225171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可选过程 17"/>
          <p:cNvSpPr/>
          <p:nvPr/>
        </p:nvSpPr>
        <p:spPr>
          <a:xfrm>
            <a:off x="2635250" y="5662295"/>
            <a:ext cx="8126095"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296545" y="4946650"/>
            <a:ext cx="11557635" cy="33782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5527040" y="4541520"/>
            <a:ext cx="632777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9100185" y="4214495"/>
            <a:ext cx="275399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6998335" y="3876675"/>
            <a:ext cx="2863850" cy="3403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3171825" y="4192270"/>
            <a:ext cx="5851525" cy="34925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4655820" y="3888740"/>
            <a:ext cx="1873885" cy="31369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572135" y="5285105"/>
            <a:ext cx="6659245" cy="35877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4169410" y="3523615"/>
            <a:ext cx="5757545" cy="31369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ppt_x</p:attrName>
                                        </p:attrNameLst>
                                      </p:cBhvr>
                                      <p:tavLst>
                                        <p:tav tm="0">
                                          <p:val>
                                            <p:strVal val="#ppt_x-.2"/>
                                          </p:val>
                                        </p:tav>
                                        <p:tav tm="100000">
                                          <p:val>
                                            <p:strVal val="#ppt_x"/>
                                          </p:val>
                                        </p:tav>
                                      </p:tavLst>
                                    </p:anim>
                                    <p:anim calcmode="lin" valueType="num">
                                      <p:cBhvr>
                                        <p:cTn id="16"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4. </a:t>
            </a:r>
            <a:r>
              <a:rPr sz="3200"/>
              <a:t>高考方向和预测 ——  未来话语，中国梦的话语建构</a:t>
            </a:r>
            <a:endParaRPr sz="3200"/>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pic>
        <p:nvPicPr>
          <p:cNvPr id="5" name="图片 4" descr="搜狗截图20210511105112"/>
          <p:cNvPicPr>
            <a:picLocks noChangeAspect="1"/>
          </p:cNvPicPr>
          <p:nvPr/>
        </p:nvPicPr>
        <p:blipFill>
          <a:blip r:embed="rId3"/>
          <a:stretch>
            <a:fillRect/>
          </a:stretch>
        </p:blipFill>
        <p:spPr>
          <a:xfrm>
            <a:off x="296545" y="3254375"/>
            <a:ext cx="11455400" cy="3369945"/>
          </a:xfrm>
          <a:prstGeom prst="rect">
            <a:avLst/>
          </a:prstGeom>
        </p:spPr>
      </p:pic>
      <p:sp>
        <p:nvSpPr>
          <p:cNvPr id="14" name="文本框 13"/>
          <p:cNvSpPr txBox="1"/>
          <p:nvPr/>
        </p:nvSpPr>
        <p:spPr>
          <a:xfrm>
            <a:off x="8265160" y="5151755"/>
            <a:ext cx="2461895" cy="922020"/>
          </a:xfrm>
          <a:prstGeom prst="rect">
            <a:avLst/>
          </a:prstGeom>
          <a:noFill/>
        </p:spPr>
        <p:txBody>
          <a:bodyPr wrap="square" rtlCol="0">
            <a:spAutoFit/>
          </a:bodyPr>
          <a:lstStyle/>
          <a:p>
            <a:r>
              <a:rPr lang="zh-CN" altLang="en-US" b="1">
                <a:solidFill>
                  <a:srgbClr val="002060"/>
                </a:solidFill>
                <a:latin typeface="微软雅黑" panose="020B0503020204020204" pitchFamily="34" charset="-122"/>
                <a:ea typeface="微软雅黑" panose="020B0503020204020204" pitchFamily="34" charset="-122"/>
              </a:rPr>
              <a:t>回避政治敏感话题；</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002060"/>
                </a:solidFill>
                <a:latin typeface="微软雅黑" panose="020B0503020204020204" pitchFamily="34" charset="-122"/>
                <a:ea typeface="微软雅黑" panose="020B0503020204020204" pitchFamily="34" charset="-122"/>
              </a:rPr>
              <a:t>促进中外文化交流</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FF0000"/>
                </a:solidFill>
                <a:latin typeface="微软雅黑" panose="020B0503020204020204" pitchFamily="34" charset="-122"/>
                <a:ea typeface="微软雅黑" panose="020B0503020204020204" pitchFamily="34" charset="-122"/>
              </a:rPr>
              <a:t>时事要事中国梦</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989580" y="1792605"/>
            <a:ext cx="1789430"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17" name="文本框 16"/>
          <p:cNvSpPr txBox="1"/>
          <p:nvPr/>
        </p:nvSpPr>
        <p:spPr>
          <a:xfrm>
            <a:off x="6934200" y="179260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7" name="文本框 6"/>
          <p:cNvSpPr txBox="1"/>
          <p:nvPr/>
        </p:nvSpPr>
        <p:spPr>
          <a:xfrm>
            <a:off x="10494645" y="179260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9" name="文本框 8"/>
          <p:cNvSpPr txBox="1"/>
          <p:nvPr/>
        </p:nvSpPr>
        <p:spPr>
          <a:xfrm>
            <a:off x="8095615" y="147891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文体活动</a:t>
            </a:r>
            <a:endParaRPr lang="zh-CN" altLang="en-US" b="1">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81635" y="33020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文化学习；国际视野；文化输出</a:t>
            </a:r>
            <a:endParaRPr lang="zh-CN" altLang="en-US" sz="3200" dirty="0">
              <a:solidFill>
                <a:srgbClr val="000000"/>
              </a:solidFill>
            </a:endParaRPr>
          </a:p>
        </p:txBody>
      </p:sp>
      <p:sp>
        <p:nvSpPr>
          <p:cNvPr id="2" name="文本框 1"/>
          <p:cNvSpPr txBox="1"/>
          <p:nvPr/>
        </p:nvSpPr>
        <p:spPr>
          <a:xfrm>
            <a:off x="296642" y="1711864"/>
            <a:ext cx="11502390" cy="4258945"/>
          </a:xfrm>
          <a:prstGeom prst="rect">
            <a:avLst/>
          </a:prstGeom>
          <a:noFill/>
        </p:spPr>
        <p:txBody>
          <a:bodyPr wrap="square" rtlCol="0" anchor="t">
            <a:spAutoFit/>
          </a:bodyPr>
          <a:lstStyle/>
          <a:p>
            <a:pPr marL="285750" indent="-285750">
              <a:lnSpc>
                <a:spcPts val="2500"/>
              </a:lnSpc>
              <a:buFont typeface="Arial" panose="020B0604020202020204" pitchFamily="34" charset="0"/>
              <a:buChar char="•"/>
            </a:pPr>
            <a:r>
              <a:rPr lang="en-US" altLang="zh-CN" sz="2400" dirty="0">
                <a:solidFill>
                  <a:srgbClr val="000000"/>
                </a:solidFill>
              </a:rPr>
              <a:t>Dear Alex,                            </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u="sng" dirty="0">
                <a:solidFill>
                  <a:srgbClr val="000000"/>
                </a:solidFill>
              </a:rPr>
              <a:t>Hearing your </a:t>
            </a:r>
            <a:r>
              <a:rPr lang="en-US" altLang="zh-CN" sz="2400" u="sng" dirty="0">
                <a:solidFill>
                  <a:srgbClr val="C00000"/>
                </a:solidFill>
              </a:rPr>
              <a:t>departure</a:t>
            </a:r>
            <a:r>
              <a:rPr lang="en-US" altLang="zh-CN" sz="2400" dirty="0">
                <a:solidFill>
                  <a:srgbClr val="000000"/>
                </a:solidFill>
              </a:rPr>
              <a:t>, I’m writing to express my sincere gratitude for your generous help.</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dirty="0">
                <a:solidFill>
                  <a:srgbClr val="C00000"/>
                </a:solidFill>
              </a:rPr>
              <a:t>Last year</a:t>
            </a:r>
            <a:r>
              <a:rPr lang="en-US" altLang="zh-CN" sz="2400" dirty="0">
                <a:solidFill>
                  <a:srgbClr val="000000"/>
                </a:solidFill>
              </a:rPr>
              <a:t> has </a:t>
            </a:r>
            <a:r>
              <a:rPr lang="en-US" altLang="zh-CN" sz="2400" u="sng" dirty="0">
                <a:solidFill>
                  <a:srgbClr val="000000"/>
                </a:solidFill>
              </a:rPr>
              <a:t>witnessed</a:t>
            </a:r>
            <a:r>
              <a:rPr lang="en-US" altLang="zh-CN" sz="2400" dirty="0">
                <a:solidFill>
                  <a:srgbClr val="000000"/>
                </a:solidFill>
              </a:rPr>
              <a:t> my harvest in English. When I </a:t>
            </a:r>
            <a:r>
              <a:rPr lang="en-US" altLang="zh-CN" sz="2400" u="sng" dirty="0">
                <a:solidFill>
                  <a:srgbClr val="000000"/>
                </a:solidFill>
              </a:rPr>
              <a:t>was messed up with</a:t>
            </a:r>
            <a:r>
              <a:rPr lang="en-US" altLang="zh-CN" sz="2400" dirty="0">
                <a:solidFill>
                  <a:srgbClr val="000000"/>
                </a:solidFill>
              </a:rPr>
              <a:t> all the language </a:t>
            </a:r>
            <a:r>
              <a:rPr lang="en-US" altLang="zh-CN" sz="2400" u="sng" dirty="0">
                <a:solidFill>
                  <a:srgbClr val="000000"/>
                </a:solidFill>
              </a:rPr>
              <a:t>obstacles</a:t>
            </a:r>
            <a:r>
              <a:rPr lang="en-US" altLang="zh-CN" sz="2400" dirty="0">
                <a:solidFill>
                  <a:srgbClr val="000000"/>
                </a:solidFill>
              </a:rPr>
              <a:t>, </a:t>
            </a:r>
            <a:r>
              <a:rPr lang="en-US" altLang="zh-CN" sz="2400" dirty="0">
                <a:solidFill>
                  <a:srgbClr val="C00000"/>
                </a:solidFill>
              </a:rPr>
              <a:t>It was</a:t>
            </a:r>
            <a:r>
              <a:rPr lang="en-US" altLang="zh-CN" sz="2400" dirty="0">
                <a:solidFill>
                  <a:srgbClr val="000000"/>
                </a:solidFill>
              </a:rPr>
              <a:t> your patience and guidance </a:t>
            </a:r>
            <a:r>
              <a:rPr lang="en-US" altLang="zh-CN" sz="2400" dirty="0">
                <a:solidFill>
                  <a:srgbClr val="C00000"/>
                </a:solidFill>
              </a:rPr>
              <a:t>that</a:t>
            </a:r>
            <a:r>
              <a:rPr lang="en-US" altLang="zh-CN" sz="2400" dirty="0">
                <a:solidFill>
                  <a:srgbClr val="000000"/>
                </a:solidFill>
              </a:rPr>
              <a:t> </a:t>
            </a:r>
            <a:r>
              <a:rPr lang="en-US" altLang="zh-CN" sz="2400" b="1" u="sng" dirty="0">
                <a:solidFill>
                  <a:srgbClr val="002060"/>
                </a:solidFill>
              </a:rPr>
              <a:t>enlighten</a:t>
            </a:r>
            <a:r>
              <a:rPr lang="en-US" altLang="zh-CN" sz="2400" dirty="0">
                <a:solidFill>
                  <a:srgbClr val="002060"/>
                </a:solidFill>
              </a:rPr>
              <a:t>ed</a:t>
            </a:r>
            <a:r>
              <a:rPr lang="en-US" altLang="zh-CN" sz="2400" dirty="0">
                <a:solidFill>
                  <a:srgbClr val="000000"/>
                </a:solidFill>
              </a:rPr>
              <a:t> me. Besides you always offered to revise the language style of my writing practice, which </a:t>
            </a:r>
            <a:r>
              <a:rPr lang="en-US" altLang="zh-CN" sz="2400" b="1" u="sng" dirty="0">
                <a:solidFill>
                  <a:srgbClr val="002060"/>
                </a:solidFill>
              </a:rPr>
              <a:t>enable</a:t>
            </a:r>
            <a:r>
              <a:rPr lang="en-US" altLang="zh-CN" sz="2400" dirty="0">
                <a:solidFill>
                  <a:srgbClr val="002060"/>
                </a:solidFill>
              </a:rPr>
              <a:t>d</a:t>
            </a:r>
            <a:r>
              <a:rPr lang="en-US" altLang="zh-CN" sz="2400" dirty="0">
                <a:solidFill>
                  <a:srgbClr val="000000"/>
                </a:solidFill>
              </a:rPr>
              <a:t> me to </a:t>
            </a:r>
            <a:r>
              <a:rPr lang="en-US" altLang="zh-CN" sz="2400" u="sng" dirty="0">
                <a:solidFill>
                  <a:srgbClr val="000000"/>
                </a:solidFill>
              </a:rPr>
              <a:t>savor a dip of authentic English</a:t>
            </a:r>
            <a:r>
              <a:rPr lang="en-US" altLang="zh-CN" sz="2400" dirty="0">
                <a:solidFill>
                  <a:srgbClr val="000000"/>
                </a:solidFill>
              </a:rPr>
              <a:t>. </a:t>
            </a:r>
            <a:r>
              <a:rPr lang="en-US" altLang="zh-CN" sz="2400" dirty="0">
                <a:solidFill>
                  <a:srgbClr val="C00000"/>
                </a:solidFill>
              </a:rPr>
              <a:t>With </a:t>
            </a:r>
            <a:r>
              <a:rPr lang="en-US" altLang="zh-CN" sz="2400" u="sng" dirty="0">
                <a:solidFill>
                  <a:srgbClr val="C00000"/>
                </a:solidFill>
              </a:rPr>
              <a:t>cross-cultural notions and visions</a:t>
            </a:r>
            <a:r>
              <a:rPr lang="en-US" altLang="zh-CN" sz="2400" dirty="0">
                <a:solidFill>
                  <a:srgbClr val="C00000"/>
                </a:solidFill>
              </a:rPr>
              <a:t> being exchanging</a:t>
            </a:r>
            <a:r>
              <a:rPr lang="en-US" altLang="zh-CN" sz="2400" dirty="0">
                <a:solidFill>
                  <a:srgbClr val="000000"/>
                </a:solidFill>
              </a:rPr>
              <a:t>, my knowledge </a:t>
            </a:r>
            <a:r>
              <a:rPr lang="en-US" altLang="zh-CN" sz="2400" u="sng" dirty="0">
                <a:solidFill>
                  <a:srgbClr val="000000"/>
                </a:solidFill>
              </a:rPr>
              <a:t>scope</a:t>
            </a:r>
            <a:r>
              <a:rPr lang="en-US" altLang="zh-CN" sz="2400" dirty="0">
                <a:solidFill>
                  <a:srgbClr val="000000"/>
                </a:solidFill>
              </a:rPr>
              <a:t> was </a:t>
            </a:r>
            <a:r>
              <a:rPr lang="en-US" altLang="zh-CN" sz="2400" b="1" u="sng" dirty="0">
                <a:solidFill>
                  <a:srgbClr val="002060"/>
                </a:solidFill>
              </a:rPr>
              <a:t>enrich</a:t>
            </a:r>
            <a:r>
              <a:rPr lang="en-US" altLang="zh-CN" sz="2400" dirty="0">
                <a:solidFill>
                  <a:srgbClr val="002060"/>
                </a:solidFill>
              </a:rPr>
              <a:t>ed</a:t>
            </a:r>
            <a:r>
              <a:rPr lang="en-US" altLang="zh-CN" sz="2400" dirty="0">
                <a:solidFill>
                  <a:srgbClr val="000000"/>
                </a:solidFill>
              </a:rPr>
              <a:t> and our friendship has been flourishing!</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dirty="0">
                <a:solidFill>
                  <a:srgbClr val="C00000"/>
                </a:solidFill>
              </a:rPr>
              <a:t>Attached to the letter is an auspicious Chinese knot</a:t>
            </a:r>
            <a:r>
              <a:rPr lang="en-US" altLang="zh-CN" sz="2400" dirty="0">
                <a:solidFill>
                  <a:srgbClr val="000000"/>
                </a:solidFill>
              </a:rPr>
              <a:t>. </a:t>
            </a:r>
            <a:r>
              <a:rPr lang="en-US" altLang="zh-CN" sz="2400" u="sng" dirty="0">
                <a:solidFill>
                  <a:srgbClr val="000000"/>
                </a:solidFill>
              </a:rPr>
              <a:t>May</a:t>
            </a:r>
            <a:r>
              <a:rPr lang="en-US" altLang="zh-CN" sz="2400" dirty="0">
                <a:solidFill>
                  <a:srgbClr val="000000"/>
                </a:solidFill>
              </a:rPr>
              <a:t> every moment </a:t>
            </a:r>
            <a:r>
              <a:rPr lang="en-US" altLang="zh-CN" sz="2400" u="sng" dirty="0">
                <a:solidFill>
                  <a:srgbClr val="000000"/>
                </a:solidFill>
              </a:rPr>
              <a:t>full of joy</a:t>
            </a:r>
            <a:r>
              <a:rPr lang="en-US" altLang="zh-CN" sz="2400" dirty="0">
                <a:solidFill>
                  <a:srgbClr val="000000"/>
                </a:solidFill>
              </a:rPr>
              <a:t> </a:t>
            </a:r>
            <a:r>
              <a:rPr lang="en-US" altLang="zh-CN" sz="2400" u="sng" dirty="0">
                <a:solidFill>
                  <a:srgbClr val="000000"/>
                </a:solidFill>
              </a:rPr>
              <a:t>on your new stage of life</a:t>
            </a:r>
            <a:r>
              <a:rPr lang="en-US" altLang="zh-CN" sz="2400" dirty="0">
                <a:solidFill>
                  <a:srgbClr val="000000"/>
                </a:solidFill>
              </a:rPr>
              <a:t>! </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Yours genuinely,</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Li Hu</a:t>
            </a:r>
            <a:endParaRPr lang="en-US" altLang="zh-CN" sz="2400" dirty="0">
              <a:solidFill>
                <a:srgbClr val="000000"/>
              </a:solidFill>
            </a:endParaRPr>
          </a:p>
        </p:txBody>
      </p:sp>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42595" y="1003978"/>
            <a:ext cx="11214735" cy="706755"/>
          </a:xfrm>
          <a:prstGeom prst="rect">
            <a:avLst/>
          </a:prstGeom>
          <a:ln>
            <a:solidFill>
              <a:schemeClr val="accent1"/>
            </a:solidFill>
          </a:ln>
        </p:spPr>
        <p:txBody>
          <a:bodyPr wrap="square">
            <a:spAutoFit/>
          </a:bodyPr>
          <a:lstStyle/>
          <a:p>
            <a:pPr indent="0">
              <a:buFont typeface="Wingdings" panose="05000000000000000000" pitchFamily="2" charset="2"/>
              <a:buNone/>
            </a:pPr>
            <a:r>
              <a:rPr lang="zh-CN" altLang="en-US" sz="2000" dirty="0">
                <a:solidFill>
                  <a:schemeClr val="tx1"/>
                </a:solidFill>
              </a:rPr>
              <a:t>假定你是李华，经常帮助你学习英语的朋友</a:t>
            </a:r>
            <a:r>
              <a:rPr lang="en-US" altLang="zh-CN" sz="2000" dirty="0">
                <a:solidFill>
                  <a:schemeClr val="tx1"/>
                </a:solidFill>
              </a:rPr>
              <a:t>Alex</a:t>
            </a:r>
            <a:r>
              <a:rPr lang="zh-CN" altLang="en-US" sz="2000" dirty="0">
                <a:solidFill>
                  <a:schemeClr val="tx1"/>
                </a:solidFill>
              </a:rPr>
              <a:t>即将返回自己的国家。请给他写一封邮件，内容包括：</a:t>
            </a:r>
            <a:r>
              <a:rPr lang="en-US" altLang="zh-CN" sz="2000" dirty="0">
                <a:solidFill>
                  <a:schemeClr val="tx1"/>
                </a:solidFill>
              </a:rPr>
              <a:t>1. </a:t>
            </a:r>
            <a:r>
              <a:rPr lang="zh-CN" altLang="en-US" sz="2000" dirty="0">
                <a:solidFill>
                  <a:schemeClr val="tx1"/>
                </a:solidFill>
              </a:rPr>
              <a:t>表示感谢；</a:t>
            </a:r>
            <a:r>
              <a:rPr lang="en-US" altLang="zh-CN" sz="2000" dirty="0">
                <a:solidFill>
                  <a:schemeClr val="tx1"/>
                </a:solidFill>
              </a:rPr>
              <a:t>2. </a:t>
            </a:r>
            <a:r>
              <a:rPr lang="zh-CN" altLang="en-US" sz="2000" dirty="0">
                <a:solidFill>
                  <a:schemeClr val="tx1"/>
                </a:solidFill>
              </a:rPr>
              <a:t>回顾</a:t>
            </a:r>
            <a:r>
              <a:rPr lang="en-US" altLang="zh-CN" sz="2000" dirty="0">
                <a:solidFill>
                  <a:schemeClr val="tx1"/>
                </a:solidFill>
              </a:rPr>
              <a:t>Alex</a:t>
            </a:r>
            <a:r>
              <a:rPr lang="zh-CN" altLang="en-US" sz="2000" dirty="0">
                <a:solidFill>
                  <a:schemeClr val="tx1"/>
                </a:solidFill>
              </a:rPr>
              <a:t>对你的帮助；</a:t>
            </a:r>
            <a:r>
              <a:rPr lang="en-US" altLang="zh-CN" sz="2000" dirty="0">
                <a:solidFill>
                  <a:schemeClr val="tx1"/>
                </a:solidFill>
              </a:rPr>
              <a:t>3. </a:t>
            </a:r>
            <a:r>
              <a:rPr lang="zh-CN" altLang="en-US" sz="2000" dirty="0">
                <a:solidFill>
                  <a:schemeClr val="tx1"/>
                </a:solidFill>
              </a:rPr>
              <a:t>临别祝愿。</a:t>
            </a:r>
            <a:r>
              <a:rPr lang="zh-CN" altLang="en-US" sz="1600" dirty="0">
                <a:solidFill>
                  <a:schemeClr val="tx1"/>
                </a:solidFill>
              </a:rPr>
              <a:t>（</a:t>
            </a:r>
            <a:r>
              <a:rPr lang="en-US" altLang="zh-CN" sz="1600" dirty="0">
                <a:solidFill>
                  <a:schemeClr val="tx1"/>
                </a:solidFill>
              </a:rPr>
              <a:t>2019</a:t>
            </a:r>
            <a:r>
              <a:rPr lang="zh-CN" altLang="en-US" sz="1600" dirty="0">
                <a:solidFill>
                  <a:schemeClr val="tx1"/>
                </a:solidFill>
              </a:rPr>
              <a:t>年</a:t>
            </a:r>
            <a:r>
              <a:rPr lang="en-US" altLang="zh-CN" sz="1600" dirty="0">
                <a:solidFill>
                  <a:schemeClr val="tx1"/>
                </a:solidFill>
              </a:rPr>
              <a:t>6</a:t>
            </a:r>
            <a:r>
              <a:rPr lang="zh-CN" altLang="en-US" sz="1600" dirty="0">
                <a:solidFill>
                  <a:schemeClr val="tx1"/>
                </a:solidFill>
              </a:rPr>
              <a:t>月浙江高考</a:t>
            </a:r>
            <a:r>
              <a:rPr lang="en-US" altLang="zh-CN" sz="1600" dirty="0">
                <a:solidFill>
                  <a:schemeClr val="tx1"/>
                </a:solidFill>
              </a:rPr>
              <a:t>——</a:t>
            </a:r>
            <a:r>
              <a:rPr lang="zh-CN" altLang="en-US" sz="1600" dirty="0">
                <a:solidFill>
                  <a:schemeClr val="tx1"/>
                </a:solidFill>
              </a:rPr>
              <a:t>感谢信）</a:t>
            </a:r>
            <a:endParaRPr lang="zh-CN" altLang="en-US" sz="1600" dirty="0">
              <a:solidFill>
                <a:schemeClr val="tx1"/>
              </a:solidFill>
            </a:endParaRPr>
          </a:p>
        </p:txBody>
      </p:sp>
      <p:sp>
        <p:nvSpPr>
          <p:cNvPr id="3" name="矩形 2"/>
          <p:cNvSpPr/>
          <p:nvPr/>
        </p:nvSpPr>
        <p:spPr>
          <a:xfrm>
            <a:off x="935420" y="5371840"/>
            <a:ext cx="7767146" cy="1200329"/>
          </a:xfrm>
          <a:prstGeom prst="rect">
            <a:avLst/>
          </a:prstGeom>
        </p:spPr>
        <p:txBody>
          <a:bodyPr wrap="square">
            <a:spAutoFit/>
          </a:bodyPr>
          <a:lstStyle/>
          <a:p>
            <a:r>
              <a:rPr lang="en-US" altLang="zh-CN" b="1" i="1" dirty="0">
                <a:solidFill>
                  <a:srgbClr val="7030A0"/>
                </a:solidFill>
              </a:rPr>
              <a:t>be messed up with</a:t>
            </a:r>
            <a:r>
              <a:rPr lang="zh-CN" altLang="en-US" b="1" i="1" dirty="0">
                <a:solidFill>
                  <a:srgbClr val="7030A0"/>
                </a:solidFill>
              </a:rPr>
              <a:t>（糟糕面对）；    </a:t>
            </a:r>
            <a:r>
              <a:rPr lang="en-US" altLang="zh-CN" b="1" i="1" dirty="0">
                <a:solidFill>
                  <a:srgbClr val="7030A0"/>
                </a:solidFill>
              </a:rPr>
              <a:t>enlighten</a:t>
            </a:r>
            <a:r>
              <a:rPr lang="zh-CN" altLang="en-US" b="1" i="1" dirty="0">
                <a:solidFill>
                  <a:srgbClr val="7030A0"/>
                </a:solidFill>
              </a:rPr>
              <a:t>（启发；教导）；</a:t>
            </a:r>
            <a:endParaRPr lang="en-US" altLang="zh-CN" b="1" i="1" dirty="0">
              <a:solidFill>
                <a:srgbClr val="7030A0"/>
              </a:solidFill>
            </a:endParaRPr>
          </a:p>
          <a:p>
            <a:r>
              <a:rPr lang="en-US" altLang="zh-CN" b="1" i="1" dirty="0">
                <a:solidFill>
                  <a:srgbClr val="7030A0"/>
                </a:solidFill>
              </a:rPr>
              <a:t>savor a dip of</a:t>
            </a:r>
            <a:r>
              <a:rPr lang="zh-CN" altLang="en-US" b="1" i="1" dirty="0">
                <a:solidFill>
                  <a:srgbClr val="7030A0"/>
                </a:solidFill>
              </a:rPr>
              <a:t>（品尝，欣赏）；         </a:t>
            </a:r>
            <a:r>
              <a:rPr lang="en-US" altLang="zh-CN" b="1" i="1" dirty="0">
                <a:solidFill>
                  <a:srgbClr val="7030A0"/>
                </a:solidFill>
              </a:rPr>
              <a:t>authentic</a:t>
            </a:r>
            <a:r>
              <a:rPr lang="zh-CN" altLang="en-US" b="1" i="1" dirty="0">
                <a:solidFill>
                  <a:srgbClr val="7030A0"/>
                </a:solidFill>
              </a:rPr>
              <a:t>（真正的，真实的）；</a:t>
            </a:r>
            <a:endParaRPr lang="en-US" altLang="zh-CN" b="1" i="1" dirty="0">
              <a:solidFill>
                <a:srgbClr val="7030A0"/>
              </a:solidFill>
            </a:endParaRPr>
          </a:p>
          <a:p>
            <a:r>
              <a:rPr lang="en-US" altLang="zh-CN" b="1" i="1" dirty="0">
                <a:solidFill>
                  <a:srgbClr val="7030A0"/>
                </a:solidFill>
              </a:rPr>
              <a:t>notion and vision</a:t>
            </a:r>
            <a:r>
              <a:rPr lang="zh-CN" altLang="en-US" b="1" i="1" dirty="0">
                <a:solidFill>
                  <a:srgbClr val="7030A0"/>
                </a:solidFill>
              </a:rPr>
              <a:t>（概念与视野）；   </a:t>
            </a:r>
            <a:r>
              <a:rPr lang="en-US" altLang="zh-CN" b="1" i="1" dirty="0">
                <a:solidFill>
                  <a:srgbClr val="7030A0"/>
                </a:solidFill>
              </a:rPr>
              <a:t>scope </a:t>
            </a:r>
            <a:r>
              <a:rPr lang="zh-CN" altLang="en-US" b="1" i="1" dirty="0">
                <a:solidFill>
                  <a:srgbClr val="7030A0"/>
                </a:solidFill>
              </a:rPr>
              <a:t>（</a:t>
            </a:r>
            <a:r>
              <a:rPr lang="en-US" altLang="zh-CN" b="1" i="1" dirty="0">
                <a:solidFill>
                  <a:srgbClr val="7030A0"/>
                </a:solidFill>
              </a:rPr>
              <a:t> /</a:t>
            </a:r>
            <a:r>
              <a:rPr lang="en-US" altLang="zh-CN" b="1" i="1" dirty="0" err="1">
                <a:solidFill>
                  <a:srgbClr val="7030A0"/>
                </a:solidFill>
              </a:rPr>
              <a:t>skəʊp</a:t>
            </a:r>
            <a:r>
              <a:rPr lang="en-US" altLang="zh-CN" b="1" i="1" dirty="0">
                <a:solidFill>
                  <a:srgbClr val="7030A0"/>
                </a:solidFill>
              </a:rPr>
              <a:t>/ </a:t>
            </a:r>
            <a:r>
              <a:rPr lang="zh-CN" altLang="en-US" b="1" i="1" dirty="0">
                <a:solidFill>
                  <a:srgbClr val="7030A0"/>
                </a:solidFill>
              </a:rPr>
              <a:t>视野；眼界）；</a:t>
            </a:r>
            <a:endParaRPr lang="en-US" altLang="zh-CN" b="1" i="1" dirty="0">
              <a:solidFill>
                <a:srgbClr val="7030A0"/>
              </a:solidFill>
            </a:endParaRPr>
          </a:p>
          <a:p>
            <a:r>
              <a:rPr lang="en-US" altLang="zh-CN" b="1" i="1" dirty="0">
                <a:solidFill>
                  <a:srgbClr val="7030A0"/>
                </a:solidFill>
              </a:rPr>
              <a:t>flourish (/ˈ</a:t>
            </a:r>
            <a:r>
              <a:rPr lang="en-US" altLang="zh-CN" b="1" i="1" dirty="0" err="1">
                <a:solidFill>
                  <a:srgbClr val="7030A0"/>
                </a:solidFill>
              </a:rPr>
              <a:t>flʌrɪʃ</a:t>
            </a:r>
            <a:r>
              <a:rPr lang="en-US" altLang="zh-CN" b="1" i="1" dirty="0">
                <a:solidFill>
                  <a:srgbClr val="7030A0"/>
                </a:solidFill>
              </a:rPr>
              <a:t>/ v.</a:t>
            </a:r>
            <a:r>
              <a:rPr lang="zh-CN" altLang="en-US" b="1" i="1" dirty="0">
                <a:solidFill>
                  <a:srgbClr val="7030A0"/>
                </a:solidFill>
              </a:rPr>
              <a:t>茂盛；茁壮成长</a:t>
            </a:r>
            <a:r>
              <a:rPr lang="en-US" altLang="zh-CN" b="1" i="1" dirty="0">
                <a:solidFill>
                  <a:srgbClr val="7030A0"/>
                </a:solidFill>
              </a:rPr>
              <a:t>) ;   auspicious</a:t>
            </a:r>
            <a:r>
              <a:rPr lang="zh-CN" altLang="en-US" b="1" i="1" dirty="0">
                <a:solidFill>
                  <a:srgbClr val="7030A0"/>
                </a:solidFill>
              </a:rPr>
              <a:t>（</a:t>
            </a:r>
            <a:r>
              <a:rPr lang="en-US" altLang="zh-CN" b="1" i="1" dirty="0">
                <a:solidFill>
                  <a:srgbClr val="7030A0"/>
                </a:solidFill>
              </a:rPr>
              <a:t> /ɔːˈ</a:t>
            </a:r>
            <a:r>
              <a:rPr lang="en-US" altLang="zh-CN" b="1" i="1" dirty="0" err="1">
                <a:solidFill>
                  <a:srgbClr val="7030A0"/>
                </a:solidFill>
              </a:rPr>
              <a:t>spɪʃəs</a:t>
            </a:r>
            <a:r>
              <a:rPr lang="en-US" altLang="zh-CN" b="1" i="1" dirty="0">
                <a:solidFill>
                  <a:srgbClr val="7030A0"/>
                </a:solidFill>
              </a:rPr>
              <a:t>/ </a:t>
            </a:r>
            <a:r>
              <a:rPr lang="zh-CN" altLang="en-US" b="1" i="1" dirty="0">
                <a:solidFill>
                  <a:srgbClr val="7030A0"/>
                </a:solidFill>
              </a:rPr>
              <a:t>吉祥的）</a:t>
            </a:r>
            <a:endParaRPr lang="zh-CN" altLang="en-US" b="1" i="1" dirty="0">
              <a:solidFill>
                <a:srgbClr val="7030A0"/>
              </a:solidFill>
            </a:endParaRPr>
          </a:p>
        </p:txBody>
      </p:sp>
      <p:sp>
        <p:nvSpPr>
          <p:cNvPr id="8" name="流程图: 可选过程 7"/>
          <p:cNvSpPr/>
          <p:nvPr/>
        </p:nvSpPr>
        <p:spPr>
          <a:xfrm>
            <a:off x="935355" y="4587875"/>
            <a:ext cx="708533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8020685" y="3639185"/>
            <a:ext cx="3560445" cy="40449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627380" y="3985895"/>
            <a:ext cx="10954385" cy="6013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627380" y="3581400"/>
            <a:ext cx="727964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p:cNvSpPr/>
          <p:nvPr/>
        </p:nvSpPr>
        <p:spPr>
          <a:xfrm>
            <a:off x="741045" y="31750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7180" y="2459990"/>
            <a:ext cx="11577320" cy="1938020"/>
          </a:xfrm>
          <a:prstGeom prst="rect">
            <a:avLst/>
          </a:prstGeom>
          <a:noFill/>
          <a:ln>
            <a:solidFill>
              <a:srgbClr val="00B0F0"/>
            </a:solidFill>
          </a:ln>
        </p:spPr>
        <p:txBody>
          <a:bodyPr wrap="square" rtlCol="0">
            <a:spAutoFit/>
          </a:bodyPr>
          <a:lstStyle/>
          <a:p>
            <a:r>
              <a:rPr lang="en-US" altLang="zh-CN" sz="2400">
                <a:solidFill>
                  <a:schemeClr val="tx1"/>
                </a:solidFill>
              </a:rPr>
              <a:t>   </a:t>
            </a:r>
            <a:r>
              <a:rPr lang="zh-CN" altLang="en-US" sz="2400">
                <a:solidFill>
                  <a:schemeClr val="tx1"/>
                </a:solidFill>
              </a:rPr>
              <a:t>During your visit, we will do a lot of interesting things together, including </a:t>
            </a:r>
            <a:r>
              <a:rPr lang="zh-CN" altLang="en-US" sz="2400" b="1">
                <a:solidFill>
                  <a:srgbClr val="C00000"/>
                </a:solidFill>
              </a:rPr>
              <a:t>watching</a:t>
            </a:r>
            <a:r>
              <a:rPr lang="zh-CN" altLang="en-US" sz="2400" b="1">
                <a:solidFill>
                  <a:schemeClr val="tx1"/>
                </a:solidFill>
              </a:rPr>
              <a:t> kungfu, </a:t>
            </a:r>
            <a:r>
              <a:rPr lang="zh-CN" altLang="en-US" sz="2400" b="1">
                <a:solidFill>
                  <a:srgbClr val="C00000"/>
                </a:solidFill>
              </a:rPr>
              <a:t>visiting </a:t>
            </a:r>
            <a:r>
              <a:rPr lang="zh-CN" altLang="en-US" sz="2400" b="1">
                <a:solidFill>
                  <a:schemeClr val="tx1"/>
                </a:solidFill>
              </a:rPr>
              <a:t>a tea museum, learning ink painting, and </a:t>
            </a:r>
            <a:r>
              <a:rPr lang="zh-CN" altLang="en-US" sz="2400" b="1">
                <a:solidFill>
                  <a:srgbClr val="C00000"/>
                </a:solidFill>
              </a:rPr>
              <a:t>trying</a:t>
            </a:r>
            <a:r>
              <a:rPr lang="zh-CN" altLang="en-US" sz="2400" b="1">
                <a:solidFill>
                  <a:schemeClr val="tx1"/>
                </a:solidFill>
              </a:rPr>
              <a:t> different kinds of Chinese food.</a:t>
            </a:r>
            <a:r>
              <a:rPr lang="zh-CN" altLang="en-US" sz="2400">
                <a:solidFill>
                  <a:schemeClr val="tx1"/>
                </a:solidFill>
              </a:rPr>
              <a:t> We will </a:t>
            </a:r>
            <a:r>
              <a:rPr lang="zh-CN" altLang="en-US" sz="2400" b="1">
                <a:solidFill>
                  <a:schemeClr val="tx1"/>
                </a:solidFill>
              </a:rPr>
              <a:t>also </a:t>
            </a:r>
            <a:r>
              <a:rPr lang="zh-CN" altLang="en-US" sz="2400" b="1">
                <a:solidFill>
                  <a:srgbClr val="C00000"/>
                </a:solidFill>
              </a:rPr>
              <a:t>take</a:t>
            </a:r>
            <a:r>
              <a:rPr lang="zh-CN" altLang="en-US" sz="2400" b="1">
                <a:solidFill>
                  <a:schemeClr val="tx1"/>
                </a:solidFill>
              </a:rPr>
              <a:t> you to an </a:t>
            </a:r>
            <a:r>
              <a:rPr lang="zh-CN" altLang="en-US" sz="2400" b="1">
                <a:solidFill>
                  <a:srgbClr val="0070C0"/>
                </a:solidFill>
              </a:rPr>
              <a:t>ancient</a:t>
            </a:r>
            <a:r>
              <a:rPr lang="zh-CN" altLang="en-US" sz="2400" b="1">
                <a:solidFill>
                  <a:schemeClr val="tx1"/>
                </a:solidFill>
              </a:rPr>
              <a:t> town, where you will </a:t>
            </a:r>
            <a:r>
              <a:rPr lang="zh-CN" altLang="en-US" sz="2400" b="1">
                <a:solidFill>
                  <a:srgbClr val="C00000"/>
                </a:solidFill>
              </a:rPr>
              <a:t>learn</a:t>
            </a:r>
            <a:r>
              <a:rPr lang="zh-CN" altLang="en-US" sz="2400" b="1">
                <a:solidFill>
                  <a:schemeClr val="tx1"/>
                </a:solidFill>
              </a:rPr>
              <a:t> about the local culture</a:t>
            </a:r>
            <a:r>
              <a:rPr lang="zh-CN" altLang="en-US" sz="2400">
                <a:solidFill>
                  <a:schemeClr val="tx1"/>
                </a:solidFill>
              </a:rPr>
              <a:t>. Finally, we really look forward to interacting with you and wish you a good time here!</a:t>
            </a:r>
            <a:r>
              <a:rPr lang="en-US" altLang="zh-CN" sz="2400">
                <a:solidFill>
                  <a:schemeClr val="tx1"/>
                </a:solidFill>
              </a:rPr>
              <a:t>        </a:t>
            </a:r>
            <a:r>
              <a:rPr lang="zh-CN" altLang="en-US" sz="2400">
                <a:solidFill>
                  <a:schemeClr val="tx1"/>
                </a:solidFill>
              </a:rPr>
              <a:t>范文</a:t>
            </a:r>
            <a:endParaRPr lang="zh-CN" altLang="en-US" sz="2400">
              <a:solidFill>
                <a:schemeClr val="tx1"/>
              </a:solidFill>
            </a:endParaRPr>
          </a:p>
        </p:txBody>
      </p:sp>
      <p:sp>
        <p:nvSpPr>
          <p:cNvPr id="5" name="文本框 4"/>
          <p:cNvSpPr txBox="1"/>
          <p:nvPr/>
        </p:nvSpPr>
        <p:spPr>
          <a:xfrm>
            <a:off x="297815" y="4552315"/>
            <a:ext cx="11577955" cy="1938020"/>
          </a:xfrm>
          <a:prstGeom prst="rect">
            <a:avLst/>
          </a:prstGeom>
          <a:noFill/>
          <a:ln>
            <a:solidFill>
              <a:srgbClr val="F95647">
                <a:lumMod val="20000"/>
                <a:lumOff val="80000"/>
              </a:srgbClr>
            </a:solidFill>
          </a:ln>
        </p:spPr>
        <p:txBody>
          <a:bodyPr wrap="square" rtlCol="0">
            <a:spAutoFit/>
          </a:bodyPr>
          <a:lstStyle/>
          <a:p>
            <a:r>
              <a:rPr lang="en-US" altLang="zh-CN" sz="2400">
                <a:solidFill>
                  <a:schemeClr val="tx1"/>
                </a:solidFill>
              </a:rPr>
              <a:t>   </a:t>
            </a:r>
            <a:r>
              <a:rPr lang="zh-CN" altLang="en-US" sz="2400">
                <a:solidFill>
                  <a:schemeClr val="tx1"/>
                </a:solidFill>
              </a:rPr>
              <a:t>After the welcome meeting, we will show you around the school so that you can be more familiar with it. Then you will</a:t>
            </a:r>
            <a:r>
              <a:rPr lang="zh-CN" altLang="en-US" sz="2400">
                <a:solidFill>
                  <a:srgbClr val="C00000"/>
                </a:solidFill>
              </a:rPr>
              <a:t> </a:t>
            </a:r>
            <a:r>
              <a:rPr lang="zh-CN" altLang="en-US" sz="2400" b="1">
                <a:solidFill>
                  <a:srgbClr val="C00000"/>
                </a:solidFill>
              </a:rPr>
              <a:t>attend</a:t>
            </a:r>
            <a:r>
              <a:rPr lang="zh-CN" altLang="en-US" sz="2400" b="1">
                <a:solidFill>
                  <a:schemeClr val="tx1"/>
                </a:solidFill>
              </a:rPr>
              <a:t> a Chinese class where you can </a:t>
            </a:r>
            <a:r>
              <a:rPr lang="zh-CN" altLang="en-US" sz="2400" b="1">
                <a:solidFill>
                  <a:srgbClr val="C00000"/>
                </a:solidFill>
              </a:rPr>
              <a:t>savour</a:t>
            </a:r>
            <a:r>
              <a:rPr lang="zh-CN" altLang="en-US" sz="2400" b="1">
                <a:solidFill>
                  <a:schemeClr val="tx1"/>
                </a:solidFill>
              </a:rPr>
              <a:t> a dip of the </a:t>
            </a:r>
            <a:r>
              <a:rPr lang="zh-CN" altLang="en-US" sz="2400" b="1" u="sng">
                <a:solidFill>
                  <a:srgbClr val="0070C0"/>
                </a:solidFill>
              </a:rPr>
              <a:t>beauty</a:t>
            </a:r>
            <a:r>
              <a:rPr lang="zh-CN" altLang="en-US" sz="2400" b="1">
                <a:solidFill>
                  <a:schemeClr val="tx1"/>
                </a:solidFill>
              </a:rPr>
              <a:t> of Chinese. </a:t>
            </a:r>
            <a:r>
              <a:rPr lang="zh-CN" altLang="en-US" sz="2400">
                <a:solidFill>
                  <a:schemeClr val="tx1"/>
                </a:solidFill>
              </a:rPr>
              <a:t>At noon, you can</a:t>
            </a:r>
            <a:r>
              <a:rPr lang="zh-CN" altLang="en-US" sz="2400" b="1">
                <a:solidFill>
                  <a:schemeClr val="tx1"/>
                </a:solidFill>
              </a:rPr>
              <a:t> </a:t>
            </a:r>
            <a:r>
              <a:rPr lang="zh-CN" altLang="en-US" sz="2400" b="1">
                <a:solidFill>
                  <a:srgbClr val="C00000"/>
                </a:solidFill>
              </a:rPr>
              <a:t>enjoy</a:t>
            </a:r>
            <a:r>
              <a:rPr lang="zh-CN" altLang="en-US" sz="2400" b="1">
                <a:solidFill>
                  <a:schemeClr val="tx1"/>
                </a:solidFill>
              </a:rPr>
              <a:t> some traditional Chinese delicacies</a:t>
            </a:r>
            <a:r>
              <a:rPr lang="zh-CN" altLang="en-US" sz="2400">
                <a:solidFill>
                  <a:schemeClr val="tx1"/>
                </a:solidFill>
              </a:rPr>
              <a:t>. The following hours you will</a:t>
            </a:r>
            <a:r>
              <a:rPr lang="zh-CN" altLang="en-US" sz="2400">
                <a:solidFill>
                  <a:srgbClr val="C00000"/>
                </a:solidFill>
              </a:rPr>
              <a:t> </a:t>
            </a:r>
            <a:r>
              <a:rPr lang="zh-CN" altLang="en-US" sz="2400" b="1">
                <a:solidFill>
                  <a:srgbClr val="C00000"/>
                </a:solidFill>
              </a:rPr>
              <a:t>experience</a:t>
            </a:r>
            <a:r>
              <a:rPr lang="zh-CN" altLang="en-US" sz="2400" b="1">
                <a:solidFill>
                  <a:schemeClr val="tx1"/>
                </a:solidFill>
              </a:rPr>
              <a:t> paper cutting, </a:t>
            </a:r>
            <a:r>
              <a:rPr lang="zh-CN" altLang="en-US" sz="2400" b="1">
                <a:solidFill>
                  <a:srgbClr val="C00000"/>
                </a:solidFill>
              </a:rPr>
              <a:t>exploring</a:t>
            </a:r>
            <a:r>
              <a:rPr lang="zh-CN" altLang="en-US" sz="2400" b="1">
                <a:solidFill>
                  <a:schemeClr val="tx1"/>
                </a:solidFill>
              </a:rPr>
              <a:t> the </a:t>
            </a:r>
            <a:r>
              <a:rPr lang="zh-CN" altLang="en-US" sz="2400" b="1" u="sng">
                <a:solidFill>
                  <a:srgbClr val="0070C0"/>
                </a:solidFill>
              </a:rPr>
              <a:t>magic</a:t>
            </a:r>
            <a:r>
              <a:rPr lang="zh-CN" altLang="en-US" sz="2400" b="1">
                <a:solidFill>
                  <a:srgbClr val="0070C0"/>
                </a:solidFill>
              </a:rPr>
              <a:t> </a:t>
            </a:r>
            <a:r>
              <a:rPr lang="zh-CN" altLang="en-US" sz="2400" b="1">
                <a:solidFill>
                  <a:schemeClr val="tx1"/>
                </a:solidFill>
              </a:rPr>
              <a:t>of Chinese art</a:t>
            </a:r>
            <a:r>
              <a:rPr lang="zh-CN" altLang="en-US" sz="2400">
                <a:solidFill>
                  <a:schemeClr val="tx1"/>
                </a:solidFill>
              </a:rPr>
              <a:t>. </a:t>
            </a:r>
            <a:endParaRPr lang="zh-CN" altLang="en-US" sz="2400">
              <a:solidFill>
                <a:schemeClr val="tx1"/>
              </a:solidFill>
            </a:endParaRPr>
          </a:p>
        </p:txBody>
      </p:sp>
      <p:sp>
        <p:nvSpPr>
          <p:cNvPr id="2" name="文本框 1"/>
          <p:cNvSpPr txBox="1"/>
          <p:nvPr/>
        </p:nvSpPr>
        <p:spPr>
          <a:xfrm>
            <a:off x="296545" y="1034415"/>
            <a:ext cx="11578590" cy="1106805"/>
          </a:xfrm>
          <a:prstGeom prst="rect">
            <a:avLst/>
          </a:prstGeom>
          <a:noFill/>
          <a:ln>
            <a:solidFill>
              <a:srgbClr val="FFC000"/>
            </a:solidFill>
          </a:ln>
        </p:spPr>
        <p:txBody>
          <a:bodyPr wrap="square" rtlCol="0" anchor="t">
            <a:spAutoFit/>
          </a:bodyPr>
          <a:lstStyle/>
          <a:p>
            <a:r>
              <a:rPr lang="zh-CN" altLang="en-US">
                <a:sym typeface="+mn-ea"/>
              </a:rPr>
              <a:t>（2021年1月浙江高考——致欢迎辞）</a:t>
            </a:r>
            <a:endParaRPr lang="zh-CN" altLang="en-US">
              <a:sym typeface="+mn-ea"/>
            </a:endParaRPr>
          </a:p>
          <a:p>
            <a:r>
              <a:rPr lang="zh-CN" altLang="en-US">
                <a:sym typeface="+mn-ea"/>
              </a:rPr>
              <a:t> </a:t>
            </a:r>
            <a:r>
              <a:rPr lang="en-US" altLang="zh-CN">
                <a:sym typeface="+mn-ea"/>
              </a:rPr>
              <a:t> </a:t>
            </a:r>
            <a:r>
              <a:rPr lang="zh-CN" altLang="en-US" sz="2400"/>
              <a:t>假如你是李华，下周新西兰学生访问你校，你将作为学生代表致欢迎辞。请为此写一篇发言稿，内容包括：1.表示欢迎；2.介绍活动安排；3.表达祝愿。</a:t>
            </a:r>
            <a:endParaRPr lang="zh-CN" altLang="en-US"/>
          </a:p>
        </p:txBody>
      </p:sp>
      <p:sp>
        <p:nvSpPr>
          <p:cNvPr id="7" name="文本框 6"/>
          <p:cNvSpPr txBox="1"/>
          <p:nvPr/>
        </p:nvSpPr>
        <p:spPr>
          <a:xfrm>
            <a:off x="381635" y="33020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文化交流；国际视野；文化输出</a:t>
            </a:r>
            <a:endParaRPr lang="zh-CN" altLang="en-US" sz="3200" dirty="0">
              <a:solidFill>
                <a:srgbClr val="000000"/>
              </a:solidFill>
            </a:endParaRPr>
          </a:p>
        </p:txBody>
      </p:sp>
      <p:cxnSp>
        <p:nvCxnSpPr>
          <p:cNvPr id="9" name="直接连接符 8"/>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流程图: 可选过程 9"/>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可选过程 17"/>
          <p:cNvSpPr/>
          <p:nvPr/>
        </p:nvSpPr>
        <p:spPr>
          <a:xfrm>
            <a:off x="3402965" y="2512695"/>
            <a:ext cx="549910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4392295" y="4552315"/>
            <a:ext cx="736155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381635" y="4956810"/>
            <a:ext cx="277368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5026025" y="4999355"/>
            <a:ext cx="672782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298450" y="5360670"/>
            <a:ext cx="11456035" cy="113030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381635" y="2947035"/>
            <a:ext cx="11372850" cy="61976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9046210" y="2538095"/>
            <a:ext cx="270764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381635" y="3621405"/>
            <a:ext cx="325628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8200390" y="3621405"/>
            <a:ext cx="2622550" cy="36830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可选过程 26"/>
          <p:cNvSpPr/>
          <p:nvPr/>
        </p:nvSpPr>
        <p:spPr>
          <a:xfrm>
            <a:off x="381635" y="4004945"/>
            <a:ext cx="3501390" cy="35750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（2018年 10月稽阳联考）</a:t>
            </a:r>
            <a:r>
              <a:rPr lang="zh-CN" altLang="en-US" sz="2400"/>
              <a:t>假定你是李华，你的英国朋友Peter来信就下周三要参加孔子学院(the Confucius Institute)的面试征询你的意见。请你写封回信，内容包括： 1. 写信目的；2. 提出建议；3. 表示祝愿。</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74015" y="327025"/>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文化交流；建议信件；文化输出</a:t>
            </a:r>
            <a:endParaRPr lang="zh-CN" altLang="en-US" sz="3200" dirty="0">
              <a:solidFill>
                <a:srgbClr val="000000"/>
              </a:solidFill>
            </a:endParaRPr>
          </a:p>
        </p:txBody>
      </p:sp>
      <p:sp>
        <p:nvSpPr>
          <p:cNvPr id="20" name="流程图: 可选过程 19"/>
          <p:cNvSpPr/>
          <p:nvPr/>
        </p:nvSpPr>
        <p:spPr>
          <a:xfrm>
            <a:off x="6911975" y="4284345"/>
            <a:ext cx="369062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6545" y="2292985"/>
            <a:ext cx="11548110" cy="4392295"/>
          </a:xfrm>
          <a:prstGeom prst="rect">
            <a:avLst/>
          </a:prstGeom>
          <a:noFill/>
        </p:spPr>
        <p:txBody>
          <a:bodyPr wrap="square" rtlCol="0" anchor="t">
            <a:spAutoFit/>
          </a:bodyPr>
          <a:lstStyle/>
          <a:p>
            <a:pPr fontAlgn="auto">
              <a:lnSpc>
                <a:spcPts val="2580"/>
              </a:lnSpc>
            </a:pPr>
            <a:r>
              <a:rPr lang="en-US" altLang="zh-CN" sz="2400" b="1">
                <a:latin typeface="Times New Roman" panose="02020603050405020304" charset="0"/>
                <a:cs typeface="Times New Roman" panose="02020603050405020304" charset="0"/>
              </a:rPr>
              <a:t>1. </a:t>
            </a:r>
            <a:r>
              <a:rPr lang="zh-CN" altLang="en-US" sz="2400" b="1">
                <a:latin typeface="Times New Roman" panose="02020603050405020304" charset="0"/>
                <a:cs typeface="Times New Roman" panose="02020603050405020304" charset="0"/>
              </a:rPr>
              <a:t>Because you are good at Kung fu / cross-talk/ calligraphy/ Beijing Opera/ Chinese Classics Recitation, </a:t>
            </a:r>
            <a:r>
              <a:rPr lang="zh-CN" altLang="en-US" sz="2400" b="1">
                <a:solidFill>
                  <a:srgbClr val="C00000"/>
                </a:solidFill>
                <a:latin typeface="Times New Roman" panose="02020603050405020304" charset="0"/>
                <a:cs typeface="Times New Roman" panose="02020603050405020304" charset="0"/>
              </a:rPr>
              <a:t>it is more advisable</a:t>
            </a:r>
            <a:r>
              <a:rPr lang="zh-CN" altLang="en-US" sz="2400" b="1">
                <a:latin typeface="Times New Roman" panose="02020603050405020304" charset="0"/>
                <a:cs typeface="Times New Roman" panose="02020603050405020304" charset="0"/>
              </a:rPr>
              <a:t> to demonstrate your specialty on the spot, leaving the judges a deep impression.</a:t>
            </a:r>
            <a:endParaRPr lang="zh-CN" altLang="en-US" sz="2400" b="1">
              <a:latin typeface="Times New Roman" panose="02020603050405020304" charset="0"/>
              <a:cs typeface="Times New Roman" panose="02020603050405020304" charset="0"/>
            </a:endParaRPr>
          </a:p>
          <a:p>
            <a:pPr fontAlgn="auto">
              <a:lnSpc>
                <a:spcPts val="2580"/>
              </a:lnSpc>
            </a:pPr>
            <a:r>
              <a:rPr lang="en-US" altLang="zh-CN" sz="2400">
                <a:solidFill>
                  <a:srgbClr val="002060"/>
                </a:solidFill>
                <a:latin typeface="Times New Roman" panose="02020603050405020304" charset="0"/>
                <a:cs typeface="Times New Roman" panose="02020603050405020304" charset="0"/>
              </a:rPr>
              <a:t>1. </a:t>
            </a:r>
            <a:r>
              <a:rPr lang="zh-CN" altLang="en-US" sz="2400">
                <a:solidFill>
                  <a:srgbClr val="002060"/>
                </a:solidFill>
                <a:latin typeface="Times New Roman" panose="02020603050405020304" charset="0"/>
                <a:cs typeface="Times New Roman" panose="02020603050405020304" charset="0"/>
              </a:rPr>
              <a:t>因为你擅长中国武术/ 相声/书法/京剧/中华经典文学朗诵，你可以现场表演, 给评委留下深刻印象。</a:t>
            </a:r>
            <a:endParaRPr lang="zh-CN" altLang="en-US" sz="2400">
              <a:solidFill>
                <a:srgbClr val="002060"/>
              </a:solidFill>
              <a:latin typeface="Times New Roman" panose="02020603050405020304" charset="0"/>
              <a:cs typeface="Times New Roman" panose="02020603050405020304" charset="0"/>
            </a:endParaRPr>
          </a:p>
          <a:p>
            <a:pPr fontAlgn="auto">
              <a:lnSpc>
                <a:spcPts val="2580"/>
              </a:lnSpc>
            </a:pPr>
            <a:r>
              <a:rPr lang="en-US" altLang="zh-CN" sz="2400" b="1">
                <a:latin typeface="Times New Roman" panose="02020603050405020304" charset="0"/>
                <a:cs typeface="Times New Roman" panose="02020603050405020304" charset="0"/>
              </a:rPr>
              <a:t>2. Since you take a great fancy to Chinese culture, especially the Dragon Boat Festival/ Chinese tea culture/ traditional Chinese medicine, </a:t>
            </a:r>
            <a:r>
              <a:rPr lang="en-US" altLang="zh-CN" sz="2400" b="1">
                <a:solidFill>
                  <a:srgbClr val="C00000"/>
                </a:solidFill>
                <a:latin typeface="Times New Roman" panose="02020603050405020304" charset="0"/>
                <a:cs typeface="Times New Roman" panose="02020603050405020304" charset="0"/>
              </a:rPr>
              <a:t>it would also be a novel idea</a:t>
            </a:r>
            <a:r>
              <a:rPr lang="en-US" altLang="zh-CN" sz="2400" b="1">
                <a:latin typeface="Times New Roman" panose="02020603050405020304" charset="0"/>
                <a:cs typeface="Times New Roman" panose="02020603050405020304" charset="0"/>
              </a:rPr>
              <a:t> if you could introduce what you know to the interviewers.</a:t>
            </a:r>
            <a:endParaRPr lang="en-US" altLang="zh-CN" sz="2400" b="1">
              <a:latin typeface="Times New Roman" panose="02020603050405020304" charset="0"/>
              <a:cs typeface="Times New Roman" panose="02020603050405020304" charset="0"/>
            </a:endParaRPr>
          </a:p>
          <a:p>
            <a:pPr fontAlgn="auto">
              <a:lnSpc>
                <a:spcPts val="2580"/>
              </a:lnSpc>
            </a:pPr>
            <a:r>
              <a:rPr lang="zh-CN" altLang="en-US" sz="2400">
                <a:solidFill>
                  <a:srgbClr val="002060"/>
                </a:solidFill>
                <a:latin typeface="Times New Roman" panose="02020603050405020304" charset="0"/>
                <a:cs typeface="Times New Roman" panose="02020603050405020304" charset="0"/>
              </a:rPr>
              <a:t>2.</a:t>
            </a:r>
            <a:r>
              <a:rPr lang="en-US" altLang="zh-CN" sz="2400">
                <a:solidFill>
                  <a:srgbClr val="002060"/>
                </a:solidFill>
                <a:latin typeface="Times New Roman" panose="02020603050405020304" charset="0"/>
                <a:cs typeface="Times New Roman" panose="02020603050405020304" charset="0"/>
              </a:rPr>
              <a:t> </a:t>
            </a:r>
            <a:r>
              <a:rPr lang="zh-CN" altLang="en-US" sz="2400">
                <a:solidFill>
                  <a:srgbClr val="002060"/>
                </a:solidFill>
                <a:latin typeface="Times New Roman" panose="02020603050405020304" charset="0"/>
                <a:cs typeface="Times New Roman" panose="02020603050405020304" charset="0"/>
              </a:rPr>
              <a:t>因为你很喜欢中国文化，尤其是端午节/中国茶文化/中医，如果你能把你知道的介绍给面试官，这也是一个新奇的想法。</a:t>
            </a:r>
            <a:endParaRPr lang="zh-CN" altLang="en-US" sz="2400">
              <a:solidFill>
                <a:srgbClr val="002060"/>
              </a:solidFill>
              <a:latin typeface="Times New Roman" panose="02020603050405020304" charset="0"/>
              <a:cs typeface="Times New Roman" panose="02020603050405020304" charset="0"/>
            </a:endParaRPr>
          </a:p>
          <a:p>
            <a:pPr fontAlgn="auto">
              <a:lnSpc>
                <a:spcPts val="2580"/>
              </a:lnSpc>
            </a:pPr>
            <a:r>
              <a:rPr lang="en-US" altLang="zh-CN" sz="2400" b="1">
                <a:latin typeface="Times New Roman" panose="02020603050405020304" charset="0"/>
                <a:cs typeface="Times New Roman" panose="02020603050405020304" charset="0"/>
              </a:rPr>
              <a:t>3. </a:t>
            </a:r>
            <a:r>
              <a:rPr lang="zh-CN" altLang="en-US" sz="2400" b="1">
                <a:latin typeface="Times New Roman" panose="02020603050405020304" charset="0"/>
                <a:cs typeface="Times New Roman" panose="02020603050405020304" charset="0"/>
              </a:rPr>
              <a:t>Having visited China many times, you can introduce the cultural attractions and local landmarks of China to the judges, showing your love for China.</a:t>
            </a:r>
            <a:endParaRPr lang="zh-CN" altLang="en-US" sz="2400" b="1">
              <a:latin typeface="Times New Roman" panose="02020603050405020304" charset="0"/>
              <a:cs typeface="Times New Roman" panose="02020603050405020304" charset="0"/>
            </a:endParaRPr>
          </a:p>
          <a:p>
            <a:pPr fontAlgn="auto">
              <a:lnSpc>
                <a:spcPts val="2580"/>
              </a:lnSpc>
            </a:pPr>
            <a:r>
              <a:rPr lang="zh-CN" altLang="en-US" sz="2400">
                <a:solidFill>
                  <a:srgbClr val="002060"/>
                </a:solidFill>
                <a:latin typeface="Times New Roman" panose="02020603050405020304" charset="0"/>
                <a:cs typeface="Times New Roman" panose="02020603050405020304" charset="0"/>
              </a:rPr>
              <a:t>3.</a:t>
            </a:r>
            <a:r>
              <a:rPr lang="en-US" altLang="zh-CN" sz="2400">
                <a:solidFill>
                  <a:srgbClr val="002060"/>
                </a:solidFill>
                <a:latin typeface="Times New Roman" panose="02020603050405020304" charset="0"/>
                <a:cs typeface="Times New Roman" panose="02020603050405020304" charset="0"/>
              </a:rPr>
              <a:t> </a:t>
            </a:r>
            <a:r>
              <a:rPr lang="zh-CN" altLang="en-US" sz="2400">
                <a:solidFill>
                  <a:srgbClr val="002060"/>
                </a:solidFill>
                <a:latin typeface="Times New Roman" panose="02020603050405020304" charset="0"/>
                <a:cs typeface="Times New Roman" panose="02020603050405020304" charset="0"/>
              </a:rPr>
              <a:t>既然你多次来中国旅游，你可以向评委介绍中国的人文景点，表明你对中国的喜爱。</a:t>
            </a:r>
            <a:endParaRPr lang="zh-CN" altLang="en-US" sz="2400">
              <a:solidFill>
                <a:srgbClr val="002060"/>
              </a:solidFill>
              <a:latin typeface="Times New Roman" panose="02020603050405020304" charset="0"/>
              <a:cs typeface="Times New Roman" panose="02020603050405020304" charset="0"/>
            </a:endParaRPr>
          </a:p>
        </p:txBody>
      </p:sp>
      <p:sp>
        <p:nvSpPr>
          <p:cNvPr id="3" name="流程图: 可选过程 2"/>
          <p:cNvSpPr/>
          <p:nvPr/>
        </p:nvSpPr>
        <p:spPr>
          <a:xfrm>
            <a:off x="2963545" y="2684145"/>
            <a:ext cx="261620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可选过程 3"/>
          <p:cNvSpPr/>
          <p:nvPr/>
        </p:nvSpPr>
        <p:spPr>
          <a:xfrm>
            <a:off x="3888740" y="2292985"/>
            <a:ext cx="747014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8179435" y="3937000"/>
            <a:ext cx="358584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374015" y="4259580"/>
            <a:ext cx="644842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7532370" y="5635625"/>
            <a:ext cx="375475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可选过程 26"/>
          <p:cNvSpPr/>
          <p:nvPr/>
        </p:nvSpPr>
        <p:spPr>
          <a:xfrm>
            <a:off x="374015" y="5922010"/>
            <a:ext cx="333502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可选过程 28"/>
          <p:cNvSpPr/>
          <p:nvPr/>
        </p:nvSpPr>
        <p:spPr>
          <a:xfrm>
            <a:off x="5927090" y="2704465"/>
            <a:ext cx="505015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可选过程 29"/>
          <p:cNvSpPr/>
          <p:nvPr/>
        </p:nvSpPr>
        <p:spPr>
          <a:xfrm>
            <a:off x="1139190" y="4655820"/>
            <a:ext cx="586041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可选过程 30"/>
          <p:cNvSpPr/>
          <p:nvPr/>
        </p:nvSpPr>
        <p:spPr>
          <a:xfrm>
            <a:off x="5551805" y="5980430"/>
            <a:ext cx="3792220"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可选过程 31"/>
          <p:cNvSpPr/>
          <p:nvPr/>
        </p:nvSpPr>
        <p:spPr>
          <a:xfrm>
            <a:off x="5193030" y="5600065"/>
            <a:ext cx="102679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linds(horizontal)">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blinds(horizontal)">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linds(horizontal)">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ppt_y</p:attrName>
                                        </p:attrNameLst>
                                      </p:cBhvr>
                                      <p:tavLst>
                                        <p:tav tm="0">
                                          <p:val>
                                            <p:strVal val="#ppt_y+#ppt_h*1.125000"/>
                                          </p:val>
                                        </p:tav>
                                        <p:tav tm="100000">
                                          <p:val>
                                            <p:strVal val="#ppt_y"/>
                                          </p:val>
                                        </p:tav>
                                      </p:tavLst>
                                    </p:anim>
                                    <p:animEffect transition="in" filter="wipe(up)">
                                      <p:cBhvr>
                                        <p:cTn id="34" dur="500"/>
                                        <p:tgtEl>
                                          <p:spTgt spid="16"/>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p:tgtEl>
                                          <p:spTgt spid="32"/>
                                        </p:tgtEl>
                                        <p:attrNameLst>
                                          <p:attrName>ppt_y</p:attrName>
                                        </p:attrNameLst>
                                      </p:cBhvr>
                                      <p:tavLst>
                                        <p:tav tm="0">
                                          <p:val>
                                            <p:strVal val="#ppt_y+#ppt_h*1.125000"/>
                                          </p:val>
                                        </p:tav>
                                        <p:tav tm="100000">
                                          <p:val>
                                            <p:strVal val="#ppt_y"/>
                                          </p:val>
                                        </p:tav>
                                      </p:tavLst>
                                    </p:anim>
                                    <p:animEffect transition="in" filter="wipe(up)">
                                      <p:cBhvr>
                                        <p:cTn id="42" dur="500"/>
                                        <p:tgtEl>
                                          <p:spTgt spid="32"/>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p:tgtEl>
                                          <p:spTgt spid="20"/>
                                        </p:tgtEl>
                                        <p:attrNameLst>
                                          <p:attrName>ppt_y</p:attrName>
                                        </p:attrNameLst>
                                      </p:cBhvr>
                                      <p:tavLst>
                                        <p:tav tm="0">
                                          <p:val>
                                            <p:strVal val="#ppt_y+#ppt_h*1.125000"/>
                                          </p:val>
                                        </p:tav>
                                        <p:tav tm="100000">
                                          <p:val>
                                            <p:strVal val="#ppt_y"/>
                                          </p:val>
                                        </p:tav>
                                      </p:tavLst>
                                    </p:anim>
                                    <p:animEffect transition="in" filter="wipe(up)">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p:tgtEl>
                                          <p:spTgt spid="15"/>
                                        </p:tgtEl>
                                        <p:attrNameLst>
                                          <p:attrName>ppt_y</p:attrName>
                                        </p:attrNameLst>
                                      </p:cBhvr>
                                      <p:tavLst>
                                        <p:tav tm="0">
                                          <p:val>
                                            <p:strVal val="#ppt_y+#ppt_h*1.125000"/>
                                          </p:val>
                                        </p:tav>
                                        <p:tav tm="100000">
                                          <p:val>
                                            <p:strVal val="#ppt_y"/>
                                          </p:val>
                                        </p:tav>
                                      </p:tavLst>
                                    </p:anim>
                                    <p:animEffect transition="in" filter="wipe(up)">
                                      <p:cBhvr>
                                        <p:cTn id="52" dur="500"/>
                                        <p:tgtEl>
                                          <p:spTgt spid="15"/>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p:tgtEl>
                                          <p:spTgt spid="4"/>
                                        </p:tgtEl>
                                        <p:attrNameLst>
                                          <p:attrName>ppt_y</p:attrName>
                                        </p:attrNameLst>
                                      </p:cBhvr>
                                      <p:tavLst>
                                        <p:tav tm="0">
                                          <p:val>
                                            <p:strVal val="#ppt_y+#ppt_h*1.125000"/>
                                          </p:val>
                                        </p:tav>
                                        <p:tav tm="100000">
                                          <p:val>
                                            <p:strVal val="#ppt_y"/>
                                          </p:val>
                                        </p:tav>
                                      </p:tavLst>
                                    </p:anim>
                                    <p:animEffect transition="in" filter="wipe(up)">
                                      <p:cBhvr>
                                        <p:cTn id="56" dur="500"/>
                                        <p:tgtEl>
                                          <p:spTgt spid="4"/>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p:tgtEl>
                                          <p:spTgt spid="23"/>
                                        </p:tgtEl>
                                        <p:attrNameLst>
                                          <p:attrName>ppt_y</p:attrName>
                                        </p:attrNameLst>
                                      </p:cBhvr>
                                      <p:tavLst>
                                        <p:tav tm="0">
                                          <p:val>
                                            <p:strVal val="#ppt_y+#ppt_h*1.125000"/>
                                          </p:val>
                                        </p:tav>
                                        <p:tav tm="100000">
                                          <p:val>
                                            <p:strVal val="#ppt_y"/>
                                          </p:val>
                                        </p:tav>
                                      </p:tavLst>
                                    </p:anim>
                                    <p:animEffect transition="in" filter="wipe(up)">
                                      <p:cBhvr>
                                        <p:cTn id="60" dur="500"/>
                                        <p:tgtEl>
                                          <p:spTgt spid="2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p:tgtEl>
                                          <p:spTgt spid="25"/>
                                        </p:tgtEl>
                                        <p:attrNameLst>
                                          <p:attrName>ppt_y</p:attrName>
                                        </p:attrNameLst>
                                      </p:cBhvr>
                                      <p:tavLst>
                                        <p:tav tm="0">
                                          <p:val>
                                            <p:strVal val="#ppt_y+#ppt_h*1.125000"/>
                                          </p:val>
                                        </p:tav>
                                        <p:tav tm="100000">
                                          <p:val>
                                            <p:strVal val="#ppt_y"/>
                                          </p:val>
                                        </p:tav>
                                      </p:tavLst>
                                    </p:anim>
                                    <p:animEffect transition="in" filter="wipe(up)">
                                      <p:cBhvr>
                                        <p:cTn id="64" dur="500"/>
                                        <p:tgtEl>
                                          <p:spTgt spid="25"/>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p:tgtEl>
                                          <p:spTgt spid="26"/>
                                        </p:tgtEl>
                                        <p:attrNameLst>
                                          <p:attrName>ppt_y</p:attrName>
                                        </p:attrNameLst>
                                      </p:cBhvr>
                                      <p:tavLst>
                                        <p:tav tm="0">
                                          <p:val>
                                            <p:strVal val="#ppt_y+#ppt_h*1.125000"/>
                                          </p:val>
                                        </p:tav>
                                        <p:tav tm="100000">
                                          <p:val>
                                            <p:strVal val="#ppt_y"/>
                                          </p:val>
                                        </p:tav>
                                      </p:tavLst>
                                    </p:anim>
                                    <p:animEffect transition="in" filter="wipe(up)">
                                      <p:cBhvr>
                                        <p:cTn id="68" dur="500"/>
                                        <p:tgtEl>
                                          <p:spTgt spid="26"/>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p:tgtEl>
                                          <p:spTgt spid="27"/>
                                        </p:tgtEl>
                                        <p:attrNameLst>
                                          <p:attrName>ppt_y</p:attrName>
                                        </p:attrNameLst>
                                      </p:cBhvr>
                                      <p:tavLst>
                                        <p:tav tm="0">
                                          <p:val>
                                            <p:strVal val="#ppt_y+#ppt_h*1.125000"/>
                                          </p:val>
                                        </p:tav>
                                        <p:tav tm="100000">
                                          <p:val>
                                            <p:strVal val="#ppt_y"/>
                                          </p:val>
                                        </p:tav>
                                      </p:tavLst>
                                    </p:anim>
                                    <p:animEffect transition="in" filter="wipe(up)">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p:tgtEl>
                                          <p:spTgt spid="17"/>
                                        </p:tgtEl>
                                        <p:attrNameLst>
                                          <p:attrName>ppt_y</p:attrName>
                                        </p:attrNameLst>
                                      </p:cBhvr>
                                      <p:tavLst>
                                        <p:tav tm="0">
                                          <p:val>
                                            <p:strVal val="#ppt_y+#ppt_h*1.125000"/>
                                          </p:val>
                                        </p:tav>
                                        <p:tav tm="100000">
                                          <p:val>
                                            <p:strVal val="#ppt_y"/>
                                          </p:val>
                                        </p:tav>
                                      </p:tavLst>
                                    </p:anim>
                                    <p:animEffect transition="in" filter="wipe(up)">
                                      <p:cBhvr>
                                        <p:cTn id="78" dur="500"/>
                                        <p:tgtEl>
                                          <p:spTgt spid="17"/>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p:tgtEl>
                                          <p:spTgt spid="29"/>
                                        </p:tgtEl>
                                        <p:attrNameLst>
                                          <p:attrName>ppt_y</p:attrName>
                                        </p:attrNameLst>
                                      </p:cBhvr>
                                      <p:tavLst>
                                        <p:tav tm="0">
                                          <p:val>
                                            <p:strVal val="#ppt_y+#ppt_h*1.125000"/>
                                          </p:val>
                                        </p:tav>
                                        <p:tav tm="100000">
                                          <p:val>
                                            <p:strVal val="#ppt_y"/>
                                          </p:val>
                                        </p:tav>
                                      </p:tavLst>
                                    </p:anim>
                                    <p:animEffect transition="in" filter="wipe(up)">
                                      <p:cBhvr>
                                        <p:cTn id="82" dur="500"/>
                                        <p:tgtEl>
                                          <p:spTgt spid="29"/>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p:tgtEl>
                                          <p:spTgt spid="30"/>
                                        </p:tgtEl>
                                        <p:attrNameLst>
                                          <p:attrName>ppt_y</p:attrName>
                                        </p:attrNameLst>
                                      </p:cBhvr>
                                      <p:tavLst>
                                        <p:tav tm="0">
                                          <p:val>
                                            <p:strVal val="#ppt_y+#ppt_h*1.125000"/>
                                          </p:val>
                                        </p:tav>
                                        <p:tav tm="100000">
                                          <p:val>
                                            <p:strVal val="#ppt_y"/>
                                          </p:val>
                                        </p:tav>
                                      </p:tavLst>
                                    </p:anim>
                                    <p:animEffect transition="in" filter="wipe(up)">
                                      <p:cBhvr>
                                        <p:cTn id="86" dur="500"/>
                                        <p:tgtEl>
                                          <p:spTgt spid="30"/>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p:tgtEl>
                                          <p:spTgt spid="31"/>
                                        </p:tgtEl>
                                        <p:attrNameLst>
                                          <p:attrName>ppt_y</p:attrName>
                                        </p:attrNameLst>
                                      </p:cBhvr>
                                      <p:tavLst>
                                        <p:tav tm="0">
                                          <p:val>
                                            <p:strVal val="#ppt_y+#ppt_h*1.125000"/>
                                          </p:val>
                                        </p:tav>
                                        <p:tav tm="100000">
                                          <p:val>
                                            <p:strVal val="#ppt_y"/>
                                          </p:val>
                                        </p:tav>
                                      </p:tavLst>
                                    </p:anim>
                                    <p:animEffect transition="in" filter="wipe(up)">
                                      <p:cBhvr>
                                        <p:cTn id="9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p:bldP spid="20" grpId="0" animBg="1"/>
      <p:bldP spid="20" grpId="1" animBg="1"/>
      <p:bldP spid="3" grpId="0" animBg="1"/>
      <p:bldP spid="3" grpId="1" animBg="1"/>
      <p:bldP spid="4" grpId="0" animBg="1"/>
      <p:bldP spid="4" grpId="1" animBg="1"/>
      <p:bldP spid="23" grpId="0" animBg="1"/>
      <p:bldP spid="23" grpId="1" animBg="1"/>
      <p:bldP spid="25" grpId="0" animBg="1"/>
      <p:bldP spid="25" grpId="1" animBg="1"/>
      <p:bldP spid="26" grpId="0" animBg="1"/>
      <p:bldP spid="26" grpId="1" animBg="1"/>
      <p:bldP spid="27" grpId="0" animBg="1"/>
      <p:bldP spid="27"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1700530"/>
            <a:ext cx="12192635" cy="2061210"/>
          </a:xfrm>
          <a:prstGeom prst="rect">
            <a:avLst/>
          </a:prstGeom>
          <a:noFill/>
          <a:ln>
            <a:solidFill>
              <a:srgbClr val="FFC000"/>
            </a:solidFill>
          </a:ln>
        </p:spPr>
        <p:txBody>
          <a:bodyPr wrap="square" rtlCol="0" anchor="t">
            <a:spAutoFit/>
          </a:bodyPr>
          <a:lstStyle/>
          <a:p>
            <a:r>
              <a:rPr lang="en-US" altLang="zh-CN"/>
              <a:t> </a:t>
            </a:r>
            <a:r>
              <a:rPr lang="zh-CN" altLang="en-US" sz="3200"/>
              <a:t>（20210</a:t>
            </a:r>
            <a:r>
              <a:rPr lang="en-US" altLang="zh-CN" sz="3200"/>
              <a:t>3</a:t>
            </a:r>
            <a:r>
              <a:rPr lang="zh-CN" altLang="en-US" sz="3200"/>
              <a:t>名校协作体联考）</a:t>
            </a:r>
            <a:r>
              <a:rPr lang="zh-CN" altLang="en-US" sz="3200"/>
              <a:t>假定你是李华，应美国朋友George请求，帮他购买了学习汉语的教科书，但是忘记及时寄出。请根据以下要点用英语给他写一封电子邮件：</a:t>
            </a:r>
            <a:endParaRPr lang="zh-CN" altLang="en-US" sz="3200"/>
          </a:p>
          <a:p>
            <a:r>
              <a:rPr lang="zh-CN" altLang="en-US" sz="3200"/>
              <a:t>1.表示歉意；2.解释原因；3.弥补措施。</a:t>
            </a:r>
            <a:endParaRPr lang="zh-CN" altLang="en-US" sz="32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（2018年 10月稽阳联考）</a:t>
            </a:r>
            <a:r>
              <a:rPr lang="zh-CN" altLang="en-US" sz="2400"/>
              <a:t>假定你是李华，你的英国朋友Peter来信就下周三要参加孔子学院(the Confucius Institute)的面试征询你的意见。请你写封回信，内容包括： 1. 写信目的；2. 提出建议；3. 表示祝愿。</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23545" y="28194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文化交流；建议信件；文化输出</a:t>
            </a:r>
            <a:endParaRPr lang="zh-CN" altLang="en-US" sz="3200" dirty="0">
              <a:solidFill>
                <a:srgbClr val="000000"/>
              </a:solidFill>
            </a:endParaRPr>
          </a:p>
        </p:txBody>
      </p:sp>
      <p:sp>
        <p:nvSpPr>
          <p:cNvPr id="25604" name="矩形 3"/>
          <p:cNvSpPr/>
          <p:nvPr/>
        </p:nvSpPr>
        <p:spPr>
          <a:xfrm>
            <a:off x="333375" y="2439035"/>
            <a:ext cx="11430000" cy="4154170"/>
          </a:xfrm>
          <a:prstGeom prst="rect">
            <a:avLst/>
          </a:prstGeom>
          <a:noFill/>
          <a:ln w="9525">
            <a:noFill/>
          </a:ln>
        </p:spPr>
        <p:txBody>
          <a:bodyPr wrap="square" anchor="t" anchorCtr="0">
            <a:spAutoFit/>
          </a:bodyPr>
          <a:lstStyle/>
          <a:p>
            <a:pPr eaLnBrk="0" hangingPunct="0"/>
            <a:r>
              <a:rPr lang="en-US" altLang="zh-CN" sz="2400" b="1" dirty="0">
                <a:latin typeface="Times New Roman" panose="02020603050405020304" charset="0"/>
                <a:ea typeface="宋体" panose="02010600030101010101" pitchFamily="2" charset="-122"/>
              </a:rPr>
              <a:t>Dear Peter,</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Glad to receive your letter asking me for some advice on the interview for the Confucius Institute scheduled for this coming Wednesday. I’m writing to remind you of what to prepare for.</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It would be wise of you to read some books about Confucius, which helps to better understand traditional Chinese cultures. It would also be beneficial to learn a few Chinese greetings. Additionally, Wearing Han-style clothing will make you stand out among the candidates and impress the interviewers greatly.</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I do hope my proposal could be practical.  Wish you good luck!</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Yours Sincerely,</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Li Hua</a:t>
            </a:r>
            <a:endParaRPr lang="en-US" altLang="zh-CN" sz="2400" b="1" dirty="0">
              <a:latin typeface="Times New Roman" panose="02020603050405020304" charset="0"/>
              <a:ea typeface="Times New Roman" panose="02020603050405020304" charset="0"/>
            </a:endParaRPr>
          </a:p>
        </p:txBody>
      </p:sp>
      <p:sp>
        <p:nvSpPr>
          <p:cNvPr id="3" name="流程图: 可选过程 2"/>
          <p:cNvSpPr/>
          <p:nvPr/>
        </p:nvSpPr>
        <p:spPr>
          <a:xfrm>
            <a:off x="800100" y="3979545"/>
            <a:ext cx="298386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可选过程 1"/>
          <p:cNvSpPr/>
          <p:nvPr/>
        </p:nvSpPr>
        <p:spPr>
          <a:xfrm>
            <a:off x="9855835" y="3267710"/>
            <a:ext cx="170370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可选过程 3"/>
          <p:cNvSpPr/>
          <p:nvPr/>
        </p:nvSpPr>
        <p:spPr>
          <a:xfrm>
            <a:off x="5730240" y="4301490"/>
            <a:ext cx="347662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可选过程 5"/>
          <p:cNvSpPr/>
          <p:nvPr/>
        </p:nvSpPr>
        <p:spPr>
          <a:xfrm>
            <a:off x="889000" y="5428615"/>
            <a:ext cx="540448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可选过程 28"/>
          <p:cNvSpPr/>
          <p:nvPr/>
        </p:nvSpPr>
        <p:spPr>
          <a:xfrm>
            <a:off x="8274685" y="2895600"/>
            <a:ext cx="272478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423545" y="3267710"/>
            <a:ext cx="2541270"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3893185" y="5073650"/>
            <a:ext cx="415226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4255770" y="3979545"/>
            <a:ext cx="4284980" cy="31178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423545" y="4732020"/>
            <a:ext cx="226695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4605020" y="4716780"/>
            <a:ext cx="358584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up)">
                                      <p:cBhvr>
                                        <p:cTn id="21" dur="500"/>
                                        <p:tgtEl>
                                          <p:spTgt spid="2"/>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p:tgtEl>
                                          <p:spTgt spid="4"/>
                                        </p:tgtEl>
                                        <p:attrNameLst>
                                          <p:attrName>ppt_y</p:attrName>
                                        </p:attrNameLst>
                                      </p:cBhvr>
                                      <p:tavLst>
                                        <p:tav tm="0">
                                          <p:val>
                                            <p:strVal val="#ppt_y+#ppt_h*1.125000"/>
                                          </p:val>
                                        </p:tav>
                                        <p:tav tm="100000">
                                          <p:val>
                                            <p:strVal val="#ppt_y"/>
                                          </p:val>
                                        </p:tav>
                                      </p:tavLst>
                                    </p:anim>
                                    <p:animEffect transition="in" filter="wipe(up)">
                                      <p:cBhvr>
                                        <p:cTn id="25" dur="500"/>
                                        <p:tgtEl>
                                          <p:spTgt spid="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p:tgtEl>
                                          <p:spTgt spid="6"/>
                                        </p:tgtEl>
                                        <p:attrNameLst>
                                          <p:attrName>ppt_y</p:attrName>
                                        </p:attrNameLst>
                                      </p:cBhvr>
                                      <p:tavLst>
                                        <p:tav tm="0">
                                          <p:val>
                                            <p:strVal val="#ppt_y+#ppt_h*1.125000"/>
                                          </p:val>
                                        </p:tav>
                                        <p:tav tm="100000">
                                          <p:val>
                                            <p:strVal val="#ppt_y"/>
                                          </p:val>
                                        </p:tav>
                                      </p:tavLst>
                                    </p:anim>
                                    <p:animEffect transition="in" filter="wipe(up)">
                                      <p:cBhvr>
                                        <p:cTn id="29" dur="500"/>
                                        <p:tgtEl>
                                          <p:spTgt spid="6"/>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p:tgtEl>
                                          <p:spTgt spid="29"/>
                                        </p:tgtEl>
                                        <p:attrNameLst>
                                          <p:attrName>ppt_y</p:attrName>
                                        </p:attrNameLst>
                                      </p:cBhvr>
                                      <p:tavLst>
                                        <p:tav tm="0">
                                          <p:val>
                                            <p:strVal val="#ppt_y+#ppt_h*1.125000"/>
                                          </p:val>
                                        </p:tav>
                                        <p:tav tm="100000">
                                          <p:val>
                                            <p:strVal val="#ppt_y"/>
                                          </p:val>
                                        </p:tav>
                                      </p:tavLst>
                                    </p:anim>
                                    <p:animEffect transition="in" filter="wipe(up)">
                                      <p:cBhvr>
                                        <p:cTn id="33" dur="500"/>
                                        <p:tgtEl>
                                          <p:spTgt spid="29"/>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ppt_y</p:attrName>
                                        </p:attrNameLst>
                                      </p:cBhvr>
                                      <p:tavLst>
                                        <p:tav tm="0">
                                          <p:val>
                                            <p:strVal val="#ppt_y+#ppt_h*1.125000"/>
                                          </p:val>
                                        </p:tav>
                                        <p:tav tm="100000">
                                          <p:val>
                                            <p:strVal val="#ppt_y"/>
                                          </p:val>
                                        </p:tav>
                                      </p:tavLst>
                                    </p:anim>
                                    <p:animEffect transition="in" filter="wipe(up)">
                                      <p:cBhvr>
                                        <p:cTn id="37" dur="500"/>
                                        <p:tgtEl>
                                          <p:spTgt spid="8"/>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p:tgtEl>
                                          <p:spTgt spid="9"/>
                                        </p:tgtEl>
                                        <p:attrNameLst>
                                          <p:attrName>ppt_y</p:attrName>
                                        </p:attrNameLst>
                                      </p:cBhvr>
                                      <p:tavLst>
                                        <p:tav tm="0">
                                          <p:val>
                                            <p:strVal val="#ppt_y+#ppt_h*1.125000"/>
                                          </p:val>
                                        </p:tav>
                                        <p:tav tm="100000">
                                          <p:val>
                                            <p:strVal val="#ppt_y"/>
                                          </p:val>
                                        </p:tav>
                                      </p:tavLst>
                                    </p:anim>
                                    <p:animEffect transition="in" filter="wipe(up)">
                                      <p:cBhvr>
                                        <p:cTn id="41" dur="500"/>
                                        <p:tgtEl>
                                          <p:spTgt spid="9"/>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p:tgtEl>
                                          <p:spTgt spid="23"/>
                                        </p:tgtEl>
                                        <p:attrNameLst>
                                          <p:attrName>ppt_y</p:attrName>
                                        </p:attrNameLst>
                                      </p:cBhvr>
                                      <p:tavLst>
                                        <p:tav tm="0">
                                          <p:val>
                                            <p:strVal val="#ppt_y+#ppt_h*1.125000"/>
                                          </p:val>
                                        </p:tav>
                                        <p:tav tm="100000">
                                          <p:val>
                                            <p:strVal val="#ppt_y"/>
                                          </p:val>
                                        </p:tav>
                                      </p:tavLst>
                                    </p:anim>
                                    <p:animEffect transition="in" filter="wipe(up)">
                                      <p:cBhvr>
                                        <p:cTn id="45" dur="500"/>
                                        <p:tgtEl>
                                          <p:spTgt spid="23"/>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ppt_y</p:attrName>
                                        </p:attrNameLst>
                                      </p:cBhvr>
                                      <p:tavLst>
                                        <p:tav tm="0">
                                          <p:val>
                                            <p:strVal val="#ppt_y+#ppt_h*1.125000"/>
                                          </p:val>
                                        </p:tav>
                                        <p:tav tm="100000">
                                          <p:val>
                                            <p:strVal val="#ppt_y"/>
                                          </p:val>
                                        </p:tav>
                                      </p:tavLst>
                                    </p:anim>
                                    <p:animEffect transition="in" filter="wipe(up)">
                                      <p:cBhvr>
                                        <p:cTn id="49" dur="500"/>
                                        <p:tgtEl>
                                          <p:spTgt spid="13"/>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p:tgtEl>
                                          <p:spTgt spid="19"/>
                                        </p:tgtEl>
                                        <p:attrNameLst>
                                          <p:attrName>ppt_y</p:attrName>
                                        </p:attrNameLst>
                                      </p:cBhvr>
                                      <p:tavLst>
                                        <p:tav tm="0">
                                          <p:val>
                                            <p:strVal val="#ppt_y+#ppt_h*1.125000"/>
                                          </p:val>
                                        </p:tav>
                                        <p:tav tm="100000">
                                          <p:val>
                                            <p:strVal val="#ppt_y"/>
                                          </p:val>
                                        </p:tav>
                                      </p:tavLst>
                                    </p:anim>
                                    <p:animEffect transition="in" filter="wipe(up)">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bldLvl="0" animBg="1"/>
      <p:bldP spid="3" grpId="1" animBg="1"/>
      <p:bldP spid="2" grpId="0" bldLvl="0" animBg="1"/>
      <p:bldP spid="2" grpId="1" animBg="1"/>
      <p:bldP spid="4" grpId="0" bldLvl="0" animBg="1"/>
      <p:bldP spid="4" grpId="1" animBg="1"/>
      <p:bldP spid="6" grpId="0" bldLvl="0" animBg="1"/>
      <p:bldP spid="6" grpId="1" animBg="1"/>
      <p:bldP spid="29" grpId="0" bldLvl="0" animBg="1"/>
      <p:bldP spid="29" grpId="1" animBg="1"/>
      <p:bldP spid="8" grpId="0" bldLvl="0" animBg="1"/>
      <p:bldP spid="8" grpId="1" animBg="1"/>
      <p:bldP spid="9" grpId="0" bldLvl="0" animBg="1"/>
      <p:bldP spid="9" grpId="1" animBg="1"/>
      <p:bldP spid="23" grpId="0" bldLvl="0" animBg="1"/>
      <p:bldP spid="23" grpId="1" animBg="1"/>
      <p:bldP spid="13" grpId="0" bldLvl="0" animBg="1"/>
      <p:bldP spid="13" grpId="1" animBg="1"/>
      <p:bldP spid="19" grpId="0" bldLvl="0" animBg="1"/>
      <p:bldP spid="19"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0990580" cy="583565"/>
          </a:xfrm>
          <a:prstGeom prst="rect">
            <a:avLst/>
          </a:prstGeom>
          <a:noFill/>
        </p:spPr>
        <p:txBody>
          <a:bodyPr wrap="square" rtlCol="0">
            <a:spAutoFit/>
          </a:bodyPr>
          <a:lstStyle/>
          <a:p>
            <a:r>
              <a:rPr lang="en-US" altLang="zh-CN" sz="3200"/>
              <a:t>4. </a:t>
            </a:r>
            <a:r>
              <a:rPr sz="3200"/>
              <a:t>高考方向和预测 ——  体裁（有形</a:t>
            </a:r>
            <a:r>
              <a:rPr lang="zh-CN" sz="3200"/>
              <a:t>式</a:t>
            </a:r>
            <a:r>
              <a:rPr sz="3200"/>
              <a:t>但重</a:t>
            </a:r>
            <a:r>
              <a:rPr lang="zh-CN" sz="3200"/>
              <a:t>意</a:t>
            </a:r>
            <a:r>
              <a:rPr sz="3200"/>
              <a:t>义</a:t>
            </a:r>
            <a:r>
              <a:rPr lang="zh-CN" sz="3200"/>
              <a:t>的传达</a:t>
            </a:r>
            <a:r>
              <a:rPr sz="3200"/>
              <a:t>）</a:t>
            </a:r>
            <a:endParaRPr sz="3200"/>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sp>
        <p:nvSpPr>
          <p:cNvPr id="7" name="文本框 6"/>
          <p:cNvSpPr txBox="1"/>
          <p:nvPr/>
        </p:nvSpPr>
        <p:spPr>
          <a:xfrm>
            <a:off x="9398635" y="1800225"/>
            <a:ext cx="217614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非书信</a:t>
            </a:r>
            <a:endParaRPr lang="zh-CN" altLang="en-US" b="1">
              <a:latin typeface="微软雅黑" panose="020B0503020204020204" pitchFamily="34" charset="-122"/>
              <a:ea typeface="微软雅黑" panose="020B0503020204020204" pitchFamily="34" charset="-122"/>
            </a:endParaRPr>
          </a:p>
        </p:txBody>
      </p:sp>
      <p:pic>
        <p:nvPicPr>
          <p:cNvPr id="10" name="图片 9" descr="搜狗截图20210511105604"/>
          <p:cNvPicPr>
            <a:picLocks noChangeAspect="1"/>
          </p:cNvPicPr>
          <p:nvPr/>
        </p:nvPicPr>
        <p:blipFill>
          <a:blip r:embed="rId3"/>
          <a:stretch>
            <a:fillRect/>
          </a:stretch>
        </p:blipFill>
        <p:spPr>
          <a:xfrm>
            <a:off x="296545" y="3306445"/>
            <a:ext cx="11435080" cy="3273425"/>
          </a:xfrm>
          <a:prstGeom prst="rect">
            <a:avLst/>
          </a:prstGeom>
        </p:spPr>
      </p:pic>
      <p:sp>
        <p:nvSpPr>
          <p:cNvPr id="11" name="文本框 10"/>
          <p:cNvSpPr txBox="1"/>
          <p:nvPr/>
        </p:nvSpPr>
        <p:spPr>
          <a:xfrm>
            <a:off x="8809355" y="3664585"/>
            <a:ext cx="2922270" cy="2306955"/>
          </a:xfrm>
          <a:prstGeom prst="rect">
            <a:avLst/>
          </a:prstGeom>
          <a:solidFill>
            <a:srgbClr val="2D2D8A">
              <a:lumMod val="20000"/>
              <a:lumOff val="80000"/>
            </a:srgbClr>
          </a:solidFill>
        </p:spPr>
        <p:txBody>
          <a:bodyPr wrap="square" rtlCol="0">
            <a:spAutoFit/>
          </a:bodyPr>
          <a:lstStyle/>
          <a:p>
            <a:r>
              <a:rPr lang="en-US" altLang="zh-CN" b="1">
                <a:solidFill>
                  <a:srgbClr val="002060"/>
                </a:solidFill>
                <a:latin typeface="微软雅黑" panose="020B0503020204020204" pitchFamily="34" charset="-122"/>
                <a:ea typeface="微软雅黑" panose="020B0503020204020204" pitchFamily="34" charset="-122"/>
              </a:rPr>
              <a:t>1.</a:t>
            </a:r>
            <a:r>
              <a:rPr lang="zh-CN" altLang="en-US" b="1">
                <a:solidFill>
                  <a:srgbClr val="C00000"/>
                </a:solidFill>
                <a:latin typeface="微软雅黑" panose="020B0503020204020204" pitchFamily="34" charset="-122"/>
                <a:ea typeface="微软雅黑" panose="020B0503020204020204" pitchFamily="34" charset="-122"/>
              </a:rPr>
              <a:t>邀请信</a:t>
            </a:r>
            <a:r>
              <a:rPr lang="zh-CN" altLang="en-US" b="1">
                <a:solidFill>
                  <a:srgbClr val="002060"/>
                </a:solidFill>
                <a:latin typeface="微软雅黑" panose="020B0503020204020204" pitchFamily="34" charset="-122"/>
                <a:ea typeface="微软雅黑" panose="020B0503020204020204" pitchFamily="34" charset="-122"/>
              </a:rPr>
              <a:t>和</a:t>
            </a:r>
            <a:r>
              <a:rPr lang="zh-CN" altLang="en-US" b="1">
                <a:solidFill>
                  <a:srgbClr val="C00000"/>
                </a:solidFill>
                <a:latin typeface="微软雅黑" panose="020B0503020204020204" pitchFamily="34" charset="-122"/>
                <a:ea typeface="微软雅黑" panose="020B0503020204020204" pitchFamily="34" charset="-122"/>
              </a:rPr>
              <a:t>告知信</a:t>
            </a:r>
            <a:r>
              <a:rPr lang="zh-CN" altLang="en-US" b="1">
                <a:solidFill>
                  <a:srgbClr val="002060"/>
                </a:solidFill>
                <a:latin typeface="微软雅黑" panose="020B0503020204020204" pitchFamily="34" charset="-122"/>
                <a:ea typeface="微软雅黑" panose="020B0503020204020204" pitchFamily="34" charset="-122"/>
              </a:rPr>
              <a:t>备受命题者喜爱</a:t>
            </a:r>
            <a:endParaRPr lang="zh-CN" altLang="en-US" b="1">
              <a:solidFill>
                <a:srgbClr val="002060"/>
              </a:solidFill>
              <a:latin typeface="微软雅黑" panose="020B0503020204020204" pitchFamily="34" charset="-122"/>
              <a:ea typeface="微软雅黑" panose="020B0503020204020204" pitchFamily="34" charset="-122"/>
            </a:endParaRPr>
          </a:p>
          <a:p>
            <a:r>
              <a:rPr lang="en-US" altLang="zh-CN" b="1">
                <a:solidFill>
                  <a:srgbClr val="002060"/>
                </a:solidFill>
                <a:latin typeface="微软雅黑" panose="020B0503020204020204" pitchFamily="34" charset="-122"/>
                <a:ea typeface="微软雅黑" panose="020B0503020204020204" pitchFamily="34" charset="-122"/>
              </a:rPr>
              <a:t>2.</a:t>
            </a:r>
            <a:r>
              <a:rPr lang="zh-CN" altLang="en-US" b="1">
                <a:solidFill>
                  <a:srgbClr val="002060"/>
                </a:solidFill>
                <a:latin typeface="微软雅黑" panose="020B0503020204020204" pitchFamily="34" charset="-122"/>
                <a:ea typeface="微软雅黑" panose="020B0503020204020204" pitchFamily="34" charset="-122"/>
              </a:rPr>
              <a:t>五年内未考：</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C00000"/>
                </a:solidFill>
                <a:latin typeface="微软雅黑" panose="020B0503020204020204" pitchFamily="34" charset="-122"/>
                <a:ea typeface="微软雅黑" panose="020B0503020204020204" pitchFamily="34" charset="-122"/>
              </a:rPr>
              <a:t>建议信；道歉信；祝贺信；</a:t>
            </a:r>
            <a:endParaRPr lang="zh-CN" altLang="en-US" b="1">
              <a:solidFill>
                <a:srgbClr val="C00000"/>
              </a:solidFill>
              <a:latin typeface="微软雅黑" panose="020B0503020204020204" pitchFamily="34" charset="-122"/>
              <a:ea typeface="微软雅黑" panose="020B0503020204020204" pitchFamily="34" charset="-122"/>
            </a:endParaRPr>
          </a:p>
          <a:p>
            <a:r>
              <a:rPr lang="zh-CN" altLang="en-US" b="1">
                <a:solidFill>
                  <a:srgbClr val="C00000"/>
                </a:solidFill>
                <a:latin typeface="微软雅黑" panose="020B0503020204020204" pitchFamily="34" charset="-122"/>
                <a:ea typeface="微软雅黑" panose="020B0503020204020204" pitchFamily="34" charset="-122"/>
              </a:rPr>
              <a:t>通知</a:t>
            </a:r>
            <a:r>
              <a:rPr lang="zh-CN" altLang="en-US" b="1">
                <a:solidFill>
                  <a:srgbClr val="002060"/>
                </a:solidFill>
                <a:latin typeface="微软雅黑" panose="020B0503020204020204" pitchFamily="34" charset="-122"/>
                <a:ea typeface="微软雅黑" panose="020B0503020204020204" pitchFamily="34" charset="-122"/>
              </a:rPr>
              <a:t>；</a:t>
            </a:r>
            <a:endParaRPr lang="zh-CN" altLang="en-US" b="1">
              <a:solidFill>
                <a:srgbClr val="002060"/>
              </a:solidFill>
              <a:latin typeface="微软雅黑" panose="020B0503020204020204" pitchFamily="34" charset="-122"/>
              <a:ea typeface="微软雅黑" panose="020B0503020204020204" pitchFamily="34" charset="-122"/>
            </a:endParaRPr>
          </a:p>
          <a:p>
            <a:endParaRPr lang="zh-CN" altLang="en-US" b="1">
              <a:solidFill>
                <a:srgbClr val="002060"/>
              </a:solidFill>
              <a:latin typeface="微软雅黑" panose="020B0503020204020204" pitchFamily="34" charset="-122"/>
              <a:ea typeface="微软雅黑" panose="020B0503020204020204" pitchFamily="34" charset="-122"/>
              <a:sym typeface="华文隶书" panose="02010800040101010101" charset="-122"/>
            </a:endParaRPr>
          </a:p>
          <a:p>
            <a:r>
              <a:rPr lang="zh-CN" altLang="en-US" b="1">
                <a:solidFill>
                  <a:srgbClr val="002060"/>
                </a:solidFill>
                <a:latin typeface="微软雅黑" panose="020B0503020204020204" pitchFamily="34" charset="-122"/>
                <a:ea typeface="微软雅黑" panose="020B0503020204020204" pitchFamily="34" charset="-122"/>
                <a:sym typeface="华文隶书" panose="02010800040101010101" charset="-122"/>
              </a:rPr>
              <a:t>发言稿</a:t>
            </a:r>
            <a:r>
              <a:rPr lang="zh-CN" altLang="en-US" b="1" baseline="-25000">
                <a:solidFill>
                  <a:srgbClr val="002060"/>
                </a:solidFill>
                <a:latin typeface="微软雅黑" panose="020B0503020204020204" pitchFamily="34" charset="-122"/>
                <a:ea typeface="微软雅黑" panose="020B0503020204020204" pitchFamily="34" charset="-122"/>
                <a:sym typeface="华文隶书" panose="02010800040101010101" charset="-122"/>
              </a:rPr>
              <a:t>（演讲？，欢迎，欢送）</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002060"/>
                </a:solidFill>
                <a:latin typeface="微软雅黑" panose="020B0503020204020204" pitchFamily="34" charset="-122"/>
                <a:ea typeface="微软雅黑" panose="020B0503020204020204" pitchFamily="34" charset="-122"/>
              </a:rPr>
              <a:t>投诉信？</a:t>
            </a:r>
            <a:endParaRPr lang="zh-CN" altLang="en-US" b="1">
              <a:solidFill>
                <a:srgbClr val="002060"/>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P spid="11" grpId="1"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321945" y="3963670"/>
            <a:ext cx="2252345"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41045" y="5031740"/>
            <a:ext cx="5419725"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348740" y="3625850"/>
            <a:ext cx="1737360"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（2020学年第二学期五校联考试题 学军中学）</a:t>
            </a:r>
            <a:r>
              <a:rPr lang="zh-CN" altLang="en-US" sz="2400"/>
              <a:t>假定你是李华，你的新西兰朋友Leo准备来中国学习，他来信向你咨询有关学习汉语的建议。请用英语给他写一封回信。内容包括：1. 表示欢迎；2. 提出建议； 3. 表达期望。</a:t>
            </a:r>
            <a:endParaRPr lang="zh-CN" altLang="en-US"/>
          </a:p>
        </p:txBody>
      </p:sp>
      <p:sp>
        <p:nvSpPr>
          <p:cNvPr id="13" name="文本框 12"/>
          <p:cNvSpPr txBox="1"/>
          <p:nvPr/>
        </p:nvSpPr>
        <p:spPr>
          <a:xfrm>
            <a:off x="321945" y="2419350"/>
            <a:ext cx="11548745" cy="4154170"/>
          </a:xfrm>
          <a:prstGeom prst="rect">
            <a:avLst/>
          </a:prstGeom>
          <a:noFill/>
        </p:spPr>
        <p:txBody>
          <a:bodyPr wrap="square" rtlCol="0" anchor="t">
            <a:spAutoFit/>
          </a:bodyPr>
          <a:lstStyle/>
          <a:p>
            <a:r>
              <a:rPr lang="zh-CN" altLang="en-US" sz="2400"/>
              <a:t>Dear Leo,</a:t>
            </a:r>
            <a:endParaRPr lang="zh-CN" altLang="en-US" sz="2400"/>
          </a:p>
          <a:p>
            <a:r>
              <a:rPr lang="en-US" altLang="zh-CN" sz="2400"/>
              <a:t>   </a:t>
            </a:r>
            <a:r>
              <a:rPr lang="zh-CN" altLang="en-US" sz="2400"/>
              <a:t>Delighted to know that you are coming to study in China, I am writing this to discuss with you on how to learn Chinese. </a:t>
            </a:r>
            <a:endParaRPr lang="zh-CN" altLang="en-US" sz="2400"/>
          </a:p>
          <a:p>
            <a:r>
              <a:rPr lang="en-US" altLang="zh-CN" sz="2400"/>
              <a:t>   </a:t>
            </a:r>
            <a:r>
              <a:rPr lang="zh-CN" altLang="en-US" sz="2400"/>
              <a:t>First, it</a:t>
            </a:r>
            <a:r>
              <a:rPr lang="en-US" altLang="zh-CN" sz="2400"/>
              <a:t>’</a:t>
            </a:r>
            <a:r>
              <a:rPr lang="zh-CN" altLang="en-US" sz="2400"/>
              <a:t>s essential to enlarge your vocabulary to overcome your reading difficulties. You should also take any opportunity to communicate in Chinese. Plus, getting to know the culture and history of China will help you learn Chinese better and increase your interest in learning this language. </a:t>
            </a:r>
            <a:endParaRPr lang="zh-CN" altLang="en-US" sz="2400"/>
          </a:p>
          <a:p>
            <a:r>
              <a:rPr lang="en-US" altLang="zh-CN" sz="2400"/>
              <a:t>    </a:t>
            </a:r>
            <a:r>
              <a:rPr lang="zh-CN" altLang="en-US" sz="2400"/>
              <a:t>I hope my suggestions are helpful to you and feel free to drop me a line if you have any other questions. </a:t>
            </a:r>
            <a:endParaRPr lang="zh-CN" altLang="en-US" sz="2400"/>
          </a:p>
          <a:p>
            <a:r>
              <a:rPr lang="en-US" altLang="zh-CN" sz="2400"/>
              <a:t>                                                                                             </a:t>
            </a:r>
            <a:r>
              <a:rPr lang="zh-CN" altLang="en-US" sz="2400"/>
              <a:t>Yours,</a:t>
            </a:r>
            <a:endParaRPr lang="zh-CN" altLang="en-US" sz="2400"/>
          </a:p>
          <a:p>
            <a:r>
              <a:rPr lang="en-US" altLang="zh-CN" sz="2400"/>
              <a:t>                                                                                              </a:t>
            </a:r>
            <a:r>
              <a:rPr lang="zh-CN" altLang="en-US" sz="2400"/>
              <a:t>Li Hua</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3162300" y="336550"/>
            <a:ext cx="133350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959485" y="374015"/>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4594860" y="326390"/>
            <a:ext cx="1301750"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9770" y="334010"/>
            <a:ext cx="5289550"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建议信件；</a:t>
            </a:r>
            <a:r>
              <a:rPr lang="zh-CN" altLang="en-US" sz="2400" dirty="0">
                <a:solidFill>
                  <a:srgbClr val="000000"/>
                </a:solidFill>
              </a:rPr>
              <a:t>文化输出</a:t>
            </a:r>
            <a:r>
              <a:rPr lang="en-US" altLang="zh-CN" sz="2400" dirty="0">
                <a:solidFill>
                  <a:srgbClr val="000000"/>
                </a:solidFill>
              </a:rPr>
              <a:t>; </a:t>
            </a:r>
            <a:r>
              <a:rPr lang="zh-CN" altLang="en-US" sz="2400" dirty="0">
                <a:solidFill>
                  <a:srgbClr val="000000"/>
                </a:solidFill>
                <a:sym typeface="+mn-ea"/>
              </a:rPr>
              <a:t>文化学习</a:t>
            </a:r>
            <a:endParaRPr lang="zh-CN" altLang="en-US" sz="2400" dirty="0">
              <a:solidFill>
                <a:srgbClr val="000000"/>
              </a:solidFill>
              <a:sym typeface="+mn-ea"/>
            </a:endParaRPr>
          </a:p>
        </p:txBody>
      </p:sp>
      <p:sp>
        <p:nvSpPr>
          <p:cNvPr id="19" name="流程图: 可选过程 18"/>
          <p:cNvSpPr/>
          <p:nvPr/>
        </p:nvSpPr>
        <p:spPr>
          <a:xfrm>
            <a:off x="5492750" y="4335145"/>
            <a:ext cx="169164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423545" y="3262630"/>
            <a:ext cx="556577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3444240" y="3610610"/>
            <a:ext cx="8274050" cy="30416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2588260" y="3997325"/>
            <a:ext cx="6442075" cy="30416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423545" y="4384040"/>
            <a:ext cx="4997450" cy="30734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up)">
                                      <p:cBhvr>
                                        <p:cTn id="17" dur="500"/>
                                        <p:tgtEl>
                                          <p:spTgt spid="8"/>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ppt_y</p:attrName>
                                        </p:attrNameLst>
                                      </p:cBhvr>
                                      <p:tavLst>
                                        <p:tav tm="0">
                                          <p:val>
                                            <p:strVal val="#ppt_y+#ppt_h*1.125000"/>
                                          </p:val>
                                        </p:tav>
                                        <p:tav tm="100000">
                                          <p:val>
                                            <p:strVal val="#ppt_y"/>
                                          </p:val>
                                        </p:tav>
                                      </p:tavLst>
                                    </p:anim>
                                    <p:animEffect transition="in" filter="wipe(up)">
                                      <p:cBhvr>
                                        <p:cTn id="21" dur="500"/>
                                        <p:tgtEl>
                                          <p:spTgt spid="9"/>
                                        </p:tgtEl>
                                      </p:cBhvr>
                                    </p:animEffect>
                                  </p:childTnLst>
                                </p:cTn>
                              </p:par>
                              <p:par>
                                <p:cTn id="22" presetID="16" presetClass="entr" presetSubtype="2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8" grpId="0" bldLvl="0" animBg="1"/>
      <p:bldP spid="8" grpId="1" animBg="1"/>
      <p:bldP spid="9" grpId="0" bldLvl="0" animBg="1"/>
      <p:bldP spid="9" grpId="1" animBg="1"/>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9525" y="348615"/>
            <a:ext cx="12138660" cy="3969385"/>
          </a:xfrm>
          <a:prstGeom prst="rect">
            <a:avLst/>
          </a:prstGeom>
          <a:noFill/>
        </p:spPr>
        <p:txBody>
          <a:bodyPr wrap="square" rtlCol="0">
            <a:spAutoFit/>
          </a:bodyPr>
          <a:p>
            <a:r>
              <a:rPr lang="zh-CN" altLang="en-US" sz="2800"/>
              <a:t>第一节 应用文（满分15分）</a:t>
            </a:r>
            <a:endParaRPr lang="zh-CN" altLang="en-US" sz="2800"/>
          </a:p>
          <a:p>
            <a:r>
              <a:rPr lang="zh-CN" altLang="en-US" sz="2800"/>
              <a:t>假定你是李华，你的新西兰朋友Leo 准备来中国学习，他来信向你咨询有关学习汉语的建议。</a:t>
            </a:r>
            <a:endParaRPr lang="zh-CN" altLang="en-US" sz="2800"/>
          </a:p>
          <a:p>
            <a:r>
              <a:rPr lang="zh-CN" altLang="en-US" sz="2800"/>
              <a:t>请用英语给他写一封回信。内容包括：</a:t>
            </a:r>
            <a:endParaRPr lang="zh-CN" altLang="en-US" sz="2800"/>
          </a:p>
          <a:p>
            <a:r>
              <a:rPr lang="zh-CN" altLang="en-US" sz="2800"/>
              <a:t>1.表示欢迎；</a:t>
            </a:r>
            <a:endParaRPr lang="zh-CN" altLang="en-US" sz="2800"/>
          </a:p>
          <a:p>
            <a:r>
              <a:rPr lang="zh-CN" altLang="en-US" sz="2800"/>
              <a:t>2.提出建议</a:t>
            </a:r>
            <a:endParaRPr lang="zh-CN" altLang="en-US" sz="2800"/>
          </a:p>
          <a:p>
            <a:r>
              <a:rPr lang="zh-CN" altLang="en-US" sz="2800"/>
              <a:t>3.表达期望。</a:t>
            </a:r>
            <a:endParaRPr lang="zh-CN" altLang="en-US" sz="2800"/>
          </a:p>
          <a:p>
            <a:r>
              <a:rPr lang="zh-CN" altLang="en-US" sz="2800"/>
              <a:t>注意：1.词数80左右；</a:t>
            </a:r>
            <a:endParaRPr lang="zh-CN" altLang="en-US" sz="2800"/>
          </a:p>
          <a:p>
            <a:r>
              <a:rPr lang="zh-CN" altLang="en-US" sz="2800"/>
              <a:t>2.可以适当增加细节，以使行文连贯。</a:t>
            </a:r>
            <a:endParaRPr lang="zh-CN" alt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64770" y="64770"/>
            <a:ext cx="12127230" cy="483108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Para1(background and writing purpose)</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1.</a:t>
            </a:r>
            <a:r>
              <a:rPr lang="en-US" altLang="zh-CN" sz="2800">
                <a:solidFill>
                  <a:srgbClr val="FF0000"/>
                </a:solidFill>
                <a:latin typeface="Times New Roman" panose="02020603050405020304" charset="0"/>
                <a:cs typeface="Times New Roman" panose="02020603050405020304" charset="0"/>
              </a:rPr>
              <a:t>Glad to hear</a:t>
            </a:r>
            <a:r>
              <a:rPr lang="en-US" altLang="zh-CN" sz="2800">
                <a:latin typeface="Times New Roman" panose="02020603050405020304" charset="0"/>
                <a:cs typeface="Times New Roman" panose="02020603050405020304" charset="0"/>
              </a:rPr>
              <a:t> your plan to study in China, </a:t>
            </a:r>
            <a:r>
              <a:rPr lang="en-US" altLang="zh-CN" sz="2800">
                <a:solidFill>
                  <a:srgbClr val="FF0000"/>
                </a:solidFill>
                <a:latin typeface="Times New Roman" panose="02020603050405020304" charset="0"/>
                <a:cs typeface="Times New Roman" panose="02020603050405020304" charset="0"/>
              </a:rPr>
              <a:t>I’m more than delighted to anticipate your arrival</a:t>
            </a:r>
            <a:r>
              <a:rPr lang="en-US" altLang="zh-CN" sz="2800">
                <a:latin typeface="Times New Roman" panose="02020603050405020304" charset="0"/>
                <a:cs typeface="Times New Roman" panose="02020603050405020304" charset="0"/>
              </a:rPr>
              <a:t> and </a:t>
            </a:r>
            <a:r>
              <a:rPr lang="en-US" altLang="zh-CN" sz="2800">
                <a:solidFill>
                  <a:srgbClr val="0432FF"/>
                </a:solidFill>
                <a:latin typeface="Times New Roman" panose="02020603050405020304" charset="0"/>
                <a:cs typeface="Times New Roman" panose="02020603050405020304" charset="0"/>
              </a:rPr>
              <a:t>obliged</a:t>
            </a:r>
            <a:r>
              <a:rPr lang="en-US" altLang="zh-CN" sz="2800">
                <a:latin typeface="Times New Roman" panose="02020603050405020304" charset="0"/>
                <a:cs typeface="Times New Roman" panose="02020603050405020304" charset="0"/>
              </a:rPr>
              <a:t> to </a:t>
            </a:r>
            <a:r>
              <a:rPr lang="en-US" altLang="zh-CN" sz="2800">
                <a:solidFill>
                  <a:srgbClr val="FF0000"/>
                </a:solidFill>
                <a:latin typeface="Times New Roman" panose="02020603050405020304" charset="0"/>
                <a:cs typeface="Times New Roman" panose="02020603050405020304" charset="0"/>
              </a:rPr>
              <a:t>offer my personal advice</a:t>
            </a:r>
            <a:r>
              <a:rPr lang="en-US" altLang="zh-CN" sz="2800">
                <a:latin typeface="Times New Roman" panose="02020603050405020304" charset="0"/>
                <a:cs typeface="Times New Roman" panose="02020603050405020304" charset="0"/>
              </a:rPr>
              <a:t> for your Chinese learning as well.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Cordially anticipating your arrival and steady progress(Ma)</a:t>
            </a:r>
            <a:endParaRPr lang="en-US" altLang="zh-CN" sz="2800">
              <a:latin typeface="Times New Roman" panose="02020603050405020304" charset="0"/>
              <a:cs typeface="Times New Roman" panose="02020603050405020304" charset="0"/>
            </a:endParaRPr>
          </a:p>
          <a:p>
            <a:r>
              <a:rPr lang="zh-CN" altLang="zh-CN" sz="2800">
                <a:latin typeface="Times New Roman" panose="02020603050405020304" charset="0"/>
                <a:cs typeface="Times New Roman" panose="02020603050405020304" charset="0"/>
              </a:rPr>
              <a:t>修：</a:t>
            </a:r>
            <a:r>
              <a:rPr lang="en-US" altLang="zh-CN" sz="2800">
                <a:latin typeface="Times New Roman" panose="02020603050405020304" charset="0"/>
                <a:cs typeface="Times New Roman" panose="02020603050405020304" charset="0"/>
                <a:sym typeface="+mn-ea"/>
              </a:rPr>
              <a:t>1.</a:t>
            </a:r>
            <a:r>
              <a:rPr lang="en-US" altLang="zh-CN" sz="2800">
                <a:solidFill>
                  <a:srgbClr val="FF0000"/>
                </a:solidFill>
                <a:latin typeface="Times New Roman" panose="02020603050405020304" charset="0"/>
                <a:cs typeface="Times New Roman" panose="02020603050405020304" charset="0"/>
                <a:sym typeface="+mn-ea"/>
              </a:rPr>
              <a:t>Glad to hear</a:t>
            </a:r>
            <a:r>
              <a:rPr lang="en-US" altLang="zh-CN" sz="2800">
                <a:latin typeface="Times New Roman" panose="02020603050405020304" charset="0"/>
                <a:cs typeface="Times New Roman" panose="02020603050405020304" charset="0"/>
                <a:sym typeface="+mn-ea"/>
              </a:rPr>
              <a:t> your plan to study in China, </a:t>
            </a:r>
            <a:r>
              <a:rPr lang="en-US" altLang="zh-CN" sz="2800">
                <a:solidFill>
                  <a:srgbClr val="FF0000"/>
                </a:solidFill>
                <a:latin typeface="Times New Roman" panose="02020603050405020304" charset="0"/>
                <a:cs typeface="Times New Roman" panose="02020603050405020304" charset="0"/>
                <a:sym typeface="+mn-ea"/>
              </a:rPr>
              <a:t>I’ anticipating your arrival</a:t>
            </a:r>
            <a:r>
              <a:rPr lang="en-US" altLang="zh-CN" sz="2800">
                <a:latin typeface="Times New Roman" panose="02020603050405020304" charset="0"/>
                <a:cs typeface="Times New Roman" panose="02020603050405020304" charset="0"/>
                <a:sym typeface="+mn-ea"/>
              </a:rPr>
              <a:t> and </a:t>
            </a:r>
            <a:r>
              <a:rPr lang="en-US" altLang="zh-CN" sz="2800">
                <a:solidFill>
                  <a:srgbClr val="FF0000"/>
                </a:solidFill>
                <a:latin typeface="Times New Roman" panose="02020603050405020304" charset="0"/>
                <a:cs typeface="Times New Roman" panose="02020603050405020304" charset="0"/>
                <a:sym typeface="+mn-ea"/>
              </a:rPr>
              <a:t>more than delighted to </a:t>
            </a:r>
            <a:r>
              <a:rPr lang="en-US" altLang="zh-CN" sz="2800">
                <a:latin typeface="Times New Roman" panose="02020603050405020304" charset="0"/>
                <a:cs typeface="Times New Roman" panose="02020603050405020304" charset="0"/>
                <a:sym typeface="+mn-ea"/>
              </a:rPr>
              <a:t>offer/</a:t>
            </a:r>
            <a:r>
              <a:rPr lang="en-US" altLang="zh-CN" sz="2800">
                <a:solidFill>
                  <a:srgbClr val="FF0000"/>
                </a:solidFill>
                <a:latin typeface="Times New Roman" panose="02020603050405020304" charset="0"/>
                <a:cs typeface="Times New Roman" panose="02020603050405020304" charset="0"/>
                <a:sym typeface="+mn-ea"/>
              </a:rPr>
              <a:t>share </a:t>
            </a:r>
            <a:r>
              <a:rPr lang="en-US" altLang="zh-CN" sz="2800">
                <a:latin typeface="Times New Roman" panose="02020603050405020304" charset="0"/>
                <a:cs typeface="Times New Roman" panose="02020603050405020304" charset="0"/>
                <a:sym typeface="+mn-ea"/>
              </a:rPr>
              <a:t>my personal advice for your Chinese learning as well. ...Cordially anticipating </a:t>
            </a:r>
            <a:r>
              <a:rPr lang="en-US" altLang="zh-CN" sz="2800">
                <a:solidFill>
                  <a:srgbClr val="FF0000"/>
                </a:solidFill>
                <a:latin typeface="Times New Roman" panose="02020603050405020304" charset="0"/>
                <a:cs typeface="Times New Roman" panose="02020603050405020304" charset="0"/>
                <a:sym typeface="+mn-ea"/>
              </a:rPr>
              <a:t>our meeting</a:t>
            </a:r>
            <a:r>
              <a:rPr lang="en-US" altLang="zh-CN" sz="2800">
                <a:latin typeface="Times New Roman" panose="02020603050405020304" charset="0"/>
                <a:cs typeface="Times New Roman" panose="02020603050405020304" charset="0"/>
                <a:sym typeface="+mn-ea"/>
              </a:rPr>
              <a:t> soon and your steady progress.</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2.I’m thrilled to hear your plan to study in China and could hardly wait to meet you. As for the way to learn Chinese wel, my proposals are as follows. (Fan)</a:t>
            </a:r>
            <a:endParaRPr lang="en-US" altLang="zh-CN"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ox(in)">
                                      <p:cBhvr>
                                        <p:cTn id="13" dur="20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 calcmode="lin" valueType="num">
                                      <p:cBhvr>
                                        <p:cTn id="18"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39370" y="0"/>
            <a:ext cx="12152630" cy="698563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Advice: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1.充分接触汉语，如每天收听广播，也是一种有效的方法，因为听力对学习一门语言至关重要。</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Full </a:t>
            </a:r>
            <a:r>
              <a:rPr lang="en-US" altLang="zh-CN" sz="3200">
                <a:solidFill>
                  <a:srgbClr val="FF0000"/>
                </a:solidFill>
                <a:latin typeface="Times New Roman" panose="02020603050405020304" charset="0"/>
                <a:cs typeface="Times New Roman" panose="02020603050405020304" charset="0"/>
              </a:rPr>
              <a:t>exposure</a:t>
            </a:r>
            <a:r>
              <a:rPr lang="en-US" altLang="zh-CN" sz="3200">
                <a:latin typeface="Times New Roman" panose="02020603050405020304" charset="0"/>
                <a:cs typeface="Times New Roman" panose="02020603050405020304" charset="0"/>
              </a:rPr>
              <a:t> to Chinese, such as listening on the radio </a:t>
            </a:r>
            <a:r>
              <a:rPr lang="en-US" altLang="zh-CN" sz="3200">
                <a:solidFill>
                  <a:srgbClr val="FF0000"/>
                </a:solidFill>
                <a:latin typeface="Times New Roman" panose="02020603050405020304" charset="0"/>
                <a:cs typeface="Times New Roman" panose="02020603050405020304" charset="0"/>
              </a:rPr>
              <a:t>daily</a:t>
            </a:r>
            <a:r>
              <a:rPr lang="en-US" altLang="zh-CN" sz="3200">
                <a:latin typeface="Times New Roman" panose="02020603050405020304" charset="0"/>
                <a:cs typeface="Times New Roman" panose="02020603050405020304" charset="0"/>
              </a:rPr>
              <a:t>, is also an effective way </a:t>
            </a:r>
            <a:r>
              <a:rPr lang="en-US" altLang="zh-CN" sz="3200">
                <a:solidFill>
                  <a:srgbClr val="FF0000"/>
                </a:solidFill>
                <a:latin typeface="Times New Roman" panose="02020603050405020304" charset="0"/>
                <a:cs typeface="Times New Roman" panose="02020603050405020304" charset="0"/>
              </a:rPr>
              <a:t>as </a:t>
            </a:r>
            <a:r>
              <a:rPr lang="en-US" altLang="zh-CN" sz="3200">
                <a:latin typeface="Times New Roman" panose="02020603050405020304" charset="0"/>
                <a:cs typeface="Times New Roman" panose="02020603050405020304" charset="0"/>
              </a:rPr>
              <a:t>listening is </a:t>
            </a:r>
            <a:r>
              <a:rPr lang="en-US" altLang="zh-CN" sz="3200">
                <a:solidFill>
                  <a:srgbClr val="FF0000"/>
                </a:solidFill>
                <a:latin typeface="Times New Roman" panose="02020603050405020304" charset="0"/>
                <a:cs typeface="Times New Roman" panose="02020603050405020304" charset="0"/>
              </a:rPr>
              <a:t>of vital importance</a:t>
            </a:r>
            <a:r>
              <a:rPr lang="en-US" altLang="zh-CN" sz="3200">
                <a:latin typeface="Times New Roman" panose="02020603050405020304" charset="0"/>
                <a:cs typeface="Times New Roman" panose="02020603050405020304" charset="0"/>
              </a:rPr>
              <a:t> to learn a languange.</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2.尽可能多地和中国人交流是我的建议之一，这不仅可以练习你的汉语口语，还可以让你在对话中品味地道的汉语。</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Communicating as much as possible</a:t>
            </a:r>
            <a:r>
              <a:rPr lang="en-US" altLang="zh-CN" sz="3200">
                <a:latin typeface="Times New Roman" panose="02020603050405020304" charset="0"/>
                <a:cs typeface="Times New Roman" panose="02020603050405020304" charset="0"/>
              </a:rPr>
              <a:t> with the native </a:t>
            </a:r>
            <a:r>
              <a:rPr lang="en-US" altLang="zh-CN" sz="3200">
                <a:solidFill>
                  <a:srgbClr val="FF0000"/>
                </a:solidFill>
                <a:latin typeface="Times New Roman" panose="02020603050405020304" charset="0"/>
                <a:cs typeface="Times New Roman" panose="02020603050405020304" charset="0"/>
              </a:rPr>
              <a:t>comes top</a:t>
            </a:r>
            <a:r>
              <a:rPr lang="en-US" altLang="zh-CN" sz="3200">
                <a:latin typeface="Times New Roman" panose="02020603050405020304" charset="0"/>
                <a:cs typeface="Times New Roman" panose="02020603050405020304" charset="0"/>
              </a:rPr>
              <a:t> of my advice, which not only practises your spoken Chinese, but also allows you to </a:t>
            </a:r>
            <a:r>
              <a:rPr lang="en-US" altLang="zh-CN" sz="3200">
                <a:solidFill>
                  <a:srgbClr val="FF0000"/>
                </a:solidFill>
                <a:latin typeface="Times New Roman" panose="02020603050405020304" charset="0"/>
                <a:cs typeface="Times New Roman" panose="02020603050405020304" charset="0"/>
              </a:rPr>
              <a:t>savor a dip of authentic Chinese /embrace authentic Chinese </a:t>
            </a:r>
            <a:r>
              <a:rPr lang="en-US" altLang="zh-CN" sz="3200">
                <a:latin typeface="Times New Roman" panose="02020603050405020304" charset="0"/>
                <a:cs typeface="Times New Roman" panose="02020603050405020304" charset="0"/>
              </a:rPr>
              <a:t>during conversations.</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0" name="组合 49"/>
          <p:cNvGrpSpPr/>
          <p:nvPr/>
        </p:nvGrpSpPr>
        <p:grpSpPr>
          <a:xfrm>
            <a:off x="0" y="0"/>
            <a:ext cx="12192000" cy="6858000"/>
            <a:chOff x="0" y="0"/>
            <a:chExt cx="12192000" cy="6858000"/>
          </a:xfrm>
        </p:grpSpPr>
        <p:pic>
          <p:nvPicPr>
            <p:cNvPr id="3" name="图片 2" descr="图片包含 游戏机, 自然, 夜空, 星星&#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3273425" y="1798320"/>
            <a:ext cx="5645150" cy="1568450"/>
          </a:xfrm>
          <a:prstGeom prst="rect">
            <a:avLst/>
          </a:prstGeom>
          <a:noFill/>
        </p:spPr>
        <p:txBody>
          <a:bodyPr wrap="none" rtlCol="0">
            <a:spAutoFit/>
          </a:bodyPr>
          <a:lstStyle/>
          <a:p>
            <a:r>
              <a:rPr lang="en-US" altLang="zh-CN" sz="9600">
                <a:solidFill>
                  <a:schemeClr val="bg1"/>
                </a:solidFill>
                <a:latin typeface="汉仪行楷简" panose="02010609000101010101" pitchFamily="49" charset="-122"/>
                <a:ea typeface="汉仪行楷简" panose="02010609000101010101" pitchFamily="49" charset="-122"/>
              </a:rPr>
              <a:t>FIGHTING</a:t>
            </a:r>
            <a:endParaRPr lang="en-US" altLang="zh-CN" sz="9600">
              <a:solidFill>
                <a:schemeClr val="bg1"/>
              </a:solidFill>
              <a:latin typeface="汉仪行楷简" panose="02010609000101010101" pitchFamily="49" charset="-122"/>
              <a:ea typeface="汉仪行楷简" panose="02010609000101010101" pitchFamily="49" charset="-122"/>
            </a:endParaRPr>
          </a:p>
        </p:txBody>
      </p:sp>
      <p:pic>
        <p:nvPicPr>
          <p:cNvPr id="5123"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2835" y="0"/>
            <a:ext cx="378142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48895" y="449580"/>
            <a:ext cx="12191365" cy="1198880"/>
          </a:xfrm>
          <a:prstGeom prst="rect">
            <a:avLst/>
          </a:prstGeom>
          <a:noFill/>
          <a:ln>
            <a:solidFill>
              <a:srgbClr val="FFC000"/>
            </a:solidFill>
          </a:ln>
        </p:spPr>
        <p:txBody>
          <a:bodyPr wrap="square" rtlCol="0" anchor="t">
            <a:spAutoFit/>
          </a:bodyPr>
          <a:lstStyle/>
          <a:p>
            <a:r>
              <a:rPr lang="en-US" altLang="zh-CN"/>
              <a:t> </a:t>
            </a:r>
            <a:r>
              <a:rPr lang="zh-CN" altLang="en-US"/>
              <a:t>（20210</a:t>
            </a:r>
            <a:r>
              <a:rPr lang="en-US" altLang="zh-CN"/>
              <a:t>3</a:t>
            </a:r>
            <a:r>
              <a:rPr lang="zh-CN" altLang="en-US"/>
              <a:t>名校协作体联考）</a:t>
            </a:r>
            <a:r>
              <a:rPr lang="zh-CN" altLang="en-US" sz="2400"/>
              <a:t>假定你是李华，应美国朋友George请求，帮他购买了学习汉语的教科书，但是忘记及时寄出。请根据以下要点用英语给他写一封电子邮件：</a:t>
            </a:r>
            <a:endParaRPr lang="zh-CN" altLang="en-US" sz="2400"/>
          </a:p>
          <a:p>
            <a:r>
              <a:rPr lang="zh-CN" altLang="en-US" sz="2400"/>
              <a:t>1.表示歉意；2.解释原因；3.弥补措施。</a:t>
            </a:r>
            <a:endParaRPr lang="zh-CN" altLang="en-US" sz="2400"/>
          </a:p>
        </p:txBody>
      </p:sp>
      <p:sp>
        <p:nvSpPr>
          <p:cNvPr id="18" name="文本框 17"/>
          <p:cNvSpPr txBox="1"/>
          <p:nvPr/>
        </p:nvSpPr>
        <p:spPr>
          <a:xfrm>
            <a:off x="0" y="0"/>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
        <p:nvSpPr>
          <p:cNvPr id="3" name="文本框 2"/>
          <p:cNvSpPr txBox="1"/>
          <p:nvPr/>
        </p:nvSpPr>
        <p:spPr>
          <a:xfrm>
            <a:off x="48895" y="1648460"/>
            <a:ext cx="12143105" cy="4399915"/>
          </a:xfrm>
          <a:prstGeom prst="rect">
            <a:avLst/>
          </a:prstGeom>
          <a:noFill/>
        </p:spPr>
        <p:txBody>
          <a:bodyPr wrap="square" rtlCol="0" anchor="t">
            <a:spAutoFit/>
          </a:bodyPr>
          <a:lstStyle/>
          <a:p>
            <a:r>
              <a:rPr lang="zh-CN" altLang="en-US" sz="2800"/>
              <a:t>Dear George, </a:t>
            </a:r>
            <a:endParaRPr lang="zh-CN" altLang="en-US" sz="2800"/>
          </a:p>
          <a:p>
            <a:r>
              <a:rPr lang="en-US" altLang="zh-CN" sz="2800"/>
              <a:t>   </a:t>
            </a:r>
            <a:r>
              <a:rPr lang="zh-CN" altLang="en-US" sz="2800"/>
              <a:t>I</a:t>
            </a:r>
            <a:r>
              <a:rPr lang="en-US" altLang="zh-CN" sz="2800"/>
              <a:t>’</a:t>
            </a:r>
            <a:r>
              <a:rPr lang="zh-CN" altLang="en-US" sz="2800"/>
              <a:t>m </a:t>
            </a:r>
            <a:r>
              <a:rPr lang="zh-CN" altLang="en-US" sz="2800">
                <a:solidFill>
                  <a:schemeClr val="tx1"/>
                </a:solidFill>
              </a:rPr>
              <a:t>terribly sorry</a:t>
            </a:r>
            <a:r>
              <a:rPr lang="zh-CN" altLang="en-US" sz="2800"/>
              <a:t> to tell you I</a:t>
            </a:r>
            <a:r>
              <a:rPr lang="en-US" altLang="zh-CN" sz="2800"/>
              <a:t>’</a:t>
            </a:r>
            <a:r>
              <a:rPr lang="zh-CN" altLang="en-US" sz="2800"/>
              <a:t>ve forgotten to send you the Chinese textbook you asked to buy this Friday as promised. </a:t>
            </a:r>
            <a:endParaRPr lang="zh-CN" altLang="en-US" sz="2800"/>
          </a:p>
          <a:p>
            <a:r>
              <a:rPr lang="en-US" altLang="zh-CN" sz="2800"/>
              <a:t>   </a:t>
            </a:r>
            <a:r>
              <a:rPr lang="zh-CN" altLang="en-US" sz="2800"/>
              <a:t>I</a:t>
            </a:r>
            <a:r>
              <a:rPr lang="en-US" altLang="zh-CN" sz="2800"/>
              <a:t>’</a:t>
            </a:r>
            <a:r>
              <a:rPr lang="zh-CN" altLang="en-US" sz="2800"/>
              <a:t>ve been super busy preparing for the final exams the whole week. My mind was so preoccupied  with all the mathematical formulas</a:t>
            </a:r>
            <a:r>
              <a:rPr lang="zh-CN" altLang="en-US" sz="2800" i="1" baseline="-25000"/>
              <a:t>/ˈ</a:t>
            </a:r>
            <a:r>
              <a:rPr lang="zh-CN" altLang="en-US" sz="2800"/>
              <a:t>and English grammar items that </a:t>
            </a:r>
            <a:r>
              <a:rPr lang="zh-CN" altLang="en-US" sz="2800" u="sng"/>
              <a:t>it totally slipped my mind</a:t>
            </a:r>
            <a:r>
              <a:rPr lang="zh-CN" altLang="en-US" sz="2800"/>
              <a:t>. Plus, my grandpa suddenly fell ill last week and I had to attend him after class.</a:t>
            </a:r>
            <a:endParaRPr lang="zh-CN" altLang="en-US" sz="2800"/>
          </a:p>
          <a:p>
            <a:r>
              <a:rPr lang="en-US" altLang="zh-CN" sz="2800"/>
              <a:t> </a:t>
            </a:r>
            <a:r>
              <a:rPr lang="zh-CN" altLang="en-US" sz="2800"/>
              <a:t>You have my word that I</a:t>
            </a:r>
            <a:r>
              <a:rPr lang="en-US" altLang="zh-CN" sz="2800"/>
              <a:t>’</a:t>
            </a:r>
            <a:r>
              <a:rPr lang="zh-CN" altLang="en-US" sz="2800"/>
              <a:t>ll go to the post office  tomorrow morning.</a:t>
            </a:r>
            <a:endParaRPr lang="zh-CN" altLang="en-US" sz="2800"/>
          </a:p>
          <a:p>
            <a:r>
              <a:rPr lang="zh-CN" altLang="en-US" sz="2800"/>
              <a:t>                                                             </a:t>
            </a:r>
            <a:r>
              <a:rPr lang="en-US" altLang="zh-CN" sz="2800"/>
              <a:t>                                   </a:t>
            </a:r>
            <a:r>
              <a:rPr lang="zh-CN" altLang="en-US" sz="2800"/>
              <a:t>Yours faithfully, </a:t>
            </a:r>
            <a:endParaRPr lang="zh-CN" altLang="en-US" sz="2800"/>
          </a:p>
          <a:p>
            <a:r>
              <a:rPr lang="en-US" altLang="zh-CN" sz="2800"/>
              <a:t>                                                                                                 </a:t>
            </a:r>
            <a:r>
              <a:rPr lang="zh-CN" altLang="en-US" sz="2800"/>
              <a:t>Li Hua</a:t>
            </a:r>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48895" y="449580"/>
            <a:ext cx="12191365" cy="1198880"/>
          </a:xfrm>
          <a:prstGeom prst="rect">
            <a:avLst/>
          </a:prstGeom>
          <a:noFill/>
          <a:ln>
            <a:solidFill>
              <a:srgbClr val="FFC000"/>
            </a:solidFill>
          </a:ln>
        </p:spPr>
        <p:txBody>
          <a:bodyPr wrap="square" rtlCol="0" anchor="t">
            <a:spAutoFit/>
          </a:bodyPr>
          <a:lstStyle/>
          <a:p>
            <a:r>
              <a:rPr lang="en-US" altLang="zh-CN"/>
              <a:t> </a:t>
            </a:r>
            <a:r>
              <a:rPr lang="zh-CN" altLang="en-US"/>
              <a:t>（20210</a:t>
            </a:r>
            <a:r>
              <a:rPr lang="en-US" altLang="zh-CN"/>
              <a:t>3</a:t>
            </a:r>
            <a:r>
              <a:rPr lang="zh-CN" altLang="en-US"/>
              <a:t>名校协作体联考）</a:t>
            </a:r>
            <a:r>
              <a:rPr lang="zh-CN" altLang="en-US" sz="2400"/>
              <a:t>假定你是李华，应美国朋友George请求，帮他购买了学习汉语的教科书，但是忘记及时寄出。请根据以下要点用英语给他写一封电子邮件：</a:t>
            </a:r>
            <a:endParaRPr lang="zh-CN" altLang="en-US" sz="2400"/>
          </a:p>
          <a:p>
            <a:r>
              <a:rPr lang="zh-CN" altLang="en-US" sz="2400"/>
              <a:t>1.表示歉意；2.解释原因；3.弥补措施。</a:t>
            </a:r>
            <a:endParaRPr lang="zh-CN" altLang="en-US" sz="2400"/>
          </a:p>
        </p:txBody>
      </p:sp>
      <p:sp>
        <p:nvSpPr>
          <p:cNvPr id="18" name="文本框 17"/>
          <p:cNvSpPr txBox="1"/>
          <p:nvPr/>
        </p:nvSpPr>
        <p:spPr>
          <a:xfrm>
            <a:off x="0" y="0"/>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
        <p:nvSpPr>
          <p:cNvPr id="3" name="文本框 2"/>
          <p:cNvSpPr txBox="1"/>
          <p:nvPr/>
        </p:nvSpPr>
        <p:spPr>
          <a:xfrm>
            <a:off x="48895" y="1648460"/>
            <a:ext cx="12143105" cy="5692775"/>
          </a:xfrm>
          <a:prstGeom prst="rect">
            <a:avLst/>
          </a:prstGeom>
          <a:noFill/>
        </p:spPr>
        <p:txBody>
          <a:bodyPr wrap="square" rtlCol="0" anchor="t">
            <a:spAutoFit/>
          </a:bodyPr>
          <a:lstStyle/>
          <a:p>
            <a:r>
              <a:rPr lang="zh-CN" altLang="en-US" sz="2800"/>
              <a:t>Dear George, </a:t>
            </a:r>
            <a:r>
              <a:rPr lang="en-US" altLang="zh-CN" sz="2800"/>
              <a:t>(</a:t>
            </a:r>
            <a:r>
              <a:rPr lang="zh-CN" altLang="en-US" sz="2800"/>
              <a:t>修）</a:t>
            </a:r>
            <a:endParaRPr lang="zh-CN" altLang="en-US" sz="2800"/>
          </a:p>
          <a:p>
            <a:r>
              <a:rPr lang="en-US" altLang="zh-CN" sz="2800"/>
              <a:t>   </a:t>
            </a:r>
            <a:r>
              <a:rPr lang="zh-CN" altLang="en-US" sz="2800"/>
              <a:t>I</a:t>
            </a:r>
            <a:r>
              <a:rPr lang="en-US" altLang="zh-CN" sz="2800"/>
              <a:t>’</a:t>
            </a:r>
            <a:r>
              <a:rPr lang="zh-CN" altLang="en-US" sz="2800"/>
              <a:t>m </a:t>
            </a:r>
            <a:r>
              <a:rPr lang="zh-CN" altLang="en-US" sz="2800">
                <a:solidFill>
                  <a:schemeClr val="tx1"/>
                </a:solidFill>
              </a:rPr>
              <a:t>terribly sorry</a:t>
            </a:r>
            <a:r>
              <a:rPr lang="zh-CN" altLang="en-US" sz="2800"/>
              <a:t> to tell you I</a:t>
            </a:r>
            <a:r>
              <a:rPr lang="en-US" altLang="zh-CN" sz="2800"/>
              <a:t>’</a:t>
            </a:r>
            <a:r>
              <a:rPr lang="zh-CN" altLang="en-US" sz="2800"/>
              <a:t>ve forgotten to send you the Chinese textbook you asked to buy this Friday as promised. </a:t>
            </a:r>
            <a:endParaRPr lang="zh-CN" altLang="en-US" sz="2800"/>
          </a:p>
          <a:p>
            <a:r>
              <a:rPr lang="en-US" altLang="zh-CN" sz="2800"/>
              <a:t>   </a:t>
            </a:r>
            <a:r>
              <a:rPr lang="zh-CN" altLang="en-US" sz="2800"/>
              <a:t>I</a:t>
            </a:r>
            <a:r>
              <a:rPr lang="en-US" altLang="zh-CN" sz="2800"/>
              <a:t>’</a:t>
            </a:r>
            <a:r>
              <a:rPr lang="zh-CN" altLang="en-US" sz="2800"/>
              <a:t>ve been super busy preparing for the final exams the whole week. My mind </a:t>
            </a:r>
            <a:r>
              <a:rPr lang="zh-CN" altLang="en-US" sz="2800">
                <a:solidFill>
                  <a:schemeClr val="tx1"/>
                </a:solidFill>
              </a:rPr>
              <a:t>was so preoccupied with</a:t>
            </a:r>
            <a:r>
              <a:rPr lang="zh-CN" altLang="en-US" sz="2800"/>
              <a:t> all the mathematical formulas</a:t>
            </a:r>
            <a:r>
              <a:rPr lang="zh-CN" altLang="en-US" sz="2800" i="1" baseline="-25000"/>
              <a:t> </a:t>
            </a:r>
            <a:r>
              <a:rPr lang="zh-CN" altLang="en-US" sz="2800"/>
              <a:t>and English grammar items that it </a:t>
            </a:r>
            <a:r>
              <a:rPr lang="zh-CN" altLang="en-US" sz="2800">
                <a:solidFill>
                  <a:schemeClr val="tx1"/>
                </a:solidFill>
              </a:rPr>
              <a:t>totally slipped my mind</a:t>
            </a:r>
            <a:r>
              <a:rPr lang="zh-CN" altLang="en-US" sz="2800"/>
              <a:t>. Plus, my grandpa suddenly fell ill last week and I had to attend him after class.</a:t>
            </a:r>
            <a:r>
              <a:rPr lang="en-US" altLang="zh-CN" sz="2800">
                <a:sym typeface="+mn-ea"/>
              </a:rPr>
              <a:t> </a:t>
            </a:r>
            <a:r>
              <a:rPr lang="zh-CN" altLang="en-US" sz="2800">
                <a:solidFill>
                  <a:schemeClr val="accent3"/>
                </a:solidFill>
                <a:sym typeface="+mn-ea"/>
              </a:rPr>
              <a:t>Please forgive me for my fault</a:t>
            </a:r>
            <a:r>
              <a:rPr lang="en-US" altLang="zh-CN" sz="2800">
                <a:solidFill>
                  <a:schemeClr val="accent3"/>
                </a:solidFill>
                <a:sym typeface="+mn-ea"/>
              </a:rPr>
              <a:t>. </a:t>
            </a:r>
            <a:r>
              <a:rPr lang="zh-CN" altLang="en-US" sz="2800">
                <a:solidFill>
                  <a:schemeClr val="accent3"/>
                </a:solidFill>
                <a:sym typeface="+mn-ea"/>
              </a:rPr>
              <a:t>You have my word that</a:t>
            </a:r>
            <a:r>
              <a:rPr lang="en-US" altLang="zh-CN" sz="2800">
                <a:solidFill>
                  <a:schemeClr val="accent3"/>
                </a:solidFill>
                <a:sym typeface="+mn-ea"/>
              </a:rPr>
              <a:t> the book will be expressed tomorrow morning and it</a:t>
            </a:r>
            <a:r>
              <a:rPr lang="en-US" altLang="zh-CN" sz="2800">
                <a:solidFill>
                  <a:schemeClr val="accent3"/>
                </a:solidFill>
                <a:sym typeface="+mn-ea"/>
              </a:rPr>
              <a:t> is due to arrive a week later. </a:t>
            </a:r>
            <a:r>
              <a:rPr lang="en-US" altLang="zh-CN" sz="2800">
                <a:solidFill>
                  <a:schemeClr val="accent3"/>
                </a:solidFill>
              </a:rPr>
              <a:t> </a:t>
            </a:r>
            <a:endParaRPr lang="en-US" altLang="zh-CN" sz="2800">
              <a:solidFill>
                <a:schemeClr val="accent3"/>
              </a:solidFill>
            </a:endParaRPr>
          </a:p>
          <a:p>
            <a:r>
              <a:rPr lang="en-US" altLang="zh-CN" sz="2800">
                <a:gradFill>
                  <a:gsLst>
                    <a:gs pos="0">
                      <a:srgbClr val="14CD68"/>
                    </a:gs>
                    <a:gs pos="100000">
                      <a:srgbClr val="035C7D"/>
                    </a:gs>
                  </a:gsLst>
                  <a:lin scaled="0"/>
                </a:gradFill>
              </a:rPr>
              <a:t>  </a:t>
            </a:r>
            <a:r>
              <a:rPr lang="en-US" altLang="zh-CN" sz="2800">
                <a:solidFill>
                  <a:srgbClr val="FF0000"/>
                </a:solidFill>
              </a:rPr>
              <a:t>Sorry again for the inconvenience I brought to you</a:t>
            </a:r>
            <a:r>
              <a:rPr lang="en-US" altLang="zh-CN" sz="2800"/>
              <a:t>. </a:t>
            </a:r>
            <a:r>
              <a:rPr lang="zh-CN" altLang="en-US" sz="2800"/>
              <a:t>                                                              </a:t>
            </a:r>
            <a:r>
              <a:rPr lang="en-US" altLang="zh-CN" sz="2800"/>
              <a:t>                                                 </a:t>
            </a:r>
            <a:endParaRPr lang="en-US" altLang="zh-CN" sz="2800"/>
          </a:p>
          <a:p>
            <a:endParaRPr lang="zh-CN" altLang="en-US" sz="2800"/>
          </a:p>
          <a:p>
            <a:r>
              <a:rPr lang="zh-CN" altLang="en-US" sz="2800"/>
              <a:t> </a:t>
            </a:r>
            <a:r>
              <a:rPr lang="en-US" altLang="zh-CN" sz="2800"/>
              <a:t>                                                                                                </a:t>
            </a:r>
            <a:r>
              <a:rPr lang="zh-CN" altLang="en-US" sz="2800"/>
              <a:t>Yours faithfully, </a:t>
            </a:r>
            <a:endParaRPr lang="zh-CN" altLang="en-US" sz="2800"/>
          </a:p>
          <a:p>
            <a:r>
              <a:rPr lang="en-US" altLang="zh-CN" sz="2800"/>
              <a:t>                                                                                                 </a:t>
            </a:r>
            <a:r>
              <a:rPr lang="zh-CN" altLang="en-US" sz="2800"/>
              <a:t>Li Hua</a:t>
            </a:r>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en-US" altLang="zh-CN"/>
              <a:t> </a:t>
            </a:r>
            <a:r>
              <a:rPr lang="zh-CN" altLang="en-US"/>
              <a:t>（20210</a:t>
            </a:r>
            <a:r>
              <a:rPr lang="en-US" altLang="zh-CN"/>
              <a:t>3</a:t>
            </a:r>
            <a:r>
              <a:rPr lang="zh-CN" altLang="en-US"/>
              <a:t>名校协作体联考）</a:t>
            </a:r>
            <a:r>
              <a:rPr lang="zh-CN" altLang="en-US" sz="2400"/>
              <a:t>假定你是李华，应美国朋友George请求，帮他购买了学习汉语的教科书，但是忘记及时寄出。请根据以下要点用英语给他写一封电子邮件：</a:t>
            </a:r>
            <a:endParaRPr lang="zh-CN" altLang="en-US" sz="2400"/>
          </a:p>
          <a:p>
            <a:r>
              <a:rPr lang="zh-CN" altLang="en-US" sz="2400"/>
              <a:t>1.表示歉意；2.解释原因；3.弥补措施。</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
        <p:nvSpPr>
          <p:cNvPr id="3" name="文本框 2"/>
          <p:cNvSpPr txBox="1"/>
          <p:nvPr/>
        </p:nvSpPr>
        <p:spPr>
          <a:xfrm>
            <a:off x="248285" y="2228850"/>
            <a:ext cx="11548110" cy="4523105"/>
          </a:xfrm>
          <a:prstGeom prst="rect">
            <a:avLst/>
          </a:prstGeom>
          <a:noFill/>
        </p:spPr>
        <p:txBody>
          <a:bodyPr wrap="square" rtlCol="0" anchor="t">
            <a:spAutoFit/>
          </a:bodyPr>
          <a:lstStyle/>
          <a:p>
            <a:r>
              <a:rPr lang="zh-CN" altLang="en-US" sz="2400" b="1">
                <a:solidFill>
                  <a:srgbClr val="C00000"/>
                </a:solidFill>
              </a:rPr>
              <a:t>P1表示歉意（背景信息，因果拓展）</a:t>
            </a:r>
            <a:endParaRPr lang="zh-CN" altLang="en-US" sz="2400" b="1">
              <a:solidFill>
                <a:srgbClr val="C00000"/>
              </a:solidFill>
            </a:endParaRPr>
          </a:p>
          <a:p>
            <a:r>
              <a:rPr lang="zh-CN" altLang="en-US" sz="2400"/>
              <a:t> I'm </a:t>
            </a:r>
            <a:r>
              <a:rPr lang="zh-CN" altLang="en-US" sz="2400">
                <a:solidFill>
                  <a:srgbClr val="FF0000"/>
                </a:solidFill>
              </a:rPr>
              <a:t>writing to convey my deepest apology</a:t>
            </a:r>
            <a:r>
              <a:rPr lang="zh-CN" altLang="en-US" sz="2400"/>
              <a:t> for my not timely posting</a:t>
            </a:r>
            <a:r>
              <a:rPr lang="en-US" altLang="zh-CN" sz="2400"/>
              <a:t> </a:t>
            </a:r>
            <a:r>
              <a:rPr lang="zh-CN" altLang="en-US" sz="2400"/>
              <a:t>the Chinese textbook </a:t>
            </a:r>
            <a:r>
              <a:rPr lang="en-US" altLang="zh-CN" sz="2400"/>
              <a:t>you asked me to buy for you</a:t>
            </a:r>
            <a:r>
              <a:rPr lang="zh-CN" altLang="en-US" sz="2400"/>
              <a:t>. </a:t>
            </a:r>
            <a:endParaRPr lang="zh-CN" altLang="en-US" sz="2400"/>
          </a:p>
          <a:p>
            <a:r>
              <a:rPr lang="zh-CN" altLang="en-US" sz="2400"/>
              <a:t> </a:t>
            </a:r>
            <a:r>
              <a:rPr lang="zh-CN" altLang="en-US" sz="2400">
                <a:sym typeface="+mn-ea"/>
              </a:rPr>
              <a:t>我写信是为了表达最深的歉意，没有及时把汉语的教科书邮发给你。</a:t>
            </a:r>
            <a:endParaRPr lang="zh-CN" altLang="en-US" sz="2400">
              <a:sym typeface="+mn-ea"/>
            </a:endParaRPr>
          </a:p>
          <a:p>
            <a:endParaRPr lang="zh-CN" altLang="en-US" sz="2400"/>
          </a:p>
          <a:p>
            <a:r>
              <a:rPr lang="zh-CN" altLang="en-US" sz="2400" b="1">
                <a:solidFill>
                  <a:srgbClr val="C00000"/>
                </a:solidFill>
              </a:rPr>
              <a:t>P2解释原因（陈述错误，尊重事实）</a:t>
            </a:r>
            <a:endParaRPr lang="zh-CN" altLang="en-US" sz="2400" b="1">
              <a:solidFill>
                <a:srgbClr val="C00000"/>
              </a:solidFill>
            </a:endParaRPr>
          </a:p>
          <a:p>
            <a:r>
              <a:rPr lang="zh-CN" altLang="en-US" sz="2400">
                <a:solidFill>
                  <a:srgbClr val="FF0000"/>
                </a:solidFill>
              </a:rPr>
              <a:t>Bumping up against</a:t>
            </a:r>
            <a:r>
              <a:rPr lang="zh-CN" altLang="en-US" sz="2400"/>
              <a:t> </a:t>
            </a:r>
            <a:r>
              <a:rPr lang="en-US" altLang="zh-CN" sz="2400"/>
              <a:t>(</a:t>
            </a:r>
            <a:r>
              <a:rPr lang="zh-CN" altLang="zh-CN" sz="2400"/>
              <a:t>遇到</a:t>
            </a:r>
            <a:r>
              <a:rPr lang="en-US" altLang="zh-CN" sz="2400"/>
              <a:t>...</a:t>
            </a:r>
            <a:r>
              <a:rPr lang="zh-CN" altLang="en-US" sz="2400"/>
              <a:t>困难</a:t>
            </a:r>
            <a:r>
              <a:rPr lang="en-US" altLang="zh-CN" sz="2400"/>
              <a:t>encounter</a:t>
            </a:r>
            <a:r>
              <a:rPr lang="zh-CN" altLang="en-US" sz="2400"/>
              <a:t>）a crucial exam, I've </a:t>
            </a:r>
            <a:r>
              <a:rPr lang="zh-CN" altLang="en-US" sz="2400">
                <a:solidFill>
                  <a:srgbClr val="FF0000"/>
                </a:solidFill>
              </a:rPr>
              <a:t>had a </a:t>
            </a:r>
            <a:r>
              <a:rPr lang="en-US" altLang="zh-CN" sz="2400">
                <a:solidFill>
                  <a:srgbClr val="FF0000"/>
                </a:solidFill>
              </a:rPr>
              <a:t>tight </a:t>
            </a:r>
            <a:r>
              <a:rPr lang="zh-CN" altLang="en-US" sz="2400">
                <a:solidFill>
                  <a:srgbClr val="FF0000"/>
                </a:solidFill>
              </a:rPr>
              <a:t>schedule</a:t>
            </a:r>
            <a:r>
              <a:rPr lang="zh-CN" altLang="en-US" sz="2400"/>
              <a:t> last week to prepare for it. </a:t>
            </a:r>
            <a:r>
              <a:rPr lang="zh-CN" altLang="en-US" sz="2400">
                <a:solidFill>
                  <a:srgbClr val="FF0000"/>
                </a:solidFill>
              </a:rPr>
              <a:t>Somehow</a:t>
            </a:r>
            <a:r>
              <a:rPr lang="zh-CN" altLang="en-US" sz="2400"/>
              <a:t>, I was </a:t>
            </a:r>
            <a:r>
              <a:rPr lang="zh-CN" altLang="en-US" sz="2400">
                <a:solidFill>
                  <a:srgbClr val="FF0000"/>
                </a:solidFill>
              </a:rPr>
              <a:t>too busy to</a:t>
            </a:r>
            <a:r>
              <a:rPr lang="zh-CN" altLang="en-US" sz="2400"/>
              <a:t> entirely forget about your book, which </a:t>
            </a:r>
            <a:r>
              <a:rPr lang="en-US" altLang="zh-CN" sz="2400"/>
              <a:t>is</a:t>
            </a:r>
            <a:r>
              <a:rPr lang="zh-CN" altLang="en-US" sz="2400"/>
              <a:t> </a:t>
            </a:r>
            <a:r>
              <a:rPr lang="zh-CN" altLang="en-US" sz="2400">
                <a:solidFill>
                  <a:srgbClr val="FF0000"/>
                </a:solidFill>
              </a:rPr>
              <a:t>expressed</a:t>
            </a:r>
            <a:r>
              <a:rPr lang="zh-CN" altLang="en-US" sz="2400"/>
              <a:t> until </a:t>
            </a:r>
            <a:r>
              <a:rPr lang="en-US" altLang="zh-CN" sz="2400"/>
              <a:t>right now</a:t>
            </a:r>
            <a:r>
              <a:rPr lang="zh-CN" altLang="en-US" sz="2400"/>
              <a:t>, and it's</a:t>
            </a:r>
            <a:r>
              <a:rPr lang="zh-CN" altLang="en-US" sz="2400">
                <a:solidFill>
                  <a:srgbClr val="FF0000"/>
                </a:solidFill>
              </a:rPr>
              <a:t> due to</a:t>
            </a:r>
            <a:r>
              <a:rPr lang="zh-CN" altLang="en-US" sz="2400"/>
              <a:t> arrive a week later. </a:t>
            </a:r>
            <a:endParaRPr lang="zh-CN" altLang="en-US" sz="2400"/>
          </a:p>
          <a:p>
            <a:r>
              <a:rPr lang="zh-CN" altLang="en-US" sz="2400">
                <a:sym typeface="+mn-ea"/>
              </a:rPr>
              <a:t>碰上了一个重要的考试，我上星期把日程安排得满满的。不知怎么的，我太忙而完全忘记你的书，直到现在才被寄出，应在一周后到。</a:t>
            </a:r>
            <a:endParaRPr lang="zh-CN" altLang="en-US" sz="240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en-US" altLang="zh-CN"/>
              <a:t> </a:t>
            </a:r>
            <a:r>
              <a:rPr lang="zh-CN" altLang="en-US"/>
              <a:t>（20210</a:t>
            </a:r>
            <a:r>
              <a:rPr lang="en-US" altLang="zh-CN"/>
              <a:t>3</a:t>
            </a:r>
            <a:r>
              <a:rPr lang="zh-CN" altLang="en-US"/>
              <a:t>名校协作体联考）</a:t>
            </a:r>
            <a:r>
              <a:rPr lang="zh-CN" altLang="en-US" sz="2400"/>
              <a:t>假定你是李华，应美国朋友George请求，帮他购买了学习汉语的教科书，但是忘记及时寄出。请根据以下要点用英语给他写一封电子邮件：</a:t>
            </a:r>
            <a:endParaRPr lang="zh-CN" altLang="en-US" sz="2400"/>
          </a:p>
          <a:p>
            <a:r>
              <a:rPr lang="zh-CN" altLang="en-US" sz="2400"/>
              <a:t>1.表示歉意；2.解释原因；3.弥补措施。</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
        <p:nvSpPr>
          <p:cNvPr id="3" name="文本框 2"/>
          <p:cNvSpPr txBox="1"/>
          <p:nvPr/>
        </p:nvSpPr>
        <p:spPr>
          <a:xfrm>
            <a:off x="296545" y="2228850"/>
            <a:ext cx="11499850" cy="3784600"/>
          </a:xfrm>
          <a:prstGeom prst="rect">
            <a:avLst/>
          </a:prstGeom>
          <a:noFill/>
        </p:spPr>
        <p:txBody>
          <a:bodyPr wrap="square" rtlCol="0" anchor="t">
            <a:spAutoFit/>
          </a:bodyPr>
          <a:lstStyle/>
          <a:p>
            <a:endParaRPr lang="zh-CN" altLang="en-US" sz="2400" b="1">
              <a:solidFill>
                <a:srgbClr val="C00000"/>
              </a:solidFill>
            </a:endParaRPr>
          </a:p>
          <a:p>
            <a:r>
              <a:rPr lang="zh-CN" altLang="en-US" sz="2400" b="1">
                <a:solidFill>
                  <a:srgbClr val="C00000"/>
                </a:solidFill>
              </a:rPr>
              <a:t>P3弥补措施（敢于担当，付诸行动）</a:t>
            </a:r>
            <a:endParaRPr lang="zh-CN" altLang="en-US" sz="2400" b="1">
              <a:solidFill>
                <a:srgbClr val="C00000"/>
              </a:solidFill>
            </a:endParaRPr>
          </a:p>
          <a:p>
            <a:r>
              <a:rPr lang="zh-CN" altLang="en-US" sz="2400"/>
              <a:t>In order to make up my stupid mistake, I decide to send it to you right now. Meanwhile, I hope the attached Chinese knot can convey my sincere apology. </a:t>
            </a:r>
            <a:endParaRPr lang="zh-CN" altLang="en-US" sz="2400"/>
          </a:p>
          <a:p>
            <a:r>
              <a:rPr lang="zh-CN" altLang="en-US" sz="2400">
                <a:sym typeface="+mn-ea"/>
              </a:rPr>
              <a:t>为了弥补我愚蠢的错误，我决定现在就把它发给你。同时，我希望附上的中国结能传达我真诚的歉意。 </a:t>
            </a:r>
            <a:endParaRPr lang="zh-CN" altLang="en-US" sz="2400">
              <a:sym typeface="+mn-ea"/>
            </a:endParaRPr>
          </a:p>
          <a:p>
            <a:endParaRPr lang="zh-CN" altLang="en-US" sz="2400"/>
          </a:p>
          <a:p>
            <a:r>
              <a:rPr lang="zh-CN" altLang="en-US" sz="2400"/>
              <a:t>Please forgive me for my fault. I also send you a delicate chinese tea cup to make up for any inconvenience caused. </a:t>
            </a:r>
            <a:endParaRPr lang="zh-CN" altLang="en-US" sz="2400"/>
          </a:p>
          <a:p>
            <a:r>
              <a:rPr lang="zh-CN" altLang="en-US" sz="2400">
                <a:sym typeface="+mn-ea"/>
              </a:rPr>
              <a:t>请原谅我的过错。我还送你一个精致的瓷器茶杯，以弥补给你带来的不便。</a:t>
            </a:r>
            <a:endParaRPr lang="zh-CN" altLang="en-US" sz="240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38735" y="583565"/>
            <a:ext cx="12114530" cy="1198880"/>
          </a:xfrm>
          <a:prstGeom prst="rect">
            <a:avLst/>
          </a:prstGeom>
          <a:noFill/>
          <a:ln>
            <a:solidFill>
              <a:srgbClr val="FFC000"/>
            </a:solidFill>
          </a:ln>
        </p:spPr>
        <p:txBody>
          <a:bodyPr wrap="square" rtlCol="0" anchor="t">
            <a:spAutoFit/>
          </a:bodyPr>
          <a:lstStyle/>
          <a:p>
            <a:r>
              <a:rPr lang="en-US" altLang="zh-CN"/>
              <a:t> </a:t>
            </a:r>
            <a:r>
              <a:rPr lang="zh-CN" altLang="en-US"/>
              <a:t>（202104金华十校）</a:t>
            </a:r>
            <a:r>
              <a:rPr lang="zh-CN" altLang="en-US" sz="2400"/>
              <a:t>假定你是李华，你的好友Steven即将代表学校参加全市留学生中文演讲比赛，写信向你求助。请你给他回一封信，内容包括：</a:t>
            </a:r>
            <a:endParaRPr lang="zh-CN" altLang="en-US" sz="2400"/>
          </a:p>
          <a:p>
            <a:r>
              <a:rPr lang="zh-CN" altLang="en-US" sz="2400"/>
              <a:t>1.</a:t>
            </a:r>
            <a:r>
              <a:rPr lang="zh-CN" altLang="en-US" sz="2400">
                <a:solidFill>
                  <a:srgbClr val="7030A0"/>
                </a:solidFill>
              </a:rPr>
              <a:t>表示祝贺</a:t>
            </a:r>
            <a:r>
              <a:rPr lang="zh-CN" altLang="en-US" sz="2400"/>
              <a:t>；2.</a:t>
            </a:r>
            <a:r>
              <a:rPr lang="zh-CN" altLang="en-US" sz="2400">
                <a:solidFill>
                  <a:srgbClr val="C00000"/>
                </a:solidFill>
              </a:rPr>
              <a:t>提供建议</a:t>
            </a:r>
            <a:r>
              <a:rPr lang="zh-CN" altLang="en-US" sz="2400"/>
              <a:t>；3.</a:t>
            </a:r>
            <a:r>
              <a:rPr lang="zh-CN" altLang="en-US" sz="2400">
                <a:solidFill>
                  <a:srgbClr val="00B050"/>
                </a:solidFill>
              </a:rPr>
              <a:t>表达祝愿</a:t>
            </a:r>
            <a:r>
              <a:rPr lang="zh-CN" altLang="en-US" sz="2400"/>
              <a:t>。</a:t>
            </a:r>
            <a:endParaRPr lang="zh-CN" altLang="en-US" sz="2400"/>
          </a:p>
        </p:txBody>
      </p:sp>
      <p:sp>
        <p:nvSpPr>
          <p:cNvPr id="18" name="文本框 17"/>
          <p:cNvSpPr txBox="1"/>
          <p:nvPr/>
        </p:nvSpPr>
        <p:spPr>
          <a:xfrm>
            <a:off x="78105" y="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祝贺</a:t>
            </a:r>
            <a:r>
              <a:rPr lang="en-US" altLang="zh-CN" sz="3200" dirty="0">
                <a:solidFill>
                  <a:srgbClr val="000000"/>
                </a:solidFill>
              </a:rPr>
              <a:t>+</a:t>
            </a:r>
            <a:r>
              <a:rPr lang="zh-CN" altLang="en-US" sz="3200" dirty="0">
                <a:solidFill>
                  <a:srgbClr val="000000"/>
                </a:solidFill>
              </a:rPr>
              <a:t>建议</a:t>
            </a:r>
            <a:endParaRPr lang="zh-CN" altLang="en-US" sz="3200" dirty="0">
              <a:solidFill>
                <a:srgbClr val="000000"/>
              </a:solidFill>
            </a:endParaRPr>
          </a:p>
        </p:txBody>
      </p:sp>
      <p:sp>
        <p:nvSpPr>
          <p:cNvPr id="2" name="文本框 1"/>
          <p:cNvSpPr txBox="1"/>
          <p:nvPr/>
        </p:nvSpPr>
        <p:spPr>
          <a:xfrm>
            <a:off x="19050" y="1782445"/>
            <a:ext cx="12153900" cy="5262245"/>
          </a:xfrm>
          <a:prstGeom prst="rect">
            <a:avLst/>
          </a:prstGeom>
          <a:noFill/>
        </p:spPr>
        <p:txBody>
          <a:bodyPr wrap="square" rtlCol="0" anchor="t">
            <a:spAutoFit/>
          </a:bodyPr>
          <a:lstStyle/>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Dear Steven, </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Overjoyed to hear</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that you will represent our school to be engaged in the city's Chinese speech contest for overseas students. </a:t>
            </a:r>
            <a:r>
              <a:rPr lang="en-US" sz="28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Congratulations!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And I am here willing to </a:t>
            </a:r>
            <a:r>
              <a:rPr lang="en-US" sz="28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offer some relevant suggestions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First, you can </a:t>
            </a:r>
            <a:r>
              <a:rPr lang="en-US" sz="2800" b="1"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seek Chinese teachers' professional guidance</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to </a:t>
            </a:r>
            <a:r>
              <a:rPr lang="en-US" sz="28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reinforce your language proficiency and accuracy</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Second, </a:t>
            </a:r>
            <a:r>
              <a:rPr lang="en-US" sz="2800" b="1"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watch videos of previous speech contests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which will </a:t>
            </a:r>
            <a:r>
              <a:rPr lang="en-US" sz="28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help better your speech skills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like the application of gestures. Additionally, </a:t>
            </a:r>
            <a:r>
              <a:rPr lang="en-US" sz="2800" b="1"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staying self-assured</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is what it takes to guarantee your performance and bring out the best in you.</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rgbClr val="00B050"/>
                </a:solidFill>
                <a:latin typeface="Times New Roman" panose="02020603050405020304" charset="0"/>
                <a:ea typeface="宋体" panose="02010600030101010101" pitchFamily="2" charset="-122"/>
                <a:cs typeface="Times New Roman" panose="02020603050405020304" charset="0"/>
                <a:sym typeface="+mn-ea"/>
              </a:rPr>
              <a:t>I genuinely hope that your unremitting(painstaking) effort will pay off ultimately.</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Yours,</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Li Hua</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BEAUTIFY_FLAG" val="#wm#"/>
  <p:tag name="KSO_WM_TEMPLATE_CATEGORY" val="custom"/>
  <p:tag name="KSO_WM_TEMPLATE_INDEX" val="20187308"/>
</p:tagLst>
</file>

<file path=ppt/tags/tag115.xml><?xml version="1.0" encoding="utf-8"?>
<p:tagLst xmlns:p="http://schemas.openxmlformats.org/presentationml/2006/main">
  <p:tag name="KSO_WM_BEAUTIFY_FLAG" val="#wm#"/>
  <p:tag name="KSO_WM_TEMPLATE_CATEGORY" val="custom"/>
  <p:tag name="KSO_WM_TEMPLATE_INDEX" val="20187308"/>
</p:tagLst>
</file>

<file path=ppt/tags/tag116.xml><?xml version="1.0" encoding="utf-8"?>
<p:tagLst xmlns:p="http://schemas.openxmlformats.org/presentationml/2006/main">
  <p:tag name="KSO_WM_BEAUTIFY_FLAG" val="#wm#"/>
  <p:tag name="KSO_WM_TEMPLATE_CATEGORY" val="custom"/>
  <p:tag name="KSO_WM_TEMPLATE_INDEX" val="20187308"/>
</p:tagLst>
</file>

<file path=ppt/tags/tag117.xml><?xml version="1.0" encoding="utf-8"?>
<p:tagLst xmlns:p="http://schemas.openxmlformats.org/presentationml/2006/main">
  <p:tag name="KSO_WM_BEAUTIFY_FLAG" val="#wm#"/>
  <p:tag name="KSO_WM_TEMPLATE_CATEGORY" val="custom"/>
  <p:tag name="KSO_WM_TEMPLATE_INDEX" val="20187308"/>
</p:tagLst>
</file>

<file path=ppt/tags/tag118.xml><?xml version="1.0" encoding="utf-8"?>
<p:tagLst xmlns:p="http://schemas.openxmlformats.org/presentationml/2006/main">
  <p:tag name="KSO_WM_BEAUTIFY_FLAG" val="#wm#"/>
  <p:tag name="KSO_WM_TEMPLATE_CATEGORY" val="custom"/>
  <p:tag name="KSO_WM_TEMPLATE_INDEX" val="20187308"/>
</p:tagLst>
</file>

<file path=ppt/tags/tag119.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7308"/>
</p:tagLst>
</file>

<file path=ppt/tags/tag121.xml><?xml version="1.0" encoding="utf-8"?>
<p:tagLst xmlns:p="http://schemas.openxmlformats.org/presentationml/2006/main">
  <p:tag name="KSO_WM_BEAUTIFY_FLAG" val="#wm#"/>
  <p:tag name="KSO_WM_TEMPLATE_CATEGORY" val="custom"/>
  <p:tag name="KSO_WM_TEMPLATE_INDEX" val="20187308"/>
</p:tagLst>
</file>

<file path=ppt/tags/tag122.xml><?xml version="1.0" encoding="utf-8"?>
<p:tagLst xmlns:p="http://schemas.openxmlformats.org/presentationml/2006/main">
  <p:tag name="KSO_WM_BEAUTIFY_FLAG" val="#wm#"/>
  <p:tag name="KSO_WM_TEMPLATE_CATEGORY" val="custom"/>
  <p:tag name="KSO_WM_TEMPLATE_INDEX" val="20187308"/>
</p:tagLst>
</file>

<file path=ppt/tags/tag123.xml><?xml version="1.0" encoding="utf-8"?>
<p:tagLst xmlns:p="http://schemas.openxmlformats.org/presentationml/2006/main">
  <p:tag name="KSO_WM_BEAUTIFY_FLAG" val="#wm#"/>
  <p:tag name="KSO_WM_TEMPLATE_CATEGORY" val="custom"/>
  <p:tag name="KSO_WM_TEMPLATE_INDEX" val="20187308"/>
</p:tagLst>
</file>

<file path=ppt/tags/tag124.xml><?xml version="1.0" encoding="utf-8"?>
<p:tagLst xmlns:p="http://schemas.openxmlformats.org/presentationml/2006/main">
  <p:tag name="KSO_WM_BEAUTIFY_FLAG" val="#wm#"/>
  <p:tag name="KSO_WM_TEMPLATE_CATEGORY" val="custom"/>
  <p:tag name="KSO_WM_TEMPLATE_INDEX" val="20187308"/>
</p:tagLst>
</file>

<file path=ppt/tags/tag125.xml><?xml version="1.0" encoding="utf-8"?>
<p:tagLst xmlns:p="http://schemas.openxmlformats.org/presentationml/2006/main">
  <p:tag name="KSO_WM_BEAUTIFY_FLAG" val="#wm#"/>
  <p:tag name="KSO_WM_TEMPLATE_CATEGORY" val="custom"/>
  <p:tag name="KSO_WM_TEMPLATE_INDEX" val="20187308"/>
</p:tagLst>
</file>

<file path=ppt/tags/tag126.xml><?xml version="1.0" encoding="utf-8"?>
<p:tagLst xmlns:p="http://schemas.openxmlformats.org/presentationml/2006/main">
  <p:tag name="KSO_WM_BEAUTIFY_FLAG" val="#wm#"/>
  <p:tag name="KSO_WM_TEMPLATE_CATEGORY" val="custom"/>
  <p:tag name="KSO_WM_TEMPLATE_INDEX" val="20187308"/>
</p:tagLst>
</file>

<file path=ppt/tags/tag127.xml><?xml version="1.0" encoding="utf-8"?>
<p:tagLst xmlns:p="http://schemas.openxmlformats.org/presentationml/2006/main">
  <p:tag name="KSO_WM_BEAUTIFY_FLAG" val="#wm#"/>
  <p:tag name="KSO_WM_TEMPLATE_CATEGORY" val="custom"/>
  <p:tag name="KSO_WM_TEMPLATE_INDEX" val="20187308"/>
</p:tagLst>
</file>

<file path=ppt/tags/tag128.xml><?xml version="1.0" encoding="utf-8"?>
<p:tagLst xmlns:p="http://schemas.openxmlformats.org/presentationml/2006/main">
  <p:tag name="KSO_WM_BEAUTIFY_FLAG" val="#wm#"/>
  <p:tag name="KSO_WM_TEMPLATE_CATEGORY" val="custom"/>
  <p:tag name="KSO_WM_TEMPLATE_INDEX" val="20187308"/>
</p:tagLst>
</file>

<file path=ppt/tags/tag129.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7308"/>
</p:tagLst>
</file>

<file path=ppt/tags/tag131.xml><?xml version="1.0" encoding="utf-8"?>
<p:tagLst xmlns:p="http://schemas.openxmlformats.org/presentationml/2006/main">
  <p:tag name="KSO_WM_BEAUTIFY_FLAG" val="#wm#"/>
  <p:tag name="KSO_WM_TEMPLATE_CATEGORY" val="custom"/>
  <p:tag name="KSO_WM_TEMPLATE_INDEX" val="20187308"/>
</p:tagLst>
</file>

<file path=ppt/tags/tag132.xml><?xml version="1.0" encoding="utf-8"?>
<p:tagLst xmlns:p="http://schemas.openxmlformats.org/presentationml/2006/main">
  <p:tag name="KSO_WM_BEAUTIFY_FLAG" val="#wm#"/>
  <p:tag name="KSO_WM_TEMPLATE_CATEGORY" val="custom"/>
  <p:tag name="KSO_WM_TEMPLATE_INDEX" val="20187308"/>
</p:tagLst>
</file>

<file path=ppt/tags/tag133.xml><?xml version="1.0" encoding="utf-8"?>
<p:tagLst xmlns:p="http://schemas.openxmlformats.org/presentationml/2006/main">
  <p:tag name="KSO_WM_BEAUTIFY_FLAG" val="#wm#"/>
  <p:tag name="KSO_WM_TEMPLATE_CATEGORY" val="custom"/>
  <p:tag name="KSO_WM_TEMPLATE_INDEX" val="20187308"/>
</p:tagLst>
</file>

<file path=ppt/tags/tag134.xml><?xml version="1.0" encoding="utf-8"?>
<p:tagLst xmlns:p="http://schemas.openxmlformats.org/presentationml/2006/main">
  <p:tag name="KSO_WM_BEAUTIFY_FLAG" val="#wm#"/>
  <p:tag name="KSO_WM_TEMPLATE_CATEGORY" val="custom"/>
  <p:tag name="KSO_WM_TEMPLATE_INDEX" val="20187308"/>
</p:tagLst>
</file>

<file path=ppt/tags/tag135.xml><?xml version="1.0" encoding="utf-8"?>
<p:tagLst xmlns:p="http://schemas.openxmlformats.org/presentationml/2006/main">
  <p:tag name="KSO_WM_BEAUTIFY_FLAG" val="#wm#"/>
  <p:tag name="KSO_WM_TEMPLATE_CATEGORY" val="custom"/>
  <p:tag name="KSO_WM_TEMPLATE_INDEX" val="20187308"/>
</p:tagLst>
</file>

<file path=ppt/tags/tag136.xml><?xml version="1.0" encoding="utf-8"?>
<p:tagLst xmlns:p="http://schemas.openxmlformats.org/presentationml/2006/main">
  <p:tag name="KSO_WM_BEAUTIFY_FLAG" val="#wm#"/>
  <p:tag name="KSO_WM_TEMPLATE_CATEGORY" val="custom"/>
  <p:tag name="KSO_WM_TEMPLATE_INDEX" val="20187308"/>
</p:tagLst>
</file>

<file path=ppt/tags/tag137.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4664508219_1_1"/>
</p:tagLst>
</file>

<file path=ppt/tags/tag138.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4664516129_1_1"/>
</p:tagLst>
</file>

<file path=ppt/tags/tag139.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187308"/>
</p:tagLst>
</file>

<file path=ppt/tags/tag141.xml><?xml version="1.0" encoding="utf-8"?>
<p:tagLst xmlns:p="http://schemas.openxmlformats.org/presentationml/2006/main">
  <p:tag name="KSO_WM_BEAUTIFY_FLAG" val="#wm#"/>
  <p:tag name="KSO_WM_TEMPLATE_CATEGORY" val="custom"/>
  <p:tag name="KSO_WM_TEMPLATE_INDEX" val="20187308"/>
</p:tagLst>
</file>

<file path=ppt/tags/tag142.xml><?xml version="1.0" encoding="utf-8"?>
<p:tagLst xmlns:p="http://schemas.openxmlformats.org/presentationml/2006/main">
  <p:tag name="KSO_WM_BEAUTIFY_FLAG" val="#wm#"/>
  <p:tag name="KSO_WM_TEMPLATE_CATEGORY" val="custom"/>
  <p:tag name="KSO_WM_TEMPLATE_INDEX" val="20187308"/>
</p:tagLst>
</file>

<file path=ppt/tags/tag143.xml><?xml version="1.0" encoding="utf-8"?>
<p:tagLst xmlns:p="http://schemas.openxmlformats.org/presentationml/2006/main">
  <p:tag name="KSO_WM_BEAUTIFY_FLAG" val="#wm#"/>
  <p:tag name="KSO_WM_TEMPLATE_CATEGORY" val="custom"/>
  <p:tag name="KSO_WM_TEMPLATE_INDEX" val="20187308"/>
</p:tagLst>
</file>

<file path=ppt/tags/tag144.xml><?xml version="1.0" encoding="utf-8"?>
<p:tagLst xmlns:p="http://schemas.openxmlformats.org/presentationml/2006/main">
  <p:tag name="KSO_WM_BEAUTIFY_FLAG" val="#wm#"/>
  <p:tag name="KSO_WM_TEMPLATE_CATEGORY" val="custom"/>
  <p:tag name="KSO_WM_TEMPLATE_INDEX" val="20187308"/>
</p:tagLst>
</file>

<file path=ppt/tags/tag145.xml><?xml version="1.0" encoding="utf-8"?>
<p:tagLst xmlns:p="http://schemas.openxmlformats.org/presentationml/2006/main">
  <p:tag name="KSO_WM_BEAUTIFY_FLAG" val="#wm#"/>
  <p:tag name="KSO_WM_TEMPLATE_CATEGORY" val="custom"/>
  <p:tag name="KSO_WM_TEMPLATE_INDEX" val="20187308"/>
</p:tagLst>
</file>

<file path=ppt/tags/tag146.xml><?xml version="1.0" encoding="utf-8"?>
<p:tagLst xmlns:p="http://schemas.openxmlformats.org/presentationml/2006/main">
  <p:tag name="KSO_WM_BEAUTIFY_FLAG" val="#wm#"/>
  <p:tag name="KSO_WM_TEMPLATE_CATEGORY" val="custom"/>
  <p:tag name="KSO_WM_TEMPLATE_INDEX" val="20187308"/>
</p:tagLst>
</file>

<file path=ppt/tags/tag147.xml><?xml version="1.0" encoding="utf-8"?>
<p:tagLst xmlns:p="http://schemas.openxmlformats.org/presentationml/2006/main">
  <p:tag name="KSO_WM_BEAUTIFY_FLAG" val="#wm#"/>
  <p:tag name="KSO_WM_TEMPLATE_CATEGORY" val="custom"/>
  <p:tag name="KSO_WM_TEMPLATE_INDEX" val="20187308"/>
</p:tagLst>
</file>

<file path=ppt/tags/tag148.xml><?xml version="1.0" encoding="utf-8"?>
<p:tagLst xmlns:p="http://schemas.openxmlformats.org/presentationml/2006/main">
  <p:tag name="KSO_WM_BEAUTIFY_FLAG" val="#wm#"/>
  <p:tag name="KSO_WM_TEMPLATE_CATEGORY" val="custom"/>
  <p:tag name="KSO_WM_TEMPLATE_INDEX" val="20187308"/>
</p:tagLst>
</file>

<file path=ppt/tags/tag149.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187308"/>
</p:tagLst>
</file>

<file path=ppt/tags/tag151.xml><?xml version="1.0" encoding="utf-8"?>
<p:tagLst xmlns:p="http://schemas.openxmlformats.org/presentationml/2006/main">
  <p:tag name="KSO_WM_BEAUTIFY_FLAG" val="#wm#"/>
  <p:tag name="KSO_WM_TEMPLATE_CATEGORY" val="custom"/>
  <p:tag name="KSO_WM_TEMPLATE_INDEX" val="20187308"/>
</p:tagLst>
</file>

<file path=ppt/tags/tag152.xml><?xml version="1.0" encoding="utf-8"?>
<p:tagLst xmlns:p="http://schemas.openxmlformats.org/presentationml/2006/main">
  <p:tag name="KSO_WM_BEAUTIFY_FLAG" val="#wm#"/>
  <p:tag name="KSO_WM_TEMPLATE_CATEGORY" val="custom"/>
  <p:tag name="KSO_WM_TEMPLATE_INDEX" val="20187308"/>
</p:tagLst>
</file>

<file path=ppt/tags/tag153.xml><?xml version="1.0" encoding="utf-8"?>
<p:tagLst xmlns:p="http://schemas.openxmlformats.org/presentationml/2006/main">
  <p:tag name="KSO_WM_BEAUTIFY_FLAG" val="#wm#"/>
  <p:tag name="KSO_WM_TEMPLATE_CATEGORY" val="custom"/>
  <p:tag name="KSO_WM_TEMPLATE_INDEX" val="20187308"/>
</p:tagLst>
</file>

<file path=ppt/tags/tag154.xml><?xml version="1.0" encoding="utf-8"?>
<p:tagLst xmlns:p="http://schemas.openxmlformats.org/presentationml/2006/main">
  <p:tag name="KSO_WM_BEAUTIFY_FLAG" val="#wm#"/>
  <p:tag name="KSO_WM_TEMPLATE_CATEGORY" val="custom"/>
  <p:tag name="KSO_WM_TEMPLATE_INDEX" val="20187308"/>
</p:tagLst>
</file>

<file path=ppt/tags/tag155.xml><?xml version="1.0" encoding="utf-8"?>
<p:tagLst xmlns:p="http://schemas.openxmlformats.org/presentationml/2006/main">
  <p:tag name="KSO_WM_BEAUTIFY_FLAG" val="#wm#"/>
  <p:tag name="KSO_WM_TEMPLATE_CATEGORY" val="custom"/>
  <p:tag name="KSO_WM_TEMPLATE_INDEX" val="20187308"/>
</p:tagLst>
</file>

<file path=ppt/tags/tag15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6.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26215</Words>
  <Application>WPS 演示</Application>
  <PresentationFormat>宽屏</PresentationFormat>
  <Paragraphs>619</Paragraphs>
  <Slides>46</Slides>
  <Notes>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46</vt:i4>
      </vt:variant>
    </vt:vector>
  </HeadingPairs>
  <TitlesOfParts>
    <vt:vector size="62" baseType="lpstr">
      <vt:lpstr>Arial</vt:lpstr>
      <vt:lpstr>宋体</vt:lpstr>
      <vt:lpstr>Wingdings</vt:lpstr>
      <vt:lpstr>微软雅黑</vt:lpstr>
      <vt:lpstr>Times New Roman</vt:lpstr>
      <vt:lpstr>Wingdings</vt:lpstr>
      <vt:lpstr>Calibri</vt:lpstr>
      <vt:lpstr>Arial Narrow</vt:lpstr>
      <vt:lpstr>方正姚体</vt:lpstr>
      <vt:lpstr>华文琥珀</vt:lpstr>
      <vt:lpstr>Arial Unicode MS</vt:lpstr>
      <vt:lpstr>Calibri Light</vt:lpstr>
      <vt:lpstr>华文隶书</vt:lpstr>
      <vt:lpstr>汉仪行楷简</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陈顺坤</dc:creator>
  <cp:lastModifiedBy>Administrator</cp:lastModifiedBy>
  <cp:revision>131</cp:revision>
  <dcterms:created xsi:type="dcterms:W3CDTF">2019-06-19T02:08:00Z</dcterms:created>
  <dcterms:modified xsi:type="dcterms:W3CDTF">2021-06-01T00:05:16Z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KSOSaveFontToCloudKey">
    <vt:lpwstr>387601735_btnclosed</vt:lpwstr>
  </property>
  <property fmtid="{D5CDD505-2E9C-101B-9397-08002B2CF9AE}" pid="4" name="ICV">
    <vt:lpwstr>0E55D47C339C4F88956AF4DE2071CACF</vt:lpwstr>
  </property>
</Properties>
</file>