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325" r:id="rId3"/>
    <p:sldId id="312" r:id="rId4"/>
    <p:sldId id="323" r:id="rId5"/>
    <p:sldId id="324" r:id="rId6"/>
    <p:sldId id="256" r:id="rId7"/>
    <p:sldId id="257" r:id="rId8"/>
    <p:sldId id="261" r:id="rId9"/>
    <p:sldId id="260" r:id="rId10"/>
    <p:sldId id="274" r:id="rId11"/>
    <p:sldId id="270" r:id="rId12"/>
    <p:sldId id="271" r:id="rId13"/>
    <p:sldId id="318" r:id="rId14"/>
    <p:sldId id="322" r:id="rId15"/>
    <p:sldId id="316" r:id="rId16"/>
    <p:sldId id="317" r:id="rId17"/>
    <p:sldId id="326" r:id="rId18"/>
    <p:sldId id="320" r:id="rId19"/>
    <p:sldId id="321" r:id="rId20"/>
    <p:sldId id="262" r:id="rId21"/>
    <p:sldId id="310" r:id="rId22"/>
    <p:sldId id="269" r:id="rId23"/>
    <p:sldId id="26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D5E1ED"/>
    <a:srgbClr val="E6EBCC"/>
    <a:srgbClr val="9EE3EC"/>
    <a:srgbClr val="ECBA76"/>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00"/>
    <p:restoredTop sz="94580"/>
  </p:normalViewPr>
  <p:slideViewPr>
    <p:cSldViewPr snapToGrid="0" snapToObjects="1">
      <p:cViewPr varScale="1">
        <p:scale>
          <a:sx n="102" d="100"/>
          <a:sy n="102" d="100"/>
        </p:scale>
        <p:origin x="208"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19T10:46:01.02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0598D5-E086-E446-A5AD-9C7F3124DDF9}"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F207E-0A91-B84E-B511-87DA86EEE6A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7" name="Date Placeholder 6"/>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7" name="Date Placeholder 6"/>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8" name="Date Placeholder 7"/>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9" name="Footer Placeholder 8"/>
          <p:cNvSpPr>
            <a:spLocks noGrp="1"/>
          </p:cNvSpPr>
          <p:nvPr>
            <p:ph type="ftr" sz="quarter" idx="11"/>
          </p:nvPr>
        </p:nvSpPr>
        <p:spPr/>
        <p:txBody>
          <a:bodyPr/>
          <a:lstStyle/>
          <a:p>
            <a:endParaRPr kumimoji="1" lang="zh-CN" altLang="en-US"/>
          </a:p>
        </p:txBody>
      </p:sp>
      <p:sp>
        <p:nvSpPr>
          <p:cNvPr id="10" name="Slide Number Placeholder 9"/>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1583436" y="3143250"/>
            <a:ext cx="4270248" cy="2596776"/>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7" name="Date Placeholder 6"/>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9" name="Date Placeholder 8"/>
          <p:cNvSpPr>
            <a:spLocks noGrp="1"/>
          </p:cNvSpPr>
          <p:nvPr>
            <p:ph type="dt" sz="half" idx="10"/>
          </p:nvPr>
        </p:nvSpPr>
        <p:spPr/>
        <p:txBody>
          <a:bodyPr/>
          <a:lstStyle/>
          <a:p>
            <a:fld id="{9A54DCBE-2BE1-8C4C-8488-7A8D4B37A580}" type="datetimeFigureOut">
              <a:rPr kumimoji="1" lang="zh-CN" altLang="en-US" smtClean="0"/>
            </a:fld>
            <a:endParaRPr kumimoji="1" lang="zh-CN"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zh-CN" altLang="en-US"/>
          </a:p>
        </p:txBody>
      </p:sp>
      <p:sp>
        <p:nvSpPr>
          <p:cNvPr id="11" name="Slide Number Placeholder 10"/>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hasCustomPrompt="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A54DCBE-2BE1-8C4C-8488-7A8D4B37A580}" type="datetimeFigureOut">
              <a:rPr kumimoji="1" lang="zh-CN" altLang="en-US" smtClean="0"/>
            </a:fld>
            <a:endParaRPr kumimoji="1" lang="zh-CN"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zh-CN" altLang="en-US"/>
          </a:p>
        </p:txBody>
      </p:sp>
      <p:sp>
        <p:nvSpPr>
          <p:cNvPr id="10" name="Slide Number Placeholder 9"/>
          <p:cNvSpPr>
            <a:spLocks noGrp="1"/>
          </p:cNvSpPr>
          <p:nvPr>
            <p:ph type="sldNum" sz="quarter" idx="12"/>
          </p:nvPr>
        </p:nvSpPr>
        <p:spPr/>
        <p:txBody>
          <a:bodyPr/>
          <a:lstStyle/>
          <a:p>
            <a:fld id="{BDD7B1B0-F0A7-C84C-B3FE-D0034709A77D}"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A54DCBE-2BE1-8C4C-8488-7A8D4B37A580}" type="datetimeFigureOut">
              <a:rPr kumimoji="1" lang="zh-CN" altLang="en-US" smtClean="0"/>
            </a:fld>
            <a:endParaRPr kumimoji="1" lang="zh-CN"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kumimoji="1" lang="zh-CN"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DD7B1B0-F0A7-C84C-B3FE-D0034709A77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525" y="348615"/>
            <a:ext cx="12138660" cy="3969385"/>
          </a:xfrm>
          <a:prstGeom prst="rect">
            <a:avLst/>
          </a:prstGeom>
          <a:noFill/>
        </p:spPr>
        <p:txBody>
          <a:bodyPr wrap="square" rtlCol="0">
            <a:spAutoFit/>
          </a:bodyPr>
          <a:p>
            <a:r>
              <a:rPr lang="zh-CN" altLang="en-US" sz="2800"/>
              <a:t>第一节 应用文（满分15分）</a:t>
            </a:r>
            <a:endParaRPr lang="zh-CN" altLang="en-US" sz="2800"/>
          </a:p>
          <a:p>
            <a:r>
              <a:rPr lang="zh-CN" altLang="en-US" sz="2800"/>
              <a:t>假定你是李华，你的新西兰朋友Leo 准备来中国学习，他来信向你咨询有关学习汉语的建议。</a:t>
            </a:r>
            <a:endParaRPr lang="zh-CN" altLang="en-US" sz="2800"/>
          </a:p>
          <a:p>
            <a:r>
              <a:rPr lang="zh-CN" altLang="en-US" sz="2800"/>
              <a:t>请用英语给他写一封回信。内容包括：</a:t>
            </a:r>
            <a:endParaRPr lang="zh-CN" altLang="en-US" sz="2800"/>
          </a:p>
          <a:p>
            <a:r>
              <a:rPr lang="zh-CN" altLang="en-US" sz="2800"/>
              <a:t>1.表示欢迎；</a:t>
            </a:r>
            <a:endParaRPr lang="zh-CN" altLang="en-US" sz="2800"/>
          </a:p>
          <a:p>
            <a:r>
              <a:rPr lang="zh-CN" altLang="en-US" sz="2800"/>
              <a:t>2.提出建议</a:t>
            </a:r>
            <a:endParaRPr lang="zh-CN" altLang="en-US" sz="2800"/>
          </a:p>
          <a:p>
            <a:r>
              <a:rPr lang="zh-CN" altLang="en-US" sz="2800"/>
              <a:t>3.表达期望。</a:t>
            </a:r>
            <a:endParaRPr lang="zh-CN" altLang="en-US" sz="2800"/>
          </a:p>
          <a:p>
            <a:r>
              <a:rPr lang="zh-CN" altLang="en-US" sz="2800"/>
              <a:t>注意：1.词数80左右；</a:t>
            </a:r>
            <a:endParaRPr lang="zh-CN" altLang="en-US" sz="2800"/>
          </a:p>
          <a:p>
            <a:r>
              <a:rPr lang="zh-CN" altLang="en-US" sz="2800"/>
              <a:t>2.可以适当增加细节，以使行文连贯。</a:t>
            </a:r>
            <a:endParaRPr lang="zh-CN" altLang="en-US"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10490"/>
            <a:ext cx="11049000" cy="6554470"/>
          </a:xfrm>
          <a:prstGeom prst="rect">
            <a:avLst/>
          </a:prstGeom>
          <a:noFill/>
        </p:spPr>
        <p:txBody>
          <a:bodyPr wrap="square" rtlCol="0">
            <a:spAutoFit/>
          </a:bodyPr>
          <a:lstStyle/>
          <a:p>
            <a:r>
              <a:rPr lang="en-US" altLang="zh-CN" sz="2800" b="1" dirty="0">
                <a:latin typeface="Times New Roman" panose="02020603050405020304" charset="0"/>
                <a:ea typeface="Times New Roman" panose="02020603050405020304" charset="0"/>
                <a:cs typeface="Times New Roman" panose="02020603050405020304" charset="0"/>
              </a:rPr>
              <a:t>Para.1 Immediately, Olav </a:t>
            </a:r>
            <a:r>
              <a:rPr lang="en-US" altLang="zh-CN" sz="2800" b="1" dirty="0">
                <a:solidFill>
                  <a:srgbClr val="FF0000"/>
                </a:solidFill>
                <a:latin typeface="Times New Roman" panose="02020603050405020304" charset="0"/>
                <a:ea typeface="Times New Roman" panose="02020603050405020304" charset="0"/>
                <a:cs typeface="Times New Roman" panose="02020603050405020304" charset="0"/>
              </a:rPr>
              <a:t>turned </a:t>
            </a:r>
            <a:r>
              <a:rPr lang="en-US" altLang="zh-CN" sz="2800" b="1" dirty="0">
                <a:latin typeface="Times New Roman" panose="02020603050405020304" charset="0"/>
                <a:ea typeface="Times New Roman" panose="02020603050405020304" charset="0"/>
                <a:cs typeface="Times New Roman" panose="02020603050405020304" charset="0"/>
              </a:rPr>
              <a:t>the van round, </a:t>
            </a:r>
            <a:r>
              <a:rPr lang="en-US" altLang="zh-CN" sz="2800" b="1" dirty="0">
                <a:solidFill>
                  <a:srgbClr val="FF0000"/>
                </a:solidFill>
                <a:latin typeface="Times New Roman" panose="02020603050405020304" charset="0"/>
                <a:ea typeface="Times New Roman" panose="02020603050405020304" charset="0"/>
                <a:cs typeface="Times New Roman" panose="02020603050405020304" charset="0"/>
              </a:rPr>
              <a:t>jumped out </a:t>
            </a:r>
            <a:r>
              <a:rPr lang="en-US" altLang="zh-CN" sz="2800" b="1" dirty="0">
                <a:latin typeface="Times New Roman" panose="02020603050405020304" charset="0"/>
                <a:ea typeface="Times New Roman" panose="02020603050405020304" charset="0"/>
                <a:cs typeface="Times New Roman" panose="02020603050405020304" charset="0"/>
              </a:rPr>
              <a:t>and </a:t>
            </a:r>
            <a:r>
              <a:rPr lang="en-US" altLang="zh-CN" sz="2800" b="1" dirty="0">
                <a:solidFill>
                  <a:srgbClr val="FF0000"/>
                </a:solidFill>
                <a:latin typeface="Times New Roman" panose="02020603050405020304" charset="0"/>
                <a:ea typeface="Times New Roman" panose="02020603050405020304" charset="0"/>
                <a:cs typeface="Times New Roman" panose="02020603050405020304" charset="0"/>
              </a:rPr>
              <a:t>opened </a:t>
            </a:r>
            <a:r>
              <a:rPr lang="en-US" altLang="zh-CN" sz="2800" b="1" dirty="0">
                <a:latin typeface="Times New Roman" panose="02020603050405020304" charset="0"/>
                <a:ea typeface="Times New Roman" panose="02020603050405020304" charset="0"/>
                <a:cs typeface="Times New Roman" panose="02020603050405020304" charset="0"/>
              </a:rPr>
              <a:t>the sliding doors to the empty cargo space</a:t>
            </a:r>
            <a:r>
              <a:rPr lang="en-US" altLang="zh-CN" sz="2800" b="1" dirty="0" smtClean="0">
                <a:latin typeface="Times New Roman" panose="02020603050405020304" charset="0"/>
                <a:ea typeface="Times New Roman" panose="02020603050405020304" charset="0"/>
                <a:cs typeface="Times New Roman" panose="02020603050405020304" charset="0"/>
              </a:rPr>
              <a:t>.</a:t>
            </a:r>
            <a:endParaRPr lang="en-US" altLang="zh-CN" sz="2800" b="1" dirty="0">
              <a:latin typeface="Times New Roman" panose="02020603050405020304" charset="0"/>
              <a:ea typeface="Times New Roman" panose="02020603050405020304" charset="0"/>
              <a:cs typeface="Times New Roman" panose="02020603050405020304" charset="0"/>
            </a:endParaRPr>
          </a:p>
          <a:p>
            <a:r>
              <a:rPr lang="zh-CN" altLang="en-US" sz="2800">
                <a:solidFill>
                  <a:srgbClr val="0432FF"/>
                </a:solidFill>
                <a:sym typeface="+mn-ea"/>
              </a:rPr>
              <a:t>利用动作链的描写凸显情况的紧急。</a:t>
            </a:r>
            <a:endParaRPr lang="zh-CN" altLang="en-US" sz="2800">
              <a:solidFill>
                <a:srgbClr val="0432FF"/>
              </a:solidFill>
              <a:sym typeface="+mn-ea"/>
            </a:endParaRPr>
          </a:p>
          <a:p>
            <a:r>
              <a:rPr lang="en-US" altLang="zh-CN" sz="2800" b="1">
                <a:sym typeface="+mn-ea"/>
              </a:rPr>
              <a:t>Para2 </a:t>
            </a:r>
            <a:r>
              <a:rPr lang="zh-CN" altLang="en-US" sz="2800" b="1">
                <a:sym typeface="+mn-ea"/>
              </a:rPr>
              <a:t>After a 20 minutes' desperate drive, finally there they arrived -the exit of the tunnel</a:t>
            </a:r>
            <a:r>
              <a:rPr lang="zh-CN" altLang="en-US" sz="2800">
                <a:sym typeface="+mn-ea"/>
              </a:rPr>
              <a:t>，</a:t>
            </a:r>
            <a:endParaRPr lang="zh-CN" altLang="en-US" sz="2800">
              <a:sym typeface="+mn-ea"/>
            </a:endParaRPr>
          </a:p>
          <a:p>
            <a:r>
              <a:rPr lang="zh-CN" altLang="en-US" sz="2800">
                <a:solidFill>
                  <a:srgbClr val="0432FF"/>
                </a:solidFill>
                <a:sym typeface="+mn-ea"/>
              </a:rPr>
              <a:t>结合</a:t>
            </a:r>
            <a:r>
              <a:rPr lang="en-US" altLang="zh-CN" sz="2800">
                <a:solidFill>
                  <a:srgbClr val="0432FF"/>
                </a:solidFill>
                <a:sym typeface="+mn-ea"/>
              </a:rPr>
              <a:t>2</a:t>
            </a:r>
            <a:r>
              <a:rPr lang="zh-CN" altLang="en-US" sz="2800">
                <a:solidFill>
                  <a:srgbClr val="0432FF"/>
                </a:solidFill>
                <a:sym typeface="+mn-ea"/>
              </a:rPr>
              <a:t>段首句，不难想象续写第一段描写脱险，而第二段描写脱险后的反应。</a:t>
            </a:r>
            <a:endParaRPr lang="zh-CN" altLang="en-US" sz="2800">
              <a:sym typeface="+mn-ea"/>
            </a:endParaRPr>
          </a:p>
          <a:p>
            <a:r>
              <a:rPr lang="en-US" altLang="zh-CN" sz="2800">
                <a:sym typeface="+mn-ea"/>
              </a:rPr>
              <a:t>Para1: </a:t>
            </a:r>
            <a:r>
              <a:rPr lang="zh-CN" altLang="en-US" sz="2800">
                <a:sym typeface="+mn-ea"/>
              </a:rPr>
              <a:t>可以设问：奥拉夫打开厢式货车的后车厢要干吗？人们面对火势时候的反应如何？奥拉夫有没有成功地将乘客们接上车？乘客们上了车之后奥拉夫怎么做的？开车的时候周边的火势有没有什么变化？奥拉夫和乘客的内心是什么样的（变化）反应？</a:t>
            </a:r>
            <a:endParaRPr lang="zh-CN" altLang="en-US" sz="2800">
              <a:sym typeface="+mn-ea"/>
            </a:endParaRPr>
          </a:p>
          <a:p>
            <a:r>
              <a:rPr lang="en-US" altLang="zh-CN" sz="2800">
                <a:sym typeface="+mn-ea"/>
              </a:rPr>
              <a:t>Para2</a:t>
            </a:r>
            <a:r>
              <a:rPr lang="zh-CN" altLang="en-US" sz="2800">
                <a:sym typeface="+mn-ea"/>
              </a:rPr>
              <a:t>：他们出了隧道以后干了什么？奥拉夫和被他救的人有什么反应？隧道内的火最后怎么样了？</a:t>
            </a:r>
            <a:r>
              <a:rPr lang="zh-CN" altLang="en-US" sz="2800">
                <a:solidFill>
                  <a:srgbClr val="FF0000"/>
                </a:solidFill>
                <a:sym typeface="+mn-ea"/>
              </a:rPr>
              <a:t>奥拉夫的餐馆生意有没有像上次一样受影响？奥拉夫所认为的完美的一天最后是什么样的结局</a:t>
            </a:r>
            <a:r>
              <a:rPr lang="zh-CN" altLang="en-US" sz="2800">
                <a:sym typeface="+mn-ea"/>
              </a:rPr>
              <a:t>？</a:t>
            </a:r>
            <a:endParaRPr lang="zh-CN" altLang="en-US" sz="2800"/>
          </a:p>
          <a:p>
            <a:r>
              <a:rPr kumimoji="1" lang="zh-CN" altLang="en-US" sz="2800" b="1" u="sng" dirty="0">
                <a:solidFill>
                  <a:srgbClr val="FF0000"/>
                </a:solidFill>
                <a:latin typeface="Times New Roman" panose="02020603050405020304" charset="0"/>
                <a:ea typeface="Times New Roman" panose="02020603050405020304" charset="0"/>
                <a:cs typeface="Times New Roman" panose="02020603050405020304" charset="0"/>
              </a:rPr>
              <a:t>续写如果能呼应下前文，那样的习作会更显亮点。</a:t>
            </a:r>
            <a:endParaRPr kumimoji="1" lang="zh-CN" altLang="en-US" sz="2800" b="1" u="sng" dirty="0">
              <a:solidFill>
                <a:srgbClr val="FF0000"/>
              </a:solidFill>
              <a:latin typeface="Times New Roman" panose="02020603050405020304" charset="0"/>
              <a:ea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Effect transition="in" filter="blinds(horizontal)">
                                      <p:cBhvr>
                                        <p:cTn id="11" dur="500"/>
                                        <p:tgtEl>
                                          <p:spTgt spid="5">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9" presetClass="entr" presetSubtype="0"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 calcmode="lin" valueType="num">
                                      <p:cBhvr>
                                        <p:cTn id="20" dur="1000" fill="hold"/>
                                        <p:tgtEl>
                                          <p:spTgt spid="5">
                                            <p:txEl>
                                              <p:pRg st="5" end="5"/>
                                            </p:txEl>
                                          </p:spTgt>
                                        </p:tgtEl>
                                        <p:attrNameLst>
                                          <p:attrName>ppt_x</p:attrName>
                                        </p:attrNameLst>
                                      </p:cBhvr>
                                      <p:tavLst>
                                        <p:tav tm="0">
                                          <p:val>
                                            <p:strVal val="#ppt_x-.2"/>
                                          </p:val>
                                        </p:tav>
                                        <p:tav tm="100000">
                                          <p:val>
                                            <p:strVal val="#ppt_x"/>
                                          </p:val>
                                        </p:tav>
                                      </p:tavLst>
                                    </p:anim>
                                    <p:anim calcmode="lin" valueType="num">
                                      <p:cBhvr>
                                        <p:cTn id="21" dur="1000" fill="hold"/>
                                        <p:tgtEl>
                                          <p:spTgt spid="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2" dur="10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ox(in)">
                                      <p:cBhvr>
                                        <p:cTn id="27"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2813685"/>
            <a:ext cx="11685905" cy="2676525"/>
          </a:xfrm>
          <a:prstGeom prst="rect">
            <a:avLst/>
          </a:prstGeom>
          <a:noFill/>
        </p:spPr>
        <p:txBody>
          <a:bodyPr wrap="square" rtlCol="0">
            <a:spAutoFit/>
          </a:bodyPr>
          <a:lstStyle/>
          <a:p>
            <a:pPr marL="342900" indent="-342900">
              <a:buFont typeface="+mj-ea"/>
              <a:buAutoNum type="circleNumDbPlain"/>
            </a:pPr>
            <a:r>
              <a:rPr kumimoji="1" lang="en-US" altLang="zh-CN" sz="2800" dirty="0" smtClean="0">
                <a:latin typeface="Times New Roman" panose="02020603050405020304" charset="0"/>
                <a:ea typeface="Times New Roman" panose="02020603050405020304" charset="0"/>
                <a:cs typeface="Times New Roman" panose="02020603050405020304" charset="0"/>
              </a:rPr>
              <a:t>”</a:t>
            </a:r>
            <a:r>
              <a:rPr kumimoji="1" lang="en-US" altLang="zh-CN" sz="2800" dirty="0">
                <a:latin typeface="Times New Roman" panose="02020603050405020304" charset="0"/>
                <a:ea typeface="Times New Roman" panose="02020603050405020304" charset="0"/>
                <a:cs typeface="Times New Roman" panose="02020603050405020304" charset="0"/>
              </a:rPr>
              <a:t>Everyone, come here” Olav shouted/yelled, </a:t>
            </a:r>
            <a:r>
              <a:rPr kumimoji="1" lang="en-US" altLang="zh-CN" sz="2800" dirty="0">
                <a:solidFill>
                  <a:srgbClr val="FF0000"/>
                </a:solidFill>
                <a:latin typeface="Times New Roman" panose="02020603050405020304" charset="0"/>
                <a:ea typeface="Times New Roman" panose="02020603050405020304" charset="0"/>
                <a:cs typeface="Times New Roman" panose="02020603050405020304" charset="0"/>
              </a:rPr>
              <a:t>waving his arms</a:t>
            </a:r>
            <a:r>
              <a:rPr kumimoji="1" lang="en-US" altLang="zh-CN" sz="2800" dirty="0">
                <a:latin typeface="Times New Roman" panose="02020603050405020304" charset="0"/>
                <a:ea typeface="Times New Roman" panose="02020603050405020304" charset="0"/>
                <a:cs typeface="Times New Roman" panose="02020603050405020304" charset="0"/>
              </a:rPr>
              <a:t> in the air, </a:t>
            </a:r>
            <a:r>
              <a:rPr kumimoji="1" lang="en-US" altLang="zh-CN" sz="2800" dirty="0">
                <a:solidFill>
                  <a:srgbClr val="FF0000"/>
                </a:solidFill>
                <a:latin typeface="Times New Roman" panose="02020603050405020304" charset="0"/>
                <a:ea typeface="Times New Roman" panose="02020603050405020304" charset="0"/>
                <a:cs typeface="Times New Roman" panose="02020603050405020304" charset="0"/>
              </a:rPr>
              <a:t>signaling</a:t>
            </a:r>
            <a:r>
              <a:rPr kumimoji="1" lang="en-US" altLang="zh-CN" sz="2800" dirty="0">
                <a:latin typeface="Times New Roman" panose="02020603050405020304" charset="0"/>
                <a:ea typeface="Times New Roman" panose="02020603050405020304" charset="0"/>
                <a:cs typeface="Times New Roman" panose="02020603050405020304" charset="0"/>
              </a:rPr>
              <a:t> people to run towards his van.</a:t>
            </a:r>
            <a:endParaRPr kumimoji="1" lang="en-US" altLang="zh-CN" sz="2800" dirty="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endParaRPr kumimoji="1" lang="en-US" altLang="zh-CN" sz="2800" dirty="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r>
              <a:rPr kumimoji="1" lang="en-US" altLang="zh-CN" sz="2800" dirty="0" smtClean="0">
                <a:latin typeface="Times New Roman" panose="02020603050405020304" charset="0"/>
                <a:ea typeface="Times New Roman" panose="02020603050405020304" charset="0"/>
                <a:cs typeface="Times New Roman" panose="02020603050405020304" charset="0"/>
              </a:rPr>
              <a:t>“Everyone</a:t>
            </a:r>
            <a:r>
              <a:rPr kumimoji="1" lang="en-US" altLang="zh-CN" sz="2800" dirty="0">
                <a:latin typeface="Times New Roman" panose="02020603050405020304" charset="0"/>
                <a:ea typeface="Times New Roman" panose="02020603050405020304" charset="0"/>
                <a:cs typeface="Times New Roman" panose="02020603050405020304" charset="0"/>
              </a:rPr>
              <a:t>, get in here!” he </a:t>
            </a:r>
            <a:r>
              <a:rPr kumimoji="1" lang="en-US" altLang="zh-CN" sz="2800" dirty="0">
                <a:solidFill>
                  <a:srgbClr val="FF0000"/>
                </a:solidFill>
                <a:latin typeface="Times New Roman" panose="02020603050405020304" charset="0"/>
                <a:ea typeface="Times New Roman" panose="02020603050405020304" charset="0"/>
                <a:cs typeface="Times New Roman" panose="02020603050405020304" charset="0"/>
              </a:rPr>
              <a:t>shouted at the top of his lungs</a:t>
            </a:r>
            <a:r>
              <a:rPr kumimoji="1" lang="en-US" altLang="zh-CN" sz="2800" dirty="0">
                <a:latin typeface="Times New Roman" panose="02020603050405020304" charset="0"/>
                <a:ea typeface="Times New Roman" panose="02020603050405020304" charset="0"/>
                <a:cs typeface="Times New Roman" panose="02020603050405020304" charset="0"/>
              </a:rPr>
              <a:t>, </a:t>
            </a:r>
            <a:r>
              <a:rPr kumimoji="1" lang="en-US" altLang="zh-CN" sz="2800" dirty="0">
                <a:solidFill>
                  <a:srgbClr val="FF0000"/>
                </a:solidFill>
                <a:latin typeface="Times New Roman" panose="02020603050405020304" charset="0"/>
                <a:ea typeface="Times New Roman" panose="02020603050405020304" charset="0"/>
                <a:cs typeface="Times New Roman" panose="02020603050405020304" charset="0"/>
              </a:rPr>
              <a:t>pointing to the van and waving </a:t>
            </a:r>
            <a:r>
              <a:rPr kumimoji="1" lang="en-US" altLang="zh-CN" sz="2800" dirty="0">
                <a:latin typeface="Times New Roman" panose="02020603050405020304" charset="0"/>
                <a:ea typeface="Times New Roman" panose="02020603050405020304" charset="0"/>
                <a:cs typeface="Times New Roman" panose="02020603050405020304" charset="0"/>
              </a:rPr>
              <a:t>at the </a:t>
            </a:r>
            <a:r>
              <a:rPr kumimoji="1" lang="en-US" altLang="zh-CN" sz="2800" dirty="0">
                <a:solidFill>
                  <a:srgbClr val="FF0000"/>
                </a:solidFill>
                <a:latin typeface="Times New Roman" panose="02020603050405020304" charset="0"/>
                <a:ea typeface="Times New Roman" panose="02020603050405020304" charset="0"/>
                <a:cs typeface="Times New Roman" panose="02020603050405020304" charset="0"/>
              </a:rPr>
              <a:t>panicked</a:t>
            </a:r>
            <a:r>
              <a:rPr kumimoji="1" lang="en-US" altLang="zh-CN" sz="2800" dirty="0">
                <a:latin typeface="Times New Roman" panose="02020603050405020304" charset="0"/>
                <a:ea typeface="Times New Roman" panose="02020603050405020304" charset="0"/>
                <a:cs typeface="Times New Roman" panose="02020603050405020304" charset="0"/>
              </a:rPr>
              <a:t> crowd.</a:t>
            </a:r>
            <a:endParaRPr kumimoji="1" lang="en-US" altLang="zh-CN" sz="2800" dirty="0">
              <a:latin typeface="Times New Roman" panose="02020603050405020304" charset="0"/>
              <a:ea typeface="Times New Roman" panose="02020603050405020304" charset="0"/>
              <a:cs typeface="Times New Roman" panose="02020603050405020304" charset="0"/>
            </a:endParaRPr>
          </a:p>
          <a:p>
            <a:endParaRPr kumimoji="1" lang="zh-CN" altLang="en-US" sz="2800" dirty="0">
              <a:latin typeface="Times New Roman" panose="02020603050405020304" charset="0"/>
              <a:ea typeface="Times New Roman" panose="02020603050405020304" charset="0"/>
              <a:cs typeface="Times New Roman" panose="02020603050405020304" charset="0"/>
            </a:endParaRPr>
          </a:p>
        </p:txBody>
      </p:sp>
      <p:sp>
        <p:nvSpPr>
          <p:cNvPr id="5" name="文本框 4"/>
          <p:cNvSpPr txBox="1"/>
          <p:nvPr/>
        </p:nvSpPr>
        <p:spPr>
          <a:xfrm>
            <a:off x="171450" y="1776095"/>
            <a:ext cx="8338185" cy="460375"/>
          </a:xfrm>
          <a:prstGeom prst="rect">
            <a:avLst/>
          </a:prstGeom>
          <a:noFill/>
          <a:ln w="57150" cmpd="thickThin">
            <a:solidFill>
              <a:schemeClr val="accent1"/>
            </a:solidFill>
          </a:ln>
        </p:spPr>
        <p:txBody>
          <a:bodyPr wrap="square" rtlCol="0">
            <a:spAutoFit/>
          </a:bodyPr>
          <a:lstStyle/>
          <a:p>
            <a:r>
              <a:rPr kumimoji="1" lang="zh-CN" altLang="en-US" sz="2400" b="1" dirty="0" smtClean="0">
                <a:latin typeface="Times New Roman" panose="02020603050405020304" charset="0"/>
                <a:ea typeface="宋体" panose="02010600030101010101" pitchFamily="2" charset="-122"/>
                <a:cs typeface="Times New Roman" panose="02020603050405020304" charset="0"/>
              </a:rPr>
              <a:t>第一段开头</a:t>
            </a:r>
            <a:r>
              <a:rPr kumimoji="1" lang="en-US" altLang="zh-CN" sz="2400" b="1" dirty="0" smtClean="0">
                <a:latin typeface="Times New Roman" panose="02020603050405020304" charset="0"/>
                <a:ea typeface="Times New Roman" panose="02020603050405020304" charset="0"/>
                <a:cs typeface="Times New Roman" panose="02020603050405020304" charset="0"/>
              </a:rPr>
              <a:t> Olav </a:t>
            </a:r>
            <a:r>
              <a:rPr kumimoji="1" lang="en-US" altLang="zh-CN" sz="2400" b="1" dirty="0">
                <a:latin typeface="Times New Roman" panose="02020603050405020304" charset="0"/>
                <a:ea typeface="Times New Roman" panose="02020603050405020304" charset="0"/>
                <a:cs typeface="Times New Roman" panose="02020603050405020304" charset="0"/>
              </a:rPr>
              <a:t>called and signaled people to run to the </a:t>
            </a:r>
            <a:r>
              <a:rPr kumimoji="1" lang="en-US" altLang="zh-CN" sz="2400" b="1" dirty="0" smtClean="0">
                <a:latin typeface="Times New Roman" panose="02020603050405020304" charset="0"/>
                <a:ea typeface="Times New Roman" panose="02020603050405020304" charset="0"/>
                <a:cs typeface="Times New Roman" panose="02020603050405020304" charset="0"/>
              </a:rPr>
              <a:t>van</a:t>
            </a:r>
            <a:endParaRPr kumimoji="1" lang="en-US" altLang="zh-CN" sz="2400" b="1" dirty="0">
              <a:latin typeface="Times New Roman" panose="02020603050405020304" charset="0"/>
              <a:ea typeface="Times New Roman" panose="02020603050405020304" charset="0"/>
              <a:cs typeface="Times New Roman" panose="02020603050405020304" charset="0"/>
            </a:endParaRPr>
          </a:p>
        </p:txBody>
      </p:sp>
      <p:sp>
        <p:nvSpPr>
          <p:cNvPr id="8" name="云形 7"/>
          <p:cNvSpPr/>
          <p:nvPr/>
        </p:nvSpPr>
        <p:spPr>
          <a:xfrm>
            <a:off x="8514080" y="1776095"/>
            <a:ext cx="2409825" cy="83883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smtClean="0"/>
              <a:t>话语＋动作</a:t>
            </a:r>
            <a:endParaRPr kumimoji="1" lang="zh-CN" altLang="en-US" sz="2800" dirty="0" smtClean="0"/>
          </a:p>
        </p:txBody>
      </p:sp>
      <p:sp>
        <p:nvSpPr>
          <p:cNvPr id="2" name="文本框 1"/>
          <p:cNvSpPr txBox="1"/>
          <p:nvPr/>
        </p:nvSpPr>
        <p:spPr>
          <a:xfrm>
            <a:off x="0" y="149860"/>
            <a:ext cx="12154535" cy="1814830"/>
          </a:xfrm>
          <a:prstGeom prst="rect">
            <a:avLst/>
          </a:prstGeom>
          <a:noFill/>
        </p:spPr>
        <p:txBody>
          <a:bodyPr wrap="square" rtlCol="0">
            <a:spAutoFit/>
          </a:bodyPr>
          <a:p>
            <a:r>
              <a:rPr lang="en-US" altLang="zh-CN" sz="2800">
                <a:sym typeface="+mn-ea"/>
              </a:rPr>
              <a:t>4 </a:t>
            </a:r>
            <a:r>
              <a:rPr lang="zh-CN" altLang="en-US" sz="2800">
                <a:sym typeface="+mn-ea"/>
              </a:rPr>
              <a:t>个关键点</a:t>
            </a:r>
            <a:endParaRPr lang="zh-CN" altLang="en-US" sz="2800"/>
          </a:p>
          <a:p>
            <a:r>
              <a:rPr lang="en-US" altLang="zh-CN" sz="2800" b="1" dirty="0">
                <a:latin typeface="Times New Roman" panose="02020603050405020304" charset="0"/>
                <a:ea typeface="Times New Roman" panose="02020603050405020304" charset="0"/>
                <a:cs typeface="Times New Roman" panose="02020603050405020304" charset="0"/>
                <a:sym typeface="+mn-ea"/>
              </a:rPr>
              <a:t>Para.1 Immediately, Olav </a:t>
            </a:r>
            <a:r>
              <a:rPr lang="en-US" altLang="zh-CN" sz="2800" b="1" dirty="0">
                <a:solidFill>
                  <a:srgbClr val="FF0000"/>
                </a:solidFill>
                <a:latin typeface="Times New Roman" panose="02020603050405020304" charset="0"/>
                <a:ea typeface="Times New Roman" panose="02020603050405020304" charset="0"/>
                <a:cs typeface="Times New Roman" panose="02020603050405020304" charset="0"/>
                <a:sym typeface="+mn-ea"/>
              </a:rPr>
              <a:t>turned </a:t>
            </a:r>
            <a:r>
              <a:rPr lang="en-US" altLang="zh-CN" sz="2800" b="1" dirty="0">
                <a:latin typeface="Times New Roman" panose="02020603050405020304" charset="0"/>
                <a:ea typeface="Times New Roman" panose="02020603050405020304" charset="0"/>
                <a:cs typeface="Times New Roman" panose="02020603050405020304" charset="0"/>
                <a:sym typeface="+mn-ea"/>
              </a:rPr>
              <a:t>the van round, </a:t>
            </a:r>
            <a:r>
              <a:rPr lang="en-US" altLang="zh-CN" sz="2800" b="1" dirty="0">
                <a:solidFill>
                  <a:srgbClr val="FF0000"/>
                </a:solidFill>
                <a:latin typeface="Times New Roman" panose="02020603050405020304" charset="0"/>
                <a:ea typeface="Times New Roman" panose="02020603050405020304" charset="0"/>
                <a:cs typeface="Times New Roman" panose="02020603050405020304" charset="0"/>
                <a:sym typeface="+mn-ea"/>
              </a:rPr>
              <a:t>jumped out </a:t>
            </a:r>
            <a:r>
              <a:rPr lang="en-US" altLang="zh-CN" sz="2800" b="1" dirty="0">
                <a:latin typeface="Times New Roman" panose="02020603050405020304" charset="0"/>
                <a:ea typeface="Times New Roman" panose="02020603050405020304" charset="0"/>
                <a:cs typeface="Times New Roman" panose="02020603050405020304" charset="0"/>
                <a:sym typeface="+mn-ea"/>
              </a:rPr>
              <a:t>and </a:t>
            </a:r>
            <a:r>
              <a:rPr lang="en-US" altLang="zh-CN" sz="2800" b="1" dirty="0">
                <a:solidFill>
                  <a:srgbClr val="FF0000"/>
                </a:solidFill>
                <a:latin typeface="Times New Roman" panose="02020603050405020304" charset="0"/>
                <a:ea typeface="Times New Roman" panose="02020603050405020304" charset="0"/>
                <a:cs typeface="Times New Roman" panose="02020603050405020304" charset="0"/>
                <a:sym typeface="+mn-ea"/>
              </a:rPr>
              <a:t>opened </a:t>
            </a:r>
            <a:r>
              <a:rPr lang="en-US" altLang="zh-CN" sz="2800" b="1" dirty="0">
                <a:latin typeface="Times New Roman" panose="02020603050405020304" charset="0"/>
                <a:ea typeface="Times New Roman" panose="02020603050405020304" charset="0"/>
                <a:cs typeface="Times New Roman" panose="02020603050405020304" charset="0"/>
                <a:sym typeface="+mn-ea"/>
              </a:rPr>
              <a:t>the sliding doors to the empty cargo space</a:t>
            </a:r>
            <a:r>
              <a:rPr lang="en-US" altLang="zh-CN" sz="2800" b="1" dirty="0" smtClean="0">
                <a:latin typeface="Times New Roman" panose="02020603050405020304" charset="0"/>
                <a:ea typeface="Times New Roman" panose="02020603050405020304" charset="0"/>
                <a:cs typeface="Times New Roman" panose="02020603050405020304" charset="0"/>
                <a:sym typeface="+mn-ea"/>
              </a:rPr>
              <a:t>.</a:t>
            </a:r>
            <a:endParaRPr lang="en-US" altLang="zh-CN" sz="2800" b="1" dirty="0">
              <a:latin typeface="Times New Roman" panose="02020603050405020304" charset="0"/>
              <a:ea typeface="Times New Roman" panose="02020603050405020304" charset="0"/>
              <a:cs typeface="Times New Roman" panose="02020603050405020304" charset="0"/>
            </a:endParaRPr>
          </a:p>
          <a:p>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bldLvl="0" animBg="1"/>
      <p:bldP spid="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451610"/>
            <a:ext cx="8411845" cy="460375"/>
          </a:xfrm>
          <a:prstGeom prst="rect">
            <a:avLst/>
          </a:prstGeom>
          <a:noFill/>
          <a:ln w="57150" cmpd="thickThin">
            <a:solidFill>
              <a:schemeClr val="accent1"/>
            </a:solidFill>
          </a:ln>
        </p:spPr>
        <p:txBody>
          <a:bodyPr wrap="square" rtlCol="0">
            <a:spAutoFit/>
          </a:bodyPr>
          <a:lstStyle>
            <a:defPPr>
              <a:defRPr lang="zh-CN"/>
            </a:defPPr>
            <a:lvl1pPr>
              <a:defRPr kumimoji="1" sz="2400" b="1">
                <a:latin typeface="Times New Roman" panose="02020603050405020304" charset="0"/>
                <a:ea typeface="Times New Roman" panose="02020603050405020304" charset="0"/>
                <a:cs typeface="Times New Roman" panose="02020603050405020304" charset="0"/>
              </a:defRPr>
            </a:lvl1pPr>
          </a:lstStyle>
          <a:p>
            <a:r>
              <a:rPr lang="zh-CN" altLang="en-US">
                <a:sym typeface="+mn-ea"/>
              </a:rPr>
              <a:t>第一段内容及</a:t>
            </a:r>
            <a:r>
              <a:rPr lang="en-US" altLang="zh-CN">
                <a:sym typeface="+mn-ea"/>
              </a:rPr>
              <a:t> </a:t>
            </a:r>
            <a:r>
              <a:rPr lang="zh-CN" altLang="en-US">
                <a:sym typeface="+mn-ea"/>
              </a:rPr>
              <a:t>结尾</a:t>
            </a:r>
            <a:r>
              <a:rPr lang="en-US" altLang="zh-CN">
                <a:sym typeface="+mn-ea"/>
              </a:rPr>
              <a:t>  </a:t>
            </a:r>
            <a:r>
              <a:rPr lang="en-US" altLang="zh-CN" dirty="0"/>
              <a:t>Olav drove towards </a:t>
            </a:r>
            <a:r>
              <a:rPr lang="en-US" altLang="zh-CN"/>
              <a:t>the </a:t>
            </a:r>
            <a:r>
              <a:rPr lang="en-US" altLang="zh-CN" smtClean="0"/>
              <a:t>exit</a:t>
            </a:r>
            <a:endParaRPr lang="en-US" altLang="zh-CN" dirty="0"/>
          </a:p>
        </p:txBody>
      </p:sp>
      <p:sp>
        <p:nvSpPr>
          <p:cNvPr id="5" name="文本框 4"/>
          <p:cNvSpPr txBox="1"/>
          <p:nvPr/>
        </p:nvSpPr>
        <p:spPr>
          <a:xfrm>
            <a:off x="-115570" y="2145030"/>
            <a:ext cx="12192635" cy="4613275"/>
          </a:xfrm>
          <a:prstGeom prst="rect">
            <a:avLst/>
          </a:prstGeom>
          <a:noFill/>
        </p:spPr>
        <p:txBody>
          <a:bodyPr wrap="square" rtlCol="0">
            <a:spAutoFit/>
          </a:bodyPr>
          <a:lstStyle>
            <a:defPPr>
              <a:defRPr lang="zh-CN"/>
            </a:defPPr>
            <a:lvl1pPr marL="342900" indent="-342900">
              <a:buFont typeface="+mj-ea"/>
              <a:buAutoNum type="circleNumDbPlain"/>
              <a:defRPr kumimoji="1" sz="2400">
                <a:latin typeface="Times New Roman" panose="02020603050405020304" charset="0"/>
                <a:ea typeface="Times New Roman" panose="02020603050405020304" charset="0"/>
                <a:cs typeface="Times New Roman" panose="02020603050405020304" charset="0"/>
              </a:defRPr>
            </a:lvl1pPr>
          </a:lstStyle>
          <a:p>
            <a:pPr>
              <a:lnSpc>
                <a:spcPct val="90000"/>
              </a:lnSpc>
            </a:pPr>
            <a:r>
              <a:rPr lang="en-US" altLang="zh-CN" sz="2800" dirty="0"/>
              <a:t>Under the influence of the strong wind, smoke spread even faster. It’s just like a life versus smoke match. </a:t>
            </a:r>
            <a:r>
              <a:rPr lang="en-US" altLang="zh-CN" sz="2800" dirty="0">
                <a:solidFill>
                  <a:srgbClr val="0432FF"/>
                </a:solidFill>
              </a:rPr>
              <a:t>As a former volunteer firefighter</a:t>
            </a:r>
            <a:r>
              <a:rPr lang="en-US" altLang="zh-CN" sz="2800" dirty="0"/>
              <a:t>, Olav knew well what would happen if they didn’t leave as soon as possible.</a:t>
            </a:r>
            <a:r>
              <a:rPr lang="en-US" altLang="zh-CN" sz="2800" dirty="0">
                <a:solidFill>
                  <a:srgbClr val="FF0000"/>
                </a:solidFill>
              </a:rPr>
              <a:t> Hardly had he zoomed to the van when the tourists piled in it</a:t>
            </a:r>
            <a:r>
              <a:rPr lang="en-US" altLang="zh-CN" sz="2800" dirty="0" smtClean="0">
                <a:solidFill>
                  <a:srgbClr val="FF0000"/>
                </a:solidFill>
              </a:rPr>
              <a:t>, </a:t>
            </a:r>
            <a:r>
              <a:rPr lang="en-US" altLang="zh-CN" sz="2800" dirty="0">
                <a:solidFill>
                  <a:srgbClr val="FF0000"/>
                </a:solidFill>
              </a:rPr>
              <a:t>then he accelerated the speed. In such an emergency, sweat poured from his head. </a:t>
            </a:r>
            <a:endParaRPr lang="en-US" altLang="zh-CN" sz="2800" dirty="0">
              <a:solidFill>
                <a:srgbClr val="FF0000"/>
              </a:solidFill>
            </a:endParaRPr>
          </a:p>
          <a:p>
            <a:r>
              <a:rPr lang="en-US" altLang="zh-CN" sz="2800" dirty="0"/>
              <a:t>The deadly fumes were preying on (</a:t>
            </a:r>
            <a:r>
              <a:rPr lang="zh-CN" altLang="en-US" sz="2800" dirty="0">
                <a:ea typeface="宋体" panose="02010600030101010101" pitchFamily="2" charset="-122"/>
              </a:rPr>
              <a:t>掠夺</a:t>
            </a:r>
            <a:r>
              <a:rPr lang="en-US" altLang="zh-CN" sz="2800" dirty="0">
                <a:ea typeface="宋体" panose="02010600030101010101" pitchFamily="2" charset="-122"/>
              </a:rPr>
              <a:t>)</a:t>
            </a:r>
            <a:r>
              <a:rPr lang="en-US" altLang="zh-CN" sz="2800" dirty="0"/>
              <a:t>the tunnel ruthlessly, </a:t>
            </a:r>
            <a:r>
              <a:rPr lang="en-US" altLang="zh-CN" sz="2800" dirty="0">
                <a:solidFill>
                  <a:srgbClr val="FF0000"/>
                </a:solidFill>
              </a:rPr>
              <a:t>polluting all the air in its path</a:t>
            </a:r>
            <a:r>
              <a:rPr lang="en-US" altLang="zh-CN" sz="2800" dirty="0"/>
              <a:t>. Olav knew if they didn’t leave soon, the smoke would choke and blind them all</a:t>
            </a:r>
            <a:r>
              <a:rPr lang="en-US" altLang="zh-CN" sz="2800" dirty="0" smtClean="0"/>
              <a:t>. “</a:t>
            </a:r>
            <a:r>
              <a:rPr lang="en-US" altLang="zh-CN" sz="2800" dirty="0"/>
              <a:t>We are leaving!” shouted Olav. He sprinted (rush) to the driver’s seat after making sure no one was left behind.</a:t>
            </a:r>
            <a:r>
              <a:rPr lang="en-US" altLang="zh-CN" sz="2800" dirty="0">
                <a:solidFill>
                  <a:srgbClr val="FF0000"/>
                </a:solidFill>
              </a:rPr>
              <a:t> Barely had he stepped on the accelerator when the dense smoke devoured the area. Everyone held their breath</a:t>
            </a:r>
            <a:r>
              <a:rPr lang="en-US" altLang="zh-CN" sz="2800" dirty="0"/>
              <a:t>.</a:t>
            </a:r>
            <a:endParaRPr lang="en-US" altLang="zh-CN" sz="2800" dirty="0"/>
          </a:p>
          <a:p>
            <a:endParaRPr lang="zh-CN" altLang="en-US" sz="2800" dirty="0"/>
          </a:p>
        </p:txBody>
      </p:sp>
      <p:sp>
        <p:nvSpPr>
          <p:cNvPr id="6" name="云形 5"/>
          <p:cNvSpPr/>
          <p:nvPr/>
        </p:nvSpPr>
        <p:spPr>
          <a:xfrm>
            <a:off x="8411845" y="1371927"/>
            <a:ext cx="3251200" cy="863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场景＋心理＋</a:t>
            </a:r>
            <a:r>
              <a:rPr kumimoji="1" lang="zh-CN" altLang="en-US" dirty="0" smtClean="0"/>
              <a:t>动作</a:t>
            </a:r>
            <a:endParaRPr kumimoji="1" lang="zh-CN" altLang="en-US" dirty="0"/>
          </a:p>
        </p:txBody>
      </p:sp>
      <p:sp>
        <p:nvSpPr>
          <p:cNvPr id="2" name="文本框 1"/>
          <p:cNvSpPr txBox="1"/>
          <p:nvPr/>
        </p:nvSpPr>
        <p:spPr>
          <a:xfrm>
            <a:off x="-56515" y="0"/>
            <a:ext cx="12133580" cy="1568450"/>
          </a:xfrm>
          <a:prstGeom prst="rect">
            <a:avLst/>
          </a:prstGeom>
          <a:noFill/>
        </p:spPr>
        <p:txBody>
          <a:bodyPr wrap="square" rtlCol="0">
            <a:spAutoFit/>
          </a:bodyPr>
          <a:p>
            <a:r>
              <a:rPr lang="en-US" altLang="zh-CN" sz="2400">
                <a:sym typeface="+mn-ea"/>
              </a:rPr>
              <a:t>4</a:t>
            </a:r>
            <a:r>
              <a:rPr lang="zh-CN" altLang="en-US" sz="2400">
                <a:sym typeface="+mn-ea"/>
              </a:rPr>
              <a:t>个关键点</a:t>
            </a:r>
            <a:endParaRPr lang="zh-CN" altLang="en-US" sz="2400"/>
          </a:p>
          <a:p>
            <a:r>
              <a:rPr lang="en-US" altLang="zh-CN" sz="2400" b="1">
                <a:sym typeface="+mn-ea"/>
              </a:rPr>
              <a:t>Para2 </a:t>
            </a:r>
            <a:r>
              <a:rPr lang="zh-CN" altLang="en-US" sz="2400" b="1">
                <a:sym typeface="+mn-ea"/>
              </a:rPr>
              <a:t>After a 20 minutes' desperate drive, finally there they arrived -the exit of the tunnel</a:t>
            </a:r>
            <a:r>
              <a:rPr lang="zh-CN" altLang="en-US" sz="2400">
                <a:sym typeface="+mn-ea"/>
              </a:rPr>
              <a:t>，</a:t>
            </a:r>
            <a:endParaRPr lang="zh-CN" altLang="en-US" sz="2400">
              <a:sym typeface="+mn-ea"/>
            </a:endParaRPr>
          </a:p>
          <a:p>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p:cTn id="17" dur="10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box(in)">
                                      <p:cBhvr>
                                        <p:cTn id="24" dur="20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9370" y="201295"/>
            <a:ext cx="12152630" cy="5262245"/>
          </a:xfrm>
          <a:prstGeom prst="rect">
            <a:avLst/>
          </a:prstGeom>
          <a:noFill/>
        </p:spPr>
        <p:txBody>
          <a:bodyPr wrap="square" rtlCol="0">
            <a:spAutoFit/>
          </a:bodyPr>
          <a:p>
            <a:r>
              <a:rPr lang="en-US" altLang="zh-CN" sz="2800"/>
              <a:t>Horrified to spot that black smoke thickened like black cloud, olav jumped on his van swiftly and sped up immediately. His head aching, his eyes burning, the only thing he could do was to drive </a:t>
            </a:r>
            <a:r>
              <a:rPr lang="en-US" altLang="zh-CN" sz="2800">
                <a:solidFill>
                  <a:srgbClr val="FF0000"/>
                </a:solidFill>
              </a:rPr>
              <a:t>hysterically</a:t>
            </a:r>
            <a:r>
              <a:rPr lang="en-US" altLang="zh-CN" sz="2800"/>
              <a:t> like a mad man in an attempt to escape from the black monster </a:t>
            </a:r>
            <a:r>
              <a:rPr lang="en-US" altLang="zh-CN" sz="2800">
                <a:solidFill>
                  <a:srgbClr val="FF0000"/>
                </a:solidFill>
              </a:rPr>
              <a:t>behind</a:t>
            </a:r>
            <a:r>
              <a:rPr lang="en-US" altLang="zh-CN" sz="2800"/>
              <a:t>.  (Yuan)</a:t>
            </a:r>
            <a:endParaRPr lang="en-US" altLang="zh-CN" sz="2800"/>
          </a:p>
          <a:p>
            <a:endParaRPr lang="en-US" altLang="zh-CN" sz="2800"/>
          </a:p>
          <a:p>
            <a:r>
              <a:rPr lang="en-US" altLang="zh-CN" sz="2800"/>
              <a:t>Time pasted amidst deadly stillness and suffocated darkness.(Wang)</a:t>
            </a:r>
            <a:endParaRPr lang="en-US" altLang="zh-CN" sz="2800"/>
          </a:p>
          <a:p>
            <a:endParaRPr lang="en-US" altLang="zh-CN" sz="2800"/>
          </a:p>
          <a:p>
            <a:r>
              <a:rPr lang="zh-CN" altLang="en-US" sz="2800">
                <a:sym typeface="+mn-ea"/>
              </a:rPr>
              <a:t>修：</a:t>
            </a:r>
            <a:r>
              <a:rPr lang="en-US" altLang="zh-CN" sz="2800">
                <a:sym typeface="+mn-ea"/>
              </a:rPr>
              <a:t>Time seemed to solidfy amidst deadly stillness and suffocated darkness.</a:t>
            </a:r>
            <a:endParaRPr lang="en-US" altLang="zh-CN" sz="2800"/>
          </a:p>
          <a:p>
            <a:endParaRPr lang="en-US" altLang="zh-CN" sz="2800"/>
          </a:p>
          <a:p>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 calcmode="lin" valueType="num">
                                      <p:cBhvr>
                                        <p:cTn id="12" dur="10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13" dur="1000" fill="hold"/>
                                        <p:tgtEl>
                                          <p:spTgt spid="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1755" y="119"/>
            <a:ext cx="11988800" cy="461665"/>
          </a:xfrm>
          <a:prstGeom prst="rect">
            <a:avLst/>
          </a:prstGeom>
          <a:noFill/>
        </p:spPr>
        <p:txBody>
          <a:bodyPr wrap="square" rtlCol="0">
            <a:spAutoFit/>
          </a:bodyPr>
          <a:lstStyle/>
          <a:p>
            <a:r>
              <a:rPr lang="en-US" altLang="zh-CN" sz="2400" b="1" dirty="0">
                <a:latin typeface="Times New Roman" panose="02020603050405020304" charset="0"/>
                <a:ea typeface="Times New Roman" panose="02020603050405020304" charset="0"/>
                <a:cs typeface="Times New Roman" panose="02020603050405020304" charset="0"/>
              </a:rPr>
              <a:t>Para.2 After a 20 minutes' desperate drive, finally there they arrived </a:t>
            </a:r>
            <a:r>
              <a:rPr lang="en-US" altLang="zh-CN" sz="2400" b="1" dirty="0" smtClean="0">
                <a:latin typeface="Times New Roman" panose="02020603050405020304" charset="0"/>
                <a:ea typeface="Times New Roman" panose="02020603050405020304" charset="0"/>
                <a:cs typeface="Times New Roman" panose="02020603050405020304" charset="0"/>
              </a:rPr>
              <a:t> </a:t>
            </a:r>
            <a:r>
              <a:rPr lang="en-US" altLang="zh-CN" sz="2400" b="1" dirty="0">
                <a:latin typeface="Times New Roman" panose="02020603050405020304" charset="0"/>
                <a:ea typeface="Times New Roman" panose="02020603050405020304" charset="0"/>
                <a:cs typeface="Times New Roman" panose="02020603050405020304" charset="0"/>
              </a:rPr>
              <a:t>the exit of the tunnel</a:t>
            </a:r>
            <a:r>
              <a:rPr lang="en-US" altLang="zh-CN" sz="2400" b="1" dirty="0" smtClean="0">
                <a:latin typeface="Times New Roman" panose="02020603050405020304" charset="0"/>
                <a:ea typeface="Times New Roman" panose="02020603050405020304" charset="0"/>
                <a:cs typeface="Times New Roman" panose="02020603050405020304" charset="0"/>
              </a:rPr>
              <a:t>!</a:t>
            </a:r>
            <a:endParaRPr lang="zh-CN" altLang="zh-CN" sz="2400" b="1" dirty="0">
              <a:latin typeface="Times New Roman" panose="02020603050405020304" charset="0"/>
              <a:ea typeface="Times New Roman" panose="02020603050405020304" charset="0"/>
              <a:cs typeface="Times New Roman" panose="02020603050405020304" charset="0"/>
            </a:endParaRPr>
          </a:p>
        </p:txBody>
      </p:sp>
      <p:sp>
        <p:nvSpPr>
          <p:cNvPr id="6" name="文本框 5"/>
          <p:cNvSpPr txBox="1"/>
          <p:nvPr/>
        </p:nvSpPr>
        <p:spPr>
          <a:xfrm>
            <a:off x="203200" y="2768600"/>
            <a:ext cx="9931400" cy="3046988"/>
          </a:xfrm>
          <a:prstGeom prst="rect">
            <a:avLst/>
          </a:prstGeom>
          <a:noFill/>
        </p:spPr>
        <p:txBody>
          <a:bodyPr wrap="square" rtlCol="0">
            <a:spAutoFit/>
          </a:bodyPr>
          <a:lstStyle/>
          <a:p>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endParaRPr kumimoji="1" lang="en-US" altLang="zh-CN" sz="2400" dirty="0">
              <a:latin typeface="Times New Roman" panose="02020603050405020304" charset="0"/>
              <a:ea typeface="Times New Roman" panose="02020603050405020304" charset="0"/>
              <a:cs typeface="Times New Roman" panose="02020603050405020304" charset="0"/>
            </a:endParaRPr>
          </a:p>
          <a:p>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endParaRPr kumimoji="1" lang="en-US" altLang="zh-CN" sz="2400" dirty="0">
              <a:latin typeface="Times New Roman" panose="02020603050405020304" charset="0"/>
              <a:ea typeface="Times New Roman" panose="02020603050405020304" charset="0"/>
              <a:cs typeface="Times New Roman" panose="02020603050405020304" charset="0"/>
            </a:endParaRPr>
          </a:p>
          <a:p>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endParaRPr kumimoji="1" lang="en-US" altLang="zh-CN" sz="2400" dirty="0">
              <a:latin typeface="Times New Roman" panose="02020603050405020304" charset="0"/>
              <a:ea typeface="Times New Roman" panose="02020603050405020304" charset="0"/>
              <a:cs typeface="Times New Roman" panose="02020603050405020304" charset="0"/>
            </a:endParaRPr>
          </a:p>
        </p:txBody>
      </p:sp>
      <p:sp>
        <p:nvSpPr>
          <p:cNvPr id="7" name="文本框 6"/>
          <p:cNvSpPr txBox="1"/>
          <p:nvPr/>
        </p:nvSpPr>
        <p:spPr>
          <a:xfrm>
            <a:off x="0" y="1603375"/>
            <a:ext cx="12192000" cy="3107690"/>
          </a:xfrm>
          <a:prstGeom prst="rect">
            <a:avLst/>
          </a:prstGeom>
          <a:noFill/>
        </p:spPr>
        <p:txBody>
          <a:bodyPr wrap="square" rtlCol="0">
            <a:spAutoFit/>
          </a:bodyPr>
          <a:lstStyle/>
          <a:p>
            <a:pPr marL="342900" indent="-342900">
              <a:buFont typeface="+mj-ea"/>
              <a:buAutoNum type="circleNumDbPlain"/>
            </a:pPr>
            <a:r>
              <a:rPr kumimoji="1" lang="en-US" altLang="zh-CN" sz="2800" dirty="0" smtClean="0">
                <a:solidFill>
                  <a:srgbClr val="FF0000"/>
                </a:solidFill>
                <a:latin typeface="Times New Roman" panose="02020603050405020304" charset="0"/>
                <a:ea typeface="Times New Roman" panose="02020603050405020304" charset="0"/>
                <a:cs typeface="Times New Roman" panose="02020603050405020304" charset="0"/>
              </a:rPr>
              <a:t>What a narrow escape!</a:t>
            </a:r>
            <a:r>
              <a:rPr kumimoji="1" lang="en-US" altLang="zh-CN" sz="2800" dirty="0" smtClean="0">
                <a:latin typeface="Times New Roman" panose="02020603050405020304" charset="0"/>
                <a:ea typeface="Times New Roman" panose="02020603050405020304" charset="0"/>
                <a:cs typeface="Times New Roman" panose="02020603050405020304" charset="0"/>
              </a:rPr>
              <a:t> All of them breathed with a relief. They felt without Olav, they would not have got away from it and even would have chocked to death in the tunnel. Feeling grateful, they expressed their thanks to Olav, whose eyebrows however,  was knitted into a deep frown.</a:t>
            </a:r>
            <a:endParaRPr kumimoji="1" lang="en-US" altLang="zh-CN" sz="2800" dirty="0" smtClean="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endParaRPr kumimoji="1" lang="en-US" altLang="zh-CN" sz="2800" dirty="0" smtClean="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r>
              <a:rPr kumimoji="1" lang="en-US" altLang="zh-CN" sz="2800" dirty="0" smtClean="0">
                <a:latin typeface="Times New Roman" panose="02020603050405020304" charset="0"/>
                <a:ea typeface="Times New Roman" panose="02020603050405020304" charset="0"/>
                <a:cs typeface="Times New Roman" panose="02020603050405020304" charset="0"/>
              </a:rPr>
              <a:t>Everyone’s tension released, they cheered to celebrate their survival and gave thanks to Olav, whose eyebrows,  however, was knitted into a deep frown. </a:t>
            </a:r>
            <a:endParaRPr kumimoji="1" lang="zh-CN" altLang="en-US" sz="2800" dirty="0">
              <a:latin typeface="Times New Roman" panose="02020603050405020304" charset="0"/>
              <a:ea typeface="Times New Roman" panose="02020603050405020304" charset="0"/>
              <a:cs typeface="Times New Roman" panose="02020603050405020304" charset="0"/>
            </a:endParaRPr>
          </a:p>
        </p:txBody>
      </p:sp>
      <p:sp>
        <p:nvSpPr>
          <p:cNvPr id="8" name="文本框 7"/>
          <p:cNvSpPr txBox="1"/>
          <p:nvPr/>
        </p:nvSpPr>
        <p:spPr>
          <a:xfrm>
            <a:off x="0" y="725805"/>
            <a:ext cx="12192000" cy="460375"/>
          </a:xfrm>
          <a:prstGeom prst="rect">
            <a:avLst/>
          </a:prstGeom>
          <a:noFill/>
          <a:ln w="57150" cmpd="thickThin">
            <a:solidFill>
              <a:schemeClr val="accent1"/>
            </a:solidFill>
          </a:ln>
        </p:spPr>
        <p:txBody>
          <a:bodyPr wrap="square" rtlCol="0">
            <a:spAutoFit/>
          </a:bodyPr>
          <a:lstStyle>
            <a:defPPr>
              <a:defRPr lang="zh-CN"/>
            </a:defPPr>
            <a:lvl1pPr>
              <a:defRPr kumimoji="1" sz="2400" b="1">
                <a:latin typeface="Times New Roman" panose="02020603050405020304" charset="0"/>
                <a:ea typeface="Times New Roman" panose="02020603050405020304" charset="0"/>
                <a:cs typeface="Times New Roman" panose="02020603050405020304" charset="0"/>
              </a:defRPr>
            </a:lvl1pPr>
          </a:lstStyle>
          <a:p>
            <a:r>
              <a:rPr lang="zh-CN" altLang="en-US" dirty="0">
                <a:ea typeface="宋体" panose="02010600030101010101" pitchFamily="2" charset="-122"/>
              </a:rPr>
              <a:t>第二段开头</a:t>
            </a:r>
            <a:r>
              <a:rPr lang="en-US" altLang="zh-CN" dirty="0"/>
              <a:t>: What did they feel?(tourists: relieved and grateful; Olav: relieved and </a:t>
            </a:r>
            <a:r>
              <a:rPr lang="en-US" altLang="zh-CN" dirty="0" smtClean="0"/>
              <a:t>upset)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6520" y="259715"/>
            <a:ext cx="12100560" cy="460375"/>
          </a:xfrm>
          <a:prstGeom prst="rect">
            <a:avLst/>
          </a:prstGeom>
          <a:noFill/>
          <a:ln w="57150" cmpd="thickThin">
            <a:solidFill>
              <a:schemeClr val="accent1"/>
            </a:solidFill>
          </a:ln>
        </p:spPr>
        <p:txBody>
          <a:bodyPr wrap="square" rtlCol="0">
            <a:spAutoFit/>
          </a:bodyPr>
          <a:lstStyle>
            <a:defPPr>
              <a:defRPr lang="zh-CN"/>
            </a:defPPr>
            <a:lvl1pPr>
              <a:defRPr kumimoji="1" sz="2400" b="1">
                <a:latin typeface="Times New Roman" panose="02020603050405020304" charset="0"/>
                <a:ea typeface="Times New Roman" panose="02020603050405020304" charset="0"/>
                <a:cs typeface="Times New Roman" panose="02020603050405020304" charset="0"/>
              </a:defRPr>
            </a:lvl1pPr>
          </a:lstStyle>
          <a:p>
            <a:r>
              <a:rPr lang="zh-CN" altLang="en-US" dirty="0" smtClean="0">
                <a:ea typeface="宋体" panose="02010600030101010101" pitchFamily="2" charset="-122"/>
              </a:rPr>
              <a:t>故事尾声</a:t>
            </a:r>
            <a:r>
              <a:rPr lang="en-US" altLang="zh-CN" dirty="0" smtClean="0">
                <a:ea typeface="宋体" panose="02010600030101010101" pitchFamily="2" charset="-122"/>
              </a:rPr>
              <a:t>:</a:t>
            </a:r>
            <a:r>
              <a:rPr lang="en-US" altLang="zh-CN" dirty="0" smtClean="0"/>
              <a:t> Would </a:t>
            </a:r>
            <a:r>
              <a:rPr lang="en-US" altLang="zh-CN" dirty="0"/>
              <a:t>he suffer the disastrous blow to his business again </a:t>
            </a:r>
            <a:r>
              <a:rPr lang="en-US" altLang="zh-CN" dirty="0" smtClean="0"/>
              <a:t>for </a:t>
            </a:r>
            <a:r>
              <a:rPr lang="en-US" altLang="zh-CN" dirty="0"/>
              <a:t>tunnel repairs</a:t>
            </a:r>
            <a:r>
              <a:rPr lang="en-US" altLang="zh-CN" dirty="0" smtClean="0"/>
              <a:t>?</a:t>
            </a:r>
            <a:endParaRPr lang="zh-CN" altLang="en-US" dirty="0"/>
          </a:p>
        </p:txBody>
      </p:sp>
      <p:sp>
        <p:nvSpPr>
          <p:cNvPr id="5" name="文本框 4"/>
          <p:cNvSpPr txBox="1"/>
          <p:nvPr/>
        </p:nvSpPr>
        <p:spPr>
          <a:xfrm>
            <a:off x="0" y="1369060"/>
            <a:ext cx="12192000" cy="4399915"/>
          </a:xfrm>
          <a:prstGeom prst="rect">
            <a:avLst/>
          </a:prstGeom>
          <a:noFill/>
        </p:spPr>
        <p:txBody>
          <a:bodyPr wrap="square" rtlCol="0">
            <a:spAutoFit/>
          </a:bodyPr>
          <a:lstStyle/>
          <a:p>
            <a:pPr marL="457200" indent="-457200">
              <a:buFont typeface="+mj-ea"/>
              <a:buAutoNum type="circleNumDbPlain"/>
            </a:pPr>
            <a:r>
              <a:rPr kumimoji="1" lang="en-US" altLang="zh-CN" sz="2800" dirty="0">
                <a:solidFill>
                  <a:srgbClr val="0432FF"/>
                </a:solidFill>
                <a:latin typeface="Times New Roman" panose="02020603050405020304" charset="0"/>
                <a:ea typeface="Times New Roman" panose="02020603050405020304" charset="0"/>
                <a:cs typeface="Times New Roman" panose="02020603050405020304" charset="0"/>
              </a:rPr>
              <a:t>How could his restaurant survive this time if the tunnel was to close again?</a:t>
            </a:r>
            <a:r>
              <a:rPr kumimoji="1" lang="en-US" altLang="zh-CN" sz="2800" dirty="0">
                <a:latin typeface="Times New Roman" panose="02020603050405020304" charset="0"/>
                <a:ea typeface="Times New Roman" panose="02020603050405020304" charset="0"/>
                <a:cs typeface="Times New Roman" panose="02020603050405020304" charset="0"/>
              </a:rPr>
              <a:t> </a:t>
            </a:r>
            <a:r>
              <a:rPr kumimoji="1" lang="en-US" altLang="zh-CN" sz="2800" dirty="0">
                <a:solidFill>
                  <a:srgbClr val="FF0000"/>
                </a:solidFill>
                <a:latin typeface="Times New Roman" panose="02020603050405020304" charset="0"/>
                <a:ea typeface="Times New Roman" panose="02020603050405020304" charset="0"/>
                <a:cs typeface="Times New Roman" panose="02020603050405020304" charset="0"/>
              </a:rPr>
              <a:t>But that was not going to happen</a:t>
            </a:r>
            <a:r>
              <a:rPr kumimoji="1" lang="zh-CN" altLang="en-US" sz="2800" dirty="0">
                <a:solidFill>
                  <a:srgbClr val="FF0000"/>
                </a:solidFill>
                <a:latin typeface="Times New Roman" panose="02020603050405020304" charset="0"/>
                <a:ea typeface="Times New Roman" panose="02020603050405020304" charset="0"/>
                <a:cs typeface="Times New Roman" panose="02020603050405020304" charset="0"/>
              </a:rPr>
              <a:t>－</a:t>
            </a:r>
            <a:r>
              <a:rPr kumimoji="1" lang="en-US" altLang="zh-CN" sz="2800" dirty="0">
                <a:solidFill>
                  <a:srgbClr val="FF0000"/>
                </a:solidFill>
                <a:latin typeface="Times New Roman" panose="02020603050405020304" charset="0"/>
                <a:ea typeface="Times New Roman" panose="02020603050405020304" charset="0"/>
                <a:cs typeface="Times New Roman" panose="02020603050405020304" charset="0"/>
              </a:rPr>
              <a:t>one good turn deserves another</a:t>
            </a:r>
            <a:r>
              <a:rPr kumimoji="1" lang="zh-CN" altLang="en-US" sz="2800" dirty="0">
                <a:latin typeface="Times New Roman" panose="02020603050405020304" charset="0"/>
                <a:ea typeface="Times New Roman" panose="02020603050405020304" charset="0"/>
                <a:cs typeface="Times New Roman" panose="02020603050405020304" charset="0"/>
              </a:rPr>
              <a:t>－</a:t>
            </a:r>
            <a:r>
              <a:rPr kumimoji="1" lang="en-US" altLang="zh-CN" sz="2800" dirty="0">
                <a:latin typeface="Times New Roman" panose="02020603050405020304" charset="0"/>
                <a:ea typeface="Times New Roman" panose="02020603050405020304" charset="0"/>
                <a:cs typeface="Times New Roman" panose="02020603050405020304" charset="0"/>
              </a:rPr>
              <a:t>the fire brigade(</a:t>
            </a:r>
            <a:r>
              <a:rPr kumimoji="1" lang="zh-CN" altLang="en-US" sz="2800" dirty="0">
                <a:latin typeface="Times New Roman" panose="02020603050405020304" charset="0"/>
                <a:ea typeface="宋体" panose="02010600030101010101" pitchFamily="2" charset="-122"/>
                <a:cs typeface="Times New Roman" panose="02020603050405020304" charset="0"/>
              </a:rPr>
              <a:t>消防队</a:t>
            </a:r>
            <a:r>
              <a:rPr kumimoji="1" lang="en-US" altLang="zh-CN" sz="2800" dirty="0">
                <a:latin typeface="Times New Roman" panose="02020603050405020304" charset="0"/>
                <a:ea typeface="宋体" panose="02010600030101010101" pitchFamily="2" charset="-122"/>
                <a:cs typeface="Times New Roman" panose="02020603050405020304" charset="0"/>
              </a:rPr>
              <a:t>)</a:t>
            </a:r>
            <a:r>
              <a:rPr kumimoji="1" lang="en-US" altLang="zh-CN" sz="2800" dirty="0">
                <a:latin typeface="Times New Roman" panose="02020603050405020304" charset="0"/>
                <a:ea typeface="Times New Roman" panose="02020603050405020304" charset="0"/>
                <a:cs typeface="Times New Roman" panose="02020603050405020304" charset="0"/>
              </a:rPr>
              <a:t> arrived just in time to put the fire out and the tunnel was reopened for use in a week</a:t>
            </a:r>
            <a:r>
              <a:rPr kumimoji="1" lang="en-US" altLang="zh-CN" sz="2800" dirty="0" smtClean="0">
                <a:latin typeface="Times New Roman" panose="02020603050405020304" charset="0"/>
                <a:ea typeface="Times New Roman" panose="02020603050405020304" charset="0"/>
                <a:cs typeface="Times New Roman" panose="02020603050405020304" charset="0"/>
              </a:rPr>
              <a:t>.</a:t>
            </a:r>
            <a:endParaRPr kumimoji="1" lang="en-US" altLang="zh-CN" sz="2800" dirty="0" smtClean="0">
              <a:latin typeface="Times New Roman" panose="02020603050405020304" charset="0"/>
              <a:ea typeface="Times New Roman" panose="02020603050405020304" charset="0"/>
              <a:cs typeface="Times New Roman" panose="02020603050405020304" charset="0"/>
            </a:endParaRPr>
          </a:p>
          <a:p>
            <a:pPr marL="457200" indent="-457200">
              <a:buFont typeface="+mj-ea"/>
              <a:buAutoNum type="circleNumDbPlain"/>
            </a:pPr>
            <a:endParaRPr kumimoji="1" lang="en-US" altLang="zh-CN" sz="2800" dirty="0">
              <a:latin typeface="Times New Roman" panose="02020603050405020304" charset="0"/>
              <a:ea typeface="Times New Roman" panose="02020603050405020304" charset="0"/>
              <a:cs typeface="Times New Roman" panose="02020603050405020304" charset="0"/>
            </a:endParaRPr>
          </a:p>
          <a:p>
            <a:pPr marL="342900" indent="-342900">
              <a:buAutoNum type="circleNumDbPlain"/>
            </a:pPr>
            <a:r>
              <a:rPr kumimoji="1" lang="en-US" altLang="zh-CN" sz="2800" dirty="0">
                <a:solidFill>
                  <a:srgbClr val="0432FF"/>
                </a:solidFill>
                <a:latin typeface="Times New Roman" panose="02020603050405020304" charset="0"/>
                <a:ea typeface="Times New Roman" panose="02020603050405020304" charset="0"/>
                <a:cs typeface="Times New Roman" panose="02020603050405020304" charset="0"/>
              </a:rPr>
              <a:t>Would the tunnel be repaired for a long time again? How could his restaurant survive this time if so?</a:t>
            </a:r>
            <a:r>
              <a:rPr kumimoji="1" lang="en-US" altLang="zh-CN" sz="2800" dirty="0">
                <a:latin typeface="Times New Roman" panose="02020603050405020304" charset="0"/>
                <a:ea typeface="Times New Roman" panose="02020603050405020304" charset="0"/>
                <a:cs typeface="Times New Roman" panose="02020603050405020304" charset="0"/>
              </a:rPr>
              <a:t> But that was not going to happen-one good turn deserves another-the fire engines arrived just in time to put the fire out and tunnel would be reopened for use in several days.</a:t>
            </a:r>
            <a:endParaRPr kumimoji="1" lang="en-US" altLang="zh-CN" sz="2800" dirty="0">
              <a:latin typeface="Times New Roman" panose="02020603050405020304" charset="0"/>
              <a:ea typeface="Times New Roman" panose="02020603050405020304" charset="0"/>
              <a:cs typeface="Times New Roman" panose="02020603050405020304" charset="0"/>
            </a:endParaRPr>
          </a:p>
          <a:p>
            <a:endParaRPr kumimoji="1" lang="zh-CN" altLang="en-US" sz="2800" dirty="0">
              <a:latin typeface="Times New Roman" panose="02020603050405020304" charset="0"/>
              <a:ea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8260" y="967105"/>
            <a:ext cx="12143740" cy="2061210"/>
          </a:xfrm>
          <a:prstGeom prst="rect">
            <a:avLst/>
          </a:prstGeom>
          <a:noFill/>
        </p:spPr>
        <p:txBody>
          <a:bodyPr wrap="square" rtlCol="0">
            <a:spAutoFit/>
          </a:bodyPr>
          <a:p>
            <a:r>
              <a:rPr lang="en-US" altLang="zh-CN" sz="3200"/>
              <a:t>That night, olav’s restaurant was brimming over with streams of tourists to reward his bravery and kindness, toally beyond his expectation of 500 tourists. What a perfect day! </a:t>
            </a:r>
            <a:endParaRPr lang="en-US" altLang="zh-CN" sz="3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36525" y="195580"/>
            <a:ext cx="7748905" cy="460375"/>
          </a:xfrm>
          <a:prstGeom prst="rect">
            <a:avLst/>
          </a:prstGeom>
          <a:noFill/>
          <a:ln w="57150" cmpd="thickThin">
            <a:solidFill>
              <a:schemeClr val="accent1"/>
            </a:solidFill>
          </a:ln>
        </p:spPr>
        <p:txBody>
          <a:bodyPr wrap="square" rtlCol="0">
            <a:spAutoFit/>
          </a:bodyPr>
          <a:lstStyle>
            <a:defPPr>
              <a:defRPr lang="zh-CN"/>
            </a:defPPr>
            <a:lvl1pPr>
              <a:defRPr kumimoji="1" sz="2400" b="1">
                <a:latin typeface="Times New Roman" panose="02020603050405020304" charset="0"/>
                <a:ea typeface="Times New Roman" panose="02020603050405020304" charset="0"/>
                <a:cs typeface="Times New Roman" panose="02020603050405020304" charset="0"/>
              </a:defRPr>
            </a:lvl1pPr>
          </a:lstStyle>
          <a:p>
            <a:r>
              <a:rPr lang="zh-CN" altLang="en-US" dirty="0">
                <a:ea typeface="宋体" panose="02010600030101010101" pitchFamily="2" charset="-122"/>
              </a:rPr>
              <a:t>第一段中间内容：</a:t>
            </a:r>
            <a:r>
              <a:rPr lang="en-US" altLang="zh-CN" dirty="0">
                <a:ea typeface="宋体" panose="02010600030101010101" pitchFamily="2" charset="-122"/>
              </a:rPr>
              <a:t> </a:t>
            </a:r>
            <a:r>
              <a:rPr lang="en-US" altLang="zh-CN" dirty="0"/>
              <a:t>tourists’ </a:t>
            </a:r>
            <a:r>
              <a:rPr lang="en-US" altLang="zh-CN" dirty="0" smtClean="0"/>
              <a:t>reaction</a:t>
            </a:r>
            <a:endParaRPr lang="en-US" altLang="zh-CN" dirty="0"/>
          </a:p>
        </p:txBody>
      </p:sp>
      <p:sp>
        <p:nvSpPr>
          <p:cNvPr id="7" name="文本框 6"/>
          <p:cNvSpPr txBox="1"/>
          <p:nvPr/>
        </p:nvSpPr>
        <p:spPr>
          <a:xfrm>
            <a:off x="0" y="970280"/>
            <a:ext cx="12132945" cy="2245360"/>
          </a:xfrm>
          <a:prstGeom prst="rect">
            <a:avLst/>
          </a:prstGeom>
          <a:noFill/>
        </p:spPr>
        <p:txBody>
          <a:bodyPr wrap="square" rtlCol="0">
            <a:spAutoFit/>
          </a:bodyPr>
          <a:lstStyle>
            <a:defPPr>
              <a:defRPr lang="zh-CN"/>
            </a:defPPr>
            <a:lvl1pPr marL="342900" indent="-342900">
              <a:buFont typeface="+mj-ea"/>
              <a:buAutoNum type="circleNumDbPlain"/>
              <a:defRPr kumimoji="1" sz="2400">
                <a:latin typeface="Times New Roman" panose="02020603050405020304" charset="0"/>
                <a:ea typeface="Times New Roman" panose="02020603050405020304" charset="0"/>
                <a:cs typeface="Times New Roman" panose="02020603050405020304" charset="0"/>
              </a:defRPr>
            </a:lvl1pPr>
          </a:lstStyle>
          <a:p>
            <a:r>
              <a:rPr lang="en-US" altLang="zh-CN" sz="2800" dirty="0"/>
              <a:t>The </a:t>
            </a:r>
            <a:r>
              <a:rPr lang="en-US" altLang="zh-CN" sz="2800" dirty="0">
                <a:sym typeface="+mn-ea"/>
              </a:rPr>
              <a:t>thicker and mounting black </a:t>
            </a:r>
            <a:r>
              <a:rPr lang="en-US" altLang="zh-CN" sz="2800" dirty="0"/>
              <a:t>smoke spreading increasing fast, the  tourists started to rush/scramble to his van, </a:t>
            </a:r>
            <a:r>
              <a:rPr lang="en-US" altLang="zh-CN" sz="2800" dirty="0">
                <a:solidFill>
                  <a:srgbClr val="FF0000"/>
                </a:solidFill>
              </a:rPr>
              <a:t>all frantic</a:t>
            </a:r>
            <a:r>
              <a:rPr lang="en-US" altLang="zh-CN" sz="2800" dirty="0"/>
              <a:t>.</a:t>
            </a:r>
            <a:endParaRPr lang="en-US" altLang="zh-CN" sz="2800" dirty="0"/>
          </a:p>
          <a:p>
            <a:endParaRPr lang="en-US" altLang="zh-CN" sz="2800" dirty="0"/>
          </a:p>
          <a:p>
            <a:r>
              <a:rPr lang="en-US" altLang="zh-CN" sz="2800" dirty="0"/>
              <a:t>At /Hearing this, the frightened tourists started to </a:t>
            </a:r>
            <a:r>
              <a:rPr lang="en-US" altLang="zh-CN" sz="2800" dirty="0">
                <a:solidFill>
                  <a:srgbClr val="FF0000"/>
                </a:solidFill>
              </a:rPr>
              <a:t>pile in/poured in/streamed in /crashed in/ came swarming</a:t>
            </a:r>
            <a:r>
              <a:rPr lang="zh-CN" altLang="en-US" sz="2800" dirty="0">
                <a:solidFill>
                  <a:srgbClr val="FF0000"/>
                </a:solidFill>
                <a:ea typeface="宋体" panose="02010600030101010101" pitchFamily="2" charset="-122"/>
              </a:rPr>
              <a:t>（蜂拥而入）</a:t>
            </a:r>
            <a:r>
              <a:rPr lang="en-US" altLang="zh-CN" sz="2800" dirty="0">
                <a:solidFill>
                  <a:srgbClr val="FF0000"/>
                </a:solidFill>
              </a:rPr>
              <a:t>. </a:t>
            </a:r>
            <a:endParaRPr lang="en-US" altLang="zh-CN" sz="2800" dirty="0">
              <a:solidFill>
                <a:srgbClr val="FF0000"/>
              </a:solidFill>
            </a:endParaRPr>
          </a:p>
        </p:txBody>
      </p:sp>
      <p:sp>
        <p:nvSpPr>
          <p:cNvPr id="9" name="云形 8"/>
          <p:cNvSpPr/>
          <p:nvPr/>
        </p:nvSpPr>
        <p:spPr>
          <a:xfrm>
            <a:off x="9111615" y="195580"/>
            <a:ext cx="2286000" cy="95440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smtClean="0"/>
              <a:t>场景＋动作</a:t>
            </a:r>
            <a:endParaRPr kumimoji="1" lang="zh-CN" alt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451610"/>
            <a:ext cx="8411845" cy="460375"/>
          </a:xfrm>
          <a:prstGeom prst="rect">
            <a:avLst/>
          </a:prstGeom>
          <a:noFill/>
          <a:ln w="57150" cmpd="thickThin">
            <a:solidFill>
              <a:schemeClr val="accent1"/>
            </a:solidFill>
          </a:ln>
        </p:spPr>
        <p:txBody>
          <a:bodyPr wrap="square" rtlCol="0">
            <a:spAutoFit/>
          </a:bodyPr>
          <a:lstStyle>
            <a:defPPr>
              <a:defRPr lang="zh-CN"/>
            </a:defPPr>
            <a:lvl1pPr>
              <a:defRPr kumimoji="1" sz="2400" b="1">
                <a:latin typeface="Times New Roman" panose="02020603050405020304" charset="0"/>
                <a:ea typeface="Times New Roman" panose="02020603050405020304" charset="0"/>
                <a:cs typeface="Times New Roman" panose="02020603050405020304" charset="0"/>
              </a:defRPr>
            </a:lvl1pPr>
          </a:lstStyle>
          <a:p>
            <a:r>
              <a:rPr lang="en-US" altLang="zh-CN" dirty="0">
                <a:ea typeface="宋体" panose="02010600030101010101" pitchFamily="2" charset="-122"/>
              </a:rPr>
              <a:t> </a:t>
            </a:r>
            <a:r>
              <a:rPr lang="zh-CN" altLang="en-US" dirty="0">
                <a:ea typeface="宋体" panose="02010600030101010101" pitchFamily="2" charset="-122"/>
              </a:rPr>
              <a:t>火势及反应</a:t>
            </a:r>
            <a:endParaRPr lang="zh-CN" altLang="en-US" dirty="0">
              <a:ea typeface="宋体" panose="02010600030101010101" pitchFamily="2" charset="-122"/>
            </a:endParaRPr>
          </a:p>
        </p:txBody>
      </p:sp>
      <p:sp>
        <p:nvSpPr>
          <p:cNvPr id="2" name="文本框 1"/>
          <p:cNvSpPr txBox="1"/>
          <p:nvPr/>
        </p:nvSpPr>
        <p:spPr>
          <a:xfrm>
            <a:off x="-56515" y="0"/>
            <a:ext cx="12133580" cy="1568450"/>
          </a:xfrm>
          <a:prstGeom prst="rect">
            <a:avLst/>
          </a:prstGeom>
          <a:noFill/>
        </p:spPr>
        <p:txBody>
          <a:bodyPr wrap="square" rtlCol="0">
            <a:spAutoFit/>
          </a:bodyPr>
          <a:p>
            <a:r>
              <a:rPr lang="en-US" altLang="zh-CN" sz="2400">
                <a:sym typeface="+mn-ea"/>
              </a:rPr>
              <a:t>4</a:t>
            </a:r>
            <a:r>
              <a:rPr lang="zh-CN" altLang="en-US" sz="2400">
                <a:sym typeface="+mn-ea"/>
              </a:rPr>
              <a:t>个关键点</a:t>
            </a:r>
            <a:endParaRPr lang="zh-CN" altLang="en-US" sz="2400"/>
          </a:p>
          <a:p>
            <a:r>
              <a:rPr lang="en-US" altLang="zh-CN" sz="2400" b="1">
                <a:sym typeface="+mn-ea"/>
              </a:rPr>
              <a:t>Para2 </a:t>
            </a:r>
            <a:r>
              <a:rPr lang="zh-CN" altLang="en-US" sz="2400" b="1">
                <a:sym typeface="+mn-ea"/>
              </a:rPr>
              <a:t>After a 20 minutes' desperate drive, finally there they arrived -the exit of the tunnel</a:t>
            </a:r>
            <a:r>
              <a:rPr lang="zh-CN" altLang="en-US" sz="2400">
                <a:sym typeface="+mn-ea"/>
              </a:rPr>
              <a:t>，</a:t>
            </a:r>
            <a:endParaRPr lang="zh-CN" altLang="en-US" sz="2400">
              <a:sym typeface="+mn-ea"/>
            </a:endParaRPr>
          </a:p>
          <a:p>
            <a:endParaRPr lang="zh-CN" altLang="en-US" sz="2400"/>
          </a:p>
        </p:txBody>
      </p:sp>
      <p:sp>
        <p:nvSpPr>
          <p:cNvPr id="3" name="文本框 2"/>
          <p:cNvSpPr txBox="1"/>
          <p:nvPr/>
        </p:nvSpPr>
        <p:spPr>
          <a:xfrm>
            <a:off x="-46355" y="2349500"/>
            <a:ext cx="12238990" cy="1568450"/>
          </a:xfrm>
          <a:prstGeom prst="rect">
            <a:avLst/>
          </a:prstGeom>
          <a:noFill/>
        </p:spPr>
        <p:txBody>
          <a:bodyPr wrap="square" rtlCol="0">
            <a:spAutoFit/>
          </a:bodyPr>
          <a:p>
            <a:r>
              <a:rPr lang="en-US" altLang="zh-CN" sz="3200"/>
              <a:t>1.However, the van was engulfed in the mounting black smoke, which blinded everyone thoroughly.</a:t>
            </a:r>
            <a:endParaRPr lang="en-US" altLang="zh-CN" sz="3200"/>
          </a:p>
          <a:p>
            <a:r>
              <a:rPr lang="en-US" altLang="zh-CN" sz="3200"/>
              <a:t>2.</a:t>
            </a:r>
            <a:endParaRPr lang="en-US" altLang="zh-CN"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1125" y="866775"/>
            <a:ext cx="12080875" cy="7970520"/>
          </a:xfrm>
          <a:prstGeom prst="rect">
            <a:avLst/>
          </a:prstGeom>
          <a:noFill/>
        </p:spPr>
        <p:txBody>
          <a:bodyPr wrap="square" rtlCol="0">
            <a:spAutoFit/>
          </a:bodyPr>
          <a:lstStyle/>
          <a:p>
            <a:r>
              <a:rPr lang="en-US" altLang="zh-CN" sz="3200" b="1" dirty="0">
                <a:latin typeface="Times New Roman" panose="02020603050405020304" charset="0"/>
                <a:ea typeface="Times New Roman" panose="02020603050405020304" charset="0"/>
                <a:cs typeface="Times New Roman" panose="02020603050405020304" charset="0"/>
              </a:rPr>
              <a:t>Para.1 Immediately, Olav turned the van round, jumped out and opened the sliding doors to the empty cargo space</a:t>
            </a:r>
            <a:r>
              <a:rPr lang="en-US" altLang="zh-CN" sz="3200" b="1" dirty="0" smtClean="0">
                <a:latin typeface="Times New Roman" panose="02020603050405020304" charset="0"/>
                <a:ea typeface="Times New Roman" panose="02020603050405020304" charset="0"/>
                <a:cs typeface="Times New Roman" panose="02020603050405020304" charset="0"/>
              </a:rPr>
              <a:t>.</a:t>
            </a:r>
            <a:r>
              <a:rPr kumimoji="1" lang="en-US" altLang="zh-CN" sz="3200" dirty="0">
                <a:latin typeface="Times New Roman" panose="02020603050405020304" charset="0"/>
                <a:ea typeface="Times New Roman" panose="02020603050405020304" charset="0"/>
                <a:cs typeface="Times New Roman" panose="02020603050405020304" charset="0"/>
              </a:rPr>
              <a:t> ”Everyone, come here” Olav shouted, waving his arms in the air, signaling people to run towards his van</a:t>
            </a:r>
            <a:r>
              <a:rPr kumimoji="1" lang="en-US" altLang="zh-CN" sz="3200" dirty="0" smtClean="0">
                <a:latin typeface="Times New Roman" panose="02020603050405020304" charset="0"/>
                <a:ea typeface="Times New Roman" panose="02020603050405020304" charset="0"/>
                <a:cs typeface="Times New Roman" panose="02020603050405020304" charset="0"/>
              </a:rPr>
              <a:t>.</a:t>
            </a:r>
            <a:r>
              <a:rPr kumimoji="1" lang="en-US" altLang="zh-CN" sz="3200" dirty="0">
                <a:latin typeface="Times New Roman" panose="02020603050405020304" charset="0"/>
                <a:ea typeface="Times New Roman" panose="02020603050405020304" charset="0"/>
                <a:cs typeface="Times New Roman" panose="02020603050405020304" charset="0"/>
              </a:rPr>
              <a:t> </a:t>
            </a:r>
            <a:r>
              <a:rPr kumimoji="1" lang="en-US" altLang="zh-CN" sz="3200" dirty="0" smtClean="0">
                <a:latin typeface="Times New Roman" panose="02020603050405020304" charset="0"/>
                <a:ea typeface="Times New Roman" panose="02020603050405020304" charset="0"/>
                <a:cs typeface="Times New Roman" panose="02020603050405020304" charset="0"/>
              </a:rPr>
              <a:t> As </a:t>
            </a:r>
            <a:r>
              <a:rPr kumimoji="1" lang="en-US" altLang="zh-CN" sz="3200" dirty="0">
                <a:latin typeface="Times New Roman" panose="02020603050405020304" charset="0"/>
                <a:ea typeface="Times New Roman" panose="02020603050405020304" charset="0"/>
                <a:cs typeface="Times New Roman" panose="02020603050405020304" charset="0"/>
              </a:rPr>
              <a:t>the smoke became </a:t>
            </a:r>
            <a:r>
              <a:rPr kumimoji="1" lang="en-US" altLang="zh-CN" sz="3200" dirty="0" smtClean="0">
                <a:latin typeface="Times New Roman" panose="02020603050405020304" charset="0"/>
                <a:ea typeface="Times New Roman" panose="02020603050405020304" charset="0"/>
                <a:cs typeface="Times New Roman" panose="02020603050405020304" charset="0"/>
              </a:rPr>
              <a:t>thicker </a:t>
            </a:r>
            <a:r>
              <a:rPr kumimoji="1" lang="en-US" altLang="zh-CN" sz="3200" dirty="0">
                <a:latin typeface="Times New Roman" panose="02020603050405020304" charset="0"/>
                <a:ea typeface="Times New Roman" panose="02020603050405020304" charset="0"/>
                <a:cs typeface="Times New Roman" panose="02020603050405020304" charset="0"/>
              </a:rPr>
              <a:t>and spread </a:t>
            </a:r>
            <a:r>
              <a:rPr kumimoji="1" lang="en-US" altLang="zh-CN" sz="3200" dirty="0" smtClean="0">
                <a:latin typeface="Times New Roman" panose="02020603050405020304" charset="0"/>
                <a:ea typeface="Times New Roman" panose="02020603050405020304" charset="0"/>
                <a:cs typeface="Times New Roman" panose="02020603050405020304" charset="0"/>
              </a:rPr>
              <a:t>increasingly </a:t>
            </a:r>
            <a:r>
              <a:rPr kumimoji="1" lang="en-US" altLang="zh-CN" sz="3200" dirty="0">
                <a:latin typeface="Times New Roman" panose="02020603050405020304" charset="0"/>
                <a:ea typeface="Times New Roman" panose="02020603050405020304" charset="0"/>
                <a:cs typeface="Times New Roman" panose="02020603050405020304" charset="0"/>
              </a:rPr>
              <a:t>fast, the frightened tourists started to rush</a:t>
            </a:r>
            <a:r>
              <a:rPr kumimoji="1" lang="en-US" altLang="zh-CN" sz="3200" dirty="0" smtClean="0">
                <a:latin typeface="Times New Roman" panose="02020603050405020304" charset="0"/>
                <a:ea typeface="Times New Roman" panose="02020603050405020304" charset="0"/>
                <a:cs typeface="Times New Roman" panose="02020603050405020304" charset="0"/>
              </a:rPr>
              <a:t>.</a:t>
            </a:r>
            <a:r>
              <a:rPr kumimoji="1" lang="en-US" altLang="zh-CN" sz="3200" dirty="0">
                <a:latin typeface="Times New Roman" panose="02020603050405020304" charset="0"/>
                <a:ea typeface="Times New Roman" panose="02020603050405020304" charset="0"/>
                <a:cs typeface="Times New Roman" panose="02020603050405020304" charset="0"/>
              </a:rPr>
              <a:t> Under the influence of the strong wind, smoke spread even faster. It’s just like a life versus smoke match. As a former volunteer firefighter, Olav knew well what would happen if they didn’t leave as soon as possible. Hardly had he zoomed to the cab when the tourists piled in the van then he </a:t>
            </a:r>
            <a:r>
              <a:rPr kumimoji="1" lang="en-US" altLang="zh-CN" sz="3200" dirty="0" smtClean="0">
                <a:latin typeface="Times New Roman" panose="02020603050405020304" charset="0"/>
                <a:ea typeface="Times New Roman" panose="02020603050405020304" charset="0"/>
                <a:cs typeface="Times New Roman" panose="02020603050405020304" charset="0"/>
              </a:rPr>
              <a:t>accelerated </a:t>
            </a:r>
            <a:r>
              <a:rPr kumimoji="1" lang="en-US" altLang="zh-CN" sz="3200" dirty="0">
                <a:latin typeface="Times New Roman" panose="02020603050405020304" charset="0"/>
                <a:ea typeface="Times New Roman" panose="02020603050405020304" charset="0"/>
                <a:cs typeface="Times New Roman" panose="02020603050405020304" charset="0"/>
              </a:rPr>
              <a:t>the speed. In such an emergency, sweat poured from his head. </a:t>
            </a:r>
            <a:endParaRPr kumimoji="1" lang="en-US" altLang="zh-CN" sz="3200" dirty="0" smtClean="0">
              <a:latin typeface="Times New Roman" panose="02020603050405020304" charset="0"/>
              <a:ea typeface="Times New Roman" panose="02020603050405020304" charset="0"/>
              <a:cs typeface="Times New Roman" panose="02020603050405020304" charset="0"/>
            </a:endParaRPr>
          </a:p>
          <a:p>
            <a:endParaRPr kumimoji="1" lang="en-US" altLang="zh-CN" sz="3200" dirty="0">
              <a:latin typeface="Times New Roman" panose="02020603050405020304" charset="0"/>
              <a:ea typeface="Times New Roman" panose="02020603050405020304" charset="0"/>
              <a:cs typeface="Times New Roman" panose="02020603050405020304" charset="0"/>
            </a:endParaRPr>
          </a:p>
          <a:p>
            <a:endParaRPr kumimoji="1" lang="en-US" altLang="zh-CN" sz="3200" dirty="0">
              <a:latin typeface="Times New Roman" panose="02020603050405020304" charset="0"/>
              <a:ea typeface="Times New Roman" panose="02020603050405020304" charset="0"/>
              <a:cs typeface="Times New Roman" panose="02020603050405020304" charset="0"/>
            </a:endParaRPr>
          </a:p>
          <a:p>
            <a:endParaRPr kumimoji="1" lang="en-US" altLang="zh-CN" sz="3200" dirty="0">
              <a:latin typeface="Times New Roman" panose="02020603050405020304" charset="0"/>
              <a:ea typeface="Times New Roman" panose="02020603050405020304" charset="0"/>
              <a:cs typeface="Times New Roman" panose="02020603050405020304" charset="0"/>
            </a:endParaRPr>
          </a:p>
          <a:p>
            <a:endParaRPr kumimoji="1" lang="en-US" altLang="zh-CN" sz="3200" dirty="0">
              <a:latin typeface="Times New Roman" panose="02020603050405020304" charset="0"/>
              <a:ea typeface="Times New Roman" panose="02020603050405020304" charset="0"/>
              <a:cs typeface="Times New Roman" panose="02020603050405020304" charset="0"/>
            </a:endParaRPr>
          </a:p>
          <a:p>
            <a:endParaRPr lang="en-US" altLang="zh-CN" sz="3200" b="1" dirty="0">
              <a:latin typeface="Times New Roman" panose="02020603050405020304" charset="0"/>
              <a:ea typeface="Times New Roman" panose="02020603050405020304" charset="0"/>
              <a:cs typeface="Times New Roman" panose="02020603050405020304" charset="0"/>
            </a:endParaRPr>
          </a:p>
          <a:p>
            <a:endParaRPr kumimoji="1" lang="zh-CN" altLang="en-US" sz="3200" dirty="0">
              <a:latin typeface="Times New Roman" panose="02020603050405020304" charset="0"/>
              <a:ea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4770" y="64770"/>
            <a:ext cx="12127230" cy="483108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Para1(background and writing purpose)</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1.</a:t>
            </a:r>
            <a:r>
              <a:rPr lang="en-US" altLang="zh-CN" sz="2800">
                <a:solidFill>
                  <a:srgbClr val="FF0000"/>
                </a:solidFill>
                <a:latin typeface="Times New Roman" panose="02020603050405020304" charset="0"/>
                <a:cs typeface="Times New Roman" panose="02020603050405020304" charset="0"/>
              </a:rPr>
              <a:t>Glad to hear</a:t>
            </a:r>
            <a:r>
              <a:rPr lang="en-US" altLang="zh-CN" sz="2800">
                <a:latin typeface="Times New Roman" panose="02020603050405020304" charset="0"/>
                <a:cs typeface="Times New Roman" panose="02020603050405020304" charset="0"/>
              </a:rPr>
              <a:t> your plan to study in China, </a:t>
            </a:r>
            <a:r>
              <a:rPr lang="en-US" altLang="zh-CN" sz="2800">
                <a:solidFill>
                  <a:srgbClr val="FF0000"/>
                </a:solidFill>
                <a:latin typeface="Times New Roman" panose="02020603050405020304" charset="0"/>
                <a:cs typeface="Times New Roman" panose="02020603050405020304" charset="0"/>
              </a:rPr>
              <a:t>I’m more than delighted to anticipate your arrival</a:t>
            </a:r>
            <a:r>
              <a:rPr lang="en-US" altLang="zh-CN" sz="2800">
                <a:latin typeface="Times New Roman" panose="02020603050405020304" charset="0"/>
                <a:cs typeface="Times New Roman" panose="02020603050405020304" charset="0"/>
              </a:rPr>
              <a:t> and </a:t>
            </a:r>
            <a:r>
              <a:rPr lang="en-US" altLang="zh-CN" sz="2800">
                <a:solidFill>
                  <a:srgbClr val="0432FF"/>
                </a:solidFill>
                <a:latin typeface="Times New Roman" panose="02020603050405020304" charset="0"/>
                <a:cs typeface="Times New Roman" panose="02020603050405020304" charset="0"/>
              </a:rPr>
              <a:t>obliged</a:t>
            </a:r>
            <a:r>
              <a:rPr lang="en-US" altLang="zh-CN" sz="2800">
                <a:latin typeface="Times New Roman" panose="02020603050405020304" charset="0"/>
                <a:cs typeface="Times New Roman" panose="02020603050405020304" charset="0"/>
              </a:rPr>
              <a:t> to </a:t>
            </a:r>
            <a:r>
              <a:rPr lang="en-US" altLang="zh-CN" sz="2800">
                <a:solidFill>
                  <a:srgbClr val="FF0000"/>
                </a:solidFill>
                <a:latin typeface="Times New Roman" panose="02020603050405020304" charset="0"/>
                <a:cs typeface="Times New Roman" panose="02020603050405020304" charset="0"/>
              </a:rPr>
              <a:t>offer my personal advice</a:t>
            </a:r>
            <a:r>
              <a:rPr lang="en-US" altLang="zh-CN" sz="2800">
                <a:latin typeface="Times New Roman" panose="02020603050405020304" charset="0"/>
                <a:cs typeface="Times New Roman" panose="02020603050405020304" charset="0"/>
              </a:rPr>
              <a:t> for your Chinese learning as well. </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 Cordially anticipating your arrival and steady progress(Ma)</a:t>
            </a:r>
            <a:endParaRPr lang="en-US" altLang="zh-CN" sz="2800">
              <a:latin typeface="Times New Roman" panose="02020603050405020304" charset="0"/>
              <a:cs typeface="Times New Roman" panose="02020603050405020304" charset="0"/>
            </a:endParaRPr>
          </a:p>
          <a:p>
            <a:r>
              <a:rPr lang="zh-CN" altLang="zh-CN" sz="2800">
                <a:latin typeface="Times New Roman" panose="02020603050405020304" charset="0"/>
                <a:cs typeface="Times New Roman" panose="02020603050405020304" charset="0"/>
              </a:rPr>
              <a:t>修：</a:t>
            </a:r>
            <a:r>
              <a:rPr lang="en-US" altLang="zh-CN" sz="2800">
                <a:latin typeface="Times New Roman" panose="02020603050405020304" charset="0"/>
                <a:cs typeface="Times New Roman" panose="02020603050405020304" charset="0"/>
                <a:sym typeface="+mn-ea"/>
              </a:rPr>
              <a:t>1.</a:t>
            </a:r>
            <a:r>
              <a:rPr lang="en-US" altLang="zh-CN" sz="2800">
                <a:solidFill>
                  <a:srgbClr val="FF0000"/>
                </a:solidFill>
                <a:latin typeface="Times New Roman" panose="02020603050405020304" charset="0"/>
                <a:cs typeface="Times New Roman" panose="02020603050405020304" charset="0"/>
                <a:sym typeface="+mn-ea"/>
              </a:rPr>
              <a:t>Glad to hear</a:t>
            </a:r>
            <a:r>
              <a:rPr lang="en-US" altLang="zh-CN" sz="2800">
                <a:latin typeface="Times New Roman" panose="02020603050405020304" charset="0"/>
                <a:cs typeface="Times New Roman" panose="02020603050405020304" charset="0"/>
                <a:sym typeface="+mn-ea"/>
              </a:rPr>
              <a:t> your plan to study in China, </a:t>
            </a:r>
            <a:r>
              <a:rPr lang="en-US" altLang="zh-CN" sz="2800">
                <a:solidFill>
                  <a:srgbClr val="FF0000"/>
                </a:solidFill>
                <a:latin typeface="Times New Roman" panose="02020603050405020304" charset="0"/>
                <a:cs typeface="Times New Roman" panose="02020603050405020304" charset="0"/>
                <a:sym typeface="+mn-ea"/>
              </a:rPr>
              <a:t>I’ anticipating your arrival</a:t>
            </a:r>
            <a:r>
              <a:rPr lang="en-US" altLang="zh-CN" sz="2800">
                <a:latin typeface="Times New Roman" panose="02020603050405020304" charset="0"/>
                <a:cs typeface="Times New Roman" panose="02020603050405020304" charset="0"/>
                <a:sym typeface="+mn-ea"/>
              </a:rPr>
              <a:t> and </a:t>
            </a:r>
            <a:r>
              <a:rPr lang="en-US" altLang="zh-CN" sz="2800">
                <a:solidFill>
                  <a:srgbClr val="FF0000"/>
                </a:solidFill>
                <a:latin typeface="Times New Roman" panose="02020603050405020304" charset="0"/>
                <a:cs typeface="Times New Roman" panose="02020603050405020304" charset="0"/>
                <a:sym typeface="+mn-ea"/>
              </a:rPr>
              <a:t>more than delighted to </a:t>
            </a:r>
            <a:r>
              <a:rPr lang="en-US" altLang="zh-CN" sz="2800">
                <a:latin typeface="Times New Roman" panose="02020603050405020304" charset="0"/>
                <a:cs typeface="Times New Roman" panose="02020603050405020304" charset="0"/>
                <a:sym typeface="+mn-ea"/>
              </a:rPr>
              <a:t>offer/</a:t>
            </a:r>
            <a:r>
              <a:rPr lang="en-US" altLang="zh-CN" sz="2800">
                <a:solidFill>
                  <a:srgbClr val="FF0000"/>
                </a:solidFill>
                <a:latin typeface="Times New Roman" panose="02020603050405020304" charset="0"/>
                <a:cs typeface="Times New Roman" panose="02020603050405020304" charset="0"/>
                <a:sym typeface="+mn-ea"/>
              </a:rPr>
              <a:t>share </a:t>
            </a:r>
            <a:r>
              <a:rPr lang="en-US" altLang="zh-CN" sz="2800">
                <a:latin typeface="Times New Roman" panose="02020603050405020304" charset="0"/>
                <a:cs typeface="Times New Roman" panose="02020603050405020304" charset="0"/>
                <a:sym typeface="+mn-ea"/>
              </a:rPr>
              <a:t>my personal advice for your Chinese learning as well. ...Cordially anticipating </a:t>
            </a:r>
            <a:r>
              <a:rPr lang="en-US" altLang="zh-CN" sz="2800">
                <a:solidFill>
                  <a:srgbClr val="FF0000"/>
                </a:solidFill>
                <a:latin typeface="Times New Roman" panose="02020603050405020304" charset="0"/>
                <a:cs typeface="Times New Roman" panose="02020603050405020304" charset="0"/>
                <a:sym typeface="+mn-ea"/>
              </a:rPr>
              <a:t>our meeting</a:t>
            </a:r>
            <a:r>
              <a:rPr lang="en-US" altLang="zh-CN" sz="2800">
                <a:latin typeface="Times New Roman" panose="02020603050405020304" charset="0"/>
                <a:cs typeface="Times New Roman" panose="02020603050405020304" charset="0"/>
                <a:sym typeface="+mn-ea"/>
              </a:rPr>
              <a:t> soon and your steady progress.</a:t>
            </a:r>
            <a:endParaRPr lang="en-US" altLang="zh-CN" sz="2800">
              <a:latin typeface="Times New Roman" panose="02020603050405020304" charset="0"/>
              <a:cs typeface="Times New Roman" panose="02020603050405020304" charset="0"/>
            </a:endParaRPr>
          </a:p>
          <a:p>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2.I’m thrilled to hear your plan to study in China and could hardly wait to meet you. As for the way to learn Chinese wel, my proposals are as follows. (Fan)</a:t>
            </a:r>
            <a:endParaRPr lang="en-US" altLang="zh-CN" sz="28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ox(in)">
                                      <p:cBhvr>
                                        <p:cTn id="13" dur="2000"/>
                                        <p:tgtEl>
                                          <p:spTgt spid="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9" presetClass="entr" presetSubtype="0" fill="hold" nodeType="click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 calcmode="lin" valueType="num">
                                      <p:cBhvr>
                                        <p:cTn id="18" dur="1000" fill="hold"/>
                                        <p:tgtEl>
                                          <p:spTgt spid="4">
                                            <p:txEl>
                                              <p:pRg st="5" end="5"/>
                                            </p:txEl>
                                          </p:spTgt>
                                        </p:tgtEl>
                                        <p:attrNameLst>
                                          <p:attrName>ppt_x</p:attrName>
                                        </p:attrNameLst>
                                      </p:cBhvr>
                                      <p:tavLst>
                                        <p:tav tm="0">
                                          <p:val>
                                            <p:strVal val="#ppt_x-.2"/>
                                          </p:val>
                                        </p:tav>
                                        <p:tav tm="100000">
                                          <p:val>
                                            <p:strVal val="#ppt_x"/>
                                          </p:val>
                                        </p:tav>
                                      </p:tavLst>
                                    </p:anim>
                                    <p:anim calcmode="lin" valueType="num">
                                      <p:cBhvr>
                                        <p:cTn id="19" dur="1000" fill="hold"/>
                                        <p:tgtEl>
                                          <p:spTgt spid="4">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1760" y="876300"/>
            <a:ext cx="12080875" cy="8462645"/>
          </a:xfrm>
          <a:prstGeom prst="rect">
            <a:avLst/>
          </a:prstGeom>
          <a:noFill/>
        </p:spPr>
        <p:txBody>
          <a:bodyPr wrap="square" rtlCol="0">
            <a:spAutoFit/>
          </a:bodyPr>
          <a:lstStyle/>
          <a:p>
            <a:r>
              <a:rPr lang="en-US" altLang="zh-CN" sz="3200" b="1" dirty="0" smtClean="0">
                <a:latin typeface="Times New Roman" panose="02020603050405020304" charset="0"/>
                <a:ea typeface="Times New Roman" panose="02020603050405020304" charset="0"/>
                <a:cs typeface="Times New Roman" panose="02020603050405020304" charset="0"/>
              </a:rPr>
              <a:t>Para.2 </a:t>
            </a:r>
            <a:r>
              <a:rPr lang="en-US" altLang="zh-CN" sz="3200" b="1" dirty="0">
                <a:latin typeface="Times New Roman" panose="02020603050405020304" charset="0"/>
                <a:ea typeface="Times New Roman" panose="02020603050405020304" charset="0"/>
                <a:cs typeface="Times New Roman" panose="02020603050405020304" charset="0"/>
              </a:rPr>
              <a:t>After a 20 </a:t>
            </a:r>
            <a:r>
              <a:rPr lang="en-US" altLang="zh-CN" sz="3200" b="1" dirty="0" smtClean="0">
                <a:latin typeface="Times New Roman" panose="02020603050405020304" charset="0"/>
                <a:ea typeface="Times New Roman" panose="02020603050405020304" charset="0"/>
                <a:cs typeface="Times New Roman" panose="02020603050405020304" charset="0"/>
              </a:rPr>
              <a:t>minutes‘ </a:t>
            </a:r>
            <a:r>
              <a:rPr lang="en-US" altLang="zh-CN" sz="3200" b="1" dirty="0">
                <a:latin typeface="Times New Roman" panose="02020603050405020304" charset="0"/>
                <a:ea typeface="Times New Roman" panose="02020603050405020304" charset="0"/>
                <a:cs typeface="Times New Roman" panose="02020603050405020304" charset="0"/>
              </a:rPr>
              <a:t>desperate drive, finally there they arrived - the exit of the tunnel</a:t>
            </a:r>
            <a:r>
              <a:rPr lang="en-US" altLang="zh-CN" sz="3200" b="1" dirty="0" smtClean="0">
                <a:latin typeface="Times New Roman" panose="02020603050405020304" charset="0"/>
                <a:ea typeface="Times New Roman" panose="02020603050405020304" charset="0"/>
                <a:cs typeface="Times New Roman" panose="02020603050405020304" charset="0"/>
              </a:rPr>
              <a:t>!</a:t>
            </a:r>
            <a:r>
              <a:rPr kumimoji="1" lang="en-US" altLang="zh-CN" sz="3200" dirty="0">
                <a:latin typeface="Times New Roman" panose="02020603050405020304" charset="0"/>
                <a:ea typeface="Times New Roman" panose="02020603050405020304" charset="0"/>
                <a:cs typeface="Times New Roman" panose="02020603050405020304" charset="0"/>
              </a:rPr>
              <a:t>  </a:t>
            </a:r>
            <a:r>
              <a:rPr kumimoji="1" lang="en-US" altLang="zh-CN" sz="3200" dirty="0" smtClean="0">
                <a:latin typeface="Times New Roman" panose="02020603050405020304" charset="0"/>
                <a:ea typeface="Times New Roman" panose="02020603050405020304" charset="0"/>
                <a:cs typeface="Times New Roman" panose="02020603050405020304" charset="0"/>
              </a:rPr>
              <a:t>What </a:t>
            </a:r>
            <a:r>
              <a:rPr kumimoji="1" lang="en-US" altLang="zh-CN" sz="3200" dirty="0">
                <a:latin typeface="Times New Roman" panose="02020603050405020304" charset="0"/>
                <a:ea typeface="Times New Roman" panose="02020603050405020304" charset="0"/>
                <a:cs typeface="Times New Roman" panose="02020603050405020304" charset="0"/>
              </a:rPr>
              <a:t>a narrow escape! All of them breathed with a relief. They felt without Olav, they would </a:t>
            </a:r>
            <a:r>
              <a:rPr kumimoji="1" lang="en-US" altLang="zh-CN" sz="3200" dirty="0" smtClean="0">
                <a:latin typeface="Times New Roman" panose="02020603050405020304" charset="0"/>
                <a:ea typeface="Times New Roman" panose="02020603050405020304" charset="0"/>
                <a:cs typeface="Times New Roman" panose="02020603050405020304" charset="0"/>
              </a:rPr>
              <a:t>not have got </a:t>
            </a:r>
            <a:r>
              <a:rPr kumimoji="1" lang="en-US" altLang="zh-CN" sz="3200" dirty="0">
                <a:latin typeface="Times New Roman" panose="02020603050405020304" charset="0"/>
                <a:ea typeface="Times New Roman" panose="02020603050405020304" charset="0"/>
                <a:cs typeface="Times New Roman" panose="02020603050405020304" charset="0"/>
              </a:rPr>
              <a:t>away from it and even would </a:t>
            </a:r>
            <a:r>
              <a:rPr kumimoji="1" lang="en-US" altLang="zh-CN" sz="3200" dirty="0" smtClean="0">
                <a:latin typeface="Times New Roman" panose="02020603050405020304" charset="0"/>
                <a:ea typeface="Times New Roman" panose="02020603050405020304" charset="0"/>
                <a:cs typeface="Times New Roman" panose="02020603050405020304" charset="0"/>
              </a:rPr>
              <a:t>have chocked </a:t>
            </a:r>
            <a:r>
              <a:rPr kumimoji="1" lang="en-US" altLang="zh-CN" sz="3200" dirty="0">
                <a:latin typeface="Times New Roman" panose="02020603050405020304" charset="0"/>
                <a:ea typeface="Times New Roman" panose="02020603050405020304" charset="0"/>
                <a:cs typeface="Times New Roman" panose="02020603050405020304" charset="0"/>
              </a:rPr>
              <a:t>to death in the tunnel. Feeling grateful, they expressed their thanks to Olav, whose </a:t>
            </a:r>
            <a:r>
              <a:rPr kumimoji="1" lang="en-US" altLang="zh-CN" sz="3200" dirty="0" smtClean="0">
                <a:latin typeface="Times New Roman" panose="02020603050405020304" charset="0"/>
                <a:ea typeface="Times New Roman" panose="02020603050405020304" charset="0"/>
                <a:cs typeface="Times New Roman" panose="02020603050405020304" charset="0"/>
              </a:rPr>
              <a:t>eyebrows, </a:t>
            </a:r>
            <a:r>
              <a:rPr kumimoji="1" lang="en-US" altLang="zh-CN" sz="3200" dirty="0">
                <a:latin typeface="Times New Roman" panose="02020603050405020304" charset="0"/>
                <a:ea typeface="Times New Roman" panose="02020603050405020304" charset="0"/>
                <a:cs typeface="Times New Roman" panose="02020603050405020304" charset="0"/>
              </a:rPr>
              <a:t>however,  was knitted into a deep frown</a:t>
            </a:r>
            <a:r>
              <a:rPr kumimoji="1" lang="en-US" altLang="zh-CN" sz="3200" dirty="0" smtClean="0">
                <a:latin typeface="Times New Roman" panose="02020603050405020304" charset="0"/>
                <a:ea typeface="Times New Roman" panose="02020603050405020304" charset="0"/>
                <a:cs typeface="Times New Roman" panose="02020603050405020304" charset="0"/>
              </a:rPr>
              <a:t>.</a:t>
            </a:r>
            <a:r>
              <a:rPr kumimoji="1" lang="en-US" altLang="zh-CN" sz="3200" dirty="0">
                <a:latin typeface="Times New Roman" panose="02020603050405020304" charset="0"/>
                <a:ea typeface="Times New Roman" panose="02020603050405020304" charset="0"/>
                <a:cs typeface="Times New Roman" panose="02020603050405020304" charset="0"/>
              </a:rPr>
              <a:t> Would the tunnel be repaired for a long time again? How could his restaurant survive this time if so? But that was not going to </a:t>
            </a:r>
            <a:r>
              <a:rPr kumimoji="1" lang="en-US" altLang="zh-CN" sz="3200" dirty="0" smtClean="0">
                <a:latin typeface="Times New Roman" panose="02020603050405020304" charset="0"/>
                <a:ea typeface="Times New Roman" panose="02020603050405020304" charset="0"/>
                <a:cs typeface="Times New Roman" panose="02020603050405020304" charset="0"/>
              </a:rPr>
              <a:t>happen</a:t>
            </a:r>
            <a:r>
              <a:rPr kumimoji="1" lang="zh-CN" altLang="en-US" sz="3200" dirty="0">
                <a:latin typeface="Times New Roman" panose="02020603050405020304" charset="0"/>
                <a:ea typeface="Times New Roman" panose="02020603050405020304" charset="0"/>
                <a:cs typeface="Times New Roman" panose="02020603050405020304" charset="0"/>
              </a:rPr>
              <a:t>－</a:t>
            </a:r>
            <a:r>
              <a:rPr kumimoji="1" lang="en-US" altLang="zh-CN" sz="3200" dirty="0" smtClean="0">
                <a:latin typeface="Times New Roman" panose="02020603050405020304" charset="0"/>
                <a:ea typeface="Times New Roman" panose="02020603050405020304" charset="0"/>
                <a:cs typeface="Times New Roman" panose="02020603050405020304" charset="0"/>
              </a:rPr>
              <a:t>one </a:t>
            </a:r>
            <a:r>
              <a:rPr kumimoji="1" lang="en-US" altLang="zh-CN" sz="3200" dirty="0">
                <a:latin typeface="Times New Roman" panose="02020603050405020304" charset="0"/>
                <a:ea typeface="Times New Roman" panose="02020603050405020304" charset="0"/>
                <a:cs typeface="Times New Roman" panose="02020603050405020304" charset="0"/>
              </a:rPr>
              <a:t>good turn deserves </a:t>
            </a:r>
            <a:r>
              <a:rPr kumimoji="1" lang="en-US" altLang="zh-CN" sz="3200" dirty="0" smtClean="0">
                <a:latin typeface="Times New Roman" panose="02020603050405020304" charset="0"/>
                <a:ea typeface="Times New Roman" panose="02020603050405020304" charset="0"/>
                <a:cs typeface="Times New Roman" panose="02020603050405020304" charset="0"/>
              </a:rPr>
              <a:t>another</a:t>
            </a:r>
            <a:r>
              <a:rPr kumimoji="1" lang="zh-CN" altLang="en-US" sz="3200" dirty="0" smtClean="0">
                <a:latin typeface="Times New Roman" panose="02020603050405020304" charset="0"/>
                <a:ea typeface="Times New Roman" panose="02020603050405020304" charset="0"/>
                <a:cs typeface="Times New Roman" panose="02020603050405020304" charset="0"/>
              </a:rPr>
              <a:t>－</a:t>
            </a:r>
            <a:r>
              <a:rPr kumimoji="1" lang="en-US" altLang="zh-CN" sz="3200" dirty="0" smtClean="0">
                <a:latin typeface="Times New Roman" panose="02020603050405020304" charset="0"/>
                <a:ea typeface="Times New Roman" panose="02020603050405020304" charset="0"/>
                <a:cs typeface="Times New Roman" panose="02020603050405020304" charset="0"/>
              </a:rPr>
              <a:t>the </a:t>
            </a:r>
            <a:r>
              <a:rPr kumimoji="1" lang="en-US" altLang="zh-CN" sz="3200" dirty="0">
                <a:latin typeface="Times New Roman" panose="02020603050405020304" charset="0"/>
                <a:ea typeface="Times New Roman" panose="02020603050405020304" charset="0"/>
                <a:cs typeface="Times New Roman" panose="02020603050405020304" charset="0"/>
              </a:rPr>
              <a:t>fire engines arrived just in time to put the fire out and tunnel would be reopened for use in several days.</a:t>
            </a:r>
            <a:endParaRPr kumimoji="1" lang="en-US" altLang="zh-CN" sz="3200" dirty="0">
              <a:latin typeface="Times New Roman" panose="02020603050405020304" charset="0"/>
              <a:ea typeface="Times New Roman" panose="02020603050405020304" charset="0"/>
              <a:cs typeface="Times New Roman" panose="02020603050405020304" charset="0"/>
            </a:endParaRPr>
          </a:p>
          <a:p>
            <a:endParaRPr kumimoji="1" lang="en-US" altLang="zh-CN" sz="3200" dirty="0">
              <a:latin typeface="Times New Roman" panose="02020603050405020304" charset="0"/>
              <a:ea typeface="Times New Roman" panose="02020603050405020304" charset="0"/>
              <a:cs typeface="Times New Roman" panose="02020603050405020304" charset="0"/>
            </a:endParaRPr>
          </a:p>
          <a:p>
            <a:endParaRPr lang="zh-CN" altLang="zh-CN" sz="3200" b="1" dirty="0">
              <a:latin typeface="Times New Roman" panose="02020603050405020304" charset="0"/>
              <a:ea typeface="Times New Roman" panose="02020603050405020304" charset="0"/>
              <a:cs typeface="Times New Roman" panose="02020603050405020304" charset="0"/>
            </a:endParaRPr>
          </a:p>
          <a:p>
            <a:endParaRPr kumimoji="1" lang="en-US" altLang="zh-CN" sz="3200" dirty="0">
              <a:latin typeface="Times New Roman" panose="02020603050405020304" charset="0"/>
              <a:ea typeface="Times New Roman" panose="02020603050405020304" charset="0"/>
              <a:cs typeface="Times New Roman" panose="02020603050405020304" charset="0"/>
            </a:endParaRPr>
          </a:p>
          <a:p>
            <a:endParaRPr kumimoji="1" lang="en-US" altLang="zh-CN" sz="3200" dirty="0">
              <a:latin typeface="Times New Roman" panose="02020603050405020304" charset="0"/>
              <a:ea typeface="Times New Roman" panose="02020603050405020304" charset="0"/>
              <a:cs typeface="Times New Roman" panose="02020603050405020304" charset="0"/>
            </a:endParaRPr>
          </a:p>
          <a:p>
            <a:endParaRPr kumimoji="1" lang="en-US" altLang="zh-CN" sz="3200" dirty="0">
              <a:latin typeface="Times New Roman" panose="02020603050405020304" charset="0"/>
              <a:ea typeface="Times New Roman" panose="02020603050405020304" charset="0"/>
              <a:cs typeface="Times New Roman" panose="02020603050405020304" charset="0"/>
            </a:endParaRPr>
          </a:p>
          <a:p>
            <a:endParaRPr lang="en-US" altLang="zh-CN" sz="3200" b="1" dirty="0">
              <a:latin typeface="Times New Roman" panose="02020603050405020304" charset="0"/>
              <a:ea typeface="Times New Roman" panose="02020603050405020304" charset="0"/>
              <a:cs typeface="Times New Roman" panose="02020603050405020304" charset="0"/>
            </a:endParaRPr>
          </a:p>
          <a:p>
            <a:endParaRPr kumimoji="1" lang="zh-CN" altLang="en-US" sz="3200" dirty="0">
              <a:latin typeface="Times New Roman" panose="02020603050405020304" charset="0"/>
              <a:ea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0" y="0"/>
            <a:ext cx="12251690" cy="10001885"/>
          </a:xfrm>
          <a:prstGeom prst="rect">
            <a:avLst/>
          </a:prstGeom>
          <a:noFill/>
        </p:spPr>
        <p:txBody>
          <a:bodyPr wrap="square" rtlCol="0">
            <a:spAutoFit/>
          </a:bodyPr>
          <a:lstStyle/>
          <a:p>
            <a:r>
              <a:rPr lang="en-US" altLang="zh-CN" sz="2800" b="1" dirty="0">
                <a:latin typeface="Times New Roman" panose="02020603050405020304" charset="0"/>
                <a:ea typeface="Times New Roman" panose="02020603050405020304" charset="0"/>
                <a:cs typeface="Times New Roman" panose="02020603050405020304" charset="0"/>
              </a:rPr>
              <a:t>Para.1 Immediately, Olav turned the van round, jumped out and opened the sliding doors to the empty cargo space</a:t>
            </a:r>
            <a:r>
              <a:rPr lang="en-US" altLang="zh-CN" sz="2800" b="1" dirty="0" smtClean="0">
                <a:latin typeface="Times New Roman" panose="02020603050405020304" charset="0"/>
                <a:ea typeface="Times New Roman" panose="02020603050405020304" charset="0"/>
                <a:cs typeface="Times New Roman" panose="02020603050405020304" charset="0"/>
              </a:rPr>
              <a:t>.</a:t>
            </a:r>
            <a:r>
              <a:rPr kumimoji="1" lang="en-US" altLang="zh-CN" sz="2800" dirty="0">
                <a:latin typeface="Times New Roman" panose="02020603050405020304" charset="0"/>
                <a:ea typeface="Times New Roman" panose="02020603050405020304" charset="0"/>
                <a:cs typeface="Times New Roman" panose="02020603050405020304" charset="0"/>
              </a:rPr>
              <a:t> “everyone, get in here!” he shouted at the top of his lungs, pointing to the van and waving at the panicked crowd</a:t>
            </a:r>
            <a:r>
              <a:rPr kumimoji="1" lang="en-US" altLang="zh-CN" sz="2800" dirty="0" smtClean="0">
                <a:latin typeface="Times New Roman" panose="02020603050405020304" charset="0"/>
                <a:ea typeface="Times New Roman" panose="02020603050405020304" charset="0"/>
                <a:cs typeface="Times New Roman" panose="02020603050405020304" charset="0"/>
              </a:rPr>
              <a:t>.</a:t>
            </a:r>
            <a:r>
              <a:rPr kumimoji="1" lang="en-US" altLang="zh-CN" sz="2800" dirty="0">
                <a:latin typeface="Times New Roman" panose="02020603050405020304" charset="0"/>
                <a:ea typeface="Times New Roman" panose="02020603050405020304" charset="0"/>
                <a:cs typeface="Times New Roman" panose="02020603050405020304" charset="0"/>
              </a:rPr>
              <a:t> At this, the frightened tourists started to pile in. The deadly fumes were preying on the tunnel ruthlessly, contaminating(polluting) all the air in its path. Olav knew if they didn’t leave soon the smoke would choke and blind them all</a:t>
            </a:r>
            <a:r>
              <a:rPr kumimoji="1" lang="en-US" altLang="zh-CN" sz="2800" dirty="0" smtClean="0">
                <a:latin typeface="Times New Roman" panose="02020603050405020304" charset="0"/>
                <a:ea typeface="Times New Roman" panose="02020603050405020304" charset="0"/>
                <a:cs typeface="Times New Roman" panose="02020603050405020304" charset="0"/>
              </a:rPr>
              <a:t>.</a:t>
            </a:r>
            <a:r>
              <a:rPr kumimoji="1" lang="en-US" altLang="zh-CN" sz="2800" dirty="0">
                <a:latin typeface="Times New Roman" panose="02020603050405020304" charset="0"/>
                <a:ea typeface="Times New Roman" panose="02020603050405020304" charset="0"/>
                <a:cs typeface="Times New Roman" panose="02020603050405020304" charset="0"/>
              </a:rPr>
              <a:t> “We are leaving!” shouted Olav. He sprinted to the driver’s seat after making sure no one was left behind. Barely had he stepped on the accelerator when the dense smoke devoured the area. Everyone held their breath</a:t>
            </a:r>
            <a:r>
              <a:rPr kumimoji="1" lang="en-US" altLang="zh-CN" sz="2800" dirty="0" smtClean="0">
                <a:latin typeface="Times New Roman" panose="02020603050405020304" charset="0"/>
                <a:ea typeface="Times New Roman" panose="02020603050405020304" charset="0"/>
                <a:cs typeface="Times New Roman" panose="02020603050405020304" charset="0"/>
              </a:rPr>
              <a:t>.</a:t>
            </a:r>
            <a:endParaRPr kumimoji="1" lang="en-US" altLang="zh-CN" sz="2800" dirty="0" smtClean="0">
              <a:latin typeface="Times New Roman" panose="02020603050405020304" charset="0"/>
              <a:ea typeface="Times New Roman" panose="02020603050405020304" charset="0"/>
              <a:cs typeface="Times New Roman" panose="02020603050405020304" charset="0"/>
            </a:endParaRPr>
          </a:p>
          <a:p>
            <a:r>
              <a:rPr lang="en-US" altLang="zh-CN" sz="2800" b="1" dirty="0">
                <a:latin typeface="Times New Roman" panose="02020603050405020304" charset="0"/>
                <a:ea typeface="Times New Roman" panose="02020603050405020304" charset="0"/>
                <a:cs typeface="Times New Roman" panose="02020603050405020304" charset="0"/>
              </a:rPr>
              <a:t>Para.2 After a 20 minutes' desperate drive, finally there they arrived - the exit of the tunnel</a:t>
            </a:r>
            <a:r>
              <a:rPr lang="en-US" altLang="zh-CN" sz="2800" b="1" dirty="0" smtClean="0">
                <a:latin typeface="Times New Roman" panose="02020603050405020304" charset="0"/>
                <a:ea typeface="Times New Roman" panose="02020603050405020304" charset="0"/>
                <a:cs typeface="Times New Roman" panose="02020603050405020304" charset="0"/>
              </a:rPr>
              <a:t>!</a:t>
            </a:r>
            <a:r>
              <a:rPr kumimoji="1" lang="en-US" altLang="zh-CN" sz="2800" dirty="0">
                <a:latin typeface="Times New Roman" panose="02020603050405020304" charset="0"/>
                <a:ea typeface="Times New Roman" panose="02020603050405020304" charset="0"/>
                <a:cs typeface="Times New Roman" panose="02020603050405020304" charset="0"/>
              </a:rPr>
              <a:t> Everyone’s tension released, they cheered to celebrate their survival and gave thanks to Olav, whose eyebrows however, was knitted into a deep frown. How could his restaurant survive this time if the tunnel was to close again? But that was not going to happen</a:t>
            </a:r>
            <a:r>
              <a:rPr kumimoji="1" lang="zh-CN" altLang="en-US" sz="2800" dirty="0">
                <a:latin typeface="Times New Roman" panose="02020603050405020304" charset="0"/>
                <a:ea typeface="Times New Roman" panose="02020603050405020304" charset="0"/>
                <a:cs typeface="Times New Roman" panose="02020603050405020304" charset="0"/>
              </a:rPr>
              <a:t>－</a:t>
            </a:r>
            <a:r>
              <a:rPr kumimoji="1" lang="en-US" altLang="zh-CN" sz="2800" dirty="0">
                <a:latin typeface="Times New Roman" panose="02020603050405020304" charset="0"/>
                <a:ea typeface="Times New Roman" panose="02020603050405020304" charset="0"/>
                <a:cs typeface="Times New Roman" panose="02020603050405020304" charset="0"/>
              </a:rPr>
              <a:t>one good turn deserves another</a:t>
            </a:r>
            <a:r>
              <a:rPr kumimoji="1" lang="zh-CN" altLang="en-US" sz="2800" dirty="0">
                <a:latin typeface="Times New Roman" panose="02020603050405020304" charset="0"/>
                <a:ea typeface="Times New Roman" panose="02020603050405020304" charset="0"/>
                <a:cs typeface="Times New Roman" panose="02020603050405020304" charset="0"/>
              </a:rPr>
              <a:t>－</a:t>
            </a:r>
            <a:r>
              <a:rPr kumimoji="1" lang="en-US" altLang="zh-CN" sz="2800" dirty="0">
                <a:latin typeface="Times New Roman" panose="02020603050405020304" charset="0"/>
                <a:ea typeface="Times New Roman" panose="02020603050405020304" charset="0"/>
                <a:cs typeface="Times New Roman" panose="02020603050405020304" charset="0"/>
              </a:rPr>
              <a:t>the fire brigade arrived just in time to put the fire out and the tunnel was reopened for use in a week.</a:t>
            </a:r>
            <a:endParaRPr kumimoji="1" lang="en-US" altLang="zh-CN" sz="2800" dirty="0">
              <a:latin typeface="Times New Roman" panose="02020603050405020304" charset="0"/>
              <a:ea typeface="Times New Roman" panose="02020603050405020304" charset="0"/>
              <a:cs typeface="Times New Roman" panose="02020603050405020304" charset="0"/>
            </a:endParaRPr>
          </a:p>
          <a:p>
            <a:endParaRPr kumimoji="1" lang="zh-CN" altLang="en-US" sz="2800" dirty="0">
              <a:latin typeface="Times New Roman" panose="02020603050405020304" charset="0"/>
              <a:ea typeface="Times New Roman" panose="02020603050405020304" charset="0"/>
              <a:cs typeface="Times New Roman" panose="02020603050405020304" charset="0"/>
            </a:endParaRPr>
          </a:p>
          <a:p>
            <a:endParaRPr kumimoji="1" lang="en-US" altLang="zh-CN" sz="2800" dirty="0">
              <a:latin typeface="Times New Roman" panose="02020603050405020304" charset="0"/>
              <a:ea typeface="Times New Roman" panose="02020603050405020304" charset="0"/>
              <a:cs typeface="Times New Roman" panose="02020603050405020304" charset="0"/>
            </a:endParaRPr>
          </a:p>
          <a:p>
            <a:endParaRPr lang="zh-CN" altLang="zh-CN" sz="2800" b="1" dirty="0">
              <a:latin typeface="Times New Roman" panose="02020603050405020304" charset="0"/>
              <a:ea typeface="Times New Roman" panose="02020603050405020304" charset="0"/>
              <a:cs typeface="Times New Roman" panose="02020603050405020304" charset="0"/>
            </a:endParaRPr>
          </a:p>
          <a:p>
            <a:endParaRPr kumimoji="1" lang="en-US" altLang="zh-CN" sz="2800" dirty="0">
              <a:latin typeface="Times New Roman" panose="02020603050405020304" charset="0"/>
              <a:ea typeface="Times New Roman" panose="02020603050405020304" charset="0"/>
              <a:cs typeface="Times New Roman" panose="02020603050405020304" charset="0"/>
            </a:endParaRPr>
          </a:p>
          <a:p>
            <a:endParaRPr kumimoji="1" lang="en-US" altLang="zh-CN" sz="2800" dirty="0">
              <a:latin typeface="Times New Roman" panose="02020603050405020304" charset="0"/>
              <a:ea typeface="Times New Roman" panose="02020603050405020304" charset="0"/>
              <a:cs typeface="Times New Roman" panose="02020603050405020304" charset="0"/>
            </a:endParaRPr>
          </a:p>
          <a:p>
            <a:endParaRPr kumimoji="1" lang="en-US" altLang="zh-CN" sz="2800" dirty="0">
              <a:latin typeface="Times New Roman" panose="02020603050405020304" charset="0"/>
              <a:ea typeface="Times New Roman" panose="02020603050405020304" charset="0"/>
              <a:cs typeface="Times New Roman" panose="02020603050405020304" charset="0"/>
            </a:endParaRPr>
          </a:p>
          <a:p>
            <a:endParaRPr lang="en-US" altLang="zh-CN" sz="2800" b="1" dirty="0">
              <a:latin typeface="Times New Roman" panose="02020603050405020304" charset="0"/>
              <a:ea typeface="Times New Roman" panose="02020603050405020304" charset="0"/>
              <a:cs typeface="Times New Roman" panose="02020603050405020304" charset="0"/>
            </a:endParaRPr>
          </a:p>
          <a:p>
            <a:endParaRPr kumimoji="1" lang="zh-CN" altLang="en-US" sz="2800" dirty="0">
              <a:latin typeface="Times New Roman" panose="02020603050405020304" charset="0"/>
              <a:ea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80061" y="1925935"/>
            <a:ext cx="4968283" cy="1200329"/>
          </a:xfrm>
          <a:prstGeom prst="rect">
            <a:avLst/>
          </a:prstGeom>
          <a:noFill/>
        </p:spPr>
        <p:txBody>
          <a:bodyPr wrap="none" lIns="91440" tIns="45720" rIns="91440" bIns="45720">
            <a:spAutoFit/>
          </a:bodyPr>
          <a:lstStyle/>
          <a:p>
            <a:pPr algn="ctr"/>
            <a:r>
              <a:rPr lang="en-US" altLang="zh-CN" sz="7200" b="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endParaRPr lang="zh-CN" altLang="en-US" sz="7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9370" y="0"/>
            <a:ext cx="12152630" cy="698563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Advice:</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1.充分接触汉语，如每天收听广播，也是一种有效的方法，因为听力对学习一门语言至关重要。</a:t>
            </a:r>
            <a:endParaRPr lang="en-US" altLang="zh-CN" sz="3200">
              <a:latin typeface="Times New Roman" panose="02020603050405020304" charset="0"/>
              <a:cs typeface="Times New Roman" panose="02020603050405020304" charset="0"/>
            </a:endParaRPr>
          </a:p>
          <a:p>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Full </a:t>
            </a:r>
            <a:r>
              <a:rPr lang="en-US" altLang="zh-CN" sz="3200">
                <a:solidFill>
                  <a:srgbClr val="FF0000"/>
                </a:solidFill>
                <a:latin typeface="Times New Roman" panose="02020603050405020304" charset="0"/>
                <a:cs typeface="Times New Roman" panose="02020603050405020304" charset="0"/>
              </a:rPr>
              <a:t>exposure</a:t>
            </a:r>
            <a:r>
              <a:rPr lang="en-US" altLang="zh-CN" sz="3200">
                <a:latin typeface="Times New Roman" panose="02020603050405020304" charset="0"/>
                <a:cs typeface="Times New Roman" panose="02020603050405020304" charset="0"/>
              </a:rPr>
              <a:t> to Chinese, such as listening on the radio </a:t>
            </a:r>
            <a:r>
              <a:rPr lang="en-US" altLang="zh-CN" sz="3200">
                <a:solidFill>
                  <a:srgbClr val="FF0000"/>
                </a:solidFill>
                <a:latin typeface="Times New Roman" panose="02020603050405020304" charset="0"/>
                <a:cs typeface="Times New Roman" panose="02020603050405020304" charset="0"/>
              </a:rPr>
              <a:t>daily</a:t>
            </a:r>
            <a:r>
              <a:rPr lang="en-US" altLang="zh-CN" sz="3200">
                <a:latin typeface="Times New Roman" panose="02020603050405020304" charset="0"/>
                <a:cs typeface="Times New Roman" panose="02020603050405020304" charset="0"/>
              </a:rPr>
              <a:t>, is also an effective way </a:t>
            </a:r>
            <a:r>
              <a:rPr lang="en-US" altLang="zh-CN" sz="3200">
                <a:solidFill>
                  <a:srgbClr val="FF0000"/>
                </a:solidFill>
                <a:latin typeface="Times New Roman" panose="02020603050405020304" charset="0"/>
                <a:cs typeface="Times New Roman" panose="02020603050405020304" charset="0"/>
              </a:rPr>
              <a:t>as </a:t>
            </a:r>
            <a:r>
              <a:rPr lang="en-US" altLang="zh-CN" sz="3200">
                <a:latin typeface="Times New Roman" panose="02020603050405020304" charset="0"/>
                <a:cs typeface="Times New Roman" panose="02020603050405020304" charset="0"/>
              </a:rPr>
              <a:t>listening is </a:t>
            </a:r>
            <a:r>
              <a:rPr lang="en-US" altLang="zh-CN" sz="3200">
                <a:solidFill>
                  <a:srgbClr val="FF0000"/>
                </a:solidFill>
                <a:latin typeface="Times New Roman" panose="02020603050405020304" charset="0"/>
                <a:cs typeface="Times New Roman" panose="02020603050405020304" charset="0"/>
              </a:rPr>
              <a:t>of vital importance</a:t>
            </a:r>
            <a:r>
              <a:rPr lang="en-US" altLang="zh-CN" sz="3200">
                <a:latin typeface="Times New Roman" panose="02020603050405020304" charset="0"/>
                <a:cs typeface="Times New Roman" panose="02020603050405020304" charset="0"/>
              </a:rPr>
              <a:t> to learn a languange.</a:t>
            </a:r>
            <a:endParaRPr lang="en-US" altLang="zh-CN" sz="3200">
              <a:latin typeface="Times New Roman" panose="02020603050405020304" charset="0"/>
              <a:cs typeface="Times New Roman" panose="02020603050405020304" charset="0"/>
            </a:endParaRPr>
          </a:p>
          <a:p>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2.尽可能多地和中国人交流是我的建议之一，这不仅可以练习你的汉语口语，还可以让你在对话中品味地道的汉语。</a:t>
            </a:r>
            <a:endParaRPr lang="en-US" altLang="zh-CN" sz="3200">
              <a:latin typeface="Times New Roman" panose="02020603050405020304" charset="0"/>
              <a:cs typeface="Times New Roman" panose="02020603050405020304" charset="0"/>
            </a:endParaRPr>
          </a:p>
          <a:p>
            <a:endParaRPr lang="en-US" altLang="zh-CN" sz="3200">
              <a:latin typeface="Times New Roman" panose="02020603050405020304" charset="0"/>
              <a:cs typeface="Times New Roman" panose="02020603050405020304" charset="0"/>
            </a:endParaRPr>
          </a:p>
          <a:p>
            <a:r>
              <a:rPr lang="en-US" altLang="zh-CN" sz="3200">
                <a:solidFill>
                  <a:srgbClr val="FF0000"/>
                </a:solidFill>
                <a:latin typeface="Times New Roman" panose="02020603050405020304" charset="0"/>
                <a:cs typeface="Times New Roman" panose="02020603050405020304" charset="0"/>
              </a:rPr>
              <a:t>Communicating as much as possible</a:t>
            </a:r>
            <a:r>
              <a:rPr lang="en-US" altLang="zh-CN" sz="3200">
                <a:latin typeface="Times New Roman" panose="02020603050405020304" charset="0"/>
                <a:cs typeface="Times New Roman" panose="02020603050405020304" charset="0"/>
              </a:rPr>
              <a:t> with the native </a:t>
            </a:r>
            <a:r>
              <a:rPr lang="en-US" altLang="zh-CN" sz="3200">
                <a:solidFill>
                  <a:srgbClr val="FF0000"/>
                </a:solidFill>
                <a:latin typeface="Times New Roman" panose="02020603050405020304" charset="0"/>
                <a:cs typeface="Times New Roman" panose="02020603050405020304" charset="0"/>
              </a:rPr>
              <a:t>comes top</a:t>
            </a:r>
            <a:r>
              <a:rPr lang="en-US" altLang="zh-CN" sz="3200">
                <a:latin typeface="Times New Roman" panose="02020603050405020304" charset="0"/>
                <a:cs typeface="Times New Roman" panose="02020603050405020304" charset="0"/>
              </a:rPr>
              <a:t> of my advice, which not only practises your spoken Chinese, but also allows you to </a:t>
            </a:r>
            <a:r>
              <a:rPr lang="en-US" altLang="zh-CN" sz="3200">
                <a:solidFill>
                  <a:srgbClr val="FF0000"/>
                </a:solidFill>
                <a:latin typeface="Times New Roman" panose="02020603050405020304" charset="0"/>
                <a:cs typeface="Times New Roman" panose="02020603050405020304" charset="0"/>
              </a:rPr>
              <a:t>savor a dip of authentic Chinese /embrace authentic Chinese </a:t>
            </a:r>
            <a:r>
              <a:rPr lang="en-US" altLang="zh-CN" sz="3200">
                <a:latin typeface="Times New Roman" panose="02020603050405020304" charset="0"/>
                <a:cs typeface="Times New Roman" panose="02020603050405020304" charset="0"/>
              </a:rPr>
              <a:t>during conversations.</a:t>
            </a:r>
            <a:endParaRPr lang="en-US" altLang="zh-CN" sz="3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8740" y="348615"/>
            <a:ext cx="12256770" cy="5507990"/>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3.读一些中国古典小说可以是一个很好的选择，通过它你不仅可以丰富你的词汇，也可以帮助你获得对中国文化的更深层次的了解。</a:t>
            </a:r>
            <a:endParaRPr lang="en-US" altLang="zh-CN" sz="3200">
              <a:latin typeface="Times New Roman" panose="02020603050405020304" charset="0"/>
              <a:cs typeface="Times New Roman" panose="02020603050405020304" charset="0"/>
            </a:endParaRPr>
          </a:p>
          <a:p>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Reading some classical Chinese novels can be a good choice, </a:t>
            </a:r>
            <a:r>
              <a:rPr lang="en-US" altLang="zh-CN" sz="3200">
                <a:solidFill>
                  <a:srgbClr val="FF0000"/>
                </a:solidFill>
                <a:latin typeface="Times New Roman" panose="02020603050405020304" charset="0"/>
                <a:cs typeface="Times New Roman" panose="02020603050405020304" charset="0"/>
              </a:rPr>
              <a:t>through which </a:t>
            </a:r>
            <a:r>
              <a:rPr lang="en-US" altLang="zh-CN" sz="3200">
                <a:latin typeface="Times New Roman" panose="02020603050405020304" charset="0"/>
                <a:cs typeface="Times New Roman" panose="02020603050405020304" charset="0"/>
              </a:rPr>
              <a:t>you can not only </a:t>
            </a:r>
            <a:r>
              <a:rPr lang="en-US" altLang="zh-CN" sz="3200">
                <a:solidFill>
                  <a:srgbClr val="FF0000"/>
                </a:solidFill>
                <a:latin typeface="Times New Roman" panose="02020603050405020304" charset="0"/>
                <a:cs typeface="Times New Roman" panose="02020603050405020304" charset="0"/>
              </a:rPr>
              <a:t>enrich</a:t>
            </a:r>
            <a:r>
              <a:rPr lang="en-US" altLang="zh-CN" sz="3200">
                <a:latin typeface="Times New Roman" panose="02020603050405020304" charset="0"/>
                <a:cs typeface="Times New Roman" panose="02020603050405020304" charset="0"/>
              </a:rPr>
              <a:t> your vocabulary but also help you gain a deeper insight of Chinese culture.</a:t>
            </a:r>
            <a:endParaRPr lang="en-US" altLang="zh-CN" sz="3200">
              <a:latin typeface="Times New Roman" panose="02020603050405020304" charset="0"/>
              <a:cs typeface="Times New Roman" panose="02020603050405020304" charset="0"/>
            </a:endParaRPr>
          </a:p>
          <a:p>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4. </a:t>
            </a:r>
            <a:r>
              <a:rPr lang="zh-CN" altLang="en-US" sz="3200">
                <a:latin typeface="Times New Roman" panose="02020603050405020304" charset="0"/>
                <a:cs typeface="Times New Roman" panose="02020603050405020304" charset="0"/>
              </a:rPr>
              <a:t>上</a:t>
            </a:r>
            <a:r>
              <a:rPr lang="en-US" altLang="zh-CN" sz="3200">
                <a:latin typeface="Times New Roman" panose="02020603050405020304" charset="0"/>
                <a:cs typeface="Times New Roman" panose="02020603050405020304" charset="0"/>
              </a:rPr>
              <a:t>汉语课获得专业的指导和系统的培训是</a:t>
            </a:r>
            <a:r>
              <a:rPr lang="zh-CN" altLang="en-US" sz="3200">
                <a:latin typeface="Times New Roman" panose="02020603050405020304" charset="0"/>
                <a:cs typeface="Times New Roman" panose="02020603050405020304" charset="0"/>
              </a:rPr>
              <a:t>你</a:t>
            </a:r>
            <a:r>
              <a:rPr lang="en-US" altLang="zh-CN" sz="3200">
                <a:latin typeface="Times New Roman" panose="02020603050405020304" charset="0"/>
                <a:cs typeface="Times New Roman" panose="02020603050405020304" charset="0"/>
              </a:rPr>
              <a:t>的首</a:t>
            </a:r>
            <a:r>
              <a:rPr lang="zh-CN" altLang="en-US" sz="3200">
                <a:latin typeface="Times New Roman" panose="02020603050405020304" charset="0"/>
                <a:cs typeface="Times New Roman" panose="02020603050405020304" charset="0"/>
              </a:rPr>
              <a:t>选</a:t>
            </a:r>
            <a:r>
              <a:rPr lang="en-US" altLang="zh-CN" sz="3200">
                <a:latin typeface="Times New Roman" panose="02020603050405020304" charset="0"/>
                <a:cs typeface="Times New Roman" panose="02020603050405020304" charset="0"/>
              </a:rPr>
              <a:t>。</a:t>
            </a:r>
            <a:endParaRPr lang="en-US" altLang="zh-CN" sz="3200">
              <a:latin typeface="Times New Roman" panose="02020603050405020304" charset="0"/>
              <a:cs typeface="Times New Roman" panose="02020603050405020304" charset="0"/>
            </a:endParaRPr>
          </a:p>
          <a:p>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Taking Chinese classes to gain professional guidance and systematic training is your priority.</a:t>
            </a:r>
            <a:endParaRPr lang="en-US" altLang="zh-CN" sz="3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10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8" dur="1000" fill="hold"/>
                                        <p:tgtEl>
                                          <p:spTgt spid="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anim calcmode="lin" valueType="num">
                                      <p:cBhvr>
                                        <p:cTn id="14" dur="10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15" dur="1000" fill="hold"/>
                                        <p:tgtEl>
                                          <p:spTgt spid="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隧道逃生</a:t>
            </a:r>
            <a:endParaRPr kumimoji="1" lang="zh-CN" altLang="en-US" dirty="0"/>
          </a:p>
        </p:txBody>
      </p:sp>
      <p:sp>
        <p:nvSpPr>
          <p:cNvPr id="5" name="副标题 4"/>
          <p:cNvSpPr/>
          <p:nvPr>
            <p:ph type="subTitle" idx="1"/>
          </p:nvPr>
        </p:nvSpPr>
        <p:spPr/>
        <p:txBody>
          <a:bodyPr/>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5E1ED"/>
        </a:solidFill>
        <a:effectLst/>
      </p:bgPr>
    </p:bg>
    <p:spTree>
      <p:nvGrpSpPr>
        <p:cNvPr id="1" name=""/>
        <p:cNvGrpSpPr/>
        <p:nvPr/>
      </p:nvGrpSpPr>
      <p:grpSpPr>
        <a:xfrm>
          <a:off x="0" y="0"/>
          <a:ext cx="0" cy="0"/>
          <a:chOff x="0" y="0"/>
          <a:chExt cx="0" cy="0"/>
        </a:xfrm>
      </p:grpSpPr>
      <p:pic>
        <p:nvPicPr>
          <p:cNvPr id="1036" name="图片 9" descr="学科网(www.zxxk.com)--教育资源门户，提供试卷、教案、课件、论文、素材及各类教学资源下载，还有大量而丰富的教学相关资讯！"/>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57200"/>
            <a:ext cx="25400" cy="254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图片 18" descr="学科网(www.zxxk.com)--教育资源门户，提供试卷、教案、课件、论文、素材及各类教学资源下载，还有大量而丰富的教学相关资讯！"/>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82600"/>
            <a:ext cx="25400" cy="12700"/>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p:cNvSpPr txBox="1"/>
          <p:nvPr/>
        </p:nvSpPr>
        <p:spPr>
          <a:xfrm>
            <a:off x="425817" y="526831"/>
            <a:ext cx="11398319" cy="7109639"/>
          </a:xfrm>
          <a:prstGeom prst="rect">
            <a:avLst/>
          </a:prstGeom>
          <a:noFill/>
        </p:spPr>
        <p:txBody>
          <a:bodyPr wrap="square" rtlCol="0">
            <a:spAutoFit/>
          </a:bodyPr>
          <a:lstStyle/>
          <a:p>
            <a:pPr algn="just"/>
            <a:r>
              <a:rPr lang="zh-CN" altLang="en-US" sz="2400" b="1" dirty="0" smtClean="0">
                <a:latin typeface="Times New Roman" panose="02020603050405020304" charset="0"/>
                <a:ea typeface="Times New Roman" panose="02020603050405020304" charset="0"/>
                <a:cs typeface="Times New Roman" panose="02020603050405020304" charset="0"/>
              </a:rPr>
              <a:t>阅读下面短文，根据所给情节进行续写，使之构成一个完整的故事。</a:t>
            </a:r>
            <a:endParaRPr lang="en-US" altLang="zh-CN" sz="2400" b="1" dirty="0" smtClean="0">
              <a:latin typeface="Times New Roman" panose="02020603050405020304" charset="0"/>
              <a:ea typeface="Times New Roman" panose="02020603050405020304" charset="0"/>
              <a:cs typeface="Times New Roman" panose="02020603050405020304" charset="0"/>
            </a:endParaRPr>
          </a:p>
          <a:p>
            <a:pPr algn="just"/>
            <a:endParaRPr lang="en-US" altLang="zh-CN" sz="2400" b="1" dirty="0" smtClean="0">
              <a:latin typeface="Times New Roman" panose="02020603050405020304" charset="0"/>
              <a:ea typeface="Times New Roman" panose="02020603050405020304" charset="0"/>
              <a:cs typeface="Times New Roman" panose="02020603050405020304" charset="0"/>
            </a:endParaRPr>
          </a:p>
          <a:p>
            <a:pPr algn="just"/>
            <a:r>
              <a:rPr lang="zh-CN" altLang="en-US" sz="2400" b="1" dirty="0" smtClean="0">
                <a:latin typeface="Times New Roman" panose="02020603050405020304" charset="0"/>
                <a:ea typeface="Times New Roman" panose="02020603050405020304" charset="0"/>
                <a:cs typeface="Times New Roman" panose="02020603050405020304" charset="0"/>
              </a:rPr>
              <a:t> </a:t>
            </a:r>
            <a:r>
              <a:rPr lang="en-US" altLang="zh-CN" sz="2400" b="1" dirty="0" smtClean="0">
                <a:latin typeface="Times New Roman" panose="02020603050405020304" charset="0"/>
                <a:ea typeface="Times New Roman" panose="02020603050405020304" charset="0"/>
                <a:cs typeface="Times New Roman" panose="02020603050405020304" charset="0"/>
              </a:rPr>
              <a:t>   It </a:t>
            </a:r>
            <a:r>
              <a:rPr lang="en-US" altLang="zh-CN" sz="2400" b="1" dirty="0">
                <a:latin typeface="Times New Roman" panose="02020603050405020304" charset="0"/>
                <a:ea typeface="Times New Roman" panose="02020603050405020304" charset="0"/>
                <a:cs typeface="Times New Roman" panose="02020603050405020304" charset="0"/>
              </a:rPr>
              <a:t>was August, the peak season for tourism. </a:t>
            </a:r>
            <a:r>
              <a:rPr lang="en-US" altLang="zh-CN" sz="2400" b="1" u="sng" dirty="0">
                <a:latin typeface="Times New Roman" panose="02020603050405020304" charset="0"/>
                <a:ea typeface="Times New Roman" panose="02020603050405020304" charset="0"/>
                <a:cs typeface="Times New Roman" panose="02020603050405020304" charset="0"/>
              </a:rPr>
              <a:t>Olav</a:t>
            </a:r>
            <a:r>
              <a:rPr lang="en-US" altLang="zh-CN" sz="2400" b="1" dirty="0">
                <a:latin typeface="Times New Roman" panose="02020603050405020304" charset="0"/>
                <a:ea typeface="Times New Roman" panose="02020603050405020304" charset="0"/>
                <a:cs typeface="Times New Roman" panose="02020603050405020304" charset="0"/>
              </a:rPr>
              <a:t> </a:t>
            </a:r>
            <a:r>
              <a:rPr lang="en-US" altLang="zh-CN" sz="2400" b="1" dirty="0" err="1">
                <a:latin typeface="Times New Roman" panose="02020603050405020304" charset="0"/>
                <a:ea typeface="Times New Roman" panose="02020603050405020304" charset="0"/>
                <a:cs typeface="Times New Roman" panose="02020603050405020304" charset="0"/>
              </a:rPr>
              <a:t>Hylland</a:t>
            </a:r>
            <a:r>
              <a:rPr lang="en-US" altLang="zh-CN" sz="2400" b="1" dirty="0">
                <a:latin typeface="Times New Roman" panose="02020603050405020304" charset="0"/>
                <a:ea typeface="Times New Roman" panose="02020603050405020304" charset="0"/>
                <a:cs typeface="Times New Roman" panose="02020603050405020304" charset="0"/>
              </a:rPr>
              <a:t>, the owner of a </a:t>
            </a:r>
            <a:r>
              <a:rPr lang="en-US" altLang="zh-CN" sz="2400" b="1" dirty="0" smtClean="0">
                <a:latin typeface="Times New Roman" panose="02020603050405020304" charset="0"/>
                <a:ea typeface="Times New Roman" panose="02020603050405020304" charset="0"/>
                <a:cs typeface="Times New Roman" panose="02020603050405020304" charset="0"/>
              </a:rPr>
              <a:t>local</a:t>
            </a:r>
            <a:r>
              <a:rPr lang="zh-CN" altLang="en-US" sz="2400" b="1" dirty="0" smtClean="0">
                <a:latin typeface="Times New Roman" panose="02020603050405020304" charset="0"/>
                <a:ea typeface="Times New Roman" panose="02020603050405020304" charset="0"/>
                <a:cs typeface="Times New Roman" panose="02020603050405020304" charset="0"/>
              </a:rPr>
              <a:t> </a:t>
            </a:r>
            <a:r>
              <a:rPr lang="en-US" altLang="zh-CN" sz="2400" b="1" dirty="0" smtClean="0">
                <a:latin typeface="Times New Roman" panose="02020603050405020304" charset="0"/>
                <a:ea typeface="Times New Roman" panose="02020603050405020304" charset="0"/>
                <a:cs typeface="Times New Roman" panose="02020603050405020304" charset="0"/>
              </a:rPr>
              <a:t>restaurant</a:t>
            </a:r>
            <a:r>
              <a:rPr lang="en-US" altLang="zh-CN" sz="2400" b="1" dirty="0">
                <a:latin typeface="Times New Roman" panose="02020603050405020304" charset="0"/>
                <a:ea typeface="Times New Roman" panose="02020603050405020304" charset="0"/>
                <a:cs typeface="Times New Roman" panose="02020603050405020304" charset="0"/>
              </a:rPr>
              <a:t>, was expecting as many as 500 tourists to visit and eat there. With a joyful heart, he jumped into a van, which he had just bought to transport cargo (货物） for his restaurant, and set off</a:t>
            </a:r>
            <a:r>
              <a:rPr lang="en-US" altLang="zh-CN" sz="2400" b="1" dirty="0" smtClean="0">
                <a:latin typeface="Times New Roman" panose="02020603050405020304" charset="0"/>
                <a:ea typeface="Times New Roman" panose="02020603050405020304" charset="0"/>
                <a:cs typeface="Times New Roman" panose="02020603050405020304" charset="0"/>
              </a:rPr>
              <a:t>.</a:t>
            </a:r>
            <a:endParaRPr lang="en-US" altLang="zh-CN" sz="2400" b="1" dirty="0" smtClean="0">
              <a:latin typeface="Times New Roman" panose="02020603050405020304" charset="0"/>
              <a:ea typeface="Times New Roman" panose="02020603050405020304" charset="0"/>
              <a:cs typeface="Times New Roman" panose="02020603050405020304" charset="0"/>
            </a:endParaRPr>
          </a:p>
          <a:p>
            <a:pPr algn="just"/>
            <a:r>
              <a:rPr lang="zh-CN" altLang="en-US" sz="2400" b="1" dirty="0">
                <a:latin typeface="Times New Roman" panose="02020603050405020304" charset="0"/>
                <a:ea typeface="Times New Roman" panose="02020603050405020304" charset="0"/>
                <a:cs typeface="Times New Roman" panose="02020603050405020304" charset="0"/>
              </a:rPr>
              <a:t> </a:t>
            </a:r>
            <a:r>
              <a:rPr lang="zh-CN" altLang="en-US" sz="2400" b="1" dirty="0" smtClean="0">
                <a:latin typeface="Times New Roman" panose="02020603050405020304" charset="0"/>
                <a:ea typeface="Times New Roman" panose="02020603050405020304" charset="0"/>
                <a:cs typeface="Times New Roman" panose="02020603050405020304" charset="0"/>
              </a:rPr>
              <a:t>   </a:t>
            </a:r>
            <a:r>
              <a:rPr lang="en-US" altLang="zh-CN" sz="2400" b="1" dirty="0" smtClean="0">
                <a:latin typeface="Times New Roman" panose="02020603050405020304" charset="0"/>
                <a:ea typeface="Times New Roman" panose="02020603050405020304" charset="0"/>
                <a:cs typeface="Times New Roman" panose="02020603050405020304" charset="0"/>
              </a:rPr>
              <a:t>Leaving </a:t>
            </a:r>
            <a:r>
              <a:rPr lang="en-US" altLang="zh-CN" sz="2400" b="1" dirty="0">
                <a:latin typeface="Times New Roman" panose="02020603050405020304" charset="0"/>
                <a:ea typeface="Times New Roman" panose="02020603050405020304" charset="0"/>
                <a:cs typeface="Times New Roman" panose="02020603050405020304" charset="0"/>
              </a:rPr>
              <a:t>his home, he turned onto the main road with a tunnel (</a:t>
            </a:r>
            <a:r>
              <a:rPr lang="zh-CN" altLang="en-US" sz="2400" b="1" dirty="0">
                <a:latin typeface="Times New Roman" panose="02020603050405020304" charset="0"/>
                <a:ea typeface="Times New Roman" panose="02020603050405020304" charset="0"/>
                <a:cs typeface="Times New Roman" panose="02020603050405020304" charset="0"/>
              </a:rPr>
              <a:t>隧道）</a:t>
            </a:r>
            <a:r>
              <a:rPr lang="en-US" altLang="zh-CN" sz="2400" b="1" dirty="0">
                <a:latin typeface="Times New Roman" panose="02020603050405020304" charset="0"/>
                <a:ea typeface="Times New Roman" panose="02020603050405020304" charset="0"/>
                <a:cs typeface="Times New Roman" panose="02020603050405020304" charset="0"/>
              </a:rPr>
              <a:t> 300 meters ahead. The 11.4 kilometer tunnel was the only way to access the local scenic spot, where his restaurant was located. Two years earlier a truck caught fire inside it and the tunnel's closure for repairs was a disastrous blow to Olav's business. The road to his restaurant was blocked and the stream of tourists halted (</a:t>
            </a:r>
            <a:r>
              <a:rPr lang="zh-CN" altLang="en-US" sz="2400" b="1" dirty="0">
                <a:latin typeface="Times New Roman" panose="02020603050405020304" charset="0"/>
                <a:ea typeface="Times New Roman" panose="02020603050405020304" charset="0"/>
                <a:cs typeface="Times New Roman" panose="02020603050405020304" charset="0"/>
              </a:rPr>
              <a:t>停止）</a:t>
            </a:r>
            <a:r>
              <a:rPr lang="en-US" altLang="zh-CN" sz="2400" b="1" dirty="0">
                <a:latin typeface="Times New Roman" panose="02020603050405020304" charset="0"/>
                <a:ea typeface="Times New Roman" panose="02020603050405020304" charset="0"/>
                <a:cs typeface="Times New Roman" panose="02020603050405020304" charset="0"/>
              </a:rPr>
              <a:t>. Although it was difficult, he managed to keep their staff on.</a:t>
            </a:r>
            <a:endParaRPr lang="en-US" altLang="zh-CN" sz="2400" b="1" dirty="0" smtClean="0">
              <a:latin typeface="Times New Roman" panose="02020603050405020304" charset="0"/>
              <a:ea typeface="Times New Roman" panose="02020603050405020304" charset="0"/>
              <a:cs typeface="Times New Roman" panose="02020603050405020304" charset="0"/>
            </a:endParaRPr>
          </a:p>
          <a:p>
            <a:pPr algn="just"/>
            <a:r>
              <a:rPr lang="zh-CN" altLang="en-US" sz="2400" b="1" dirty="0" smtClean="0">
                <a:latin typeface="Times New Roman" panose="02020603050405020304" charset="0"/>
                <a:ea typeface="Times New Roman" panose="02020603050405020304" charset="0"/>
                <a:cs typeface="Times New Roman" panose="02020603050405020304" charset="0"/>
              </a:rPr>
              <a:t>    </a:t>
            </a:r>
            <a:r>
              <a:rPr lang="en-US" altLang="zh-CN" sz="2400" b="1" dirty="0" smtClean="0">
                <a:latin typeface="Times New Roman" panose="02020603050405020304" charset="0"/>
                <a:ea typeface="Times New Roman" panose="02020603050405020304" charset="0"/>
                <a:cs typeface="Times New Roman" panose="02020603050405020304" charset="0"/>
              </a:rPr>
              <a:t>“</a:t>
            </a:r>
            <a:r>
              <a:rPr lang="en-US" altLang="zh-CN" sz="2400" b="1" dirty="0">
                <a:latin typeface="Times New Roman" panose="02020603050405020304" charset="0"/>
                <a:ea typeface="Times New Roman" panose="02020603050405020304" charset="0"/>
                <a:cs typeface="Times New Roman" panose="02020603050405020304" charset="0"/>
              </a:rPr>
              <a:t>And today will be a </a:t>
            </a:r>
            <a:r>
              <a:rPr lang="en-US" altLang="zh-CN" sz="2400" b="1" u="sng" dirty="0">
                <a:latin typeface="Times New Roman" panose="02020603050405020304" charset="0"/>
                <a:ea typeface="Times New Roman" panose="02020603050405020304" charset="0"/>
                <a:cs typeface="Times New Roman" panose="02020603050405020304" charset="0"/>
              </a:rPr>
              <a:t>perfect</a:t>
            </a:r>
            <a:r>
              <a:rPr lang="en-US" altLang="zh-CN" sz="2400" b="1" dirty="0">
                <a:latin typeface="Times New Roman" panose="02020603050405020304" charset="0"/>
                <a:ea typeface="Times New Roman" panose="02020603050405020304" charset="0"/>
                <a:cs typeface="Times New Roman" panose="02020603050405020304" charset="0"/>
              </a:rPr>
              <a:t> day." Olav thought.</a:t>
            </a:r>
            <a:endParaRPr lang="zh-CN" altLang="zh-CN" sz="2400" b="1" dirty="0">
              <a:latin typeface="Times New Roman" panose="02020603050405020304" charset="0"/>
              <a:ea typeface="Times New Roman" panose="02020603050405020304" charset="0"/>
              <a:cs typeface="Times New Roman" panose="02020603050405020304" charset="0"/>
            </a:endParaRPr>
          </a:p>
          <a:p>
            <a:pPr algn="just"/>
            <a:r>
              <a:rPr lang="zh-CN" altLang="en-US" sz="2400" b="1" dirty="0" smtClean="0">
                <a:latin typeface="Times New Roman" panose="02020603050405020304" charset="0"/>
                <a:ea typeface="Times New Roman" panose="02020603050405020304" charset="0"/>
                <a:cs typeface="Times New Roman" panose="02020603050405020304" charset="0"/>
              </a:rPr>
              <a:t>    </a:t>
            </a:r>
            <a:r>
              <a:rPr lang="en-US" altLang="zh-CN" sz="2400" b="1" dirty="0" smtClean="0">
                <a:latin typeface="Times New Roman" panose="02020603050405020304" charset="0"/>
                <a:ea typeface="Times New Roman" panose="02020603050405020304" charset="0"/>
                <a:cs typeface="Times New Roman" panose="02020603050405020304" charset="0"/>
              </a:rPr>
              <a:t>Inside </a:t>
            </a:r>
            <a:r>
              <a:rPr lang="en-US" altLang="zh-CN" sz="2400" b="1" dirty="0">
                <a:latin typeface="Times New Roman" panose="02020603050405020304" charset="0"/>
                <a:ea typeface="Times New Roman" panose="02020603050405020304" charset="0"/>
                <a:cs typeface="Times New Roman" panose="02020603050405020304" charset="0"/>
              </a:rPr>
              <a:t>the tunnel everything went normal. But when he was near the end, Olav spotted an unusual light 50 meters ahead. Then he saw something burning</a:t>
            </a:r>
            <a:r>
              <a:rPr lang="en-US" altLang="zh-CN" sz="2400" b="1" dirty="0" smtClean="0">
                <a:latin typeface="Times New Roman" panose="02020603050405020304" charset="0"/>
                <a:ea typeface="Times New Roman" panose="02020603050405020304" charset="0"/>
                <a:cs typeface="Times New Roman" panose="02020603050405020304" charset="0"/>
              </a:rPr>
              <a:t>.</a:t>
            </a:r>
            <a:endParaRPr lang="en-US" altLang="zh-CN" sz="2400" b="1" dirty="0" smtClean="0">
              <a:latin typeface="Times New Roman" panose="02020603050405020304" charset="0"/>
              <a:ea typeface="Times New Roman" panose="02020603050405020304" charset="0"/>
              <a:cs typeface="Times New Roman" panose="02020603050405020304" charset="0"/>
            </a:endParaRPr>
          </a:p>
          <a:p>
            <a:pPr algn="just"/>
            <a:endParaRPr lang="zh-CN" altLang="zh-CN" sz="2400" b="1" dirty="0">
              <a:latin typeface="Times New Roman" panose="02020603050405020304" charset="0"/>
              <a:ea typeface="Times New Roman" panose="02020603050405020304" charset="0"/>
              <a:cs typeface="Times New Roman" panose="02020603050405020304" charset="0"/>
            </a:endParaRPr>
          </a:p>
          <a:p>
            <a:pPr algn="just"/>
            <a:endParaRPr lang="zh-CN" altLang="zh-CN" sz="2400" b="1" dirty="0">
              <a:latin typeface="Times New Roman" panose="02020603050405020304" charset="0"/>
              <a:ea typeface="Times New Roman" panose="02020603050405020304" charset="0"/>
              <a:cs typeface="Times New Roman" panose="02020603050405020304" charset="0"/>
            </a:endParaRPr>
          </a:p>
          <a:p>
            <a:pPr algn="just"/>
            <a:endParaRPr lang="zh-CN" altLang="zh-CN" sz="2400" b="1" dirty="0">
              <a:latin typeface="Times New Roman" panose="02020603050405020304" charset="0"/>
              <a:ea typeface="Times New Roman" panose="02020603050405020304" charset="0"/>
              <a:cs typeface="Times New Roman" panose="02020603050405020304" charset="0"/>
            </a:endParaRPr>
          </a:p>
          <a:p>
            <a:pPr algn="just"/>
            <a:r>
              <a:rPr kumimoji="1" lang="en-US" altLang="zh-CN" sz="2400" b="1" dirty="0" err="1" smtClean="0">
                <a:latin typeface="Times New Roman" panose="02020603050405020304" charset="0"/>
                <a:ea typeface="Times New Roman" panose="02020603050405020304" charset="0"/>
                <a:cs typeface="Times New Roman" panose="02020603050405020304" charset="0"/>
              </a:rPr>
              <a:t>ti</a:t>
            </a:r>
            <a:endParaRPr kumimoji="1" lang="zh-CN" altLang="en-US" sz="2400" b="1" dirty="0">
              <a:latin typeface="Times New Roman" panose="02020603050405020304" charset="0"/>
              <a:ea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5E1ED"/>
        </a:solidFill>
        <a:effectLst/>
      </p:bgPr>
    </p:bg>
    <p:spTree>
      <p:nvGrpSpPr>
        <p:cNvPr id="1" name=""/>
        <p:cNvGrpSpPr/>
        <p:nvPr/>
      </p:nvGrpSpPr>
      <p:grpSpPr>
        <a:xfrm>
          <a:off x="0" y="0"/>
          <a:ext cx="0" cy="0"/>
          <a:chOff x="0" y="0"/>
          <a:chExt cx="0" cy="0"/>
        </a:xfrm>
      </p:grpSpPr>
      <p:sp>
        <p:nvSpPr>
          <p:cNvPr id="4" name="文本框 3"/>
          <p:cNvSpPr txBox="1"/>
          <p:nvPr/>
        </p:nvSpPr>
        <p:spPr>
          <a:xfrm>
            <a:off x="809298" y="472966"/>
            <a:ext cx="10794124" cy="6863417"/>
          </a:xfrm>
          <a:prstGeom prst="rect">
            <a:avLst/>
          </a:prstGeom>
          <a:noFill/>
        </p:spPr>
        <p:txBody>
          <a:bodyPr wrap="square" rtlCol="0">
            <a:spAutoFit/>
          </a:bodyPr>
          <a:lstStyle/>
          <a:p>
            <a:pPr algn="just"/>
            <a:r>
              <a:rPr lang="en-US" altLang="zh-CN" sz="2200" b="1" dirty="0" smtClean="0">
                <a:latin typeface="Times New Roman" panose="02020603050405020304" charset="0"/>
                <a:ea typeface="Times New Roman" panose="02020603050405020304" charset="0"/>
                <a:cs typeface="Times New Roman" panose="02020603050405020304" charset="0"/>
              </a:rPr>
              <a:t>    </a:t>
            </a:r>
            <a:r>
              <a:rPr lang="en-US" altLang="zh-CN" sz="2200" b="1" u="sng" dirty="0" smtClean="0">
                <a:latin typeface="Times New Roman" panose="02020603050405020304" charset="0"/>
                <a:ea typeface="Times New Roman" panose="02020603050405020304" charset="0"/>
                <a:cs typeface="Times New Roman" panose="02020603050405020304" charset="0"/>
              </a:rPr>
              <a:t>Horrified</a:t>
            </a:r>
            <a:r>
              <a:rPr lang="en-US" altLang="zh-CN" sz="2200" b="1" dirty="0">
                <a:latin typeface="Times New Roman" panose="02020603050405020304" charset="0"/>
                <a:ea typeface="Times New Roman" panose="02020603050405020304" charset="0"/>
                <a:cs typeface="Times New Roman" panose="02020603050405020304" charset="0"/>
              </a:rPr>
              <a:t>, he stopped dead in his tracks. A tour bus was on fire! At the back where the engine was, dozens of </a:t>
            </a:r>
            <a:r>
              <a:rPr lang="en-US" altLang="zh-CN" sz="2200" b="1" u="sng" dirty="0">
                <a:latin typeface="Times New Roman" panose="02020603050405020304" charset="0"/>
                <a:ea typeface="Times New Roman" panose="02020603050405020304" charset="0"/>
                <a:cs typeface="Times New Roman" panose="02020603050405020304" charset="0"/>
              </a:rPr>
              <a:t>tourists</a:t>
            </a:r>
            <a:r>
              <a:rPr lang="en-US" altLang="zh-CN" sz="2200" b="1" dirty="0">
                <a:latin typeface="Times New Roman" panose="02020603050405020304" charset="0"/>
                <a:ea typeface="Times New Roman" panose="02020603050405020304" charset="0"/>
                <a:cs typeface="Times New Roman" panose="02020603050405020304" charset="0"/>
              </a:rPr>
              <a:t> were stumbling (跌跌撞撞地走） towards him, getting away from the flames." They're going the wrong way.” Olav thought, knowing the tunnel exit was just 500 meters ahead round a bend ahead of him. Then he realized the bus was now burning so </a:t>
            </a:r>
            <a:r>
              <a:rPr lang="en-US" altLang="zh-CN" sz="2200" b="1" u="sng" dirty="0">
                <a:latin typeface="Times New Roman" panose="02020603050405020304" charset="0"/>
                <a:ea typeface="Times New Roman" panose="02020603050405020304" charset="0"/>
                <a:cs typeface="Times New Roman" panose="02020603050405020304" charset="0"/>
              </a:rPr>
              <a:t>fiercely</a:t>
            </a:r>
            <a:r>
              <a:rPr lang="en-US" altLang="zh-CN" sz="2200" b="1" dirty="0">
                <a:latin typeface="Times New Roman" panose="02020603050405020304" charset="0"/>
                <a:ea typeface="Times New Roman" panose="02020603050405020304" charset="0"/>
                <a:cs typeface="Times New Roman" panose="02020603050405020304" charset="0"/>
              </a:rPr>
              <a:t> that it was impossible for them to get around it.</a:t>
            </a:r>
            <a:r>
              <a:rPr lang="zh-CN" altLang="zh-CN" sz="2200" b="1" dirty="0">
                <a:latin typeface="Times New Roman" panose="02020603050405020304" charset="0"/>
                <a:ea typeface="Times New Roman" panose="02020603050405020304" charset="0"/>
                <a:cs typeface="Times New Roman" panose="02020603050405020304" charset="0"/>
              </a:rPr>
              <a:t> </a:t>
            </a:r>
            <a:endParaRPr lang="en-US" altLang="zh-CN" sz="2200" b="1" dirty="0">
              <a:latin typeface="Times New Roman" panose="02020603050405020304" charset="0"/>
              <a:ea typeface="Times New Roman" panose="02020603050405020304" charset="0"/>
              <a:cs typeface="Times New Roman" panose="02020603050405020304" charset="0"/>
            </a:endParaRPr>
          </a:p>
          <a:p>
            <a:pPr algn="just"/>
            <a:r>
              <a:rPr lang="en-US" altLang="zh-CN" sz="2200" b="1" dirty="0" smtClean="0">
                <a:latin typeface="Times New Roman" panose="02020603050405020304" charset="0"/>
                <a:ea typeface="Times New Roman" panose="02020603050405020304" charset="0"/>
                <a:cs typeface="Times New Roman" panose="02020603050405020304" charset="0"/>
              </a:rPr>
              <a:t>    As </a:t>
            </a:r>
            <a:r>
              <a:rPr lang="en-US" altLang="zh-CN" sz="2200" b="1" dirty="0">
                <a:latin typeface="Times New Roman" panose="02020603050405020304" charset="0"/>
                <a:ea typeface="Times New Roman" panose="02020603050405020304" charset="0"/>
                <a:cs typeface="Times New Roman" panose="02020603050405020304" charset="0"/>
              </a:rPr>
              <a:t>a former volunteer firefighter, Olav first had to raise the alarm. Grabbing his cell phone, he entered the codes with shaking hands. “A bus is on fire! Close the tunnel gates!” Both gates were shut to avoid the entry of more vehicles, but the thick </a:t>
            </a:r>
            <a:r>
              <a:rPr lang="en-US" altLang="zh-CN" sz="2200" b="1" u="sng" dirty="0">
                <a:latin typeface="Times New Roman" panose="02020603050405020304" charset="0"/>
                <a:ea typeface="Times New Roman" panose="02020603050405020304" charset="0"/>
                <a:cs typeface="Times New Roman" panose="02020603050405020304" charset="0"/>
              </a:rPr>
              <a:t>smoke</a:t>
            </a:r>
            <a:r>
              <a:rPr lang="en-US" altLang="zh-CN" sz="2200" b="1" dirty="0">
                <a:latin typeface="Times New Roman" panose="02020603050405020304" charset="0"/>
                <a:ea typeface="Times New Roman" panose="02020603050405020304" charset="0"/>
                <a:cs typeface="Times New Roman" panose="02020603050405020304" charset="0"/>
              </a:rPr>
              <a:t> was pouring out of the bus in his direction under the influence of the strong wind. In no time it would black out the tunnel, choking and blinding anyone inside it.</a:t>
            </a:r>
            <a:endParaRPr lang="en-US" altLang="zh-CN" sz="2200" b="1" dirty="0">
              <a:latin typeface="Times New Roman" panose="02020603050405020304" charset="0"/>
              <a:ea typeface="Times New Roman" panose="02020603050405020304" charset="0"/>
              <a:cs typeface="Times New Roman" panose="02020603050405020304" charset="0"/>
            </a:endParaRPr>
          </a:p>
          <a:p>
            <a:pPr algn="just"/>
            <a:r>
              <a:rPr lang="en-US" altLang="zh-CN" sz="2200" b="1" dirty="0" smtClean="0">
                <a:latin typeface="Times New Roman" panose="02020603050405020304" charset="0"/>
                <a:ea typeface="Times New Roman" panose="02020603050405020304" charset="0"/>
                <a:cs typeface="Times New Roman" panose="02020603050405020304" charset="0"/>
              </a:rPr>
              <a:t>    There </a:t>
            </a:r>
            <a:r>
              <a:rPr lang="en-US" altLang="zh-CN" sz="2200" b="1" dirty="0">
                <a:latin typeface="Times New Roman" panose="02020603050405020304" charset="0"/>
                <a:ea typeface="Times New Roman" panose="02020603050405020304" charset="0"/>
                <a:cs typeface="Times New Roman" panose="02020603050405020304" charset="0"/>
              </a:rPr>
              <a:t>was no way the poor tourists could outrun the toxic (有毒的） fumes.</a:t>
            </a:r>
            <a:endParaRPr lang="en-US" altLang="zh-CN" sz="2200" b="1" dirty="0">
              <a:latin typeface="Times New Roman" panose="02020603050405020304" charset="0"/>
              <a:ea typeface="Times New Roman" panose="02020603050405020304" charset="0"/>
              <a:cs typeface="Times New Roman" panose="02020603050405020304" charset="0"/>
            </a:endParaRPr>
          </a:p>
          <a:p>
            <a:pPr algn="just"/>
            <a:r>
              <a:rPr lang="en-US" altLang="zh-CN" sz="2200" b="1" dirty="0" smtClean="0">
                <a:latin typeface="Times New Roman" panose="02020603050405020304" charset="0"/>
                <a:ea typeface="Times New Roman" panose="02020603050405020304" charset="0"/>
                <a:cs typeface="Times New Roman" panose="02020603050405020304" charset="0"/>
              </a:rPr>
              <a:t>    Every </a:t>
            </a:r>
            <a:r>
              <a:rPr lang="en-US" altLang="zh-CN" sz="2200" b="1" dirty="0">
                <a:latin typeface="Times New Roman" panose="02020603050405020304" charset="0"/>
                <a:ea typeface="Times New Roman" panose="02020603050405020304" charset="0"/>
                <a:cs typeface="Times New Roman" panose="02020603050405020304" charset="0"/>
              </a:rPr>
              <a:t>minute counted</a:t>
            </a:r>
            <a:r>
              <a:rPr lang="en-US" altLang="zh-CN" sz="2200" b="1" dirty="0" smtClean="0">
                <a:latin typeface="Times New Roman" panose="02020603050405020304" charset="0"/>
                <a:ea typeface="Times New Roman" panose="02020603050405020304" charset="0"/>
                <a:cs typeface="Times New Roman" panose="02020603050405020304" charset="0"/>
              </a:rPr>
              <a:t>.</a:t>
            </a:r>
            <a:endParaRPr lang="en-US" altLang="zh-CN" sz="2200" b="1" dirty="0" smtClean="0">
              <a:latin typeface="Times New Roman" panose="02020603050405020304" charset="0"/>
              <a:ea typeface="Times New Roman" panose="02020603050405020304" charset="0"/>
              <a:cs typeface="Times New Roman" panose="02020603050405020304" charset="0"/>
            </a:endParaRPr>
          </a:p>
          <a:p>
            <a:pPr algn="just"/>
            <a:endParaRPr lang="en-US" altLang="zh-CN" sz="2200" b="1" dirty="0" smtClean="0">
              <a:latin typeface="Times New Roman" panose="02020603050405020304" charset="0"/>
              <a:ea typeface="Times New Roman" panose="02020603050405020304" charset="0"/>
              <a:cs typeface="Times New Roman" panose="02020603050405020304" charset="0"/>
            </a:endParaRPr>
          </a:p>
          <a:p>
            <a:pPr algn="just"/>
            <a:r>
              <a:rPr lang="en-US" altLang="zh-CN" sz="2200" b="1" dirty="0" smtClean="0">
                <a:latin typeface="Times New Roman" panose="02020603050405020304" charset="0"/>
                <a:ea typeface="Times New Roman" panose="02020603050405020304" charset="0"/>
                <a:cs typeface="Times New Roman" panose="02020603050405020304" charset="0"/>
              </a:rPr>
              <a:t>Para.1 Immediately</a:t>
            </a:r>
            <a:r>
              <a:rPr lang="en-US" altLang="zh-CN" sz="2200" b="1" dirty="0">
                <a:latin typeface="Times New Roman" panose="02020603050405020304" charset="0"/>
                <a:ea typeface="Times New Roman" panose="02020603050405020304" charset="0"/>
                <a:cs typeface="Times New Roman" panose="02020603050405020304" charset="0"/>
              </a:rPr>
              <a:t>, Olav turned the van round, jumped out and opened the sliding doors to the empty cargo space</a:t>
            </a:r>
            <a:r>
              <a:rPr lang="en-US" altLang="zh-CN" sz="2200" b="1" dirty="0" smtClean="0">
                <a:latin typeface="Times New Roman" panose="02020603050405020304" charset="0"/>
                <a:ea typeface="Times New Roman" panose="02020603050405020304" charset="0"/>
                <a:cs typeface="Times New Roman" panose="02020603050405020304" charset="0"/>
              </a:rPr>
              <a:t>.</a:t>
            </a:r>
            <a:endParaRPr lang="en-US" altLang="zh-CN" sz="2200" b="1" dirty="0" smtClean="0">
              <a:latin typeface="Times New Roman" panose="02020603050405020304" charset="0"/>
              <a:ea typeface="Times New Roman" panose="02020603050405020304" charset="0"/>
              <a:cs typeface="Times New Roman" panose="02020603050405020304" charset="0"/>
            </a:endParaRPr>
          </a:p>
          <a:p>
            <a:pPr algn="just"/>
            <a:endParaRPr lang="en-US" altLang="zh-CN" sz="2200" b="1" dirty="0" smtClean="0">
              <a:latin typeface="Times New Roman" panose="02020603050405020304" charset="0"/>
              <a:ea typeface="Times New Roman" panose="02020603050405020304" charset="0"/>
              <a:cs typeface="Times New Roman" panose="02020603050405020304" charset="0"/>
            </a:endParaRPr>
          </a:p>
          <a:p>
            <a:pPr algn="just"/>
            <a:r>
              <a:rPr lang="en-US" altLang="zh-CN" sz="2200" b="1" dirty="0" smtClean="0">
                <a:latin typeface="Times New Roman" panose="02020603050405020304" charset="0"/>
                <a:ea typeface="Times New Roman" panose="02020603050405020304" charset="0"/>
                <a:cs typeface="Times New Roman" panose="02020603050405020304" charset="0"/>
              </a:rPr>
              <a:t>Para.2 </a:t>
            </a:r>
            <a:r>
              <a:rPr lang="en-US" altLang="zh-CN" sz="2200" b="1" dirty="0">
                <a:latin typeface="Times New Roman" panose="02020603050405020304" charset="0"/>
                <a:ea typeface="Times New Roman" panose="02020603050405020304" charset="0"/>
                <a:cs typeface="Times New Roman" panose="02020603050405020304" charset="0"/>
              </a:rPr>
              <a:t>After a 20 minutes' desperate drive, finally there they arrived </a:t>
            </a:r>
            <a:r>
              <a:rPr lang="en-US" altLang="zh-CN" sz="2200" b="1" dirty="0" smtClean="0">
                <a:latin typeface="Times New Roman" panose="02020603050405020304" charset="0"/>
                <a:ea typeface="Times New Roman" panose="02020603050405020304" charset="0"/>
                <a:cs typeface="Times New Roman" panose="02020603050405020304" charset="0"/>
              </a:rPr>
              <a:t>the </a:t>
            </a:r>
            <a:r>
              <a:rPr lang="en-US" altLang="zh-CN" sz="2200" b="1" dirty="0">
                <a:latin typeface="Times New Roman" panose="02020603050405020304" charset="0"/>
                <a:ea typeface="Times New Roman" panose="02020603050405020304" charset="0"/>
                <a:cs typeface="Times New Roman" panose="02020603050405020304" charset="0"/>
              </a:rPr>
              <a:t>exit of the tunnel!</a:t>
            </a:r>
            <a:endParaRPr lang="zh-CN" altLang="zh-CN" sz="2200" b="1" dirty="0">
              <a:latin typeface="Times New Roman" panose="02020603050405020304" charset="0"/>
              <a:ea typeface="Times New Roman" panose="02020603050405020304" charset="0"/>
              <a:cs typeface="Times New Roman" panose="02020603050405020304" charset="0"/>
            </a:endParaRPr>
          </a:p>
          <a:p>
            <a:pPr algn="just"/>
            <a:endParaRPr lang="zh-CN" altLang="zh-CN" sz="2200" b="1" dirty="0">
              <a:latin typeface="Times New Roman" panose="02020603050405020304" charset="0"/>
              <a:ea typeface="Times New Roman" panose="02020603050405020304" charset="0"/>
              <a:cs typeface="Times New Roman" panose="02020603050405020304" charset="0"/>
            </a:endParaRPr>
          </a:p>
          <a:p>
            <a:pPr algn="just"/>
            <a:endParaRPr kumimoji="1" lang="zh-CN" altLang="en-US" sz="2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6"/>
          <p:cNvGrpSpPr/>
          <p:nvPr/>
        </p:nvGrpSpPr>
        <p:grpSpPr>
          <a:xfrm>
            <a:off x="1776370" y="1914133"/>
            <a:ext cx="9772219" cy="4331256"/>
            <a:chOff x="642" y="1129"/>
            <a:chExt cx="17533" cy="9137"/>
          </a:xfrm>
        </p:grpSpPr>
        <p:pic>
          <p:nvPicPr>
            <p:cNvPr id="5" name="图片 4" descr="图片1_副本"/>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2229" y="1129"/>
              <a:ext cx="12542" cy="9137"/>
            </a:xfrm>
            <a:prstGeom prst="rect">
              <a:avLst/>
            </a:prstGeom>
          </p:spPr>
        </p:pic>
        <p:sp>
          <p:nvSpPr>
            <p:cNvPr id="6" name="文本框 5"/>
            <p:cNvSpPr txBox="1"/>
            <p:nvPr/>
          </p:nvSpPr>
          <p:spPr>
            <a:xfrm>
              <a:off x="2381" y="9292"/>
              <a:ext cx="3064" cy="974"/>
            </a:xfrm>
            <a:prstGeom prst="rect">
              <a:avLst/>
            </a:prstGeom>
            <a:noFill/>
          </p:spPr>
          <p:txBody>
            <a:bodyPr wrap="square" rtlCol="0">
              <a:spAutoFit/>
            </a:bodyPr>
            <a:lstStyle/>
            <a:p>
              <a:r>
                <a:rPr lang="en-US" altLang="zh-CN" sz="2400" dirty="0">
                  <a:latin typeface="Times" charset="0"/>
                  <a:ea typeface="Times" charset="0"/>
                  <a:cs typeface="Times" charset="0"/>
                </a:rPr>
                <a:t>setting</a:t>
              </a:r>
              <a:endParaRPr lang="en-US" altLang="zh-CN" sz="2400" dirty="0">
                <a:latin typeface="Times" charset="0"/>
                <a:ea typeface="Times" charset="0"/>
                <a:cs typeface="Times" charset="0"/>
              </a:endParaRPr>
            </a:p>
          </p:txBody>
        </p:sp>
        <p:sp>
          <p:nvSpPr>
            <p:cNvPr id="7" name="文本框 6"/>
            <p:cNvSpPr txBox="1"/>
            <p:nvPr/>
          </p:nvSpPr>
          <p:spPr>
            <a:xfrm>
              <a:off x="642" y="6508"/>
              <a:ext cx="6127" cy="974"/>
            </a:xfrm>
            <a:prstGeom prst="rect">
              <a:avLst/>
            </a:prstGeom>
            <a:noFill/>
          </p:spPr>
          <p:txBody>
            <a:bodyPr wrap="square" rtlCol="0">
              <a:spAutoFit/>
            </a:bodyPr>
            <a:lstStyle/>
            <a:p>
              <a:r>
                <a:rPr lang="en-US" altLang="zh-CN" sz="2400" dirty="0">
                  <a:latin typeface="Times" charset="0"/>
                  <a:ea typeface="Times" charset="0"/>
                  <a:cs typeface="Times" charset="0"/>
                </a:rPr>
                <a:t>inciting incident</a:t>
              </a:r>
              <a:endParaRPr lang="en-US" altLang="zh-CN" sz="2400" dirty="0">
                <a:latin typeface="Times" charset="0"/>
                <a:ea typeface="Times" charset="0"/>
                <a:cs typeface="Times" charset="0"/>
              </a:endParaRPr>
            </a:p>
          </p:txBody>
        </p:sp>
        <p:sp>
          <p:nvSpPr>
            <p:cNvPr id="8" name="文本框 7"/>
            <p:cNvSpPr txBox="1"/>
            <p:nvPr/>
          </p:nvSpPr>
          <p:spPr>
            <a:xfrm>
              <a:off x="4963" y="3891"/>
              <a:ext cx="3234" cy="974"/>
            </a:xfrm>
            <a:prstGeom prst="rect">
              <a:avLst/>
            </a:prstGeom>
            <a:noFill/>
          </p:spPr>
          <p:txBody>
            <a:bodyPr wrap="square" rtlCol="0">
              <a:spAutoFit/>
            </a:bodyPr>
            <a:lstStyle/>
            <a:p>
              <a:r>
                <a:rPr lang="en-US" altLang="zh-CN" sz="2400" dirty="0">
                  <a:latin typeface="Times" charset="0"/>
                  <a:ea typeface="Times" charset="0"/>
                  <a:cs typeface="Times" charset="0"/>
                </a:rPr>
                <a:t>Rising action</a:t>
              </a:r>
              <a:endParaRPr lang="en-US" altLang="zh-CN" sz="2400" dirty="0">
                <a:latin typeface="Times" charset="0"/>
                <a:ea typeface="Times" charset="0"/>
                <a:cs typeface="Times" charset="0"/>
              </a:endParaRPr>
            </a:p>
          </p:txBody>
        </p:sp>
        <p:sp>
          <p:nvSpPr>
            <p:cNvPr id="9" name="文本框 8"/>
            <p:cNvSpPr txBox="1"/>
            <p:nvPr/>
          </p:nvSpPr>
          <p:spPr>
            <a:xfrm>
              <a:off x="7178" y="1767"/>
              <a:ext cx="2644" cy="974"/>
            </a:xfrm>
            <a:prstGeom prst="rect">
              <a:avLst/>
            </a:prstGeom>
            <a:noFill/>
          </p:spPr>
          <p:txBody>
            <a:bodyPr wrap="square" rtlCol="0">
              <a:spAutoFit/>
            </a:bodyPr>
            <a:lstStyle/>
            <a:p>
              <a:r>
                <a:rPr lang="en-US" altLang="zh-CN" sz="2400" dirty="0">
                  <a:latin typeface="Times" charset="0"/>
                  <a:ea typeface="Times" charset="0"/>
                  <a:cs typeface="Times" charset="0"/>
                </a:rPr>
                <a:t>Climax</a:t>
              </a:r>
              <a:endParaRPr lang="en-US" altLang="zh-CN" sz="2400" dirty="0">
                <a:latin typeface="Times" charset="0"/>
                <a:ea typeface="Times" charset="0"/>
                <a:cs typeface="Times" charset="0"/>
              </a:endParaRPr>
            </a:p>
          </p:txBody>
        </p:sp>
        <p:sp>
          <p:nvSpPr>
            <p:cNvPr id="10" name="文本框 9"/>
            <p:cNvSpPr txBox="1"/>
            <p:nvPr/>
          </p:nvSpPr>
          <p:spPr>
            <a:xfrm>
              <a:off x="9461" y="2686"/>
              <a:ext cx="2900" cy="1753"/>
            </a:xfrm>
            <a:prstGeom prst="rect">
              <a:avLst/>
            </a:prstGeom>
            <a:noFill/>
          </p:spPr>
          <p:txBody>
            <a:bodyPr wrap="square" rtlCol="0">
              <a:spAutoFit/>
            </a:bodyPr>
            <a:lstStyle/>
            <a:p>
              <a:r>
                <a:rPr lang="en-US" altLang="zh-CN" sz="2400" dirty="0">
                  <a:latin typeface="Times" charset="0"/>
                  <a:ea typeface="Times" charset="0"/>
                  <a:cs typeface="Times" charset="0"/>
                </a:rPr>
                <a:t>Falling action</a:t>
              </a:r>
              <a:endParaRPr lang="en-US" altLang="zh-CN" sz="2400" dirty="0">
                <a:latin typeface="Times" charset="0"/>
                <a:ea typeface="Times" charset="0"/>
                <a:cs typeface="Times" charset="0"/>
              </a:endParaRPr>
            </a:p>
          </p:txBody>
        </p:sp>
        <p:sp>
          <p:nvSpPr>
            <p:cNvPr id="11" name="文本框 10"/>
            <p:cNvSpPr txBox="1"/>
            <p:nvPr/>
          </p:nvSpPr>
          <p:spPr>
            <a:xfrm>
              <a:off x="11662" y="4147"/>
              <a:ext cx="4421" cy="974"/>
            </a:xfrm>
            <a:prstGeom prst="rect">
              <a:avLst/>
            </a:prstGeom>
            <a:noFill/>
          </p:spPr>
          <p:txBody>
            <a:bodyPr wrap="square" rtlCol="0">
              <a:spAutoFit/>
            </a:bodyPr>
            <a:lstStyle/>
            <a:p>
              <a:r>
                <a:rPr lang="en-US" altLang="zh-CN" sz="2400" dirty="0">
                  <a:latin typeface="Times" charset="0"/>
                  <a:ea typeface="Times" charset="0"/>
                  <a:cs typeface="Times" charset="0"/>
                </a:rPr>
                <a:t>Resolution</a:t>
              </a:r>
              <a:endParaRPr lang="en-US" altLang="zh-CN" sz="2400" dirty="0">
                <a:latin typeface="Times" charset="0"/>
                <a:ea typeface="Times" charset="0"/>
                <a:cs typeface="Times" charset="0"/>
              </a:endParaRPr>
            </a:p>
          </p:txBody>
        </p:sp>
        <p:sp>
          <p:nvSpPr>
            <p:cNvPr id="12" name="文本框 11"/>
            <p:cNvSpPr txBox="1"/>
            <p:nvPr/>
          </p:nvSpPr>
          <p:spPr>
            <a:xfrm>
              <a:off x="13754" y="5698"/>
              <a:ext cx="4421" cy="971"/>
            </a:xfrm>
            <a:prstGeom prst="rect">
              <a:avLst/>
            </a:prstGeom>
            <a:noFill/>
          </p:spPr>
          <p:txBody>
            <a:bodyPr wrap="square" rtlCol="0">
              <a:spAutoFit/>
            </a:bodyPr>
            <a:lstStyle/>
            <a:p>
              <a:r>
                <a:rPr lang="en-US" altLang="zh-CN" sz="2400" dirty="0">
                  <a:latin typeface="Times" charset="0"/>
                  <a:ea typeface="Times" charset="0"/>
                  <a:cs typeface="Times" charset="0"/>
                </a:rPr>
                <a:t>Ending</a:t>
              </a:r>
              <a:endParaRPr lang="en-US" altLang="zh-CN" sz="2400" dirty="0">
                <a:latin typeface="Times" charset="0"/>
                <a:ea typeface="Times" charset="0"/>
                <a:cs typeface="Times" charset="0"/>
              </a:endParaRPr>
            </a:p>
          </p:txBody>
        </p:sp>
      </p:grpSp>
      <p:sp>
        <p:nvSpPr>
          <p:cNvPr id="13" name="文本框 12"/>
          <p:cNvSpPr txBox="1"/>
          <p:nvPr/>
        </p:nvSpPr>
        <p:spPr>
          <a:xfrm>
            <a:off x="1510401" y="5809532"/>
            <a:ext cx="1235269" cy="461665"/>
          </a:xfrm>
          <a:prstGeom prst="rect">
            <a:avLst/>
          </a:prstGeom>
          <a:ln w="53975" cmpd="thickThin"/>
        </p:spPr>
        <p:style>
          <a:lnRef idx="2">
            <a:schemeClr val="accent5"/>
          </a:lnRef>
          <a:fillRef idx="1">
            <a:schemeClr val="lt1"/>
          </a:fillRef>
          <a:effectRef idx="0">
            <a:schemeClr val="accent5"/>
          </a:effectRef>
          <a:fontRef idx="minor">
            <a:schemeClr val="dk1"/>
          </a:fontRef>
        </p:style>
        <p:txBody>
          <a:bodyPr wrap="square" rtlCol="0">
            <a:spAutoFit/>
          </a:bodyPr>
          <a:lstStyle/>
          <a:p>
            <a:r>
              <a:rPr kumimoji="1" lang="en-US" altLang="zh-CN" sz="2400" smtClean="0">
                <a:latin typeface="Times New Roman" panose="02020603050405020304" charset="0"/>
                <a:ea typeface="Times New Roman" panose="02020603050405020304" charset="0"/>
                <a:cs typeface="Times New Roman" panose="02020603050405020304" charset="0"/>
              </a:rPr>
              <a:t>Para.1-3</a:t>
            </a:r>
            <a:endParaRPr kumimoji="1" lang="en-US" altLang="zh-CN" sz="2400" dirty="0" smtClean="0">
              <a:latin typeface="Times New Roman" panose="02020603050405020304" charset="0"/>
              <a:ea typeface="Times New Roman" panose="02020603050405020304" charset="0"/>
              <a:cs typeface="Times New Roman" panose="02020603050405020304" charset="0"/>
            </a:endParaRPr>
          </a:p>
        </p:txBody>
      </p:sp>
      <p:sp>
        <p:nvSpPr>
          <p:cNvPr id="14" name="文本框 13"/>
          <p:cNvSpPr txBox="1"/>
          <p:nvPr/>
        </p:nvSpPr>
        <p:spPr>
          <a:xfrm>
            <a:off x="463410" y="4818976"/>
            <a:ext cx="1220070" cy="461665"/>
          </a:xfrm>
          <a:prstGeom prst="rect">
            <a:avLst/>
          </a:prstGeom>
          <a:ln w="53975" cmpd="thickThin"/>
        </p:spPr>
        <p:style>
          <a:lnRef idx="2">
            <a:schemeClr val="accent5"/>
          </a:lnRef>
          <a:fillRef idx="1">
            <a:schemeClr val="lt1"/>
          </a:fillRef>
          <a:effectRef idx="0">
            <a:schemeClr val="accent5"/>
          </a:effectRef>
          <a:fontRef idx="minor">
            <a:schemeClr val="dk1"/>
          </a:fontRef>
        </p:style>
        <p:txBody>
          <a:bodyPr wrap="square" rtlCol="0">
            <a:spAutoFit/>
          </a:bodyPr>
          <a:lstStyle>
            <a:defPPr>
              <a:defRPr lang="zh-CN"/>
            </a:defPPr>
            <a:lvl1pPr>
              <a:defRPr kumimoji="1" sz="2400">
                <a:solidFill>
                  <a:schemeClr val="dk1"/>
                </a:solidFill>
                <a:latin typeface="Times New Roman" panose="02020603050405020304" charset="0"/>
                <a:ea typeface="Times New Roman" panose="02020603050405020304" charset="0"/>
                <a:cs typeface="Times New Roman" panose="0202060305040502030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CN" dirty="0"/>
              <a:t>Para.4</a:t>
            </a:r>
            <a:endParaRPr lang="zh-CN" altLang="en-US" dirty="0"/>
          </a:p>
        </p:txBody>
      </p:sp>
      <p:sp>
        <p:nvSpPr>
          <p:cNvPr id="15" name="文本框 14"/>
          <p:cNvSpPr txBox="1"/>
          <p:nvPr/>
        </p:nvSpPr>
        <p:spPr>
          <a:xfrm>
            <a:off x="2873936" y="3223417"/>
            <a:ext cx="1220070" cy="461665"/>
          </a:xfrm>
          <a:prstGeom prst="rect">
            <a:avLst/>
          </a:prstGeom>
          <a:ln w="53975" cmpd="thickThin"/>
        </p:spPr>
        <p:style>
          <a:lnRef idx="2">
            <a:schemeClr val="accent5"/>
          </a:lnRef>
          <a:fillRef idx="1">
            <a:schemeClr val="lt1"/>
          </a:fillRef>
          <a:effectRef idx="0">
            <a:schemeClr val="accent5"/>
          </a:effectRef>
          <a:fontRef idx="minor">
            <a:schemeClr val="dk1"/>
          </a:fontRef>
        </p:style>
        <p:txBody>
          <a:bodyPr wrap="square" rtlCol="0">
            <a:spAutoFit/>
          </a:bodyPr>
          <a:lstStyle>
            <a:defPPr>
              <a:defRPr lang="zh-CN"/>
            </a:defPPr>
            <a:lvl1pPr>
              <a:defRPr kumimoji="1" sz="2400">
                <a:solidFill>
                  <a:schemeClr val="dk1"/>
                </a:solidFill>
                <a:latin typeface="Times New Roman" panose="02020603050405020304" charset="0"/>
                <a:ea typeface="Times New Roman" panose="02020603050405020304" charset="0"/>
                <a:cs typeface="Times New Roman" panose="0202060305040502030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CN" dirty="0"/>
              <a:t>Para.5-6</a:t>
            </a:r>
            <a:endParaRPr lang="zh-CN" altLang="en-US" dirty="0"/>
          </a:p>
        </p:txBody>
      </p:sp>
      <p:sp>
        <p:nvSpPr>
          <p:cNvPr id="16" name="文本框 15"/>
          <p:cNvSpPr txBox="1"/>
          <p:nvPr/>
        </p:nvSpPr>
        <p:spPr>
          <a:xfrm>
            <a:off x="5348620" y="1855345"/>
            <a:ext cx="1220070" cy="461665"/>
          </a:xfrm>
          <a:prstGeom prst="rect">
            <a:avLst/>
          </a:prstGeom>
          <a:ln w="53975" cmpd="thickThin"/>
        </p:spPr>
        <p:style>
          <a:lnRef idx="2">
            <a:schemeClr val="accent5"/>
          </a:lnRef>
          <a:fillRef idx="1">
            <a:schemeClr val="lt1"/>
          </a:fillRef>
          <a:effectRef idx="0">
            <a:schemeClr val="accent5"/>
          </a:effectRef>
          <a:fontRef idx="minor">
            <a:schemeClr val="dk1"/>
          </a:fontRef>
        </p:style>
        <p:txBody>
          <a:bodyPr wrap="square" rtlCol="0">
            <a:spAutoFit/>
          </a:bodyPr>
          <a:lstStyle>
            <a:defPPr>
              <a:defRPr lang="zh-CN"/>
            </a:defPPr>
            <a:lvl1pPr>
              <a:defRPr kumimoji="1" sz="2400">
                <a:solidFill>
                  <a:schemeClr val="dk1"/>
                </a:solidFill>
                <a:latin typeface="Times New Roman" panose="02020603050405020304" charset="0"/>
                <a:ea typeface="Times New Roman" panose="02020603050405020304" charset="0"/>
                <a:cs typeface="Times New Roman" panose="0202060305040502030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CN" dirty="0"/>
              <a:t>Para.6-8</a:t>
            </a:r>
            <a:endParaRPr lang="zh-CN" altLang="en-US" dirty="0"/>
          </a:p>
        </p:txBody>
      </p:sp>
      <p:sp>
        <p:nvSpPr>
          <p:cNvPr id="17" name="文本框 16"/>
          <p:cNvSpPr txBox="1"/>
          <p:nvPr/>
        </p:nvSpPr>
        <p:spPr>
          <a:xfrm>
            <a:off x="8501926" y="2975438"/>
            <a:ext cx="1220070" cy="461665"/>
          </a:xfrm>
          <a:prstGeom prst="rect">
            <a:avLst/>
          </a:prstGeom>
          <a:ln w="53975" cmpd="thickThin"/>
        </p:spPr>
        <p:style>
          <a:lnRef idx="2">
            <a:schemeClr val="accent5"/>
          </a:lnRef>
          <a:fillRef idx="1">
            <a:schemeClr val="lt1"/>
          </a:fillRef>
          <a:effectRef idx="0">
            <a:schemeClr val="accent5"/>
          </a:effectRef>
          <a:fontRef idx="minor">
            <a:schemeClr val="dk1"/>
          </a:fontRef>
        </p:style>
        <p:txBody>
          <a:bodyPr wrap="square" rtlCol="0">
            <a:spAutoFit/>
          </a:bodyPr>
          <a:lstStyle>
            <a:defPPr>
              <a:defRPr lang="zh-CN"/>
            </a:defPPr>
            <a:lvl1pPr>
              <a:defRPr kumimoji="1" sz="2400">
                <a:solidFill>
                  <a:schemeClr val="dk1"/>
                </a:solidFill>
                <a:latin typeface="Times New Roman" panose="02020603050405020304" charset="0"/>
                <a:ea typeface="Times New Roman" panose="02020603050405020304" charset="0"/>
                <a:cs typeface="Times New Roman" panose="0202060305040502030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CN" dirty="0"/>
              <a:t>Para.9 </a:t>
            </a:r>
            <a:endParaRPr lang="zh-CN" altLang="en-US" dirty="0"/>
          </a:p>
        </p:txBody>
      </p:sp>
      <p:sp>
        <p:nvSpPr>
          <p:cNvPr id="18" name="文本框 17"/>
          <p:cNvSpPr txBox="1"/>
          <p:nvPr/>
        </p:nvSpPr>
        <p:spPr>
          <a:xfrm>
            <a:off x="9537773" y="3719292"/>
            <a:ext cx="1220070" cy="461665"/>
          </a:xfrm>
          <a:prstGeom prst="rect">
            <a:avLst/>
          </a:prstGeom>
          <a:ln w="53975" cmpd="thickThin"/>
        </p:spPr>
        <p:style>
          <a:lnRef idx="2">
            <a:schemeClr val="accent5"/>
          </a:lnRef>
          <a:fillRef idx="1">
            <a:schemeClr val="lt1"/>
          </a:fillRef>
          <a:effectRef idx="0">
            <a:schemeClr val="accent5"/>
          </a:effectRef>
          <a:fontRef idx="minor">
            <a:schemeClr val="dk1"/>
          </a:fontRef>
        </p:style>
        <p:txBody>
          <a:bodyPr wrap="square" rtlCol="0">
            <a:spAutoFit/>
          </a:bodyPr>
          <a:lstStyle>
            <a:defPPr>
              <a:defRPr lang="zh-CN"/>
            </a:defPPr>
            <a:lvl1pPr>
              <a:defRPr kumimoji="1" sz="2400">
                <a:solidFill>
                  <a:schemeClr val="dk1"/>
                </a:solidFill>
                <a:latin typeface="Times New Roman" panose="02020603050405020304" charset="0"/>
                <a:ea typeface="Times New Roman" panose="02020603050405020304" charset="0"/>
                <a:cs typeface="Times New Roman" panose="0202060305040502030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CN" dirty="0" smtClean="0"/>
              <a:t>Para.10 </a:t>
            </a:r>
            <a:endParaRPr lang="zh-CN" altLang="en-US" dirty="0"/>
          </a:p>
        </p:txBody>
      </p:sp>
      <p:sp>
        <p:nvSpPr>
          <p:cNvPr id="19" name="文本框 18"/>
          <p:cNvSpPr txBox="1"/>
          <p:nvPr/>
        </p:nvSpPr>
        <p:spPr>
          <a:xfrm>
            <a:off x="4241800" y="4511040"/>
            <a:ext cx="8007985" cy="2676525"/>
          </a:xfrm>
          <a:prstGeom prst="rect">
            <a:avLst/>
          </a:prstGeom>
          <a:solidFill>
            <a:schemeClr val="accent1"/>
          </a:solidFill>
          <a:ln>
            <a:solidFill>
              <a:schemeClr val="accent1"/>
            </a:solidFill>
          </a:ln>
        </p:spPr>
        <p:txBody>
          <a:bodyPr wrap="square" rtlCol="0">
            <a:spAutoFit/>
          </a:bodyPr>
          <a:lstStyle/>
          <a:p>
            <a:r>
              <a:rPr kumimoji="1" lang="en-US" altLang="zh-CN" sz="2400" dirty="0" smtClean="0">
                <a:latin typeface="Times New Roman" panose="02020603050405020304" charset="0"/>
                <a:cs typeface="Times New Roman" panose="02020603050405020304" charset="0"/>
              </a:rPr>
              <a:t>Having suffered from </a:t>
            </a:r>
            <a:r>
              <a:rPr kumimoji="1" lang="en-US" altLang="zh-CN" sz="2400" dirty="0" smtClean="0">
                <a:latin typeface="Times New Roman" panose="02020603050405020304" charset="0"/>
                <a:ea typeface="Times New Roman" panose="02020603050405020304" charset="0"/>
                <a:cs typeface="Times New Roman" panose="02020603050405020304" charset="0"/>
              </a:rPr>
              <a:t>the </a:t>
            </a:r>
            <a:r>
              <a:rPr kumimoji="1" lang="en-US" altLang="zh-CN" sz="2400" dirty="0">
                <a:latin typeface="Times New Roman" panose="02020603050405020304" charset="0"/>
                <a:ea typeface="Times New Roman" panose="02020603050405020304" charset="0"/>
                <a:cs typeface="Times New Roman" panose="02020603050405020304" charset="0"/>
              </a:rPr>
              <a:t>closure for tunnel </a:t>
            </a:r>
            <a:r>
              <a:rPr kumimoji="1" lang="en-US" altLang="zh-CN" sz="2400" dirty="0" smtClean="0">
                <a:latin typeface="Times New Roman" panose="02020603050405020304" charset="0"/>
                <a:ea typeface="Times New Roman" panose="02020603050405020304" charset="0"/>
                <a:cs typeface="Times New Roman" panose="02020603050405020304" charset="0"/>
              </a:rPr>
              <a:t>repairs, Olav expected his business could boom </a:t>
            </a:r>
            <a:r>
              <a:rPr kumimoji="1" lang="en-US" altLang="zh-CN" sz="2400" dirty="0" smtClean="0">
                <a:latin typeface="Times New Roman" panose="02020603050405020304" charset="0"/>
                <a:cs typeface="Times New Roman" panose="02020603050405020304" charset="0"/>
              </a:rPr>
              <a:t>in the peak season for tourism. He was looking forward to it and felt excited.  "And today will be a perfect day."这句话单独成段，继是对前文他对这个旅游季期待的一种呼应（前文有说他expecting），也是对后文火灾发生构成强烈的对比，从而衬托他火场救人的英雄事迹。</a:t>
            </a:r>
            <a:endParaRPr kumimoji="1" lang="en-US" altLang="zh-CN" sz="2400" dirty="0" smtClean="0">
              <a:latin typeface="Times New Roman" panose="02020603050405020304" charset="0"/>
              <a:cs typeface="Times New Roman" panose="02020603050405020304" charset="0"/>
            </a:endParaRPr>
          </a:p>
        </p:txBody>
      </p:sp>
      <p:sp>
        <p:nvSpPr>
          <p:cNvPr id="20" name="文本框 19"/>
          <p:cNvSpPr txBox="1"/>
          <p:nvPr/>
        </p:nvSpPr>
        <p:spPr>
          <a:xfrm>
            <a:off x="236855" y="3940175"/>
            <a:ext cx="6887845" cy="460375"/>
          </a:xfrm>
          <a:prstGeom prst="rect">
            <a:avLst/>
          </a:prstGeom>
          <a:solidFill>
            <a:srgbClr val="0070C0"/>
          </a:solidFill>
        </p:spPr>
        <p:txBody>
          <a:bodyPr wrap="square" rtlCol="0">
            <a:spAutoFit/>
          </a:bodyPr>
          <a:lstStyle/>
          <a:p>
            <a:r>
              <a:rPr kumimoji="1" lang="en-US" altLang="zh-CN" sz="2400" dirty="0" smtClean="0">
                <a:solidFill>
                  <a:schemeClr val="bg1"/>
                </a:solidFill>
              </a:rPr>
              <a:t>Driving in tunnel, </a:t>
            </a:r>
            <a:r>
              <a:rPr kumimoji="1" lang="en-US" altLang="zh-CN" sz="2400" smtClean="0">
                <a:solidFill>
                  <a:schemeClr val="bg1"/>
                </a:solidFill>
              </a:rPr>
              <a:t>he spotted a bus on fire.</a:t>
            </a:r>
            <a:endParaRPr kumimoji="1" lang="zh-CN" altLang="en-US" sz="2400" dirty="0">
              <a:solidFill>
                <a:schemeClr val="bg1"/>
              </a:solidFill>
            </a:endParaRPr>
          </a:p>
        </p:txBody>
      </p:sp>
      <p:sp>
        <p:nvSpPr>
          <p:cNvPr id="21" name="文本框 20"/>
          <p:cNvSpPr txBox="1"/>
          <p:nvPr/>
        </p:nvSpPr>
        <p:spPr>
          <a:xfrm>
            <a:off x="96520" y="2550795"/>
            <a:ext cx="5706745" cy="829945"/>
          </a:xfrm>
          <a:prstGeom prst="rect">
            <a:avLst/>
          </a:prstGeom>
          <a:solidFill>
            <a:schemeClr val="accent1"/>
          </a:solidFill>
        </p:spPr>
        <p:txBody>
          <a:bodyPr wrap="square" rtlCol="0">
            <a:spAutoFit/>
          </a:bodyPr>
          <a:lstStyle/>
          <a:p>
            <a:r>
              <a:rPr kumimoji="1" lang="en-US" altLang="zh-CN" sz="2400" dirty="0" smtClean="0"/>
              <a:t>Tourists went the wrong way and </a:t>
            </a:r>
            <a:r>
              <a:rPr kumimoji="1" lang="en-US" altLang="zh-CN" sz="2400" smtClean="0"/>
              <a:t>it was impossible to get around.</a:t>
            </a:r>
            <a:endParaRPr kumimoji="1" lang="zh-CN" altLang="en-US" sz="2400" dirty="0"/>
          </a:p>
        </p:txBody>
      </p:sp>
      <p:sp>
        <p:nvSpPr>
          <p:cNvPr id="22" name="文本框 21"/>
          <p:cNvSpPr txBox="1"/>
          <p:nvPr/>
        </p:nvSpPr>
        <p:spPr>
          <a:xfrm>
            <a:off x="6568440" y="17145"/>
            <a:ext cx="5623560" cy="2306955"/>
          </a:xfrm>
          <a:prstGeom prst="rect">
            <a:avLst/>
          </a:prstGeom>
          <a:solidFill>
            <a:srgbClr val="0070C0"/>
          </a:solidFill>
        </p:spPr>
        <p:txBody>
          <a:bodyPr wrap="square" rtlCol="0">
            <a:spAutoFit/>
          </a:bodyPr>
          <a:lstStyle/>
          <a:p>
            <a:r>
              <a:rPr kumimoji="1" lang="en-US" altLang="zh-CN" sz="2400" dirty="0" smtClean="0">
                <a:solidFill>
                  <a:schemeClr val="bg1"/>
                </a:solidFill>
              </a:rPr>
              <a:t>Tunnel gates were closed.</a:t>
            </a:r>
            <a:endParaRPr kumimoji="1" lang="en-US" altLang="zh-CN" sz="2400" dirty="0" smtClean="0">
              <a:solidFill>
                <a:schemeClr val="bg1"/>
              </a:solidFill>
            </a:endParaRPr>
          </a:p>
          <a:p>
            <a:r>
              <a:rPr kumimoji="1" lang="en-US" altLang="zh-CN" sz="2400" dirty="0" smtClean="0">
                <a:solidFill>
                  <a:schemeClr val="bg1"/>
                </a:solidFill>
              </a:rPr>
              <a:t>Smoke was pouring out in Olav’s direction and it would black out the tunnel, chocking and blinding anyone inside.</a:t>
            </a:r>
            <a:endParaRPr kumimoji="1" lang="en-US" altLang="zh-CN" sz="2400" dirty="0" smtClean="0">
              <a:solidFill>
                <a:schemeClr val="bg1"/>
              </a:solidFill>
            </a:endParaRPr>
          </a:p>
          <a:p>
            <a:r>
              <a:rPr kumimoji="1" lang="en-US" altLang="zh-CN" sz="2400" dirty="0" smtClean="0">
                <a:solidFill>
                  <a:schemeClr val="bg1"/>
                </a:solidFill>
              </a:rPr>
              <a:t>No one could outrun the toxic fume.</a:t>
            </a:r>
            <a:endParaRPr kumimoji="1" lang="en-US" altLang="zh-CN" sz="2400" dirty="0" smtClean="0">
              <a:solidFill>
                <a:schemeClr val="bg1"/>
              </a:solidFill>
            </a:endParaRPr>
          </a:p>
        </p:txBody>
      </p:sp>
      <p:sp>
        <p:nvSpPr>
          <p:cNvPr id="23" name="矩形 22"/>
          <p:cNvSpPr/>
          <p:nvPr/>
        </p:nvSpPr>
        <p:spPr>
          <a:xfrm>
            <a:off x="9876662" y="2565700"/>
            <a:ext cx="492444" cy="923330"/>
          </a:xfrm>
          <a:prstGeom prst="rect">
            <a:avLst/>
          </a:prstGeom>
          <a:solidFill>
            <a:schemeClr val="accent1"/>
          </a:solidFill>
          <a:ln>
            <a:solidFill>
              <a:schemeClr val="accent1"/>
            </a:solidFill>
          </a:ln>
        </p:spPr>
        <p:txBody>
          <a:bodyPr wrap="none" lIns="91440" tIns="45720" rIns="91440" bIns="45720">
            <a:spAutoFit/>
          </a:bodyPr>
          <a:lstStyle/>
          <a:p>
            <a:pPr algn="ctr"/>
            <a:r>
              <a:rPr lang="en-US" altLang="zh-CN" sz="5400" b="0" cap="none" spc="0" smtClean="0">
                <a:ln w="0"/>
                <a:solidFill>
                  <a:schemeClr val="tx1"/>
                </a:solidFill>
                <a:effectLst>
                  <a:outerShdw blurRad="38100" dist="19050" dir="2700000" algn="tl" rotWithShape="0">
                    <a:schemeClr val="dk1">
                      <a:alpha val="40000"/>
                    </a:schemeClr>
                  </a:outerShdw>
                </a:effectLst>
                <a:latin typeface="Times New Roman" panose="02020603050405020304" charset="0"/>
                <a:ea typeface="Times New Roman" panose="02020603050405020304" charset="0"/>
                <a:cs typeface="Times New Roman" panose="02020603050405020304" charset="0"/>
              </a:rPr>
              <a:t>?</a:t>
            </a:r>
            <a:endParaRPr lang="zh-CN" alt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charset="0"/>
              <a:ea typeface="Times New Roman" panose="02020603050405020304" charset="0"/>
              <a:cs typeface="Times New Roman" panose="02020603050405020304" charset="0"/>
            </a:endParaRPr>
          </a:p>
        </p:txBody>
      </p:sp>
      <p:sp>
        <p:nvSpPr>
          <p:cNvPr id="24" name="矩形 23"/>
          <p:cNvSpPr/>
          <p:nvPr/>
        </p:nvSpPr>
        <p:spPr>
          <a:xfrm>
            <a:off x="11024388" y="3445187"/>
            <a:ext cx="492444" cy="923330"/>
          </a:xfrm>
          <a:prstGeom prst="rect">
            <a:avLst/>
          </a:prstGeom>
          <a:solidFill>
            <a:srgbClr val="0070C0"/>
          </a:solidFill>
        </p:spPr>
        <p:txBody>
          <a:bodyPr wrap="none" lIns="91440" tIns="45720" rIns="91440" bIns="45720">
            <a:spAutoFit/>
          </a:bodyPr>
          <a:lstStyle/>
          <a:p>
            <a:pPr algn="ctr"/>
            <a:r>
              <a:rPr lang="en-US" altLang="zh-CN" sz="5400" b="0" cap="none" spc="0" smtClean="0">
                <a:ln w="0"/>
                <a:solidFill>
                  <a:schemeClr val="bg1"/>
                </a:solidFill>
                <a:effectLst>
                  <a:outerShdw blurRad="38100" dist="19050" dir="2700000" algn="tl" rotWithShape="0">
                    <a:schemeClr val="dk1">
                      <a:alpha val="40000"/>
                    </a:schemeClr>
                  </a:outerShdw>
                </a:effectLst>
                <a:latin typeface="Times New Roman" panose="02020603050405020304" charset="0"/>
                <a:ea typeface="Times New Roman" panose="02020603050405020304" charset="0"/>
                <a:cs typeface="Times New Roman" panose="02020603050405020304" charset="0"/>
              </a:rPr>
              <a:t>?</a:t>
            </a:r>
            <a:endParaRPr lang="zh-CN" altLang="en-US" sz="5400" b="0" cap="none" spc="0" dirty="0">
              <a:ln w="0"/>
              <a:solidFill>
                <a:schemeClr val="bg1"/>
              </a:solidFill>
              <a:effectLst>
                <a:outerShdw blurRad="38100" dist="19050" dir="2700000" algn="tl" rotWithShape="0">
                  <a:schemeClr val="dk1">
                    <a:alpha val="40000"/>
                  </a:schemeClr>
                </a:outerShdw>
              </a:effectLst>
              <a:latin typeface="Times New Roman" panose="02020603050405020304" charset="0"/>
              <a:ea typeface="Times New Roman" panose="02020603050405020304" charset="0"/>
              <a:cs typeface="Times New Roman" panose="02020603050405020304" charset="0"/>
            </a:endParaRPr>
          </a:p>
        </p:txBody>
      </p:sp>
      <p:sp>
        <p:nvSpPr>
          <p:cNvPr id="25" name="文本框 24"/>
          <p:cNvSpPr txBox="1"/>
          <p:nvPr/>
        </p:nvSpPr>
        <p:spPr>
          <a:xfrm>
            <a:off x="485635" y="342900"/>
            <a:ext cx="1952765" cy="460375"/>
          </a:xfrm>
          <a:prstGeom prst="rect">
            <a:avLst/>
          </a:prstGeom>
          <a:noFill/>
          <a:ln w="50800" cmpd="dbl">
            <a:solidFill>
              <a:srgbClr val="002060"/>
            </a:solidFill>
          </a:ln>
        </p:spPr>
        <p:txBody>
          <a:bodyPr wrap="square" rtlCol="0">
            <a:spAutoFit/>
          </a:bodyPr>
          <a:lstStyle>
            <a:defPPr>
              <a:defRPr lang="zh-CN"/>
            </a:defPPr>
            <a:lvl1pPr>
              <a:defRPr kumimoji="1" sz="2400">
                <a:latin typeface="Times New Roman" panose="02020603050405020304" charset="0"/>
                <a:ea typeface="Times New Roman" panose="02020603050405020304" charset="0"/>
                <a:cs typeface="Times New Roman" panose="02020603050405020304" charset="0"/>
              </a:defRPr>
            </a:lvl1pPr>
          </a:lstStyle>
          <a:p>
            <a:r>
              <a:rPr lang="en-US" altLang="zh-CN" dirty="0"/>
              <a:t>Read for plots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bldLvl="0" animBg="1"/>
      <p:bldP spid="22" grpId="0" bldLvl="0" animBg="1"/>
      <p:bldP spid="23"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云形 9"/>
          <p:cNvSpPr/>
          <p:nvPr/>
        </p:nvSpPr>
        <p:spPr>
          <a:xfrm>
            <a:off x="8267700" y="645252"/>
            <a:ext cx="3238500" cy="114036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106314" y="70662"/>
            <a:ext cx="6896100" cy="461665"/>
          </a:xfrm>
          <a:prstGeom prst="rect">
            <a:avLst/>
          </a:prstGeom>
          <a:noFill/>
          <a:ln w="50800" cmpd="dbl">
            <a:solidFill>
              <a:srgbClr val="002060"/>
            </a:solidFill>
          </a:ln>
        </p:spPr>
        <p:txBody>
          <a:bodyPr wrap="square" rtlCol="0">
            <a:spAutoFit/>
          </a:bodyPr>
          <a:lstStyle>
            <a:defPPr>
              <a:defRPr lang="zh-CN"/>
            </a:defPPr>
            <a:lvl1pPr>
              <a:defRPr kumimoji="1" sz="2400">
                <a:latin typeface="Times New Roman" panose="02020603050405020304" charset="0"/>
                <a:ea typeface="Times New Roman" panose="02020603050405020304" charset="0"/>
                <a:cs typeface="Times New Roman" panose="02020603050405020304" charset="0"/>
              </a:defRPr>
            </a:lvl1pPr>
          </a:lstStyle>
          <a:p>
            <a:r>
              <a:rPr lang="en-US" altLang="zh-CN" dirty="0" smtClean="0"/>
              <a:t>Read for detailed plots and think about </a:t>
            </a:r>
            <a:r>
              <a:rPr lang="en-US" altLang="zh-CN" smtClean="0"/>
              <a:t>the intention</a:t>
            </a:r>
            <a:endParaRPr lang="zh-CN" altLang="en-US" dirty="0"/>
          </a:p>
        </p:txBody>
      </p:sp>
      <p:sp>
        <p:nvSpPr>
          <p:cNvPr id="5" name="文本框 4"/>
          <p:cNvSpPr txBox="1"/>
          <p:nvPr/>
        </p:nvSpPr>
        <p:spPr>
          <a:xfrm>
            <a:off x="227965" y="878231"/>
            <a:ext cx="3573414" cy="461665"/>
          </a:xfrm>
          <a:prstGeom prst="rect">
            <a:avLst/>
          </a:prstGeom>
          <a:noFill/>
        </p:spPr>
        <p:txBody>
          <a:bodyPr wrap="none" rtlCol="0">
            <a:spAutoFit/>
          </a:bodyPr>
          <a:lstStyle/>
          <a:p>
            <a:r>
              <a:rPr kumimoji="1" lang="en-US" altLang="zh-CN" sz="2400" dirty="0" smtClean="0">
                <a:latin typeface="Times New Roman" panose="02020603050405020304" charset="0"/>
                <a:ea typeface="Times New Roman" panose="02020603050405020304" charset="0"/>
                <a:cs typeface="Times New Roman" panose="02020603050405020304" charset="0"/>
              </a:rPr>
              <a:t>1.Event in two years earlier</a:t>
            </a:r>
            <a:endParaRPr kumimoji="1" lang="zh-CN" altLang="en-US" sz="2400" dirty="0">
              <a:latin typeface="Times New Roman" panose="02020603050405020304" charset="0"/>
              <a:ea typeface="Times New Roman" panose="02020603050405020304" charset="0"/>
              <a:cs typeface="Times New Roman" panose="02020603050405020304" charset="0"/>
            </a:endParaRPr>
          </a:p>
        </p:txBody>
      </p:sp>
      <p:sp>
        <p:nvSpPr>
          <p:cNvPr id="6" name="文本框 5"/>
          <p:cNvSpPr txBox="1"/>
          <p:nvPr/>
        </p:nvSpPr>
        <p:spPr>
          <a:xfrm>
            <a:off x="227965" y="3526448"/>
            <a:ext cx="5199757" cy="461665"/>
          </a:xfrm>
          <a:prstGeom prst="rect">
            <a:avLst/>
          </a:prstGeom>
          <a:noFill/>
        </p:spPr>
        <p:txBody>
          <a:bodyPr wrap="none" rtlCol="0">
            <a:spAutoFit/>
          </a:bodyPr>
          <a:lstStyle/>
          <a:p>
            <a:r>
              <a:rPr kumimoji="1" lang="en-US" altLang="zh-CN" sz="2400" dirty="0" smtClean="0">
                <a:latin typeface="Times New Roman" panose="02020603050405020304" charset="0"/>
                <a:ea typeface="Times New Roman" panose="02020603050405020304" charset="0"/>
                <a:cs typeface="Times New Roman" panose="02020603050405020304" charset="0"/>
              </a:rPr>
              <a:t>2. Emergency after both gates were shut </a:t>
            </a:r>
            <a:endParaRPr kumimoji="1" lang="zh-CN" altLang="en-US" sz="2400" dirty="0">
              <a:latin typeface="Times New Roman" panose="02020603050405020304" charset="0"/>
              <a:ea typeface="Times New Roman" panose="02020603050405020304" charset="0"/>
              <a:cs typeface="Times New Roman" panose="02020603050405020304" charset="0"/>
            </a:endParaRPr>
          </a:p>
        </p:txBody>
      </p:sp>
      <p:sp>
        <p:nvSpPr>
          <p:cNvPr id="7" name="文本框 6"/>
          <p:cNvSpPr txBox="1"/>
          <p:nvPr/>
        </p:nvSpPr>
        <p:spPr>
          <a:xfrm>
            <a:off x="227965" y="1490980"/>
            <a:ext cx="8790940" cy="1938020"/>
          </a:xfrm>
          <a:prstGeom prst="rect">
            <a:avLst/>
          </a:prstGeom>
          <a:noFill/>
        </p:spPr>
        <p:txBody>
          <a:bodyPr wrap="square" rtlCol="0">
            <a:spAutoFit/>
          </a:bodyPr>
          <a:lstStyle/>
          <a:p>
            <a:pPr marL="342900" indent="-342900">
              <a:buFont typeface="+mj-ea"/>
              <a:buAutoNum type="circleNumDbPlain"/>
            </a:pPr>
            <a:r>
              <a:rPr kumimoji="1" lang="en-US" altLang="zh-CN" sz="2400" dirty="0" smtClean="0">
                <a:latin typeface="Times New Roman" panose="02020603050405020304" charset="0"/>
                <a:ea typeface="Times New Roman" panose="02020603050405020304" charset="0"/>
                <a:cs typeface="Times New Roman" panose="02020603050405020304" charset="0"/>
              </a:rPr>
              <a:t>Tunnel was the only way to access the local scenic spot</a:t>
            </a:r>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r>
              <a:rPr kumimoji="1" lang="en-US" altLang="zh-CN" sz="2400" dirty="0" smtClean="0">
                <a:latin typeface="Times New Roman" panose="02020603050405020304" charset="0"/>
                <a:ea typeface="Times New Roman" panose="02020603050405020304" charset="0"/>
                <a:cs typeface="Times New Roman" panose="02020603050405020304" charset="0"/>
              </a:rPr>
              <a:t>Tunnel’s closure for repairs was</a:t>
            </a:r>
            <a:r>
              <a:rPr kumimoji="1" lang="en-US" altLang="zh-CN" sz="2400" dirty="0" smtClean="0">
                <a:solidFill>
                  <a:srgbClr val="FF0000"/>
                </a:solidFill>
                <a:latin typeface="Times New Roman" panose="02020603050405020304" charset="0"/>
                <a:ea typeface="Times New Roman" panose="02020603050405020304" charset="0"/>
                <a:cs typeface="Times New Roman" panose="02020603050405020304" charset="0"/>
              </a:rPr>
              <a:t> a disastrous blow</a:t>
            </a:r>
            <a:r>
              <a:rPr kumimoji="1" lang="en-US" altLang="zh-CN" sz="2400" dirty="0" smtClean="0">
                <a:latin typeface="Times New Roman" panose="02020603050405020304" charset="0"/>
                <a:ea typeface="Times New Roman" panose="02020603050405020304" charset="0"/>
                <a:cs typeface="Times New Roman" panose="02020603050405020304" charset="0"/>
              </a:rPr>
              <a:t> to Olav’s business</a:t>
            </a:r>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r>
              <a:rPr kumimoji="1" lang="en-US" altLang="zh-CN" sz="2400" dirty="0" smtClean="0">
                <a:latin typeface="Times New Roman" panose="02020603050405020304" charset="0"/>
                <a:ea typeface="Times New Roman" panose="02020603050405020304" charset="0"/>
                <a:cs typeface="Times New Roman" panose="02020603050405020304" charset="0"/>
              </a:rPr>
              <a:t>Although it was difficult, he managed to keep their staff on. </a:t>
            </a:r>
            <a:endParaRPr kumimoji="1" lang="zh-CN" altLang="en-US" sz="2400" dirty="0">
              <a:latin typeface="Times New Roman" panose="02020603050405020304" charset="0"/>
              <a:ea typeface="Times New Roman" panose="02020603050405020304" charset="0"/>
              <a:cs typeface="Times New Roman" panose="02020603050405020304" charset="0"/>
            </a:endParaRPr>
          </a:p>
        </p:txBody>
      </p:sp>
      <p:sp>
        <p:nvSpPr>
          <p:cNvPr id="8" name="文本框 7"/>
          <p:cNvSpPr txBox="1"/>
          <p:nvPr/>
        </p:nvSpPr>
        <p:spPr>
          <a:xfrm>
            <a:off x="0" y="3854428"/>
            <a:ext cx="10706100" cy="2676525"/>
          </a:xfrm>
          <a:prstGeom prst="rect">
            <a:avLst/>
          </a:prstGeom>
          <a:noFill/>
        </p:spPr>
        <p:txBody>
          <a:bodyPr wrap="square" rtlCol="0">
            <a:spAutoFit/>
          </a:bodyPr>
          <a:lstStyle/>
          <a:p>
            <a:pPr marL="342900" indent="-342900">
              <a:buFont typeface="+mj-ea"/>
              <a:buAutoNum type="circleNumDbPlain"/>
            </a:pPr>
            <a:r>
              <a:rPr kumimoji="1" lang="en-US" altLang="zh-CN" sz="2400" dirty="0" smtClean="0">
                <a:latin typeface="Times New Roman" panose="02020603050405020304" charset="0"/>
                <a:ea typeface="Times New Roman" panose="02020603050405020304" charset="0"/>
                <a:cs typeface="Times New Roman" panose="02020603050405020304" charset="0"/>
              </a:rPr>
              <a:t>The thick smoke was </a:t>
            </a:r>
            <a:r>
              <a:rPr kumimoji="1" lang="en-US" altLang="zh-CN" sz="2400" dirty="0" smtClean="0">
                <a:solidFill>
                  <a:srgbClr val="FF0000"/>
                </a:solidFill>
                <a:latin typeface="Times New Roman" panose="02020603050405020304" charset="0"/>
                <a:ea typeface="Times New Roman" panose="02020603050405020304" charset="0"/>
                <a:cs typeface="Times New Roman" panose="02020603050405020304" charset="0"/>
              </a:rPr>
              <a:t>pouring out of the bus in his direction</a:t>
            </a:r>
            <a:r>
              <a:rPr kumimoji="1" lang="en-US" altLang="zh-CN" sz="2400" dirty="0" smtClean="0">
                <a:latin typeface="Times New Roman" panose="02020603050405020304" charset="0"/>
                <a:ea typeface="Times New Roman" panose="02020603050405020304" charset="0"/>
                <a:cs typeface="Times New Roman" panose="02020603050405020304" charset="0"/>
              </a:rPr>
              <a:t> under the influence of  the strong wind.</a:t>
            </a:r>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r>
              <a:rPr kumimoji="1" lang="en-US" altLang="zh-CN" sz="2400" dirty="0" smtClean="0">
                <a:latin typeface="Times New Roman" panose="02020603050405020304" charset="0"/>
                <a:ea typeface="Times New Roman" panose="02020603050405020304" charset="0"/>
                <a:cs typeface="Times New Roman" panose="02020603050405020304" charset="0"/>
              </a:rPr>
              <a:t>In no time it would </a:t>
            </a:r>
            <a:r>
              <a:rPr kumimoji="1" lang="en-US" altLang="zh-CN" sz="2400" dirty="0" smtClean="0">
                <a:solidFill>
                  <a:srgbClr val="FF0000"/>
                </a:solidFill>
                <a:latin typeface="Times New Roman" panose="02020603050405020304" charset="0"/>
                <a:ea typeface="Times New Roman" panose="02020603050405020304" charset="0"/>
                <a:cs typeface="Times New Roman" panose="02020603050405020304" charset="0"/>
              </a:rPr>
              <a:t>black out </a:t>
            </a:r>
            <a:r>
              <a:rPr kumimoji="1" lang="en-US" altLang="zh-CN" sz="2400" dirty="0" smtClean="0">
                <a:latin typeface="Times New Roman" panose="02020603050405020304" charset="0"/>
                <a:ea typeface="Times New Roman" panose="02020603050405020304" charset="0"/>
                <a:cs typeface="Times New Roman" panose="02020603050405020304" charset="0"/>
              </a:rPr>
              <a:t>the tunnel, </a:t>
            </a:r>
            <a:r>
              <a:rPr kumimoji="1" lang="en-US" altLang="zh-CN" sz="2400" dirty="0" smtClean="0">
                <a:solidFill>
                  <a:srgbClr val="FF0000"/>
                </a:solidFill>
                <a:latin typeface="Times New Roman" panose="02020603050405020304" charset="0"/>
                <a:ea typeface="Times New Roman" panose="02020603050405020304" charset="0"/>
                <a:cs typeface="Times New Roman" panose="02020603050405020304" charset="0"/>
              </a:rPr>
              <a:t>chocking and blinding</a:t>
            </a:r>
            <a:r>
              <a:rPr kumimoji="1" lang="en-US" altLang="zh-CN" sz="2400" dirty="0" smtClean="0">
                <a:latin typeface="Times New Roman" panose="02020603050405020304" charset="0"/>
                <a:ea typeface="Times New Roman" panose="02020603050405020304" charset="0"/>
                <a:cs typeface="Times New Roman" panose="02020603050405020304" charset="0"/>
              </a:rPr>
              <a:t> anyone inside it.</a:t>
            </a:r>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r>
              <a:rPr kumimoji="1" lang="en-US" altLang="zh-CN" sz="2400" dirty="0" smtClean="0">
                <a:latin typeface="Times New Roman" panose="02020603050405020304" charset="0"/>
                <a:ea typeface="Times New Roman" panose="02020603050405020304" charset="0"/>
                <a:cs typeface="Times New Roman" panose="02020603050405020304" charset="0"/>
              </a:rPr>
              <a:t>There was no way the poor tourists could </a:t>
            </a:r>
            <a:r>
              <a:rPr kumimoji="1" lang="en-US" altLang="zh-CN" sz="2400" dirty="0" smtClean="0">
                <a:solidFill>
                  <a:srgbClr val="FF0000"/>
                </a:solidFill>
                <a:latin typeface="Times New Roman" panose="02020603050405020304" charset="0"/>
                <a:ea typeface="Times New Roman" panose="02020603050405020304" charset="0"/>
                <a:cs typeface="Times New Roman" panose="02020603050405020304" charset="0"/>
              </a:rPr>
              <a:t>outrun</a:t>
            </a:r>
            <a:r>
              <a:rPr kumimoji="1" lang="en-US" altLang="zh-CN" sz="2400" dirty="0" smtClean="0">
                <a:latin typeface="Times New Roman" panose="02020603050405020304" charset="0"/>
                <a:ea typeface="Times New Roman" panose="02020603050405020304" charset="0"/>
                <a:cs typeface="Times New Roman" panose="02020603050405020304" charset="0"/>
              </a:rPr>
              <a:t> (run away) the toxic fumes.</a:t>
            </a:r>
            <a:endParaRPr kumimoji="1" lang="en-US" altLang="zh-CN" sz="2400" dirty="0" smtClean="0">
              <a:latin typeface="Times New Roman" panose="02020603050405020304" charset="0"/>
              <a:ea typeface="Times New Roman" panose="02020603050405020304" charset="0"/>
              <a:cs typeface="Times New Roman" panose="02020603050405020304" charset="0"/>
            </a:endParaRPr>
          </a:p>
          <a:p>
            <a:pPr marL="342900" indent="-342900">
              <a:buFont typeface="+mj-ea"/>
              <a:buAutoNum type="circleNumDbPlain"/>
            </a:pPr>
            <a:r>
              <a:rPr kumimoji="1" lang="en-US" altLang="zh-CN" sz="2400" dirty="0" smtClean="0">
                <a:latin typeface="Times New Roman" panose="02020603050405020304" charset="0"/>
                <a:ea typeface="Times New Roman" panose="02020603050405020304" charset="0"/>
                <a:cs typeface="Times New Roman" panose="02020603050405020304" charset="0"/>
              </a:rPr>
              <a:t>Every minute counted.</a:t>
            </a:r>
            <a:endParaRPr kumimoji="1" lang="zh-CN" altLang="en-US" sz="2400" dirty="0">
              <a:latin typeface="Times New Roman" panose="02020603050405020304" charset="0"/>
              <a:ea typeface="Times New Roman" panose="02020603050405020304" charset="0"/>
              <a:cs typeface="Times New Roman" panose="02020603050405020304" charset="0"/>
            </a:endParaRPr>
          </a:p>
        </p:txBody>
      </p:sp>
      <p:sp>
        <p:nvSpPr>
          <p:cNvPr id="9" name="文本框 8"/>
          <p:cNvSpPr txBox="1"/>
          <p:nvPr/>
        </p:nvSpPr>
        <p:spPr>
          <a:xfrm>
            <a:off x="8547100" y="764388"/>
            <a:ext cx="2806700" cy="1106805"/>
          </a:xfrm>
          <a:prstGeom prst="rect">
            <a:avLst/>
          </a:prstGeom>
          <a:noFill/>
        </p:spPr>
        <p:txBody>
          <a:bodyPr wrap="square" rtlCol="0">
            <a:spAutoFit/>
          </a:bodyPr>
          <a:lstStyle/>
          <a:p>
            <a:r>
              <a:rPr kumimoji="1" lang="zh-CN" altLang="en-US" sz="2200" dirty="0" smtClean="0"/>
              <a:t>为续写情节作铺垫</a:t>
            </a:r>
            <a:endParaRPr kumimoji="1" lang="zh-CN" altLang="en-US" sz="2200" dirty="0" smtClean="0"/>
          </a:p>
          <a:p>
            <a:r>
              <a:rPr kumimoji="1" lang="zh-CN" altLang="en-US" sz="2200" dirty="0"/>
              <a:t>男主人公一种面对困难坚强的性格特点。</a:t>
            </a:r>
            <a:endParaRPr kumimoji="1" lang="zh-CN" altLang="en-US" sz="2200" dirty="0"/>
          </a:p>
        </p:txBody>
      </p:sp>
      <p:sp>
        <p:nvSpPr>
          <p:cNvPr id="11" name="云形 10"/>
          <p:cNvSpPr/>
          <p:nvPr/>
        </p:nvSpPr>
        <p:spPr>
          <a:xfrm>
            <a:off x="7778750" y="2592070"/>
            <a:ext cx="5743575" cy="306197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200" dirty="0" smtClean="0">
                <a:solidFill>
                  <a:schemeClr val="tx1"/>
                </a:solidFill>
              </a:rPr>
              <a:t>营造紧张氛围，凸显情节张力，同时为体现人物善良，勇敢，果断的性格，作</a:t>
            </a:r>
            <a:r>
              <a:rPr kumimoji="1" lang="zh-CN" altLang="en-US" sz="2200" dirty="0" smtClean="0">
                <a:solidFill>
                  <a:schemeClr val="tx1"/>
                </a:solidFill>
              </a:rPr>
              <a:t>铺垫。从对火势的描写和现场人们的反应，读者能很深切的感受当时情况的情节，为续写做好了充分的铺垫。</a:t>
            </a:r>
            <a:endParaRPr kumimoji="1" lang="zh-CN" altLang="en-US" sz="22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7" grpId="0"/>
      <p:bldP spid="8" grpId="0"/>
      <p:bldP spid="9" grpId="0"/>
      <p:bldP spid="11" grpId="0" bldLvl="0" animBg="1"/>
    </p:bldLst>
  </p:timing>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0</TotalTime>
  <Words>11744</Words>
  <Application>WPS 演示</Application>
  <PresentationFormat>宽屏</PresentationFormat>
  <Paragraphs>235</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宋体</vt:lpstr>
      <vt:lpstr>Wingdings</vt:lpstr>
      <vt:lpstr>Times New Roman</vt:lpstr>
      <vt:lpstr>Times</vt:lpstr>
      <vt:lpstr>华文中宋</vt:lpstr>
      <vt:lpstr>Gill Sans MT</vt:lpstr>
      <vt:lpstr>微软雅黑</vt:lpstr>
      <vt:lpstr>Arial Unicode MS</vt:lpstr>
      <vt:lpstr>等线</vt:lpstr>
      <vt:lpstr>Calibri</vt:lpstr>
      <vt:lpstr>包裹</vt:lpstr>
      <vt:lpstr>PowerPoint 演示文稿</vt:lpstr>
      <vt:lpstr>PowerPoint 演示文稿</vt:lpstr>
      <vt:lpstr>PowerPoint 演示文稿</vt:lpstr>
      <vt:lpstr>PowerPoint 演示文稿</vt:lpstr>
      <vt:lpstr>隧道逃生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492524729@qq.com</dc:creator>
  <cp:lastModifiedBy>Administrator</cp:lastModifiedBy>
  <cp:revision>68</cp:revision>
  <dcterms:created xsi:type="dcterms:W3CDTF">2021-05-07T14:40:00Z</dcterms:created>
  <dcterms:modified xsi:type="dcterms:W3CDTF">2021-05-19T03:46:02Z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F894C34C3A2D4A429EDBAAC6E620B448</vt:lpwstr>
  </property>
  <property fmtid="{D5CDD505-2E9C-101B-9397-08002B2CF9AE}" pid="3" name="KSOProductBuildVer">
    <vt:lpwstr>2052-11.1.0.10495</vt:lpwstr>
  </property>
</Properties>
</file>