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378" r:id="rId4"/>
    <p:sldId id="379" r:id="rId5"/>
    <p:sldId id="382" r:id="rId6"/>
    <p:sldId id="274" r:id="rId7"/>
    <p:sldId id="270" r:id="rId8"/>
    <p:sldId id="271" r:id="rId9"/>
    <p:sldId id="347" r:id="rId10"/>
    <p:sldId id="318" r:id="rId11"/>
    <p:sldId id="322" r:id="rId12"/>
    <p:sldId id="316" r:id="rId13"/>
    <p:sldId id="317" r:id="rId14"/>
    <p:sldId id="326" r:id="rId15"/>
    <p:sldId id="262" r:id="rId16"/>
    <p:sldId id="310" r:id="rId17"/>
    <p:sldId id="269" r:id="rId18"/>
    <p:sldId id="376"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D5E1ED"/>
    <a:srgbClr val="E6EBCC"/>
    <a:srgbClr val="9EE3EC"/>
    <a:srgbClr val="ECBA76"/>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0"/>
    <p:restoredTop sz="94580"/>
  </p:normalViewPr>
  <p:slideViewPr>
    <p:cSldViewPr snapToGrid="0" snapToObjects="1">
      <p:cViewPr varScale="1">
        <p:scale>
          <a:sx n="102" d="100"/>
          <a:sy n="102" d="100"/>
        </p:scale>
        <p:origin x="20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598D5-E086-E446-A5AD-9C7F3124DDF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207E-0A91-B84E-B511-87DA86EEE6A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8" name="Date Placeholder 7"/>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9" name="Date Placeholder 8"/>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1" name="Slide Number Placeholder 10"/>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54DCBE-2BE1-8C4C-8488-7A8D4B37A580}" type="datetimeFigureOut">
              <a:rPr kumimoji="1" lang="zh-CN" altLang="en-US" smtClean="0"/>
            </a:fld>
            <a:endParaRPr kumimoji="1"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0" name="Slide Number Placeholder 9"/>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DD7B1B0-F0A7-C84C-B3FE-D0034709A77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隧道逃生</a:t>
            </a:r>
            <a:endParaRPr kumimoji="1" lang="zh-CN" altLang="en-US" dirty="0"/>
          </a:p>
        </p:txBody>
      </p:sp>
      <p:sp>
        <p:nvSpPr>
          <p:cNvPr id="5" name="副标题 4"/>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685" y="0"/>
            <a:ext cx="12152630" cy="698563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Horrified to spot that black smoke thickened like black cloud, olav jumped on his van swiftly and sped up immediately. His head aching, his eyes burning, the only thing he could do was to drive (</a:t>
            </a:r>
            <a:r>
              <a:rPr lang="en-US" altLang="zh-CN" sz="2800">
                <a:solidFill>
                  <a:srgbClr val="FF0000"/>
                </a:solidFill>
                <a:latin typeface="Times New Roman" panose="02020603050405020304" charset="0"/>
                <a:cs typeface="Times New Roman" panose="02020603050405020304" charset="0"/>
              </a:rPr>
              <a:t>hysterically)</a:t>
            </a:r>
            <a:r>
              <a:rPr lang="en-US" altLang="zh-CN" sz="2800">
                <a:latin typeface="Times New Roman" panose="02020603050405020304" charset="0"/>
                <a:cs typeface="Times New Roman" panose="02020603050405020304" charset="0"/>
              </a:rPr>
              <a:t> like a mad man in an attempt to escape from the black monster (</a:t>
            </a:r>
            <a:r>
              <a:rPr lang="en-US" altLang="zh-CN" sz="2800">
                <a:solidFill>
                  <a:srgbClr val="FF0000"/>
                </a:solidFill>
                <a:latin typeface="Times New Roman" panose="02020603050405020304" charset="0"/>
                <a:cs typeface="Times New Roman" panose="02020603050405020304" charset="0"/>
              </a:rPr>
              <a:t>behind)</a:t>
            </a:r>
            <a:r>
              <a:rPr lang="en-US" altLang="zh-CN" sz="2800">
                <a:latin typeface="Times New Roman" panose="02020603050405020304" charset="0"/>
                <a:cs typeface="Times New Roman" panose="02020603050405020304" charset="0"/>
              </a:rPr>
              <a:t>.  (Yuan)</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However, </a:t>
            </a:r>
            <a:r>
              <a:rPr lang="en-US" altLang="zh-CN" sz="2800">
                <a:solidFill>
                  <a:srgbClr val="FF0000"/>
                </a:solidFill>
                <a:latin typeface="Times New Roman" panose="02020603050405020304" charset="0"/>
                <a:cs typeface="Times New Roman" panose="02020603050405020304" charset="0"/>
              </a:rPr>
              <a:t>time was fleeing by</a:t>
            </a:r>
            <a:r>
              <a:rPr lang="en-US" altLang="zh-CN" sz="2800">
                <a:latin typeface="Times New Roman" panose="02020603050405020304" charset="0"/>
                <a:cs typeface="Times New Roman" panose="02020603050405020304" charset="0"/>
              </a:rPr>
              <a:t> and the terrible smoke nearly </a:t>
            </a:r>
            <a:r>
              <a:rPr lang="en-US" altLang="zh-CN" sz="2800">
                <a:solidFill>
                  <a:srgbClr val="FF0000"/>
                </a:solidFill>
                <a:latin typeface="Times New Roman" panose="02020603050405020304" charset="0"/>
                <a:cs typeface="Times New Roman" panose="02020603050405020304" charset="0"/>
              </a:rPr>
              <a:t>enveloped</a:t>
            </a:r>
            <a:r>
              <a:rPr lang="en-US" altLang="zh-CN" sz="2800">
                <a:latin typeface="Times New Roman" panose="02020603050405020304" charset="0"/>
                <a:cs typeface="Times New Roman" panose="02020603050405020304" charset="0"/>
              </a:rPr>
              <a:t> the van. </a:t>
            </a:r>
            <a:r>
              <a:rPr lang="en-US" altLang="zh-CN" sz="2800">
                <a:solidFill>
                  <a:srgbClr val="FF0000"/>
                </a:solidFill>
                <a:latin typeface="Times New Roman" panose="02020603050405020304" charset="0"/>
                <a:cs typeface="Times New Roman" panose="02020603050405020304" charset="0"/>
              </a:rPr>
              <a:t>So horrified was Olva that sweat had soaked through his shirt</a:t>
            </a:r>
            <a:r>
              <a:rPr lang="en-US" altLang="zh-CN" sz="2800">
                <a:latin typeface="Times New Roman" panose="02020603050405020304" charset="0"/>
                <a:cs typeface="Times New Roman" panose="02020603050405020304" charset="0"/>
              </a:rPr>
              <a:t>. After the last one managed to get on, he </a:t>
            </a:r>
            <a:r>
              <a:rPr lang="en-US" altLang="zh-CN" sz="2800">
                <a:solidFill>
                  <a:srgbClr val="FF0000"/>
                </a:solidFill>
                <a:latin typeface="Times New Roman" panose="02020603050405020304" charset="0"/>
                <a:cs typeface="Times New Roman" panose="02020603050405020304" charset="0"/>
              </a:rPr>
              <a:t>closed</a:t>
            </a:r>
            <a:r>
              <a:rPr lang="en-US" altLang="zh-CN" sz="2800">
                <a:latin typeface="Times New Roman" panose="02020603050405020304" charset="0"/>
                <a:cs typeface="Times New Roman" panose="02020603050405020304" charset="0"/>
              </a:rPr>
              <a:t> the door, </a:t>
            </a:r>
            <a:r>
              <a:rPr lang="en-US" altLang="zh-CN" sz="2800">
                <a:solidFill>
                  <a:srgbClr val="FF0000"/>
                </a:solidFill>
                <a:latin typeface="Times New Roman" panose="02020603050405020304" charset="0"/>
                <a:cs typeface="Times New Roman" panose="02020603050405020304" charset="0"/>
              </a:rPr>
              <a:t>jumped</a:t>
            </a:r>
            <a:r>
              <a:rPr lang="en-US" altLang="zh-CN" sz="2800">
                <a:latin typeface="Times New Roman" panose="02020603050405020304" charset="0"/>
                <a:cs typeface="Times New Roman" panose="02020603050405020304" charset="0"/>
              </a:rPr>
              <a:t> into the driver’s seat and </a:t>
            </a:r>
            <a:r>
              <a:rPr lang="en-US" altLang="zh-CN" sz="2800">
                <a:solidFill>
                  <a:srgbClr val="FF0000"/>
                </a:solidFill>
                <a:latin typeface="Times New Roman" panose="02020603050405020304" charset="0"/>
                <a:cs typeface="Times New Roman" panose="02020603050405020304" charset="0"/>
              </a:rPr>
              <a:t>pressed </a:t>
            </a:r>
            <a:r>
              <a:rPr lang="en-US" altLang="zh-CN" sz="2800">
                <a:latin typeface="Times New Roman" panose="02020603050405020304" charset="0"/>
                <a:cs typeface="Times New Roman" panose="02020603050405020304" charset="0"/>
              </a:rPr>
              <a:t>the accelerator </a:t>
            </a:r>
            <a:r>
              <a:rPr lang="en-US" altLang="zh-CN" sz="2800">
                <a:solidFill>
                  <a:srgbClr val="FF0000"/>
                </a:solidFill>
                <a:latin typeface="Times New Roman" panose="02020603050405020304" charset="0"/>
                <a:cs typeface="Times New Roman" panose="02020603050405020304" charset="0"/>
              </a:rPr>
              <a:t>with all his might</a:t>
            </a:r>
            <a:r>
              <a:rPr lang="en-US" altLang="zh-CN" sz="2800">
                <a:latin typeface="Times New Roman" panose="02020603050405020304" charset="0"/>
                <a:cs typeface="Times New Roman" panose="02020603050405020304" charset="0"/>
              </a:rPr>
              <a:t>. </a:t>
            </a:r>
            <a:r>
              <a:rPr lang="en-US" altLang="zh-CN" sz="2800">
                <a:solidFill>
                  <a:srgbClr val="0432FF"/>
                </a:solidFill>
                <a:latin typeface="Times New Roman" panose="02020603050405020304" charset="0"/>
                <a:cs typeface="Times New Roman" panose="02020603050405020304" charset="0"/>
              </a:rPr>
              <a:t>The experience as a fireman told him that there was no time left with the </a:t>
            </a:r>
            <a:r>
              <a:rPr lang="en-US" altLang="zh-CN" sz="2800">
                <a:solidFill>
                  <a:srgbClr val="0432FF"/>
                </a:solidFill>
                <a:latin typeface="Times New Roman" panose="02020603050405020304" charset="0"/>
                <a:cs typeface="Times New Roman" panose="02020603050405020304" charset="0"/>
                <a:sym typeface="+mn-ea"/>
              </a:rPr>
              <a:t>vanishing </a:t>
            </a:r>
            <a:r>
              <a:rPr lang="en-US" altLang="zh-CN" sz="2800">
                <a:solidFill>
                  <a:srgbClr val="0432FF"/>
                </a:solidFill>
                <a:latin typeface="Times New Roman" panose="02020603050405020304" charset="0"/>
                <a:cs typeface="Times New Roman" panose="02020603050405020304" charset="0"/>
              </a:rPr>
              <a:t>oxygen</a:t>
            </a:r>
            <a:r>
              <a:rPr lang="en-US" altLang="zh-CN" sz="2800">
                <a:latin typeface="Times New Roman" panose="02020603050405020304" charset="0"/>
                <a:cs typeface="Times New Roman" panose="02020603050405020304" charset="0"/>
              </a:rPr>
              <a:t>. He accelerated the speed desperately.</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Time pasted amidst deadly stillness and suffocated darkness.(Wang)</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sym typeface="+mn-ea"/>
              </a:rPr>
              <a:t>修：</a:t>
            </a:r>
            <a:r>
              <a:rPr lang="en-US" altLang="zh-CN" sz="2800">
                <a:latin typeface="Times New Roman" panose="02020603050405020304" charset="0"/>
                <a:cs typeface="Times New Roman" panose="02020603050405020304" charset="0"/>
                <a:sym typeface="+mn-ea"/>
              </a:rPr>
              <a:t>Time seemed to solidfy amidst deadly stillness and suffocated darkness.</a:t>
            </a:r>
            <a:endParaRPr lang="en-US" altLang="zh-CN" sz="2800"/>
          </a:p>
          <a:p>
            <a:endParaRPr lang="en-US" altLang="zh-CN" sz="2800"/>
          </a:p>
          <a:p>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blinds(horizontal)">
                                      <p:cBhvr>
                                        <p:cTn id="14" dur="500"/>
                                        <p:tgtEl>
                                          <p:spTgt spid="4">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p:cTn id="19" dur="10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20" dur="1000" fill="hold"/>
                                        <p:tgtEl>
                                          <p:spTgt spid="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755" y="119"/>
            <a:ext cx="11988800" cy="461665"/>
          </a:xfrm>
          <a:prstGeom prst="rect">
            <a:avLst/>
          </a:prstGeom>
          <a:noFill/>
        </p:spPr>
        <p:txBody>
          <a:bodyPr wrap="square" rtlCol="0">
            <a:spAutoFit/>
          </a:bodyPr>
          <a:lstStyle/>
          <a:p>
            <a:r>
              <a:rPr lang="en-US" altLang="zh-CN" sz="2400" b="1" dirty="0">
                <a:latin typeface="Times New Roman" panose="02020603050405020304" charset="0"/>
                <a:ea typeface="Times New Roman" panose="02020603050405020304" charset="0"/>
                <a:cs typeface="Times New Roman" panose="02020603050405020304" charset="0"/>
              </a:rPr>
              <a:t>Para.2 After a 20 minutes' desperate drive, finally there they arrived </a:t>
            </a:r>
            <a:r>
              <a:rPr lang="en-US" altLang="zh-CN"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a:latin typeface="Times New Roman" panose="02020603050405020304" charset="0"/>
                <a:ea typeface="Times New Roman" panose="02020603050405020304" charset="0"/>
                <a:cs typeface="Times New Roman" panose="02020603050405020304" charset="0"/>
              </a:rPr>
              <a:t>the exit of the tunnel</a:t>
            </a:r>
            <a:r>
              <a:rPr lang="en-US" altLang="zh-CN" sz="2400" b="1" dirty="0" smtClean="0">
                <a:latin typeface="Times New Roman" panose="02020603050405020304" charset="0"/>
                <a:ea typeface="Times New Roman" panose="02020603050405020304" charset="0"/>
                <a:cs typeface="Times New Roman" panose="02020603050405020304" charset="0"/>
              </a:rPr>
              <a:t>!</a:t>
            </a:r>
            <a:endParaRPr lang="zh-CN" altLang="zh-CN" sz="2400" b="1" dirty="0">
              <a:latin typeface="Times New Roman" panose="02020603050405020304" charset="0"/>
              <a:ea typeface="Times New Roman" panose="02020603050405020304" charset="0"/>
              <a:cs typeface="Times New Roman" panose="02020603050405020304" charset="0"/>
            </a:endParaRPr>
          </a:p>
        </p:txBody>
      </p:sp>
      <p:sp>
        <p:nvSpPr>
          <p:cNvPr id="6" name="文本框 5"/>
          <p:cNvSpPr txBox="1"/>
          <p:nvPr/>
        </p:nvSpPr>
        <p:spPr>
          <a:xfrm>
            <a:off x="203200" y="2768600"/>
            <a:ext cx="9931400" cy="3046988"/>
          </a:xfrm>
          <a:prstGeom prst="rect">
            <a:avLst/>
          </a:prstGeom>
          <a:noFill/>
        </p:spPr>
        <p:txBody>
          <a:bodyPr wrap="square" rtlCol="0">
            <a:spAutoFit/>
          </a:bodyPr>
          <a:lstStyle/>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p:txBody>
      </p:sp>
      <p:sp>
        <p:nvSpPr>
          <p:cNvPr id="7" name="文本框 6"/>
          <p:cNvSpPr txBox="1"/>
          <p:nvPr/>
        </p:nvSpPr>
        <p:spPr>
          <a:xfrm>
            <a:off x="0" y="1603375"/>
            <a:ext cx="12192000" cy="3107690"/>
          </a:xfrm>
          <a:prstGeom prst="rect">
            <a:avLst/>
          </a:prstGeom>
          <a:noFill/>
        </p:spPr>
        <p:txBody>
          <a:bodyPr wrap="square" rtlCol="0">
            <a:spAutoFit/>
          </a:bodyPr>
          <a:lstStyle/>
          <a:p>
            <a:pPr marL="342900" indent="-342900">
              <a:buFont typeface="+mj-ea"/>
              <a:buAutoNum type="circleNumDbPlain"/>
            </a:pPr>
            <a:r>
              <a:rPr kumimoji="1" lang="en-US" altLang="zh-CN" sz="2800" dirty="0" smtClean="0">
                <a:solidFill>
                  <a:srgbClr val="FF0000"/>
                </a:solidFill>
                <a:latin typeface="Times New Roman" panose="02020603050405020304" charset="0"/>
                <a:ea typeface="Times New Roman" panose="02020603050405020304" charset="0"/>
                <a:cs typeface="Times New Roman" panose="02020603050405020304" charset="0"/>
              </a:rPr>
              <a:t>What a narrow escape!</a:t>
            </a:r>
            <a:r>
              <a:rPr kumimoji="1" lang="en-US" altLang="zh-CN" sz="2800" dirty="0" smtClean="0">
                <a:latin typeface="Times New Roman" panose="02020603050405020304" charset="0"/>
                <a:ea typeface="Times New Roman" panose="02020603050405020304" charset="0"/>
                <a:cs typeface="Times New Roman" panose="02020603050405020304" charset="0"/>
              </a:rPr>
              <a:t> All of them breathed with a relief. They felt without Olav, they would not have got away from it and even would have chocked to death in the tunnel. Feeling grateful, they expressed their thanks to Olav, whose eyebrows however,  was knitted into a deep frown.</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Everyone’s tension released, they cheered to celebrate their survival and gave thanks to Olav, whose eyebrows,  however, was knitted into a deep frown. </a:t>
            </a:r>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
        <p:nvSpPr>
          <p:cNvPr id="8" name="文本框 7"/>
          <p:cNvSpPr txBox="1"/>
          <p:nvPr/>
        </p:nvSpPr>
        <p:spPr>
          <a:xfrm>
            <a:off x="0" y="725805"/>
            <a:ext cx="12192000"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a:ea typeface="宋体" panose="02010600030101010101" pitchFamily="2" charset="-122"/>
              </a:rPr>
              <a:t>第二段开头</a:t>
            </a:r>
            <a:r>
              <a:rPr lang="en-US" altLang="zh-CN" dirty="0"/>
              <a:t>: What did they feel?(tourists: relieved and grateful; Olav: relieved and </a:t>
            </a:r>
            <a:r>
              <a:rPr lang="en-US" altLang="zh-CN" dirty="0" smtClean="0"/>
              <a:t>upset)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520" y="259715"/>
            <a:ext cx="12100560"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smtClean="0">
                <a:ea typeface="宋体" panose="02010600030101010101" pitchFamily="2" charset="-122"/>
              </a:rPr>
              <a:t>故事尾声</a:t>
            </a:r>
            <a:r>
              <a:rPr lang="en-US" altLang="zh-CN" dirty="0" smtClean="0">
                <a:ea typeface="宋体" panose="02010600030101010101" pitchFamily="2" charset="-122"/>
              </a:rPr>
              <a:t>:</a:t>
            </a:r>
            <a:r>
              <a:rPr lang="en-US" altLang="zh-CN" dirty="0" smtClean="0"/>
              <a:t> Would </a:t>
            </a:r>
            <a:r>
              <a:rPr lang="en-US" altLang="zh-CN" dirty="0"/>
              <a:t>he suffer the disastrous blow to his business again </a:t>
            </a:r>
            <a:r>
              <a:rPr lang="en-US" altLang="zh-CN" dirty="0" smtClean="0"/>
              <a:t>for </a:t>
            </a:r>
            <a:r>
              <a:rPr lang="en-US" altLang="zh-CN" dirty="0"/>
              <a:t>tunnel repairs</a:t>
            </a:r>
            <a:r>
              <a:rPr lang="en-US" altLang="zh-CN" dirty="0" smtClean="0"/>
              <a:t>?</a:t>
            </a:r>
            <a:endParaRPr lang="zh-CN" altLang="en-US" dirty="0"/>
          </a:p>
        </p:txBody>
      </p:sp>
      <p:sp>
        <p:nvSpPr>
          <p:cNvPr id="5" name="文本框 4"/>
          <p:cNvSpPr txBox="1"/>
          <p:nvPr/>
        </p:nvSpPr>
        <p:spPr>
          <a:xfrm>
            <a:off x="0" y="1369060"/>
            <a:ext cx="12192000" cy="4399915"/>
          </a:xfrm>
          <a:prstGeom prst="rect">
            <a:avLst/>
          </a:prstGeom>
          <a:noFill/>
        </p:spPr>
        <p:txBody>
          <a:bodyPr wrap="square" rtlCol="0">
            <a:spAutoFit/>
          </a:bodyPr>
          <a:lstStyle/>
          <a:p>
            <a:pPr marL="457200" indent="-457200">
              <a:buFont typeface="+mj-ea"/>
              <a:buAutoNum type="circleNumDbPlain"/>
            </a:pPr>
            <a:r>
              <a:rPr kumimoji="1" lang="en-US" altLang="zh-CN" sz="2800" dirty="0">
                <a:solidFill>
                  <a:srgbClr val="0432FF"/>
                </a:solidFill>
                <a:latin typeface="Times New Roman" panose="02020603050405020304" charset="0"/>
                <a:ea typeface="Times New Roman" panose="02020603050405020304" charset="0"/>
                <a:cs typeface="Times New Roman" panose="02020603050405020304" charset="0"/>
              </a:rPr>
              <a:t>How could his restaurant survive this time if the tunnel was to close again?</a:t>
            </a:r>
            <a:r>
              <a:rPr kumimoji="1" lang="en-US" altLang="zh-CN" sz="2800" dirty="0">
                <a:latin typeface="Times New Roman" panose="02020603050405020304" charset="0"/>
                <a:ea typeface="Times New Roman" panose="02020603050405020304" charset="0"/>
                <a:cs typeface="Times New Roman" panose="02020603050405020304" charset="0"/>
              </a:rPr>
              <a:t>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But that was not going to happen</a:t>
            </a:r>
            <a:r>
              <a:rPr kumimoji="1" lang="zh-CN" altLang="en-US" sz="2800" dirty="0">
                <a:solidFill>
                  <a:srgbClr val="FF0000"/>
                </a:solidFill>
                <a:latin typeface="Times New Roman" panose="02020603050405020304" charset="0"/>
                <a:ea typeface="Times New Roman" panose="02020603050405020304" charset="0"/>
                <a:cs typeface="Times New Roman" panose="02020603050405020304" charset="0"/>
              </a:rPr>
              <a:t>－</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one good turn deserves another</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the fire brigade(</a:t>
            </a:r>
            <a:r>
              <a:rPr kumimoji="1" lang="zh-CN" altLang="en-US" sz="2800" dirty="0">
                <a:latin typeface="Times New Roman" panose="02020603050405020304" charset="0"/>
                <a:ea typeface="宋体" panose="02010600030101010101" pitchFamily="2" charset="-122"/>
                <a:cs typeface="Times New Roman" panose="02020603050405020304" charset="0"/>
              </a:rPr>
              <a:t>消防队</a:t>
            </a:r>
            <a:r>
              <a:rPr kumimoji="1" lang="en-US" altLang="zh-CN" sz="2800" dirty="0">
                <a:latin typeface="Times New Roman" panose="02020603050405020304" charset="0"/>
                <a:ea typeface="宋体" panose="02010600030101010101" pitchFamily="2" charset="-122"/>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arrived just in time to put the fire out and the tunnel was reopened for use in a week</a:t>
            </a:r>
            <a:r>
              <a:rPr kumimoji="1" lang="en-US" altLang="zh-CN" sz="2800" dirty="0" smtClean="0">
                <a:latin typeface="Times New Roman" panose="02020603050405020304" charset="0"/>
                <a:ea typeface="Times New Roman" panose="02020603050405020304" charset="0"/>
                <a:cs typeface="Times New Roman" panose="02020603050405020304" charset="0"/>
              </a:rPr>
              <a:t>.</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457200" indent="-457200">
              <a:buFont typeface="+mj-ea"/>
              <a:buAutoNum type="circleNumDbPlain"/>
            </a:pP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AutoNum type="circleNumDbPlain"/>
            </a:pPr>
            <a:r>
              <a:rPr kumimoji="1" lang="en-US" altLang="zh-CN" sz="2800" dirty="0">
                <a:solidFill>
                  <a:srgbClr val="0432FF"/>
                </a:solidFill>
                <a:latin typeface="Times New Roman" panose="02020603050405020304" charset="0"/>
                <a:ea typeface="Times New Roman" panose="02020603050405020304" charset="0"/>
                <a:cs typeface="Times New Roman" panose="02020603050405020304" charset="0"/>
              </a:rPr>
              <a:t>Would the tunnel be repaired for a long time again? How could his restaurant survive this time if so?</a:t>
            </a:r>
            <a:r>
              <a:rPr kumimoji="1" lang="en-US" altLang="zh-CN" sz="2800" dirty="0">
                <a:latin typeface="Times New Roman" panose="02020603050405020304" charset="0"/>
                <a:ea typeface="Times New Roman" panose="02020603050405020304" charset="0"/>
                <a:cs typeface="Times New Roman" panose="02020603050405020304" charset="0"/>
              </a:rPr>
              <a:t> But that was not going to happen-one good turn deserves another-the fire engines arrived just in time to put the fire out and tunnel would be reopened for use in several days.</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70510"/>
            <a:ext cx="12143740" cy="1568450"/>
          </a:xfrm>
          <a:prstGeom prst="rect">
            <a:avLst/>
          </a:prstGeom>
          <a:noFill/>
        </p:spPr>
        <p:txBody>
          <a:bodyPr wrap="square" rtlCol="0">
            <a:spAutoFit/>
          </a:bodyPr>
          <a:p>
            <a:r>
              <a:rPr lang="en-US" altLang="zh-CN" sz="3200">
                <a:solidFill>
                  <a:schemeClr val="tx1"/>
                </a:solidFill>
                <a:latin typeface="Times New Roman" panose="02020603050405020304" charset="0"/>
                <a:cs typeface="Times New Roman" panose="02020603050405020304" charset="0"/>
              </a:rPr>
              <a:t>That night</a:t>
            </a:r>
            <a:r>
              <a:rPr lang="en-US" altLang="zh-CN" sz="3200">
                <a:latin typeface="Times New Roman" panose="02020603050405020304" charset="0"/>
                <a:cs typeface="Times New Roman" panose="02020603050405020304" charset="0"/>
              </a:rPr>
              <a:t>, Olav’s restaurant was brimming over with streams of tourists to reward his bravery and kindness, toally beyond his expectation of 500 tourists. What a perfect day! </a:t>
            </a:r>
            <a:endParaRPr lang="en-US" altLang="zh-CN" sz="3200">
              <a:latin typeface="Times New Roman" panose="02020603050405020304" charset="0"/>
              <a:cs typeface="Times New Roman" panose="02020603050405020304" charset="0"/>
            </a:endParaRPr>
          </a:p>
        </p:txBody>
      </p:sp>
      <p:sp>
        <p:nvSpPr>
          <p:cNvPr id="3" name="文本框 2"/>
          <p:cNvSpPr txBox="1"/>
          <p:nvPr/>
        </p:nvSpPr>
        <p:spPr>
          <a:xfrm>
            <a:off x="-19685" y="2192655"/>
            <a:ext cx="12162790" cy="304609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On hearing he was an owner of the restaurant, they all agreed to have a celebration for this narrow escape. Much to Olav’s surprise, the vedio taken at the dilemma went viral online and received plenty of comments of desire for having a dinner at the hero’s restaurant. </a:t>
            </a:r>
            <a:r>
              <a:rPr lang="en-US" altLang="zh-CN" sz="3200">
                <a:solidFill>
                  <a:srgbClr val="FF0000"/>
                </a:solidFill>
                <a:latin typeface="Times New Roman" panose="02020603050405020304" charset="0"/>
                <a:cs typeface="Times New Roman" panose="02020603050405020304" charset="0"/>
              </a:rPr>
              <a:t>What an unusual and unforgettable experience! From then on,Olav exerted himself to help others to make sure every day was a perfect day.</a:t>
            </a:r>
            <a:endParaRPr lang="en-US" altLang="zh-CN" sz="32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125" y="866775"/>
            <a:ext cx="12080875" cy="7970520"/>
          </a:xfrm>
          <a:prstGeom prst="rect">
            <a:avLst/>
          </a:prstGeom>
          <a:noFill/>
        </p:spPr>
        <p:txBody>
          <a:bodyPr wrap="square" rtlCol="0">
            <a:spAutoFit/>
          </a:bodyPr>
          <a:lstStyle/>
          <a:p>
            <a:r>
              <a:rPr lang="en-US" altLang="zh-CN" sz="3200" b="1" dirty="0">
                <a:latin typeface="Times New Roman" panose="02020603050405020304" charset="0"/>
                <a:ea typeface="Times New Roman" panose="02020603050405020304" charset="0"/>
                <a:cs typeface="Times New Roman" panose="02020603050405020304" charset="0"/>
              </a:rPr>
              <a:t>Para.1 Immediately, Olav turned the van round, jumped out and opened the sliding doors to the empty cargo space</a:t>
            </a:r>
            <a:r>
              <a:rPr lang="en-US" altLang="zh-CN" sz="3200" b="1"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”Everyone, come here” Olav shouted, waving his arms in the air, signaling people to run towards his van</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a:t>
            </a:r>
            <a:r>
              <a:rPr kumimoji="1" lang="en-US" altLang="zh-CN" sz="3200" dirty="0" smtClean="0">
                <a:latin typeface="Times New Roman" panose="02020603050405020304" charset="0"/>
                <a:ea typeface="Times New Roman" panose="02020603050405020304" charset="0"/>
                <a:cs typeface="Times New Roman" panose="02020603050405020304" charset="0"/>
              </a:rPr>
              <a:t> As </a:t>
            </a:r>
            <a:r>
              <a:rPr kumimoji="1" lang="en-US" altLang="zh-CN" sz="3200" dirty="0">
                <a:latin typeface="Times New Roman" panose="02020603050405020304" charset="0"/>
                <a:ea typeface="Times New Roman" panose="02020603050405020304" charset="0"/>
                <a:cs typeface="Times New Roman" panose="02020603050405020304" charset="0"/>
              </a:rPr>
              <a:t>the smoke became </a:t>
            </a:r>
            <a:r>
              <a:rPr kumimoji="1" lang="en-US" altLang="zh-CN" sz="3200" dirty="0" smtClean="0">
                <a:latin typeface="Times New Roman" panose="02020603050405020304" charset="0"/>
                <a:ea typeface="Times New Roman" panose="02020603050405020304" charset="0"/>
                <a:cs typeface="Times New Roman" panose="02020603050405020304" charset="0"/>
              </a:rPr>
              <a:t>thicker </a:t>
            </a:r>
            <a:r>
              <a:rPr kumimoji="1" lang="en-US" altLang="zh-CN" sz="3200" dirty="0">
                <a:latin typeface="Times New Roman" panose="02020603050405020304" charset="0"/>
                <a:ea typeface="Times New Roman" panose="02020603050405020304" charset="0"/>
                <a:cs typeface="Times New Roman" panose="02020603050405020304" charset="0"/>
              </a:rPr>
              <a:t>and spread </a:t>
            </a:r>
            <a:r>
              <a:rPr kumimoji="1" lang="en-US" altLang="zh-CN" sz="3200" dirty="0" smtClean="0">
                <a:latin typeface="Times New Roman" panose="02020603050405020304" charset="0"/>
                <a:ea typeface="Times New Roman" panose="02020603050405020304" charset="0"/>
                <a:cs typeface="Times New Roman" panose="02020603050405020304" charset="0"/>
              </a:rPr>
              <a:t>increasingly </a:t>
            </a:r>
            <a:r>
              <a:rPr kumimoji="1" lang="en-US" altLang="zh-CN" sz="3200" dirty="0">
                <a:latin typeface="Times New Roman" panose="02020603050405020304" charset="0"/>
                <a:ea typeface="Times New Roman" panose="02020603050405020304" charset="0"/>
                <a:cs typeface="Times New Roman" panose="02020603050405020304" charset="0"/>
              </a:rPr>
              <a:t>fast, the frightened tourists started to rush</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Under the influence of the strong wind, smoke spread even faster. It’s just like a life versus smoke match. As a former volunteer firefighter, Olav knew well what would happen if they didn’t leave as soon as possible. Hardly had he zoomed to the cab when the tourists piled in the van then he </a:t>
            </a:r>
            <a:r>
              <a:rPr kumimoji="1" lang="en-US" altLang="zh-CN" sz="3200" dirty="0" smtClean="0">
                <a:latin typeface="Times New Roman" panose="02020603050405020304" charset="0"/>
                <a:ea typeface="Times New Roman" panose="02020603050405020304" charset="0"/>
                <a:cs typeface="Times New Roman" panose="02020603050405020304" charset="0"/>
              </a:rPr>
              <a:t>accelerated </a:t>
            </a:r>
            <a:r>
              <a:rPr kumimoji="1" lang="en-US" altLang="zh-CN" sz="3200" dirty="0">
                <a:latin typeface="Times New Roman" panose="02020603050405020304" charset="0"/>
                <a:ea typeface="Times New Roman" panose="02020603050405020304" charset="0"/>
                <a:cs typeface="Times New Roman" panose="02020603050405020304" charset="0"/>
              </a:rPr>
              <a:t>the speed. In such an emergency, sweat poured from his head. </a:t>
            </a:r>
            <a:endParaRPr kumimoji="1" lang="en-US" altLang="zh-CN" sz="3200" dirty="0" smtClean="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en-US" altLang="zh-CN" sz="3200" b="1" dirty="0">
              <a:latin typeface="Times New Roman" panose="02020603050405020304" charset="0"/>
              <a:ea typeface="Times New Roman" panose="02020603050405020304" charset="0"/>
              <a:cs typeface="Times New Roman" panose="02020603050405020304" charset="0"/>
            </a:endParaRPr>
          </a:p>
          <a:p>
            <a:endParaRPr kumimoji="1" lang="zh-CN" altLang="en-US" sz="32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760" y="876300"/>
            <a:ext cx="12080875" cy="8462645"/>
          </a:xfrm>
          <a:prstGeom prst="rect">
            <a:avLst/>
          </a:prstGeom>
          <a:noFill/>
        </p:spPr>
        <p:txBody>
          <a:bodyPr wrap="square" rtlCol="0">
            <a:spAutoFit/>
          </a:bodyPr>
          <a:lstStyle/>
          <a:p>
            <a:r>
              <a:rPr lang="en-US" altLang="zh-CN" sz="3200" b="1" dirty="0" smtClean="0">
                <a:latin typeface="Times New Roman" panose="02020603050405020304" charset="0"/>
                <a:ea typeface="Times New Roman" panose="02020603050405020304" charset="0"/>
                <a:cs typeface="Times New Roman" panose="02020603050405020304" charset="0"/>
              </a:rPr>
              <a:t>Para.2 </a:t>
            </a:r>
            <a:r>
              <a:rPr lang="en-US" altLang="zh-CN" sz="3200" b="1" dirty="0">
                <a:latin typeface="Times New Roman" panose="02020603050405020304" charset="0"/>
                <a:ea typeface="Times New Roman" panose="02020603050405020304" charset="0"/>
                <a:cs typeface="Times New Roman" panose="02020603050405020304" charset="0"/>
              </a:rPr>
              <a:t>After a 20 </a:t>
            </a:r>
            <a:r>
              <a:rPr lang="en-US" altLang="zh-CN" sz="3200" b="1" dirty="0" smtClean="0">
                <a:latin typeface="Times New Roman" panose="02020603050405020304" charset="0"/>
                <a:ea typeface="Times New Roman" panose="02020603050405020304" charset="0"/>
                <a:cs typeface="Times New Roman" panose="02020603050405020304" charset="0"/>
              </a:rPr>
              <a:t>minutes‘ </a:t>
            </a:r>
            <a:r>
              <a:rPr lang="en-US" altLang="zh-CN" sz="3200" b="1" dirty="0">
                <a:latin typeface="Times New Roman" panose="02020603050405020304" charset="0"/>
                <a:ea typeface="Times New Roman" panose="02020603050405020304" charset="0"/>
                <a:cs typeface="Times New Roman" panose="02020603050405020304" charset="0"/>
              </a:rPr>
              <a:t>desperate drive, finally there they arrived - the exit of the tunnel</a:t>
            </a:r>
            <a:r>
              <a:rPr lang="en-US" altLang="zh-CN" sz="3200" b="1"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a:t>
            </a:r>
            <a:r>
              <a:rPr kumimoji="1" lang="en-US" altLang="zh-CN" sz="3200" dirty="0" smtClean="0">
                <a:latin typeface="Times New Roman" panose="02020603050405020304" charset="0"/>
                <a:ea typeface="Times New Roman" panose="02020603050405020304" charset="0"/>
                <a:cs typeface="Times New Roman" panose="02020603050405020304" charset="0"/>
              </a:rPr>
              <a:t>What </a:t>
            </a:r>
            <a:r>
              <a:rPr kumimoji="1" lang="en-US" altLang="zh-CN" sz="3200" dirty="0">
                <a:latin typeface="Times New Roman" panose="02020603050405020304" charset="0"/>
                <a:ea typeface="Times New Roman" panose="02020603050405020304" charset="0"/>
                <a:cs typeface="Times New Roman" panose="02020603050405020304" charset="0"/>
              </a:rPr>
              <a:t>a narrow escape! All of them breathed with a relief. They felt without Olav, they would </a:t>
            </a:r>
            <a:r>
              <a:rPr kumimoji="1" lang="en-US" altLang="zh-CN" sz="3200" dirty="0" smtClean="0">
                <a:latin typeface="Times New Roman" panose="02020603050405020304" charset="0"/>
                <a:ea typeface="Times New Roman" panose="02020603050405020304" charset="0"/>
                <a:cs typeface="Times New Roman" panose="02020603050405020304" charset="0"/>
              </a:rPr>
              <a:t>not have got </a:t>
            </a:r>
            <a:r>
              <a:rPr kumimoji="1" lang="en-US" altLang="zh-CN" sz="3200" dirty="0">
                <a:latin typeface="Times New Roman" panose="02020603050405020304" charset="0"/>
                <a:ea typeface="Times New Roman" panose="02020603050405020304" charset="0"/>
                <a:cs typeface="Times New Roman" panose="02020603050405020304" charset="0"/>
              </a:rPr>
              <a:t>away from it and even would </a:t>
            </a:r>
            <a:r>
              <a:rPr kumimoji="1" lang="en-US" altLang="zh-CN" sz="3200" dirty="0" smtClean="0">
                <a:latin typeface="Times New Roman" panose="02020603050405020304" charset="0"/>
                <a:ea typeface="Times New Roman" panose="02020603050405020304" charset="0"/>
                <a:cs typeface="Times New Roman" panose="02020603050405020304" charset="0"/>
              </a:rPr>
              <a:t>have chocked </a:t>
            </a:r>
            <a:r>
              <a:rPr kumimoji="1" lang="en-US" altLang="zh-CN" sz="3200" dirty="0">
                <a:latin typeface="Times New Roman" panose="02020603050405020304" charset="0"/>
                <a:ea typeface="Times New Roman" panose="02020603050405020304" charset="0"/>
                <a:cs typeface="Times New Roman" panose="02020603050405020304" charset="0"/>
              </a:rPr>
              <a:t>to death in the tunnel. Feeling grateful, they expressed their thanks to Olav, whose </a:t>
            </a:r>
            <a:r>
              <a:rPr kumimoji="1" lang="en-US" altLang="zh-CN" sz="3200" dirty="0" smtClean="0">
                <a:latin typeface="Times New Roman" panose="02020603050405020304" charset="0"/>
                <a:ea typeface="Times New Roman" panose="02020603050405020304" charset="0"/>
                <a:cs typeface="Times New Roman" panose="02020603050405020304" charset="0"/>
              </a:rPr>
              <a:t>eyebrows, </a:t>
            </a:r>
            <a:r>
              <a:rPr kumimoji="1" lang="en-US" altLang="zh-CN" sz="3200" dirty="0">
                <a:latin typeface="Times New Roman" panose="02020603050405020304" charset="0"/>
                <a:ea typeface="Times New Roman" panose="02020603050405020304" charset="0"/>
                <a:cs typeface="Times New Roman" panose="02020603050405020304" charset="0"/>
              </a:rPr>
              <a:t>however,  was knitted into a deep frown</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Would the tunnel be repaired for a long time again? How could his restaurant survive this time if so? But that was not going to </a:t>
            </a:r>
            <a:r>
              <a:rPr kumimoji="1" lang="en-US" altLang="zh-CN" sz="3200" dirty="0" smtClean="0">
                <a:latin typeface="Times New Roman" panose="02020603050405020304" charset="0"/>
                <a:ea typeface="Times New Roman" panose="02020603050405020304" charset="0"/>
                <a:cs typeface="Times New Roman" panose="02020603050405020304" charset="0"/>
              </a:rPr>
              <a:t>happen</a:t>
            </a:r>
            <a:r>
              <a:rPr kumimoji="1" lang="zh-CN" altLang="en-US" sz="3200" dirty="0">
                <a:latin typeface="Times New Roman" panose="02020603050405020304" charset="0"/>
                <a:ea typeface="Times New Roman" panose="02020603050405020304" charset="0"/>
                <a:cs typeface="Times New Roman" panose="02020603050405020304" charset="0"/>
              </a:rPr>
              <a:t>－</a:t>
            </a:r>
            <a:r>
              <a:rPr kumimoji="1" lang="en-US" altLang="zh-CN" sz="3200" dirty="0" smtClean="0">
                <a:latin typeface="Times New Roman" panose="02020603050405020304" charset="0"/>
                <a:ea typeface="Times New Roman" panose="02020603050405020304" charset="0"/>
                <a:cs typeface="Times New Roman" panose="02020603050405020304" charset="0"/>
              </a:rPr>
              <a:t>one </a:t>
            </a:r>
            <a:r>
              <a:rPr kumimoji="1" lang="en-US" altLang="zh-CN" sz="3200" dirty="0">
                <a:latin typeface="Times New Roman" panose="02020603050405020304" charset="0"/>
                <a:ea typeface="Times New Roman" panose="02020603050405020304" charset="0"/>
                <a:cs typeface="Times New Roman" panose="02020603050405020304" charset="0"/>
              </a:rPr>
              <a:t>good turn deserves </a:t>
            </a:r>
            <a:r>
              <a:rPr kumimoji="1" lang="en-US" altLang="zh-CN" sz="3200" dirty="0" smtClean="0">
                <a:latin typeface="Times New Roman" panose="02020603050405020304" charset="0"/>
                <a:ea typeface="Times New Roman" panose="02020603050405020304" charset="0"/>
                <a:cs typeface="Times New Roman" panose="02020603050405020304" charset="0"/>
              </a:rPr>
              <a:t>another</a:t>
            </a:r>
            <a:r>
              <a:rPr kumimoji="1" lang="zh-CN" altLang="en-US"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smtClean="0">
                <a:latin typeface="Times New Roman" panose="02020603050405020304" charset="0"/>
                <a:ea typeface="Times New Roman" panose="02020603050405020304" charset="0"/>
                <a:cs typeface="Times New Roman" panose="02020603050405020304" charset="0"/>
              </a:rPr>
              <a:t>the </a:t>
            </a:r>
            <a:r>
              <a:rPr kumimoji="1" lang="en-US" altLang="zh-CN" sz="3200" dirty="0">
                <a:latin typeface="Times New Roman" panose="02020603050405020304" charset="0"/>
                <a:ea typeface="Times New Roman" panose="02020603050405020304" charset="0"/>
                <a:cs typeface="Times New Roman" panose="02020603050405020304" charset="0"/>
              </a:rPr>
              <a:t>fire engines arrived just in time to put the fire out and tunnel would be reopened for use in several days.</a:t>
            </a:r>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zh-CN" altLang="zh-CN" sz="3200" b="1"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en-US" altLang="zh-CN" sz="3200" b="1" dirty="0">
              <a:latin typeface="Times New Roman" panose="02020603050405020304" charset="0"/>
              <a:ea typeface="Times New Roman" panose="02020603050405020304" charset="0"/>
              <a:cs typeface="Times New Roman" panose="02020603050405020304" charset="0"/>
            </a:endParaRPr>
          </a:p>
          <a:p>
            <a:endParaRPr kumimoji="1" lang="zh-CN" altLang="en-US" sz="32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12251690" cy="10001885"/>
          </a:xfrm>
          <a:prstGeom prst="rect">
            <a:avLst/>
          </a:prstGeom>
          <a:noFill/>
        </p:spPr>
        <p:txBody>
          <a:bodyPr wrap="square" rtlCol="0">
            <a:spAutoFit/>
          </a:bodyPr>
          <a:lstStyle/>
          <a:p>
            <a:r>
              <a:rPr lang="en-US" altLang="zh-CN" sz="2800" b="1" dirty="0">
                <a:latin typeface="Times New Roman" panose="02020603050405020304" charset="0"/>
                <a:ea typeface="Times New Roman" panose="02020603050405020304" charset="0"/>
                <a:cs typeface="Times New Roman" panose="02020603050405020304" charset="0"/>
              </a:rPr>
              <a:t>Para.1 Immediately, Olav turned the van round, jumped out and opened 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“everyone, get in here!” he shouted at the top of his lungs, pointing to the van and waving at the panicked crowd</a:t>
            </a: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At this, the frightened tourists started to pile in. The deadly fumes were preying on the tunnel ruthlessly, contaminating(polluting) all the air in its path. Olav knew if they didn’t leave soon the smoke would choke and blind them all</a:t>
            </a: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“We are leaving!” shouted Olav. He sprinted to the driver’s seat after making sure no one was left behind. Barely had he stepped on the accelerator when the dense smoke devoured the area. Everyone held their breath</a:t>
            </a:r>
            <a:r>
              <a:rPr kumimoji="1" lang="en-US" altLang="zh-CN" sz="2800" dirty="0" smtClean="0">
                <a:latin typeface="Times New Roman" panose="02020603050405020304" charset="0"/>
                <a:ea typeface="Times New Roman" panose="02020603050405020304" charset="0"/>
                <a:cs typeface="Times New Roman" panose="02020603050405020304" charset="0"/>
              </a:rPr>
              <a:t>.</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r>
              <a:rPr lang="en-US" altLang="zh-CN" sz="2800" b="1" dirty="0">
                <a:latin typeface="Times New Roman" panose="02020603050405020304" charset="0"/>
                <a:ea typeface="Times New Roman" panose="02020603050405020304" charset="0"/>
                <a:cs typeface="Times New Roman" panose="02020603050405020304" charset="0"/>
              </a:rPr>
              <a:t>Para.2 After a 20 minutes' desperate drive, finally there they arrived - the exit of the tunnel</a:t>
            </a:r>
            <a:r>
              <a:rPr lang="en-US" altLang="zh-CN" sz="2800" b="1"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Everyone’s tension released, they cheered to celebrate their survival and gave thanks to Olav, whose eyebrows however, was knitted into a deep frown. How could his restaurant survive this time if the tunnel was to close again? But that was not going to happen</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one good turn deserves another</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the fire brigade arrived just in time to put the fire out and the tunnel was reopened for use in a week.</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lang="zh-CN" altLang="zh-CN" sz="2800" b="1"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lang="en-US" altLang="zh-CN" sz="2800" b="1"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83185"/>
            <a:ext cx="12183110" cy="649287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1.</a:t>
            </a:r>
            <a:r>
              <a:rPr lang="zh-CN" altLang="en-US" sz="3200">
                <a:solidFill>
                  <a:srgbClr val="FF0000"/>
                </a:solidFill>
                <a:latin typeface="Times New Roman" panose="02020603050405020304" charset="0"/>
                <a:cs typeface="Times New Roman" panose="02020603050405020304" charset="0"/>
              </a:rPr>
              <a:t>With a joyful heart</a:t>
            </a:r>
            <a:r>
              <a:rPr lang="zh-CN" altLang="en-US" sz="3200">
                <a:latin typeface="Times New Roman" panose="02020603050405020304" charset="0"/>
                <a:cs typeface="Times New Roman" panose="02020603050405020304" charset="0"/>
              </a:rPr>
              <a:t>, he jumped into a van, which he had just bought to transport cargo (货物） for his restaurant, and set off.</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Horrified, he </a:t>
            </a:r>
            <a:r>
              <a:rPr lang="zh-CN" altLang="en-US" sz="3200">
                <a:solidFill>
                  <a:srgbClr val="FF0000"/>
                </a:solidFill>
                <a:latin typeface="Times New Roman" panose="02020603050405020304" charset="0"/>
                <a:cs typeface="Times New Roman" panose="02020603050405020304" charset="0"/>
              </a:rPr>
              <a:t>stopped dead in his tracks</a:t>
            </a:r>
            <a:r>
              <a:rPr lang="zh-CN" altLang="en-US" sz="3200">
                <a:latin typeface="Times New Roman" panose="02020603050405020304" charset="0"/>
                <a:cs typeface="Times New Roman" panose="02020603050405020304" charset="0"/>
              </a:rPr>
              <a:t>. A tour bus was on fire! At the back where the engine was, </a:t>
            </a:r>
            <a:r>
              <a:rPr lang="zh-CN" altLang="en-US" sz="3200">
                <a:solidFill>
                  <a:srgbClr val="FF0000"/>
                </a:solidFill>
                <a:latin typeface="Times New Roman" panose="02020603050405020304" charset="0"/>
                <a:cs typeface="Times New Roman" panose="02020603050405020304" charset="0"/>
              </a:rPr>
              <a:t>dozens of tourists were stumbling (跌跌撞撞地走） towards him</a:t>
            </a:r>
            <a:r>
              <a:rPr lang="zh-CN" altLang="en-US" sz="3200">
                <a:latin typeface="Times New Roman" panose="02020603050405020304" charset="0"/>
                <a:cs typeface="Times New Roman" panose="02020603050405020304" charset="0"/>
              </a:rPr>
              <a:t>, getting away from the flames</a:t>
            </a:r>
            <a:r>
              <a:rPr lang="en-US" altLang="zh-CN" sz="3200">
                <a:latin typeface="Times New Roman" panose="02020603050405020304" charset="0"/>
                <a:cs typeface="Times New Roman" panose="02020603050405020304" charset="0"/>
              </a:rPr>
              <a:t>. “They're going the wrong way.” Olav thought,  knowing the tunnel exit was just 500 meters ahead round a bend ahead of him. Then he realized the bus was now burning so fiercely that it was impossible for them to get around it.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3.In no time it would </a:t>
            </a:r>
            <a:r>
              <a:rPr lang="en-US" altLang="zh-CN" sz="3200">
                <a:solidFill>
                  <a:srgbClr val="FF0000"/>
                </a:solidFill>
                <a:latin typeface="Times New Roman" panose="02020603050405020304" charset="0"/>
                <a:cs typeface="Times New Roman" panose="02020603050405020304" charset="0"/>
              </a:rPr>
              <a:t>black out the tunnel</a:t>
            </a:r>
            <a:r>
              <a:rPr lang="en-US" altLang="zh-CN" sz="3200">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choking and blinding</a:t>
            </a:r>
            <a:r>
              <a:rPr lang="en-US" altLang="zh-CN" sz="3200">
                <a:latin typeface="Times New Roman" panose="02020603050405020304" charset="0"/>
                <a:cs typeface="Times New Roman" panose="02020603050405020304" charset="0"/>
              </a:rPr>
              <a:t> anyone inside it.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en-US" altLang="zh-CN" sz="3200">
                <a:solidFill>
                  <a:srgbClr val="FF0000"/>
                </a:solidFill>
                <a:latin typeface="Times New Roman" panose="02020603050405020304" charset="0"/>
                <a:cs typeface="Times New Roman" panose="02020603050405020304" charset="0"/>
              </a:rPr>
              <a:t>There was no way</a:t>
            </a:r>
            <a:r>
              <a:rPr lang="en-US" altLang="zh-CN" sz="3200">
                <a:latin typeface="Times New Roman" panose="02020603050405020304" charset="0"/>
                <a:cs typeface="Times New Roman" panose="02020603050405020304" charset="0"/>
              </a:rPr>
              <a:t> the poor tourists could </a:t>
            </a:r>
            <a:r>
              <a:rPr lang="en-US" altLang="zh-CN" sz="3200">
                <a:solidFill>
                  <a:srgbClr val="FF0000"/>
                </a:solidFill>
                <a:latin typeface="Times New Roman" panose="02020603050405020304" charset="0"/>
                <a:cs typeface="Times New Roman" panose="02020603050405020304" charset="0"/>
              </a:rPr>
              <a:t>outrun</a:t>
            </a:r>
            <a:r>
              <a:rPr lang="en-US" altLang="zh-CN" sz="3200">
                <a:latin typeface="Times New Roman" panose="02020603050405020304" charset="0"/>
                <a:cs typeface="Times New Roman" panose="02020603050405020304" charset="0"/>
              </a:rPr>
              <a:t>(</a:t>
            </a:r>
            <a:r>
              <a:rPr lang="zh-CN" altLang="zh-CN" sz="3200">
                <a:latin typeface="Times New Roman" panose="02020603050405020304" charset="0"/>
                <a:cs typeface="Times New Roman" panose="02020603050405020304" charset="0"/>
              </a:rPr>
              <a:t>超过；比</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跑得快）</a:t>
            </a:r>
            <a:r>
              <a:rPr lang="en-US" altLang="zh-CN" sz="3200">
                <a:latin typeface="Times New Roman" panose="02020603050405020304" charset="0"/>
                <a:cs typeface="Times New Roman" panose="02020603050405020304" charset="0"/>
              </a:rPr>
              <a:t> the toxic (有毒的） fumes.</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80061" y="1925935"/>
            <a:ext cx="4968283" cy="1200329"/>
          </a:xfrm>
          <a:prstGeom prst="rect">
            <a:avLst/>
          </a:prstGeom>
          <a:noFill/>
        </p:spPr>
        <p:txBody>
          <a:bodyPr wrap="none" lIns="91440" tIns="45720" rIns="91440" bIns="45720">
            <a:spAutoFit/>
          </a:bodyPr>
          <a:lstStyle/>
          <a:p>
            <a:pPr algn="ctr"/>
            <a:r>
              <a:rPr lang="en-US" altLang="zh-CN" sz="72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zh-CN" alt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5E1ED"/>
        </a:solidFill>
        <a:effectLst/>
      </p:bgPr>
    </p:bg>
    <p:spTree>
      <p:nvGrpSpPr>
        <p:cNvPr id="1" name=""/>
        <p:cNvGrpSpPr/>
        <p:nvPr/>
      </p:nvGrpSpPr>
      <p:grpSpPr>
        <a:xfrm>
          <a:off x="0" y="0"/>
          <a:ext cx="0" cy="0"/>
          <a:chOff x="0" y="0"/>
          <a:chExt cx="0" cy="0"/>
        </a:xfrm>
      </p:grpSpPr>
      <p:pic>
        <p:nvPicPr>
          <p:cNvPr id="1036" name="图片 9"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57200"/>
            <a:ext cx="25400" cy="25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图片 18"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82600"/>
            <a:ext cx="25400" cy="127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25400" y="0"/>
            <a:ext cx="12166600" cy="5692775"/>
          </a:xfrm>
          <a:prstGeom prst="rect">
            <a:avLst/>
          </a:prstGeom>
          <a:noFill/>
        </p:spPr>
        <p:txBody>
          <a:bodyPr wrap="square" rtlCol="0">
            <a:spAutoFit/>
          </a:bodyPr>
          <a:lstStyle/>
          <a:p>
            <a:pPr algn="just"/>
            <a:r>
              <a:rPr lang="en-US" altLang="zh-CN" sz="2800" b="1" dirty="0" smtClean="0">
                <a:latin typeface="Times New Roman" panose="02020603050405020304" charset="0"/>
                <a:ea typeface="Times New Roman" panose="02020603050405020304" charset="0"/>
                <a:cs typeface="Times New Roman" panose="02020603050405020304" charset="0"/>
              </a:rPr>
              <a:t>  It </a:t>
            </a:r>
            <a:r>
              <a:rPr lang="en-US" altLang="zh-CN" sz="2800" b="1" dirty="0">
                <a:latin typeface="Times New Roman" panose="02020603050405020304" charset="0"/>
                <a:ea typeface="Times New Roman" panose="02020603050405020304" charset="0"/>
                <a:cs typeface="Times New Roman" panose="02020603050405020304" charset="0"/>
              </a:rPr>
              <a:t>was August, the peak season for tourism. </a:t>
            </a:r>
            <a:r>
              <a:rPr lang="en-US" altLang="zh-CN" sz="2800" b="1" u="sng" dirty="0">
                <a:latin typeface="Times New Roman" panose="02020603050405020304" charset="0"/>
                <a:ea typeface="Times New Roman" panose="02020603050405020304" charset="0"/>
                <a:cs typeface="Times New Roman" panose="02020603050405020304" charset="0"/>
              </a:rPr>
              <a:t>Olav</a:t>
            </a:r>
            <a:r>
              <a:rPr lang="en-US" altLang="zh-CN" sz="2800" b="1" dirty="0">
                <a:latin typeface="Times New Roman" panose="02020603050405020304" charset="0"/>
                <a:ea typeface="Times New Roman" panose="02020603050405020304" charset="0"/>
                <a:cs typeface="Times New Roman" panose="02020603050405020304" charset="0"/>
              </a:rPr>
              <a:t> </a:t>
            </a:r>
            <a:r>
              <a:rPr lang="en-US" altLang="zh-CN" sz="2800" b="1" dirty="0" err="1">
                <a:latin typeface="Times New Roman" panose="02020603050405020304" charset="0"/>
                <a:ea typeface="Times New Roman" panose="02020603050405020304" charset="0"/>
                <a:cs typeface="Times New Roman" panose="02020603050405020304" charset="0"/>
              </a:rPr>
              <a:t>Hylland</a:t>
            </a:r>
            <a:r>
              <a:rPr lang="en-US" altLang="zh-CN" sz="2800" b="1" dirty="0">
                <a:latin typeface="Times New Roman" panose="02020603050405020304" charset="0"/>
                <a:ea typeface="Times New Roman" panose="02020603050405020304" charset="0"/>
                <a:cs typeface="Times New Roman" panose="02020603050405020304" charset="0"/>
              </a:rPr>
              <a:t>, the owner of a </a:t>
            </a:r>
            <a:r>
              <a:rPr lang="en-US" altLang="zh-CN" sz="2800" b="1" dirty="0" smtClean="0">
                <a:latin typeface="Times New Roman" panose="02020603050405020304" charset="0"/>
                <a:ea typeface="Times New Roman" panose="02020603050405020304" charset="0"/>
                <a:cs typeface="Times New Roman" panose="02020603050405020304" charset="0"/>
              </a:rPr>
              <a:t>local</a:t>
            </a:r>
            <a:r>
              <a:rPr lang="zh-CN" altLang="en-US" sz="2800" b="1" dirty="0" smtClean="0">
                <a:latin typeface="Times New Roman" panose="02020603050405020304" charset="0"/>
                <a:ea typeface="Times New Roman" panose="02020603050405020304" charset="0"/>
                <a:cs typeface="Times New Roman" panose="02020603050405020304" charset="0"/>
              </a:rPr>
              <a:t> </a:t>
            </a:r>
            <a:r>
              <a:rPr lang="en-US" altLang="zh-CN" sz="2800" b="1" dirty="0" smtClean="0">
                <a:latin typeface="Times New Roman" panose="02020603050405020304" charset="0"/>
                <a:ea typeface="Times New Roman" panose="02020603050405020304" charset="0"/>
                <a:cs typeface="Times New Roman" panose="02020603050405020304" charset="0"/>
              </a:rPr>
              <a:t>restaurant</a:t>
            </a:r>
            <a:r>
              <a:rPr lang="en-US" altLang="zh-CN" sz="2800" b="1" dirty="0">
                <a:latin typeface="Times New Roman" panose="02020603050405020304" charset="0"/>
                <a:ea typeface="Times New Roman" panose="02020603050405020304" charset="0"/>
                <a:cs typeface="Times New Roman" panose="02020603050405020304" charset="0"/>
              </a:rPr>
              <a:t>, was expecting as many as 500 tourists to visit and eat there. With a joyful heart, he jumped into a van, which he had just bought to transport cargo (货物） for his restaurant, and set off</a:t>
            </a:r>
            <a:r>
              <a:rPr lang="en-US" altLang="zh-CN" sz="2800" b="1" dirty="0" smtClean="0">
                <a:latin typeface="Times New Roman" panose="02020603050405020304" charset="0"/>
                <a:ea typeface="Times New Roman" panose="02020603050405020304" charset="0"/>
                <a:cs typeface="Times New Roman" panose="02020603050405020304" charset="0"/>
              </a:rPr>
              <a:t>.</a:t>
            </a:r>
            <a:endParaRPr lang="en-US" altLang="zh-CN" sz="28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800" b="1" dirty="0">
                <a:latin typeface="Times New Roman" panose="02020603050405020304" charset="0"/>
                <a:ea typeface="Times New Roman" panose="02020603050405020304" charset="0"/>
                <a:cs typeface="Times New Roman" panose="02020603050405020304" charset="0"/>
              </a:rPr>
              <a:t> </a:t>
            </a:r>
            <a:r>
              <a:rPr lang="zh-CN" altLang="en-US" sz="2800" b="1" dirty="0" smtClean="0">
                <a:latin typeface="Times New Roman" panose="02020603050405020304" charset="0"/>
                <a:ea typeface="Times New Roman" panose="02020603050405020304" charset="0"/>
                <a:cs typeface="Times New Roman" panose="02020603050405020304" charset="0"/>
              </a:rPr>
              <a:t>   </a:t>
            </a:r>
            <a:r>
              <a:rPr lang="en-US" altLang="zh-CN" sz="2800" b="1" dirty="0" smtClean="0">
                <a:latin typeface="Times New Roman" panose="02020603050405020304" charset="0"/>
                <a:ea typeface="Times New Roman" panose="02020603050405020304" charset="0"/>
                <a:cs typeface="Times New Roman" panose="02020603050405020304" charset="0"/>
              </a:rPr>
              <a:t>Leaving </a:t>
            </a:r>
            <a:r>
              <a:rPr lang="en-US" altLang="zh-CN" sz="2800" b="1" dirty="0">
                <a:latin typeface="Times New Roman" panose="02020603050405020304" charset="0"/>
                <a:ea typeface="Times New Roman" panose="02020603050405020304" charset="0"/>
                <a:cs typeface="Times New Roman" panose="02020603050405020304" charset="0"/>
              </a:rPr>
              <a:t>his home, he turned onto the main road with a tunnel (</a:t>
            </a:r>
            <a:r>
              <a:rPr lang="zh-CN" altLang="en-US" sz="2800" b="1" dirty="0">
                <a:latin typeface="Times New Roman" panose="02020603050405020304" charset="0"/>
                <a:ea typeface="Times New Roman" panose="02020603050405020304" charset="0"/>
                <a:cs typeface="Times New Roman" panose="02020603050405020304" charset="0"/>
              </a:rPr>
              <a:t>隧道）</a:t>
            </a:r>
            <a:r>
              <a:rPr lang="en-US" altLang="zh-CN" sz="2800" b="1" dirty="0">
                <a:latin typeface="Times New Roman" panose="02020603050405020304" charset="0"/>
                <a:ea typeface="Times New Roman" panose="02020603050405020304" charset="0"/>
                <a:cs typeface="Times New Roman" panose="02020603050405020304" charset="0"/>
              </a:rPr>
              <a:t> 300 meters ahead. The 11.4 kilometer tunnel was the only way to access the local scenic spot, where his restaurant was located. Two years earlier a truck caught fire inside it and the tunnel's closure for repairs was a disastrous blow to Olav's business. The road to his restaurant was blocked and the stream of tourists halted (</a:t>
            </a:r>
            <a:r>
              <a:rPr lang="zh-CN" altLang="en-US" sz="2800" b="1" dirty="0">
                <a:latin typeface="Times New Roman" panose="02020603050405020304" charset="0"/>
                <a:ea typeface="Times New Roman" panose="02020603050405020304" charset="0"/>
                <a:cs typeface="Times New Roman" panose="02020603050405020304" charset="0"/>
              </a:rPr>
              <a:t>停止）</a:t>
            </a:r>
            <a:r>
              <a:rPr lang="en-US" altLang="zh-CN" sz="2800" b="1" dirty="0">
                <a:latin typeface="Times New Roman" panose="02020603050405020304" charset="0"/>
                <a:ea typeface="Times New Roman" panose="02020603050405020304" charset="0"/>
                <a:cs typeface="Times New Roman" panose="02020603050405020304" charset="0"/>
              </a:rPr>
              <a:t>. Although it was difficult, he managed to keep their staff on.</a:t>
            </a:r>
            <a:endParaRPr lang="en-US" altLang="zh-CN" sz="28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800" b="1" dirty="0" smtClean="0">
                <a:latin typeface="Times New Roman" panose="02020603050405020304" charset="0"/>
                <a:ea typeface="Times New Roman" panose="02020603050405020304" charset="0"/>
                <a:cs typeface="Times New Roman" panose="02020603050405020304" charset="0"/>
              </a:rPr>
              <a:t>    </a:t>
            </a:r>
            <a:r>
              <a:rPr lang="en-US" altLang="zh-CN" sz="2800" b="1" dirty="0" smtClean="0">
                <a:latin typeface="Times New Roman" panose="02020603050405020304" charset="0"/>
                <a:ea typeface="Times New Roman" panose="02020603050405020304" charset="0"/>
                <a:cs typeface="Times New Roman" panose="02020603050405020304" charset="0"/>
              </a:rPr>
              <a:t>“</a:t>
            </a:r>
            <a:r>
              <a:rPr lang="en-US" altLang="zh-CN" sz="2800" b="1" dirty="0">
                <a:latin typeface="Times New Roman" panose="02020603050405020304" charset="0"/>
                <a:ea typeface="Times New Roman" panose="02020603050405020304" charset="0"/>
                <a:cs typeface="Times New Roman" panose="02020603050405020304" charset="0"/>
              </a:rPr>
              <a:t>And today will be a </a:t>
            </a:r>
            <a:r>
              <a:rPr lang="en-US" altLang="zh-CN" sz="2800" b="1" u="sng" dirty="0">
                <a:latin typeface="Times New Roman" panose="02020603050405020304" charset="0"/>
                <a:ea typeface="Times New Roman" panose="02020603050405020304" charset="0"/>
                <a:cs typeface="Times New Roman" panose="02020603050405020304" charset="0"/>
              </a:rPr>
              <a:t>perfect</a:t>
            </a:r>
            <a:r>
              <a:rPr lang="en-US" altLang="zh-CN" sz="2800" b="1" dirty="0">
                <a:latin typeface="Times New Roman" panose="02020603050405020304" charset="0"/>
                <a:ea typeface="Times New Roman" panose="02020603050405020304" charset="0"/>
                <a:cs typeface="Times New Roman" panose="02020603050405020304" charset="0"/>
              </a:rPr>
              <a:t> day." Olav thought.</a:t>
            </a:r>
            <a:endParaRPr lang="zh-CN" altLang="zh-CN" sz="2800" b="1" dirty="0">
              <a:latin typeface="Times New Roman" panose="02020603050405020304" charset="0"/>
              <a:ea typeface="Times New Roman" panose="02020603050405020304" charset="0"/>
              <a:cs typeface="Times New Roman" panose="02020603050405020304" charset="0"/>
            </a:endParaRPr>
          </a:p>
          <a:p>
            <a:pPr algn="just"/>
            <a:r>
              <a:rPr lang="zh-CN" altLang="en-US" sz="2800" b="1" dirty="0" smtClean="0">
                <a:latin typeface="Times New Roman" panose="02020603050405020304" charset="0"/>
                <a:ea typeface="Times New Roman" panose="02020603050405020304" charset="0"/>
                <a:cs typeface="Times New Roman" panose="02020603050405020304" charset="0"/>
              </a:rPr>
              <a:t>    </a:t>
            </a:r>
            <a:endParaRPr kumimoji="1" lang="zh-CN" altLang="en-US" sz="2800" b="1" dirty="0">
              <a:latin typeface="Times New Roman" panose="02020603050405020304" charset="0"/>
              <a:ea typeface="Times New Roman" panose="02020603050405020304" charset="0"/>
              <a:cs typeface="Times New Roman" panose="02020603050405020304" charset="0"/>
            </a:endParaRPr>
          </a:p>
        </p:txBody>
      </p:sp>
      <p:sp>
        <p:nvSpPr>
          <p:cNvPr id="2" name="文本框 1"/>
          <p:cNvSpPr txBox="1"/>
          <p:nvPr/>
        </p:nvSpPr>
        <p:spPr>
          <a:xfrm>
            <a:off x="0" y="3216910"/>
            <a:ext cx="12148185" cy="2676525"/>
          </a:xfrm>
          <a:prstGeom prst="rect">
            <a:avLst/>
          </a:prstGeom>
          <a:solidFill>
            <a:schemeClr val="bg1"/>
          </a:solidFill>
        </p:spPr>
        <p:txBody>
          <a:bodyPr wrap="square" rtlCol="0">
            <a:spAutoFit/>
          </a:bodyPr>
          <a:p>
            <a:r>
              <a:rPr kumimoji="1" lang="en-US" altLang="zh-CN" sz="2800" dirty="0" smtClean="0">
                <a:solidFill>
                  <a:srgbClr val="FF0000"/>
                </a:solidFill>
                <a:latin typeface="Times New Roman" panose="02020603050405020304" charset="0"/>
                <a:cs typeface="Times New Roman" panose="02020603050405020304" charset="0"/>
                <a:sym typeface="+mn-ea"/>
              </a:rPr>
              <a:t>Having suffered from </a:t>
            </a:r>
            <a:r>
              <a:rPr kumimoji="1" lang="en-US" altLang="zh-CN" sz="2800" dirty="0" smtClean="0">
                <a:solidFill>
                  <a:srgbClr val="FF0000"/>
                </a:solidFill>
                <a:latin typeface="Times New Roman" panose="02020603050405020304" charset="0"/>
                <a:ea typeface="Times New Roman" panose="02020603050405020304" charset="0"/>
                <a:cs typeface="Times New Roman" panose="02020603050405020304" charset="0"/>
                <a:sym typeface="+mn-ea"/>
              </a:rPr>
              <a:t>the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sym typeface="+mn-ea"/>
              </a:rPr>
              <a:t>closure for tunnel </a:t>
            </a:r>
            <a:r>
              <a:rPr kumimoji="1" lang="en-US" altLang="zh-CN" sz="2800" dirty="0" smtClean="0">
                <a:solidFill>
                  <a:srgbClr val="FF0000"/>
                </a:solidFill>
                <a:latin typeface="Times New Roman" panose="02020603050405020304" charset="0"/>
                <a:ea typeface="Times New Roman" panose="02020603050405020304" charset="0"/>
                <a:cs typeface="Times New Roman" panose="02020603050405020304" charset="0"/>
                <a:sym typeface="+mn-ea"/>
              </a:rPr>
              <a:t>repairs, Olav expected his business could boom </a:t>
            </a:r>
            <a:r>
              <a:rPr kumimoji="1" lang="en-US" altLang="zh-CN" sz="2800" dirty="0" smtClean="0">
                <a:solidFill>
                  <a:srgbClr val="FF0000"/>
                </a:solidFill>
                <a:latin typeface="Times New Roman" panose="02020603050405020304" charset="0"/>
                <a:cs typeface="Times New Roman" panose="02020603050405020304" charset="0"/>
                <a:sym typeface="+mn-ea"/>
              </a:rPr>
              <a:t>in the peak season for tourism. He was looking forward to it and felt excited.  </a:t>
            </a:r>
            <a:endParaRPr kumimoji="1" lang="en-US" altLang="zh-CN" sz="2800" dirty="0" smtClean="0">
              <a:solidFill>
                <a:srgbClr val="FF0000"/>
              </a:solidFill>
              <a:latin typeface="Times New Roman" panose="02020603050405020304" charset="0"/>
              <a:cs typeface="Times New Roman" panose="02020603050405020304" charset="0"/>
              <a:sym typeface="+mn-ea"/>
            </a:endParaRPr>
          </a:p>
          <a:p>
            <a:r>
              <a:rPr kumimoji="1" lang="en-US" altLang="zh-CN" sz="2800" dirty="0" smtClean="0">
                <a:solidFill>
                  <a:srgbClr val="FF0000"/>
                </a:solidFill>
                <a:latin typeface="Times New Roman" panose="02020603050405020304" charset="0"/>
                <a:cs typeface="Times New Roman" panose="02020603050405020304" charset="0"/>
                <a:sym typeface="+mn-ea"/>
              </a:rPr>
              <a:t>"And today will be a perfect day."这句话单独成段，继是对前文他对这个旅游季期待的一种呼应（前文有说他expecting），也是对后文火灾发生构成强烈的对比，从而衬托他火场救人的英雄事迹。</a:t>
            </a:r>
            <a:endParaRPr kumimoji="1" lang="en-US" altLang="zh-CN" sz="2800" dirty="0" smtClean="0">
              <a:solidFill>
                <a:srgbClr val="FF0000"/>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5E1ED"/>
        </a:solidFill>
        <a:effectLst/>
      </p:bgPr>
    </p:bg>
    <p:spTree>
      <p:nvGrpSpPr>
        <p:cNvPr id="1" name=""/>
        <p:cNvGrpSpPr/>
        <p:nvPr/>
      </p:nvGrpSpPr>
      <p:grpSpPr>
        <a:xfrm>
          <a:off x="0" y="0"/>
          <a:ext cx="0" cy="0"/>
          <a:chOff x="0" y="0"/>
          <a:chExt cx="0" cy="0"/>
        </a:xfrm>
      </p:grpSpPr>
      <p:pic>
        <p:nvPicPr>
          <p:cNvPr id="1036" name="图片 9"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57200"/>
            <a:ext cx="25400" cy="25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图片 18"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82600"/>
            <a:ext cx="25400" cy="127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25400" y="60960"/>
            <a:ext cx="12192635" cy="6492875"/>
          </a:xfrm>
          <a:prstGeom prst="rect">
            <a:avLst/>
          </a:prstGeom>
          <a:noFill/>
        </p:spPr>
        <p:txBody>
          <a:bodyPr wrap="square" rtlCol="0">
            <a:spAutoFit/>
          </a:bodyPr>
          <a:lstStyle/>
          <a:p>
            <a:pPr algn="just"/>
            <a:r>
              <a:rPr lang="zh-CN" altLang="en-US" sz="3200" b="1" dirty="0" smtClean="0">
                <a:latin typeface="Times New Roman" panose="02020603050405020304" charset="0"/>
                <a:ea typeface="Times New Roman" panose="02020603050405020304" charset="0"/>
                <a:cs typeface="Times New Roman" panose="02020603050405020304" charset="0"/>
              </a:rPr>
              <a:t>    </a:t>
            </a:r>
            <a:r>
              <a:rPr lang="en-US" altLang="zh-CN" sz="3200" b="1" dirty="0" smtClean="0">
                <a:latin typeface="Times New Roman" panose="02020603050405020304" charset="0"/>
                <a:ea typeface="Times New Roman" panose="02020603050405020304" charset="0"/>
                <a:cs typeface="Times New Roman" panose="02020603050405020304" charset="0"/>
              </a:rPr>
              <a:t>Inside </a:t>
            </a:r>
            <a:r>
              <a:rPr lang="en-US" altLang="zh-CN" sz="3200" b="1" dirty="0">
                <a:latin typeface="Times New Roman" panose="02020603050405020304" charset="0"/>
                <a:ea typeface="Times New Roman" panose="02020603050405020304" charset="0"/>
                <a:cs typeface="Times New Roman" panose="02020603050405020304" charset="0"/>
              </a:rPr>
              <a:t>the tunnel everything went normal. But when he was near the end, Olav spotted an unusual light 50 meters ahead. Then he saw something burning</a:t>
            </a:r>
            <a:r>
              <a:rPr lang="en-US" altLang="zh-CN" sz="3200" b="1" dirty="0" smtClean="0">
                <a:latin typeface="Times New Roman" panose="02020603050405020304" charset="0"/>
                <a:ea typeface="Times New Roman" panose="02020603050405020304" charset="0"/>
                <a:cs typeface="Times New Roman" panose="02020603050405020304" charset="0"/>
              </a:rPr>
              <a:t>.</a:t>
            </a:r>
            <a:endParaRPr lang="en-US" altLang="zh-CN" sz="3200" b="1" dirty="0" smtClean="0">
              <a:latin typeface="Times New Roman" panose="02020603050405020304" charset="0"/>
              <a:ea typeface="Times New Roman" panose="02020603050405020304" charset="0"/>
              <a:cs typeface="Times New Roman" panose="02020603050405020304" charset="0"/>
            </a:endParaRPr>
          </a:p>
          <a:p>
            <a:pPr algn="just"/>
            <a:r>
              <a:rPr lang="en-US" altLang="zh-CN" sz="3200" b="1" u="sng" dirty="0" smtClean="0">
                <a:latin typeface="Times New Roman" panose="02020603050405020304" charset="0"/>
                <a:ea typeface="Times New Roman" panose="02020603050405020304" charset="0"/>
                <a:cs typeface="Times New Roman" panose="02020603050405020304" charset="0"/>
                <a:sym typeface="+mn-ea"/>
              </a:rPr>
              <a:t>  Horrified</a:t>
            </a:r>
            <a:r>
              <a:rPr lang="en-US" altLang="zh-CN" sz="3200" b="1" dirty="0">
                <a:latin typeface="Times New Roman" panose="02020603050405020304" charset="0"/>
                <a:ea typeface="Times New Roman" panose="02020603050405020304" charset="0"/>
                <a:cs typeface="Times New Roman" panose="02020603050405020304" charset="0"/>
                <a:sym typeface="+mn-ea"/>
              </a:rPr>
              <a:t>, he stopped dead in his tracks. A tour bus was on fire! At the back where the engine was, dozens of </a:t>
            </a:r>
            <a:r>
              <a:rPr lang="en-US" altLang="zh-CN" sz="3200" b="1" u="sng" dirty="0">
                <a:latin typeface="Times New Roman" panose="02020603050405020304" charset="0"/>
                <a:ea typeface="Times New Roman" panose="02020603050405020304" charset="0"/>
                <a:cs typeface="Times New Roman" panose="02020603050405020304" charset="0"/>
                <a:sym typeface="+mn-ea"/>
              </a:rPr>
              <a:t>tourists</a:t>
            </a:r>
            <a:r>
              <a:rPr lang="en-US" altLang="zh-CN" sz="3200" b="1" dirty="0">
                <a:latin typeface="Times New Roman" panose="02020603050405020304" charset="0"/>
                <a:ea typeface="Times New Roman" panose="02020603050405020304" charset="0"/>
                <a:cs typeface="Times New Roman" panose="02020603050405020304" charset="0"/>
                <a:sym typeface="+mn-ea"/>
              </a:rPr>
              <a:t> were stumbling towards him, getting away from the flames." They're going the wrong way.” Olav thought, knowing the tunnel exit was just 500 meters ahead round a bend ahead of him. Then he realized the bus was now burning so </a:t>
            </a:r>
            <a:r>
              <a:rPr lang="en-US" altLang="zh-CN" sz="3200" b="1" u="sng" dirty="0">
                <a:latin typeface="Times New Roman" panose="02020603050405020304" charset="0"/>
                <a:ea typeface="Times New Roman" panose="02020603050405020304" charset="0"/>
                <a:cs typeface="Times New Roman" panose="02020603050405020304" charset="0"/>
                <a:sym typeface="+mn-ea"/>
              </a:rPr>
              <a:t>fiercely</a:t>
            </a:r>
            <a:r>
              <a:rPr lang="en-US" altLang="zh-CN" sz="3200" b="1" dirty="0">
                <a:latin typeface="Times New Roman" panose="02020603050405020304" charset="0"/>
                <a:ea typeface="Times New Roman" panose="02020603050405020304" charset="0"/>
                <a:cs typeface="Times New Roman" panose="02020603050405020304" charset="0"/>
                <a:sym typeface="+mn-ea"/>
              </a:rPr>
              <a:t> that it was impossible for them to get around it.</a:t>
            </a:r>
            <a:r>
              <a:rPr lang="zh-CN" altLang="zh-CN" sz="3200" b="1" dirty="0">
                <a:latin typeface="Times New Roman" panose="02020603050405020304" charset="0"/>
                <a:ea typeface="Times New Roman" panose="02020603050405020304" charset="0"/>
                <a:cs typeface="Times New Roman" panose="02020603050405020304" charset="0"/>
                <a:sym typeface="+mn-ea"/>
              </a:rPr>
              <a:t> </a:t>
            </a:r>
            <a:endParaRPr lang="en-US" altLang="zh-CN" sz="3200" b="1" dirty="0">
              <a:latin typeface="Times New Roman" panose="02020603050405020304" charset="0"/>
              <a:ea typeface="Times New Roman" panose="02020603050405020304" charset="0"/>
              <a:cs typeface="Times New Roman" panose="02020603050405020304" charset="0"/>
            </a:endParaRPr>
          </a:p>
          <a:p>
            <a:pPr algn="just"/>
            <a:endParaRPr lang="zh-CN" altLang="zh-CN" sz="3200" b="1" dirty="0">
              <a:latin typeface="Times New Roman" panose="02020603050405020304" charset="0"/>
              <a:ea typeface="Times New Roman" panose="02020603050405020304" charset="0"/>
              <a:cs typeface="Times New Roman" panose="02020603050405020304" charset="0"/>
            </a:endParaRPr>
          </a:p>
          <a:p>
            <a:pPr algn="just"/>
            <a:endParaRPr lang="zh-CN" altLang="zh-CN" sz="3200" b="1" dirty="0">
              <a:latin typeface="Times New Roman" panose="02020603050405020304" charset="0"/>
              <a:ea typeface="Times New Roman" panose="02020603050405020304" charset="0"/>
              <a:cs typeface="Times New Roman" panose="02020603050405020304" charset="0"/>
            </a:endParaRPr>
          </a:p>
          <a:p>
            <a:pPr algn="just"/>
            <a:endParaRPr kumimoji="1" lang="zh-CN" altLang="en-US" sz="3200" b="1" dirty="0">
              <a:latin typeface="Times New Roman" panose="02020603050405020304" charset="0"/>
              <a:ea typeface="Times New Roman" panose="02020603050405020304" charset="0"/>
              <a:cs typeface="Times New Roman" panose="02020603050405020304" charset="0"/>
            </a:endParaRPr>
          </a:p>
        </p:txBody>
      </p:sp>
      <p:sp>
        <p:nvSpPr>
          <p:cNvPr id="2" name="文本框 1"/>
          <p:cNvSpPr txBox="1"/>
          <p:nvPr/>
        </p:nvSpPr>
        <p:spPr>
          <a:xfrm>
            <a:off x="25400" y="5182235"/>
            <a:ext cx="12193270" cy="953135"/>
          </a:xfrm>
          <a:prstGeom prst="rect">
            <a:avLst/>
          </a:prstGeom>
          <a:solidFill>
            <a:schemeClr val="bg1"/>
          </a:solidFill>
        </p:spPr>
        <p:txBody>
          <a:bodyPr wrap="square" rtlCol="0">
            <a:spAutoFit/>
          </a:bodyPr>
          <a:p>
            <a:r>
              <a:rPr kumimoji="1" lang="en-US" altLang="zh-CN" sz="2800" dirty="0" smtClean="0">
                <a:solidFill>
                  <a:srgbClr val="FF0000"/>
                </a:solidFill>
                <a:sym typeface="+mn-ea"/>
              </a:rPr>
              <a:t>Driving in tunnel, </a:t>
            </a:r>
            <a:r>
              <a:rPr kumimoji="1" lang="en-US" altLang="zh-CN" sz="2800" smtClean="0">
                <a:solidFill>
                  <a:srgbClr val="FF0000"/>
                </a:solidFill>
                <a:sym typeface="+mn-ea"/>
              </a:rPr>
              <a:t>he spotted a bus on fire and it was impossible for the tourists to get out in their direction.</a:t>
            </a:r>
            <a:endParaRPr kumimoji="1" lang="en-US" altLang="zh-CN" sz="2800" smtClean="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5E1ED"/>
        </a:solidFill>
        <a:effectLst/>
      </p:bgPr>
    </p:bg>
    <p:spTree>
      <p:nvGrpSpPr>
        <p:cNvPr id="1" name=""/>
        <p:cNvGrpSpPr/>
        <p:nvPr/>
      </p:nvGrpSpPr>
      <p:grpSpPr>
        <a:xfrm>
          <a:off x="0" y="0"/>
          <a:ext cx="0" cy="0"/>
          <a:chOff x="0" y="0"/>
          <a:chExt cx="0" cy="0"/>
        </a:xfrm>
      </p:grpSpPr>
      <p:sp>
        <p:nvSpPr>
          <p:cNvPr id="4" name="文本框 3"/>
          <p:cNvSpPr txBox="1"/>
          <p:nvPr/>
        </p:nvSpPr>
        <p:spPr>
          <a:xfrm>
            <a:off x="308" y="-109"/>
            <a:ext cx="10794124" cy="7416165"/>
          </a:xfrm>
          <a:prstGeom prst="rect">
            <a:avLst/>
          </a:prstGeom>
          <a:noFill/>
        </p:spPr>
        <p:txBody>
          <a:bodyPr wrap="square" rtlCol="0">
            <a:spAutoFit/>
          </a:bodyPr>
          <a:lstStyle/>
          <a:p>
            <a:pPr algn="just"/>
            <a:r>
              <a:rPr lang="en-US" altLang="zh-CN" sz="2800" b="1" dirty="0" smtClean="0">
                <a:latin typeface="Times New Roman" panose="02020603050405020304" charset="0"/>
                <a:ea typeface="Times New Roman" panose="02020603050405020304" charset="0"/>
                <a:cs typeface="Times New Roman" panose="02020603050405020304" charset="0"/>
              </a:rPr>
              <a:t>  As </a:t>
            </a:r>
            <a:r>
              <a:rPr lang="en-US" altLang="zh-CN" sz="2800" b="1" dirty="0">
                <a:latin typeface="Times New Roman" panose="02020603050405020304" charset="0"/>
                <a:ea typeface="Times New Roman" panose="02020603050405020304" charset="0"/>
                <a:cs typeface="Times New Roman" panose="02020603050405020304" charset="0"/>
              </a:rPr>
              <a:t>a former volunteer firefighter, Olav first had to raise the alarm. Grabbing his cell phone, he entered the codes with shaking hands. “A bus is on fire! Close the tunnel gates!” Both gates were shut to avoid the entry of more vehicles, but the thick </a:t>
            </a:r>
            <a:r>
              <a:rPr lang="en-US" altLang="zh-CN" sz="2800" b="1" u="sng" dirty="0">
                <a:latin typeface="Times New Roman" panose="02020603050405020304" charset="0"/>
                <a:ea typeface="Times New Roman" panose="02020603050405020304" charset="0"/>
                <a:cs typeface="Times New Roman" panose="02020603050405020304" charset="0"/>
              </a:rPr>
              <a:t>smoke</a:t>
            </a:r>
            <a:r>
              <a:rPr lang="en-US" altLang="zh-CN" sz="2800" b="1" dirty="0">
                <a:latin typeface="Times New Roman" panose="02020603050405020304" charset="0"/>
                <a:ea typeface="Times New Roman" panose="02020603050405020304" charset="0"/>
                <a:cs typeface="Times New Roman" panose="02020603050405020304" charset="0"/>
              </a:rPr>
              <a:t> was pouring out of the bus in his direction under the influence of the strong wind. In no time it would black out the tunnel, choking and blinding anyone inside it.</a:t>
            </a:r>
            <a:endParaRPr lang="en-US" altLang="zh-CN" sz="2800" b="1" dirty="0">
              <a:latin typeface="Times New Roman" panose="02020603050405020304" charset="0"/>
              <a:ea typeface="Times New Roman" panose="02020603050405020304" charset="0"/>
              <a:cs typeface="Times New Roman" panose="02020603050405020304" charset="0"/>
            </a:endParaRPr>
          </a:p>
          <a:p>
            <a:pPr algn="just"/>
            <a:r>
              <a:rPr lang="en-US" altLang="zh-CN" sz="2800" b="1" dirty="0" smtClean="0">
                <a:latin typeface="Times New Roman" panose="02020603050405020304" charset="0"/>
                <a:ea typeface="Times New Roman" panose="02020603050405020304" charset="0"/>
                <a:cs typeface="Times New Roman" panose="02020603050405020304" charset="0"/>
              </a:rPr>
              <a:t>  There </a:t>
            </a:r>
            <a:r>
              <a:rPr lang="en-US" altLang="zh-CN" sz="2800" b="1" dirty="0">
                <a:latin typeface="Times New Roman" panose="02020603050405020304" charset="0"/>
                <a:ea typeface="Times New Roman" panose="02020603050405020304" charset="0"/>
                <a:cs typeface="Times New Roman" panose="02020603050405020304" charset="0"/>
              </a:rPr>
              <a:t>was no way the poor tourists could outrun the toxic (有毒的） fumes.</a:t>
            </a:r>
            <a:endParaRPr lang="en-US" altLang="zh-CN" sz="2800" b="1" dirty="0">
              <a:latin typeface="Times New Roman" panose="02020603050405020304" charset="0"/>
              <a:ea typeface="Times New Roman" panose="02020603050405020304" charset="0"/>
              <a:cs typeface="Times New Roman" panose="02020603050405020304" charset="0"/>
            </a:endParaRPr>
          </a:p>
          <a:p>
            <a:pPr algn="just"/>
            <a:r>
              <a:rPr lang="en-US" altLang="zh-CN" sz="2800" b="1" dirty="0" smtClean="0">
                <a:latin typeface="Times New Roman" panose="02020603050405020304" charset="0"/>
                <a:ea typeface="Times New Roman" panose="02020603050405020304" charset="0"/>
                <a:cs typeface="Times New Roman" panose="02020603050405020304" charset="0"/>
              </a:rPr>
              <a:t>  </a:t>
            </a:r>
            <a:r>
              <a:rPr lang="en-US" altLang="zh-CN" sz="2800" b="1" dirty="0" smtClean="0">
                <a:solidFill>
                  <a:srgbClr val="FF0000"/>
                </a:solidFill>
                <a:latin typeface="Times New Roman" panose="02020603050405020304" charset="0"/>
                <a:ea typeface="Times New Roman" panose="02020603050405020304" charset="0"/>
                <a:cs typeface="Times New Roman" panose="02020603050405020304" charset="0"/>
              </a:rPr>
              <a:t>Every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minute counted</a:t>
            </a:r>
            <a:r>
              <a:rPr lang="en-US" altLang="zh-CN" sz="2800" b="1" dirty="0" smtClean="0">
                <a:latin typeface="Times New Roman" panose="02020603050405020304" charset="0"/>
                <a:ea typeface="Times New Roman" panose="02020603050405020304" charset="0"/>
                <a:cs typeface="Times New Roman" panose="02020603050405020304" charset="0"/>
              </a:rPr>
              <a:t>.</a:t>
            </a:r>
            <a:endParaRPr lang="en-US" altLang="zh-CN" sz="28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800" b="1" dirty="0" smtClean="0">
              <a:latin typeface="Times New Roman" panose="02020603050405020304" charset="0"/>
              <a:ea typeface="Times New Roman" panose="02020603050405020304" charset="0"/>
              <a:cs typeface="Times New Roman" panose="02020603050405020304" charset="0"/>
            </a:endParaRPr>
          </a:p>
          <a:p>
            <a:pPr algn="just"/>
            <a:r>
              <a:rPr lang="en-US" altLang="zh-CN" sz="2800" b="1" dirty="0" smtClean="0">
                <a:latin typeface="Times New Roman" panose="02020603050405020304" charset="0"/>
                <a:ea typeface="Times New Roman" panose="02020603050405020304" charset="0"/>
                <a:cs typeface="Times New Roman" panose="02020603050405020304" charset="0"/>
              </a:rPr>
              <a:t>Para.1 Immediately</a:t>
            </a:r>
            <a:r>
              <a:rPr lang="en-US" altLang="zh-CN" sz="2800" b="1" dirty="0">
                <a:latin typeface="Times New Roman" panose="02020603050405020304" charset="0"/>
                <a:ea typeface="Times New Roman" panose="02020603050405020304" charset="0"/>
                <a:cs typeface="Times New Roman" panose="02020603050405020304" charset="0"/>
              </a:rPr>
              <a:t>, Olav turned the van round, jumped out and opened 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rPr>
              <a:t>.</a:t>
            </a:r>
            <a:endParaRPr lang="en-US" altLang="zh-CN" sz="28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800" b="1" dirty="0" smtClean="0">
              <a:latin typeface="Times New Roman" panose="02020603050405020304" charset="0"/>
              <a:ea typeface="Times New Roman" panose="02020603050405020304" charset="0"/>
              <a:cs typeface="Times New Roman" panose="02020603050405020304" charset="0"/>
            </a:endParaRPr>
          </a:p>
          <a:p>
            <a:pPr algn="just"/>
            <a:r>
              <a:rPr lang="en-US" altLang="zh-CN" sz="2800" b="1" dirty="0" smtClean="0">
                <a:latin typeface="Times New Roman" panose="02020603050405020304" charset="0"/>
                <a:ea typeface="Times New Roman" panose="02020603050405020304" charset="0"/>
                <a:cs typeface="Times New Roman" panose="02020603050405020304" charset="0"/>
              </a:rPr>
              <a:t>Para.2 </a:t>
            </a:r>
            <a:r>
              <a:rPr lang="en-US" altLang="zh-CN" sz="2800" b="1" dirty="0">
                <a:latin typeface="Times New Roman" panose="02020603050405020304" charset="0"/>
                <a:ea typeface="Times New Roman" panose="02020603050405020304" charset="0"/>
                <a:cs typeface="Times New Roman" panose="02020603050405020304" charset="0"/>
              </a:rPr>
              <a:t>After a 20 minutes' desperate drive, finally there they arrived </a:t>
            </a:r>
            <a:r>
              <a:rPr lang="en-US" altLang="zh-CN" sz="2800" b="1" dirty="0" smtClean="0">
                <a:latin typeface="Times New Roman" panose="02020603050405020304" charset="0"/>
                <a:ea typeface="Times New Roman" panose="02020603050405020304" charset="0"/>
                <a:cs typeface="Times New Roman" panose="02020603050405020304" charset="0"/>
              </a:rPr>
              <a:t>the </a:t>
            </a:r>
            <a:r>
              <a:rPr lang="en-US" altLang="zh-CN" sz="2800" b="1" dirty="0">
                <a:latin typeface="Times New Roman" panose="02020603050405020304" charset="0"/>
                <a:ea typeface="Times New Roman" panose="02020603050405020304" charset="0"/>
                <a:cs typeface="Times New Roman" panose="02020603050405020304" charset="0"/>
              </a:rPr>
              <a:t>exit of the tunnel!</a:t>
            </a:r>
            <a:endParaRPr lang="zh-CN" altLang="zh-CN" sz="2800" b="1" dirty="0">
              <a:latin typeface="Times New Roman" panose="02020603050405020304" charset="0"/>
              <a:ea typeface="Times New Roman" panose="02020603050405020304" charset="0"/>
              <a:cs typeface="Times New Roman" panose="02020603050405020304" charset="0"/>
            </a:endParaRPr>
          </a:p>
          <a:p>
            <a:pPr algn="just"/>
            <a:endParaRPr lang="zh-CN" altLang="zh-CN" sz="2800" b="1" dirty="0">
              <a:latin typeface="Times New Roman" panose="02020603050405020304" charset="0"/>
              <a:ea typeface="Times New Roman" panose="02020603050405020304" charset="0"/>
              <a:cs typeface="Times New Roman" panose="02020603050405020304" charset="0"/>
            </a:endParaRPr>
          </a:p>
          <a:p>
            <a:pPr algn="just"/>
            <a:endParaRPr kumimoji="1" lang="zh-CN" altLang="en-US" sz="2800" dirty="0"/>
          </a:p>
        </p:txBody>
      </p:sp>
      <p:sp>
        <p:nvSpPr>
          <p:cNvPr id="2" name="文本框 1"/>
          <p:cNvSpPr txBox="1"/>
          <p:nvPr/>
        </p:nvSpPr>
        <p:spPr>
          <a:xfrm>
            <a:off x="85725" y="1455420"/>
            <a:ext cx="12202160" cy="953135"/>
          </a:xfrm>
          <a:prstGeom prst="rect">
            <a:avLst/>
          </a:prstGeom>
          <a:solidFill>
            <a:schemeClr val="bg1"/>
          </a:solidFill>
        </p:spPr>
        <p:txBody>
          <a:bodyPr wrap="square" rtlCol="0">
            <a:spAutoFit/>
          </a:bodyPr>
          <a:p>
            <a:r>
              <a:rPr kumimoji="1" lang="en-US" altLang="zh-CN" sz="2800" dirty="0" smtClean="0">
                <a:solidFill>
                  <a:srgbClr val="FF0000"/>
                </a:solidFill>
                <a:sym typeface="+mn-ea"/>
              </a:rPr>
              <a:t>Olav took immediate measures/They were in danger because no one could outrun the toxic fume.</a:t>
            </a:r>
            <a:endParaRPr kumimoji="1" lang="en-US" altLang="zh-CN" sz="2800" dirty="0" smtClean="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云形 9"/>
          <p:cNvSpPr/>
          <p:nvPr/>
        </p:nvSpPr>
        <p:spPr>
          <a:xfrm>
            <a:off x="8267700" y="645252"/>
            <a:ext cx="3238500" cy="11403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106045" y="70485"/>
            <a:ext cx="8418195" cy="460375"/>
          </a:xfrm>
          <a:prstGeom prst="rect">
            <a:avLst/>
          </a:prstGeom>
          <a:noFill/>
          <a:ln w="50800" cmpd="dbl">
            <a:solidFill>
              <a:srgbClr val="002060"/>
            </a:solidFill>
          </a:ln>
        </p:spPr>
        <p:txBody>
          <a:bodyPr wrap="square" rtlCol="0">
            <a:spAutoFit/>
          </a:bodyPr>
          <a:lstStyle>
            <a:defPPr>
              <a:defRPr lang="zh-CN"/>
            </a:defPPr>
            <a:lvl1pPr>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dirty="0" smtClean="0"/>
              <a:t>Read for important detailed plots and think about </a:t>
            </a:r>
            <a:r>
              <a:rPr lang="en-US" altLang="zh-CN" smtClean="0"/>
              <a:t>the intention</a:t>
            </a:r>
            <a:endParaRPr lang="zh-CN" altLang="en-US" dirty="0"/>
          </a:p>
        </p:txBody>
      </p:sp>
      <p:sp>
        <p:nvSpPr>
          <p:cNvPr id="5" name="文本框 4"/>
          <p:cNvSpPr txBox="1"/>
          <p:nvPr/>
        </p:nvSpPr>
        <p:spPr>
          <a:xfrm>
            <a:off x="227965" y="878231"/>
            <a:ext cx="3573414" cy="461665"/>
          </a:xfrm>
          <a:prstGeom prst="rect">
            <a:avLst/>
          </a:prstGeom>
          <a:noFill/>
        </p:spPr>
        <p:txBody>
          <a:bodyPr wrap="none" rtlCol="0">
            <a:spAutoFit/>
          </a:bodyPr>
          <a:lstStyle/>
          <a:p>
            <a:r>
              <a:rPr kumimoji="1" lang="en-US" altLang="zh-CN" sz="2400" dirty="0" smtClean="0">
                <a:latin typeface="Times New Roman" panose="02020603050405020304" charset="0"/>
                <a:ea typeface="Times New Roman" panose="02020603050405020304" charset="0"/>
                <a:cs typeface="Times New Roman" panose="02020603050405020304" charset="0"/>
              </a:rPr>
              <a:t>1.Event in two years earlier</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6" name="文本框 5"/>
          <p:cNvSpPr txBox="1"/>
          <p:nvPr/>
        </p:nvSpPr>
        <p:spPr>
          <a:xfrm>
            <a:off x="227965" y="3526448"/>
            <a:ext cx="5199757" cy="461665"/>
          </a:xfrm>
          <a:prstGeom prst="rect">
            <a:avLst/>
          </a:prstGeom>
          <a:noFill/>
        </p:spPr>
        <p:txBody>
          <a:bodyPr wrap="none" rtlCol="0">
            <a:spAutoFit/>
          </a:bodyPr>
          <a:lstStyle/>
          <a:p>
            <a:r>
              <a:rPr kumimoji="1" lang="en-US" altLang="zh-CN" sz="2400" dirty="0" smtClean="0">
                <a:latin typeface="Times New Roman" panose="02020603050405020304" charset="0"/>
                <a:ea typeface="Times New Roman" panose="02020603050405020304" charset="0"/>
                <a:cs typeface="Times New Roman" panose="02020603050405020304" charset="0"/>
              </a:rPr>
              <a:t>2. Emergency after both gates were shut </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7" name="文本框 6"/>
          <p:cNvSpPr txBox="1"/>
          <p:nvPr/>
        </p:nvSpPr>
        <p:spPr>
          <a:xfrm>
            <a:off x="227965" y="1490980"/>
            <a:ext cx="8790940" cy="1938020"/>
          </a:xfrm>
          <a:prstGeom prst="rect">
            <a:avLst/>
          </a:prstGeom>
          <a:noFill/>
        </p:spPr>
        <p:txBody>
          <a:bodyPr wrap="square" rtlCol="0">
            <a:spAutoFit/>
          </a:bodyPr>
          <a:lstStyle/>
          <a:p>
            <a:pPr marL="342900" indent="-342900">
              <a:buFont typeface="+mj-ea"/>
              <a:buAutoNum type="circleNumDbPlain"/>
            </a:pPr>
            <a:r>
              <a:rPr kumimoji="1" lang="en-US" altLang="zh-CN" sz="2400" dirty="0" smtClean="0">
                <a:solidFill>
                  <a:srgbClr val="0432FF"/>
                </a:solidFill>
                <a:latin typeface="Times New Roman" panose="02020603050405020304" charset="0"/>
                <a:ea typeface="Times New Roman" panose="02020603050405020304" charset="0"/>
                <a:cs typeface="Times New Roman" panose="02020603050405020304" charset="0"/>
              </a:rPr>
              <a:t>Tunnel was the only way to access the local scenic spot</a:t>
            </a:r>
            <a:endParaRPr kumimoji="1" lang="en-US" altLang="zh-CN" sz="2400" dirty="0" smtClean="0">
              <a:solidFill>
                <a:srgbClr val="0432FF"/>
              </a:solidFill>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solidFill>
                <a:srgbClr val="0432FF"/>
              </a:solidFill>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solidFill>
                  <a:srgbClr val="0432FF"/>
                </a:solidFill>
                <a:latin typeface="Times New Roman" panose="02020603050405020304" charset="0"/>
                <a:ea typeface="Times New Roman" panose="02020603050405020304" charset="0"/>
                <a:cs typeface="Times New Roman" panose="02020603050405020304" charset="0"/>
              </a:rPr>
              <a:t>Tunnel’s closure for repairs was a disastrous blow to Olav’s business</a:t>
            </a:r>
            <a:endParaRPr kumimoji="1" lang="en-US" altLang="zh-CN" sz="2400" dirty="0" smtClean="0">
              <a:solidFill>
                <a:srgbClr val="0432FF"/>
              </a:solidFill>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solidFill>
                  <a:srgbClr val="0432FF"/>
                </a:solidFill>
                <a:latin typeface="Times New Roman" panose="02020603050405020304" charset="0"/>
                <a:ea typeface="Times New Roman" panose="02020603050405020304" charset="0"/>
                <a:cs typeface="Times New Roman" panose="02020603050405020304" charset="0"/>
              </a:rPr>
              <a:t>Although it was difficult, he managed to keep their staff on.</a:t>
            </a:r>
            <a:r>
              <a:rPr kumimoji="1" lang="en-US" altLang="zh-CN" sz="2400" dirty="0" smtClean="0">
                <a:latin typeface="Times New Roman" panose="02020603050405020304" charset="0"/>
                <a:ea typeface="Times New Roman" panose="02020603050405020304" charset="0"/>
                <a:cs typeface="Times New Roman" panose="02020603050405020304" charset="0"/>
              </a:rPr>
              <a:t> </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8" name="文本框 7"/>
          <p:cNvSpPr txBox="1"/>
          <p:nvPr/>
        </p:nvSpPr>
        <p:spPr>
          <a:xfrm>
            <a:off x="0" y="3854428"/>
            <a:ext cx="10706100" cy="2676525"/>
          </a:xfrm>
          <a:prstGeom prst="rect">
            <a:avLst/>
          </a:prstGeom>
          <a:noFill/>
        </p:spPr>
        <p:txBody>
          <a:bodyPr wrap="square" rtlCol="0">
            <a:spAutoFit/>
          </a:bodyPr>
          <a:lstStyle/>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The thick smoke was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pouring out of the bus in his direction</a:t>
            </a:r>
            <a:r>
              <a:rPr kumimoji="1" lang="en-US" altLang="zh-CN" sz="2400" dirty="0" smtClean="0">
                <a:latin typeface="Times New Roman" panose="02020603050405020304" charset="0"/>
                <a:ea typeface="Times New Roman" panose="02020603050405020304" charset="0"/>
                <a:cs typeface="Times New Roman" panose="02020603050405020304" charset="0"/>
              </a:rPr>
              <a:t> under the influence of  the strong wind.</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In no time it would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black out </a:t>
            </a:r>
            <a:r>
              <a:rPr kumimoji="1" lang="en-US" altLang="zh-CN" sz="2400" dirty="0" smtClean="0">
                <a:latin typeface="Times New Roman" panose="02020603050405020304" charset="0"/>
                <a:ea typeface="Times New Roman" panose="02020603050405020304" charset="0"/>
                <a:cs typeface="Times New Roman" panose="02020603050405020304" charset="0"/>
              </a:rPr>
              <a:t>the tunnel,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chocking and blinding</a:t>
            </a:r>
            <a:r>
              <a:rPr kumimoji="1" lang="en-US" altLang="zh-CN" sz="2400" dirty="0" smtClean="0">
                <a:latin typeface="Times New Roman" panose="02020603050405020304" charset="0"/>
                <a:ea typeface="Times New Roman" panose="02020603050405020304" charset="0"/>
                <a:cs typeface="Times New Roman" panose="02020603050405020304" charset="0"/>
              </a:rPr>
              <a:t> anyone inside it.</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There was no way the poor tourists could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outrun</a:t>
            </a:r>
            <a:r>
              <a:rPr kumimoji="1" lang="en-US" altLang="zh-CN" sz="2400" dirty="0" smtClean="0">
                <a:latin typeface="Times New Roman" panose="02020603050405020304" charset="0"/>
                <a:ea typeface="Times New Roman" panose="02020603050405020304" charset="0"/>
                <a:cs typeface="Times New Roman" panose="02020603050405020304" charset="0"/>
              </a:rPr>
              <a:t> (run faster than ) the toxic fumes.</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Every minute counted.</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9" name="文本框 8"/>
          <p:cNvSpPr txBox="1"/>
          <p:nvPr/>
        </p:nvSpPr>
        <p:spPr>
          <a:xfrm>
            <a:off x="8524240" y="661518"/>
            <a:ext cx="2806700" cy="1106805"/>
          </a:xfrm>
          <a:prstGeom prst="rect">
            <a:avLst/>
          </a:prstGeom>
          <a:noFill/>
        </p:spPr>
        <p:txBody>
          <a:bodyPr wrap="square" rtlCol="0">
            <a:spAutoFit/>
          </a:bodyPr>
          <a:lstStyle/>
          <a:p>
            <a:r>
              <a:rPr kumimoji="1" lang="zh-CN" altLang="en-US" sz="2200" dirty="0" smtClean="0"/>
              <a:t>为续写情节作铺垫</a:t>
            </a:r>
            <a:endParaRPr kumimoji="1" lang="zh-CN" altLang="en-US" sz="2200" dirty="0" smtClean="0"/>
          </a:p>
          <a:p>
            <a:r>
              <a:rPr kumimoji="1" lang="zh-CN" altLang="en-US" sz="2200" dirty="0"/>
              <a:t>男主人公一种面对困难坚强的性格特点。</a:t>
            </a:r>
            <a:endParaRPr kumimoji="1" lang="zh-CN" altLang="en-US" sz="2200" dirty="0"/>
          </a:p>
        </p:txBody>
      </p:sp>
      <p:sp>
        <p:nvSpPr>
          <p:cNvPr id="11" name="云形 10"/>
          <p:cNvSpPr/>
          <p:nvPr/>
        </p:nvSpPr>
        <p:spPr>
          <a:xfrm>
            <a:off x="6819900" y="2716530"/>
            <a:ext cx="5743575" cy="30619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200" dirty="0" smtClean="0">
                <a:solidFill>
                  <a:schemeClr val="tx1"/>
                </a:solidFill>
              </a:rPr>
              <a:t>营造紧张氛围，凸显情节张力，同时为体现人物善良，勇敢，果断的性格，作</a:t>
            </a:r>
            <a:r>
              <a:rPr kumimoji="1" lang="zh-CN" altLang="en-US" sz="2200" dirty="0" smtClean="0">
                <a:solidFill>
                  <a:schemeClr val="tx1"/>
                </a:solidFill>
              </a:rPr>
              <a:t>铺垫。从对火势的描写和现场人们的反应，读者能很深切的感受当时情况的情节，为续写做好了充分的铺垫。</a:t>
            </a:r>
            <a:endParaRPr kumimoji="1" lang="zh-CN" altLang="en-US" sz="22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10490"/>
            <a:ext cx="11049000" cy="6554470"/>
          </a:xfrm>
          <a:prstGeom prst="rect">
            <a:avLst/>
          </a:prstGeom>
          <a:noFill/>
        </p:spPr>
        <p:txBody>
          <a:bodyPr wrap="square" rtlCol="0">
            <a:spAutoFit/>
          </a:bodyPr>
          <a:lstStyle/>
          <a:p>
            <a:r>
              <a:rPr lang="en-US" altLang="zh-CN" sz="2800" b="1" dirty="0">
                <a:latin typeface="Times New Roman" panose="02020603050405020304" charset="0"/>
                <a:ea typeface="Times New Roman" panose="02020603050405020304" charset="0"/>
                <a:cs typeface="Times New Roman" panose="02020603050405020304" charset="0"/>
              </a:rPr>
              <a:t>Para.1 Immediately, Olav </a:t>
            </a:r>
            <a:r>
              <a:rPr lang="en-US" altLang="zh-CN" sz="2800" b="1" u="sng" dirty="0">
                <a:solidFill>
                  <a:srgbClr val="FF0000"/>
                </a:solidFill>
                <a:latin typeface="Times New Roman" panose="02020603050405020304" charset="0"/>
                <a:ea typeface="Times New Roman" panose="02020603050405020304" charset="0"/>
                <a:cs typeface="Times New Roman" panose="02020603050405020304" charset="0"/>
              </a:rPr>
              <a:t>turned </a:t>
            </a:r>
            <a:r>
              <a:rPr lang="en-US" altLang="zh-CN" sz="2800" b="1" u="sng" dirty="0">
                <a:latin typeface="Times New Roman" panose="02020603050405020304" charset="0"/>
                <a:ea typeface="Times New Roman" panose="02020603050405020304" charset="0"/>
                <a:cs typeface="Times New Roman" panose="02020603050405020304" charset="0"/>
              </a:rPr>
              <a:t>the van round</a:t>
            </a:r>
            <a:r>
              <a:rPr lang="en-US" altLang="zh-CN" sz="2800" b="1" dirty="0">
                <a:latin typeface="Times New Roman" panose="02020603050405020304" charset="0"/>
                <a:ea typeface="Times New Roman" panose="02020603050405020304" charset="0"/>
                <a:cs typeface="Times New Roman" panose="02020603050405020304" charset="0"/>
              </a:rPr>
              <a:t>,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jumped out </a:t>
            </a:r>
            <a:r>
              <a:rPr lang="en-US" altLang="zh-CN" sz="2800" b="1" dirty="0">
                <a:latin typeface="Times New Roman" panose="02020603050405020304" charset="0"/>
                <a:ea typeface="Times New Roman" panose="02020603050405020304" charset="0"/>
                <a:cs typeface="Times New Roman" panose="02020603050405020304" charset="0"/>
              </a:rPr>
              <a:t>and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opened </a:t>
            </a:r>
            <a:r>
              <a:rPr lang="en-US" altLang="zh-CN" sz="2800" b="1" dirty="0">
                <a:latin typeface="Times New Roman" panose="02020603050405020304" charset="0"/>
                <a:ea typeface="Times New Roman" panose="02020603050405020304" charset="0"/>
                <a:cs typeface="Times New Roman" panose="02020603050405020304" charset="0"/>
              </a:rPr>
              <a:t>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rPr>
              <a:t>.</a:t>
            </a:r>
            <a:endParaRPr lang="en-US" altLang="zh-CN" sz="2800" b="1" dirty="0">
              <a:latin typeface="Times New Roman" panose="02020603050405020304" charset="0"/>
              <a:ea typeface="Times New Roman" panose="02020603050405020304" charset="0"/>
              <a:cs typeface="Times New Roman" panose="02020603050405020304" charset="0"/>
            </a:endParaRPr>
          </a:p>
          <a:p>
            <a:r>
              <a:rPr lang="zh-CN" altLang="en-US" sz="2800">
                <a:solidFill>
                  <a:srgbClr val="0432FF"/>
                </a:solidFill>
                <a:sym typeface="+mn-ea"/>
              </a:rPr>
              <a:t>利用动作链的描写凸显情况的紧急</a:t>
            </a:r>
            <a:r>
              <a:rPr lang="en-US" altLang="zh-CN" sz="2800">
                <a:solidFill>
                  <a:srgbClr val="0432FF"/>
                </a:solidFill>
                <a:sym typeface="+mn-ea"/>
              </a:rPr>
              <a:t>,</a:t>
            </a:r>
            <a:r>
              <a:rPr lang="zh-CN" altLang="en-US" sz="2800">
                <a:solidFill>
                  <a:srgbClr val="0432FF"/>
                </a:solidFill>
                <a:sym typeface="+mn-ea"/>
              </a:rPr>
              <a:t>注意是</a:t>
            </a:r>
            <a:r>
              <a:rPr lang="zh-CN" altLang="zh-CN" sz="2800">
                <a:solidFill>
                  <a:srgbClr val="0432FF"/>
                </a:solidFill>
                <a:sym typeface="+mn-ea"/>
              </a:rPr>
              <a:t>掉头而逃</a:t>
            </a:r>
            <a:r>
              <a:rPr lang="zh-CN" altLang="en-US" sz="2800">
                <a:solidFill>
                  <a:srgbClr val="0432FF"/>
                </a:solidFill>
                <a:sym typeface="+mn-ea"/>
              </a:rPr>
              <a:t>。</a:t>
            </a:r>
            <a:endParaRPr lang="zh-CN" altLang="en-US" sz="2800">
              <a:solidFill>
                <a:srgbClr val="0432FF"/>
              </a:solidFill>
              <a:sym typeface="+mn-ea"/>
            </a:endParaRPr>
          </a:p>
          <a:p>
            <a:r>
              <a:rPr lang="en-US" altLang="zh-CN" sz="2800" b="1">
                <a:latin typeface="Times New Roman" panose="02020603050405020304" charset="0"/>
                <a:cs typeface="Times New Roman" panose="02020603050405020304" charset="0"/>
                <a:sym typeface="+mn-ea"/>
              </a:rPr>
              <a:t>Para2 </a:t>
            </a:r>
            <a:r>
              <a:rPr lang="zh-CN" altLang="en-US" sz="2800" b="1">
                <a:latin typeface="Times New Roman" panose="02020603050405020304" charset="0"/>
                <a:cs typeface="Times New Roman" panose="02020603050405020304" charset="0"/>
                <a:sym typeface="+mn-ea"/>
              </a:rPr>
              <a:t>After a 20 minutes' desperate drive, finally there they arrived -the exit of the tunnel</a:t>
            </a:r>
            <a:r>
              <a:rPr lang="en-US" altLang="zh-CN" sz="2800" b="1">
                <a:latin typeface="Times New Roman" panose="02020603050405020304" charset="0"/>
                <a:cs typeface="Times New Roman" panose="02020603050405020304" charset="0"/>
                <a:sym typeface="+mn-ea"/>
              </a:rPr>
              <a:t>.</a:t>
            </a:r>
            <a:endParaRPr lang="zh-CN" altLang="en-US" sz="2800" b="1">
              <a:latin typeface="Times New Roman" panose="02020603050405020304" charset="0"/>
              <a:cs typeface="Times New Roman" panose="02020603050405020304" charset="0"/>
              <a:sym typeface="+mn-ea"/>
            </a:endParaRPr>
          </a:p>
          <a:p>
            <a:r>
              <a:rPr lang="zh-CN" altLang="en-US" sz="2800">
                <a:solidFill>
                  <a:srgbClr val="0432FF"/>
                </a:solidFill>
                <a:sym typeface="+mn-ea"/>
              </a:rPr>
              <a:t>结合</a:t>
            </a:r>
            <a:r>
              <a:rPr lang="en-US" altLang="zh-CN" sz="2800">
                <a:solidFill>
                  <a:srgbClr val="0432FF"/>
                </a:solidFill>
                <a:sym typeface="+mn-ea"/>
              </a:rPr>
              <a:t>2</a:t>
            </a:r>
            <a:r>
              <a:rPr lang="zh-CN" altLang="en-US" sz="2800">
                <a:solidFill>
                  <a:srgbClr val="0432FF"/>
                </a:solidFill>
                <a:sym typeface="+mn-ea"/>
              </a:rPr>
              <a:t>段首句，不难想象续写第一段描写脱险，而第二段描写脱险后的反应。</a:t>
            </a:r>
            <a:endParaRPr lang="zh-CN" altLang="en-US" sz="2800">
              <a:sym typeface="+mn-ea"/>
            </a:endParaRPr>
          </a:p>
          <a:p>
            <a:r>
              <a:rPr lang="en-US" altLang="zh-CN" sz="2800">
                <a:sym typeface="+mn-ea"/>
              </a:rPr>
              <a:t>Para1: </a:t>
            </a:r>
            <a:r>
              <a:rPr lang="zh-CN" altLang="en-US" sz="2800">
                <a:sym typeface="+mn-ea"/>
              </a:rPr>
              <a:t>可以设问：奥拉夫打开厢式货车的后车厢要干吗？人们面对火势时候的反应如何？奥拉夫有没有成功地将乘客们接上车？乘客们上了车之后奥拉夫怎么做的？开车的时候周边的火势有没有什么变化？奥拉夫和乘客的内心是什么样的（变化）反应？</a:t>
            </a:r>
            <a:endParaRPr lang="zh-CN" altLang="en-US" sz="2800">
              <a:sym typeface="+mn-ea"/>
            </a:endParaRPr>
          </a:p>
          <a:p>
            <a:r>
              <a:rPr lang="en-US" altLang="zh-CN" sz="2800">
                <a:sym typeface="+mn-ea"/>
              </a:rPr>
              <a:t>Para2</a:t>
            </a:r>
            <a:r>
              <a:rPr lang="zh-CN" altLang="en-US" sz="2800">
                <a:sym typeface="+mn-ea"/>
              </a:rPr>
              <a:t>：他们出了隧道以后干了什么？奥拉夫和被他救的人有什么反应？隧道内的火最后怎么样了？</a:t>
            </a:r>
            <a:r>
              <a:rPr lang="zh-CN" altLang="en-US" sz="2800">
                <a:solidFill>
                  <a:srgbClr val="FF0000"/>
                </a:solidFill>
                <a:sym typeface="+mn-ea"/>
              </a:rPr>
              <a:t>奥拉夫的餐馆生意有没有像上次一样受影响？奥拉夫所认为的完美的一天最后是什么样的结局</a:t>
            </a:r>
            <a:r>
              <a:rPr lang="zh-CN" altLang="en-US" sz="2800">
                <a:sym typeface="+mn-ea"/>
              </a:rPr>
              <a:t>？</a:t>
            </a:r>
            <a:endParaRPr lang="zh-CN" altLang="en-US" sz="2800"/>
          </a:p>
          <a:p>
            <a:r>
              <a:rPr kumimoji="1" lang="zh-CN" altLang="en-US" sz="2800" b="1" u="sng" dirty="0">
                <a:solidFill>
                  <a:srgbClr val="FF0000"/>
                </a:solidFill>
                <a:latin typeface="Times New Roman" panose="02020603050405020304" charset="0"/>
                <a:ea typeface="Times New Roman" panose="02020603050405020304" charset="0"/>
                <a:cs typeface="Times New Roman" panose="02020603050405020304" charset="0"/>
              </a:rPr>
              <a:t>续写情节如果能呼应前文，故事性则更强，更完整，能更显亮点。</a:t>
            </a:r>
            <a:endParaRPr kumimoji="1" lang="zh-CN" altLang="en-US" sz="2800" b="1" u="sng" dirty="0">
              <a:solidFill>
                <a:srgbClr val="FF0000"/>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blinds(horizontal)">
                                      <p:cBhvr>
                                        <p:cTn id="11" dur="500"/>
                                        <p:tgtEl>
                                          <p:spTgt spid="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 calcmode="lin" valueType="num">
                                      <p:cBhvr>
                                        <p:cTn id="20" dur="10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ox(in)">
                                      <p:cBhvr>
                                        <p:cTn id="2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614930"/>
            <a:ext cx="11685905" cy="2676525"/>
          </a:xfrm>
          <a:prstGeom prst="rect">
            <a:avLst/>
          </a:prstGeom>
          <a:noFill/>
        </p:spPr>
        <p:txBody>
          <a:bodyPr wrap="square" rtlCol="0">
            <a:spAutoFit/>
          </a:bodyPr>
          <a:lstStyle/>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Everyone, come here” Olav shouted/yelled,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waving his arms</a:t>
            </a:r>
            <a:r>
              <a:rPr kumimoji="1" lang="en-US" altLang="zh-CN" sz="2800" dirty="0">
                <a:latin typeface="Times New Roman" panose="02020603050405020304" charset="0"/>
                <a:ea typeface="Times New Roman" panose="02020603050405020304" charset="0"/>
                <a:cs typeface="Times New Roman" panose="02020603050405020304" charset="0"/>
              </a:rPr>
              <a:t> in the air,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signaling</a:t>
            </a:r>
            <a:r>
              <a:rPr kumimoji="1" lang="en-US" altLang="zh-CN" sz="2800" dirty="0">
                <a:latin typeface="Times New Roman" panose="02020603050405020304" charset="0"/>
                <a:ea typeface="Times New Roman" panose="02020603050405020304" charset="0"/>
                <a:cs typeface="Times New Roman" panose="02020603050405020304" charset="0"/>
              </a:rPr>
              <a:t> people to run towards his van.</a:t>
            </a: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“Everyone</a:t>
            </a:r>
            <a:r>
              <a:rPr kumimoji="1" lang="en-US" altLang="zh-CN" sz="2800" dirty="0">
                <a:latin typeface="Times New Roman" panose="02020603050405020304" charset="0"/>
                <a:ea typeface="Times New Roman" panose="02020603050405020304" charset="0"/>
                <a:cs typeface="Times New Roman" panose="02020603050405020304" charset="0"/>
              </a:rPr>
              <a:t>, get in here!” he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shouted at the top of his lungs</a:t>
            </a:r>
            <a:r>
              <a:rPr kumimoji="1" lang="en-US" altLang="zh-CN" sz="2800" dirty="0">
                <a:latin typeface="Times New Roman" panose="02020603050405020304" charset="0"/>
                <a:ea typeface="Times New Roman" panose="02020603050405020304" charset="0"/>
                <a:cs typeface="Times New Roman" panose="02020603050405020304" charset="0"/>
              </a:rPr>
              <a:t>,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pointing to the van and waving </a:t>
            </a:r>
            <a:r>
              <a:rPr kumimoji="1" lang="en-US" altLang="zh-CN" sz="2800" dirty="0">
                <a:latin typeface="Times New Roman" panose="02020603050405020304" charset="0"/>
                <a:ea typeface="Times New Roman" panose="02020603050405020304" charset="0"/>
                <a:cs typeface="Times New Roman" panose="02020603050405020304" charset="0"/>
              </a:rPr>
              <a:t>at the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panicked</a:t>
            </a:r>
            <a:r>
              <a:rPr kumimoji="1" lang="en-US" altLang="zh-CN" sz="2800" dirty="0">
                <a:latin typeface="Times New Roman" panose="02020603050405020304" charset="0"/>
                <a:ea typeface="Times New Roman" panose="02020603050405020304" charset="0"/>
                <a:cs typeface="Times New Roman" panose="02020603050405020304" charset="0"/>
              </a:rPr>
              <a:t> crowd.</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
        <p:nvSpPr>
          <p:cNvPr id="5" name="文本框 4"/>
          <p:cNvSpPr txBox="1"/>
          <p:nvPr/>
        </p:nvSpPr>
        <p:spPr>
          <a:xfrm>
            <a:off x="171450" y="1776095"/>
            <a:ext cx="8338185" cy="460375"/>
          </a:xfrm>
          <a:prstGeom prst="rect">
            <a:avLst/>
          </a:prstGeom>
          <a:noFill/>
          <a:ln w="57150" cmpd="thickThin">
            <a:solidFill>
              <a:schemeClr val="accent1"/>
            </a:solidFill>
          </a:ln>
        </p:spPr>
        <p:txBody>
          <a:bodyPr wrap="square" rtlCol="0">
            <a:spAutoFit/>
          </a:bodyPr>
          <a:lstStyle/>
          <a:p>
            <a:r>
              <a:rPr kumimoji="1" lang="zh-CN" altLang="en-US" sz="2400" b="1" dirty="0" smtClean="0">
                <a:latin typeface="Times New Roman" panose="02020603050405020304" charset="0"/>
                <a:ea typeface="宋体" panose="02010600030101010101" pitchFamily="2" charset="-122"/>
                <a:cs typeface="Times New Roman" panose="02020603050405020304" charset="0"/>
              </a:rPr>
              <a:t>第一段开头</a:t>
            </a:r>
            <a:r>
              <a:rPr kumimoji="1" lang="en-US" altLang="zh-CN" sz="2400" b="1" dirty="0" smtClean="0">
                <a:latin typeface="Times New Roman" panose="02020603050405020304" charset="0"/>
                <a:ea typeface="Times New Roman" panose="02020603050405020304" charset="0"/>
                <a:cs typeface="Times New Roman" panose="02020603050405020304" charset="0"/>
              </a:rPr>
              <a:t> Olav </a:t>
            </a:r>
            <a:r>
              <a:rPr kumimoji="1" lang="en-US" altLang="zh-CN" sz="2400" b="1" dirty="0">
                <a:latin typeface="Times New Roman" panose="02020603050405020304" charset="0"/>
                <a:ea typeface="Times New Roman" panose="02020603050405020304" charset="0"/>
                <a:cs typeface="Times New Roman" panose="02020603050405020304" charset="0"/>
              </a:rPr>
              <a:t>called and signaled people to run to the </a:t>
            </a:r>
            <a:r>
              <a:rPr kumimoji="1" lang="en-US" altLang="zh-CN" sz="2400" b="1" dirty="0" smtClean="0">
                <a:latin typeface="Times New Roman" panose="02020603050405020304" charset="0"/>
                <a:ea typeface="Times New Roman" panose="02020603050405020304" charset="0"/>
                <a:cs typeface="Times New Roman" panose="02020603050405020304" charset="0"/>
              </a:rPr>
              <a:t>van</a:t>
            </a:r>
            <a:endParaRPr kumimoji="1" lang="en-US" altLang="zh-CN" sz="2400" b="1" dirty="0">
              <a:latin typeface="Times New Roman" panose="02020603050405020304" charset="0"/>
              <a:ea typeface="Times New Roman" panose="02020603050405020304" charset="0"/>
              <a:cs typeface="Times New Roman" panose="02020603050405020304" charset="0"/>
            </a:endParaRPr>
          </a:p>
        </p:txBody>
      </p:sp>
      <p:sp>
        <p:nvSpPr>
          <p:cNvPr id="8" name="云形 7"/>
          <p:cNvSpPr/>
          <p:nvPr/>
        </p:nvSpPr>
        <p:spPr>
          <a:xfrm>
            <a:off x="8514080" y="1776095"/>
            <a:ext cx="2409825" cy="8388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smtClean="0"/>
              <a:t>话语＋动作</a:t>
            </a:r>
            <a:endParaRPr kumimoji="1" lang="zh-CN" altLang="en-US" sz="2800" dirty="0" smtClean="0"/>
          </a:p>
        </p:txBody>
      </p:sp>
      <p:sp>
        <p:nvSpPr>
          <p:cNvPr id="2" name="文本框 1"/>
          <p:cNvSpPr txBox="1"/>
          <p:nvPr/>
        </p:nvSpPr>
        <p:spPr>
          <a:xfrm>
            <a:off x="0" y="149860"/>
            <a:ext cx="12154535" cy="1814830"/>
          </a:xfrm>
          <a:prstGeom prst="rect">
            <a:avLst/>
          </a:prstGeom>
          <a:noFill/>
        </p:spPr>
        <p:txBody>
          <a:bodyPr wrap="square" rtlCol="0">
            <a:spAutoFit/>
          </a:bodyPr>
          <a:p>
            <a:r>
              <a:rPr lang="en-US" altLang="zh-CN" sz="2800">
                <a:sym typeface="+mn-ea"/>
              </a:rPr>
              <a:t>4 </a:t>
            </a:r>
            <a:r>
              <a:rPr lang="zh-CN" altLang="en-US" sz="2800">
                <a:sym typeface="+mn-ea"/>
              </a:rPr>
              <a:t>个关键点</a:t>
            </a:r>
            <a:endParaRPr lang="zh-CN" altLang="en-US" sz="2800"/>
          </a:p>
          <a:p>
            <a:r>
              <a:rPr lang="en-US" altLang="zh-CN" sz="2800" b="1" dirty="0">
                <a:latin typeface="Times New Roman" panose="02020603050405020304" charset="0"/>
                <a:ea typeface="Times New Roman" panose="02020603050405020304" charset="0"/>
                <a:cs typeface="Times New Roman" panose="02020603050405020304" charset="0"/>
                <a:sym typeface="+mn-ea"/>
              </a:rPr>
              <a:t>Para.1 Immediately, Olav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turned </a:t>
            </a:r>
            <a:r>
              <a:rPr lang="en-US" altLang="zh-CN" sz="2800" b="1" dirty="0">
                <a:latin typeface="Times New Roman" panose="02020603050405020304" charset="0"/>
                <a:ea typeface="Times New Roman" panose="02020603050405020304" charset="0"/>
                <a:cs typeface="Times New Roman" panose="02020603050405020304" charset="0"/>
                <a:sym typeface="+mn-ea"/>
              </a:rPr>
              <a:t>the van round,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jumped out </a:t>
            </a:r>
            <a:r>
              <a:rPr lang="en-US" altLang="zh-CN" sz="2800" b="1" dirty="0">
                <a:latin typeface="Times New Roman" panose="02020603050405020304" charset="0"/>
                <a:ea typeface="Times New Roman" panose="02020603050405020304" charset="0"/>
                <a:cs typeface="Times New Roman" panose="02020603050405020304" charset="0"/>
                <a:sym typeface="+mn-ea"/>
              </a:rPr>
              <a:t>and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opened </a:t>
            </a:r>
            <a:r>
              <a:rPr lang="en-US" altLang="zh-CN" sz="2800" b="1" dirty="0">
                <a:latin typeface="Times New Roman" panose="02020603050405020304" charset="0"/>
                <a:ea typeface="Times New Roman" panose="02020603050405020304" charset="0"/>
                <a:cs typeface="Times New Roman" panose="02020603050405020304" charset="0"/>
                <a:sym typeface="+mn-ea"/>
              </a:rPr>
              <a:t>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sym typeface="+mn-ea"/>
              </a:rPr>
              <a:t>.</a:t>
            </a:r>
            <a:endParaRPr lang="en-US" altLang="zh-CN" sz="2800" b="1" dirty="0">
              <a:latin typeface="Times New Roman" panose="02020603050405020304" charset="0"/>
              <a:ea typeface="Times New Roman" panose="02020603050405020304" charset="0"/>
              <a:cs typeface="Times New Roman" panose="02020603050405020304" charset="0"/>
            </a:endParaRPr>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7155" y="539115"/>
            <a:ext cx="7748905"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a:ea typeface="宋体" panose="02010600030101010101" pitchFamily="2" charset="-122"/>
              </a:rPr>
              <a:t>第一段中间内容：</a:t>
            </a:r>
            <a:r>
              <a:rPr lang="en-US" altLang="zh-CN" dirty="0">
                <a:ea typeface="宋体" panose="02010600030101010101" pitchFamily="2" charset="-122"/>
              </a:rPr>
              <a:t> </a:t>
            </a:r>
            <a:r>
              <a:rPr lang="en-US" altLang="zh-CN" dirty="0"/>
              <a:t>tourists’ </a:t>
            </a:r>
            <a:r>
              <a:rPr lang="en-US" altLang="zh-CN" dirty="0" smtClean="0"/>
              <a:t>reaction</a:t>
            </a:r>
            <a:endParaRPr lang="en-US" altLang="zh-CN" dirty="0"/>
          </a:p>
        </p:txBody>
      </p:sp>
      <p:sp>
        <p:nvSpPr>
          <p:cNvPr id="7" name="文本框 6"/>
          <p:cNvSpPr txBox="1"/>
          <p:nvPr/>
        </p:nvSpPr>
        <p:spPr>
          <a:xfrm>
            <a:off x="0" y="1852930"/>
            <a:ext cx="12132945" cy="3538220"/>
          </a:xfrm>
          <a:prstGeom prst="rect">
            <a:avLst/>
          </a:prstGeom>
          <a:noFill/>
        </p:spPr>
        <p:txBody>
          <a:bodyPr wrap="square" rtlCol="0">
            <a:spAutoFit/>
          </a:bodyPr>
          <a:lstStyle>
            <a:defPPr>
              <a:defRPr lang="zh-CN"/>
            </a:defPPr>
            <a:lvl1pPr marL="342900" indent="-342900">
              <a:buFont typeface="+mj-ea"/>
              <a:buAutoNum type="circleNumDbPlain"/>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sz="3200" dirty="0"/>
              <a:t>The </a:t>
            </a:r>
            <a:r>
              <a:rPr lang="en-US" altLang="zh-CN" sz="3200" dirty="0">
                <a:sym typeface="+mn-ea"/>
              </a:rPr>
              <a:t>thicker and mounting black </a:t>
            </a:r>
            <a:r>
              <a:rPr lang="en-US" altLang="zh-CN" sz="3200" dirty="0"/>
              <a:t>smoke spreading increasing fast, the  tourists started to rush/scramble to his van, </a:t>
            </a:r>
            <a:r>
              <a:rPr lang="en-US" altLang="zh-CN" sz="3200" dirty="0">
                <a:solidFill>
                  <a:srgbClr val="FF0000"/>
                </a:solidFill>
              </a:rPr>
              <a:t>all frantic</a:t>
            </a:r>
            <a:r>
              <a:rPr lang="en-US" altLang="zh-CN" sz="3200" dirty="0"/>
              <a:t>.</a:t>
            </a:r>
            <a:endParaRPr lang="en-US" altLang="zh-CN" sz="3200" dirty="0"/>
          </a:p>
          <a:p>
            <a:endParaRPr lang="en-US" altLang="zh-CN" sz="3200" dirty="0"/>
          </a:p>
          <a:p>
            <a:r>
              <a:rPr lang="en-US" altLang="zh-CN" sz="3200" dirty="0"/>
              <a:t>At /Hearing this, the frightened tourists started to </a:t>
            </a:r>
            <a:r>
              <a:rPr lang="en-US" altLang="zh-CN" sz="3200" dirty="0">
                <a:solidFill>
                  <a:srgbClr val="FF0000"/>
                </a:solidFill>
              </a:rPr>
              <a:t>pile in/poured in/streamed in /crashed in/ came swarming</a:t>
            </a:r>
            <a:r>
              <a:rPr lang="zh-CN" altLang="en-US" sz="3200" dirty="0">
                <a:solidFill>
                  <a:srgbClr val="FF0000"/>
                </a:solidFill>
                <a:ea typeface="宋体" panose="02010600030101010101" pitchFamily="2" charset="-122"/>
              </a:rPr>
              <a:t>（蜂拥而入</a:t>
            </a:r>
            <a:r>
              <a:rPr lang="en-US" altLang="zh-CN" sz="3200" dirty="0">
                <a:solidFill>
                  <a:srgbClr val="FF0000"/>
                </a:solidFill>
                <a:ea typeface="宋体" panose="02010600030101010101" pitchFamily="2" charset="-122"/>
              </a:rPr>
              <a:t>)</a:t>
            </a:r>
            <a:r>
              <a:rPr lang="en-US" altLang="zh-CN" sz="3200" dirty="0">
                <a:solidFill>
                  <a:srgbClr val="FF0000"/>
                </a:solidFill>
              </a:rPr>
              <a:t>. </a:t>
            </a:r>
            <a:r>
              <a:rPr lang="en-US" altLang="zh-CN" sz="3200" dirty="0">
                <a:solidFill>
                  <a:schemeClr val="tx1"/>
                </a:solidFill>
              </a:rPr>
              <a:t>Immediately</a:t>
            </a:r>
            <a:r>
              <a:rPr lang="en-US" altLang="zh-CN" sz="3200">
                <a:solidFill>
                  <a:schemeClr val="tx1"/>
                </a:solidFill>
                <a:sym typeface="+mn-ea"/>
              </a:rPr>
              <a:t> </a:t>
            </a:r>
            <a:r>
              <a:rPr lang="en-US" altLang="zh-CN" sz="3200">
                <a:sym typeface="+mn-ea"/>
              </a:rPr>
              <a:t>the van </a:t>
            </a:r>
            <a:r>
              <a:rPr lang="en-US" altLang="zh-CN" sz="3200">
                <a:solidFill>
                  <a:srgbClr val="FF0000"/>
                </a:solidFill>
                <a:sym typeface="+mn-ea"/>
              </a:rPr>
              <a:t>was engulfed in the mounting black smoke</a:t>
            </a:r>
            <a:r>
              <a:rPr lang="en-US" altLang="zh-CN" sz="3200">
                <a:sym typeface="+mn-ea"/>
              </a:rPr>
              <a:t>, which </a:t>
            </a:r>
            <a:r>
              <a:rPr lang="en-US" altLang="zh-CN" sz="3200">
                <a:solidFill>
                  <a:srgbClr val="FF0000"/>
                </a:solidFill>
                <a:sym typeface="+mn-ea"/>
              </a:rPr>
              <a:t>blinded everyone thoroughly</a:t>
            </a:r>
            <a:r>
              <a:rPr lang="en-US" altLang="zh-CN" sz="3200">
                <a:sym typeface="+mn-ea"/>
              </a:rPr>
              <a:t>.</a:t>
            </a:r>
            <a:endParaRPr lang="en-US" altLang="zh-CN" sz="3200" dirty="0">
              <a:solidFill>
                <a:srgbClr val="FF0000"/>
              </a:solidFill>
            </a:endParaRPr>
          </a:p>
        </p:txBody>
      </p:sp>
      <p:sp>
        <p:nvSpPr>
          <p:cNvPr id="9" name="云形 8"/>
          <p:cNvSpPr/>
          <p:nvPr/>
        </p:nvSpPr>
        <p:spPr>
          <a:xfrm>
            <a:off x="9111615" y="195580"/>
            <a:ext cx="2286000" cy="9544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smtClean="0"/>
              <a:t>场景＋动作</a:t>
            </a:r>
            <a:endParaRPr kumimoji="1" lang="zh-CN" altLang="en-US" sz="2800" dirty="0" smtClean="0"/>
          </a:p>
        </p:txBody>
      </p:sp>
      <p:sp>
        <p:nvSpPr>
          <p:cNvPr id="2" name="文本框 1"/>
          <p:cNvSpPr txBox="1"/>
          <p:nvPr/>
        </p:nvSpPr>
        <p:spPr>
          <a:xfrm>
            <a:off x="8511540" y="3437890"/>
            <a:ext cx="228028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443230" y="3890645"/>
            <a:ext cx="701484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gtEl>
                                        <p:attrNameLst>
                                          <p:attrName>ppt_x</p:attrName>
                                        </p:attrNameLst>
                                      </p:cBhvr>
                                      <p:tavLst>
                                        <p:tav tm="0">
                                          <p:val>
                                            <p:strVal val="ppt_x"/>
                                          </p:val>
                                        </p:tav>
                                        <p:tav tm="100000">
                                          <p:val>
                                            <p:strVal val="ppt_x"/>
                                          </p:val>
                                        </p:tav>
                                      </p:tavLst>
                                    </p:anim>
                                    <p:anim calcmode="lin" valueType="num">
                                      <p:cBhvr additive="base">
                                        <p:cTn id="19" dur="500"/>
                                        <p:tgtEl>
                                          <p:spTgt spid="3"/>
                                        </p:tgtEl>
                                        <p:attrNameLst>
                                          <p:attrName>ppt_y</p:attrName>
                                        </p:attrNameLst>
                                      </p:cBhvr>
                                      <p:tavLst>
                                        <p:tav tm="0">
                                          <p:val>
                                            <p:strVal val="ppt_y"/>
                                          </p:val>
                                        </p:tav>
                                        <p:tav tm="100000">
                                          <p:val>
                                            <p:strVal val="1+ppt_h/2"/>
                                          </p:val>
                                        </p:tav>
                                      </p:tavLst>
                                    </p:anim>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P spid="2"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51610"/>
            <a:ext cx="8411845"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a:sym typeface="+mn-ea"/>
              </a:rPr>
              <a:t>第一段内容及</a:t>
            </a:r>
            <a:r>
              <a:rPr lang="en-US" altLang="zh-CN">
                <a:sym typeface="+mn-ea"/>
              </a:rPr>
              <a:t> </a:t>
            </a:r>
            <a:r>
              <a:rPr lang="zh-CN" altLang="en-US">
                <a:sym typeface="+mn-ea"/>
              </a:rPr>
              <a:t>结尾</a:t>
            </a:r>
            <a:r>
              <a:rPr lang="en-US" altLang="zh-CN">
                <a:sym typeface="+mn-ea"/>
              </a:rPr>
              <a:t>  </a:t>
            </a:r>
            <a:r>
              <a:rPr lang="en-US" altLang="zh-CN" dirty="0"/>
              <a:t>Olav drove towards </a:t>
            </a:r>
            <a:r>
              <a:rPr lang="en-US" altLang="zh-CN"/>
              <a:t>the </a:t>
            </a:r>
            <a:r>
              <a:rPr lang="en-US" altLang="zh-CN" smtClean="0"/>
              <a:t>exit</a:t>
            </a:r>
            <a:endParaRPr lang="en-US" altLang="zh-CN" dirty="0"/>
          </a:p>
        </p:txBody>
      </p:sp>
      <p:sp>
        <p:nvSpPr>
          <p:cNvPr id="5" name="文本框 4"/>
          <p:cNvSpPr txBox="1"/>
          <p:nvPr/>
        </p:nvSpPr>
        <p:spPr>
          <a:xfrm>
            <a:off x="-115570" y="2145030"/>
            <a:ext cx="12192635" cy="5431155"/>
          </a:xfrm>
          <a:prstGeom prst="rect">
            <a:avLst/>
          </a:prstGeom>
          <a:noFill/>
        </p:spPr>
        <p:txBody>
          <a:bodyPr wrap="square" rtlCol="0">
            <a:spAutoFit/>
          </a:bodyPr>
          <a:lstStyle>
            <a:defPPr>
              <a:defRPr lang="zh-CN"/>
            </a:defPPr>
            <a:lvl1pPr marL="342900" indent="-342900">
              <a:buFont typeface="+mj-ea"/>
              <a:buAutoNum type="circleNumDbPlain"/>
              <a:defRPr kumimoji="1" sz="2400">
                <a:latin typeface="Times New Roman" panose="02020603050405020304" charset="0"/>
                <a:ea typeface="Times New Roman" panose="02020603050405020304" charset="0"/>
                <a:cs typeface="Times New Roman" panose="02020603050405020304" charset="0"/>
              </a:defRPr>
            </a:lvl1pPr>
          </a:lstStyle>
          <a:p>
            <a:pPr>
              <a:lnSpc>
                <a:spcPct val="90000"/>
              </a:lnSpc>
            </a:pPr>
            <a:r>
              <a:rPr lang="en-US" altLang="zh-CN" sz="2800" dirty="0"/>
              <a:t>Under the influence of the strong wind, smoke spread even faster. It’s just like a life versus smoke match. </a:t>
            </a:r>
            <a:r>
              <a:rPr lang="en-US" altLang="zh-CN" sz="2800" dirty="0">
                <a:solidFill>
                  <a:srgbClr val="0432FF"/>
                </a:solidFill>
              </a:rPr>
              <a:t>As a former volunteer firefighter</a:t>
            </a:r>
            <a:r>
              <a:rPr lang="en-US" altLang="zh-CN" sz="2800" dirty="0"/>
              <a:t>, Olav knew well what would happen if they didn’t leave as soon as possible.</a:t>
            </a:r>
            <a:r>
              <a:rPr lang="en-US" altLang="zh-CN" sz="2800" dirty="0">
                <a:solidFill>
                  <a:srgbClr val="FF0000"/>
                </a:solidFill>
              </a:rPr>
              <a:t> Hardly had he zoomed to the van when the tourists piled in it</a:t>
            </a:r>
            <a:r>
              <a:rPr lang="en-US" altLang="zh-CN" sz="2800" dirty="0" smtClean="0">
                <a:solidFill>
                  <a:srgbClr val="FF0000"/>
                </a:solidFill>
              </a:rPr>
              <a:t>, </a:t>
            </a:r>
            <a:r>
              <a:rPr lang="en-US" altLang="zh-CN" sz="2800" dirty="0">
                <a:solidFill>
                  <a:srgbClr val="FF0000"/>
                </a:solidFill>
              </a:rPr>
              <a:t>then he accelerated the speed.他刚一冲进客货两用车，游客就一拥而上，然后他就加速了 In such an emergency, sweat poured from his head. </a:t>
            </a:r>
            <a:endParaRPr lang="en-US" altLang="zh-CN" sz="2800" dirty="0">
              <a:solidFill>
                <a:srgbClr val="FF0000"/>
              </a:solidFill>
            </a:endParaRPr>
          </a:p>
          <a:p>
            <a:r>
              <a:rPr lang="en-US" altLang="zh-CN" sz="2800" dirty="0"/>
              <a:t>The deadly fumes were preying on (</a:t>
            </a:r>
            <a:r>
              <a:rPr lang="zh-CN" altLang="en-US" sz="2800" dirty="0">
                <a:ea typeface="宋体" panose="02010600030101010101" pitchFamily="2" charset="-122"/>
              </a:rPr>
              <a:t>掠夺</a:t>
            </a:r>
            <a:r>
              <a:rPr lang="en-US" altLang="zh-CN" sz="2800" dirty="0">
                <a:ea typeface="宋体" panose="02010600030101010101" pitchFamily="2" charset="-122"/>
              </a:rPr>
              <a:t>)</a:t>
            </a:r>
            <a:r>
              <a:rPr lang="en-US" altLang="zh-CN" sz="2800" dirty="0"/>
              <a:t>the tunnel ruthlessly, </a:t>
            </a:r>
            <a:r>
              <a:rPr lang="en-US" altLang="zh-CN" sz="2800" dirty="0">
                <a:solidFill>
                  <a:srgbClr val="FF0000"/>
                </a:solidFill>
              </a:rPr>
              <a:t>polluting all the air in its path</a:t>
            </a:r>
            <a:r>
              <a:rPr lang="en-US" altLang="zh-CN" sz="2800" dirty="0"/>
              <a:t>. Olav knew if they didn’t leave soon, the smoke would choke and blind them all</a:t>
            </a:r>
            <a:r>
              <a:rPr lang="en-US" altLang="zh-CN" sz="2800" dirty="0" smtClean="0"/>
              <a:t>. “</a:t>
            </a:r>
            <a:r>
              <a:rPr lang="en-US" altLang="zh-CN" sz="2800" dirty="0"/>
              <a:t>We are leaving!” shouted Olav. He sprinted (rush) to the driver’s seat after making sure no one was left behind.</a:t>
            </a:r>
            <a:r>
              <a:rPr lang="en-US" altLang="zh-CN" sz="2800" dirty="0">
                <a:solidFill>
                  <a:srgbClr val="FF0000"/>
                </a:solidFill>
              </a:rPr>
              <a:t> Barely had he stepped on the accelerator when the dense smoke devoured the area.他刚一踩油门，浓烟就吞没了整个地区 Everyone held their breath</a:t>
            </a:r>
            <a:r>
              <a:rPr lang="en-US" altLang="zh-CN" sz="2800" dirty="0"/>
              <a:t>.</a:t>
            </a:r>
            <a:endParaRPr lang="en-US" altLang="zh-CN" sz="2800" dirty="0"/>
          </a:p>
          <a:p>
            <a:endParaRPr lang="zh-CN" altLang="en-US" sz="2800" dirty="0"/>
          </a:p>
        </p:txBody>
      </p:sp>
      <p:sp>
        <p:nvSpPr>
          <p:cNvPr id="6" name="云形 5"/>
          <p:cNvSpPr/>
          <p:nvPr/>
        </p:nvSpPr>
        <p:spPr>
          <a:xfrm>
            <a:off x="8411845" y="1371927"/>
            <a:ext cx="3251200" cy="86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场景＋心理＋</a:t>
            </a:r>
            <a:r>
              <a:rPr kumimoji="1" lang="zh-CN" altLang="en-US" dirty="0" smtClean="0"/>
              <a:t>动作</a:t>
            </a:r>
            <a:endParaRPr kumimoji="1" lang="zh-CN" altLang="en-US" dirty="0"/>
          </a:p>
        </p:txBody>
      </p:sp>
      <p:sp>
        <p:nvSpPr>
          <p:cNvPr id="2" name="文本框 1"/>
          <p:cNvSpPr txBox="1"/>
          <p:nvPr/>
        </p:nvSpPr>
        <p:spPr>
          <a:xfrm>
            <a:off x="-56515" y="0"/>
            <a:ext cx="12133580" cy="1568450"/>
          </a:xfrm>
          <a:prstGeom prst="rect">
            <a:avLst/>
          </a:prstGeom>
          <a:noFill/>
        </p:spPr>
        <p:txBody>
          <a:bodyPr wrap="square" rtlCol="0">
            <a:spAutoFit/>
          </a:bodyPr>
          <a:p>
            <a:r>
              <a:rPr lang="en-US" altLang="zh-CN" sz="2400">
                <a:sym typeface="+mn-ea"/>
              </a:rPr>
              <a:t>4</a:t>
            </a:r>
            <a:r>
              <a:rPr lang="zh-CN" altLang="en-US" sz="2400">
                <a:sym typeface="+mn-ea"/>
              </a:rPr>
              <a:t>个关键点</a:t>
            </a:r>
            <a:endParaRPr lang="zh-CN" altLang="en-US" sz="2400"/>
          </a:p>
          <a:p>
            <a:r>
              <a:rPr lang="en-US" altLang="zh-CN" sz="2400" b="1">
                <a:sym typeface="+mn-ea"/>
              </a:rPr>
              <a:t>Para2 </a:t>
            </a:r>
            <a:r>
              <a:rPr lang="zh-CN" altLang="en-US" sz="2400" b="1">
                <a:sym typeface="+mn-ea"/>
              </a:rPr>
              <a:t>After a 20 minutes' desperate drive, finally there they arrived -the exit of the tunnel</a:t>
            </a:r>
            <a:r>
              <a:rPr lang="zh-CN" altLang="en-US" sz="2400">
                <a:sym typeface="+mn-ea"/>
              </a:rPr>
              <a:t>，</a:t>
            </a:r>
            <a:endParaRPr lang="zh-CN" altLang="en-US" sz="2400">
              <a:sym typeface="+mn-ea"/>
            </a:endParaRPr>
          </a:p>
          <a:p>
            <a:endParaRPr lang="zh-CN" altLang="en-US" sz="2400"/>
          </a:p>
        </p:txBody>
      </p:sp>
      <p:sp>
        <p:nvSpPr>
          <p:cNvPr id="3" name="文本框 2"/>
          <p:cNvSpPr txBox="1"/>
          <p:nvPr/>
        </p:nvSpPr>
        <p:spPr>
          <a:xfrm>
            <a:off x="8096250" y="3020695"/>
            <a:ext cx="356679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278130" y="3388995"/>
            <a:ext cx="936307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6918325" y="5756910"/>
            <a:ext cx="416433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346075" y="6203315"/>
            <a:ext cx="742251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p:cTn id="1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0" nodeType="clickEffect">
                                  <p:stCondLst>
                                    <p:cond delay="0"/>
                                  </p:stCondLst>
                                  <p:childTnLst>
                                    <p:anim calcmode="lin" valueType="num">
                                      <p:cBhvr additive="base">
                                        <p:cTn id="23" dur="500"/>
                                        <p:tgtEl>
                                          <p:spTgt spid="3"/>
                                        </p:tgtEl>
                                        <p:attrNameLst>
                                          <p:attrName>ppt_x</p:attrName>
                                        </p:attrNameLst>
                                      </p:cBhvr>
                                      <p:tavLst>
                                        <p:tav tm="0">
                                          <p:val>
                                            <p:strVal val="ppt_x"/>
                                          </p:val>
                                        </p:tav>
                                        <p:tav tm="100000">
                                          <p:val>
                                            <p:strVal val="ppt_x"/>
                                          </p:val>
                                        </p:tav>
                                      </p:tavLst>
                                    </p:anim>
                                    <p:anim calcmode="lin" valueType="num">
                                      <p:cBhvr additive="base">
                                        <p:cTn id="24" dur="500"/>
                                        <p:tgtEl>
                                          <p:spTgt spid="3"/>
                                        </p:tgtEl>
                                        <p:attrNameLst>
                                          <p:attrName>ppt_y</p:attrName>
                                        </p:attrNameLst>
                                      </p:cBhvr>
                                      <p:tavLst>
                                        <p:tav tm="0">
                                          <p:val>
                                            <p:strVal val="ppt_y"/>
                                          </p:val>
                                        </p:tav>
                                        <p:tav tm="100000">
                                          <p:val>
                                            <p:strVal val="1+ppt_h/2"/>
                                          </p:val>
                                        </p:tav>
                                      </p:tavLst>
                                    </p:anim>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0" nodeType="clickEffect">
                                  <p:stCondLst>
                                    <p:cond delay="0"/>
                                  </p:stCondLst>
                                  <p:childTnLst>
                                    <p:anim calcmode="lin" valueType="num">
                                      <p:cBhvr additive="base">
                                        <p:cTn id="29" dur="500"/>
                                        <p:tgtEl>
                                          <p:spTgt spid="7"/>
                                        </p:tgtEl>
                                        <p:attrNameLst>
                                          <p:attrName>ppt_x</p:attrName>
                                        </p:attrNameLst>
                                      </p:cBhvr>
                                      <p:tavLst>
                                        <p:tav tm="0">
                                          <p:val>
                                            <p:strVal val="ppt_x"/>
                                          </p:val>
                                        </p:tav>
                                        <p:tav tm="100000">
                                          <p:val>
                                            <p:strVal val="ppt_x"/>
                                          </p:val>
                                        </p:tav>
                                      </p:tavLst>
                                    </p:anim>
                                    <p:anim calcmode="lin" valueType="num">
                                      <p:cBhvr additive="base">
                                        <p:cTn id="30" dur="500"/>
                                        <p:tgtEl>
                                          <p:spTgt spid="7"/>
                                        </p:tgtEl>
                                        <p:attrNameLst>
                                          <p:attrName>ppt_y</p:attrName>
                                        </p:attrNameLst>
                                      </p:cBhvr>
                                      <p:tavLst>
                                        <p:tav tm="0">
                                          <p:val>
                                            <p:strVal val="ppt_y"/>
                                          </p:val>
                                        </p:tav>
                                        <p:tav tm="100000">
                                          <p:val>
                                            <p:strVal val="1+ppt_h/2"/>
                                          </p:val>
                                        </p:tav>
                                      </p:tavLst>
                                    </p:anim>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grpId="0" nodeType="clickEffect">
                                  <p:stCondLst>
                                    <p:cond delay="0"/>
                                  </p:stCondLst>
                                  <p:childTnLst>
                                    <p:anim calcmode="lin" valueType="num">
                                      <p:cBhvr additive="base">
                                        <p:cTn id="39" dur="500"/>
                                        <p:tgtEl>
                                          <p:spTgt spid="9"/>
                                        </p:tgtEl>
                                        <p:attrNameLst>
                                          <p:attrName>ppt_x</p:attrName>
                                        </p:attrNameLst>
                                      </p:cBhvr>
                                      <p:tavLst>
                                        <p:tav tm="0">
                                          <p:val>
                                            <p:strVal val="ppt_x"/>
                                          </p:val>
                                        </p:tav>
                                        <p:tav tm="100000">
                                          <p:val>
                                            <p:strVal val="ppt_x"/>
                                          </p:val>
                                        </p:tav>
                                      </p:tavLst>
                                    </p:anim>
                                    <p:anim calcmode="lin" valueType="num">
                                      <p:cBhvr additive="base">
                                        <p:cTn id="40" dur="500"/>
                                        <p:tgtEl>
                                          <p:spTgt spid="9"/>
                                        </p:tgtEl>
                                        <p:attrNameLst>
                                          <p:attrName>ppt_y</p:attrName>
                                        </p:attrNameLst>
                                      </p:cBhvr>
                                      <p:tavLst>
                                        <p:tav tm="0">
                                          <p:val>
                                            <p:strVal val="ppt_y"/>
                                          </p:val>
                                        </p:tav>
                                        <p:tav tm="100000">
                                          <p:val>
                                            <p:strVal val="1+ppt_h/2"/>
                                          </p:val>
                                        </p:tav>
                                      </p:tavLst>
                                    </p:anim>
                                    <p:set>
                                      <p:cBhvr>
                                        <p:cTn id="41" dur="1" fill="hold">
                                          <p:stCondLst>
                                            <p:cond delay="499"/>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0" nodeType="clickEffect">
                                  <p:stCondLst>
                                    <p:cond delay="0"/>
                                  </p:stCondLst>
                                  <p:childTnLst>
                                    <p:anim calcmode="lin" valueType="num">
                                      <p:cBhvr additive="base">
                                        <p:cTn id="45" dur="500"/>
                                        <p:tgtEl>
                                          <p:spTgt spid="8"/>
                                        </p:tgtEl>
                                        <p:attrNameLst>
                                          <p:attrName>ppt_x</p:attrName>
                                        </p:attrNameLst>
                                      </p:cBhvr>
                                      <p:tavLst>
                                        <p:tav tm="0">
                                          <p:val>
                                            <p:strVal val="ppt_x"/>
                                          </p:val>
                                        </p:tav>
                                        <p:tav tm="100000">
                                          <p:val>
                                            <p:strVal val="ppt_x"/>
                                          </p:val>
                                        </p:tav>
                                      </p:tavLst>
                                    </p:anim>
                                    <p:anim calcmode="lin" valueType="num">
                                      <p:cBhvr additive="base">
                                        <p:cTn id="46" dur="500"/>
                                        <p:tgtEl>
                                          <p:spTgt spid="8"/>
                                        </p:tgtEl>
                                        <p:attrNameLst>
                                          <p:attrName>ppt_y</p:attrName>
                                        </p:attrNameLst>
                                      </p:cBhvr>
                                      <p:tavLst>
                                        <p:tav tm="0">
                                          <p:val>
                                            <p:strVal val="ppt_y"/>
                                          </p:val>
                                        </p:tav>
                                        <p:tav tm="100000">
                                          <p:val>
                                            <p:strVal val="1+ppt_h/2"/>
                                          </p:val>
                                        </p:tav>
                                      </p:tavLst>
                                    </p:anim>
                                    <p:set>
                                      <p:cBhvr>
                                        <p:cTn id="47" dur="1" fill="hold">
                                          <p:stCondLst>
                                            <p:cond delay="499"/>
                                          </p:stCondLst>
                                        </p:cTn>
                                        <p:tgtEl>
                                          <p:spTgt spid="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4" grpId="0" animBg="1"/>
      <p:bldP spid="3" grpId="0" bldLvl="0" animBg="1"/>
      <p:bldP spid="7" grpId="0" bldLvl="0" animBg="1"/>
      <p:bldP spid="8" grpId="0" bldLvl="0" animBg="1"/>
      <p:bldP spid="9" grpId="0" bldLvl="0" animBg="1"/>
    </p:bld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11367</Words>
  <Application>WPS 演示</Application>
  <PresentationFormat>宽屏</PresentationFormat>
  <Paragraphs>167</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Times New Roman</vt:lpstr>
      <vt:lpstr>华文中宋</vt:lpstr>
      <vt:lpstr>Gill Sans MT</vt:lpstr>
      <vt:lpstr>微软雅黑</vt:lpstr>
      <vt:lpstr>Arial Unicode MS</vt:lpstr>
      <vt:lpstr>等线</vt:lpstr>
      <vt:lpstr>Calibri</vt:lpstr>
      <vt:lpstr>包裹</vt:lpstr>
      <vt:lpstr>隧道逃生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492524729@qq.com</dc:creator>
  <cp:lastModifiedBy>Administrator</cp:lastModifiedBy>
  <cp:revision>78</cp:revision>
  <dcterms:created xsi:type="dcterms:W3CDTF">2021-05-07T14:40:00Z</dcterms:created>
  <dcterms:modified xsi:type="dcterms:W3CDTF">2021-05-21T02:25:31Z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F894C34C3A2D4A429EDBAAC6E620B448</vt:lpwstr>
  </property>
  <property fmtid="{D5CDD505-2E9C-101B-9397-08002B2CF9AE}" pid="3" name="KSOProductBuildVer">
    <vt:lpwstr>2052-11.1.0.10495</vt:lpwstr>
  </property>
</Properties>
</file>