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9" r:id="rId4"/>
    <p:sldId id="262" r:id="rId5"/>
    <p:sldId id="260" r:id="rId6"/>
    <p:sldId id="264" r:id="rId8"/>
    <p:sldId id="268" r:id="rId9"/>
    <p:sldId id="265" r:id="rId10"/>
    <p:sldId id="266"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5F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11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D4F9E3-A2B8-4762-9E70-0302EF98942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2F151E-B604-4873-B370-81AD7CA4EAD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12F151E-B604-4873-B370-81AD7CA4EAD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454DCE1-0E75-4277-B284-F008E960A3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FC6725-E462-46E2-89D0-B918DAB3852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54DCE1-0E75-4277-B284-F008E960A3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FC6725-E462-46E2-89D0-B918DAB3852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54DCE1-0E75-4277-B284-F008E960A3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FC6725-E462-46E2-89D0-B918DAB3852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454DCE1-0E75-4277-B284-F008E960A3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FC6725-E462-46E2-89D0-B918DAB3852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1454DCE1-0E75-4277-B284-F008E960A3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FC6725-E462-46E2-89D0-B918DAB3852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454DCE1-0E75-4277-B284-F008E960A32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FC6725-E462-46E2-89D0-B918DAB3852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454DCE1-0E75-4277-B284-F008E960A32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DFC6725-E462-46E2-89D0-B918DAB3852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454DCE1-0E75-4277-B284-F008E960A32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DFC6725-E462-46E2-89D0-B918DAB3852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54DCE1-0E75-4277-B284-F008E960A32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DFC6725-E462-46E2-89D0-B918DAB3852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454DCE1-0E75-4277-B284-F008E960A32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FC6725-E462-46E2-89D0-B918DAB3852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1454DCE1-0E75-4277-B284-F008E960A32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FC6725-E462-46E2-89D0-B918DAB3852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4DCE1-0E75-4277-B284-F008E960A328}"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FC6725-E462-46E2-89D0-B918DAB385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539750" y="525463"/>
            <a:ext cx="7063105" cy="67564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3800" b="1" i="0" u="none" strike="noStrike" cap="none" normalizeH="0" baseline="0" dirty="0" smtClean="0">
                <a:ln>
                  <a:noFill/>
                </a:ln>
                <a:solidFill>
                  <a:srgbClr val="FF0000"/>
                </a:solidFill>
                <a:effectLst/>
                <a:latin typeface="方正姚体" panose="02010601030101010101" pitchFamily="2" charset="-122"/>
                <a:ea typeface="方正姚体" panose="02010601030101010101" pitchFamily="2" charset="-122"/>
                <a:cs typeface="Times New Roman" panose="02020603050405020304" pitchFamily="18" charset="0"/>
              </a:rPr>
              <a:t>浙江高考病句复习专题最后提醒</a:t>
            </a:r>
            <a:endParaRPr kumimoji="0" lang="zh-CN" sz="3800" b="1" i="0" u="none" strike="noStrike" cap="none" normalizeH="0" baseline="0" dirty="0" smtClean="0">
              <a:ln>
                <a:noFill/>
              </a:ln>
              <a:solidFill>
                <a:srgbClr val="FF0000"/>
              </a:solidFill>
              <a:effectLst/>
              <a:latin typeface="方正姚体" panose="02010601030101010101" pitchFamily="2" charset="-122"/>
              <a:ea typeface="方正姚体" panose="02010601030101010101" pitchFamily="2" charset="-122"/>
              <a:cs typeface="宋体" panose="02010600030101010101" pitchFamily="2" charset="-122"/>
            </a:endParaRPr>
          </a:p>
        </p:txBody>
      </p:sp>
      <p:sp>
        <p:nvSpPr>
          <p:cNvPr id="6146" name="Rectangle 2"/>
          <p:cNvSpPr>
            <a:spLocks noChangeArrowheads="1"/>
          </p:cNvSpPr>
          <p:nvPr/>
        </p:nvSpPr>
        <p:spPr bwMode="auto">
          <a:xfrm>
            <a:off x="-67945" y="1464628"/>
            <a:ext cx="9138920" cy="132207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考纲描述的</a:t>
            </a:r>
            <a:r>
              <a:rPr kumimoji="0" lang="zh-CN" sz="24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常见病句类型：六种类型</a:t>
            </a:r>
            <a:endParaRPr kumimoji="0" lang="zh-CN" sz="24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   </a:t>
            </a:r>
            <a:r>
              <a:rPr kumimoji="0" lang="en-US" altLang="zh-CN" sz="28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 </a:t>
            </a:r>
            <a:r>
              <a:rPr kumimoji="0" lang="zh-CN" sz="28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一</a:t>
            </a:r>
            <a:r>
              <a:rPr kumimoji="0" lang="zh-CN" altLang="en-US" sz="28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a:t>
            </a:r>
            <a:r>
              <a:rPr kumimoji="0" lang="zh-CN" sz="2800" b="1" i="0" u="none" strike="noStrike" cap="none" normalizeH="0" baseline="0" dirty="0" smtClean="0">
                <a:ln>
                  <a:noFill/>
                </a:ln>
                <a:solidFill>
                  <a:srgbClr val="0B5FD1"/>
                </a:solidFill>
                <a:effectLst/>
                <a:latin typeface="华文楷体" panose="02010600040101010101" pitchFamily="2" charset="-122"/>
                <a:ea typeface="华文楷体" panose="02010600040101010101" pitchFamily="2" charset="-122"/>
                <a:cs typeface="宋体" panose="02010600030101010101" pitchFamily="2" charset="-122"/>
              </a:rPr>
              <a:t>语序不当</a:t>
            </a:r>
            <a:r>
              <a:rPr kumimoji="0" lang="zh-CN" sz="28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，二</a:t>
            </a:r>
            <a:r>
              <a:rPr kumimoji="0" lang="zh-CN" altLang="en-US" sz="28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a:t>
            </a:r>
            <a:r>
              <a:rPr kumimoji="0" lang="zh-CN" sz="2800" b="1" i="0" u="none" strike="noStrike" cap="none" normalizeH="0" baseline="0" dirty="0" smtClean="0">
                <a:ln>
                  <a:noFill/>
                </a:ln>
                <a:solidFill>
                  <a:srgbClr val="0B5FD1"/>
                </a:solidFill>
                <a:effectLst/>
                <a:latin typeface="华文楷体" panose="02010600040101010101" pitchFamily="2" charset="-122"/>
                <a:ea typeface="华文楷体" panose="02010600040101010101" pitchFamily="2" charset="-122"/>
                <a:cs typeface="宋体" panose="02010600030101010101" pitchFamily="2" charset="-122"/>
              </a:rPr>
              <a:t>搭配不当</a:t>
            </a:r>
            <a:r>
              <a:rPr kumimoji="0" lang="zh-CN" sz="28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，三</a:t>
            </a:r>
            <a:r>
              <a:rPr kumimoji="0" lang="zh-CN" altLang="en-US" sz="28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a:t>
            </a:r>
            <a:r>
              <a:rPr kumimoji="0" lang="zh-CN" sz="2800" b="1" i="0" u="none" strike="noStrike" cap="none" normalizeH="0" baseline="0" dirty="0" smtClean="0">
                <a:ln>
                  <a:noFill/>
                </a:ln>
                <a:solidFill>
                  <a:srgbClr val="0B5FD1"/>
                </a:solidFill>
                <a:effectLst/>
                <a:latin typeface="华文楷体" panose="02010600040101010101" pitchFamily="2" charset="-122"/>
                <a:ea typeface="华文楷体" panose="02010600040101010101" pitchFamily="2" charset="-122"/>
                <a:cs typeface="宋体" panose="02010600030101010101" pitchFamily="2" charset="-122"/>
              </a:rPr>
              <a:t>成分残缺或赘余</a:t>
            </a:r>
            <a:r>
              <a:rPr kumimoji="0" lang="zh-CN" sz="28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a:t>
            </a:r>
            <a:r>
              <a:rPr kumimoji="0" lang="en-US" altLang="zh-CN" sz="28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  </a:t>
            </a:r>
            <a:r>
              <a:rPr kumimoji="0" lang="zh-CN" sz="28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四</a:t>
            </a:r>
            <a:r>
              <a:rPr kumimoji="0" lang="zh-CN" altLang="en-US" sz="28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a:t>
            </a:r>
            <a:r>
              <a:rPr kumimoji="0" lang="zh-CN" sz="2800" b="1" i="0" u="none" strike="noStrike" cap="none" normalizeH="0" baseline="0" dirty="0" smtClean="0">
                <a:ln>
                  <a:noFill/>
                </a:ln>
                <a:solidFill>
                  <a:srgbClr val="0B5FD1"/>
                </a:solidFill>
                <a:effectLst/>
                <a:latin typeface="华文楷体" panose="02010600040101010101" pitchFamily="2" charset="-122"/>
                <a:ea typeface="华文楷体" panose="02010600040101010101" pitchFamily="2" charset="-122"/>
                <a:cs typeface="宋体" panose="02010600030101010101" pitchFamily="2" charset="-122"/>
              </a:rPr>
              <a:t>结构混乱</a:t>
            </a:r>
            <a:r>
              <a:rPr kumimoji="0" lang="zh-CN" sz="28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，五</a:t>
            </a:r>
            <a:r>
              <a:rPr kumimoji="0" lang="zh-CN" altLang="en-US" sz="28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a:t>
            </a:r>
            <a:r>
              <a:rPr kumimoji="0" lang="zh-CN" sz="28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表意不明，六</a:t>
            </a:r>
            <a:r>
              <a:rPr kumimoji="0" lang="zh-CN" altLang="en-US" sz="28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a:t>
            </a:r>
            <a:r>
              <a:rPr kumimoji="0" lang="zh-CN" sz="2800" b="1" i="0" u="none" strike="noStrike" cap="none" normalizeH="0" baseline="0" dirty="0" smtClean="0">
                <a:ln>
                  <a:noFill/>
                </a:ln>
                <a:solidFill>
                  <a:srgbClr val="0B5FD1"/>
                </a:solidFill>
                <a:effectLst/>
                <a:latin typeface="华文楷体" panose="02010600040101010101" pitchFamily="2" charset="-122"/>
                <a:ea typeface="华文楷体" panose="02010600040101010101" pitchFamily="2" charset="-122"/>
                <a:cs typeface="宋体" panose="02010600030101010101" pitchFamily="2" charset="-122"/>
              </a:rPr>
              <a:t>不合逻辑</a:t>
            </a:r>
            <a:r>
              <a:rPr kumimoji="0" lang="zh-CN" altLang="en-US" sz="28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a:t>
            </a:r>
            <a:endParaRPr kumimoji="0" lang="zh-CN" sz="28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anose="02010600030101010101" pitchFamily="2" charset="-122"/>
            </a:endParaRPr>
          </a:p>
        </p:txBody>
      </p:sp>
      <p:sp>
        <p:nvSpPr>
          <p:cNvPr id="6147" name="Rectangle 3"/>
          <p:cNvSpPr>
            <a:spLocks noChangeArrowheads="1"/>
          </p:cNvSpPr>
          <p:nvPr/>
        </p:nvSpPr>
        <p:spPr bwMode="auto">
          <a:xfrm>
            <a:off x="179512" y="3985205"/>
            <a:ext cx="8784976" cy="199961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一、</a:t>
            </a:r>
            <a:r>
              <a:rPr kumimoji="0" lang="zh-CN" sz="28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当有</a:t>
            </a:r>
            <a:r>
              <a:rPr kumimoji="0" lang="zh-CN" sz="2800" b="1" i="0" u="none" strike="noStrike" cap="none" normalizeH="0" baseline="0" dirty="0" smtClean="0">
                <a:ln>
                  <a:noFill/>
                </a:ln>
                <a:solidFill>
                  <a:srgbClr val="FF0000"/>
                </a:solidFill>
                <a:effectLst/>
                <a:latin typeface="华文楷体" panose="02010600040101010101" pitchFamily="2" charset="-122"/>
                <a:ea typeface="华文楷体" panose="02010600040101010101" pitchFamily="2" charset="-122"/>
                <a:cs typeface="宋体" panose="02010600030101010101" pitchFamily="2" charset="-122"/>
              </a:rPr>
              <a:t>“并列成分”</a:t>
            </a:r>
            <a:r>
              <a:rPr kumimoji="0" lang="zh-CN" sz="28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出现时，要引起警觉</a:t>
            </a:r>
            <a:r>
              <a:rPr kumimoji="0" lang="zh-CN" altLang="en-US" sz="28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cs typeface="宋体" panose="02010600030101010101" pitchFamily="2" charset="-122"/>
              </a:rPr>
              <a:t>。错误有</a:t>
            </a:r>
            <a:r>
              <a:rPr lang="zh-CN" altLang="en-US" sz="2800" b="1" dirty="0" smtClean="0">
                <a:solidFill>
                  <a:srgbClr val="333333"/>
                </a:solidFill>
                <a:latin typeface="华文楷体" panose="02010600040101010101" pitchFamily="2" charset="-122"/>
                <a:ea typeface="华文楷体" panose="02010600040101010101" pitchFamily="2" charset="-122"/>
                <a:cs typeface="宋体" panose="02010600030101010101" pitchFamily="2" charset="-122"/>
                <a:sym typeface="Wingdings" panose="05000000000000000000" pitchFamily="2" charset="2"/>
              </a:rPr>
              <a:t>：</a:t>
            </a:r>
            <a:endParaRPr lang="en-US" altLang="zh-CN" sz="2800" b="1" dirty="0" smtClean="0">
              <a:solidFill>
                <a:srgbClr val="333333"/>
              </a:solidFill>
              <a:latin typeface="华文楷体" panose="02010600040101010101" pitchFamily="2" charset="-122"/>
              <a:ea typeface="华文楷体" panose="02010600040101010101" pitchFamily="2" charset="-122"/>
              <a:cs typeface="宋体" panose="02010600030101010101" pitchFamily="2" charset="-122"/>
              <a:sym typeface="Wingdings" panose="05000000000000000000" pitchFamily="2" charset="2"/>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2800" b="1" dirty="0">
                <a:solidFill>
                  <a:srgbClr val="333333"/>
                </a:solidFill>
                <a:latin typeface="华文楷体" panose="02010600040101010101" pitchFamily="2" charset="-122"/>
                <a:ea typeface="华文楷体" panose="02010600040101010101" pitchFamily="2" charset="-122"/>
                <a:cs typeface="宋体" panose="02010600030101010101" pitchFamily="2" charset="-122"/>
                <a:sym typeface="Wingdings" panose="05000000000000000000" pitchFamily="2" charset="2"/>
              </a:rPr>
              <a:t> </a:t>
            </a:r>
            <a:r>
              <a:rPr lang="en-US" altLang="zh-CN" sz="2800" b="1" dirty="0" smtClean="0">
                <a:solidFill>
                  <a:srgbClr val="333333"/>
                </a:solidFill>
                <a:latin typeface="华文楷体" panose="02010600040101010101" pitchFamily="2" charset="-122"/>
                <a:ea typeface="华文楷体" panose="02010600040101010101" pitchFamily="2" charset="-122"/>
                <a:cs typeface="宋体" panose="02010600030101010101" pitchFamily="2" charset="-122"/>
                <a:sym typeface="Wingdings" panose="05000000000000000000" pitchFamily="2" charset="2"/>
              </a:rPr>
              <a:t> </a:t>
            </a:r>
            <a:r>
              <a:rPr lang="zh-CN" altLang="en-US" sz="3200" b="1" dirty="0" smtClean="0">
                <a:solidFill>
                  <a:srgbClr val="0B5FD1"/>
                </a:solidFill>
                <a:latin typeface="华文楷体" panose="02010600040101010101" pitchFamily="2" charset="-122"/>
                <a:ea typeface="华文楷体" panose="02010600040101010101" pitchFamily="2" charset="-122"/>
                <a:cs typeface="宋体" panose="02010600030101010101" pitchFamily="2" charset="-122"/>
                <a:sym typeface="Wingdings" panose="05000000000000000000" pitchFamily="2" charset="2"/>
              </a:rPr>
              <a:t>（一）</a:t>
            </a:r>
            <a:r>
              <a:rPr kumimoji="0" lang="zh-CN" sz="3200" b="1" i="0" u="none" strike="noStrike" cap="none" normalizeH="0" baseline="0" dirty="0" smtClean="0">
                <a:ln>
                  <a:noFill/>
                </a:ln>
                <a:solidFill>
                  <a:srgbClr val="0B5FD1"/>
                </a:solidFill>
                <a:effectLst/>
                <a:latin typeface="华文楷体" panose="02010600040101010101" pitchFamily="2" charset="-122"/>
                <a:ea typeface="华文楷体" panose="02010600040101010101" pitchFamily="2" charset="-122"/>
                <a:cs typeface="宋体" panose="02010600030101010101" pitchFamily="2" charset="-122"/>
              </a:rPr>
              <a:t>顺序不对（词、句），</a:t>
            </a:r>
            <a:endParaRPr kumimoji="0" lang="en-US" altLang="zh-CN" sz="3200" b="1" i="0" u="none" strike="noStrike" cap="none" normalizeH="0" baseline="0" dirty="0" smtClean="0">
              <a:ln>
                <a:noFill/>
              </a:ln>
              <a:solidFill>
                <a:srgbClr val="0B5FD1"/>
              </a:solidFill>
              <a:effectLst/>
              <a:latin typeface="华文楷体" panose="02010600040101010101" pitchFamily="2" charset="-122"/>
              <a:ea typeface="华文楷体" panose="020106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rgbClr val="0B5FD1"/>
                </a:solidFill>
                <a:effectLst/>
                <a:latin typeface="华文楷体" panose="02010600040101010101" pitchFamily="2" charset="-122"/>
                <a:ea typeface="华文楷体" panose="02010600040101010101" pitchFamily="2" charset="-122"/>
                <a:cs typeface="宋体" panose="02010600030101010101" pitchFamily="2" charset="-122"/>
              </a:rPr>
              <a:t>  （二）</a:t>
            </a:r>
            <a:r>
              <a:rPr kumimoji="0" lang="zh-CN" sz="3200" b="1" i="0" u="none" strike="noStrike" cap="none" normalizeH="0" baseline="0" dirty="0" smtClean="0">
                <a:ln>
                  <a:noFill/>
                </a:ln>
                <a:solidFill>
                  <a:srgbClr val="0B5FD1"/>
                </a:solidFill>
                <a:effectLst/>
                <a:latin typeface="华文楷体" panose="02010600040101010101" pitchFamily="2" charset="-122"/>
                <a:ea typeface="华文楷体" panose="02010600040101010101" pitchFamily="2" charset="-122"/>
                <a:cs typeface="宋体" panose="02010600030101010101" pitchFamily="2" charset="-122"/>
              </a:rPr>
              <a:t>搭配不对，</a:t>
            </a:r>
            <a:endParaRPr kumimoji="0" lang="en-US" altLang="zh-CN" sz="3200" b="1" i="0" u="none" strike="noStrike" cap="none" normalizeH="0" baseline="0" dirty="0" smtClean="0">
              <a:ln>
                <a:noFill/>
              </a:ln>
              <a:solidFill>
                <a:srgbClr val="0B5FD1"/>
              </a:solidFill>
              <a:effectLst/>
              <a:latin typeface="华文楷体" panose="02010600040101010101" pitchFamily="2" charset="-122"/>
              <a:ea typeface="华文楷体" panose="020106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rgbClr val="0B5FD1"/>
                </a:solidFill>
                <a:effectLst/>
                <a:latin typeface="华文楷体" panose="02010600040101010101" pitchFamily="2" charset="-122"/>
                <a:ea typeface="华文楷体" panose="02010600040101010101" pitchFamily="2" charset="-122"/>
                <a:cs typeface="宋体" panose="02010600030101010101" pitchFamily="2" charset="-122"/>
              </a:rPr>
              <a:t>  （</a:t>
            </a:r>
            <a:r>
              <a:rPr lang="zh-CN" altLang="en-US" sz="3200" b="1" dirty="0">
                <a:solidFill>
                  <a:srgbClr val="0B5FD1"/>
                </a:solidFill>
                <a:latin typeface="华文楷体" panose="02010600040101010101" pitchFamily="2" charset="-122"/>
                <a:ea typeface="华文楷体" panose="02010600040101010101" pitchFamily="2" charset="-122"/>
                <a:cs typeface="宋体" panose="02010600030101010101" pitchFamily="2" charset="-122"/>
              </a:rPr>
              <a:t>三</a:t>
            </a:r>
            <a:r>
              <a:rPr kumimoji="0" lang="zh-CN" altLang="en-US" sz="3200" b="1" i="0" u="none" strike="noStrike" cap="none" normalizeH="0" baseline="0" dirty="0" smtClean="0">
                <a:ln>
                  <a:noFill/>
                </a:ln>
                <a:solidFill>
                  <a:srgbClr val="0B5FD1"/>
                </a:solidFill>
                <a:effectLst/>
                <a:latin typeface="华文楷体" panose="02010600040101010101" pitchFamily="2" charset="-122"/>
                <a:ea typeface="华文楷体" panose="02010600040101010101" pitchFamily="2" charset="-122"/>
                <a:cs typeface="宋体" panose="02010600030101010101" pitchFamily="2" charset="-122"/>
              </a:rPr>
              <a:t>）</a:t>
            </a:r>
            <a:r>
              <a:rPr kumimoji="0" lang="zh-CN" sz="3200" b="1" i="0" u="none" strike="noStrike" cap="none" normalizeH="0" baseline="0" dirty="0" smtClean="0">
                <a:ln>
                  <a:noFill/>
                </a:ln>
                <a:solidFill>
                  <a:srgbClr val="0B5FD1"/>
                </a:solidFill>
                <a:effectLst/>
                <a:latin typeface="华文楷体" panose="02010600040101010101" pitchFamily="2" charset="-122"/>
                <a:ea typeface="华文楷体" panose="02010600040101010101" pitchFamily="2" charset="-122"/>
                <a:cs typeface="宋体" panose="02010600030101010101" pitchFamily="2" charset="-122"/>
              </a:rPr>
              <a:t>关系不对（包含、交叉）</a:t>
            </a:r>
            <a:endParaRPr kumimoji="0" lang="zh-CN" sz="3200" b="1" i="0" u="none" strike="noStrike" cap="none" normalizeH="0" baseline="0" dirty="0" smtClean="0">
              <a:ln>
                <a:noFill/>
              </a:ln>
              <a:solidFill>
                <a:srgbClr val="0B5FD1"/>
              </a:solidFill>
              <a:effectLst/>
              <a:latin typeface="华文楷体" panose="02010600040101010101" pitchFamily="2" charset="-122"/>
              <a:ea typeface="华文楷体" panose="0201060004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5"/>
                                        </p:tgtEl>
                                        <p:attrNameLst>
                                          <p:attrName>style.visibility</p:attrName>
                                        </p:attrNameLst>
                                      </p:cBhvr>
                                      <p:to>
                                        <p:strVal val="visible"/>
                                      </p:to>
                                    </p:set>
                                    <p:animEffect transition="in" filter="blinds(horizontal)">
                                      <p:cBhvr>
                                        <p:cTn id="7" dur="500"/>
                                        <p:tgtEl>
                                          <p:spTgt spid="61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blinds(horizontal)">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147"/>
                                        </p:tgtEl>
                                        <p:attrNameLst>
                                          <p:attrName>style.visibility</p:attrName>
                                        </p:attrNameLst>
                                      </p:cBhvr>
                                      <p:to>
                                        <p:strVal val="visible"/>
                                      </p:to>
                                    </p:set>
                                    <p:animEffect transition="in" filter="checkerboard(across)">
                                      <p:cBhvr>
                                        <p:cTn id="1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 grpId="0" bldLvl="0" animBg="1"/>
      <p:bldP spid="6146" grpId="0" bldLvl="0" animBg="1"/>
      <p:bldP spid="614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179512" y="702633"/>
            <a:ext cx="8280920" cy="460375"/>
          </a:xfrm>
          <a:prstGeom prst="rect">
            <a:avLst/>
          </a:prstGeom>
          <a:solidFill>
            <a:srgbClr val="FFFFFF"/>
          </a:solidFill>
          <a:ln w="9525">
            <a:noFill/>
            <a:miter lim="800000"/>
          </a:ln>
          <a:effectLst/>
        </p:spPr>
        <p:txBody>
          <a:bodyPr vert="horz" wrap="square" lIns="91440" tIns="45720" rIns="91440" bIns="45720" numCol="1" anchor="ctr" anchorCtr="0" compatLnSpc="1">
            <a:spAutoFit/>
          </a:bodyPr>
          <a:lstStyle/>
          <a:p>
            <a:pPr marL="0" marR="0" lvl="0" indent="287655" algn="l" defTabSz="914400" rtl="0" eaLnBrk="1" fontAlgn="base" latinLnBrk="0" hangingPunct="1">
              <a:lnSpc>
                <a:spcPct val="100000"/>
              </a:lnSpc>
              <a:spcBef>
                <a:spcPct val="0"/>
              </a:spcBef>
              <a:spcAft>
                <a:spcPct val="0"/>
              </a:spcAft>
              <a:buClrTx/>
              <a:buSzTx/>
              <a:buFontTx/>
              <a:buNone/>
            </a:pPr>
            <a:r>
              <a:rPr kumimoji="0" lang="en-US" altLang="zh-CN" sz="2400" i="0" u="none" strike="noStrike" cap="none" normalizeH="0" baseline="0" dirty="0" smtClean="0">
                <a:ln>
                  <a:noFill/>
                </a:ln>
                <a:effectLst/>
                <a:latin typeface="华文楷体" panose="02010600040101010101" pitchFamily="2" charset="-122"/>
                <a:ea typeface="华文楷体" panose="02010600040101010101" pitchFamily="2" charset="-122"/>
                <a:cs typeface="宋体" panose="02010600030101010101" pitchFamily="2" charset="-122"/>
              </a:rPr>
              <a:t>  </a:t>
            </a:r>
            <a:endParaRPr kumimoji="0" lang="zh-CN" altLang="en-US" sz="2400" i="0" u="none" strike="noStrike" cap="none" normalizeH="0" baseline="0" dirty="0" smtClean="0">
              <a:ln>
                <a:noFill/>
              </a:ln>
              <a:effectLst/>
              <a:latin typeface="华文楷体" panose="02010600040101010101" pitchFamily="2" charset="-122"/>
              <a:ea typeface="华文楷体" panose="02010600040101010101" pitchFamily="2" charset="-122"/>
              <a:cs typeface="宋体" panose="02010600030101010101" pitchFamily="2" charset="-122"/>
            </a:endParaRPr>
          </a:p>
        </p:txBody>
      </p:sp>
      <p:sp>
        <p:nvSpPr>
          <p:cNvPr id="6" name="TextBox 5"/>
          <p:cNvSpPr txBox="1"/>
          <p:nvPr/>
        </p:nvSpPr>
        <p:spPr>
          <a:xfrm>
            <a:off x="827584" y="1628800"/>
            <a:ext cx="6912768" cy="521970"/>
          </a:xfrm>
          <a:prstGeom prst="rect">
            <a:avLst/>
          </a:prstGeom>
          <a:noFill/>
        </p:spPr>
        <p:txBody>
          <a:bodyPr wrap="square" rtlCol="0">
            <a:spAutoFit/>
          </a:bodyPr>
          <a:lstStyle/>
          <a:p>
            <a:r>
              <a:rPr lang="zh-CN" altLang="en-US" sz="2800" b="1" dirty="0" smtClean="0">
                <a:solidFill>
                  <a:srgbClr val="FF0000"/>
                </a:solidFill>
              </a:rPr>
              <a:t> </a:t>
            </a:r>
            <a:endParaRPr lang="en-US" altLang="zh-CN" sz="2800" b="1" dirty="0" smtClean="0">
              <a:solidFill>
                <a:srgbClr val="FF0000"/>
              </a:solidFill>
            </a:endParaRPr>
          </a:p>
        </p:txBody>
      </p:sp>
      <p:sp>
        <p:nvSpPr>
          <p:cNvPr id="7" name="TextBox 6"/>
          <p:cNvSpPr txBox="1"/>
          <p:nvPr/>
        </p:nvSpPr>
        <p:spPr>
          <a:xfrm>
            <a:off x="242570" y="264160"/>
            <a:ext cx="8733790" cy="1814830"/>
          </a:xfrm>
          <a:prstGeom prst="rect">
            <a:avLst/>
          </a:prstGeom>
          <a:noFill/>
        </p:spPr>
        <p:txBody>
          <a:bodyPr wrap="square" rtlCol="0">
            <a:spAutoFit/>
          </a:bodyPr>
          <a:lstStyle/>
          <a:p>
            <a:r>
              <a:rPr lang="en-US" altLang="zh-CN" sz="2800" b="1" dirty="0">
                <a:latin typeface="华文楷体" panose="02010600040101010101" pitchFamily="2" charset="-122"/>
                <a:ea typeface="华文楷体" panose="02010600040101010101" pitchFamily="2" charset="-122"/>
              </a:rPr>
              <a:t>B．据说当年徽州男人大多外出经商，家中皆是</a:t>
            </a:r>
            <a:r>
              <a:rPr lang="en-US" altLang="zh-CN" sz="2800" b="1" dirty="0">
                <a:solidFill>
                  <a:srgbClr val="0B5FD1"/>
                </a:solidFill>
                <a:latin typeface="华文楷体" panose="02010600040101010101" pitchFamily="2" charset="-122"/>
                <a:ea typeface="华文楷体" panose="02010600040101010101" pitchFamily="2" charset="-122"/>
              </a:rPr>
              <a:t>妇孺及孩童</a:t>
            </a:r>
            <a:r>
              <a:rPr lang="en-US" altLang="zh-CN" sz="2800" b="1" dirty="0">
                <a:latin typeface="华文楷体" panose="02010600040101010101" pitchFamily="2" charset="-122"/>
                <a:ea typeface="华文楷体" panose="02010600040101010101" pitchFamily="2" charset="-122"/>
              </a:rPr>
              <a:t>，为了安全，徽州的古村落老宅子大多为高墙深院、重门窄窗的建筑。</a:t>
            </a:r>
            <a:r>
              <a:rPr lang="zh-CN" altLang="en-US" sz="2800" b="1" dirty="0" smtClean="0">
                <a:solidFill>
                  <a:srgbClr val="FF0000"/>
                </a:solidFill>
                <a:sym typeface="+mn-ea"/>
              </a:rPr>
              <a:t>（</a:t>
            </a:r>
            <a:r>
              <a:rPr lang="en-US" altLang="zh-CN" sz="2800" b="1" dirty="0" smtClean="0">
                <a:solidFill>
                  <a:srgbClr val="FF0000"/>
                </a:solidFill>
                <a:sym typeface="+mn-ea"/>
              </a:rPr>
              <a:t>2015</a:t>
            </a:r>
            <a:r>
              <a:rPr lang="zh-CN" altLang="en-US" sz="2800" b="1" dirty="0" smtClean="0">
                <a:solidFill>
                  <a:srgbClr val="FF0000"/>
                </a:solidFill>
                <a:sym typeface="+mn-ea"/>
              </a:rPr>
              <a:t>年浙江语文高考真题）</a:t>
            </a:r>
            <a:endParaRPr lang="en-US" altLang="zh-CN" sz="2800" b="1" dirty="0" smtClean="0">
              <a:solidFill>
                <a:srgbClr val="FF0000"/>
              </a:solidFill>
            </a:endParaRPr>
          </a:p>
          <a:p>
            <a:endParaRPr lang="zh-CN" altLang="en-US" sz="2800" b="1" dirty="0">
              <a:latin typeface="华文楷体" panose="02010600040101010101" pitchFamily="2" charset="-122"/>
              <a:ea typeface="华文楷体" panose="02010600040101010101" pitchFamily="2" charset="-122"/>
            </a:endParaRPr>
          </a:p>
        </p:txBody>
      </p:sp>
      <p:sp>
        <p:nvSpPr>
          <p:cNvPr id="8" name="TextBox 7"/>
          <p:cNvSpPr txBox="1"/>
          <p:nvPr/>
        </p:nvSpPr>
        <p:spPr>
          <a:xfrm>
            <a:off x="353695" y="2269490"/>
            <a:ext cx="7818120" cy="521970"/>
          </a:xfrm>
          <a:prstGeom prst="rect">
            <a:avLst/>
          </a:prstGeom>
          <a:noFill/>
        </p:spPr>
        <p:txBody>
          <a:bodyPr wrap="square" rtlCol="0">
            <a:spAutoFit/>
          </a:bodyPr>
          <a:lstStyle/>
          <a:p>
            <a:r>
              <a:rPr lang="zh-CN" altLang="en-US" sz="2800" b="1" dirty="0" smtClean="0">
                <a:solidFill>
                  <a:srgbClr val="FF0000"/>
                </a:solidFill>
              </a:rPr>
              <a:t>      </a:t>
            </a:r>
            <a:endParaRPr lang="en-US" altLang="zh-CN" sz="2800" b="1" dirty="0" smtClean="0">
              <a:solidFill>
                <a:srgbClr val="FF0000"/>
              </a:solidFill>
            </a:endParaRPr>
          </a:p>
        </p:txBody>
      </p:sp>
      <p:sp>
        <p:nvSpPr>
          <p:cNvPr id="10" name="Rectangle 3"/>
          <p:cNvSpPr>
            <a:spLocks noChangeArrowheads="1"/>
          </p:cNvSpPr>
          <p:nvPr/>
        </p:nvSpPr>
        <p:spPr bwMode="auto">
          <a:xfrm>
            <a:off x="-19685" y="2211388"/>
            <a:ext cx="8984615" cy="3538220"/>
          </a:xfrm>
          <a:prstGeom prst="rect">
            <a:avLst/>
          </a:prstGeom>
          <a:noFill/>
          <a:ln w="9525">
            <a:noFill/>
            <a:miter lim="800000"/>
          </a:ln>
          <a:effectLst/>
        </p:spPr>
        <p:txBody>
          <a:bodyPr vert="horz" wrap="square" lIns="91440" tIns="45720" rIns="91440" bIns="45720" numCol="1" anchor="ctr" anchorCtr="0" compatLnSpc="1">
            <a:spAutoFit/>
          </a:bodyPr>
          <a:lstStyle/>
          <a:p>
            <a:r>
              <a:rPr lang="zh-CN" altLang="en-US" sz="2800" b="1" dirty="0" smtClean="0">
                <a:solidFill>
                  <a:srgbClr val="FF0000"/>
                </a:solidFill>
              </a:rPr>
              <a:t>（</a:t>
            </a:r>
            <a:r>
              <a:rPr lang="en-US" altLang="zh-CN" sz="2800" b="1" dirty="0" smtClean="0">
                <a:solidFill>
                  <a:srgbClr val="FF0000"/>
                </a:solidFill>
              </a:rPr>
              <a:t>2016</a:t>
            </a:r>
            <a:r>
              <a:rPr lang="zh-CN" altLang="en-US" sz="2800" b="1" dirty="0" smtClean="0">
                <a:solidFill>
                  <a:srgbClr val="FF0000"/>
                </a:solidFill>
              </a:rPr>
              <a:t>年浙江语文高考真题）</a:t>
            </a:r>
            <a:endParaRPr lang="en-US" altLang="zh-CN" sz="2800" b="1" dirty="0" smtClean="0">
              <a:solidFill>
                <a:srgbClr val="FF0000"/>
              </a:solidFill>
            </a:endParaRPr>
          </a:p>
          <a:p>
            <a:r>
              <a:rPr lang="en-US" altLang="zh-CN" sz="2800" b="1" dirty="0" smtClean="0">
                <a:solidFill>
                  <a:srgbClr val="FF0000"/>
                </a:solidFill>
                <a:latin typeface="华文楷体" panose="02010600040101010101" pitchFamily="2" charset="-122"/>
                <a:ea typeface="华文楷体" panose="02010600040101010101" pitchFamily="2" charset="-122"/>
              </a:rPr>
              <a:t>        </a:t>
            </a:r>
            <a:r>
              <a:rPr lang="en-US" altLang="zh-CN" sz="2800" dirty="0" smtClean="0">
                <a:latin typeface="华文楷体" panose="02010600040101010101" pitchFamily="2" charset="-122"/>
                <a:ea typeface="华文楷体" panose="02010600040101010101" pitchFamily="2" charset="-122"/>
              </a:rPr>
              <a:t>D.</a:t>
            </a:r>
            <a:r>
              <a:rPr lang="zh-CN" altLang="zh-CN" sz="2800" dirty="0" smtClean="0">
                <a:latin typeface="华文楷体" panose="02010600040101010101" pitchFamily="2" charset="-122"/>
                <a:ea typeface="华文楷体" panose="02010600040101010101" pitchFamily="2" charset="-122"/>
              </a:rPr>
              <a:t>英国皇家莎士比亚剧团艺术总监对昆曲《牡丹亭》</a:t>
            </a:r>
            <a:r>
              <a:rPr lang="zh-CN" altLang="zh-CN" sz="2800" dirty="0" smtClean="0">
                <a:solidFill>
                  <a:srgbClr val="0B5FD1"/>
                </a:solidFill>
                <a:latin typeface="华文楷体" panose="02010600040101010101" pitchFamily="2" charset="-122"/>
                <a:ea typeface="华文楷体" panose="02010600040101010101" pitchFamily="2" charset="-122"/>
              </a:rPr>
              <a:t>华美的唱腔和演员娴熟的技巧</a:t>
            </a:r>
            <a:r>
              <a:rPr lang="zh-CN" altLang="zh-CN" sz="2800" dirty="0" smtClean="0">
                <a:latin typeface="华文楷体" panose="02010600040101010101" pitchFamily="2" charset="-122"/>
                <a:ea typeface="华文楷体" panose="02010600040101010101" pitchFamily="2" charset="-122"/>
              </a:rPr>
              <a:t>惊叹不已，赞美昆曲精美绝伦的服装与简洁的舞台设计形成了奇妙的平衡。</a:t>
            </a:r>
            <a:endParaRPr lang="zh-CN" altLang="zh-CN" sz="2800" dirty="0" smtClean="0">
              <a:latin typeface="华文楷体" panose="02010600040101010101" pitchFamily="2" charset="-122"/>
              <a:ea typeface="华文楷体" panose="02010600040101010101" pitchFamily="2" charset="-122"/>
            </a:endParaRPr>
          </a:p>
          <a:p>
            <a:endParaRPr lang="zh-CN" altLang="zh-CN" sz="2800" dirty="0">
              <a:latin typeface="华文楷体" panose="02010600040101010101" pitchFamily="2" charset="-122"/>
              <a:ea typeface="华文楷体" panose="02010600040101010101" pitchFamily="2" charset="-122"/>
            </a:endParaRPr>
          </a:p>
          <a:p>
            <a:r>
              <a:rPr lang="zh-CN" altLang="en-US" sz="2800" b="1" dirty="0" smtClean="0">
                <a:solidFill>
                  <a:srgbClr val="FF0000"/>
                </a:solidFill>
                <a:sym typeface="+mn-ea"/>
              </a:rPr>
              <a:t>  以上句子为并列成分的 关系错误。</a:t>
            </a:r>
            <a:endParaRPr lang="en-US" altLang="zh-CN" sz="2800" b="1" dirty="0" smtClean="0">
              <a:solidFill>
                <a:srgbClr val="FF0000"/>
              </a:solidFill>
            </a:endParaRPr>
          </a:p>
          <a:p>
            <a:r>
              <a:rPr lang="zh-CN" altLang="en-US" sz="2800" b="1" dirty="0" smtClean="0">
                <a:solidFill>
                  <a:srgbClr val="FF0000"/>
                </a:solidFill>
                <a:sym typeface="+mn-ea"/>
              </a:rPr>
              <a:t>（或是包含关系并列，或是交叉、重复关系并列）</a:t>
            </a:r>
            <a:endParaRPr lang="en-US" altLang="zh-CN" sz="2800" b="1" dirty="0" smtClean="0">
              <a:solidFill>
                <a:srgbClr val="FF0000"/>
              </a:solidFill>
            </a:endParaRPr>
          </a:p>
          <a:p>
            <a:endParaRPr lang="zh-CN" altLang="zh-CN" sz="28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9"/>
                                        </p:tgtEl>
                                        <p:attrNameLst>
                                          <p:attrName>style.visibility</p:attrName>
                                        </p:attrNameLst>
                                      </p:cBhvr>
                                      <p:to>
                                        <p:strVal val="visible"/>
                                      </p:to>
                                    </p:set>
                                    <p:animEffect transition="in" filter="blinds(horizontal)">
                                      <p:cBhvr>
                                        <p:cTn id="7" dur="500"/>
                                        <p:tgtEl>
                                          <p:spTgt spid="20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 grpId="0" bldLvl="0" animBg="1"/>
      <p:bldP spid="6" grpId="0"/>
      <p:bldP spid="7" grpId="0"/>
      <p:bldP spid="8" grpId="0"/>
      <p:bldP spid="1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633730"/>
            <a:ext cx="9072245" cy="3661410"/>
          </a:xfrm>
          <a:prstGeom prst="rect">
            <a:avLst/>
          </a:prstGeom>
          <a:solidFill>
            <a:srgbClr val="FFFFFF"/>
          </a:solid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3600" b="1" i="0" u="none" strike="noStrike" cap="none" normalizeH="0" baseline="0" dirty="0" smtClean="0">
                <a:ln>
                  <a:noFill/>
                </a:ln>
                <a:solidFill>
                  <a:srgbClr val="333333"/>
                </a:solidFill>
                <a:effectLst/>
                <a:latin typeface="黑体" panose="02010609060101010101" pitchFamily="49" charset="-122"/>
                <a:ea typeface="黑体" panose="02010609060101010101" pitchFamily="49" charset="-122"/>
                <a:cs typeface="宋体" panose="02010600030101010101" pitchFamily="2" charset="-122"/>
              </a:rPr>
              <a:t>二、</a:t>
            </a:r>
            <a:r>
              <a:rPr kumimoji="0" lang="zh-CN" sz="3600" b="1" i="0" u="none" strike="noStrike" cap="none" normalizeH="0" baseline="0" dirty="0" smtClean="0">
                <a:ln>
                  <a:noFill/>
                </a:ln>
                <a:solidFill>
                  <a:srgbClr val="333333"/>
                </a:solidFill>
                <a:effectLst/>
                <a:latin typeface="黑体" panose="02010609060101010101" pitchFamily="49" charset="-122"/>
                <a:ea typeface="黑体" panose="02010609060101010101" pitchFamily="49" charset="-122"/>
                <a:cs typeface="宋体" panose="02010600030101010101" pitchFamily="2" charset="-122"/>
              </a:rPr>
              <a:t>当有</a:t>
            </a:r>
            <a:r>
              <a:rPr kumimoji="0" lang="zh-CN" sz="3600" b="1" i="0" u="none" strike="noStrike" cap="none" normalizeH="0" baseline="0" dirty="0" smtClean="0">
                <a:ln>
                  <a:noFill/>
                </a:ln>
                <a:solidFill>
                  <a:srgbClr val="FF0000"/>
                </a:solidFill>
                <a:effectLst/>
                <a:latin typeface="Arial" panose="020B0604020202020204"/>
                <a:ea typeface="黑体" panose="02010609060101010101" pitchFamily="49" charset="-122"/>
                <a:cs typeface="宋体" panose="02010600030101010101" pitchFamily="2" charset="-122"/>
              </a:rPr>
              <a:t>“</a:t>
            </a:r>
            <a:r>
              <a:rPr kumimoji="0" lang="zh-CN" sz="36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关联词</a:t>
            </a:r>
            <a:r>
              <a:rPr kumimoji="0" lang="zh-CN" sz="3600" b="1" i="0" u="none" strike="noStrike" cap="none" normalizeH="0" baseline="0" dirty="0" smtClean="0">
                <a:ln>
                  <a:noFill/>
                </a:ln>
                <a:solidFill>
                  <a:srgbClr val="FF0000"/>
                </a:solidFill>
                <a:effectLst/>
                <a:latin typeface="Arial" panose="020B0604020202020204"/>
                <a:ea typeface="黑体" panose="02010609060101010101" pitchFamily="49" charset="-122"/>
                <a:cs typeface="宋体" panose="02010600030101010101" pitchFamily="2" charset="-122"/>
              </a:rPr>
              <a:t>”</a:t>
            </a:r>
            <a:r>
              <a:rPr kumimoji="0" lang="zh-CN" sz="3600" b="1" i="0" u="none" strike="noStrike" cap="none" normalizeH="0" baseline="0" dirty="0" smtClean="0">
                <a:ln>
                  <a:noFill/>
                </a:ln>
                <a:solidFill>
                  <a:srgbClr val="333333"/>
                </a:solidFill>
                <a:effectLst/>
                <a:latin typeface="黑体" panose="02010609060101010101" pitchFamily="49" charset="-122"/>
                <a:ea typeface="黑体" panose="02010609060101010101" pitchFamily="49" charset="-122"/>
                <a:cs typeface="宋体" panose="02010600030101010101" pitchFamily="2" charset="-122"/>
              </a:rPr>
              <a:t>出现时，要引起警觉</a:t>
            </a:r>
            <a:r>
              <a:rPr kumimoji="0" lang="zh-CN" altLang="en-US" sz="3600" b="1" i="0" u="none" strike="noStrike" cap="none" normalizeH="0" baseline="0" dirty="0" smtClean="0">
                <a:ln>
                  <a:noFill/>
                </a:ln>
                <a:solidFill>
                  <a:srgbClr val="333333"/>
                </a:solidFill>
                <a:effectLst/>
                <a:latin typeface="黑体" panose="02010609060101010101" pitchFamily="49" charset="-122"/>
                <a:ea typeface="黑体" panose="02010609060101010101" pitchFamily="49" charset="-122"/>
                <a:cs typeface="宋体" panose="02010600030101010101" pitchFamily="2" charset="-122"/>
              </a:rPr>
              <a:t>。</a:t>
            </a:r>
            <a:r>
              <a:rPr lang="zh-CN" altLang="en-US" sz="3600" b="1" dirty="0" smtClean="0">
                <a:solidFill>
                  <a:srgbClr val="333333"/>
                </a:solidFill>
                <a:latin typeface="黑体" panose="02010609060101010101" pitchFamily="49" charset="-122"/>
                <a:ea typeface="黑体" panose="02010609060101010101" pitchFamily="49" charset="-122"/>
                <a:cs typeface="宋体" panose="02010600030101010101" pitchFamily="2" charset="-122"/>
              </a:rPr>
              <a:t>错误方式有</a:t>
            </a:r>
            <a:r>
              <a:rPr lang="zh-CN" altLang="en-US" sz="3600" b="1" dirty="0" smtClean="0">
                <a:solidFill>
                  <a:srgbClr val="333333"/>
                </a:solidFill>
                <a:latin typeface="黑体" panose="02010609060101010101" pitchFamily="49" charset="-122"/>
                <a:ea typeface="黑体" panose="02010609060101010101" pitchFamily="49" charset="-122"/>
                <a:cs typeface="宋体" panose="02010600030101010101" pitchFamily="2" charset="-122"/>
                <a:sym typeface="Wingdings" panose="05000000000000000000" pitchFamily="2" charset="2"/>
              </a:rPr>
              <a:t>：</a:t>
            </a:r>
            <a:endParaRPr lang="zh-CN" altLang="en-US" sz="3600" b="1" dirty="0" smtClean="0">
              <a:solidFill>
                <a:srgbClr val="333333"/>
              </a:solidFill>
              <a:latin typeface="黑体" panose="02010609060101010101" pitchFamily="49" charset="-122"/>
              <a:ea typeface="黑体" panose="02010609060101010101" pitchFamily="49" charset="-122"/>
              <a:cs typeface="宋体" panose="02010600030101010101" pitchFamily="2" charset="-122"/>
              <a:sym typeface="Wingdings" panose="05000000000000000000" pitchFamily="2" charset="2"/>
            </a:endParaRPr>
          </a:p>
          <a:p>
            <a:pPr marL="0" marR="0" lvl="0" indent="0" algn="l" defTabSz="914400" rtl="0" eaLnBrk="1" fontAlgn="base" latinLnBrk="0" hangingPunct="1">
              <a:lnSpc>
                <a:spcPct val="100000"/>
              </a:lnSpc>
              <a:spcBef>
                <a:spcPct val="0"/>
              </a:spcBef>
              <a:spcAft>
                <a:spcPct val="0"/>
              </a:spcAft>
              <a:buClrTx/>
              <a:buSzTx/>
              <a:buFontTx/>
              <a:buNone/>
            </a:pPr>
            <a:r>
              <a:rPr lang="zh-CN" altLang="en-US" sz="3200" b="1" dirty="0" smtClean="0">
                <a:solidFill>
                  <a:srgbClr val="0B5FD1"/>
                </a:solidFill>
                <a:latin typeface="黑体" panose="02010609060101010101" pitchFamily="49" charset="-122"/>
                <a:ea typeface="黑体" panose="02010609060101010101" pitchFamily="49" charset="-122"/>
                <a:cs typeface="宋体" panose="02010600030101010101" pitchFamily="2" charset="-122"/>
                <a:sym typeface="Wingdings" panose="05000000000000000000" pitchFamily="2" charset="2"/>
              </a:rPr>
              <a:t>（一）</a:t>
            </a:r>
            <a:r>
              <a:rPr kumimoji="0" lang="zh-CN" sz="3200" b="1" i="0" u="none" strike="noStrike" cap="none" normalizeH="0" baseline="0" dirty="0" smtClean="0">
                <a:ln>
                  <a:noFill/>
                </a:ln>
                <a:solidFill>
                  <a:srgbClr val="0B5FD1"/>
                </a:solidFill>
                <a:effectLst/>
                <a:latin typeface="黑体" panose="02010609060101010101" pitchFamily="49" charset="-122"/>
                <a:ea typeface="黑体" panose="02010609060101010101" pitchFamily="49" charset="-122"/>
                <a:cs typeface="宋体" panose="02010600030101010101" pitchFamily="2" charset="-122"/>
              </a:rPr>
              <a:t>关联词的位置不当，</a:t>
            </a:r>
            <a:endParaRPr kumimoji="0" lang="en-US" altLang="zh-CN" sz="3200" b="1" i="0" u="none" strike="noStrike" cap="none" normalizeH="0" baseline="0" dirty="0" smtClean="0">
              <a:ln>
                <a:noFill/>
              </a:ln>
              <a:solidFill>
                <a:srgbClr val="0B5FD1"/>
              </a:solidFill>
              <a:effectLst/>
              <a:latin typeface="黑体" panose="02010609060101010101" pitchFamily="49" charset="-122"/>
              <a:ea typeface="黑体" panose="02010609060101010101" pitchFamily="49" charset="-122"/>
              <a:cs typeface="宋体" panose="02010600030101010101" pitchFamily="2" charset="-122"/>
            </a:endParaRPr>
          </a:p>
          <a:p>
            <a:pPr lvl="0" fontAlgn="base">
              <a:lnSpc>
                <a:spcPct val="200000"/>
              </a:lnSpc>
              <a:spcBef>
                <a:spcPct val="0"/>
              </a:spcBef>
              <a:spcAft>
                <a:spcPct val="0"/>
              </a:spcAft>
            </a:pPr>
            <a:r>
              <a:rPr kumimoji="0" lang="zh-CN" altLang="en-US" sz="3200" b="1" i="0" u="none" strike="noStrike" cap="none" normalizeH="0" baseline="0" dirty="0" smtClean="0">
                <a:ln>
                  <a:noFill/>
                </a:ln>
                <a:solidFill>
                  <a:srgbClr val="0B5FD1"/>
                </a:solidFill>
                <a:effectLst/>
                <a:latin typeface="黑体" panose="02010609060101010101" pitchFamily="49" charset="-122"/>
                <a:ea typeface="黑体" panose="02010609060101010101" pitchFamily="49" charset="-122"/>
                <a:cs typeface="宋体" panose="02010600030101010101" pitchFamily="2" charset="-122"/>
              </a:rPr>
              <a:t>（二）</a:t>
            </a:r>
            <a:r>
              <a:rPr kumimoji="0" lang="zh-CN" sz="3200" b="1" i="0" u="none" strike="noStrike" cap="none" normalizeH="0" baseline="0" dirty="0" smtClean="0">
                <a:ln>
                  <a:noFill/>
                </a:ln>
                <a:solidFill>
                  <a:srgbClr val="0B5FD1"/>
                </a:solidFill>
                <a:effectLst/>
                <a:latin typeface="黑体" panose="02010609060101010101" pitchFamily="49" charset="-122"/>
                <a:ea typeface="黑体" panose="02010609060101010101" pitchFamily="49" charset="-122"/>
                <a:cs typeface="宋体" panose="02010600030101010101" pitchFamily="2" charset="-122"/>
              </a:rPr>
              <a:t>关联词的搭配不当，（不但没有</a:t>
            </a:r>
            <a:r>
              <a:rPr kumimoji="0" lang="zh-CN" sz="3200" b="1" i="0" u="none" strike="noStrike" cap="none" normalizeH="0" baseline="0" dirty="0" smtClean="0">
                <a:ln>
                  <a:noFill/>
                </a:ln>
                <a:solidFill>
                  <a:srgbClr val="0B5FD1"/>
                </a:solidFill>
                <a:effectLst/>
                <a:latin typeface="宋体" panose="02010600030101010101" pitchFamily="2" charset="-122"/>
                <a:ea typeface="宋体" panose="02010600030101010101" pitchFamily="2" charset="-122"/>
                <a:cs typeface="宋体" panose="02010600030101010101" pitchFamily="2" charset="-122"/>
              </a:rPr>
              <a:t>……</a:t>
            </a:r>
            <a:r>
              <a:rPr kumimoji="0" lang="zh-CN" sz="3200" b="1" i="0" u="none" strike="noStrike" cap="none" normalizeH="0" baseline="0" dirty="0" smtClean="0">
                <a:ln>
                  <a:noFill/>
                </a:ln>
                <a:solidFill>
                  <a:srgbClr val="FF0000"/>
                </a:solidFill>
                <a:effectLst/>
                <a:latin typeface="宋体" panose="02010600030101010101" pitchFamily="2" charset="-122"/>
                <a:ea typeface="宋体" panose="02010600030101010101" pitchFamily="2" charset="-122"/>
                <a:cs typeface="宋体" panose="02010600030101010101" pitchFamily="2" charset="-122"/>
              </a:rPr>
              <a:t>反而</a:t>
            </a:r>
            <a:r>
              <a:rPr kumimoji="0" lang="zh-CN" sz="3200" b="1" i="0" u="none" strike="noStrike" cap="none" normalizeH="0" baseline="0" dirty="0" smtClean="0">
                <a:ln>
                  <a:noFill/>
                </a:ln>
                <a:solidFill>
                  <a:srgbClr val="0B5FD1"/>
                </a:solidFill>
                <a:effectLst/>
                <a:latin typeface="宋体" panose="02010600030101010101" pitchFamily="2" charset="-122"/>
                <a:ea typeface="宋体" panose="02010600030101010101" pitchFamily="2" charset="-122"/>
                <a:cs typeface="宋体" panose="02010600030101010101" pitchFamily="2" charset="-122"/>
              </a:rPr>
              <a:t>）</a:t>
            </a:r>
            <a:endParaRPr kumimoji="0" lang="zh-CN" sz="3200" b="1" i="0" u="none" strike="noStrike" cap="none" normalizeH="0" baseline="0" dirty="0" smtClean="0">
              <a:ln>
                <a:noFill/>
              </a:ln>
              <a:solidFill>
                <a:srgbClr val="0B5FD1"/>
              </a:solidFill>
              <a:effectLst/>
              <a:latin typeface="黑体" panose="02010609060101010101" pitchFamily="49" charset="-122"/>
              <a:ea typeface="黑体" panose="02010609060101010101" pitchFamily="49" charset="-122"/>
              <a:cs typeface="宋体" panose="02010600030101010101" pitchFamily="2" charset="-122"/>
            </a:endParaRPr>
          </a:p>
          <a:p>
            <a:pPr lvl="0" fontAlgn="base">
              <a:lnSpc>
                <a:spcPct val="200000"/>
              </a:lnSpc>
              <a:spcBef>
                <a:spcPct val="0"/>
              </a:spcBef>
              <a:spcAft>
                <a:spcPct val="0"/>
              </a:spcAft>
            </a:pPr>
            <a:r>
              <a:rPr kumimoji="0" lang="zh-CN" altLang="en-US" sz="3200" b="1" i="0" u="none" strike="noStrike" cap="none" normalizeH="0" baseline="0" dirty="0" smtClean="0">
                <a:ln>
                  <a:noFill/>
                </a:ln>
                <a:solidFill>
                  <a:srgbClr val="0B5FD1"/>
                </a:solidFill>
                <a:effectLst/>
                <a:latin typeface="黑体" panose="02010609060101010101" pitchFamily="49" charset="-122"/>
                <a:ea typeface="黑体" panose="02010609060101010101" pitchFamily="49" charset="-122"/>
                <a:cs typeface="宋体" panose="02010600030101010101" pitchFamily="2" charset="-122"/>
              </a:rPr>
              <a:t>（三）关联词表述的</a:t>
            </a:r>
            <a:r>
              <a:rPr kumimoji="0" lang="zh-CN" altLang="zh-CN" sz="3200" b="1" i="0" u="none" strike="noStrike" cap="none" normalizeH="0" baseline="0" dirty="0" smtClean="0">
                <a:ln>
                  <a:noFill/>
                </a:ln>
                <a:solidFill>
                  <a:srgbClr val="0B5FD1"/>
                </a:solidFill>
                <a:effectLst/>
                <a:latin typeface="黑体" panose="02010609060101010101" pitchFamily="49" charset="-122"/>
                <a:ea typeface="黑体" panose="02010609060101010101" pitchFamily="49" charset="-122"/>
                <a:cs typeface="宋体" panose="02010600030101010101" pitchFamily="2" charset="-122"/>
              </a:rPr>
              <a:t>内容不当</a:t>
            </a:r>
            <a:r>
              <a:rPr kumimoji="0" lang="zh-CN" altLang="en-US" sz="3200" b="1" i="0" u="none" strike="noStrike" cap="none" normalizeH="0" baseline="0" dirty="0" smtClean="0">
                <a:ln>
                  <a:noFill/>
                </a:ln>
                <a:solidFill>
                  <a:srgbClr val="0B5FD1"/>
                </a:solidFill>
                <a:effectLst/>
                <a:latin typeface="黑体" panose="02010609060101010101" pitchFamily="49" charset="-122"/>
                <a:ea typeface="黑体" panose="02010609060101010101" pitchFamily="49" charset="-122"/>
                <a:cs typeface="宋体" panose="02010600030101010101" pitchFamily="2" charset="-122"/>
              </a:rPr>
              <a:t>，如</a:t>
            </a:r>
            <a:r>
              <a:rPr kumimoji="0" lang="zh-CN" sz="32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递进关系</a:t>
            </a:r>
            <a:r>
              <a:rPr kumimoji="0" lang="zh-CN" altLang="en-US" sz="32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不当</a:t>
            </a:r>
            <a:r>
              <a:rPr kumimoji="0" lang="zh-CN" altLang="en-US" sz="3200" b="1" i="0" u="none" strike="noStrike" cap="none" normalizeH="0" baseline="0" dirty="0" smtClean="0">
                <a:ln>
                  <a:noFill/>
                </a:ln>
                <a:solidFill>
                  <a:srgbClr val="0B5FD1"/>
                </a:solidFill>
                <a:effectLst/>
                <a:latin typeface="黑体" panose="02010609060101010101" pitchFamily="49" charset="-122"/>
                <a:ea typeface="黑体" panose="02010609060101010101" pitchFamily="49" charset="-122"/>
                <a:cs typeface="宋体" panose="02010600030101010101" pitchFamily="2" charset="-122"/>
              </a:rPr>
              <a:t>。</a:t>
            </a:r>
            <a:endParaRPr kumimoji="0" lang="zh-CN" altLang="en-US" sz="3200" b="1" i="0" u="none" strike="noStrike" cap="none" normalizeH="0" baseline="0" dirty="0" smtClean="0">
              <a:ln>
                <a:noFill/>
              </a:ln>
              <a:solidFill>
                <a:srgbClr val="0B5FD1"/>
              </a:solidFill>
              <a:effectLst/>
              <a:latin typeface="黑体" panose="02010609060101010101" pitchFamily="49" charset="-122"/>
              <a:ea typeface="黑体" panose="02010609060101010101" pitchFamily="49"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23528" y="117158"/>
            <a:ext cx="8568952" cy="829945"/>
          </a:xfrm>
          <a:prstGeom prst="rect">
            <a:avLst/>
          </a:prstGeom>
          <a:solidFill>
            <a:srgbClr val="FFFFFF"/>
          </a:solid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333333"/>
                </a:solidFill>
                <a:effectLst/>
                <a:latin typeface="黑体" panose="02010609060101010101" pitchFamily="49" charset="-122"/>
                <a:ea typeface="黑体" panose="02010609060101010101" pitchFamily="49" charset="-122"/>
                <a:cs typeface="宋体" panose="02010600030101010101" pitchFamily="2" charset="-122"/>
              </a:rPr>
              <a:t>三、</a:t>
            </a:r>
            <a:r>
              <a:rPr kumimoji="0" lang="zh-CN" sz="2400" b="1" i="0" u="none" strike="noStrike" cap="none" normalizeH="0" baseline="0" dirty="0" smtClean="0">
                <a:ln>
                  <a:noFill/>
                </a:ln>
                <a:solidFill>
                  <a:srgbClr val="333333"/>
                </a:solidFill>
                <a:effectLst/>
                <a:latin typeface="黑体" panose="02010609060101010101" pitchFamily="49" charset="-122"/>
                <a:ea typeface="黑体" panose="02010609060101010101" pitchFamily="49" charset="-122"/>
                <a:cs typeface="宋体" panose="02010600030101010101" pitchFamily="2" charset="-122"/>
              </a:rPr>
              <a:t>当有</a:t>
            </a:r>
            <a:r>
              <a:rPr kumimoji="0" lang="zh-CN" sz="2400" b="1" i="0" u="none" strike="noStrike" cap="none" normalizeH="0" baseline="0" dirty="0" smtClean="0">
                <a:ln>
                  <a:noFill/>
                </a:ln>
                <a:solidFill>
                  <a:srgbClr val="FF0000"/>
                </a:solidFill>
                <a:effectLst/>
                <a:latin typeface="Arial" panose="020B0604020202020204"/>
                <a:ea typeface="黑体" panose="02010609060101010101" pitchFamily="49" charset="-122"/>
                <a:cs typeface="宋体" panose="02010600030101010101" pitchFamily="2" charset="-122"/>
              </a:rPr>
              <a:t>“</a:t>
            </a:r>
            <a:r>
              <a:rPr kumimoji="0" lang="zh-CN" sz="24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介词</a:t>
            </a:r>
            <a:r>
              <a:rPr kumimoji="0" lang="zh-CN" altLang="en-US" sz="24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结构</a:t>
            </a:r>
            <a:r>
              <a:rPr kumimoji="0" lang="zh-CN" sz="2400" b="1" i="0" u="none" strike="noStrike" cap="none" normalizeH="0" baseline="0" dirty="0" smtClean="0">
                <a:ln>
                  <a:noFill/>
                </a:ln>
                <a:solidFill>
                  <a:srgbClr val="FF0000"/>
                </a:solidFill>
                <a:effectLst/>
                <a:latin typeface="Arial" panose="020B0604020202020204"/>
                <a:ea typeface="黑体" panose="02010609060101010101" pitchFamily="49" charset="-122"/>
                <a:cs typeface="宋体" panose="02010600030101010101" pitchFamily="2" charset="-122"/>
              </a:rPr>
              <a:t>”</a:t>
            </a:r>
            <a:r>
              <a:rPr kumimoji="0" lang="zh-CN" sz="2400" b="1" i="0" u="none" strike="noStrike" cap="none" normalizeH="0" baseline="0" dirty="0" smtClean="0">
                <a:ln>
                  <a:noFill/>
                </a:ln>
                <a:solidFill>
                  <a:srgbClr val="333333"/>
                </a:solidFill>
                <a:effectLst/>
                <a:latin typeface="黑体" panose="02010609060101010101" pitchFamily="49" charset="-122"/>
                <a:ea typeface="黑体" panose="02010609060101010101" pitchFamily="49" charset="-122"/>
                <a:cs typeface="宋体" panose="02010600030101010101" pitchFamily="2" charset="-122"/>
              </a:rPr>
              <a:t>出现时，要引起警觉</a:t>
            </a:r>
            <a:r>
              <a:rPr kumimoji="0" lang="zh-CN" altLang="en-US" sz="2400" b="1" i="0" u="none" strike="noStrike" cap="none" normalizeH="0" baseline="0" dirty="0" smtClean="0">
                <a:ln>
                  <a:noFill/>
                </a:ln>
                <a:solidFill>
                  <a:srgbClr val="333333"/>
                </a:solidFill>
                <a:effectLst/>
                <a:latin typeface="黑体" panose="02010609060101010101" pitchFamily="49" charset="-122"/>
                <a:ea typeface="黑体" panose="02010609060101010101" pitchFamily="49" charset="-122"/>
                <a:cs typeface="宋体" panose="02010600030101010101" pitchFamily="2" charset="-122"/>
              </a:rPr>
              <a:t>。错误方式有：</a:t>
            </a:r>
            <a:endParaRPr kumimoji="0" lang="en-US" altLang="zh-CN" sz="2400" b="1" i="0" u="none" strike="noStrike" cap="none" normalizeH="0" baseline="0" dirty="0" smtClean="0">
              <a:ln>
                <a:noFill/>
              </a:ln>
              <a:solidFill>
                <a:srgbClr val="333333"/>
              </a:solidFill>
              <a:effectLst/>
              <a:latin typeface="黑体" panose="02010609060101010101" pitchFamily="49" charset="-122"/>
              <a:ea typeface="黑体" panose="02010609060101010101" pitchFamily="49" charset="-122"/>
              <a:cs typeface="宋体" panose="02010600030101010101" pitchFamily="2" charset="-122"/>
            </a:endParaRPr>
          </a:p>
          <a:p>
            <a:pPr lvl="0" fontAlgn="base">
              <a:spcBef>
                <a:spcPct val="0"/>
              </a:spcBef>
              <a:spcAft>
                <a:spcPct val="0"/>
              </a:spcAft>
            </a:pPr>
            <a:r>
              <a:rPr lang="zh-CN" altLang="en-US" sz="2400" b="1" dirty="0" smtClean="0">
                <a:solidFill>
                  <a:srgbClr val="333333"/>
                </a:solidFill>
                <a:latin typeface="黑体" panose="02010609060101010101" pitchFamily="49" charset="-122"/>
                <a:ea typeface="黑体" panose="02010609060101010101" pitchFamily="49" charset="-122"/>
                <a:cs typeface="宋体" panose="02010600030101010101" pitchFamily="2" charset="-122"/>
              </a:rPr>
              <a:t> （一）缺少主语，（二）中途易辙，（三）搭配错误或残缺。</a:t>
            </a:r>
            <a:endParaRPr kumimoji="0" 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 name="TextBox 4"/>
          <p:cNvSpPr txBox="1"/>
          <p:nvPr/>
        </p:nvSpPr>
        <p:spPr>
          <a:xfrm>
            <a:off x="323528" y="980728"/>
            <a:ext cx="8424936" cy="368300"/>
          </a:xfrm>
          <a:prstGeom prst="rect">
            <a:avLst/>
          </a:prstGeom>
          <a:noFill/>
        </p:spPr>
        <p:txBody>
          <a:bodyPr wrap="square" rtlCol="0">
            <a:spAutoFit/>
          </a:bodyPr>
          <a:lstStyle/>
          <a:p>
            <a:r>
              <a:rPr lang="zh-CN" altLang="en-US" b="1" dirty="0" smtClean="0">
                <a:solidFill>
                  <a:srgbClr val="FF0000"/>
                </a:solidFill>
                <a:latin typeface="华文楷体" panose="02010600040101010101" pitchFamily="2" charset="-122"/>
                <a:ea typeface="华文楷体" panose="02010600040101010101" pitchFamily="2" charset="-122"/>
              </a:rPr>
              <a:t>        </a:t>
            </a:r>
            <a:endParaRPr lang="zh-CN" altLang="en-US" sz="2000" dirty="0"/>
          </a:p>
        </p:txBody>
      </p:sp>
      <p:sp>
        <p:nvSpPr>
          <p:cNvPr id="6145" name="Rectangle 1"/>
          <p:cNvSpPr>
            <a:spLocks noChangeArrowheads="1"/>
          </p:cNvSpPr>
          <p:nvPr/>
        </p:nvSpPr>
        <p:spPr bwMode="auto">
          <a:xfrm>
            <a:off x="251460" y="944245"/>
            <a:ext cx="8496935" cy="101473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 </a:t>
            </a:r>
            <a:r>
              <a:rPr kumimoji="0" lang="zh-CN" altLang="en-US" sz="20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0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2020</a:t>
            </a:r>
            <a:r>
              <a:rPr kumimoji="0" lang="zh-CN" altLang="en-US" sz="20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年浙江高考真题）</a:t>
            </a:r>
            <a:endParaRPr kumimoji="0" lang="en-US" altLang="zh-CN" sz="20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dirty="0" smtClean="0">
                <a:solidFill>
                  <a:srgbClr val="FF0000"/>
                </a:solidFill>
                <a:latin typeface="Calibri" panose="020F0502020204030204" pitchFamily="34" charset="0"/>
                <a:ea typeface="宋体" panose="02010600030101010101" pitchFamily="2" charset="-122"/>
                <a:cs typeface="Times New Roman" panose="02020603050405020304" pitchFamily="18" charset="0"/>
              </a:rPr>
              <a:t>      </a:t>
            </a:r>
            <a:r>
              <a:rPr kumimoji="0" lang="en-US" altLang="zh-CN" b="0" i="0" u="none" strike="noStrike" cap="none" normalizeH="0" baseline="0" dirty="0" smtClean="0">
                <a:ln>
                  <a:noFill/>
                </a:ln>
                <a:effectLst/>
                <a:latin typeface="华文楷体" panose="02010600040101010101" pitchFamily="2" charset="-122"/>
                <a:ea typeface="华文楷体" panose="02010600040101010101" pitchFamily="2" charset="-122"/>
                <a:cs typeface="Times New Roman" panose="02020603050405020304" pitchFamily="18" charset="0"/>
              </a:rPr>
              <a:t>B.</a:t>
            </a:r>
            <a:r>
              <a:rPr kumimoji="0" lang="zh-CN" altLang="en-US" b="0" i="0" u="none" strike="noStrike" cap="none" normalizeH="0" baseline="0" dirty="0" smtClean="0">
                <a:ln>
                  <a:noFill/>
                </a:ln>
                <a:effectLst/>
                <a:latin typeface="华文楷体" panose="02010600040101010101" pitchFamily="2" charset="-122"/>
                <a:ea typeface="华文楷体" panose="02010600040101010101" pitchFamily="2" charset="-122"/>
                <a:cs typeface="Times New Roman" panose="02020603050405020304" pitchFamily="18" charset="0"/>
              </a:rPr>
              <a:t>长征五号</a:t>
            </a:r>
            <a:r>
              <a:rPr kumimoji="0" lang="en-US" altLang="zh-CN" b="0" i="0" u="none" strike="noStrike" cap="none" normalizeH="0" baseline="0" dirty="0" smtClean="0">
                <a:ln>
                  <a:noFill/>
                </a:ln>
                <a:effectLst/>
                <a:latin typeface="华文楷体" panose="02010600040101010101" pitchFamily="2" charset="-122"/>
                <a:ea typeface="华文楷体" panose="02010600040101010101" pitchFamily="2" charset="-122"/>
                <a:cs typeface="Times New Roman" panose="02020603050405020304" pitchFamily="18" charset="0"/>
              </a:rPr>
              <a:t>B</a:t>
            </a:r>
            <a:r>
              <a:rPr kumimoji="0" lang="zh-CN" altLang="en-US" b="0" i="0" u="none" strike="noStrike" cap="none" normalizeH="0" baseline="0" dirty="0" smtClean="0">
                <a:ln>
                  <a:noFill/>
                </a:ln>
                <a:effectLst/>
                <a:latin typeface="华文楷体" panose="02010600040101010101" pitchFamily="2" charset="-122"/>
                <a:ea typeface="华文楷体" panose="02010600040101010101" pitchFamily="2" charset="-122"/>
                <a:cs typeface="Times New Roman" panose="02020603050405020304" pitchFamily="18" charset="0"/>
              </a:rPr>
              <a:t>运载火箭自从首次飞行任务展开以来，各参研参试单位和全体同志团结拼搏，经历严峻考验，克服重重困难，获得了最后的胜利。</a:t>
            </a:r>
            <a:endParaRPr kumimoji="0" lang="zh-CN" altLang="en-US" b="0" i="0" u="none" strike="noStrike" cap="none" normalizeH="0" baseline="0" dirty="0" smtClean="0">
              <a:ln>
                <a:noFill/>
              </a:ln>
              <a:effectLst/>
              <a:latin typeface="华文楷体" panose="02010600040101010101" pitchFamily="2" charset="-122"/>
              <a:ea typeface="华文楷体" panose="02010600040101010101" pitchFamily="2" charset="-122"/>
              <a:cs typeface="宋体" panose="02010600030101010101" pitchFamily="2" charset="-122"/>
            </a:endParaRPr>
          </a:p>
        </p:txBody>
      </p:sp>
      <p:sp>
        <p:nvSpPr>
          <p:cNvPr id="6146" name="Rectangle 2"/>
          <p:cNvSpPr>
            <a:spLocks noChangeArrowheads="1"/>
          </p:cNvSpPr>
          <p:nvPr/>
        </p:nvSpPr>
        <p:spPr bwMode="auto">
          <a:xfrm>
            <a:off x="179705" y="2017078"/>
            <a:ext cx="8641080" cy="95313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0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2018</a:t>
            </a:r>
            <a:r>
              <a:rPr kumimoji="0" lang="zh-CN" altLang="en-US" sz="20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年浙江高考真题）</a:t>
            </a:r>
            <a:endParaRPr kumimoji="0" lang="en-US" altLang="zh-CN" sz="20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266700" defTabSz="914400" rtl="0" eaLnBrk="1" fontAlgn="base" latinLnBrk="0" hangingPunct="1">
              <a:lnSpc>
                <a:spcPct val="100000"/>
              </a:lnSpc>
              <a:spcBef>
                <a:spcPct val="0"/>
              </a:spcBef>
              <a:spcAft>
                <a:spcPct val="0"/>
              </a:spcAft>
              <a:buClrTx/>
              <a:buSzTx/>
              <a:buFontTx/>
              <a:buNone/>
            </a:pPr>
            <a:r>
              <a:rPr kumimoji="0" lang="en-US" altLang="zh-CN" b="0" i="0" u="none" strike="noStrike" cap="none" normalizeH="0" baseline="0" dirty="0" smtClean="0">
                <a:ln>
                  <a:noFill/>
                </a:ln>
                <a:effectLst/>
                <a:latin typeface="华文楷体" panose="02010600040101010101" pitchFamily="2" charset="-122"/>
                <a:ea typeface="华文楷体" panose="02010600040101010101" pitchFamily="2" charset="-122"/>
                <a:cs typeface="Times New Roman" panose="02020603050405020304" pitchFamily="18" charset="0"/>
              </a:rPr>
              <a:t>    A. </a:t>
            </a:r>
            <a:r>
              <a:rPr kumimoji="0" lang="zh-CN" altLang="en-US" b="0" i="0" u="none" strike="noStrike" cap="none" normalizeH="0" baseline="0" dirty="0" smtClean="0">
                <a:ln>
                  <a:noFill/>
                </a:ln>
                <a:effectLst/>
                <a:latin typeface="华文楷体" panose="02010600040101010101" pitchFamily="2" charset="-122"/>
                <a:ea typeface="华文楷体" panose="02010600040101010101" pitchFamily="2" charset="-122"/>
                <a:cs typeface="Times New Roman" panose="02020603050405020304" pitchFamily="18" charset="0"/>
              </a:rPr>
              <a:t>出版社除了将本身的品牌作为吸引受众的内容进行推广，利用直播、短视频等形式传播外，图书营销还有在社交平台做线上活动这个必选项。</a:t>
            </a:r>
            <a:endParaRPr kumimoji="0" lang="zh-CN" altLang="en-US" b="0" i="0" u="none" strike="noStrike" cap="none" normalizeH="0" baseline="0" dirty="0" smtClean="0">
              <a:ln>
                <a:noFill/>
              </a:ln>
              <a:effectLst/>
              <a:latin typeface="华文楷体" panose="02010600040101010101" pitchFamily="2" charset="-122"/>
              <a:ea typeface="华文楷体" panose="02010600040101010101" pitchFamily="2" charset="-122"/>
              <a:cs typeface="宋体" panose="02010600030101010101" pitchFamily="2" charset="-122"/>
            </a:endParaRPr>
          </a:p>
        </p:txBody>
      </p:sp>
      <p:sp>
        <p:nvSpPr>
          <p:cNvPr id="6147" name="Rectangle 3"/>
          <p:cNvSpPr>
            <a:spLocks noChangeArrowheads="1"/>
          </p:cNvSpPr>
          <p:nvPr/>
        </p:nvSpPr>
        <p:spPr bwMode="auto">
          <a:xfrm>
            <a:off x="251460" y="2949893"/>
            <a:ext cx="8568690" cy="953135"/>
          </a:xfrm>
          <a:prstGeom prst="rect">
            <a:avLst/>
          </a:prstGeom>
          <a:noFill/>
          <a:ln w="9525">
            <a:noFill/>
            <a:miter lim="800000"/>
          </a:ln>
          <a:effectLst/>
        </p:spPr>
        <p:txBody>
          <a:bodyPr vert="horz" wrap="square" lIns="91440" tIns="45720" rIns="91440" bIns="45720" numCol="1" anchor="ctr" anchorCtr="0" compatLnSpc="1">
            <a:spAutoFit/>
          </a:bodyPr>
          <a:lstStyle/>
          <a:p>
            <a:pPr lvl="0" indent="266700" fontAlgn="base">
              <a:spcBef>
                <a:spcPct val="0"/>
              </a:spcBef>
              <a:spcAft>
                <a:spcPct val="0"/>
              </a:spcAft>
            </a:pPr>
            <a:r>
              <a:rPr lang="zh-CN" altLang="zh-CN" sz="2000" b="1" dirty="0" smtClean="0">
                <a:solidFill>
                  <a:srgbClr val="FF0000"/>
                </a:solidFill>
                <a:latin typeface="黑体" panose="02010609060101010101" pitchFamily="49" charset="-122"/>
                <a:ea typeface="黑体" panose="02010609060101010101" pitchFamily="49" charset="-122"/>
              </a:rPr>
              <a:t>（</a:t>
            </a:r>
            <a:r>
              <a:rPr lang="en-US" altLang="zh-CN" sz="2000" b="1" dirty="0" smtClean="0">
                <a:solidFill>
                  <a:srgbClr val="FF0000"/>
                </a:solidFill>
                <a:latin typeface="黑体" panose="02010609060101010101" pitchFamily="49" charset="-122"/>
                <a:ea typeface="黑体" panose="02010609060101010101" pitchFamily="49" charset="-122"/>
              </a:rPr>
              <a:t>2016</a:t>
            </a:r>
            <a:r>
              <a:rPr lang="zh-CN" altLang="zh-CN" sz="2000" b="1" dirty="0" smtClean="0">
                <a:solidFill>
                  <a:srgbClr val="FF0000"/>
                </a:solidFill>
                <a:latin typeface="黑体" panose="02010609060101010101" pitchFamily="49" charset="-122"/>
                <a:ea typeface="黑体" panose="02010609060101010101" pitchFamily="49" charset="-122"/>
              </a:rPr>
              <a:t>年浙江高考</a:t>
            </a:r>
            <a:r>
              <a:rPr lang="zh-CN" altLang="en-US" sz="2000" b="1" dirty="0" smtClean="0">
                <a:solidFill>
                  <a:srgbClr val="FF0000"/>
                </a:solidFill>
                <a:latin typeface="黑体" panose="02010609060101010101" pitchFamily="49" charset="-122"/>
                <a:ea typeface="黑体" panose="02010609060101010101" pitchFamily="49" charset="-122"/>
              </a:rPr>
              <a:t>真题</a:t>
            </a:r>
            <a:r>
              <a:rPr lang="zh-CN" altLang="zh-CN" sz="2000" b="1" dirty="0" smtClean="0">
                <a:solidFill>
                  <a:srgbClr val="FF0000"/>
                </a:solidFill>
                <a:latin typeface="黑体" panose="02010609060101010101" pitchFamily="49" charset="-122"/>
                <a:ea typeface="黑体" panose="02010609060101010101" pitchFamily="49" charset="-122"/>
              </a:rPr>
              <a:t>）</a:t>
            </a:r>
            <a:endParaRPr kumimoji="0" lang="en-US" altLang="zh-CN" sz="20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266700" algn="l" defTabSz="914400" rtl="0" eaLnBrk="1" fontAlgn="base" latinLnBrk="0" hangingPunct="1">
              <a:lnSpc>
                <a:spcPct val="100000"/>
              </a:lnSpc>
              <a:spcBef>
                <a:spcPct val="0"/>
              </a:spcBef>
              <a:spcAft>
                <a:spcPct val="0"/>
              </a:spcAft>
              <a:buClrTx/>
              <a:buSzTx/>
              <a:buFontTx/>
              <a:buNone/>
            </a:pPr>
            <a:r>
              <a:rPr kumimoji="0" lang="en-US" altLang="zh-CN" b="0" i="0" u="none" strike="noStrike" cap="none" normalizeH="0" baseline="0" dirty="0" smtClean="0">
                <a:ln>
                  <a:noFill/>
                </a:ln>
                <a:effectLst/>
                <a:latin typeface="华文楷体" panose="02010600040101010101" pitchFamily="2" charset="-122"/>
                <a:ea typeface="华文楷体" panose="02010600040101010101" pitchFamily="2" charset="-122"/>
                <a:cs typeface="Times New Roman" panose="02020603050405020304" pitchFamily="18" charset="0"/>
              </a:rPr>
              <a:t>     C.</a:t>
            </a:r>
            <a:r>
              <a:rPr kumimoji="0" lang="zh-CN" altLang="en-US" b="0" i="0" u="none" strike="noStrike" cap="none" normalizeH="0" baseline="0" dirty="0" smtClean="0">
                <a:ln>
                  <a:noFill/>
                </a:ln>
                <a:effectLst/>
                <a:latin typeface="华文楷体" panose="02010600040101010101" pitchFamily="2" charset="-122"/>
                <a:ea typeface="华文楷体" panose="02010600040101010101" pitchFamily="2" charset="-122"/>
                <a:cs typeface="Times New Roman" panose="02020603050405020304" pitchFamily="18" charset="0"/>
              </a:rPr>
              <a:t>在线教师时薪过万的消息自从引发社会关注后，每一个教育工作者都应当意识到，如何与力量巨大的互联网相处正成为教育不得不直面的问题。</a:t>
            </a:r>
            <a:endParaRPr kumimoji="0" lang="zh-CN" altLang="en-US" b="0" i="0" u="none" strike="noStrike" cap="none" normalizeH="0" baseline="0" dirty="0" smtClean="0">
              <a:ln>
                <a:noFill/>
              </a:ln>
              <a:effectLst/>
              <a:latin typeface="华文楷体" panose="02010600040101010101" pitchFamily="2" charset="-122"/>
              <a:ea typeface="华文楷体" panose="02010600040101010101" pitchFamily="2" charset="-122"/>
              <a:cs typeface="宋体" panose="02010600030101010101" pitchFamily="2" charset="-122"/>
            </a:endParaRPr>
          </a:p>
        </p:txBody>
      </p:sp>
      <p:sp>
        <p:nvSpPr>
          <p:cNvPr id="12" name="TextBox 11"/>
          <p:cNvSpPr txBox="1"/>
          <p:nvPr/>
        </p:nvSpPr>
        <p:spPr>
          <a:xfrm>
            <a:off x="179705" y="3789045"/>
            <a:ext cx="8568690" cy="1014730"/>
          </a:xfrm>
          <a:prstGeom prst="rect">
            <a:avLst/>
          </a:prstGeom>
          <a:noFill/>
        </p:spPr>
        <p:txBody>
          <a:bodyPr wrap="square" rtlCol="0">
            <a:spAutoFit/>
          </a:bodyPr>
          <a:lstStyle/>
          <a:p>
            <a:r>
              <a:rPr lang="en-US" altLang="zh-CN" sz="2400" b="1" dirty="0" smtClean="0">
                <a:latin typeface="黑体" panose="02010609060101010101" pitchFamily="49" charset="-122"/>
                <a:ea typeface="黑体" panose="02010609060101010101" pitchFamily="49" charset="-122"/>
              </a:rPr>
              <a:t> </a:t>
            </a:r>
            <a:r>
              <a:rPr lang="zh-CN" altLang="zh-CN" sz="2000" b="1" dirty="0" smtClean="0">
                <a:solidFill>
                  <a:srgbClr val="FF0000"/>
                </a:solidFill>
                <a:latin typeface="黑体" panose="02010609060101010101" pitchFamily="49" charset="-122"/>
                <a:ea typeface="黑体" panose="02010609060101010101" pitchFamily="49" charset="-122"/>
              </a:rPr>
              <a:t>（</a:t>
            </a:r>
            <a:r>
              <a:rPr lang="en-US" altLang="zh-CN" sz="2000" b="1" dirty="0" smtClean="0">
                <a:solidFill>
                  <a:srgbClr val="FF0000"/>
                </a:solidFill>
                <a:latin typeface="黑体" panose="02010609060101010101" pitchFamily="49" charset="-122"/>
                <a:ea typeface="黑体" panose="02010609060101010101" pitchFamily="49" charset="-122"/>
              </a:rPr>
              <a:t>2019</a:t>
            </a:r>
            <a:r>
              <a:rPr lang="zh-CN" altLang="zh-CN" sz="2000" b="1" dirty="0" smtClean="0">
                <a:solidFill>
                  <a:srgbClr val="FF0000"/>
                </a:solidFill>
                <a:latin typeface="黑体" panose="02010609060101010101" pitchFamily="49" charset="-122"/>
                <a:ea typeface="黑体" panose="02010609060101010101" pitchFamily="49" charset="-122"/>
              </a:rPr>
              <a:t>年浙江高考</a:t>
            </a:r>
            <a:r>
              <a:rPr lang="zh-CN" altLang="en-US" sz="2000" b="1" dirty="0" smtClean="0">
                <a:solidFill>
                  <a:srgbClr val="FF0000"/>
                </a:solidFill>
                <a:latin typeface="黑体" panose="02010609060101010101" pitchFamily="49" charset="-122"/>
                <a:ea typeface="黑体" panose="02010609060101010101" pitchFamily="49" charset="-122"/>
              </a:rPr>
              <a:t>真题</a:t>
            </a:r>
            <a:r>
              <a:rPr lang="zh-CN" altLang="zh-CN" sz="2000" b="1" dirty="0" smtClean="0">
                <a:solidFill>
                  <a:srgbClr val="FF0000"/>
                </a:solidFill>
                <a:latin typeface="黑体" panose="02010609060101010101" pitchFamily="49" charset="-122"/>
                <a:ea typeface="黑体" panose="02010609060101010101" pitchFamily="49" charset="-122"/>
              </a:rPr>
              <a:t>）</a:t>
            </a:r>
            <a:endParaRPr lang="zh-CN" altLang="zh-CN" sz="2000" b="1" dirty="0" smtClean="0">
              <a:solidFill>
                <a:srgbClr val="FF0000"/>
              </a:solidFill>
              <a:latin typeface="黑体" panose="02010609060101010101" pitchFamily="49" charset="-122"/>
              <a:ea typeface="黑体" panose="02010609060101010101" pitchFamily="49" charset="-122"/>
            </a:endParaRPr>
          </a:p>
          <a:p>
            <a:r>
              <a:rPr lang="zh-CN" altLang="zh-CN" dirty="0" smtClean="0"/>
              <a:t>　　</a:t>
            </a:r>
            <a:r>
              <a:rPr lang="en-US" altLang="zh-CN" dirty="0" smtClean="0">
                <a:latin typeface="华文楷体" panose="02010600040101010101" pitchFamily="2" charset="-122"/>
                <a:ea typeface="华文楷体" panose="02010600040101010101" pitchFamily="2" charset="-122"/>
              </a:rPr>
              <a:t>A.</a:t>
            </a:r>
            <a:r>
              <a:rPr lang="zh-CN" altLang="zh-CN" dirty="0" smtClean="0">
                <a:latin typeface="华文楷体" panose="02010600040101010101" pitchFamily="2" charset="-122"/>
                <a:ea typeface="华文楷体" panose="02010600040101010101" pitchFamily="2" charset="-122"/>
              </a:rPr>
              <a:t>当人体免疫力大幅受损的情况下，“超级真菌”会乘虚而入，使病情雪上加霜，加速病人死亡，因此它被贴上了“高致死率”的标签，使人闻之色变。</a:t>
            </a:r>
            <a:endParaRPr lang="zh-CN" altLang="zh-CN" dirty="0">
              <a:latin typeface="华文楷体" panose="02010600040101010101" pitchFamily="2" charset="-122"/>
              <a:ea typeface="华文楷体" panose="02010600040101010101" pitchFamily="2" charset="-122"/>
            </a:endParaRPr>
          </a:p>
        </p:txBody>
      </p:sp>
      <p:sp>
        <p:nvSpPr>
          <p:cNvPr id="13" name="TextBox 12"/>
          <p:cNvSpPr txBox="1"/>
          <p:nvPr/>
        </p:nvSpPr>
        <p:spPr>
          <a:xfrm>
            <a:off x="323215" y="4804410"/>
            <a:ext cx="8641080" cy="521970"/>
          </a:xfrm>
          <a:prstGeom prst="rect">
            <a:avLst/>
          </a:prstGeom>
          <a:noFill/>
        </p:spPr>
        <p:txBody>
          <a:bodyPr wrap="square" rtlCol="0">
            <a:spAutoFit/>
          </a:bodyPr>
          <a:lstStyle/>
          <a:p>
            <a:r>
              <a:rPr lang="zh-CN" altLang="zh-CN" sz="1400" b="1" dirty="0" smtClean="0">
                <a:solidFill>
                  <a:srgbClr val="FF0000"/>
                </a:solidFill>
                <a:latin typeface="黑体" panose="02010609060101010101" pitchFamily="49" charset="-122"/>
                <a:ea typeface="黑体" panose="02010609060101010101" pitchFamily="49" charset="-122"/>
              </a:rPr>
              <a:t>（</a:t>
            </a:r>
            <a:r>
              <a:rPr lang="en-US" altLang="zh-CN" sz="1400" b="1" dirty="0" smtClean="0">
                <a:solidFill>
                  <a:srgbClr val="FF0000"/>
                </a:solidFill>
                <a:latin typeface="黑体" panose="02010609060101010101" pitchFamily="49" charset="-122"/>
                <a:ea typeface="黑体" panose="02010609060101010101" pitchFamily="49" charset="-122"/>
              </a:rPr>
              <a:t>2017</a:t>
            </a:r>
            <a:r>
              <a:rPr lang="zh-CN" altLang="zh-CN" sz="1400" b="1" dirty="0" smtClean="0">
                <a:solidFill>
                  <a:srgbClr val="FF0000"/>
                </a:solidFill>
                <a:latin typeface="黑体" panose="02010609060101010101" pitchFamily="49" charset="-122"/>
                <a:ea typeface="黑体" panose="02010609060101010101" pitchFamily="49" charset="-122"/>
              </a:rPr>
              <a:t>年浙江高考</a:t>
            </a:r>
            <a:r>
              <a:rPr lang="zh-CN" altLang="en-US" sz="1400" b="1" dirty="0" smtClean="0">
                <a:solidFill>
                  <a:srgbClr val="FF0000"/>
                </a:solidFill>
                <a:latin typeface="黑体" panose="02010609060101010101" pitchFamily="49" charset="-122"/>
                <a:ea typeface="黑体" panose="02010609060101010101" pitchFamily="49" charset="-122"/>
              </a:rPr>
              <a:t>真题</a:t>
            </a:r>
            <a:r>
              <a:rPr lang="zh-CN" altLang="zh-CN" sz="1400" b="1" dirty="0" smtClean="0">
                <a:solidFill>
                  <a:srgbClr val="FF0000"/>
                </a:solidFill>
                <a:latin typeface="黑体" panose="02010609060101010101" pitchFamily="49" charset="-122"/>
                <a:ea typeface="黑体" panose="02010609060101010101" pitchFamily="49" charset="-122"/>
              </a:rPr>
              <a:t>）</a:t>
            </a:r>
            <a:r>
              <a:rPr lang="en-US" altLang="zh-CN" sz="1400" dirty="0" smtClean="0">
                <a:latin typeface="华文楷体" panose="02010600040101010101" pitchFamily="2" charset="-122"/>
                <a:ea typeface="华文楷体" panose="02010600040101010101" pitchFamily="2" charset="-122"/>
              </a:rPr>
              <a:t>D.</a:t>
            </a:r>
            <a:r>
              <a:rPr lang="zh-CN" altLang="zh-CN" sz="1400" dirty="0" smtClean="0">
                <a:latin typeface="华文楷体" panose="02010600040101010101" pitchFamily="2" charset="-122"/>
                <a:ea typeface="华文楷体" panose="02010600040101010101" pitchFamily="2" charset="-122"/>
              </a:rPr>
              <a:t>桃花乡走可持续发展之路，按照建成生态环境和谐优美、资源集约节约利用、经济社会协调发展的生态乡，制定了无边发展建设规划。</a:t>
            </a:r>
            <a:endParaRPr lang="zh-CN" altLang="zh-CN" sz="1400" dirty="0" smtClean="0">
              <a:latin typeface="华文楷体" panose="02010600040101010101" pitchFamily="2" charset="-122"/>
              <a:ea typeface="华文楷体" panose="02010600040101010101" pitchFamily="2" charset="-122"/>
            </a:endParaRPr>
          </a:p>
        </p:txBody>
      </p:sp>
      <p:sp>
        <p:nvSpPr>
          <p:cNvPr id="15" name="TextBox 14"/>
          <p:cNvSpPr txBox="1"/>
          <p:nvPr/>
        </p:nvSpPr>
        <p:spPr>
          <a:xfrm>
            <a:off x="323215" y="5327015"/>
            <a:ext cx="8137525" cy="1322070"/>
          </a:xfrm>
          <a:prstGeom prst="rect">
            <a:avLst/>
          </a:prstGeom>
          <a:noFill/>
        </p:spPr>
        <p:txBody>
          <a:bodyPr wrap="square" rtlCol="0">
            <a:spAutoFit/>
          </a:bodyPr>
          <a:lstStyle/>
          <a:p>
            <a:r>
              <a:rPr lang="zh-CN" altLang="zh-CN" sz="1600" b="1" dirty="0" smtClean="0">
                <a:solidFill>
                  <a:srgbClr val="FF0000"/>
                </a:solidFill>
                <a:latin typeface="黑体" panose="02010609060101010101" pitchFamily="49" charset="-122"/>
                <a:ea typeface="黑体" panose="02010609060101010101" pitchFamily="49" charset="-122"/>
              </a:rPr>
              <a:t>（</a:t>
            </a:r>
            <a:r>
              <a:rPr lang="en-US" altLang="zh-CN" sz="1600" b="1" dirty="0" smtClean="0">
                <a:solidFill>
                  <a:srgbClr val="FF0000"/>
                </a:solidFill>
                <a:latin typeface="黑体" panose="02010609060101010101" pitchFamily="49" charset="-122"/>
                <a:ea typeface="黑体" panose="02010609060101010101" pitchFamily="49" charset="-122"/>
              </a:rPr>
              <a:t>2015</a:t>
            </a:r>
            <a:r>
              <a:rPr lang="zh-CN" altLang="zh-CN" sz="1600" b="1" dirty="0" smtClean="0">
                <a:solidFill>
                  <a:srgbClr val="FF0000"/>
                </a:solidFill>
                <a:latin typeface="黑体" panose="02010609060101010101" pitchFamily="49" charset="-122"/>
                <a:ea typeface="黑体" panose="02010609060101010101" pitchFamily="49" charset="-122"/>
              </a:rPr>
              <a:t>年浙江高考</a:t>
            </a:r>
            <a:r>
              <a:rPr lang="zh-CN" altLang="en-US" sz="1600" b="1" dirty="0" smtClean="0">
                <a:solidFill>
                  <a:srgbClr val="FF0000"/>
                </a:solidFill>
                <a:latin typeface="黑体" panose="02010609060101010101" pitchFamily="49" charset="-122"/>
                <a:ea typeface="黑体" panose="02010609060101010101" pitchFamily="49" charset="-122"/>
              </a:rPr>
              <a:t>真题</a:t>
            </a:r>
            <a:r>
              <a:rPr lang="zh-CN" altLang="zh-CN" sz="1600" b="1" dirty="0" smtClean="0">
                <a:solidFill>
                  <a:srgbClr val="FF0000"/>
                </a:solidFill>
                <a:latin typeface="黑体" panose="02010609060101010101" pitchFamily="49" charset="-122"/>
                <a:ea typeface="黑体" panose="02010609060101010101" pitchFamily="49" charset="-122"/>
              </a:rPr>
              <a:t>）</a:t>
            </a:r>
            <a:r>
              <a:rPr lang="en-US" altLang="zh-CN" sz="1600" dirty="0" smtClean="0">
                <a:latin typeface="华文楷体" panose="02010600040101010101" pitchFamily="2" charset="-122"/>
                <a:ea typeface="华文楷体" panose="02010600040101010101" pitchFamily="2" charset="-122"/>
              </a:rPr>
              <a:t>C</a:t>
            </a:r>
            <a:r>
              <a:rPr lang="zh-CN" altLang="zh-CN" sz="1600" dirty="0" smtClean="0">
                <a:latin typeface="华文楷体" panose="02010600040101010101" pitchFamily="2" charset="-122"/>
                <a:ea typeface="华文楷体" panose="02010600040101010101" pitchFamily="2" charset="-122"/>
              </a:rPr>
              <a:t>．工作之余，大家闲谈话题脱不开子女教育、住房大小、职务升迁，也照样脱不开为饭菜咸淡、暖气冷热、物价高低吐槽发声。</a:t>
            </a:r>
            <a:endParaRPr lang="zh-CN" altLang="zh-CN" sz="1600" dirty="0" smtClean="0">
              <a:latin typeface="华文楷体" panose="02010600040101010101" pitchFamily="2" charset="-122"/>
              <a:ea typeface="华文楷体" panose="02010600040101010101" pitchFamily="2" charset="-122"/>
            </a:endParaRPr>
          </a:p>
          <a:p>
            <a:r>
              <a:rPr lang="zh-CN" altLang="zh-CN" sz="1600" b="1" dirty="0" smtClean="0">
                <a:solidFill>
                  <a:srgbClr val="FF0000"/>
                </a:solidFill>
                <a:latin typeface="黑体" panose="02010609060101010101" pitchFamily="49" charset="-122"/>
                <a:ea typeface="黑体" panose="02010609060101010101" pitchFamily="49" charset="-122"/>
                <a:sym typeface="+mn-ea"/>
              </a:rPr>
              <a:t>（</a:t>
            </a:r>
            <a:r>
              <a:rPr lang="en-US" altLang="zh-CN" sz="1600" b="1" dirty="0" smtClean="0">
                <a:solidFill>
                  <a:srgbClr val="FF0000"/>
                </a:solidFill>
                <a:latin typeface="黑体" panose="02010609060101010101" pitchFamily="49" charset="-122"/>
                <a:ea typeface="黑体" panose="02010609060101010101" pitchFamily="49" charset="-122"/>
                <a:sym typeface="+mn-ea"/>
              </a:rPr>
              <a:t>2014</a:t>
            </a:r>
            <a:r>
              <a:rPr lang="zh-CN" altLang="zh-CN" sz="1600" b="1" dirty="0" smtClean="0">
                <a:solidFill>
                  <a:srgbClr val="FF0000"/>
                </a:solidFill>
                <a:latin typeface="黑体" panose="02010609060101010101" pitchFamily="49" charset="-122"/>
                <a:ea typeface="黑体" panose="02010609060101010101" pitchFamily="49" charset="-122"/>
                <a:sym typeface="+mn-ea"/>
              </a:rPr>
              <a:t>年浙江高考</a:t>
            </a:r>
            <a:r>
              <a:rPr lang="zh-CN" altLang="en-US" sz="1600" b="1" dirty="0" smtClean="0">
                <a:solidFill>
                  <a:srgbClr val="FF0000"/>
                </a:solidFill>
                <a:latin typeface="黑体" panose="02010609060101010101" pitchFamily="49" charset="-122"/>
                <a:ea typeface="黑体" panose="02010609060101010101" pitchFamily="49" charset="-122"/>
                <a:sym typeface="+mn-ea"/>
              </a:rPr>
              <a:t>真题</a:t>
            </a:r>
            <a:r>
              <a:rPr lang="zh-CN" altLang="zh-CN" sz="1600" b="1" dirty="0" smtClean="0">
                <a:solidFill>
                  <a:srgbClr val="FF0000"/>
                </a:solidFill>
                <a:latin typeface="黑体" panose="02010609060101010101" pitchFamily="49" charset="-122"/>
                <a:ea typeface="黑体" panose="02010609060101010101" pitchFamily="49" charset="-122"/>
                <a:sym typeface="+mn-ea"/>
              </a:rPr>
              <a:t>）</a:t>
            </a:r>
            <a:r>
              <a:rPr lang="zh-CN" altLang="zh-CN" sz="1600" dirty="0" smtClean="0">
                <a:solidFill>
                  <a:schemeClr val="tx1"/>
                </a:solidFill>
                <a:latin typeface="+mn-ea"/>
                <a:cs typeface="+mn-ea"/>
                <a:sym typeface="+mn-ea"/>
              </a:rPr>
              <a:t>D．执法部门对向未成年人出售、出租或以其他方式传播反动、淫秽、暴力、凶杀、封建迷信的图书报刊、音像制品，应依法从重处罚。</a:t>
            </a:r>
            <a:endParaRPr lang="zh-CN" altLang="zh-CN" sz="1600" dirty="0" smtClean="0">
              <a:solidFill>
                <a:schemeClr val="tx1"/>
              </a:solidFill>
              <a:latin typeface="+mn-ea"/>
              <a:cs typeface="+mn-ea"/>
              <a:sym typeface="+mn-ea"/>
            </a:endParaRPr>
          </a:p>
          <a:p>
            <a:r>
              <a:rPr lang="zh-CN" altLang="zh-CN" sz="1600" b="1" dirty="0" smtClean="0">
                <a:solidFill>
                  <a:srgbClr val="FF0000"/>
                </a:solidFill>
                <a:latin typeface="黑体" panose="02010609060101010101" pitchFamily="49" charset="-122"/>
                <a:ea typeface="黑体" panose="02010609060101010101" pitchFamily="49" charset="-122"/>
                <a:sym typeface="+mn-ea"/>
              </a:rPr>
              <a:t>（</a:t>
            </a:r>
            <a:r>
              <a:rPr lang="en-US" altLang="zh-CN" sz="1600" b="1" dirty="0" smtClean="0">
                <a:solidFill>
                  <a:srgbClr val="FF0000"/>
                </a:solidFill>
                <a:latin typeface="黑体" panose="02010609060101010101" pitchFamily="49" charset="-122"/>
                <a:ea typeface="黑体" panose="02010609060101010101" pitchFamily="49" charset="-122"/>
                <a:sym typeface="+mn-ea"/>
              </a:rPr>
              <a:t>2011</a:t>
            </a:r>
            <a:r>
              <a:rPr lang="zh-CN" altLang="zh-CN" sz="1600" b="1" dirty="0" smtClean="0">
                <a:solidFill>
                  <a:srgbClr val="FF0000"/>
                </a:solidFill>
                <a:latin typeface="黑体" panose="02010609060101010101" pitchFamily="49" charset="-122"/>
                <a:ea typeface="黑体" panose="02010609060101010101" pitchFamily="49" charset="-122"/>
                <a:sym typeface="+mn-ea"/>
              </a:rPr>
              <a:t>年浙江高考</a:t>
            </a:r>
            <a:r>
              <a:rPr lang="zh-CN" altLang="en-US" sz="1600" b="1" dirty="0" smtClean="0">
                <a:solidFill>
                  <a:srgbClr val="FF0000"/>
                </a:solidFill>
                <a:latin typeface="黑体" panose="02010609060101010101" pitchFamily="49" charset="-122"/>
                <a:ea typeface="黑体" panose="02010609060101010101" pitchFamily="49" charset="-122"/>
                <a:sym typeface="+mn-ea"/>
              </a:rPr>
              <a:t>真题</a:t>
            </a:r>
            <a:r>
              <a:rPr lang="zh-CN" altLang="zh-CN" sz="1600" b="1" dirty="0" smtClean="0">
                <a:solidFill>
                  <a:srgbClr val="FF0000"/>
                </a:solidFill>
                <a:latin typeface="黑体" panose="02010609060101010101" pitchFamily="49" charset="-122"/>
                <a:ea typeface="黑体" panose="02010609060101010101" pitchFamily="49" charset="-122"/>
                <a:sym typeface="+mn-ea"/>
              </a:rPr>
              <a:t>）</a:t>
            </a:r>
            <a:r>
              <a:rPr lang="en-US" altLang="zh-CN" sz="1600" b="1" dirty="0" smtClean="0">
                <a:solidFill>
                  <a:schemeClr val="tx1"/>
                </a:solidFill>
                <a:latin typeface="黑体" panose="02010609060101010101" pitchFamily="49" charset="-122"/>
                <a:ea typeface="黑体" panose="02010609060101010101" pitchFamily="49" charset="-122"/>
                <a:sym typeface="+mn-ea"/>
              </a:rPr>
              <a:t>A.</a:t>
            </a:r>
            <a:endParaRPr lang="en-US" altLang="zh-CN" sz="1600" b="1" dirty="0" smtClean="0">
              <a:solidFill>
                <a:schemeClr val="tx1"/>
              </a:solidFill>
              <a:latin typeface="黑体" panose="02010609060101010101" pitchFamily="49" charset="-122"/>
              <a:ea typeface="黑体" panose="02010609060101010101" pitchFamily="49" charset="-122"/>
              <a:cs typeface="+mn-ea"/>
              <a:sym typeface="+mn-ea"/>
            </a:endParaRPr>
          </a:p>
        </p:txBody>
      </p:sp>
      <p:sp>
        <p:nvSpPr>
          <p:cNvPr id="10" name="TextBox 9"/>
          <p:cNvSpPr txBox="1"/>
          <p:nvPr/>
        </p:nvSpPr>
        <p:spPr>
          <a:xfrm>
            <a:off x="2195736" y="6488668"/>
            <a:ext cx="6264696" cy="369332"/>
          </a:xfrm>
          <a:prstGeom prst="rect">
            <a:avLst/>
          </a:prstGeom>
          <a:noFill/>
        </p:spPr>
        <p:txBody>
          <a:bodyPr wrap="square" rtlCol="0">
            <a:spAutoFit/>
          </a:bodyPr>
          <a:lstStyle/>
          <a:p>
            <a:r>
              <a:rPr lang="zh-CN" altLang="en-US" b="1" dirty="0" smtClean="0">
                <a:solidFill>
                  <a:srgbClr val="FF0000"/>
                </a:solidFill>
                <a:latin typeface="黑体" panose="02010609060101010101" pitchFamily="49" charset="-122"/>
                <a:ea typeface="黑体" panose="02010609060101010101" pitchFamily="49" charset="-122"/>
              </a:rPr>
              <a:t>对“介词结构”病症的考查，浙江卷差不多每年都有</a:t>
            </a:r>
            <a:r>
              <a:rPr lang="en-US" altLang="zh-CN" b="1" dirty="0" smtClean="0">
                <a:solidFill>
                  <a:srgbClr val="FF0000"/>
                </a:solidFill>
                <a:latin typeface="黑体" panose="02010609060101010101" pitchFamily="49" charset="-122"/>
                <a:ea typeface="黑体" panose="02010609060101010101" pitchFamily="49" charset="-122"/>
              </a:rPr>
              <a:t>… …</a:t>
            </a:r>
            <a:endParaRPr lang="zh-CN" altLang="en-US" b="1" dirty="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linds(horizont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45"/>
                                        </p:tgtEl>
                                        <p:attrNameLst>
                                          <p:attrName>style.visibility</p:attrName>
                                        </p:attrNameLst>
                                      </p:cBhvr>
                                      <p:to>
                                        <p:strVal val="visible"/>
                                      </p:to>
                                    </p:set>
                                    <p:animEffect transition="in" filter="blinds(horizontal)">
                                      <p:cBhvr>
                                        <p:cTn id="22" dur="500"/>
                                        <p:tgtEl>
                                          <p:spTgt spid="614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46"/>
                                        </p:tgtEl>
                                        <p:attrNameLst>
                                          <p:attrName>style.visibility</p:attrName>
                                        </p:attrNameLst>
                                      </p:cBhvr>
                                      <p:to>
                                        <p:strVal val="visible"/>
                                      </p:to>
                                    </p:set>
                                    <p:animEffect transition="in" filter="blinds(horizontal)">
                                      <p:cBhvr>
                                        <p:cTn id="27" dur="500"/>
                                        <p:tgtEl>
                                          <p:spTgt spid="614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47"/>
                                        </p:tgtEl>
                                        <p:attrNameLst>
                                          <p:attrName>style.visibility</p:attrName>
                                        </p:attrNameLst>
                                      </p:cBhvr>
                                      <p:to>
                                        <p:strVal val="visible"/>
                                      </p:to>
                                    </p:set>
                                    <p:animEffect transition="in" filter="blinds(horizontal)">
                                      <p:cBhvr>
                                        <p:cTn id="32" dur="500"/>
                                        <p:tgtEl>
                                          <p:spTgt spid="614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6" grpId="1" bldLvl="0" animBg="1"/>
      <p:bldP spid="5" grpId="0"/>
      <p:bldP spid="6145" grpId="0" bldLvl="0" animBg="1"/>
      <p:bldP spid="6146" grpId="0" bldLvl="0" animBg="1"/>
      <p:bldP spid="6147" grpId="0" bldLvl="0" animBg="1"/>
      <p:bldP spid="12" grpId="0"/>
      <p:bldP spid="13"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50825" y="228283"/>
            <a:ext cx="8641080" cy="95313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smtClean="0">
                <a:ln>
                  <a:noFill/>
                </a:ln>
                <a:solidFill>
                  <a:srgbClr val="333333"/>
                </a:solidFill>
                <a:effectLst/>
                <a:latin typeface="黑体" panose="02010609060101010101" pitchFamily="49" charset="-122"/>
                <a:ea typeface="黑体" panose="02010609060101010101" pitchFamily="49" charset="-122"/>
                <a:cs typeface="宋体" panose="02010600030101010101" pitchFamily="2" charset="-122"/>
              </a:rPr>
              <a:t>四、</a:t>
            </a:r>
            <a:r>
              <a:rPr kumimoji="0" lang="zh-CN" sz="28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rPr>
              <a:t>动宾搭配</a:t>
            </a:r>
            <a:r>
              <a:rPr kumimoji="0" lang="zh-CN" altLang="en-US" sz="2800" b="1" i="0" u="none" strike="noStrike" cap="none" normalizeH="0" baseline="0" dirty="0" smtClean="0">
                <a:ln>
                  <a:noFill/>
                </a:ln>
                <a:solidFill>
                  <a:srgbClr val="333333"/>
                </a:solidFill>
                <a:effectLst/>
                <a:latin typeface="黑体" panose="02010609060101010101" pitchFamily="49" charset="-122"/>
                <a:ea typeface="黑体" panose="02010609060101010101" pitchFamily="49" charset="-122"/>
                <a:cs typeface="宋体" panose="02010600030101010101" pitchFamily="2" charset="-122"/>
              </a:rPr>
              <a:t>常见</a:t>
            </a:r>
            <a:r>
              <a:rPr kumimoji="0" lang="zh-CN" sz="2800" b="1" i="0" u="none" strike="noStrike" cap="none" normalizeH="0" baseline="0" dirty="0" smtClean="0">
                <a:ln>
                  <a:noFill/>
                </a:ln>
                <a:solidFill>
                  <a:srgbClr val="333333"/>
                </a:solidFill>
                <a:effectLst/>
                <a:latin typeface="黑体" panose="02010609060101010101" pitchFamily="49" charset="-122"/>
                <a:ea typeface="黑体" panose="02010609060101010101" pitchFamily="49" charset="-122"/>
                <a:cs typeface="宋体" panose="02010600030101010101" pitchFamily="2" charset="-122"/>
              </a:rPr>
              <a:t>问题：一个动词带两个或多个宾语，</a:t>
            </a:r>
            <a:endParaRPr kumimoji="0" lang="en-US" altLang="zh-CN" sz="2800" b="1" i="0" u="none" strike="noStrike" cap="none" normalizeH="0" baseline="0" dirty="0" smtClean="0">
              <a:ln>
                <a:noFill/>
              </a:ln>
              <a:solidFill>
                <a:srgbClr val="333333"/>
              </a:solidFill>
              <a:effectLst/>
              <a:latin typeface="黑体" panose="02010609060101010101" pitchFamily="49" charset="-122"/>
              <a:ea typeface="黑体" panose="02010609060101010101" pitchFamily="49"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sz="2800" b="1" i="0" u="none" strike="noStrike" cap="none" normalizeH="0" baseline="0" dirty="0" smtClean="0">
                <a:ln>
                  <a:noFill/>
                </a:ln>
                <a:solidFill>
                  <a:srgbClr val="333333"/>
                </a:solidFill>
                <a:effectLst/>
                <a:latin typeface="黑体" panose="02010609060101010101" pitchFamily="49" charset="-122"/>
                <a:ea typeface="黑体" panose="02010609060101010101" pitchFamily="49" charset="-122"/>
                <a:cs typeface="宋体" panose="02010600030101010101" pitchFamily="2" charset="-122"/>
              </a:rPr>
              <a:t>两个动词带一个宾语；</a:t>
            </a:r>
            <a:r>
              <a:rPr kumimoji="0" lang="zh-CN" sz="2800" b="1" i="0" u="none" strike="noStrike" cap="none" normalizeH="0" baseline="0" dirty="0" smtClean="0">
                <a:ln>
                  <a:noFill/>
                </a:ln>
                <a:solidFill>
                  <a:srgbClr val="0B5FD1"/>
                </a:solidFill>
                <a:effectLst/>
                <a:latin typeface="黑体" panose="02010609060101010101" pitchFamily="49" charset="-122"/>
                <a:ea typeface="黑体" panose="02010609060101010101" pitchFamily="49" charset="-122"/>
                <a:cs typeface="宋体" panose="02010600030101010101" pitchFamily="2" charset="-122"/>
              </a:rPr>
              <a:t>一个动词带一个宾语（难点）</a:t>
            </a:r>
            <a:r>
              <a:rPr kumimoji="0" lang="zh-CN" sz="2800" b="1" i="0" u="none" strike="noStrike" cap="none" normalizeH="0" baseline="0" dirty="0" smtClean="0">
                <a:ln>
                  <a:noFill/>
                </a:ln>
                <a:solidFill>
                  <a:srgbClr val="333333"/>
                </a:solidFill>
                <a:effectLst/>
                <a:latin typeface="黑体" panose="02010609060101010101" pitchFamily="49" charset="-122"/>
                <a:ea typeface="黑体" panose="02010609060101010101" pitchFamily="49" charset="-122"/>
                <a:cs typeface="宋体" panose="02010600030101010101" pitchFamily="2" charset="-122"/>
              </a:rPr>
              <a:t>。</a:t>
            </a:r>
            <a:endParaRPr kumimoji="0" lang="zh-CN" sz="28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anose="02010600030101010101" pitchFamily="2" charset="-122"/>
            </a:endParaRPr>
          </a:p>
        </p:txBody>
      </p:sp>
      <p:sp>
        <p:nvSpPr>
          <p:cNvPr id="5" name="矩形 4"/>
          <p:cNvSpPr/>
          <p:nvPr/>
        </p:nvSpPr>
        <p:spPr>
          <a:xfrm>
            <a:off x="25400" y="2369185"/>
            <a:ext cx="8938895" cy="3846195"/>
          </a:xfrm>
          <a:prstGeom prst="rect">
            <a:avLst/>
          </a:prstGeom>
        </p:spPr>
        <p:txBody>
          <a:bodyPr wrap="square">
            <a:spAutoFit/>
          </a:bodyPr>
          <a:lstStyle/>
          <a:p>
            <a:r>
              <a:rPr lang="en-US" altLang="zh-CN" sz="2400" dirty="0" smtClean="0">
                <a:latin typeface="华文楷体" panose="02010600040101010101" pitchFamily="2" charset="-122"/>
                <a:ea typeface="华文楷体" panose="02010600040101010101" pitchFamily="2" charset="-122"/>
              </a:rPr>
              <a:t>      </a:t>
            </a:r>
            <a:endParaRPr lang="zh-CN" altLang="zh-CN" sz="2400" b="1" dirty="0" smtClean="0">
              <a:solidFill>
                <a:srgbClr val="FF0000"/>
              </a:solidFill>
              <a:latin typeface="黑体" panose="02010609060101010101" pitchFamily="49" charset="-122"/>
              <a:ea typeface="黑体" panose="02010609060101010101" pitchFamily="49" charset="-122"/>
            </a:endParaRPr>
          </a:p>
          <a:p>
            <a:endParaRPr lang="zh-CN" altLang="zh-CN" sz="2400" dirty="0">
              <a:latin typeface="华文楷体" panose="02010600040101010101" pitchFamily="2" charset="-122"/>
              <a:ea typeface="华文楷体" panose="02010600040101010101" pitchFamily="2" charset="-122"/>
            </a:endParaRPr>
          </a:p>
          <a:p>
            <a:r>
              <a:rPr lang="zh-CN" altLang="zh-CN" sz="2800" dirty="0">
                <a:latin typeface="华文楷体" panose="02010600040101010101" pitchFamily="2" charset="-122"/>
                <a:ea typeface="华文楷体" panose="02010600040101010101" pitchFamily="2" charset="-122"/>
              </a:rPr>
              <a:t>      B．我国的改革在不断深化，那种什么事情都由政府包揽的现象正在改变，各种社会组织纷纷成立，这有利于</a:t>
            </a:r>
            <a:r>
              <a:rPr lang="zh-CN" altLang="zh-CN" sz="2800" dirty="0">
                <a:solidFill>
                  <a:srgbClr val="0B5FD1"/>
                </a:solidFill>
                <a:latin typeface="华文楷体" panose="02010600040101010101" pitchFamily="2" charset="-122"/>
                <a:ea typeface="华文楷体" panose="02010600040101010101" pitchFamily="2" charset="-122"/>
              </a:rPr>
              <a:t>社会矛盾和社会责任的分担</a:t>
            </a:r>
            <a:r>
              <a:rPr lang="zh-CN" altLang="zh-CN" sz="2800" dirty="0">
                <a:latin typeface="华文楷体" panose="02010600040101010101" pitchFamily="2" charset="-122"/>
                <a:ea typeface="华文楷体" panose="02010600040101010101" pitchFamily="2" charset="-122"/>
              </a:rPr>
              <a:t>。</a:t>
            </a:r>
            <a:r>
              <a:rPr lang="zh-CN" altLang="zh-CN" sz="2800" b="1" dirty="0" smtClean="0">
                <a:solidFill>
                  <a:srgbClr val="FF0000"/>
                </a:solidFill>
                <a:latin typeface="黑体" panose="02010609060101010101" pitchFamily="49" charset="-122"/>
                <a:ea typeface="黑体" panose="02010609060101010101" pitchFamily="49" charset="-122"/>
                <a:sym typeface="+mn-ea"/>
              </a:rPr>
              <a:t>（</a:t>
            </a:r>
            <a:r>
              <a:rPr lang="en-US" altLang="zh-CN" sz="2800" b="1" dirty="0" smtClean="0">
                <a:solidFill>
                  <a:srgbClr val="FF0000"/>
                </a:solidFill>
                <a:latin typeface="黑体" panose="02010609060101010101" pitchFamily="49" charset="-122"/>
                <a:ea typeface="黑体" panose="02010609060101010101" pitchFamily="49" charset="-122"/>
                <a:sym typeface="+mn-ea"/>
              </a:rPr>
              <a:t>2014</a:t>
            </a:r>
            <a:r>
              <a:rPr lang="zh-CN" altLang="zh-CN" sz="2800" b="1" dirty="0" smtClean="0">
                <a:solidFill>
                  <a:srgbClr val="FF0000"/>
                </a:solidFill>
                <a:latin typeface="黑体" panose="02010609060101010101" pitchFamily="49" charset="-122"/>
                <a:ea typeface="黑体" panose="02010609060101010101" pitchFamily="49" charset="-122"/>
                <a:sym typeface="+mn-ea"/>
              </a:rPr>
              <a:t>年浙江高考</a:t>
            </a:r>
            <a:r>
              <a:rPr lang="zh-CN" altLang="en-US" sz="2800" b="1" dirty="0" smtClean="0">
                <a:solidFill>
                  <a:srgbClr val="FF0000"/>
                </a:solidFill>
                <a:latin typeface="黑体" panose="02010609060101010101" pitchFamily="49" charset="-122"/>
                <a:ea typeface="黑体" panose="02010609060101010101" pitchFamily="49" charset="-122"/>
                <a:sym typeface="+mn-ea"/>
              </a:rPr>
              <a:t>真题</a:t>
            </a:r>
            <a:r>
              <a:rPr lang="zh-CN" altLang="zh-CN" sz="2800" b="1" dirty="0" smtClean="0">
                <a:solidFill>
                  <a:srgbClr val="FF0000"/>
                </a:solidFill>
                <a:latin typeface="黑体" panose="02010609060101010101" pitchFamily="49" charset="-122"/>
                <a:ea typeface="黑体" panose="02010609060101010101" pitchFamily="49" charset="-122"/>
                <a:sym typeface="+mn-ea"/>
              </a:rPr>
              <a:t>）</a:t>
            </a:r>
            <a:endParaRPr lang="zh-CN" altLang="zh-CN" sz="2800" b="1" dirty="0" smtClean="0">
              <a:solidFill>
                <a:srgbClr val="FF0000"/>
              </a:solidFill>
              <a:latin typeface="黑体" panose="02010609060101010101" pitchFamily="49" charset="-122"/>
              <a:ea typeface="黑体" panose="02010609060101010101" pitchFamily="49" charset="-122"/>
              <a:sym typeface="+mn-ea"/>
            </a:endParaRPr>
          </a:p>
          <a:p>
            <a:r>
              <a:rPr lang="zh-CN" altLang="zh-CN" sz="2800" dirty="0">
                <a:latin typeface="华文楷体" panose="02010600040101010101" pitchFamily="2" charset="-122"/>
                <a:ea typeface="华文楷体" panose="02010600040101010101" pitchFamily="2" charset="-122"/>
              </a:rPr>
              <a:t>      </a:t>
            </a:r>
            <a:endParaRPr lang="zh-CN" altLang="zh-CN" sz="2800" dirty="0">
              <a:latin typeface="华文楷体" panose="02010600040101010101" pitchFamily="2" charset="-122"/>
              <a:ea typeface="华文楷体" panose="02010600040101010101" pitchFamily="2" charset="-122"/>
            </a:endParaRPr>
          </a:p>
          <a:p>
            <a:r>
              <a:rPr lang="zh-CN" altLang="zh-CN" sz="2800" dirty="0">
                <a:latin typeface="华文楷体" panose="02010600040101010101" pitchFamily="2" charset="-122"/>
                <a:ea typeface="华文楷体" panose="02010600040101010101" pitchFamily="2" charset="-122"/>
              </a:rPr>
              <a:t>    A．加强和改进艺术评论工作，</a:t>
            </a:r>
            <a:r>
              <a:rPr lang="zh-CN" altLang="zh-CN" sz="2800" dirty="0">
                <a:solidFill>
                  <a:srgbClr val="0B5FD1"/>
                </a:solidFill>
                <a:latin typeface="华文楷体" panose="02010600040101010101" pitchFamily="2" charset="-122"/>
                <a:ea typeface="华文楷体" panose="02010600040101010101" pitchFamily="2" charset="-122"/>
              </a:rPr>
              <a:t>引领</a:t>
            </a:r>
            <a:r>
              <a:rPr lang="zh-CN" altLang="zh-CN" sz="2800" dirty="0">
                <a:latin typeface="华文楷体" panose="02010600040101010101" pitchFamily="2" charset="-122"/>
                <a:ea typeface="华文楷体" panose="02010600040101010101" pitchFamily="2" charset="-122"/>
              </a:rPr>
              <a:t>艺术创作和群众艺术鉴赏</a:t>
            </a:r>
            <a:r>
              <a:rPr lang="zh-CN" altLang="zh-CN" sz="2800" dirty="0">
                <a:solidFill>
                  <a:srgbClr val="0B5FD1"/>
                </a:solidFill>
                <a:latin typeface="华文楷体" panose="02010600040101010101" pitchFamily="2" charset="-122"/>
                <a:ea typeface="华文楷体" panose="02010600040101010101" pitchFamily="2" charset="-122"/>
              </a:rPr>
              <a:t>水平</a:t>
            </a:r>
            <a:r>
              <a:rPr lang="zh-CN" altLang="zh-CN" sz="2800" dirty="0">
                <a:latin typeface="华文楷体" panose="02010600040101010101" pitchFamily="2" charset="-122"/>
                <a:ea typeface="华文楷体" panose="02010600040101010101" pitchFamily="2" charset="-122"/>
              </a:rPr>
              <a:t>，纠正不良创作倾向，是艺术评论家必须承担的职责。</a:t>
            </a:r>
            <a:r>
              <a:rPr lang="zh-CN" altLang="zh-CN" sz="2800" b="1" dirty="0" smtClean="0">
                <a:solidFill>
                  <a:srgbClr val="FF0000"/>
                </a:solidFill>
                <a:latin typeface="黑体" panose="02010609060101010101" pitchFamily="49" charset="-122"/>
                <a:ea typeface="黑体" panose="02010609060101010101" pitchFamily="49" charset="-122"/>
                <a:sym typeface="+mn-ea"/>
              </a:rPr>
              <a:t>（</a:t>
            </a:r>
            <a:r>
              <a:rPr lang="en-US" altLang="zh-CN" sz="2800" b="1" dirty="0" smtClean="0">
                <a:solidFill>
                  <a:srgbClr val="FF0000"/>
                </a:solidFill>
                <a:latin typeface="黑体" panose="02010609060101010101" pitchFamily="49" charset="-122"/>
                <a:ea typeface="黑体" panose="02010609060101010101" pitchFamily="49" charset="-122"/>
                <a:sym typeface="+mn-ea"/>
              </a:rPr>
              <a:t>2012</a:t>
            </a:r>
            <a:r>
              <a:rPr lang="zh-CN" altLang="zh-CN" sz="2800" b="1" dirty="0" smtClean="0">
                <a:solidFill>
                  <a:srgbClr val="FF0000"/>
                </a:solidFill>
                <a:latin typeface="黑体" panose="02010609060101010101" pitchFamily="49" charset="-122"/>
                <a:ea typeface="黑体" panose="02010609060101010101" pitchFamily="49" charset="-122"/>
                <a:sym typeface="+mn-ea"/>
              </a:rPr>
              <a:t>年浙江高考</a:t>
            </a:r>
            <a:r>
              <a:rPr lang="zh-CN" altLang="en-US" sz="2800" b="1" dirty="0" smtClean="0">
                <a:solidFill>
                  <a:srgbClr val="FF0000"/>
                </a:solidFill>
                <a:latin typeface="黑体" panose="02010609060101010101" pitchFamily="49" charset="-122"/>
                <a:ea typeface="黑体" panose="02010609060101010101" pitchFamily="49" charset="-122"/>
                <a:sym typeface="+mn-ea"/>
              </a:rPr>
              <a:t>真题</a:t>
            </a:r>
            <a:r>
              <a:rPr lang="zh-CN" altLang="zh-CN" sz="2800" b="1" dirty="0" smtClean="0">
                <a:solidFill>
                  <a:srgbClr val="FF0000"/>
                </a:solidFill>
                <a:latin typeface="黑体" panose="02010609060101010101" pitchFamily="49" charset="-122"/>
                <a:ea typeface="黑体" panose="02010609060101010101" pitchFamily="49" charset="-122"/>
                <a:sym typeface="+mn-ea"/>
              </a:rPr>
              <a:t>）</a:t>
            </a:r>
            <a:endParaRPr lang="zh-CN" altLang="zh-CN" sz="2800" dirty="0">
              <a:latin typeface="华文楷体" panose="02010600040101010101" pitchFamily="2" charset="-122"/>
              <a:ea typeface="华文楷体" panose="02010600040101010101" pitchFamily="2" charset="-122"/>
            </a:endParaRPr>
          </a:p>
        </p:txBody>
      </p:sp>
      <p:sp>
        <p:nvSpPr>
          <p:cNvPr id="6" name="TextBox 5"/>
          <p:cNvSpPr txBox="1"/>
          <p:nvPr/>
        </p:nvSpPr>
        <p:spPr>
          <a:xfrm>
            <a:off x="251460" y="1353185"/>
            <a:ext cx="8531860" cy="2245360"/>
          </a:xfrm>
          <a:prstGeom prst="rect">
            <a:avLst/>
          </a:prstGeom>
          <a:noFill/>
        </p:spPr>
        <p:txBody>
          <a:bodyPr wrap="square" rtlCol="0">
            <a:spAutoFit/>
          </a:bodyPr>
          <a:lstStyle/>
          <a:p>
            <a:r>
              <a:rPr lang="en-US" altLang="zh-CN" sz="2400" dirty="0" smtClean="0">
                <a:latin typeface="华文楷体" panose="02010600040101010101" pitchFamily="2" charset="-122"/>
                <a:ea typeface="华文楷体" panose="02010600040101010101" pitchFamily="2" charset="-122"/>
              </a:rPr>
              <a:t>        </a:t>
            </a:r>
            <a:r>
              <a:rPr lang="en-US" altLang="zh-CN" sz="2800" dirty="0" smtClean="0">
                <a:latin typeface="华文楷体" panose="02010600040101010101" pitchFamily="2" charset="-122"/>
                <a:ea typeface="华文楷体" panose="02010600040101010101" pitchFamily="2" charset="-122"/>
              </a:rPr>
              <a:t>D.</a:t>
            </a:r>
            <a:r>
              <a:rPr lang="zh-CN" altLang="zh-CN" sz="2800" dirty="0" smtClean="0">
                <a:latin typeface="华文楷体" panose="02010600040101010101" pitchFamily="2" charset="-122"/>
                <a:ea typeface="华文楷体" panose="02010600040101010101" pitchFamily="2" charset="-122"/>
              </a:rPr>
              <a:t>汽车影院以停车空间为电影放映场地，通常设置超大银幕，观众坐在私家车内就可以</a:t>
            </a:r>
            <a:r>
              <a:rPr lang="zh-CN" altLang="zh-CN" sz="2800" dirty="0" smtClean="0">
                <a:solidFill>
                  <a:srgbClr val="0B5FD1"/>
                </a:solidFill>
                <a:latin typeface="华文楷体" panose="02010600040101010101" pitchFamily="2" charset="-122"/>
                <a:ea typeface="华文楷体" panose="02010600040101010101" pitchFamily="2" charset="-122"/>
              </a:rPr>
              <a:t>看到</a:t>
            </a:r>
            <a:r>
              <a:rPr lang="zh-CN" altLang="zh-CN" sz="2800" dirty="0" smtClean="0">
                <a:latin typeface="华文楷体" panose="02010600040101010101" pitchFamily="2" charset="-122"/>
                <a:ea typeface="华文楷体" panose="02010600040101010101" pitchFamily="2" charset="-122"/>
              </a:rPr>
              <a:t>大银幕上清晰稳定的图像和车内收音机上接收的电影</a:t>
            </a:r>
            <a:r>
              <a:rPr lang="zh-CN" altLang="zh-CN" sz="2800" dirty="0" smtClean="0">
                <a:solidFill>
                  <a:srgbClr val="0B5FD1"/>
                </a:solidFill>
                <a:latin typeface="华文楷体" panose="02010600040101010101" pitchFamily="2" charset="-122"/>
                <a:ea typeface="华文楷体" panose="02010600040101010101" pitchFamily="2" charset="-122"/>
              </a:rPr>
              <a:t>原声</a:t>
            </a:r>
            <a:r>
              <a:rPr lang="zh-CN" altLang="zh-CN" sz="2800"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       </a:t>
            </a:r>
            <a:r>
              <a:rPr lang="zh-CN" altLang="en-US" sz="2800" b="1" dirty="0" smtClean="0">
                <a:solidFill>
                  <a:srgbClr val="FF0000"/>
                </a:solidFill>
                <a:latin typeface="黑体" panose="02010609060101010101" pitchFamily="49" charset="-122"/>
                <a:ea typeface="黑体" panose="02010609060101010101" pitchFamily="49" charset="-122"/>
                <a:sym typeface="+mn-ea"/>
              </a:rPr>
              <a:t>（</a:t>
            </a:r>
            <a:r>
              <a:rPr lang="en-US" altLang="zh-CN" sz="2800" b="1" dirty="0" smtClean="0">
                <a:solidFill>
                  <a:srgbClr val="FF0000"/>
                </a:solidFill>
                <a:latin typeface="黑体" panose="02010609060101010101" pitchFamily="49" charset="-122"/>
                <a:ea typeface="黑体" panose="02010609060101010101" pitchFamily="49" charset="-122"/>
                <a:sym typeface="+mn-ea"/>
              </a:rPr>
              <a:t>2020</a:t>
            </a:r>
            <a:r>
              <a:rPr lang="zh-CN" altLang="en-US" sz="2800" b="1" dirty="0" smtClean="0">
                <a:solidFill>
                  <a:srgbClr val="FF0000"/>
                </a:solidFill>
                <a:latin typeface="黑体" panose="02010609060101010101" pitchFamily="49" charset="-122"/>
                <a:ea typeface="黑体" panose="02010609060101010101" pitchFamily="49" charset="-122"/>
                <a:sym typeface="+mn-ea"/>
              </a:rPr>
              <a:t>年浙江高考真题）</a:t>
            </a:r>
            <a:endParaRPr lang="en-US" altLang="zh-CN" sz="2800" b="1" dirty="0" smtClean="0">
              <a:solidFill>
                <a:srgbClr val="FF0000"/>
              </a:solidFill>
              <a:latin typeface="黑体" panose="02010609060101010101" pitchFamily="49" charset="-122"/>
              <a:ea typeface="黑体" panose="02010609060101010101" pitchFamily="49" charset="-122"/>
            </a:endParaRPr>
          </a:p>
          <a:p>
            <a:endParaRPr lang="zh-CN" altLang="en-US" sz="2800" b="1"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970" y="0"/>
            <a:ext cx="9075420" cy="1417955"/>
          </a:xfrm>
        </p:spPr>
        <p:txBody>
          <a:bodyPr>
            <a:normAutofit fontScale="90000"/>
          </a:bodyPr>
          <a:p>
            <a:pPr algn="l"/>
            <a:r>
              <a:rPr lang="zh-CN" altLang="en-US" sz="3200" b="1">
                <a:solidFill>
                  <a:srgbClr val="FF0000"/>
                </a:solidFill>
                <a:latin typeface="宋体" panose="02010600030101010101" pitchFamily="2" charset="-122"/>
                <a:ea typeface="宋体" panose="02010600030101010101" pitchFamily="2" charset="-122"/>
              </a:rPr>
              <a:t>※</a:t>
            </a:r>
            <a:r>
              <a:rPr lang="zh-CN" altLang="en-US" sz="3200" b="1">
                <a:solidFill>
                  <a:srgbClr val="0B5FD1"/>
                </a:solidFill>
                <a:latin typeface="黑体" panose="02010609060101010101" pitchFamily="49" charset="-122"/>
                <a:ea typeface="黑体" panose="02010609060101010101" pitchFamily="49" charset="-122"/>
              </a:rPr>
              <a:t>当谓语动词后面加了很长的修饰限定成分，这时往往缺少宾语中心词或者是宾语中心词与前面的谓语动词不搭配。</a:t>
            </a:r>
            <a:endParaRPr lang="zh-CN" altLang="en-US" sz="3200" b="1">
              <a:solidFill>
                <a:srgbClr val="0B5FD1"/>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635" y="1417955"/>
            <a:ext cx="9033510" cy="5439410"/>
          </a:xfrm>
        </p:spPr>
        <p:txBody>
          <a:bodyPr>
            <a:normAutofit fontScale="90000" lnSpcReduction="10000"/>
          </a:bodyPr>
          <a:p>
            <a:pPr marL="0" indent="0">
              <a:buNone/>
            </a:pPr>
            <a:r>
              <a:rPr lang="en-US" altLang="zh-CN" dirty="0" smtClean="0">
                <a:latin typeface="华文楷体" panose="02010600040101010101" pitchFamily="2" charset="-122"/>
                <a:ea typeface="华文楷体" panose="02010600040101010101" pitchFamily="2" charset="-122"/>
                <a:sym typeface="+mn-ea"/>
              </a:rPr>
              <a:t> </a:t>
            </a:r>
            <a:r>
              <a:rPr lang="en-US" altLang="zh-CN" sz="2800" b="1" dirty="0" smtClean="0">
                <a:latin typeface="宋体" panose="02010600030101010101" pitchFamily="2" charset="-122"/>
                <a:ea typeface="宋体" panose="02010600030101010101" pitchFamily="2" charset="-122"/>
                <a:cs typeface="宋体" panose="02010600030101010101" pitchFamily="2" charset="-122"/>
                <a:sym typeface="+mn-ea"/>
              </a:rPr>
              <a:t>A.</a:t>
            </a:r>
            <a:r>
              <a:rPr lang="zh-CN" altLang="zh-CN" sz="2800" b="1" dirty="0" smtClean="0">
                <a:latin typeface="宋体" panose="02010600030101010101" pitchFamily="2" charset="-122"/>
                <a:ea typeface="宋体" panose="02010600030101010101" pitchFamily="2" charset="-122"/>
                <a:cs typeface="宋体" panose="02010600030101010101" pitchFamily="2" charset="-122"/>
                <a:sym typeface="+mn-ea"/>
              </a:rPr>
              <a:t>面对电商领域投诉激增的现状，政府管理部门和电商平台应及时联手，</a:t>
            </a:r>
            <a:r>
              <a:rPr lang="zh-CN" altLang="zh-CN" sz="2800" b="1" dirty="0" smtClean="0">
                <a:solidFill>
                  <a:srgbClr val="0B5FD1"/>
                </a:solidFill>
                <a:latin typeface="宋体" panose="02010600030101010101" pitchFamily="2" charset="-122"/>
                <a:ea typeface="宋体" panose="02010600030101010101" pitchFamily="2" charset="-122"/>
                <a:cs typeface="宋体" panose="02010600030101010101" pitchFamily="2" charset="-122"/>
                <a:sym typeface="+mn-ea"/>
              </a:rPr>
              <a:t>打击</a:t>
            </a:r>
            <a:r>
              <a:rPr lang="zh-CN" altLang="zh-CN" sz="2800" b="1" dirty="0" smtClean="0">
                <a:latin typeface="宋体" panose="02010600030101010101" pitchFamily="2" charset="-122"/>
                <a:ea typeface="宋体" panose="02010600030101010101" pitchFamily="2" charset="-122"/>
                <a:cs typeface="宋体" panose="02010600030101010101" pitchFamily="2" charset="-122"/>
                <a:sym typeface="+mn-ea"/>
              </a:rPr>
              <a:t>侵权和制售假冒伪劣商品，保护消费者的合法权益。</a:t>
            </a:r>
            <a:r>
              <a:rPr lang="zh-CN" altLang="zh-CN" sz="2800" b="1" dirty="0" smtClean="0">
                <a:solidFill>
                  <a:srgbClr val="FF0000"/>
                </a:solidFill>
                <a:latin typeface="黑体" panose="02010609060101010101" pitchFamily="49" charset="-122"/>
                <a:ea typeface="黑体" panose="02010609060101010101" pitchFamily="49" charset="-122"/>
                <a:sym typeface="+mn-ea"/>
              </a:rPr>
              <a:t>（</a:t>
            </a:r>
            <a:r>
              <a:rPr lang="en-US" altLang="zh-CN" sz="2800" b="1" dirty="0" smtClean="0">
                <a:solidFill>
                  <a:srgbClr val="FF0000"/>
                </a:solidFill>
                <a:latin typeface="黑体" panose="02010609060101010101" pitchFamily="49" charset="-122"/>
                <a:ea typeface="黑体" panose="02010609060101010101" pitchFamily="49" charset="-122"/>
                <a:sym typeface="+mn-ea"/>
              </a:rPr>
              <a:t>2016</a:t>
            </a:r>
            <a:r>
              <a:rPr lang="zh-CN" altLang="zh-CN" sz="2800" b="1" dirty="0" smtClean="0">
                <a:solidFill>
                  <a:srgbClr val="FF0000"/>
                </a:solidFill>
                <a:latin typeface="黑体" panose="02010609060101010101" pitchFamily="49" charset="-122"/>
                <a:ea typeface="黑体" panose="02010609060101010101" pitchFamily="49" charset="-122"/>
                <a:sym typeface="+mn-ea"/>
              </a:rPr>
              <a:t>年浙高考</a:t>
            </a:r>
            <a:r>
              <a:rPr lang="zh-CN" altLang="en-US" sz="2800" b="1" dirty="0" smtClean="0">
                <a:solidFill>
                  <a:srgbClr val="FF0000"/>
                </a:solidFill>
                <a:latin typeface="黑体" panose="02010609060101010101" pitchFamily="49" charset="-122"/>
                <a:ea typeface="黑体" panose="02010609060101010101" pitchFamily="49" charset="-122"/>
                <a:sym typeface="+mn-ea"/>
              </a:rPr>
              <a:t>真题</a:t>
            </a:r>
            <a:r>
              <a:rPr lang="zh-CN" altLang="zh-CN" sz="2800" b="1" dirty="0" smtClean="0">
                <a:solidFill>
                  <a:srgbClr val="FF0000"/>
                </a:solidFill>
                <a:latin typeface="黑体" panose="02010609060101010101" pitchFamily="49" charset="-122"/>
                <a:ea typeface="黑体" panose="02010609060101010101" pitchFamily="49" charset="-122"/>
                <a:sym typeface="+mn-ea"/>
              </a:rPr>
              <a:t>）</a:t>
            </a:r>
            <a:endParaRPr lang="zh-CN" altLang="zh-CN" sz="2800" b="1" dirty="0" smtClean="0">
              <a:solidFill>
                <a:srgbClr val="FF0000"/>
              </a:solidFill>
              <a:latin typeface="黑体" panose="02010609060101010101" pitchFamily="49" charset="-122"/>
              <a:ea typeface="黑体" panose="02010609060101010101" pitchFamily="49" charset="-122"/>
              <a:sym typeface="+mn-ea"/>
            </a:endParaRPr>
          </a:p>
          <a:p>
            <a:pPr marL="0" indent="0">
              <a:buNone/>
            </a:pPr>
            <a:r>
              <a:rPr lang="zh-CN" altLang="en-US" sz="2800" b="1">
                <a:latin typeface="宋体" panose="02010600030101010101" pitchFamily="2" charset="-122"/>
                <a:ea typeface="宋体" panose="02010600030101010101" pitchFamily="2" charset="-122"/>
                <a:cs typeface="宋体" panose="02010600030101010101" pitchFamily="2" charset="-122"/>
              </a:rPr>
              <a:t>B．《深化普通高中课程改革方案》要求推进普通高中多样化和特色化发展，为每个学生提供适合的教育，以</a:t>
            </a:r>
            <a:r>
              <a:rPr lang="zh-CN" altLang="en-US" sz="2800" b="1">
                <a:solidFill>
                  <a:srgbClr val="0B5FD1"/>
                </a:solidFill>
                <a:latin typeface="宋体" panose="02010600030101010101" pitchFamily="2" charset="-122"/>
                <a:ea typeface="宋体" panose="02010600030101010101" pitchFamily="2" charset="-122"/>
                <a:cs typeface="宋体" panose="02010600030101010101" pitchFamily="2" charset="-122"/>
              </a:rPr>
              <a:t>满足</a:t>
            </a:r>
            <a:r>
              <a:rPr lang="zh-CN" altLang="en-US" sz="2800" b="1">
                <a:latin typeface="宋体" panose="02010600030101010101" pitchFamily="2" charset="-122"/>
                <a:ea typeface="宋体" panose="02010600030101010101" pitchFamily="2" charset="-122"/>
                <a:cs typeface="宋体" panose="02010600030101010101" pitchFamily="2" charset="-122"/>
              </a:rPr>
              <a:t>不同潜质学生的发展。</a:t>
            </a:r>
            <a:r>
              <a:rPr lang="zh-CN" altLang="zh-CN" sz="2800" b="1" dirty="0" smtClean="0">
                <a:solidFill>
                  <a:srgbClr val="FF0000"/>
                </a:solidFill>
                <a:latin typeface="黑体" panose="02010609060101010101" pitchFamily="49" charset="-122"/>
                <a:ea typeface="黑体" panose="02010609060101010101" pitchFamily="49" charset="-122"/>
                <a:sym typeface="+mn-ea"/>
              </a:rPr>
              <a:t>（</a:t>
            </a:r>
            <a:r>
              <a:rPr lang="en-US" altLang="zh-CN" sz="2800" b="1" dirty="0" smtClean="0">
                <a:solidFill>
                  <a:srgbClr val="FF0000"/>
                </a:solidFill>
                <a:latin typeface="黑体" panose="02010609060101010101" pitchFamily="49" charset="-122"/>
                <a:ea typeface="黑体" panose="02010609060101010101" pitchFamily="49" charset="-122"/>
                <a:sym typeface="+mn-ea"/>
              </a:rPr>
              <a:t>2012</a:t>
            </a:r>
            <a:r>
              <a:rPr lang="zh-CN" altLang="zh-CN" sz="2800" b="1" dirty="0" smtClean="0">
                <a:solidFill>
                  <a:srgbClr val="FF0000"/>
                </a:solidFill>
                <a:latin typeface="黑体" panose="02010609060101010101" pitchFamily="49" charset="-122"/>
                <a:ea typeface="黑体" panose="02010609060101010101" pitchFamily="49" charset="-122"/>
                <a:sym typeface="+mn-ea"/>
              </a:rPr>
              <a:t>年浙高考</a:t>
            </a:r>
            <a:r>
              <a:rPr lang="zh-CN" altLang="en-US" sz="2800" b="1" dirty="0" smtClean="0">
                <a:solidFill>
                  <a:srgbClr val="FF0000"/>
                </a:solidFill>
                <a:latin typeface="黑体" panose="02010609060101010101" pitchFamily="49" charset="-122"/>
                <a:ea typeface="黑体" panose="02010609060101010101" pitchFamily="49" charset="-122"/>
                <a:sym typeface="+mn-ea"/>
              </a:rPr>
              <a:t>真题</a:t>
            </a:r>
            <a:r>
              <a:rPr lang="zh-CN" altLang="zh-CN" sz="2800" b="1" dirty="0" smtClean="0">
                <a:solidFill>
                  <a:srgbClr val="FF0000"/>
                </a:solidFill>
                <a:latin typeface="黑体" panose="02010609060101010101" pitchFamily="49" charset="-122"/>
                <a:ea typeface="黑体" panose="02010609060101010101" pitchFamily="49" charset="-122"/>
                <a:sym typeface="+mn-ea"/>
              </a:rPr>
              <a:t>）</a:t>
            </a:r>
            <a:endParaRPr lang="zh-CN" altLang="zh-CN" sz="2800" b="1" dirty="0" smtClean="0">
              <a:solidFill>
                <a:srgbClr val="FF0000"/>
              </a:solidFill>
              <a:latin typeface="黑体" panose="02010609060101010101" pitchFamily="49" charset="-122"/>
              <a:ea typeface="黑体" panose="02010609060101010101" pitchFamily="49" charset="-122"/>
              <a:sym typeface="+mn-ea"/>
            </a:endParaRPr>
          </a:p>
          <a:p>
            <a:pPr marL="0" indent="0">
              <a:buNone/>
            </a:pPr>
            <a:r>
              <a:rPr lang="zh-CN" altLang="en-US" sz="2800" b="1">
                <a:latin typeface="宋体" panose="02010600030101010101" pitchFamily="2" charset="-122"/>
                <a:ea typeface="宋体" panose="02010600030101010101" pitchFamily="2" charset="-122"/>
                <a:cs typeface="宋体" panose="02010600030101010101" pitchFamily="2" charset="-122"/>
              </a:rPr>
              <a:t>C. 最近，国家发改委</a:t>
            </a:r>
            <a:r>
              <a:rPr lang="zh-CN" altLang="en-US" sz="2800" b="1">
                <a:solidFill>
                  <a:srgbClr val="0B5FD1"/>
                </a:solidFill>
                <a:latin typeface="宋体" panose="02010600030101010101" pitchFamily="2" charset="-122"/>
                <a:ea typeface="宋体" panose="02010600030101010101" pitchFamily="2" charset="-122"/>
                <a:cs typeface="宋体" panose="02010600030101010101" pitchFamily="2" charset="-122"/>
              </a:rPr>
              <a:t>下调了</a:t>
            </a:r>
            <a:r>
              <a:rPr lang="zh-CN" altLang="en-US" sz="2800" b="1">
                <a:latin typeface="宋体" panose="02010600030101010101" pitchFamily="2" charset="-122"/>
                <a:ea typeface="宋体" panose="02010600030101010101" pitchFamily="2" charset="-122"/>
                <a:cs typeface="宋体" panose="02010600030101010101" pitchFamily="2" charset="-122"/>
              </a:rPr>
              <a:t>青霉素、罗红霉素等162个品种、近1300个剂型的药品，平均降幅是调整前规定价格的21%。</a:t>
            </a:r>
            <a:r>
              <a:rPr lang="zh-CN" altLang="zh-CN" sz="2800" b="1" dirty="0" smtClean="0">
                <a:solidFill>
                  <a:srgbClr val="FF0000"/>
                </a:solidFill>
                <a:latin typeface="黑体" panose="02010609060101010101" pitchFamily="49" charset="-122"/>
                <a:ea typeface="黑体" panose="02010609060101010101" pitchFamily="49" charset="-122"/>
                <a:sym typeface="+mn-ea"/>
              </a:rPr>
              <a:t>（</a:t>
            </a:r>
            <a:r>
              <a:rPr lang="en-US" altLang="zh-CN" sz="2800" b="1" dirty="0" smtClean="0">
                <a:solidFill>
                  <a:srgbClr val="FF0000"/>
                </a:solidFill>
                <a:latin typeface="黑体" panose="02010609060101010101" pitchFamily="49" charset="-122"/>
                <a:ea typeface="黑体" panose="02010609060101010101" pitchFamily="49" charset="-122"/>
                <a:sym typeface="+mn-ea"/>
              </a:rPr>
              <a:t>2011</a:t>
            </a:r>
            <a:r>
              <a:rPr lang="zh-CN" altLang="zh-CN" sz="2800" b="1" dirty="0" smtClean="0">
                <a:solidFill>
                  <a:srgbClr val="FF0000"/>
                </a:solidFill>
                <a:latin typeface="黑体" panose="02010609060101010101" pitchFamily="49" charset="-122"/>
                <a:ea typeface="黑体" panose="02010609060101010101" pitchFamily="49" charset="-122"/>
                <a:sym typeface="+mn-ea"/>
              </a:rPr>
              <a:t>年浙高考</a:t>
            </a:r>
            <a:r>
              <a:rPr lang="zh-CN" altLang="en-US" sz="2800" b="1" dirty="0" smtClean="0">
                <a:solidFill>
                  <a:srgbClr val="FF0000"/>
                </a:solidFill>
                <a:latin typeface="黑体" panose="02010609060101010101" pitchFamily="49" charset="-122"/>
                <a:ea typeface="黑体" panose="02010609060101010101" pitchFamily="49" charset="-122"/>
                <a:sym typeface="+mn-ea"/>
              </a:rPr>
              <a:t>真题</a:t>
            </a:r>
            <a:r>
              <a:rPr lang="zh-CN" altLang="zh-CN" sz="2800" b="1" dirty="0" smtClean="0">
                <a:solidFill>
                  <a:srgbClr val="FF0000"/>
                </a:solidFill>
                <a:latin typeface="黑体" panose="02010609060101010101" pitchFamily="49" charset="-122"/>
                <a:ea typeface="黑体" panose="02010609060101010101" pitchFamily="49" charset="-122"/>
                <a:sym typeface="+mn-ea"/>
              </a:rPr>
              <a:t>）</a:t>
            </a:r>
            <a:endParaRPr lang="zh-CN" altLang="zh-CN" sz="2800" b="1" dirty="0" smtClean="0">
              <a:solidFill>
                <a:srgbClr val="FF0000"/>
              </a:solidFill>
              <a:latin typeface="黑体" panose="02010609060101010101" pitchFamily="49" charset="-122"/>
              <a:ea typeface="黑体" panose="02010609060101010101" pitchFamily="49" charset="-122"/>
              <a:sym typeface="+mn-ea"/>
            </a:endParaRPr>
          </a:p>
          <a:p>
            <a:pPr marL="0" indent="0">
              <a:buNone/>
            </a:pPr>
            <a:r>
              <a:rPr lang="zh-CN" altLang="en-US" sz="2800" b="1">
                <a:latin typeface="宋体" panose="02010600030101010101" pitchFamily="2" charset="-122"/>
                <a:ea typeface="宋体" panose="02010600030101010101" pitchFamily="2" charset="-122"/>
                <a:cs typeface="宋体" panose="02010600030101010101" pitchFamily="2" charset="-122"/>
              </a:rPr>
              <a:t>B．</a:t>
            </a:r>
            <a:r>
              <a:rPr lang="zh-CN" altLang="en-US" sz="2800" b="1">
                <a:solidFill>
                  <a:srgbClr val="0B5FD1"/>
                </a:solidFill>
                <a:latin typeface="宋体" panose="02010600030101010101" pitchFamily="2" charset="-122"/>
                <a:ea typeface="宋体" panose="02010600030101010101" pitchFamily="2" charset="-122"/>
                <a:cs typeface="宋体" panose="02010600030101010101" pitchFamily="2" charset="-122"/>
              </a:rPr>
              <a:t>解决</a:t>
            </a:r>
            <a:r>
              <a:rPr lang="zh-CN" altLang="en-US" sz="2800" b="1">
                <a:latin typeface="宋体" panose="02010600030101010101" pitchFamily="2" charset="-122"/>
                <a:ea typeface="宋体" panose="02010600030101010101" pitchFamily="2" charset="-122"/>
                <a:cs typeface="宋体" panose="02010600030101010101" pitchFamily="2" charset="-122"/>
              </a:rPr>
              <a:t>地沟油回流餐桌的根本在于加快地方立法，一方面制定强制统一收购餐厨垃圾的方法</a:t>
            </a:r>
            <a:r>
              <a:rPr lang="zh-CN" altLang="zh-CN" sz="2800" b="1" dirty="0" smtClean="0">
                <a:solidFill>
                  <a:srgbClr val="FF0000"/>
                </a:solidFill>
                <a:latin typeface="黑体" panose="02010609060101010101" pitchFamily="49" charset="-122"/>
                <a:ea typeface="黑体" panose="02010609060101010101" pitchFamily="49" charset="-122"/>
                <a:sym typeface="+mn-ea"/>
              </a:rPr>
              <a:t>（</a:t>
            </a:r>
            <a:r>
              <a:rPr lang="en-US" altLang="zh-CN" sz="2800" b="1" dirty="0" smtClean="0">
                <a:solidFill>
                  <a:srgbClr val="FF0000"/>
                </a:solidFill>
                <a:latin typeface="黑体" panose="02010609060101010101" pitchFamily="49" charset="-122"/>
                <a:ea typeface="黑体" panose="02010609060101010101" pitchFamily="49" charset="-122"/>
                <a:sym typeface="+mn-ea"/>
              </a:rPr>
              <a:t>2010</a:t>
            </a:r>
            <a:r>
              <a:rPr lang="zh-CN" altLang="zh-CN" sz="2800" b="1" dirty="0" smtClean="0">
                <a:solidFill>
                  <a:srgbClr val="FF0000"/>
                </a:solidFill>
                <a:latin typeface="黑体" panose="02010609060101010101" pitchFamily="49" charset="-122"/>
                <a:ea typeface="黑体" panose="02010609060101010101" pitchFamily="49" charset="-122"/>
                <a:sym typeface="+mn-ea"/>
              </a:rPr>
              <a:t>年浙高考</a:t>
            </a:r>
            <a:r>
              <a:rPr lang="zh-CN" altLang="en-US" sz="2800" b="1" dirty="0" smtClean="0">
                <a:solidFill>
                  <a:srgbClr val="FF0000"/>
                </a:solidFill>
                <a:latin typeface="黑体" panose="02010609060101010101" pitchFamily="49" charset="-122"/>
                <a:ea typeface="黑体" panose="02010609060101010101" pitchFamily="49" charset="-122"/>
                <a:sym typeface="+mn-ea"/>
              </a:rPr>
              <a:t>真题</a:t>
            </a:r>
            <a:r>
              <a:rPr lang="zh-CN" altLang="zh-CN" sz="2800" b="1" dirty="0" smtClean="0">
                <a:solidFill>
                  <a:srgbClr val="FF0000"/>
                </a:solidFill>
                <a:latin typeface="黑体" panose="02010609060101010101" pitchFamily="49" charset="-122"/>
                <a:ea typeface="黑体" panose="02010609060101010101" pitchFamily="49" charset="-122"/>
                <a:sym typeface="+mn-ea"/>
              </a:rPr>
              <a:t>）</a:t>
            </a:r>
            <a:endParaRPr lang="zh-CN" altLang="en-US" sz="2800" b="1">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2800" b="1">
                <a:latin typeface="宋体" panose="02010600030101010101" pitchFamily="2" charset="-122"/>
                <a:ea typeface="宋体" panose="02010600030101010101" pitchFamily="2" charset="-122"/>
                <a:cs typeface="宋体" panose="02010600030101010101" pitchFamily="2" charset="-122"/>
              </a:rPr>
              <a:t>A．这部由第六代导演执导的青春片带有鲜明的时代印记，</a:t>
            </a:r>
            <a:r>
              <a:rPr lang="zh-CN" altLang="en-US" sz="2800" b="1">
                <a:solidFill>
                  <a:srgbClr val="0B5FD1"/>
                </a:solidFill>
                <a:latin typeface="宋体" panose="02010600030101010101" pitchFamily="2" charset="-122"/>
                <a:ea typeface="宋体" panose="02010600030101010101" pitchFamily="2" charset="-122"/>
                <a:cs typeface="宋体" panose="02010600030101010101" pitchFamily="2" charset="-122"/>
              </a:rPr>
              <a:t>表现</a:t>
            </a:r>
            <a:r>
              <a:rPr lang="zh-CN" altLang="en-US" sz="2800" b="1">
                <a:latin typeface="宋体" panose="02010600030101010101" pitchFamily="2" charset="-122"/>
                <a:ea typeface="宋体" panose="02010600030101010101" pitchFamily="2" charset="-122"/>
                <a:cs typeface="宋体" panose="02010600030101010101" pitchFamily="2" charset="-122"/>
              </a:rPr>
              <a:t>了主人公拒绝平庸、坚守梦想的成长</a:t>
            </a:r>
            <a:r>
              <a:rPr lang="zh-CN" altLang="en-US" sz="2800" b="1">
                <a:solidFill>
                  <a:srgbClr val="0B5FD1"/>
                </a:solidFill>
                <a:latin typeface="宋体" panose="02010600030101010101" pitchFamily="2" charset="-122"/>
                <a:ea typeface="宋体" panose="02010600030101010101" pitchFamily="2" charset="-122"/>
                <a:cs typeface="宋体" panose="02010600030101010101" pitchFamily="2" charset="-122"/>
              </a:rPr>
              <a:t>故事</a:t>
            </a:r>
            <a:r>
              <a:rPr lang="zh-CN" altLang="en-US" sz="2800" b="1">
                <a:latin typeface="宋体" panose="02010600030101010101" pitchFamily="2" charset="-122"/>
                <a:ea typeface="宋体" panose="02010600030101010101" pitchFamily="2" charset="-122"/>
                <a:cs typeface="宋体" panose="02010600030101010101" pitchFamily="2" charset="-122"/>
              </a:rPr>
              <a:t>，具有极强的感染力，深深地打动了观众。</a:t>
            </a:r>
            <a:r>
              <a:rPr lang="zh-CN" altLang="zh-CN" sz="2800" b="1" dirty="0" smtClean="0">
                <a:solidFill>
                  <a:srgbClr val="FF0000"/>
                </a:solidFill>
                <a:latin typeface="黑体" panose="02010609060101010101" pitchFamily="49" charset="-122"/>
                <a:ea typeface="黑体" panose="02010609060101010101" pitchFamily="49" charset="-122"/>
                <a:sym typeface="+mn-ea"/>
              </a:rPr>
              <a:t>（</a:t>
            </a:r>
            <a:r>
              <a:rPr lang="en-US" altLang="zh-CN" sz="2800" b="1" dirty="0" smtClean="0">
                <a:solidFill>
                  <a:srgbClr val="FF0000"/>
                </a:solidFill>
                <a:latin typeface="黑体" panose="02010609060101010101" pitchFamily="49" charset="-122"/>
                <a:ea typeface="黑体" panose="02010609060101010101" pitchFamily="49" charset="-122"/>
                <a:sym typeface="+mn-ea"/>
              </a:rPr>
              <a:t>2013</a:t>
            </a:r>
            <a:r>
              <a:rPr lang="zh-CN" altLang="zh-CN" sz="2800" b="1" dirty="0" smtClean="0">
                <a:solidFill>
                  <a:srgbClr val="FF0000"/>
                </a:solidFill>
                <a:latin typeface="黑体" panose="02010609060101010101" pitchFamily="49" charset="-122"/>
                <a:ea typeface="黑体" panose="02010609060101010101" pitchFamily="49" charset="-122"/>
                <a:sym typeface="+mn-ea"/>
              </a:rPr>
              <a:t>年浙高考</a:t>
            </a:r>
            <a:r>
              <a:rPr lang="zh-CN" altLang="en-US" sz="2800" b="1" dirty="0" smtClean="0">
                <a:solidFill>
                  <a:srgbClr val="FF0000"/>
                </a:solidFill>
                <a:latin typeface="黑体" panose="02010609060101010101" pitchFamily="49" charset="-122"/>
                <a:ea typeface="黑体" panose="02010609060101010101" pitchFamily="49" charset="-122"/>
                <a:sym typeface="+mn-ea"/>
              </a:rPr>
              <a:t>真题</a:t>
            </a:r>
            <a:r>
              <a:rPr lang="zh-CN" altLang="zh-CN" sz="2800" b="1" dirty="0" smtClean="0">
                <a:solidFill>
                  <a:srgbClr val="FF0000"/>
                </a:solidFill>
                <a:latin typeface="黑体" panose="02010609060101010101" pitchFamily="49" charset="-122"/>
                <a:ea typeface="黑体" panose="02010609060101010101" pitchFamily="49" charset="-122"/>
                <a:sym typeface="+mn-ea"/>
              </a:rPr>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ox(in)">
                                      <p:cBhvr>
                                        <p:cTn id="13" dur="2000"/>
                                        <p:tgtEl>
                                          <p:spTgt spid="3">
                                            <p:txEl>
                                              <p:pRg st="0" end="0"/>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ox(in)">
                                      <p:cBhvr>
                                        <p:cTn id="16" dur="2000"/>
                                        <p:tgtEl>
                                          <p:spTgt spid="3">
                                            <p:txEl>
                                              <p:pRg st="1" end="1"/>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ox(in)">
                                      <p:cBhvr>
                                        <p:cTn id="19" dur="2000"/>
                                        <p:tgtEl>
                                          <p:spTgt spid="3">
                                            <p:txEl>
                                              <p:pRg st="2" end="2"/>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620688"/>
            <a:ext cx="8136904" cy="523220"/>
          </a:xfrm>
          <a:prstGeom prst="rect">
            <a:avLst/>
          </a:prstGeom>
          <a:noFill/>
        </p:spPr>
        <p:txBody>
          <a:bodyPr wrap="square" rtlCol="0">
            <a:spAutoFit/>
          </a:bodyPr>
          <a:lstStyle/>
          <a:p>
            <a:r>
              <a:rPr lang="zh-CN" altLang="en-US" sz="2800" b="1" dirty="0" smtClean="0">
                <a:latin typeface="黑体" panose="02010609060101010101" pitchFamily="49" charset="-122"/>
                <a:ea typeface="黑体" panose="02010609060101010101" pitchFamily="49" charset="-122"/>
              </a:rPr>
              <a:t>五、</a:t>
            </a:r>
            <a:r>
              <a:rPr lang="zh-CN" altLang="en-US" sz="2800" b="1" dirty="0" smtClean="0">
                <a:solidFill>
                  <a:srgbClr val="FF0000"/>
                </a:solidFill>
                <a:latin typeface="黑体" panose="02010609060101010101" pitchFamily="49" charset="-122"/>
                <a:ea typeface="黑体" panose="02010609060101010101" pitchFamily="49" charset="-122"/>
              </a:rPr>
              <a:t>主宾</a:t>
            </a:r>
            <a:r>
              <a:rPr lang="zh-CN" altLang="en-US" sz="2800" b="1" dirty="0" smtClean="0">
                <a:latin typeface="黑体" panose="02010609060101010101" pitchFamily="49" charset="-122"/>
                <a:ea typeface="黑体" panose="02010609060101010101" pitchFamily="49" charset="-122"/>
              </a:rPr>
              <a:t>不一致也是经常出现的病句类型。</a:t>
            </a:r>
            <a:endParaRPr lang="zh-CN" altLang="en-US" sz="2800" b="1" dirty="0">
              <a:latin typeface="黑体" panose="02010609060101010101" pitchFamily="49" charset="-122"/>
              <a:ea typeface="黑体" panose="02010609060101010101" pitchFamily="49" charset="-122"/>
            </a:endParaRPr>
          </a:p>
        </p:txBody>
      </p:sp>
      <p:sp>
        <p:nvSpPr>
          <p:cNvPr id="2049" name="Rectangle 1"/>
          <p:cNvSpPr>
            <a:spLocks noChangeArrowheads="1"/>
          </p:cNvSpPr>
          <p:nvPr/>
        </p:nvSpPr>
        <p:spPr bwMode="auto">
          <a:xfrm>
            <a:off x="323528" y="1465005"/>
            <a:ext cx="8424936" cy="175323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   </a:t>
            </a:r>
            <a:r>
              <a:rPr kumimoji="0" lang="zh-CN" sz="24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24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2020</a:t>
            </a:r>
            <a:r>
              <a:rPr kumimoji="0" lang="zh-CN" altLang="en-US" sz="24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年浙江高考真题）</a:t>
            </a:r>
            <a:endParaRPr kumimoji="0" lang="zh-CN" altLang="en-US" sz="24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zh-CN" altLang="en-US" sz="2800" b="0" i="0" u="none" strike="noStrike" cap="none" normalizeH="0" baseline="0" dirty="0" smtClean="0">
                <a:ln>
                  <a:noFill/>
                </a:ln>
                <a:solidFill>
                  <a:srgbClr val="000000"/>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A.</a:t>
            </a:r>
            <a:r>
              <a:rPr kumimoji="0" lang="zh-CN" altLang="en-US" sz="2800" b="0" i="0" u="none" strike="noStrike" cap="none" normalizeH="0" baseline="0" dirty="0" smtClean="0">
                <a:ln>
                  <a:noFill/>
                </a:ln>
                <a:solidFill>
                  <a:srgbClr val="000000"/>
                </a:solidFill>
                <a:effectLst/>
                <a:latin typeface="华文楷体" panose="02010600040101010101" pitchFamily="2" charset="-122"/>
                <a:ea typeface="华文楷体" panose="02010600040101010101" pitchFamily="2" charset="-122"/>
                <a:cs typeface="Times New Roman" panose="02020603050405020304" pitchFamily="18" charset="0"/>
              </a:rPr>
              <a:t>新冠肺炎疫情来势汹汹，严重威胁全人类的健康与福祉，也暴露了全球公共卫生治理上的短板，推进全球公共卫生治理体系改革的必要性。</a:t>
            </a:r>
            <a:endParaRPr kumimoji="0" lang="zh-CN" altLang="en-US" sz="28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宋体" panose="02010600030101010101" pitchFamily="2" charset="-122"/>
            </a:endParaRPr>
          </a:p>
        </p:txBody>
      </p:sp>
      <p:sp>
        <p:nvSpPr>
          <p:cNvPr id="6" name="TextBox 5"/>
          <p:cNvSpPr txBox="1"/>
          <p:nvPr/>
        </p:nvSpPr>
        <p:spPr>
          <a:xfrm>
            <a:off x="395536" y="3573016"/>
            <a:ext cx="8424936" cy="1753235"/>
          </a:xfrm>
          <a:prstGeom prst="rect">
            <a:avLst/>
          </a:prstGeom>
          <a:noFill/>
        </p:spPr>
        <p:txBody>
          <a:bodyPr wrap="square" rtlCol="0">
            <a:spAutoFit/>
          </a:bodyPr>
          <a:lstStyle/>
          <a:p>
            <a:r>
              <a:rPr lang="en-US" altLang="zh-CN" sz="2400" b="1" dirty="0" smtClean="0">
                <a:solidFill>
                  <a:srgbClr val="FF0000"/>
                </a:solidFill>
                <a:latin typeface="黑体" panose="02010609060101010101" pitchFamily="49" charset="-122"/>
                <a:ea typeface="黑体" panose="02010609060101010101" pitchFamily="49" charset="-122"/>
              </a:rPr>
              <a:t>   </a:t>
            </a:r>
            <a:r>
              <a:rPr lang="zh-CN" altLang="zh-CN" sz="2400" b="1" dirty="0" smtClean="0">
                <a:solidFill>
                  <a:srgbClr val="FF0000"/>
                </a:solidFill>
                <a:latin typeface="黑体" panose="02010609060101010101" pitchFamily="49" charset="-122"/>
                <a:ea typeface="黑体" panose="02010609060101010101" pitchFamily="49" charset="-122"/>
              </a:rPr>
              <a:t>（</a:t>
            </a:r>
            <a:r>
              <a:rPr lang="en-US" altLang="zh-CN" sz="2400" b="1" dirty="0" smtClean="0">
                <a:solidFill>
                  <a:srgbClr val="FF0000"/>
                </a:solidFill>
                <a:latin typeface="黑体" panose="02010609060101010101" pitchFamily="49" charset="-122"/>
                <a:ea typeface="黑体" panose="02010609060101010101" pitchFamily="49" charset="-122"/>
              </a:rPr>
              <a:t>2017</a:t>
            </a:r>
            <a:r>
              <a:rPr lang="zh-CN" altLang="zh-CN" sz="2400" b="1" dirty="0" smtClean="0">
                <a:solidFill>
                  <a:srgbClr val="FF0000"/>
                </a:solidFill>
                <a:latin typeface="黑体" panose="02010609060101010101" pitchFamily="49" charset="-122"/>
                <a:ea typeface="黑体" panose="02010609060101010101" pitchFamily="49" charset="-122"/>
              </a:rPr>
              <a:t>年浙江高考</a:t>
            </a:r>
            <a:r>
              <a:rPr lang="zh-CN" altLang="en-US" sz="2400" b="1" dirty="0" smtClean="0">
                <a:solidFill>
                  <a:srgbClr val="FF0000"/>
                </a:solidFill>
                <a:latin typeface="黑体" panose="02010609060101010101" pitchFamily="49" charset="-122"/>
                <a:ea typeface="黑体" panose="02010609060101010101" pitchFamily="49" charset="-122"/>
              </a:rPr>
              <a:t>真题</a:t>
            </a:r>
            <a:r>
              <a:rPr lang="zh-CN" altLang="zh-CN" sz="2400" b="1" dirty="0" smtClean="0">
                <a:solidFill>
                  <a:srgbClr val="FF0000"/>
                </a:solidFill>
                <a:latin typeface="黑体" panose="02010609060101010101" pitchFamily="49" charset="-122"/>
                <a:ea typeface="黑体" panose="02010609060101010101" pitchFamily="49" charset="-122"/>
              </a:rPr>
              <a:t>）</a:t>
            </a:r>
            <a:endParaRPr lang="zh-CN" altLang="zh-CN" sz="2400" b="1" dirty="0" smtClean="0">
              <a:solidFill>
                <a:srgbClr val="FF0000"/>
              </a:solidFill>
              <a:latin typeface="黑体" panose="02010609060101010101" pitchFamily="49" charset="-122"/>
              <a:ea typeface="黑体" panose="02010609060101010101" pitchFamily="49" charset="-122"/>
            </a:endParaRPr>
          </a:p>
          <a:p>
            <a:r>
              <a:rPr lang="en-US" altLang="zh-CN" sz="2400" dirty="0" smtClean="0"/>
              <a:t>          </a:t>
            </a:r>
            <a:r>
              <a:rPr lang="en-US" altLang="zh-CN" sz="2800" dirty="0" smtClean="0">
                <a:latin typeface="华文楷体" panose="02010600040101010101" pitchFamily="2" charset="-122"/>
                <a:ea typeface="华文楷体" panose="02010600040101010101" pitchFamily="2" charset="-122"/>
              </a:rPr>
              <a:t>A.</a:t>
            </a:r>
            <a:r>
              <a:rPr lang="zh-CN" altLang="zh-CN" sz="2800" dirty="0" smtClean="0">
                <a:latin typeface="华文楷体" panose="02010600040101010101" pitchFamily="2" charset="-122"/>
                <a:ea typeface="华文楷体" panose="02010600040101010101" pitchFamily="2" charset="-122"/>
              </a:rPr>
              <a:t>国产大飞机</a:t>
            </a:r>
            <a:r>
              <a:rPr lang="en-US" altLang="zh-CN" sz="2800" dirty="0" smtClean="0">
                <a:latin typeface="华文楷体" panose="02010600040101010101" pitchFamily="2" charset="-122"/>
                <a:ea typeface="华文楷体" panose="02010600040101010101" pitchFamily="2" charset="-122"/>
              </a:rPr>
              <a:t>C919</a:t>
            </a:r>
            <a:r>
              <a:rPr lang="zh-CN" altLang="zh-CN" sz="2800" dirty="0" smtClean="0">
                <a:latin typeface="华文楷体" panose="02010600040101010101" pitchFamily="2" charset="-122"/>
                <a:ea typeface="华文楷体" panose="02010600040101010101" pitchFamily="2" charset="-122"/>
              </a:rPr>
              <a:t>首飞成功后，各参研参试单位纷纷表示，要奋发努力把</a:t>
            </a:r>
            <a:r>
              <a:rPr lang="zh-CN" altLang="zh-CN" sz="2800" dirty="0" smtClean="0">
                <a:solidFill>
                  <a:srgbClr val="0B5FD1"/>
                </a:solidFill>
                <a:latin typeface="华文楷体" panose="02010600040101010101" pitchFamily="2" charset="-122"/>
                <a:ea typeface="华文楷体" panose="02010600040101010101" pitchFamily="2" charset="-122"/>
              </a:rPr>
              <a:t>大型客机</a:t>
            </a:r>
            <a:r>
              <a:rPr lang="zh-CN" altLang="zh-CN" sz="2800" dirty="0" smtClean="0">
                <a:latin typeface="华文楷体" panose="02010600040101010101" pitchFamily="2" charset="-122"/>
                <a:ea typeface="华文楷体" panose="02010600040101010101" pitchFamily="2" charset="-122"/>
              </a:rPr>
              <a:t>打造成建设创新型国家和制造强国的</a:t>
            </a:r>
            <a:r>
              <a:rPr lang="zh-CN" altLang="zh-CN" sz="2800" dirty="0" smtClean="0">
                <a:solidFill>
                  <a:srgbClr val="0B5FD1"/>
                </a:solidFill>
                <a:latin typeface="华文楷体" panose="02010600040101010101" pitchFamily="2" charset="-122"/>
                <a:ea typeface="华文楷体" panose="02010600040101010101" pitchFamily="2" charset="-122"/>
              </a:rPr>
              <a:t>标志性工程</a:t>
            </a:r>
            <a:r>
              <a:rPr lang="zh-CN" altLang="zh-CN" sz="2800" dirty="0" smtClean="0">
                <a:latin typeface="华文楷体" panose="02010600040101010101" pitchFamily="2" charset="-122"/>
                <a:ea typeface="华文楷体" panose="02010600040101010101" pitchFamily="2" charset="-122"/>
              </a:rPr>
              <a:t>。</a:t>
            </a:r>
            <a:endParaRPr lang="zh-CN" altLang="zh-CN" sz="28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9"/>
                                        </p:tgtEl>
                                        <p:attrNameLst>
                                          <p:attrName>style.visibility</p:attrName>
                                        </p:attrNameLst>
                                      </p:cBhvr>
                                      <p:to>
                                        <p:strVal val="visible"/>
                                      </p:to>
                                    </p:set>
                                    <p:animEffect transition="in" filter="blinds(horizontal)">
                                      <p:cBhvr>
                                        <p:cTn id="12" dur="500"/>
                                        <p:tgtEl>
                                          <p:spTgt spid="20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49" grpId="0" bldLvl="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460" y="123825"/>
            <a:ext cx="8641080" cy="953135"/>
          </a:xfrm>
          <a:prstGeom prst="rect">
            <a:avLst/>
          </a:prstGeom>
        </p:spPr>
        <p:txBody>
          <a:bodyPr wrap="square">
            <a:spAutoFit/>
          </a:bodyPr>
          <a:lstStyle/>
          <a:p>
            <a:r>
              <a:rPr lang="zh-CN" altLang="en-US" sz="2800" b="1" dirty="0" smtClean="0">
                <a:latin typeface="黑体" panose="02010609060101010101" pitchFamily="49" charset="-122"/>
                <a:ea typeface="黑体" panose="02010609060101010101" pitchFamily="49" charset="-122"/>
              </a:rPr>
              <a:t>六、当有</a:t>
            </a:r>
            <a:r>
              <a:rPr lang="zh-CN" altLang="en-US" sz="2800" b="1" dirty="0" smtClean="0">
                <a:solidFill>
                  <a:srgbClr val="FF0000"/>
                </a:solidFill>
                <a:latin typeface="黑体" panose="02010609060101010101" pitchFamily="49" charset="-122"/>
                <a:ea typeface="黑体" panose="02010609060101010101" pitchFamily="49" charset="-122"/>
              </a:rPr>
              <a:t>“否”“不”</a:t>
            </a:r>
            <a:r>
              <a:rPr lang="zh-CN" altLang="en-US" sz="2800" b="1" dirty="0" smtClean="0">
                <a:latin typeface="黑体" panose="02010609060101010101" pitchFamily="49" charset="-122"/>
                <a:ea typeface="黑体" panose="02010609060101010101" pitchFamily="49" charset="-122"/>
              </a:rPr>
              <a:t>等否定词出现时，常见错误有</a:t>
            </a:r>
            <a:r>
              <a:rPr lang="zh-CN" altLang="en-US" sz="2800" b="1" dirty="0" smtClean="0">
                <a:latin typeface="黑体" panose="02010609060101010101" pitchFamily="49" charset="-122"/>
                <a:ea typeface="黑体" panose="02010609060101010101" pitchFamily="49" charset="-122"/>
                <a:sym typeface="Wingdings" panose="05000000000000000000" pitchFamily="2" charset="2"/>
              </a:rPr>
              <a:t>：</a:t>
            </a:r>
            <a:endParaRPr lang="en-US" altLang="zh-CN" sz="2800" b="1" dirty="0" smtClean="0">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rPr>
              <a:t>（一）两面对一面，（二）否定不当</a:t>
            </a:r>
            <a:endParaRPr lang="zh-CN" altLang="en-US" sz="2800" b="1" dirty="0">
              <a:latin typeface="黑体" panose="02010609060101010101" pitchFamily="49" charset="-122"/>
              <a:ea typeface="黑体" panose="02010609060101010101" pitchFamily="49" charset="-122"/>
            </a:endParaRPr>
          </a:p>
        </p:txBody>
      </p:sp>
      <p:sp>
        <p:nvSpPr>
          <p:cNvPr id="2049" name="Rectangle 1"/>
          <p:cNvSpPr>
            <a:spLocks noChangeArrowheads="1"/>
          </p:cNvSpPr>
          <p:nvPr/>
        </p:nvSpPr>
        <p:spPr bwMode="auto">
          <a:xfrm>
            <a:off x="0" y="990918"/>
            <a:ext cx="8892540" cy="612394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r" defTabSz="914400" rtl="0" eaLnBrk="1" fontAlgn="base" latinLnBrk="0" hangingPunct="1">
              <a:lnSpc>
                <a:spcPct val="100000"/>
              </a:lnSpc>
              <a:spcBef>
                <a:spcPct val="0"/>
              </a:spcBef>
              <a:spcAft>
                <a:spcPct val="0"/>
              </a:spcAft>
              <a:buClrTx/>
              <a:buSzTx/>
              <a:buFontTx/>
              <a:buNone/>
            </a:pPr>
            <a:r>
              <a:rPr kumimoji="0" lang="zh-CN" altLang="en-US" sz="280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华文楷体" panose="02010600040101010101" pitchFamily="2" charset="-122"/>
              </a:rPr>
              <a:t>B. 中国正在经历一场从“吃饱”向“吃好”、“吃健康”的转变，在这一历史进程中，能否保证公众的食品安全，取决于政府的执政水平，事关老百姓的切身利益。          </a:t>
            </a:r>
            <a:r>
              <a:rPr lang="zh-CN" altLang="en-US" sz="2800" b="1"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sym typeface="+mn-ea"/>
              </a:rPr>
              <a:t>（</a:t>
            </a:r>
            <a:r>
              <a:rPr lang="en-US" altLang="zh-CN" sz="2800" b="1"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sym typeface="+mn-ea"/>
              </a:rPr>
              <a:t>2011</a:t>
            </a:r>
            <a:r>
              <a:rPr lang="zh-CN" sz="2800" b="1"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sym typeface="+mn-ea"/>
              </a:rPr>
              <a:t>浙江高考</a:t>
            </a:r>
            <a:r>
              <a:rPr lang="zh-CN" altLang="en-US" sz="2800" b="1"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sym typeface="+mn-ea"/>
              </a:rPr>
              <a:t>真题</a:t>
            </a:r>
            <a:r>
              <a:rPr lang="zh-CN" sz="2800" b="1"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sym typeface="+mn-ea"/>
              </a:rPr>
              <a:t>）</a:t>
            </a:r>
            <a:endParaRPr kumimoji="0" lang="zh-CN" sz="2800" b="1" i="0" u="none" strike="noStrike" cap="none" normalizeH="0" baseline="0"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endParaRPr>
          </a:p>
          <a:p>
            <a:pPr marL="0" marR="0" lvl="0" indent="266700" algn="l" defTabSz="914400" rtl="0" eaLnBrk="1" fontAlgn="base" latinLnBrk="0" hangingPunct="1">
              <a:lnSpc>
                <a:spcPct val="100000"/>
              </a:lnSpc>
              <a:spcBef>
                <a:spcPct val="0"/>
              </a:spcBef>
              <a:spcAft>
                <a:spcPct val="0"/>
              </a:spcAft>
              <a:buClrTx/>
              <a:buSzTx/>
              <a:buFontTx/>
              <a:buNone/>
            </a:pPr>
            <a:r>
              <a:rPr lang="en-US" altLang="en-US" sz="2800"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sym typeface="+mn-ea"/>
              </a:rPr>
              <a:t>A．栖息地的缩减以及遍布亚洲的偷猎行为，使得野生虎的数量急剧减少，将来老虎能否在大自然中继续生存取决于人类的实际行动。</a:t>
            </a:r>
            <a:r>
              <a:rPr lang="zh-CN" altLang="en-US" sz="2800" b="1"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sym typeface="+mn-ea"/>
              </a:rPr>
              <a:t>（</a:t>
            </a:r>
            <a:r>
              <a:rPr lang="en-US" altLang="zh-CN" sz="2800" b="1"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sym typeface="+mn-ea"/>
              </a:rPr>
              <a:t>2010</a:t>
            </a:r>
            <a:r>
              <a:rPr lang="zh-CN" sz="2800" b="1"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sym typeface="+mn-ea"/>
              </a:rPr>
              <a:t>浙江高考</a:t>
            </a:r>
            <a:r>
              <a:rPr lang="zh-CN" altLang="en-US" sz="2800" b="1"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sym typeface="+mn-ea"/>
              </a:rPr>
              <a:t>真题</a:t>
            </a:r>
            <a:r>
              <a:rPr lang="zh-CN" sz="2800" b="1"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sym typeface="+mn-ea"/>
              </a:rPr>
              <a:t>）</a:t>
            </a:r>
            <a:endParaRPr lang="zh-CN" altLang="en-US" sz="2800" b="1" dirty="0" smtClean="0">
              <a:ln>
                <a:noFill/>
              </a:ln>
              <a:solidFill>
                <a:schemeClr val="tx1"/>
              </a:solidFill>
              <a:effectLst/>
              <a:latin typeface="华文楷体" panose="02010600040101010101" pitchFamily="2" charset="-122"/>
              <a:ea typeface="华文楷体" panose="02010600040101010101" pitchFamily="2" charset="-122"/>
              <a:cs typeface="华文楷体" panose="02010600040101010101" pitchFamily="2" charset="-122"/>
              <a:sym typeface="+mn-ea"/>
            </a:endParaRPr>
          </a:p>
          <a:p>
            <a:pPr marL="0" marR="0" lvl="0" indent="266700" algn="l" defTabSz="914400" rtl="0" eaLnBrk="1" fontAlgn="base" latinLnBrk="0" hangingPunct="1">
              <a:lnSpc>
                <a:spcPct val="100000"/>
              </a:lnSpc>
              <a:spcBef>
                <a:spcPct val="0"/>
              </a:spcBef>
              <a:spcAft>
                <a:spcPct val="0"/>
              </a:spcAft>
              <a:buClrTx/>
              <a:buSzTx/>
              <a:buFontTx/>
              <a:buNone/>
            </a:pPr>
            <a:endParaRPr lang="en-US" altLang="zh-CN" sz="2800" dirty="0" smtClean="0">
              <a:ln>
                <a:noFill/>
              </a:ln>
              <a:effectLst/>
              <a:latin typeface="华文楷体" panose="02010600040101010101" pitchFamily="2" charset="-122"/>
              <a:ea typeface="华文楷体" panose="02010600040101010101" pitchFamily="2" charset="-122"/>
              <a:cs typeface="Times New Roman" panose="02020603050405020304" pitchFamily="18" charset="0"/>
              <a:sym typeface="+mn-ea"/>
            </a:endParaRPr>
          </a:p>
          <a:p>
            <a:pPr marL="0" marR="0" lvl="0" indent="266700" algn="l" defTabSz="914400" rtl="0" eaLnBrk="1" fontAlgn="base" latinLnBrk="0" hangingPunct="1">
              <a:lnSpc>
                <a:spcPct val="100000"/>
              </a:lnSpc>
              <a:spcBef>
                <a:spcPct val="0"/>
              </a:spcBef>
              <a:spcAft>
                <a:spcPct val="0"/>
              </a:spcAft>
              <a:buClrTx/>
              <a:buSzTx/>
              <a:buFontTx/>
              <a:buNone/>
            </a:pPr>
            <a:r>
              <a:rPr lang="en-US" altLang="zh-CN" sz="2800" dirty="0" smtClean="0">
                <a:ln>
                  <a:noFill/>
                </a:ln>
                <a:effectLst/>
                <a:latin typeface="华文楷体" panose="02010600040101010101" pitchFamily="2" charset="-122"/>
                <a:ea typeface="华文楷体" panose="02010600040101010101" pitchFamily="2" charset="-122"/>
                <a:cs typeface="Times New Roman" panose="02020603050405020304" pitchFamily="18" charset="0"/>
                <a:sym typeface="+mn-ea"/>
              </a:rPr>
              <a:t>A</a:t>
            </a:r>
            <a:r>
              <a:rPr lang="zh-CN" altLang="en-US" sz="2800" dirty="0" smtClean="0">
                <a:ln>
                  <a:noFill/>
                </a:ln>
                <a:effectLst/>
                <a:latin typeface="华文楷体" panose="02010600040101010101" pitchFamily="2" charset="-122"/>
                <a:ea typeface="华文楷体" panose="02010600040101010101" pitchFamily="2" charset="-122"/>
                <a:cs typeface="Times New Roman" panose="02020603050405020304" pitchFamily="18" charset="0"/>
                <a:sym typeface="+mn-ea"/>
              </a:rPr>
              <a:t>．一项好的政策照理会带来好的效果，但在现阶段，必须强化阳光操作、民主监督等制约措施，因为好经也要提防不被念歪。</a:t>
            </a:r>
            <a:r>
              <a:rPr lang="zh-CN" altLang="en-US" sz="2800" b="1"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sym typeface="+mn-ea"/>
              </a:rPr>
              <a:t>（</a:t>
            </a:r>
            <a:r>
              <a:rPr lang="en-US" altLang="zh-CN" sz="2800" b="1"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sym typeface="+mn-ea"/>
              </a:rPr>
              <a:t>2014</a:t>
            </a:r>
            <a:r>
              <a:rPr lang="zh-CN" sz="2800" b="1"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sym typeface="+mn-ea"/>
              </a:rPr>
              <a:t>浙江高考</a:t>
            </a:r>
            <a:r>
              <a:rPr lang="zh-CN" altLang="en-US" sz="2800" b="1"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sym typeface="+mn-ea"/>
              </a:rPr>
              <a:t>真题</a:t>
            </a:r>
            <a:r>
              <a:rPr lang="zh-CN" sz="2800" b="1"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sym typeface="+mn-ea"/>
              </a:rPr>
              <a:t>）</a:t>
            </a:r>
            <a:endParaRPr lang="zh-CN" sz="2800" b="1"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sym typeface="+mn-ea"/>
            </a:endParaRPr>
          </a:p>
          <a:p>
            <a:pPr marL="0" marR="0" lvl="0" indent="266700" algn="l" defTabSz="914400" rtl="0" eaLnBrk="1" fontAlgn="base" latinLnBrk="0" hangingPunct="1">
              <a:lnSpc>
                <a:spcPct val="100000"/>
              </a:lnSpc>
              <a:spcBef>
                <a:spcPct val="0"/>
              </a:spcBef>
              <a:spcAft>
                <a:spcPct val="0"/>
              </a:spcAft>
              <a:buClrTx/>
              <a:buSzTx/>
              <a:buFontTx/>
              <a:buNone/>
            </a:pPr>
            <a:r>
              <a:rPr kumimoji="0" lang="en-US" altLang="zh-CN" sz="280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华文楷体" panose="02010600040101010101" pitchFamily="2" charset="-122"/>
              </a:rPr>
              <a:t>C.</a:t>
            </a:r>
            <a:r>
              <a:rPr kumimoji="0" lang="zh-CN" sz="280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华文楷体" panose="02010600040101010101" pitchFamily="2" charset="-122"/>
              </a:rPr>
              <a:t>如何防备展览会的贵重物品免遭盗窃，这是一些西方国家深感头痛的问题 。</a:t>
            </a:r>
            <a:r>
              <a:rPr lang="zh-CN" altLang="en-US" sz="2800" b="1"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sym typeface="+mn-ea"/>
              </a:rPr>
              <a:t>（</a:t>
            </a:r>
            <a:r>
              <a:rPr lang="en-US" altLang="zh-CN" sz="2800" b="1"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sym typeface="+mn-ea"/>
              </a:rPr>
              <a:t>2003</a:t>
            </a:r>
            <a:r>
              <a:rPr lang="zh-CN" altLang="en-US" sz="2800" b="1"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sym typeface="+mn-ea"/>
              </a:rPr>
              <a:t>全国</a:t>
            </a:r>
            <a:r>
              <a:rPr lang="zh-CN" sz="2800" b="1"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sym typeface="+mn-ea"/>
              </a:rPr>
              <a:t>高考</a:t>
            </a:r>
            <a:r>
              <a:rPr lang="zh-CN" altLang="en-US" sz="2800" b="1"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sym typeface="+mn-ea"/>
              </a:rPr>
              <a:t>真题</a:t>
            </a:r>
            <a:r>
              <a:rPr lang="zh-CN" sz="2800" b="1" dirty="0" smtClean="0">
                <a:ln>
                  <a:noFill/>
                </a:ln>
                <a:solidFill>
                  <a:srgbClr val="FF0000"/>
                </a:solidFill>
                <a:effectLst/>
                <a:latin typeface="黑体" panose="02010609060101010101" pitchFamily="49" charset="-122"/>
                <a:ea typeface="黑体" panose="02010609060101010101" pitchFamily="49" charset="-122"/>
                <a:cs typeface="Times New Roman" panose="02020603050405020304" pitchFamily="18" charset="0"/>
                <a:sym typeface="+mn-ea"/>
              </a:rPr>
              <a:t>）</a:t>
            </a:r>
            <a:endParaRPr kumimoji="0" lang="zh-CN" sz="280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华文楷体" panose="02010600040101010101" pitchFamily="2" charset="-122"/>
            </a:endParaRPr>
          </a:p>
          <a:p>
            <a:pPr marL="0" marR="0" lvl="0" indent="266700" algn="l" defTabSz="914400" rtl="0" eaLnBrk="1" fontAlgn="base" latinLnBrk="0" hangingPunct="1">
              <a:lnSpc>
                <a:spcPct val="100000"/>
              </a:lnSpc>
              <a:spcBef>
                <a:spcPct val="0"/>
              </a:spcBef>
              <a:spcAft>
                <a:spcPct val="0"/>
              </a:spcAft>
              <a:buClrTx/>
              <a:buSzTx/>
              <a:buFontTx/>
              <a:buNone/>
            </a:pPr>
            <a:endParaRPr kumimoji="0" lang="zh-CN" altLang="en-US" sz="280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9"/>
                                        </p:tgtEl>
                                        <p:attrNameLst>
                                          <p:attrName>style.visibility</p:attrName>
                                        </p:attrNameLst>
                                      </p:cBhvr>
                                      <p:to>
                                        <p:strVal val="visible"/>
                                      </p:to>
                                    </p:set>
                                    <p:animEffect transition="in" filter="blinds(horizontal)">
                                      <p:cBhvr>
                                        <p:cTn id="12" dur="500"/>
                                        <p:tgtEl>
                                          <p:spTgt spid="204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 calcmode="lin" valueType="num">
                                      <p:cBhvr additive="base">
                                        <p:cTn id="2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49">
                                            <p:txEl>
                                              <p:pRg st="0" end="0"/>
                                            </p:txEl>
                                          </p:spTgt>
                                        </p:tgtEl>
                                        <p:attrNameLst>
                                          <p:attrName>style.visibility</p:attrName>
                                        </p:attrNameLst>
                                      </p:cBhvr>
                                      <p:to>
                                        <p:strVal val="visible"/>
                                      </p:to>
                                    </p:set>
                                    <p:animEffect transition="in" filter="blinds(horizontal)">
                                      <p:cBhvr>
                                        <p:cTn id="27" dur="500"/>
                                        <p:tgtEl>
                                          <p:spTgt spid="2049">
                                            <p:txEl>
                                              <p:pRg st="0" end="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049">
                                            <p:txEl>
                                              <p:pRg st="1" end="1"/>
                                            </p:txEl>
                                          </p:spTgt>
                                        </p:tgtEl>
                                        <p:attrNameLst>
                                          <p:attrName>style.visibility</p:attrName>
                                        </p:attrNameLst>
                                      </p:cBhvr>
                                      <p:to>
                                        <p:strVal val="visible"/>
                                      </p:to>
                                    </p:set>
                                    <p:animEffect transition="in" filter="blinds(horizontal)">
                                      <p:cBhvr>
                                        <p:cTn id="30" dur="500"/>
                                        <p:tgtEl>
                                          <p:spTgt spid="2049">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2049">
                                            <p:txEl>
                                              <p:pRg st="3" end="3"/>
                                            </p:txEl>
                                          </p:spTgt>
                                        </p:tgtEl>
                                        <p:attrNameLst>
                                          <p:attrName>style.visibility</p:attrName>
                                        </p:attrNameLst>
                                      </p:cBhvr>
                                      <p:to>
                                        <p:strVal val="visible"/>
                                      </p:to>
                                    </p:set>
                                    <p:animEffect transition="in" filter="box(in)">
                                      <p:cBhvr>
                                        <p:cTn id="35" dur="2000"/>
                                        <p:tgtEl>
                                          <p:spTgt spid="2049">
                                            <p:txEl>
                                              <p:pRg st="3" end="3"/>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2049">
                                            <p:txEl>
                                              <p:pRg st="4" end="4"/>
                                            </p:txEl>
                                          </p:spTgt>
                                        </p:tgtEl>
                                        <p:attrNameLst>
                                          <p:attrName>style.visibility</p:attrName>
                                        </p:attrNameLst>
                                      </p:cBhvr>
                                      <p:to>
                                        <p:strVal val="visible"/>
                                      </p:to>
                                    </p:set>
                                    <p:animEffect transition="in" filter="box(in)">
                                      <p:cBhvr>
                                        <p:cTn id="38" dur="2000"/>
                                        <p:tgtEl>
                                          <p:spTgt spid="20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49"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2305</Words>
  <Application>WPS 演示</Application>
  <PresentationFormat>全屏显示(4:3)</PresentationFormat>
  <Paragraphs>94</Paragraphs>
  <Slides>8</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宋体</vt:lpstr>
      <vt:lpstr>Wingdings</vt:lpstr>
      <vt:lpstr>方正姚体</vt:lpstr>
      <vt:lpstr>Times New Roman</vt:lpstr>
      <vt:lpstr>华文楷体</vt:lpstr>
      <vt:lpstr>黑体</vt:lpstr>
      <vt:lpstr>Arial</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※当谓语动词后面加了很长的修饰限定成分，这时往往缺少宾语中心词或者是宾语中心词与前面的谓语动词不搭配。</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 用户</dc:creator>
  <cp:lastModifiedBy>ljg</cp:lastModifiedBy>
  <cp:revision>79</cp:revision>
  <dcterms:created xsi:type="dcterms:W3CDTF">2020-10-12T12:42:00Z</dcterms:created>
  <dcterms:modified xsi:type="dcterms:W3CDTF">2021-05-31T00:59:19Z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DB18EA6F607E498FBB75777BF3178189</vt:lpwstr>
  </property>
</Properties>
</file>