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7"/>
  </p:notesMasterIdLst>
  <p:sldIdLst>
    <p:sldId id="290" r:id="rId5"/>
    <p:sldId id="277" r:id="rId6"/>
    <p:sldId id="278" r:id="rId8"/>
    <p:sldId id="327" r:id="rId9"/>
    <p:sldId id="328" r:id="rId10"/>
    <p:sldId id="329" r:id="rId11"/>
    <p:sldId id="330" r:id="rId12"/>
    <p:sldId id="345" r:id="rId13"/>
    <p:sldId id="346" r:id="rId14"/>
    <p:sldId id="347" r:id="rId15"/>
    <p:sldId id="339" r:id="rId16"/>
    <p:sldId id="340" r:id="rId17"/>
    <p:sldId id="341" r:id="rId18"/>
    <p:sldId id="342" r:id="rId19"/>
    <p:sldId id="343" r:id="rId20"/>
    <p:sldId id="344" r:id="rId21"/>
    <p:sldId id="272"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FF"/>
    <a:srgbClr val="C907BD"/>
    <a:srgbClr val="C709AE"/>
    <a:srgbClr val="0A17C6"/>
    <a:srgbClr val="0F06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554" y="108"/>
      </p:cViewPr>
      <p:guideLst>
        <p:guide orient="horz" pos="2194"/>
        <p:guide pos="29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007AE5-0013-411D-83B6-7F40808C111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479E9-355F-4AF5-800B-74864798E40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E479E9-355F-4AF5-800B-74864798E40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E479E9-355F-4AF5-800B-74864798E40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3027FD6-5FF5-4C37-9E7D-B9019AF12F67}"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2664086-DCE4-4EE4-84BE-C7A221226250}"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1DC2D45-49B0-4C27-97F1-22FF262C344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91D41B8-D7E5-499C-B70E-1094827B2AF9}"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2189FA3-D8C3-4AAF-AC6F-88E48DE7FF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96A8A3A-F918-4D01-A94A-91F54F140065}"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E1E58D3-B813-4360-B502-00BDACE8AFF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74BCF3C-5E0E-4094-8043-CDF1E6112BFC}"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1"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DB85D82-EE4A-4109-BD3B-C2C9C7E9C740}"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111B608-0F28-48C7-AC81-17B963A1323C}"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2E947E67-159A-4FF4-85AD-85EBC1AB044C}"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7AD12CB-5399-4266-9ABB-6E3F854261CD}"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4A55166-A8B9-40BE-B2D4-06BD5B530BED}"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A2A29AC-359C-4F7B-93F4-D252BE652598}"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BBA56B01-A7AE-4EAF-8E95-9316F93DB0C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110CA70-9CD0-4B91-9752-C7A233C6580F}"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4E65B409-C23E-443A-8931-D5B9F964FEDF}"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5E3B001-A8BA-4994-8BAA-816A0B80CB42}"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90FA967-661E-40BF-8CD6-241910FAC8F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7CBB00A-66D8-4CEF-83EE-8875BC64F92E}"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2FD0079-C9CE-42B6-A22B-BE4305D45DC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DA044BD-9712-4812-96C7-2550BBFA28F2}" type="slidenum">
              <a:rPr lang="zh-CN" altLang="en-US"/>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1707DC0-2EBC-4F83-8574-5CE1A5BB48C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0BA4FA5-0B46-483F-9F9A-86CDB2E110CB}" type="slidenum">
              <a:rPr lang="zh-CN" altLang="en-US"/>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DC1F0BD-0191-4052-955F-BF681606970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36308F-4CCC-415B-89A7-7107A9CC1C4B}" type="slidenum">
              <a:rPr lang="zh-CN" altLang="en-US"/>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D16F7704-BA94-4256-86A6-29837D8139F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CE8BB0-EFAE-4F24-983C-0CF9C4362885}" type="slidenum">
              <a:rPr lang="zh-CN" altLang="en-US"/>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39D4B71C-95B1-4CA1-B258-D72022BC3C0D}" type="datetimeFigureOut">
              <a:rPr lang="zh-CN" altLang="en-US"/>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54C1927D-ADDA-46D9-83A6-46772E5B4ECF}" type="slidenum">
              <a:rPr lang="zh-CN" altLang="en-US"/>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96CC1C87-D297-4336-B294-30E32D60E0EA}" type="datetimeFigureOut">
              <a:rPr lang="zh-CN" altLang="en-US"/>
            </a:fld>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6FABA8CD-5691-40CC-ABE7-98B1C3BBDA22}" type="slidenum">
              <a:rPr lang="zh-CN" altLang="en-US"/>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77B7ED58-7640-45D7-A1D7-C3BD497D9BDA}" type="datetimeFigureOut">
              <a:rPr lang="zh-CN" altLang="en-US"/>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139C9FE9-92B1-4D0C-9DFA-0FA387973482}" type="slidenum">
              <a:rPr lang="zh-CN" altLang="en-US"/>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9E097EF8-F67D-44CB-B2FB-A364A323856E}" type="datetimeFigureOut">
              <a:rPr lang="zh-CN" altLang="en-US"/>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19F3A0C5-E929-4FAD-BDE5-026A1FE67136}"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pPr>
              <a:defRPr/>
            </a:pPr>
            <a:fld id="{91DA0A6C-D555-4182-BE10-D9864C24B90A}" type="datetimeFigureOut">
              <a:rPr lang="zh-CN" altLang="en-US"/>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1EA4430B-C6B2-434B-9858-CA1CB9568BEF}" type="slidenum">
              <a:rPr lang="zh-CN" altLang="en-US"/>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pPr>
              <a:defRPr/>
            </a:pPr>
            <a:fld id="{D78B02DF-2CE0-4D84-BC29-6F8F78DD2A5C}" type="datetimeFigureOut">
              <a:rPr lang="zh-CN" altLang="en-US"/>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59B0ADB9-601D-4A4D-AE8B-C053751E04A9}" type="slidenum">
              <a:rPr lang="zh-CN" altLang="en-US"/>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6E5F8D5-2606-405A-A375-6B348534BB5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B20C74C-9DAA-4108-9172-F626CC78402E}" type="slidenum">
              <a:rPr lang="zh-CN" altLang="en-US"/>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1DF4FD9-AD1C-46D8-9F58-4726DCC06AF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D044A08-B65D-4BA8-807A-195025804A8D}"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标题占位符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483" name="文本占位符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prstClr val="black">
                    <a:tint val="75000"/>
                  </a:prstClr>
                </a:solidFill>
                <a:latin typeface="Calibri" panose="020F0502020204030204"/>
                <a:ea typeface="微软雅黑" panose="020B0503020204020204" charset="-122"/>
              </a:defRPr>
            </a:lvl1pPr>
          </a:lstStyle>
          <a:p>
            <a:pPr>
              <a:defRPr/>
            </a:pPr>
            <a:fld id="{72C9D0AF-8563-4304-AADF-EAC41008782D}" type="datetimeFigureOut">
              <a:rPr lang="zh-CN" altLang="en-US"/>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prstClr val="black">
                    <a:tint val="75000"/>
                  </a:prstClr>
                </a:solidFill>
                <a:latin typeface="Calibri" panose="020F0502020204030204"/>
                <a:ea typeface="微软雅黑" panose="020B0503020204020204" charset="-122"/>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prstClr val="black">
                    <a:tint val="75000"/>
                  </a:prstClr>
                </a:solidFill>
                <a:latin typeface="Calibri" panose="020F0502020204030204"/>
                <a:ea typeface="微软雅黑" panose="020B0503020204020204" charset="-122"/>
              </a:defRPr>
            </a:lvl1pPr>
          </a:lstStyle>
          <a:p>
            <a:pPr>
              <a:defRPr/>
            </a:pPr>
            <a:fld id="{CBBB50EE-8168-40AF-94A2-39C6B62CD7DD}"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panose="020F050202020403020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alibri" panose="020F050202020403020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alibri" panose="020F050202020403020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alibri" panose="020F050202020403020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alibri" panose="020F050202020403020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alibri" panose="020F050202020403020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alibri" panose="020F050202020403020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alibri" panose="020F0502020204030204" charset="0"/>
          <a:ea typeface="微软雅黑" panose="020B0503020204020204" charset="-122"/>
        </a:defRPr>
      </a:lvl9pPr>
    </p:titleStyle>
    <p:bodyStyle>
      <a:lvl1pPr marL="171450" indent="-170815" algn="l"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0815" algn="l" rtl="0" eaLnBrk="0" fontAlgn="base" hangingPunct="0">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2pPr>
      <a:lvl3pPr marL="857250" indent="-170815" algn="l"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0815" algn="l"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0815" algn="l"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44035"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prstClr val="black">
                    <a:tint val="75000"/>
                  </a:prstClr>
                </a:solidFill>
                <a:latin typeface="Calibri" panose="020F0502020204030204"/>
                <a:ea typeface="宋体" panose="02010600030101010101" pitchFamily="2" charset="-122"/>
              </a:defRPr>
            </a:lvl1pPr>
          </a:lstStyle>
          <a:p>
            <a:pPr>
              <a:defRPr/>
            </a:pPr>
            <a:fld id="{F178993B-B89B-44E2-92D0-5D33219A6CFD}"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prstClr val="black">
                    <a:tint val="75000"/>
                  </a:prstClr>
                </a:solidFill>
                <a:latin typeface="Calibri" panose="020F0502020204030204"/>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prstClr val="black">
                    <a:tint val="75000"/>
                  </a:prstClr>
                </a:solidFill>
                <a:latin typeface="Calibri" panose="020F0502020204030204"/>
                <a:ea typeface="宋体" panose="02010600030101010101" pitchFamily="2" charset="-122"/>
              </a:defRPr>
            </a:lvl1pPr>
          </a:lstStyle>
          <a:p>
            <a:pPr>
              <a:defRPr/>
            </a:pPr>
            <a:fld id="{1DAD8843-E56A-4EEE-AA2B-E6920AE3612D}" type="slidenum">
              <a:rPr lang="zh-CN" altLang="en-US"/>
            </a:fld>
            <a:endParaRPr lang="zh-CN" altLang="en-US"/>
          </a:p>
        </p:txBody>
      </p:sp>
      <p:pic>
        <p:nvPicPr>
          <p:cNvPr id="44039" name="图片 7" descr="水印"/>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5220891" y="34925"/>
            <a:ext cx="3880247"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p:titleStyle>
    <p:bodyStyle>
      <a:lvl1pPr marL="257175" indent="-256540" algn="l" rtl="0" eaLnBrk="0" fontAlgn="base" hangingPunct="0">
        <a:spcBef>
          <a:spcPct val="15000"/>
        </a:spcBef>
        <a:spcAft>
          <a:spcPct val="0"/>
        </a:spcAft>
        <a:buFont typeface="Arial" panose="020B0604020202020204" pitchFamily="34" charset="0"/>
        <a:buChar char="•"/>
        <a:defRPr sz="2400" kern="1200">
          <a:solidFill>
            <a:schemeClr val="tx1"/>
          </a:solidFill>
          <a:latin typeface="+mn-lt"/>
          <a:ea typeface="+mn-ea"/>
          <a:cs typeface="+mn-cs"/>
        </a:defRPr>
      </a:lvl1pPr>
      <a:lvl2pPr marL="557530" indent="-213995" algn="l" rtl="0" eaLnBrk="0" fontAlgn="base" hangingPunct="0">
        <a:spcBef>
          <a:spcPct val="15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0815" algn="l" rtl="0" eaLnBrk="0" fontAlgn="base" hangingPunct="0">
        <a:spcBef>
          <a:spcPct val="15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0815" algn="l" rtl="0" eaLnBrk="0" fontAlgn="base" hangingPunct="0">
        <a:spcBef>
          <a:spcPct val="15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0815" algn="l" rtl="0" eaLnBrk="0" fontAlgn="base" hangingPunct="0">
        <a:spcBef>
          <a:spcPct val="15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88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17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46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52467" y="323850"/>
            <a:ext cx="9073753"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spcBef>
                <a:spcPct val="0"/>
              </a:spcBef>
              <a:buFontTx/>
              <a:buNone/>
            </a:pPr>
            <a:r>
              <a:rPr lang="en-US" altLang="zh-CN">
                <a:solidFill>
                  <a:srgbClr val="000000"/>
                </a:solidFill>
                <a:latin typeface="Times New Roman" panose="02020603050405020304" pitchFamily="18" charset="0"/>
                <a:cs typeface="Times New Roman" panose="02020603050405020304" pitchFamily="18" charset="0"/>
              </a:rPr>
              <a:t>4.Such September was rather beautiful and pleasant, with gentle breeze </a:t>
            </a:r>
            <a:r>
              <a:rPr lang="en-US" altLang="zh-CN">
                <a:solidFill>
                  <a:srgbClr val="FF0000"/>
                </a:solidFill>
                <a:latin typeface="Times New Roman" panose="02020603050405020304" pitchFamily="18" charset="0"/>
                <a:cs typeface="Times New Roman" panose="02020603050405020304" pitchFamily="18" charset="0"/>
              </a:rPr>
              <a:t>stir</a:t>
            </a:r>
            <a:r>
              <a:rPr lang="en-US" altLang="zh-CN">
                <a:solidFill>
                  <a:srgbClr val="000000"/>
                </a:solidFill>
                <a:latin typeface="Times New Roman" panose="02020603050405020304" pitchFamily="18" charset="0"/>
                <a:cs typeface="Times New Roman" panose="02020603050405020304" pitchFamily="18" charset="0"/>
              </a:rPr>
              <a:t>ring the branches, birds singing, the big and small figure running</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呼应前文</a:t>
            </a:r>
            <a:endParaRPr lang="en-US" altLang="zh-CN">
              <a:latin typeface="Times New Roman" panose="02020603050405020304" pitchFamily="18" charset="0"/>
              <a:cs typeface="Times New Roman" panose="02020603050405020304" pitchFamily="18" charset="0"/>
            </a:endParaRPr>
          </a:p>
          <a:p>
            <a:pPr>
              <a:spcBef>
                <a:spcPct val="0"/>
              </a:spcBef>
              <a:buFontTx/>
              <a:buNone/>
            </a:pPr>
            <a:endParaRPr lang="en-US" altLang="zh-CN">
              <a:solidFill>
                <a:srgbClr val="000000"/>
              </a:solidFill>
              <a:latin typeface="Times New Roman" panose="02020603050405020304" pitchFamily="18" charset="0"/>
              <a:cs typeface="Times New Roman" panose="02020603050405020304" pitchFamily="18" charset="0"/>
            </a:endParaRPr>
          </a:p>
          <a:p>
            <a:pPr>
              <a:spcBef>
                <a:spcPct val="0"/>
              </a:spcBef>
              <a:buFontTx/>
              <a:buNone/>
            </a:pPr>
            <a:endParaRPr lang="en-US" altLang="zh-CN">
              <a:solidFill>
                <a:srgbClr val="000000"/>
              </a:solidFill>
              <a:latin typeface="Times New Roman" panose="02020603050405020304" pitchFamily="18" charset="0"/>
              <a:cs typeface="Times New Roman" panose="02020603050405020304" pitchFamily="18" charset="0"/>
            </a:endParaRPr>
          </a:p>
          <a:p>
            <a:pPr>
              <a:spcBef>
                <a:spcPct val="0"/>
              </a:spcBef>
              <a:buFontTx/>
              <a:buNone/>
            </a:pPr>
            <a:endParaRPr lang="en-US" altLang="zh-CN">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buFontTx/>
              <a:buNone/>
            </a:pPr>
            <a:endParaRPr lang="en-US" altLang="zh-CN">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buFontTx/>
              <a:buNone/>
            </a:pPr>
            <a:endParaRPr lang="en-US" altLang="zh-CN">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buFontTx/>
              <a:buNone/>
            </a:pPr>
            <a:r>
              <a:rPr lang="en-US" altLang="zh-CN">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5.Their sounds of laughter and singing mingled in the fresh air, expressing the pleasures of life.</a:t>
            </a:r>
            <a:endParaRPr lang="en-US" altLang="zh-CN">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buFontTx/>
              <a:buNone/>
            </a:pPr>
            <a:r>
              <a:rPr lang="en-US" altLang="zh-CN">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寓情于景</a:t>
            </a:r>
            <a:endParaRPr lang="en-US" altLang="zh-CN">
              <a:solidFill>
                <a:srgbClr val="000000"/>
              </a:solidFill>
              <a:latin typeface="Times New Roman" panose="02020603050405020304" pitchFamily="18" charset="0"/>
              <a:ea typeface="等线" panose="02010600030101010101" charset="-122"/>
              <a:cs typeface="Times New Roman" panose="02020603050405020304" pitchFamily="18" charset="0"/>
            </a:endParaRPr>
          </a:p>
        </p:txBody>
      </p:sp>
      <p:sp>
        <p:nvSpPr>
          <p:cNvPr id="2" name="文本框 1"/>
          <p:cNvSpPr txBox="1"/>
          <p:nvPr/>
        </p:nvSpPr>
        <p:spPr>
          <a:xfrm>
            <a:off x="27305" y="2384425"/>
            <a:ext cx="9098915" cy="2046605"/>
          </a:xfrm>
          <a:prstGeom prst="rect">
            <a:avLst/>
          </a:prstGeom>
          <a:noFill/>
        </p:spPr>
        <p:txBody>
          <a:bodyPr wrap="square" rtlCol="0">
            <a:spAutoFit/>
          </a:bodyPr>
          <a:p>
            <a:r>
              <a:rPr lang="zh-CN" altLang="en-US" sz="3200">
                <a:solidFill>
                  <a:srgbClr val="0066FF"/>
                </a:solidFill>
              </a:rPr>
              <a:t>A slight breeze was stirring the branches. 微风吹动着树枝。</a:t>
            </a:r>
            <a:endParaRPr lang="zh-CN" altLang="en-US" sz="3200">
              <a:solidFill>
                <a:srgbClr val="0066FF"/>
              </a:solidFill>
            </a:endParaRPr>
          </a:p>
          <a:p>
            <a:r>
              <a:rPr lang="zh-CN" altLang="en-US" sz="3200">
                <a:solidFill>
                  <a:srgbClr val="0066FF"/>
                </a:solidFill>
              </a:rPr>
              <a:t>She was stirred by his sad story. 他那悲惨的故事打动了她</a:t>
            </a:r>
            <a:endParaRPr lang="zh-CN" altLang="en-US" sz="3200">
              <a:solidFill>
                <a:srgbClr val="00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260872"/>
            <a:ext cx="9144000" cy="2588895"/>
          </a:xfrm>
          <a:prstGeom prst="rect">
            <a:avLst/>
          </a:prstGeom>
          <a:noFill/>
        </p:spPr>
        <p:txBody>
          <a:bodyPr>
            <a:spAutoFit/>
          </a:bodyPr>
          <a:lstStyle/>
          <a:p>
            <a:pPr>
              <a:defRPr/>
            </a:pPr>
            <a:r>
              <a:rPr lang="zh-CN" altLang="en-US" sz="2700" kern="0" dirty="0">
                <a:solidFill>
                  <a:srgbClr val="000000"/>
                </a:solidFill>
                <a:latin typeface="微软雅黑" panose="020B0503020204020204" charset="-122"/>
                <a:ea typeface="微软雅黑" panose="020B0503020204020204" charset="-122"/>
                <a:cs typeface="Times New Roman" panose="02020603050405020304" pitchFamily="18" charset="0"/>
              </a:rPr>
              <a:t>一条棕黄色的瘦狗在东嗅嗅西嗅嗅。意识到有人来了，迅速地跳到一边，耳朵后竖，夹着皮包骨头的尾巴跑了。</a:t>
            </a:r>
            <a:endParaRPr lang="en-US" altLang="zh-CN" sz="2700" kern="0" dirty="0">
              <a:solidFill>
                <a:srgbClr val="000000"/>
              </a:solidFill>
              <a:latin typeface="微软雅黑" panose="020B0503020204020204" charset="-122"/>
              <a:ea typeface="微软雅黑" panose="020B0503020204020204" charset="-122"/>
              <a:cs typeface="Times New Roman" panose="02020603050405020304" pitchFamily="18" charset="0"/>
            </a:endParaRPr>
          </a:p>
          <a:p>
            <a:pPr>
              <a:defRPr/>
            </a:pPr>
            <a:endParaRPr lang="en-US" altLang="zh-CN" sz="2700" kern="0" dirty="0">
              <a:solidFill>
                <a:srgbClr val="000000"/>
              </a:solidFill>
              <a:latin typeface="微软雅黑" panose="020B0503020204020204" charset="-122"/>
              <a:ea typeface="微软雅黑" panose="020B0503020204020204" charset="-122"/>
              <a:cs typeface="Times New Roman" panose="02020603050405020304" pitchFamily="18" charset="0"/>
            </a:endParaRPr>
          </a:p>
          <a:p>
            <a:pPr>
              <a:defRPr/>
            </a:pPr>
            <a:r>
              <a:rPr lang="en-US" altLang="zh-CN" sz="2700" kern="0" dirty="0">
                <a:solidFill>
                  <a:srgbClr val="000000"/>
                </a:solidFill>
                <a:latin typeface="Calibri" panose="020F0502020204030204" charset="0"/>
                <a:ea typeface="Times New Roman" panose="02020603050405020304" pitchFamily="18" charset="0"/>
                <a:cs typeface="Times New Roman" panose="02020603050405020304" pitchFamily="18" charset="0"/>
              </a:rPr>
              <a:t>A lean(</a:t>
            </a:r>
            <a:r>
              <a:rPr lang="zh-CN" altLang="en-US" sz="2700" kern="0" dirty="0">
                <a:solidFill>
                  <a:srgbClr val="000000"/>
                </a:solidFill>
                <a:latin typeface="微软雅黑" panose="020B0503020204020204" charset="-122"/>
                <a:ea typeface="微软雅黑" panose="020B0503020204020204" charset="-122"/>
                <a:cs typeface="Times New Roman" panose="02020603050405020304" pitchFamily="18" charset="0"/>
              </a:rPr>
              <a:t>瘦</a:t>
            </a:r>
            <a:r>
              <a:rPr lang="en-US" altLang="zh-CN" sz="2700" kern="0" dirty="0">
                <a:solidFill>
                  <a:srgbClr val="000000"/>
                </a:solidFill>
                <a:latin typeface="Calibri" panose="020F0502020204030204" charset="0"/>
                <a:ea typeface="Times New Roman" panose="02020603050405020304" pitchFamily="18" charset="0"/>
                <a:cs typeface="Times New Roman" panose="02020603050405020304" pitchFamily="18" charset="0"/>
              </a:rPr>
              <a:t>) brown dog was </a:t>
            </a:r>
            <a:r>
              <a:rPr lang="en-US" altLang="zh-CN" sz="2700" kern="0" dirty="0">
                <a:solidFill>
                  <a:srgbClr val="FF0000"/>
                </a:solidFill>
                <a:latin typeface="Calibri" panose="020F0502020204030204" charset="0"/>
                <a:ea typeface="Times New Roman" panose="02020603050405020304" pitchFamily="18" charset="0"/>
                <a:cs typeface="Times New Roman" panose="02020603050405020304" pitchFamily="18" charset="0"/>
              </a:rPr>
              <a:t>sniffing around here and there</a:t>
            </a:r>
            <a:r>
              <a:rPr lang="en-US" altLang="zh-CN" sz="2700" kern="0" dirty="0">
                <a:solidFill>
                  <a:srgbClr val="000000"/>
                </a:solidFill>
                <a:latin typeface="Calibri" panose="020F0502020204030204" charset="0"/>
                <a:ea typeface="Times New Roman" panose="02020603050405020304" pitchFamily="18" charset="0"/>
                <a:cs typeface="Times New Roman" panose="02020603050405020304" pitchFamily="18" charset="0"/>
              </a:rPr>
              <a:t>. When aware of people approaching, he swiftly </a:t>
            </a:r>
            <a:r>
              <a:rPr lang="en-US" altLang="zh-CN" sz="2700" kern="0" dirty="0">
                <a:solidFill>
                  <a:srgbClr val="FF0000"/>
                </a:solidFill>
                <a:latin typeface="Calibri" panose="020F0502020204030204" charset="0"/>
                <a:ea typeface="Times New Roman" panose="02020603050405020304" pitchFamily="18" charset="0"/>
                <a:cs typeface="Times New Roman" panose="02020603050405020304" pitchFamily="18" charset="0"/>
              </a:rPr>
              <a:t>leaped sideways </a:t>
            </a:r>
            <a:r>
              <a:rPr lang="en-US" altLang="zh-CN" sz="2700" kern="0" dirty="0">
                <a:solidFill>
                  <a:srgbClr val="000000"/>
                </a:solidFill>
                <a:latin typeface="Calibri" panose="020F0502020204030204" charset="0"/>
                <a:ea typeface="Times New Roman" panose="02020603050405020304" pitchFamily="18" charset="0"/>
                <a:cs typeface="Times New Roman" panose="02020603050405020304" pitchFamily="18" charset="0"/>
              </a:rPr>
              <a:t>and </a:t>
            </a:r>
            <a:r>
              <a:rPr lang="en-US" altLang="zh-CN" sz="2700" kern="0" dirty="0">
                <a:solidFill>
                  <a:srgbClr val="FF0000"/>
                </a:solidFill>
                <a:latin typeface="Calibri" panose="020F0502020204030204" charset="0"/>
                <a:ea typeface="Times New Roman" panose="02020603050405020304" pitchFamily="18" charset="0"/>
                <a:cs typeface="Times New Roman" panose="02020603050405020304" pitchFamily="18" charset="0"/>
              </a:rPr>
              <a:t>fled</a:t>
            </a:r>
            <a:r>
              <a:rPr lang="en-US" altLang="zh-CN" sz="2700" kern="0" dirty="0">
                <a:solidFill>
                  <a:srgbClr val="000000"/>
                </a:solidFill>
                <a:latin typeface="Calibri" panose="020F0502020204030204" charset="0"/>
                <a:ea typeface="Times New Roman" panose="02020603050405020304" pitchFamily="18" charset="0"/>
                <a:cs typeface="Times New Roman" panose="02020603050405020304" pitchFamily="18" charset="0"/>
              </a:rPr>
              <a:t>, </a:t>
            </a:r>
            <a:r>
              <a:rPr lang="en-US" altLang="zh-CN" sz="2700" kern="0" dirty="0">
                <a:solidFill>
                  <a:srgbClr val="3333FF"/>
                </a:solidFill>
                <a:latin typeface="Calibri" panose="020F0502020204030204" charset="0"/>
                <a:ea typeface="Times New Roman" panose="02020603050405020304" pitchFamily="18" charset="0"/>
                <a:cs typeface="Times New Roman" panose="02020603050405020304" pitchFamily="18" charset="0"/>
              </a:rPr>
              <a:t>ears back up, bony tail clamped protectively</a:t>
            </a:r>
            <a:r>
              <a:rPr lang="en-US" altLang="zh-CN" sz="2700" kern="0" dirty="0">
                <a:solidFill>
                  <a:srgbClr val="000000"/>
                </a:solidFill>
                <a:latin typeface="Calibri" panose="020F0502020204030204" charset="0"/>
                <a:ea typeface="Times New Roman" panose="02020603050405020304" pitchFamily="18" charset="0"/>
                <a:cs typeface="Times New Roman" panose="02020603050405020304" pitchFamily="18" charset="0"/>
              </a:rPr>
              <a:t>.</a:t>
            </a:r>
            <a:endParaRPr lang="zh-CN" altLang="en-US" sz="2700" dirty="0"/>
          </a:p>
        </p:txBody>
      </p:sp>
      <p:sp>
        <p:nvSpPr>
          <p:cNvPr id="322563" name="文本框 2"/>
          <p:cNvSpPr txBox="1">
            <a:spLocks noChangeArrowheads="1"/>
          </p:cNvSpPr>
          <p:nvPr/>
        </p:nvSpPr>
        <p:spPr bwMode="auto">
          <a:xfrm>
            <a:off x="726281" y="3952875"/>
            <a:ext cx="2491740" cy="1737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微软雅黑" panose="020B050302020402020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微软雅黑" panose="020B050302020402020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微软雅黑" panose="020B050302020402020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微软雅黑" panose="020B050302020402020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微软雅黑" panose="020B050302020402020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charset="-122"/>
              </a:defRPr>
            </a:lvl9pPr>
          </a:lstStyle>
          <a:p>
            <a:pPr>
              <a:lnSpc>
                <a:spcPct val="100000"/>
              </a:lnSpc>
              <a:spcBef>
                <a:spcPct val="0"/>
              </a:spcBef>
              <a:buFontTx/>
              <a:buNone/>
            </a:pPr>
            <a:r>
              <a:rPr lang="en-US" altLang="zh-CN" sz="2700" b="1">
                <a:solidFill>
                  <a:srgbClr val="FF0000"/>
                </a:solidFill>
                <a:latin typeface="等线" panose="02010600030101010101" charset="-122"/>
                <a:ea typeface="等线" panose="02010600030101010101" charset="-122"/>
              </a:rPr>
              <a:t>sniff    </a:t>
            </a:r>
            <a:r>
              <a:rPr lang="zh-CN" altLang="en-US" sz="2700" b="1">
                <a:solidFill>
                  <a:srgbClr val="FF0000"/>
                </a:solidFill>
                <a:latin typeface="等线" panose="02010600030101010101" charset="-122"/>
                <a:ea typeface="等线" panose="02010600030101010101" charset="-122"/>
              </a:rPr>
              <a:t>嗅，闻</a:t>
            </a:r>
            <a:endParaRPr lang="en-US" altLang="zh-CN" sz="2700" b="1">
              <a:solidFill>
                <a:srgbClr val="FF0000"/>
              </a:solidFill>
              <a:latin typeface="等线" panose="02010600030101010101" charset="-122"/>
              <a:ea typeface="等线" panose="02010600030101010101" charset="-122"/>
            </a:endParaRPr>
          </a:p>
          <a:p>
            <a:pPr>
              <a:lnSpc>
                <a:spcPct val="100000"/>
              </a:lnSpc>
              <a:spcBef>
                <a:spcPct val="0"/>
              </a:spcBef>
              <a:buFontTx/>
              <a:buNone/>
            </a:pPr>
            <a:r>
              <a:rPr lang="en-US" altLang="zh-CN" sz="2700" b="1">
                <a:solidFill>
                  <a:srgbClr val="FF0000"/>
                </a:solidFill>
                <a:latin typeface="等线" panose="02010600030101010101" charset="-122"/>
                <a:ea typeface="等线" panose="02010600030101010101" charset="-122"/>
              </a:rPr>
              <a:t>leap   </a:t>
            </a:r>
            <a:r>
              <a:rPr lang="zh-CN" altLang="en-US" sz="2700" b="1">
                <a:solidFill>
                  <a:srgbClr val="FF0000"/>
                </a:solidFill>
                <a:latin typeface="等线" panose="02010600030101010101" charset="-122"/>
                <a:ea typeface="等线" panose="02010600030101010101" charset="-122"/>
              </a:rPr>
              <a:t>跳跃</a:t>
            </a:r>
            <a:endParaRPr lang="en-US" altLang="zh-CN" sz="2700" b="1">
              <a:solidFill>
                <a:srgbClr val="FF0000"/>
              </a:solidFill>
              <a:latin typeface="等线" panose="02010600030101010101" charset="-122"/>
              <a:ea typeface="等线" panose="02010600030101010101" charset="-122"/>
            </a:endParaRPr>
          </a:p>
          <a:p>
            <a:pPr>
              <a:lnSpc>
                <a:spcPct val="100000"/>
              </a:lnSpc>
              <a:spcBef>
                <a:spcPct val="0"/>
              </a:spcBef>
              <a:buFontTx/>
              <a:buNone/>
            </a:pPr>
            <a:r>
              <a:rPr lang="en-US" altLang="zh-CN" sz="2700" b="1">
                <a:solidFill>
                  <a:srgbClr val="FF0000"/>
                </a:solidFill>
                <a:latin typeface="等线" panose="02010600030101010101" charset="-122"/>
                <a:ea typeface="等线" panose="02010600030101010101" charset="-122"/>
              </a:rPr>
              <a:t>bony  </a:t>
            </a:r>
            <a:r>
              <a:rPr lang="zh-CN" altLang="en-US" sz="2700" b="1">
                <a:solidFill>
                  <a:srgbClr val="FF0000"/>
                </a:solidFill>
                <a:latin typeface="等线" panose="02010600030101010101" charset="-122"/>
                <a:ea typeface="等线" panose="02010600030101010101" charset="-122"/>
              </a:rPr>
              <a:t>皮包骨头</a:t>
            </a:r>
            <a:endParaRPr lang="en-US" altLang="zh-CN" sz="2700" b="1">
              <a:solidFill>
                <a:srgbClr val="FF0000"/>
              </a:solidFill>
              <a:latin typeface="等线" panose="02010600030101010101" charset="-122"/>
              <a:ea typeface="等线" panose="02010600030101010101" charset="-122"/>
            </a:endParaRPr>
          </a:p>
          <a:p>
            <a:pPr>
              <a:lnSpc>
                <a:spcPct val="100000"/>
              </a:lnSpc>
              <a:spcBef>
                <a:spcPct val="0"/>
              </a:spcBef>
              <a:buFontTx/>
              <a:buNone/>
            </a:pPr>
            <a:r>
              <a:rPr lang="en-US" altLang="zh-CN" sz="2700" b="1">
                <a:solidFill>
                  <a:srgbClr val="FF0000"/>
                </a:solidFill>
                <a:latin typeface="等线" panose="02010600030101010101" charset="-122"/>
                <a:ea typeface="等线" panose="02010600030101010101" charset="-122"/>
              </a:rPr>
              <a:t>clamp  </a:t>
            </a:r>
            <a:r>
              <a:rPr lang="zh-CN" altLang="en-US" sz="2700" b="1">
                <a:solidFill>
                  <a:srgbClr val="FF0000"/>
                </a:solidFill>
                <a:latin typeface="等线" panose="02010600030101010101" charset="-122"/>
                <a:ea typeface="等线" panose="02010600030101010101" charset="-122"/>
              </a:rPr>
              <a:t>夹紧</a:t>
            </a:r>
            <a:endParaRPr lang="zh-CN" altLang="en-US" sz="2700" b="1">
              <a:solidFill>
                <a:srgbClr val="FF0000"/>
              </a:solidFill>
              <a:latin typeface="等线" panose="02010600030101010101" charset="-122"/>
              <a:ea typeface="等线" panose="0201060003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22563"/>
                                        </p:tgtEl>
                                        <p:attrNameLst>
                                          <p:attrName>style.visibility</p:attrName>
                                        </p:attrNameLst>
                                      </p:cBhvr>
                                      <p:to>
                                        <p:strVal val="visible"/>
                                      </p:to>
                                    </p:set>
                                    <p:animEffect transition="in" filter="blinds(horizontal)">
                                      <p:cBhvr>
                                        <p:cTn id="19" dur="500"/>
                                        <p:tgtEl>
                                          <p:spTgt spid="322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225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139429"/>
            <a:ext cx="9144000" cy="942975"/>
          </a:xfrm>
          <a:prstGeom prst="rect">
            <a:avLst/>
          </a:prstGeom>
          <a:noFill/>
        </p:spPr>
        <p:txBody>
          <a:bodyPr>
            <a:spAutoFit/>
          </a:bodyPr>
          <a:lstStyle/>
          <a:p>
            <a:pPr algn="just">
              <a:spcBef>
                <a:spcPts val="0"/>
              </a:spcBef>
              <a:spcAft>
                <a:spcPts val="0"/>
              </a:spcAft>
              <a:defRPr/>
            </a:pPr>
            <a:r>
              <a:rPr lang="zh-CN" altLang="en-US" sz="2700" kern="0" dirty="0">
                <a:solidFill>
                  <a:srgbClr val="000000"/>
                </a:solidFill>
                <a:latin typeface="微软雅黑" panose="020B0503020204020204" charset="-122"/>
                <a:ea typeface="微软雅黑" panose="020B0503020204020204" charset="-122"/>
                <a:cs typeface="Times New Roman" panose="02020603050405020304" pitchFamily="18" charset="0"/>
              </a:rPr>
              <a:t>一条厚毛黄色牧羊犬一路小跑而来</a:t>
            </a:r>
            <a:r>
              <a:rPr lang="en-US" altLang="zh-CN" sz="2700" kern="0" dirty="0">
                <a:solidFill>
                  <a:srgbClr val="000000"/>
                </a:solidFill>
                <a:latin typeface="Calibri" panose="020F0502020204030204" charset="0"/>
                <a:ea typeface="Times New Roman" panose="02020603050405020304" pitchFamily="18" charset="0"/>
                <a:cs typeface="Times New Roman" panose="02020603050405020304" pitchFamily="18" charset="0"/>
              </a:rPr>
              <a:t>,</a:t>
            </a:r>
            <a:r>
              <a:rPr lang="zh-CN" altLang="en-US" sz="2700" kern="0" dirty="0">
                <a:solidFill>
                  <a:srgbClr val="000000"/>
                </a:solidFill>
                <a:latin typeface="微软雅黑" panose="020B0503020204020204" charset="-122"/>
                <a:ea typeface="微软雅黑" panose="020B0503020204020204" charset="-122"/>
                <a:cs typeface="Times New Roman" panose="02020603050405020304" pitchFamily="18" charset="0"/>
              </a:rPr>
              <a:t>低着头</a:t>
            </a:r>
            <a:r>
              <a:rPr lang="en-US" altLang="zh-CN" sz="2700" kern="0" dirty="0">
                <a:solidFill>
                  <a:srgbClr val="000000"/>
                </a:solidFill>
                <a:latin typeface="Calibri" panose="020F0502020204030204" charset="0"/>
                <a:ea typeface="Times New Roman" panose="02020603050405020304" pitchFamily="18" charset="0"/>
                <a:cs typeface="Times New Roman" panose="02020603050405020304" pitchFamily="18" charset="0"/>
              </a:rPr>
              <a:t>,</a:t>
            </a:r>
            <a:r>
              <a:rPr lang="zh-CN" altLang="en-US" sz="2700" kern="0" dirty="0">
                <a:solidFill>
                  <a:srgbClr val="000000"/>
                </a:solidFill>
                <a:latin typeface="微软雅黑" panose="020B0503020204020204" charset="-122"/>
                <a:ea typeface="微软雅黑" panose="020B0503020204020204" charset="-122"/>
                <a:cs typeface="Times New Roman" panose="02020603050405020304" pitchFamily="18" charset="0"/>
              </a:rPr>
              <a:t>舌头耷拉着</a:t>
            </a:r>
            <a:r>
              <a:rPr lang="en-US" altLang="zh-CN" sz="2700" kern="0" dirty="0">
                <a:solidFill>
                  <a:srgbClr val="000000"/>
                </a:solidFill>
                <a:latin typeface="Calibri" panose="020F0502020204030204" charset="0"/>
                <a:ea typeface="Times New Roman" panose="02020603050405020304" pitchFamily="18" charset="0"/>
                <a:cs typeface="Times New Roman" panose="02020603050405020304" pitchFamily="18" charset="0"/>
              </a:rPr>
              <a:t>,</a:t>
            </a:r>
            <a:r>
              <a:rPr lang="zh-CN" altLang="en-US" sz="2700" kern="0" dirty="0">
                <a:solidFill>
                  <a:srgbClr val="000000"/>
                </a:solidFill>
                <a:latin typeface="微软雅黑" panose="020B0503020204020204" charset="-122"/>
                <a:ea typeface="微软雅黑" panose="020B0503020204020204" charset="-122"/>
                <a:cs typeface="Times New Roman" panose="02020603050405020304" pitchFamily="18" charset="0"/>
              </a:rPr>
              <a:t>滴着口水</a:t>
            </a:r>
            <a:r>
              <a:rPr lang="en-US" altLang="zh-CN" sz="2700" kern="0" dirty="0">
                <a:solidFill>
                  <a:srgbClr val="000000"/>
                </a:solidFill>
                <a:latin typeface="Calibri" panose="020F0502020204030204" charset="0"/>
                <a:ea typeface="Times New Roman" panose="02020603050405020304" pitchFamily="18" charset="0"/>
                <a:cs typeface="Times New Roman" panose="02020603050405020304" pitchFamily="18" charset="0"/>
              </a:rPr>
              <a:t>.</a:t>
            </a:r>
            <a:r>
              <a:rPr lang="zh-CN" altLang="en-US" sz="2700" kern="0" dirty="0">
                <a:solidFill>
                  <a:srgbClr val="000000"/>
                </a:solidFill>
                <a:latin typeface="微软雅黑" panose="020B0503020204020204" charset="-122"/>
                <a:ea typeface="微软雅黑" panose="020B0503020204020204" charset="-122"/>
                <a:cs typeface="Times New Roman" panose="02020603050405020304" pitchFamily="18" charset="0"/>
              </a:rPr>
              <a:t>尾巴懒洋洋地卷着</a:t>
            </a:r>
            <a:r>
              <a:rPr lang="en-US" altLang="zh-CN" sz="2700" kern="0" dirty="0">
                <a:solidFill>
                  <a:srgbClr val="000000"/>
                </a:solidFill>
                <a:latin typeface="Calibri" panose="020F0502020204030204" charset="0"/>
                <a:ea typeface="Times New Roman" panose="02020603050405020304" pitchFamily="18" charset="0"/>
                <a:cs typeface="Times New Roman" panose="02020603050405020304" pitchFamily="18" charset="0"/>
              </a:rPr>
              <a:t>,</a:t>
            </a:r>
            <a:r>
              <a:rPr lang="zh-CN" altLang="en-US" sz="2700" kern="0" dirty="0">
                <a:solidFill>
                  <a:srgbClr val="000000"/>
                </a:solidFill>
                <a:latin typeface="微软雅黑" panose="020B0503020204020204" charset="-122"/>
                <a:ea typeface="微软雅黑" panose="020B0503020204020204" charset="-122"/>
                <a:cs typeface="Times New Roman" panose="02020603050405020304" pitchFamily="18" charset="0"/>
              </a:rPr>
              <a:t>大声地喘着气</a:t>
            </a:r>
            <a:r>
              <a:rPr lang="en-US" altLang="zh-CN" sz="2700" kern="0" dirty="0">
                <a:solidFill>
                  <a:srgbClr val="000000"/>
                </a:solidFill>
                <a:latin typeface="Calibri" panose="020F0502020204030204" charset="0"/>
                <a:ea typeface="Times New Roman" panose="02020603050405020304" pitchFamily="18" charset="0"/>
                <a:cs typeface="Times New Roman" panose="02020603050405020304" pitchFamily="18" charset="0"/>
              </a:rPr>
              <a:t>. </a:t>
            </a:r>
            <a:endParaRPr lang="zh-CN" altLang="en-US" sz="2700" kern="100" dirty="0">
              <a:solidFill>
                <a:prstClr val="black"/>
              </a:solidFill>
              <a:cs typeface="Times New Roman" panose="02020603050405020304" pitchFamily="18" charset="0"/>
            </a:endParaRPr>
          </a:p>
        </p:txBody>
      </p:sp>
      <p:sp>
        <p:nvSpPr>
          <p:cNvPr id="3" name="文本框 2"/>
          <p:cNvSpPr txBox="1">
            <a:spLocks noChangeArrowheads="1"/>
          </p:cNvSpPr>
          <p:nvPr/>
        </p:nvSpPr>
        <p:spPr bwMode="auto">
          <a:xfrm>
            <a:off x="0" y="2400300"/>
            <a:ext cx="9144000" cy="132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425">
              <a:lnSpc>
                <a:spcPct val="90000"/>
              </a:lnSpc>
              <a:spcBef>
                <a:spcPts val="1000"/>
              </a:spcBef>
              <a:buFont typeface="Arial" panose="020B0604020202020204" pitchFamily="34" charset="0"/>
              <a:buChar char="•"/>
              <a:defRPr sz="2800">
                <a:solidFill>
                  <a:schemeClr val="tx1"/>
                </a:solidFill>
                <a:latin typeface="Calibri" panose="020F0502020204030204" charset="0"/>
                <a:ea typeface="微软雅黑" panose="020B050302020402020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微软雅黑" panose="020B050302020402020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微软雅黑" panose="020B050302020402020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微软雅黑" panose="020B050302020402020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微软雅黑" panose="020B050302020402020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charset="-122"/>
              </a:defRPr>
            </a:lvl9pPr>
          </a:lstStyle>
          <a:p>
            <a:pPr algn="just">
              <a:lnSpc>
                <a:spcPct val="100000"/>
              </a:lnSpc>
              <a:spcBef>
                <a:spcPct val="0"/>
              </a:spcBef>
              <a:buFontTx/>
              <a:buNone/>
            </a:pPr>
            <a:r>
              <a:rPr lang="en-US" altLang="zh-CN" sz="2700">
                <a:solidFill>
                  <a:srgbClr val="000000"/>
                </a:solidFill>
                <a:ea typeface="等线" panose="02010600030101010101" charset="-122"/>
                <a:cs typeface="Times New Roman" panose="02020603050405020304" pitchFamily="18" charset="0"/>
              </a:rPr>
              <a:t>A </a:t>
            </a:r>
            <a:r>
              <a:rPr lang="en-US" altLang="zh-CN" sz="2700">
                <a:solidFill>
                  <a:srgbClr val="FF0000"/>
                </a:solidFill>
                <a:ea typeface="等线" panose="02010600030101010101" charset="-122"/>
                <a:cs typeface="Times New Roman" panose="02020603050405020304" pitchFamily="18" charset="0"/>
              </a:rPr>
              <a:t>thick-furred</a:t>
            </a:r>
            <a:r>
              <a:rPr lang="en-US" altLang="zh-CN" sz="2700">
                <a:solidFill>
                  <a:srgbClr val="000000"/>
                </a:solidFill>
                <a:ea typeface="等线" panose="02010600030101010101" charset="-122"/>
                <a:cs typeface="Times New Roman" panose="02020603050405020304" pitchFamily="18" charset="0"/>
              </a:rPr>
              <a:t> yellow shepherd dog </a:t>
            </a:r>
            <a:r>
              <a:rPr lang="en-US" altLang="zh-CN" sz="2700">
                <a:solidFill>
                  <a:srgbClr val="FF0000"/>
                </a:solidFill>
                <a:ea typeface="等线" panose="02010600030101010101" charset="-122"/>
                <a:cs typeface="Times New Roman" panose="02020603050405020304" pitchFamily="18" charset="0"/>
              </a:rPr>
              <a:t>came trotting </a:t>
            </a:r>
            <a:r>
              <a:rPr lang="en-US" altLang="zh-CN" sz="2700">
                <a:solidFill>
                  <a:srgbClr val="000000"/>
                </a:solidFill>
                <a:ea typeface="等线" panose="02010600030101010101" charset="-122"/>
                <a:cs typeface="Times New Roman" panose="02020603050405020304" pitchFamily="18" charset="0"/>
              </a:rPr>
              <a:t>down the road, head low, tongue </a:t>
            </a:r>
            <a:r>
              <a:rPr lang="en-US" altLang="zh-CN" sz="2700">
                <a:solidFill>
                  <a:srgbClr val="FF0000"/>
                </a:solidFill>
                <a:ea typeface="等线" panose="02010600030101010101" charset="-122"/>
                <a:cs typeface="Times New Roman" panose="02020603050405020304" pitchFamily="18" charset="0"/>
              </a:rPr>
              <a:t>lolling and dripping</a:t>
            </a:r>
            <a:r>
              <a:rPr lang="en-US" altLang="zh-CN" sz="2700">
                <a:solidFill>
                  <a:srgbClr val="000000"/>
                </a:solidFill>
                <a:ea typeface="等线" panose="02010600030101010101" charset="-122"/>
                <a:cs typeface="Times New Roman" panose="02020603050405020304" pitchFamily="18" charset="0"/>
              </a:rPr>
              <a:t>. Its tail limply(</a:t>
            </a:r>
            <a:r>
              <a:rPr lang="zh-CN" altLang="en-US" sz="2700">
                <a:solidFill>
                  <a:srgbClr val="000000"/>
                </a:solidFill>
                <a:latin typeface="微软雅黑" panose="020B0503020204020204" charset="-122"/>
                <a:ea typeface="等线" panose="02010600030101010101" charset="-122"/>
                <a:cs typeface="Times New Roman" panose="02020603050405020304" pitchFamily="18" charset="0"/>
              </a:rPr>
              <a:t>柔软地</a:t>
            </a:r>
            <a:r>
              <a:rPr lang="en-US" altLang="zh-CN" sz="2700">
                <a:solidFill>
                  <a:srgbClr val="000000"/>
                </a:solidFill>
                <a:ea typeface="等线" panose="02010600030101010101" charset="-122"/>
                <a:cs typeface="Times New Roman" panose="02020603050405020304" pitchFamily="18" charset="0"/>
              </a:rPr>
              <a:t>,</a:t>
            </a:r>
            <a:r>
              <a:rPr lang="zh-CN" altLang="en-US" sz="2700">
                <a:solidFill>
                  <a:srgbClr val="000000"/>
                </a:solidFill>
                <a:latin typeface="微软雅黑" panose="020B0503020204020204" charset="-122"/>
              </a:rPr>
              <a:t>软绵绵地</a:t>
            </a:r>
            <a:r>
              <a:rPr lang="en-US" altLang="zh-CN" sz="2700">
                <a:solidFill>
                  <a:srgbClr val="000000"/>
                </a:solidFill>
                <a:ea typeface="等线" panose="02010600030101010101" charset="-122"/>
              </a:rPr>
              <a:t>) </a:t>
            </a:r>
            <a:r>
              <a:rPr lang="en-US" altLang="zh-CN" sz="2700">
                <a:solidFill>
                  <a:srgbClr val="FF0000"/>
                </a:solidFill>
                <a:ea typeface="等线" panose="02010600030101010101" charset="-122"/>
              </a:rPr>
              <a:t>curled</a:t>
            </a:r>
            <a:r>
              <a:rPr lang="en-US" altLang="zh-CN" sz="2700">
                <a:solidFill>
                  <a:srgbClr val="000000"/>
                </a:solidFill>
                <a:ea typeface="等线" panose="02010600030101010101" charset="-122"/>
              </a:rPr>
              <a:t>, and it </a:t>
            </a:r>
            <a:r>
              <a:rPr lang="en-US" altLang="zh-CN" sz="2700">
                <a:solidFill>
                  <a:srgbClr val="FF0000"/>
                </a:solidFill>
                <a:ea typeface="等线" panose="02010600030101010101" charset="-122"/>
              </a:rPr>
              <a:t>panted</a:t>
            </a:r>
            <a:r>
              <a:rPr lang="en-US" altLang="zh-CN" sz="2700">
                <a:solidFill>
                  <a:srgbClr val="000000"/>
                </a:solidFill>
                <a:ea typeface="等线" panose="02010600030101010101" charset="-122"/>
              </a:rPr>
              <a:t> loudly.    </a:t>
            </a:r>
            <a:endParaRPr lang="en-US" altLang="zh-CN" sz="2700">
              <a:solidFill>
                <a:srgbClr val="000000"/>
              </a:solidFill>
              <a:latin typeface="等线" panose="02010600030101010101" charset="-122"/>
              <a:ea typeface="等线" panose="02010600030101010101" charset="-122"/>
            </a:endParaRPr>
          </a:p>
        </p:txBody>
      </p:sp>
      <p:sp>
        <p:nvSpPr>
          <p:cNvPr id="4" name="文本框 3"/>
          <p:cNvSpPr txBox="1">
            <a:spLocks noChangeArrowheads="1"/>
          </p:cNvSpPr>
          <p:nvPr/>
        </p:nvSpPr>
        <p:spPr bwMode="auto">
          <a:xfrm>
            <a:off x="0" y="4076700"/>
            <a:ext cx="9144000" cy="1354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微软雅黑" panose="020B050302020402020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微软雅黑" panose="020B050302020402020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微软雅黑" panose="020B050302020402020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微软雅黑" panose="020B050302020402020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微软雅黑" panose="020B050302020402020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charset="-122"/>
              </a:defRPr>
            </a:lvl9pPr>
          </a:lstStyle>
          <a:p>
            <a:pPr>
              <a:lnSpc>
                <a:spcPct val="100000"/>
              </a:lnSpc>
              <a:spcBef>
                <a:spcPct val="0"/>
              </a:spcBef>
              <a:buFontTx/>
              <a:buNone/>
            </a:pPr>
            <a:r>
              <a:rPr lang="en-US" altLang="zh-CN" sz="2700">
                <a:ea typeface="等线" panose="02010600030101010101" charset="-122"/>
                <a:cs typeface="Times New Roman" panose="02020603050405020304" pitchFamily="18" charset="0"/>
              </a:rPr>
              <a:t>loll  </a:t>
            </a:r>
            <a:r>
              <a:rPr lang="zh-CN" altLang="en-US" sz="2700">
                <a:latin typeface="微软雅黑" panose="020B0503020204020204" charset="-122"/>
                <a:ea typeface="等线" panose="02010600030101010101" charset="-122"/>
                <a:cs typeface="Times New Roman" panose="02020603050405020304" pitchFamily="18" charset="0"/>
              </a:rPr>
              <a:t>头</a:t>
            </a:r>
            <a:r>
              <a:rPr lang="en-US" altLang="zh-CN" sz="2700">
                <a:ea typeface="等线" panose="02010600030101010101" charset="-122"/>
                <a:cs typeface="Times New Roman" panose="02020603050405020304" pitchFamily="18" charset="0"/>
              </a:rPr>
              <a:t>,</a:t>
            </a:r>
            <a:r>
              <a:rPr lang="zh-CN" altLang="en-US" sz="2700">
                <a:latin typeface="微软雅黑" panose="020B0503020204020204" charset="-122"/>
              </a:rPr>
              <a:t>舌等耷拉</a:t>
            </a:r>
            <a:r>
              <a:rPr lang="en-US" altLang="zh-CN" sz="2700">
                <a:ea typeface="等线" panose="02010600030101010101" charset="-122"/>
              </a:rPr>
              <a:t>,</a:t>
            </a:r>
            <a:r>
              <a:rPr lang="zh-CN" altLang="en-US" sz="2700">
                <a:latin typeface="微软雅黑" panose="020B0503020204020204" charset="-122"/>
              </a:rPr>
              <a:t>下垂</a:t>
            </a:r>
            <a:r>
              <a:rPr lang="en-US" altLang="zh-CN" sz="2700">
                <a:latin typeface="微软雅黑" panose="020B0503020204020204" charset="-122"/>
              </a:rPr>
              <a:t>:</a:t>
            </a:r>
            <a:r>
              <a:rPr lang="en-US" altLang="zh-CN" sz="2700">
                <a:solidFill>
                  <a:srgbClr val="666666"/>
                </a:solidFill>
                <a:latin typeface="Arial" panose="020B0604020202020204" pitchFamily="34" charset="0"/>
                <a:ea typeface="等线" panose="02010600030101010101" charset="-122"/>
              </a:rPr>
              <a:t> My head lolled against his shoulder. </a:t>
            </a:r>
            <a:endParaRPr lang="en-US" altLang="zh-CN" sz="2700">
              <a:solidFill>
                <a:srgbClr val="666666"/>
              </a:solidFill>
              <a:latin typeface="Arial" panose="020B0604020202020204" pitchFamily="34" charset="0"/>
              <a:ea typeface="等线" panose="02010600030101010101" charset="-122"/>
            </a:endParaRPr>
          </a:p>
          <a:p>
            <a:pPr>
              <a:lnSpc>
                <a:spcPct val="100000"/>
              </a:lnSpc>
              <a:spcBef>
                <a:spcPct val="0"/>
              </a:spcBef>
              <a:buFontTx/>
              <a:buNone/>
            </a:pPr>
            <a:r>
              <a:rPr lang="zh-CN" altLang="en-US" sz="2700">
                <a:solidFill>
                  <a:srgbClr val="666666"/>
                </a:solidFill>
                <a:latin typeface="Arial" panose="020B0604020202020204" pitchFamily="34" charset="0"/>
                <a:ea typeface="等线" panose="02010600030101010101" charset="-122"/>
              </a:rPr>
              <a:t>                                 我把头懒懒地靠在他的肩上</a:t>
            </a:r>
            <a:endParaRPr lang="en-US" altLang="zh-CN" sz="2700">
              <a:ea typeface="等线" panose="02010600030101010101" charset="-122"/>
            </a:endParaRPr>
          </a:p>
          <a:p>
            <a:pPr>
              <a:lnSpc>
                <a:spcPct val="100000"/>
              </a:lnSpc>
              <a:spcBef>
                <a:spcPct val="0"/>
              </a:spcBef>
              <a:buFontTx/>
              <a:buNone/>
            </a:pPr>
            <a:r>
              <a:rPr lang="en-US" altLang="zh-CN" sz="2700">
                <a:ea typeface="等线" panose="02010600030101010101" charset="-122"/>
              </a:rPr>
              <a:t>pant </a:t>
            </a:r>
            <a:r>
              <a:rPr lang="zh-CN" altLang="en-US" sz="2700">
                <a:latin typeface="微软雅黑" panose="020B0503020204020204" charset="-122"/>
              </a:rPr>
              <a:t>气喘</a:t>
            </a:r>
            <a:r>
              <a:rPr lang="en-US" altLang="zh-CN" sz="2700">
                <a:ea typeface="等线" panose="02010600030101010101" charset="-122"/>
              </a:rPr>
              <a:t>,</a:t>
            </a:r>
            <a:r>
              <a:rPr lang="zh-CN" altLang="en-US" sz="2700">
                <a:latin typeface="微软雅黑" panose="020B0503020204020204" charset="-122"/>
              </a:rPr>
              <a:t>喘息</a:t>
            </a:r>
            <a:endParaRPr lang="zh-CN" altLang="en-US" sz="1350">
              <a:latin typeface="等线" panose="02010600030101010101" charset="-122"/>
              <a:ea typeface="等线" panose="0201060003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728" y="1260872"/>
            <a:ext cx="9144000" cy="4617720"/>
          </a:xfrm>
          <a:prstGeom prst="rect">
            <a:avLst/>
          </a:prstGeom>
          <a:noFill/>
        </p:spPr>
        <p:txBody>
          <a:bodyPr>
            <a:spAutoFit/>
          </a:bodyPr>
          <a:lstStyle/>
          <a:p>
            <a:pPr eaLnBrk="1" fontAlgn="auto" hangingPunct="1">
              <a:spcBef>
                <a:spcPts val="0"/>
              </a:spcBef>
              <a:spcAft>
                <a:spcPts val="0"/>
              </a:spcAft>
              <a:defRPr/>
            </a:pPr>
            <a:r>
              <a:rPr lang="en-US" altLang="zh-CN" sz="2700" dirty="0">
                <a:solidFill>
                  <a:prstClr val="black"/>
                </a:solidFill>
                <a:latin typeface="Times New Roman" panose="02020603050405020304" pitchFamily="18" charset="0"/>
                <a:cs typeface="Times New Roman" panose="02020603050405020304" pitchFamily="18" charset="0"/>
              </a:rPr>
              <a:t>1. I felt so scared that </a:t>
            </a:r>
            <a:r>
              <a:rPr lang="en-US" altLang="zh-CN" sz="2700" dirty="0">
                <a:solidFill>
                  <a:srgbClr val="FF33CC"/>
                </a:solidFill>
                <a:latin typeface="Times New Roman" panose="02020603050405020304" pitchFamily="18" charset="0"/>
                <a:cs typeface="Times New Roman" panose="02020603050405020304" pitchFamily="18" charset="0"/>
              </a:rPr>
              <a:t>my throat tightened and my knees felt weak.    </a:t>
            </a:r>
            <a:r>
              <a:rPr lang="en-US" altLang="zh-CN" sz="2700" dirty="0">
                <a:solidFill>
                  <a:prstClr val="black"/>
                </a:solidFill>
                <a:latin typeface="Times New Roman" panose="02020603050405020304" pitchFamily="18" charset="0"/>
                <a:cs typeface="Times New Roman" panose="02020603050405020304" pitchFamily="18" charset="0"/>
              </a:rPr>
              <a:t>(</a:t>
            </a:r>
            <a:r>
              <a:rPr lang="zh-CN" altLang="zh-CN" sz="2700" dirty="0">
                <a:solidFill>
                  <a:prstClr val="black"/>
                </a:solidFill>
                <a:latin typeface="Times New Roman" panose="02020603050405020304" pitchFamily="18" charset="0"/>
                <a:cs typeface="Times New Roman" panose="02020603050405020304" pitchFamily="18" charset="0"/>
              </a:rPr>
              <a:t>嗓子发紧，膝盖发软</a:t>
            </a:r>
            <a:r>
              <a:rPr lang="en-US" altLang="zh-CN" sz="2700" dirty="0">
                <a:solidFill>
                  <a:prstClr val="black"/>
                </a:solidFill>
                <a:latin typeface="Times New Roman" panose="02020603050405020304" pitchFamily="18" charset="0"/>
                <a:cs typeface="Times New Roman" panose="02020603050405020304" pitchFamily="18" charset="0"/>
              </a:rPr>
              <a:t>)</a:t>
            </a:r>
            <a:endParaRPr lang="zh-CN" altLang="zh-CN" sz="2700" dirty="0">
              <a:solidFill>
                <a:prstClr val="black"/>
              </a:solidFill>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en-US" altLang="zh-CN" sz="2700" dirty="0">
                <a:solidFill>
                  <a:prstClr val="black"/>
                </a:solidFill>
                <a:latin typeface="Times New Roman" panose="02020603050405020304" pitchFamily="18" charset="0"/>
                <a:cs typeface="Times New Roman" panose="02020603050405020304" pitchFamily="18" charset="0"/>
              </a:rPr>
              <a:t>2. I froze with terror, </a:t>
            </a:r>
            <a:r>
              <a:rPr lang="en-US" altLang="zh-CN" sz="2700" dirty="0">
                <a:solidFill>
                  <a:srgbClr val="FF33CC"/>
                </a:solidFill>
                <a:latin typeface="Times New Roman" panose="02020603050405020304" pitchFamily="18" charset="0"/>
                <a:cs typeface="Times New Roman" panose="02020603050405020304" pitchFamily="18" charset="0"/>
              </a:rPr>
              <a:t>too scared to move an inch</a:t>
            </a:r>
            <a:r>
              <a:rPr lang="en-US" altLang="zh-CN" sz="2700" dirty="0">
                <a:solidFill>
                  <a:prstClr val="black"/>
                </a:solidFill>
                <a:latin typeface="Times New Roman" panose="02020603050405020304" pitchFamily="18" charset="0"/>
                <a:cs typeface="Times New Roman" panose="02020603050405020304" pitchFamily="18" charset="0"/>
              </a:rPr>
              <a:t>.   (</a:t>
            </a:r>
            <a:r>
              <a:rPr lang="zh-CN" altLang="zh-CN" sz="2700" dirty="0">
                <a:solidFill>
                  <a:prstClr val="black"/>
                </a:solidFill>
                <a:latin typeface="Times New Roman" panose="02020603050405020304" pitchFamily="18" charset="0"/>
                <a:cs typeface="Times New Roman" panose="02020603050405020304" pitchFamily="18" charset="0"/>
              </a:rPr>
              <a:t>吓呆了，不敢动弹</a:t>
            </a:r>
            <a:r>
              <a:rPr lang="en-US" altLang="zh-CN" sz="2700" dirty="0">
                <a:solidFill>
                  <a:prstClr val="black"/>
                </a:solidFill>
                <a:latin typeface="Times New Roman" panose="02020603050405020304" pitchFamily="18" charset="0"/>
                <a:cs typeface="Times New Roman" panose="02020603050405020304" pitchFamily="18" charset="0"/>
              </a:rPr>
              <a:t>)</a:t>
            </a:r>
            <a:endParaRPr lang="zh-CN" altLang="zh-CN" sz="2700" dirty="0">
              <a:solidFill>
                <a:prstClr val="black"/>
              </a:solidFill>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en-US" altLang="zh-CN" sz="2700" dirty="0">
                <a:solidFill>
                  <a:prstClr val="black"/>
                </a:solidFill>
                <a:latin typeface="Times New Roman" panose="02020603050405020304" pitchFamily="18" charset="0"/>
                <a:cs typeface="Times New Roman" panose="02020603050405020304" pitchFamily="18" charset="0"/>
              </a:rPr>
              <a:t>3. The horrible scene made </a:t>
            </a:r>
            <a:r>
              <a:rPr lang="en-US" altLang="zh-CN" sz="2700" dirty="0">
                <a:solidFill>
                  <a:srgbClr val="FF33CC"/>
                </a:solidFill>
                <a:latin typeface="Times New Roman" panose="02020603050405020304" pitchFamily="18" charset="0"/>
                <a:cs typeface="Times New Roman" panose="02020603050405020304" pitchFamily="18" charset="0"/>
              </a:rPr>
              <a:t>my blood run cold </a:t>
            </a:r>
            <a:r>
              <a:rPr lang="en-US" altLang="zh-CN" sz="2700" dirty="0">
                <a:solidFill>
                  <a:prstClr val="black"/>
                </a:solidFill>
                <a:latin typeface="Times New Roman" panose="02020603050405020304" pitchFamily="18" charset="0"/>
                <a:cs typeface="Times New Roman" panose="02020603050405020304" pitchFamily="18" charset="0"/>
              </a:rPr>
              <a:t>and </a:t>
            </a:r>
            <a:r>
              <a:rPr lang="en-US" altLang="zh-CN" sz="2700" dirty="0">
                <a:solidFill>
                  <a:srgbClr val="FF33CC"/>
                </a:solidFill>
                <a:latin typeface="Times New Roman" panose="02020603050405020304" pitchFamily="18" charset="0"/>
                <a:cs typeface="Times New Roman" panose="02020603050405020304" pitchFamily="18" charset="0"/>
              </a:rPr>
              <a:t>struck fear into my heart</a:t>
            </a:r>
            <a:r>
              <a:rPr lang="en-US" altLang="zh-CN" sz="2700" dirty="0">
                <a:solidFill>
                  <a:prstClr val="black"/>
                </a:solidFill>
                <a:latin typeface="Times New Roman" panose="02020603050405020304" pitchFamily="18" charset="0"/>
                <a:cs typeface="Times New Roman" panose="02020603050405020304" pitchFamily="18" charset="0"/>
              </a:rPr>
              <a:t>.</a:t>
            </a:r>
            <a:endParaRPr lang="zh-CN" altLang="zh-CN" sz="2700" dirty="0">
              <a:solidFill>
                <a:prstClr val="black"/>
              </a:solidFill>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en-US" altLang="zh-CN" sz="2700" dirty="0">
                <a:solidFill>
                  <a:prstClr val="black"/>
                </a:solidFill>
                <a:latin typeface="Times New Roman" panose="02020603050405020304" pitchFamily="18" charset="0"/>
                <a:cs typeface="Times New Roman" panose="02020603050405020304" pitchFamily="18" charset="0"/>
              </a:rPr>
              <a:t>   </a:t>
            </a:r>
            <a:r>
              <a:rPr lang="zh-CN" altLang="zh-CN" sz="2700" dirty="0">
                <a:solidFill>
                  <a:prstClr val="black"/>
                </a:solidFill>
                <a:latin typeface="Times New Roman" panose="02020603050405020304" pitchFamily="18" charset="0"/>
                <a:cs typeface="Times New Roman" panose="02020603050405020304" pitchFamily="18" charset="0"/>
              </a:rPr>
              <a:t>那可怕的场面使我毛骨悚然，使我胆战心惊。</a:t>
            </a:r>
            <a:endParaRPr lang="en-US" altLang="zh-CN" sz="2700" dirty="0">
              <a:solidFill>
                <a:prstClr val="black"/>
              </a:solidFill>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en-US" altLang="zh-CN" sz="2700" dirty="0">
                <a:solidFill>
                  <a:prstClr val="black"/>
                </a:solidFill>
                <a:latin typeface="Times New Roman" panose="02020603050405020304" pitchFamily="18" charset="0"/>
                <a:cs typeface="Times New Roman" panose="02020603050405020304" pitchFamily="18" charset="0"/>
              </a:rPr>
              <a:t>4.The horrible scene just made my </a:t>
            </a:r>
            <a:r>
              <a:rPr lang="en-US" altLang="zh-CN" sz="2700" dirty="0">
                <a:solidFill>
                  <a:srgbClr val="FF33CC"/>
                </a:solidFill>
                <a:latin typeface="Times New Roman" panose="02020603050405020304" pitchFamily="18" charset="0"/>
                <a:cs typeface="Times New Roman" panose="02020603050405020304" pitchFamily="18" charset="0"/>
              </a:rPr>
              <a:t>hair stand on end</a:t>
            </a:r>
            <a:r>
              <a:rPr lang="en-US" altLang="zh-CN" sz="2700" dirty="0">
                <a:solidFill>
                  <a:prstClr val="black"/>
                </a:solidFill>
                <a:latin typeface="Times New Roman" panose="02020603050405020304" pitchFamily="18" charset="0"/>
                <a:cs typeface="Times New Roman" panose="02020603050405020304" pitchFamily="18" charset="0"/>
              </a:rPr>
              <a:t>. </a:t>
            </a:r>
            <a:endParaRPr lang="en-US" altLang="zh-CN" sz="2700" dirty="0">
              <a:solidFill>
                <a:prstClr val="black"/>
              </a:solidFill>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en-US" altLang="zh-CN" sz="2700" dirty="0">
                <a:solidFill>
                  <a:prstClr val="black"/>
                </a:solidFill>
                <a:latin typeface="Times New Roman" panose="02020603050405020304" pitchFamily="18" charset="0"/>
                <a:cs typeface="Times New Roman" panose="02020603050405020304" pitchFamily="18" charset="0"/>
              </a:rPr>
              <a:t>5. </a:t>
            </a:r>
            <a:r>
              <a:rPr lang="en-US" altLang="zh-CN" sz="27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My reply fueled mother’s anger and she </a:t>
            </a:r>
            <a:r>
              <a:rPr lang="en-US" altLang="zh-CN" sz="2700" kern="0" dirty="0">
                <a:solidFill>
                  <a:srgbClr val="FF33CC"/>
                </a:solidFill>
                <a:latin typeface="Times New Roman" panose="02020603050405020304" pitchFamily="18" charset="0"/>
                <a:ea typeface="宋体" panose="02010600030101010101" pitchFamily="2" charset="-122"/>
                <a:cs typeface="Times New Roman" panose="02020603050405020304" pitchFamily="18" charset="0"/>
              </a:rPr>
              <a:t>erupted like a volcano</a:t>
            </a:r>
            <a:r>
              <a:rPr lang="en-US" altLang="zh-CN" sz="27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7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eaLnBrk="1" fontAlgn="auto" hangingPunct="1">
              <a:spcBef>
                <a:spcPts val="0"/>
              </a:spcBef>
              <a:spcAft>
                <a:spcPts val="0"/>
              </a:spcAft>
              <a:defRPr/>
            </a:pPr>
            <a:endParaRPr lang="zh-CN" altLang="zh-CN" sz="2700" dirty="0">
              <a:solidFill>
                <a:prstClr val="black"/>
              </a:solidFill>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endParaRPr lang="zh-CN" altLang="zh-CN" sz="27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038225"/>
            <a:ext cx="9144000" cy="4617720"/>
          </a:xfrm>
          <a:prstGeom prst="rect">
            <a:avLst/>
          </a:prstGeom>
          <a:noFill/>
        </p:spPr>
        <p:txBody>
          <a:bodyPr>
            <a:spAutoFit/>
          </a:bodyPr>
          <a:lstStyle/>
          <a:p>
            <a:pPr marL="342900" indent="-342900">
              <a:spcBef>
                <a:spcPts val="0"/>
              </a:spcBef>
              <a:spcAft>
                <a:spcPts val="0"/>
              </a:spcAft>
              <a:buFont typeface="Times New Roman" panose="02020603050405020304" pitchFamily="18" charset="0"/>
              <a:buAutoNum type="arabicPeriod"/>
              <a:defRPr/>
            </a:pPr>
            <a:r>
              <a:rPr lang="en-US" altLang="zh-CN" sz="2700" dirty="0">
                <a:solidFill>
                  <a:srgbClr val="000000"/>
                </a:solidFill>
                <a:latin typeface="Times New Roman" panose="02020603050405020304" pitchFamily="18" charset="0"/>
                <a:cs typeface="Times New Roman" panose="02020603050405020304" pitchFamily="18" charset="0"/>
              </a:rPr>
              <a:t>Though Mrs. </a:t>
            </a:r>
            <a:r>
              <a:rPr lang="en-US" altLang="zh-CN" sz="2700" dirty="0" err="1">
                <a:solidFill>
                  <a:srgbClr val="000000"/>
                </a:solidFill>
                <a:latin typeface="Times New Roman" panose="02020603050405020304" pitchFamily="18" charset="0"/>
                <a:cs typeface="Times New Roman" panose="02020603050405020304" pitchFamily="18" charset="0"/>
              </a:rPr>
              <a:t>Proudfoot</a:t>
            </a:r>
            <a:r>
              <a:rPr lang="en-US" altLang="zh-CN" sz="2700" dirty="0">
                <a:solidFill>
                  <a:srgbClr val="000000"/>
                </a:solidFill>
                <a:latin typeface="Times New Roman" panose="02020603050405020304" pitchFamily="18" charset="0"/>
                <a:cs typeface="Times New Roman" panose="02020603050405020304" pitchFamily="18" charset="0"/>
              </a:rPr>
              <a:t> was a lonely widow, her heart </a:t>
            </a:r>
            <a:r>
              <a:rPr lang="en-US" altLang="zh-CN" sz="2700" dirty="0">
                <a:solidFill>
                  <a:srgbClr val="FF0000"/>
                </a:solidFill>
                <a:latin typeface="Times New Roman" panose="02020603050405020304" pitchFamily="18" charset="0"/>
                <a:cs typeface="Times New Roman" panose="02020603050405020304" pitchFamily="18" charset="0"/>
              </a:rPr>
              <a:t>was brimful of</a:t>
            </a:r>
            <a:r>
              <a:rPr lang="en-US" altLang="zh-CN" sz="2700" dirty="0">
                <a:solidFill>
                  <a:srgbClr val="000000"/>
                </a:solidFill>
                <a:latin typeface="Times New Roman" panose="02020603050405020304" pitchFamily="18" charset="0"/>
                <a:cs typeface="Times New Roman" panose="02020603050405020304" pitchFamily="18" charset="0"/>
              </a:rPr>
              <a:t> happiness and warmth. “Roses given, fragrance in hand”. She actually fulfilled herself by helping others.</a:t>
            </a:r>
            <a:endParaRPr lang="en-US" altLang="zh-CN" sz="2700" dirty="0">
              <a:solidFill>
                <a:srgbClr val="000000"/>
              </a:solidFill>
              <a:latin typeface="Times New Roman" panose="02020603050405020304" pitchFamily="18" charset="0"/>
              <a:cs typeface="Times New Roman" panose="02020603050405020304" pitchFamily="18" charset="0"/>
            </a:endParaRPr>
          </a:p>
          <a:p>
            <a:pPr>
              <a:spcBef>
                <a:spcPts val="0"/>
              </a:spcBef>
              <a:spcAft>
                <a:spcPts val="0"/>
              </a:spcAft>
              <a:defRPr/>
            </a:pPr>
            <a:r>
              <a:rPr lang="en-US" altLang="zh-CN" sz="2700" dirty="0">
                <a:solidFill>
                  <a:srgbClr val="000000"/>
                </a:solidFill>
                <a:latin typeface="Times New Roman" panose="02020603050405020304" pitchFamily="18" charset="0"/>
                <a:cs typeface="Times New Roman" panose="02020603050405020304" pitchFamily="18" charset="0"/>
              </a:rPr>
              <a:t>                                                                            </a:t>
            </a:r>
            <a:r>
              <a:rPr lang="zh-CN" altLang="en-US" sz="2700" dirty="0">
                <a:solidFill>
                  <a:srgbClr val="000000"/>
                </a:solidFill>
                <a:latin typeface="Times New Roman" panose="02020603050405020304" pitchFamily="18" charset="0"/>
                <a:cs typeface="Times New Roman" panose="02020603050405020304" pitchFamily="18" charset="0"/>
              </a:rPr>
              <a:t>哲理性结尾</a:t>
            </a:r>
            <a:endParaRPr lang="en-US" altLang="zh-CN" sz="2700" dirty="0">
              <a:solidFill>
                <a:srgbClr val="000000"/>
              </a:solidFill>
              <a:latin typeface="Times New Roman" panose="02020603050405020304" pitchFamily="18" charset="0"/>
              <a:cs typeface="Times New Roman" panose="02020603050405020304" pitchFamily="18" charset="0"/>
            </a:endParaRPr>
          </a:p>
          <a:p>
            <a:pPr>
              <a:spcBef>
                <a:spcPts val="0"/>
              </a:spcBef>
              <a:spcAft>
                <a:spcPts val="0"/>
              </a:spcAft>
              <a:defRPr/>
            </a:pPr>
            <a:endParaRPr lang="en-US" altLang="zh-CN" sz="2700" kern="100" dirty="0">
              <a:solidFill>
                <a:srgbClr val="000000"/>
              </a:solidFill>
              <a:latin typeface="Times New Roman" panose="02020603050405020304" pitchFamily="18" charset="0"/>
              <a:cs typeface="Times New Roman" panose="02020603050405020304" pitchFamily="18" charset="0"/>
            </a:endParaRPr>
          </a:p>
          <a:p>
            <a:pPr marL="342900" indent="-342900">
              <a:spcBef>
                <a:spcPts val="0"/>
              </a:spcBef>
              <a:spcAft>
                <a:spcPts val="0"/>
              </a:spcAft>
              <a:buFont typeface="Times New Roman" panose="02020603050405020304" pitchFamily="18" charset="0"/>
              <a:buAutoNum type="arabicPeriod"/>
              <a:defRPr/>
            </a:pPr>
            <a:endParaRPr lang="en-US" altLang="zh-CN" sz="2700" kern="100" dirty="0">
              <a:latin typeface="Times New Roman" panose="02020603050405020304" pitchFamily="18" charset="0"/>
              <a:cs typeface="Times New Roman" panose="02020603050405020304" pitchFamily="18" charset="0"/>
            </a:endParaRPr>
          </a:p>
          <a:p>
            <a:pPr>
              <a:spcBef>
                <a:spcPts val="0"/>
              </a:spcBef>
              <a:spcAft>
                <a:spcPts val="0"/>
              </a:spcAft>
              <a:defRPr/>
            </a:pPr>
            <a:r>
              <a:rPr lang="en-US" altLang="zh-CN" sz="27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2700"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Bathed</a:t>
            </a:r>
            <a:r>
              <a:rPr lang="en-US" altLang="zh-CN" sz="27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in the </a:t>
            </a:r>
            <a:r>
              <a:rPr lang="en-US" altLang="zh-CN" sz="2700"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radiant glows </a:t>
            </a:r>
            <a:r>
              <a:rPr lang="en-US" altLang="zh-CN" sz="27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of the rising sun, enjoying </a:t>
            </a:r>
            <a:r>
              <a:rPr lang="en-US" altLang="zh-CN" sz="2700"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tender breeze kissing </a:t>
            </a:r>
            <a:r>
              <a:rPr lang="en-US" altLang="zh-CN" sz="27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her cheeks, </a:t>
            </a:r>
            <a:r>
              <a:rPr lang="en-US" altLang="zh-CN" sz="2700"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peering at </a:t>
            </a:r>
            <a:r>
              <a:rPr lang="en-US" altLang="zh-CN" sz="27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the boy and the dog </a:t>
            </a:r>
            <a:r>
              <a:rPr lang="en-US" altLang="zh-CN" sz="2700"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vigorously</a:t>
            </a:r>
            <a:r>
              <a:rPr lang="en-US" altLang="zh-CN" sz="27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jumping ahead of her, Mrs. </a:t>
            </a:r>
            <a:r>
              <a:rPr lang="en-US" altLang="zh-CN" sz="27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Proudfoot</a:t>
            </a:r>
            <a:r>
              <a:rPr lang="en-US" altLang="zh-CN" sz="27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couldn‘t help sensing the magic of “being loved! “                </a:t>
            </a:r>
            <a:r>
              <a:rPr lang="zh-CN" altLang="en-US" sz="27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情景交融</a:t>
            </a:r>
            <a:endParaRPr lang="en-US" altLang="zh-CN" sz="2700" kern="100" dirty="0">
              <a:latin typeface="Times New Roman" panose="02020603050405020304" pitchFamily="18" charset="0"/>
              <a:cs typeface="Times New Roman" panose="02020603050405020304" pitchFamily="18" charset="0"/>
            </a:endParaRPr>
          </a:p>
          <a:p>
            <a:pPr>
              <a:spcBef>
                <a:spcPts val="0"/>
              </a:spcBef>
              <a:spcAft>
                <a:spcPts val="0"/>
              </a:spcAft>
              <a:defRPr/>
            </a:pPr>
            <a:r>
              <a:rPr lang="en-US" altLang="zh-CN" sz="2700" b="1" dirty="0">
                <a:solidFill>
                  <a:srgbClr val="000000"/>
                </a:solidFill>
                <a:latin typeface="Times New Roman" panose="02020603050405020304" pitchFamily="18" charset="0"/>
                <a:cs typeface="Times New Roman" panose="02020603050405020304" pitchFamily="18" charset="0"/>
              </a:rPr>
              <a:t> </a:t>
            </a:r>
            <a:endParaRPr lang="en-US" altLang="zh-CN" sz="2700" kern="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文本框 3"/>
          <p:cNvSpPr txBox="1">
            <a:spLocks noChangeArrowheads="1"/>
          </p:cNvSpPr>
          <p:nvPr/>
        </p:nvSpPr>
        <p:spPr bwMode="auto">
          <a:xfrm>
            <a:off x="0" y="2238375"/>
            <a:ext cx="9144000" cy="2148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spcBef>
                <a:spcPct val="0"/>
              </a:spcBef>
              <a:buFontTx/>
              <a:buNone/>
            </a:pPr>
            <a:r>
              <a:rPr lang="en-US" altLang="zh-CN" sz="2700">
                <a:solidFill>
                  <a:srgbClr val="000000"/>
                </a:solidFill>
                <a:latin typeface="Times New Roman" panose="02020603050405020304" pitchFamily="18" charset="0"/>
                <a:cs typeface="Times New Roman" panose="02020603050405020304" pitchFamily="18" charset="0"/>
              </a:rPr>
              <a:t>Now the people in the neighborhood can often catch sight of a young boy and a once overweight, now fit shepherd walking together at sunrise, one talking as if to a friend, one yipping(</a:t>
            </a:r>
            <a:r>
              <a:rPr lang="zh-CN" altLang="en-US" sz="2700">
                <a:solidFill>
                  <a:srgbClr val="000000"/>
                </a:solidFill>
                <a:latin typeface="Times New Roman" panose="02020603050405020304" pitchFamily="18" charset="0"/>
                <a:cs typeface="Times New Roman" panose="02020603050405020304" pitchFamily="18" charset="0"/>
              </a:rPr>
              <a:t>狗</a:t>
            </a:r>
            <a:r>
              <a:rPr lang="en-US" altLang="zh-CN" sz="2700">
                <a:solidFill>
                  <a:srgbClr val="000000"/>
                </a:solidFill>
                <a:latin typeface="Times New Roman" panose="02020603050405020304" pitchFamily="18" charset="0"/>
                <a:cs typeface="Times New Roman" panose="02020603050405020304" pitchFamily="18" charset="0"/>
              </a:rPr>
              <a:t>)</a:t>
            </a:r>
            <a:r>
              <a:rPr lang="zh-CN" altLang="en-US" sz="2700">
                <a:solidFill>
                  <a:srgbClr val="000000"/>
                </a:solidFill>
                <a:latin typeface="Times New Roman" panose="02020603050405020304" pitchFamily="18" charset="0"/>
                <a:cs typeface="Times New Roman" panose="02020603050405020304" pitchFamily="18" charset="0"/>
              </a:rPr>
              <a:t>吠 </a:t>
            </a:r>
            <a:r>
              <a:rPr lang="en-US" altLang="zh-CN" sz="2700">
                <a:solidFill>
                  <a:srgbClr val="000000"/>
                </a:solidFill>
                <a:latin typeface="Times New Roman" panose="02020603050405020304" pitchFamily="18" charset="0"/>
                <a:cs typeface="Times New Roman" panose="02020603050405020304" pitchFamily="18" charset="0"/>
              </a:rPr>
              <a:t>in reply. The sun cast a gorgeous light on the both of them.</a:t>
            </a:r>
            <a:endParaRPr lang="en-US" altLang="zh-CN" sz="2700">
              <a:solidFill>
                <a:srgbClr val="000000"/>
              </a:solidFill>
              <a:latin typeface="Times New Roman" panose="02020603050405020304" pitchFamily="18" charset="0"/>
              <a:cs typeface="Times New Roman" panose="02020603050405020304" pitchFamily="18" charset="0"/>
            </a:endParaRPr>
          </a:p>
          <a:p>
            <a:pPr>
              <a:spcBef>
                <a:spcPct val="0"/>
              </a:spcBef>
              <a:buFontTx/>
              <a:buNone/>
            </a:pPr>
            <a:r>
              <a:rPr lang="en-US" altLang="zh-CN" sz="2700">
                <a:solidFill>
                  <a:srgbClr val="000000"/>
                </a:solidFill>
                <a:latin typeface="Times New Roman" panose="02020603050405020304" pitchFamily="18" charset="0"/>
                <a:cs typeface="Times New Roman" panose="02020603050405020304" pitchFamily="18" charset="0"/>
              </a:rPr>
              <a:t>                                                                             </a:t>
            </a:r>
            <a:r>
              <a:rPr lang="zh-CN" altLang="en-US" sz="2700">
                <a:solidFill>
                  <a:srgbClr val="000000"/>
                </a:solidFill>
                <a:latin typeface="Times New Roman" panose="02020603050405020304" pitchFamily="18" charset="0"/>
                <a:cs typeface="Times New Roman" panose="02020603050405020304" pitchFamily="18" charset="0"/>
              </a:rPr>
              <a:t>情景交融</a:t>
            </a:r>
            <a:endParaRPr lang="en-US" altLang="zh-CN" sz="270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70247" y="1704975"/>
            <a:ext cx="907375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spcBef>
                <a:spcPct val="0"/>
              </a:spcBef>
              <a:buFontTx/>
              <a:buNone/>
            </a:pPr>
            <a:r>
              <a:rPr lang="en-US" altLang="zh-CN" sz="2700">
                <a:solidFill>
                  <a:srgbClr val="000000"/>
                </a:solidFill>
                <a:latin typeface="Times New Roman" panose="02020603050405020304" pitchFamily="18" charset="0"/>
                <a:cs typeface="Times New Roman" panose="02020603050405020304" pitchFamily="18" charset="0"/>
              </a:rPr>
              <a:t>4.Such September was rather beautiful and pleasant, with gentle breeze stirring the branches, birds singing, the big and small figure running</a:t>
            </a:r>
            <a:r>
              <a:rPr lang="en-US" altLang="zh-CN" sz="2700">
                <a:latin typeface="Times New Roman" panose="02020603050405020304" pitchFamily="18" charset="0"/>
                <a:cs typeface="Times New Roman" panose="02020603050405020304" pitchFamily="18" charset="0"/>
              </a:rPr>
              <a:t>.                                                       </a:t>
            </a:r>
            <a:r>
              <a:rPr lang="zh-CN" altLang="en-US" sz="2700">
                <a:latin typeface="Times New Roman" panose="02020603050405020304" pitchFamily="18" charset="0"/>
                <a:cs typeface="Times New Roman" panose="02020603050405020304" pitchFamily="18" charset="0"/>
              </a:rPr>
              <a:t>呼应前文</a:t>
            </a:r>
            <a:endParaRPr lang="en-US" altLang="zh-CN" sz="2700">
              <a:latin typeface="Times New Roman" panose="02020603050405020304" pitchFamily="18" charset="0"/>
              <a:cs typeface="Times New Roman" panose="02020603050405020304" pitchFamily="18" charset="0"/>
            </a:endParaRPr>
          </a:p>
          <a:p>
            <a:pPr>
              <a:spcBef>
                <a:spcPct val="0"/>
              </a:spcBef>
              <a:buFontTx/>
              <a:buNone/>
            </a:pPr>
            <a:endParaRPr lang="en-US" altLang="zh-CN" sz="2700">
              <a:solidFill>
                <a:srgbClr val="000000"/>
              </a:solidFill>
              <a:latin typeface="Times New Roman" panose="02020603050405020304" pitchFamily="18" charset="0"/>
              <a:cs typeface="Times New Roman" panose="02020603050405020304" pitchFamily="18" charset="0"/>
            </a:endParaRPr>
          </a:p>
          <a:p>
            <a:pPr>
              <a:spcBef>
                <a:spcPct val="0"/>
              </a:spcBef>
              <a:buFontTx/>
              <a:buNone/>
            </a:pPr>
            <a:r>
              <a:rPr lang="en-US" altLang="zh-CN" sz="27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5.Their sounds of laughter and singing mingled in the fresh air, expressing the pleasures of life.</a:t>
            </a:r>
            <a:endParaRPr lang="en-US" altLang="zh-CN" sz="270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buFontTx/>
              <a:buNone/>
            </a:pPr>
            <a:r>
              <a:rPr lang="en-US" altLang="zh-CN" sz="27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7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寓情于景</a:t>
            </a:r>
            <a:endParaRPr lang="en-US" altLang="zh-CN" sz="2700">
              <a:solidFill>
                <a:srgbClr val="000000"/>
              </a:solidFill>
              <a:latin typeface="Times New Roman" panose="02020603050405020304" pitchFamily="18" charset="0"/>
              <a:ea typeface="等线" panose="0201060003010101010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5556" t="10000" r="5556" b="12222"/>
          <a:stretch>
            <a:fillRect/>
          </a:stretch>
        </p:blipFill>
        <p:spPr>
          <a:xfrm>
            <a:off x="105295" y="381000"/>
            <a:ext cx="5562600" cy="6248400"/>
          </a:xfrm>
          <a:prstGeom prst="rect">
            <a:avLst/>
          </a:prstGeom>
        </p:spPr>
      </p:pic>
      <p:sp>
        <p:nvSpPr>
          <p:cNvPr id="3" name="文本框 2"/>
          <p:cNvSpPr txBox="1"/>
          <p:nvPr/>
        </p:nvSpPr>
        <p:spPr>
          <a:xfrm>
            <a:off x="5638800" y="0"/>
            <a:ext cx="3429000" cy="6183744"/>
          </a:xfrm>
          <a:prstGeom prst="rect">
            <a:avLst/>
          </a:prstGeom>
          <a:noFill/>
        </p:spPr>
        <p:txBody>
          <a:bodyPr wrap="square" rtlCol="0">
            <a:spAutoFit/>
          </a:bodyPr>
          <a:lstStyle/>
          <a:p>
            <a:pPr>
              <a:lnSpc>
                <a:spcPts val="2500"/>
              </a:lnSpc>
            </a:pPr>
            <a:r>
              <a:rPr lang="zh-CN" altLang="en-US" dirty="0" smtClean="0"/>
              <a:t>这篇作文第一段的情节设计：</a:t>
            </a:r>
            <a:r>
              <a:rPr lang="en-US" altLang="zh-CN" dirty="0" smtClean="0"/>
              <a:t>Roland</a:t>
            </a:r>
            <a:r>
              <a:rPr lang="zh-CN" altLang="en-US" dirty="0" smtClean="0"/>
              <a:t>一开始不愿意跟</a:t>
            </a:r>
            <a:r>
              <a:rPr lang="en-US" altLang="zh-CN" dirty="0" smtClean="0"/>
              <a:t>Sam</a:t>
            </a:r>
            <a:r>
              <a:rPr lang="zh-CN" altLang="en-US" dirty="0" smtClean="0"/>
              <a:t>走，</a:t>
            </a:r>
            <a:r>
              <a:rPr lang="en-US" altLang="zh-CN" dirty="0" smtClean="0"/>
              <a:t>Sam</a:t>
            </a:r>
            <a:r>
              <a:rPr lang="zh-CN" altLang="en-US" dirty="0" smtClean="0"/>
              <a:t>用骨头饼干引诱</a:t>
            </a:r>
            <a:r>
              <a:rPr lang="en-US" altLang="zh-CN" dirty="0" smtClean="0"/>
              <a:t>Roland</a:t>
            </a:r>
            <a:r>
              <a:rPr lang="zh-CN" altLang="en-US" dirty="0" smtClean="0"/>
              <a:t>，并慢慢地让</a:t>
            </a:r>
            <a:r>
              <a:rPr lang="en-US" altLang="zh-CN" dirty="0" smtClean="0"/>
              <a:t>Roland</a:t>
            </a:r>
            <a:r>
              <a:rPr lang="zh-CN" altLang="en-US" dirty="0" smtClean="0"/>
              <a:t>喜欢上了这个活动的过程，情节设计合理。文中</a:t>
            </a:r>
            <a:r>
              <a:rPr lang="en-US" altLang="zh-CN" dirty="0" smtClean="0"/>
              <a:t>seeing</a:t>
            </a:r>
            <a:r>
              <a:rPr lang="zh-CN" altLang="en-US" dirty="0" smtClean="0"/>
              <a:t>，</a:t>
            </a:r>
            <a:r>
              <a:rPr lang="en-US" altLang="zh-CN" dirty="0" smtClean="0"/>
              <a:t>unwilling</a:t>
            </a:r>
            <a:r>
              <a:rPr lang="zh-CN" altLang="en-US" dirty="0" smtClean="0"/>
              <a:t>， </a:t>
            </a:r>
            <a:r>
              <a:rPr lang="en-US" altLang="zh-CN" dirty="0" smtClean="0"/>
              <a:t>excitedly ruffling, tempted, bouncing </a:t>
            </a:r>
            <a:r>
              <a:rPr lang="zh-CN" altLang="en-US" dirty="0" smtClean="0"/>
              <a:t>等分词的使用使文中人和动物生动起来</a:t>
            </a:r>
            <a:r>
              <a:rPr lang="en-US" altLang="zh-CN" dirty="0" smtClean="0"/>
              <a:t>,</a:t>
            </a:r>
            <a:r>
              <a:rPr lang="zh-CN" altLang="en-US" dirty="0" smtClean="0"/>
              <a:t>且与第二段首句衔接</a:t>
            </a:r>
            <a:r>
              <a:rPr lang="en-US" altLang="zh-CN" dirty="0" smtClean="0"/>
              <a:t>,</a:t>
            </a:r>
            <a:r>
              <a:rPr lang="zh-CN" altLang="en-US" dirty="0" smtClean="0"/>
              <a:t>是亮点。</a:t>
            </a:r>
            <a:endParaRPr lang="en-US" altLang="zh-CN" dirty="0" smtClean="0"/>
          </a:p>
          <a:p>
            <a:pPr>
              <a:lnSpc>
                <a:spcPts val="2500"/>
              </a:lnSpc>
            </a:pPr>
            <a:r>
              <a:rPr lang="zh-CN" altLang="en-US" dirty="0" smtClean="0"/>
              <a:t>不足之处在于：</a:t>
            </a:r>
            <a:r>
              <a:rPr lang="en-US" altLang="zh-CN" dirty="0" smtClean="0"/>
              <a:t>little kindness would make the world more brilliant</a:t>
            </a:r>
            <a:r>
              <a:rPr lang="zh-CN" altLang="en-US" dirty="0" smtClean="0"/>
              <a:t>，主题提升合理，但在第二段的情节设计中体现的不够；原文中</a:t>
            </a:r>
            <a:r>
              <a:rPr lang="en-US" altLang="zh-CN" dirty="0" smtClean="0"/>
              <a:t>Sam</a:t>
            </a:r>
            <a:r>
              <a:rPr lang="zh-CN" altLang="en-US" dirty="0" smtClean="0"/>
              <a:t>帮</a:t>
            </a:r>
            <a:r>
              <a:rPr lang="en-US" altLang="zh-CN" dirty="0" err="1" smtClean="0"/>
              <a:t>Mrs</a:t>
            </a:r>
            <a:r>
              <a:rPr lang="en-US" altLang="zh-CN" dirty="0" smtClean="0"/>
              <a:t> </a:t>
            </a:r>
            <a:r>
              <a:rPr lang="en-US" altLang="zh-CN" dirty="0" err="1" smtClean="0"/>
              <a:t>Proudfoot</a:t>
            </a:r>
            <a:r>
              <a:rPr lang="en-US" altLang="zh-CN" dirty="0" smtClean="0"/>
              <a:t> </a:t>
            </a:r>
            <a:r>
              <a:rPr lang="zh-CN" altLang="en-US" dirty="0" smtClean="0"/>
              <a:t>遛狗为了帮助朋友</a:t>
            </a:r>
            <a:r>
              <a:rPr lang="en-US" altLang="zh-CN" dirty="0" smtClean="0"/>
              <a:t>Barry </a:t>
            </a:r>
            <a:r>
              <a:rPr lang="zh-CN" altLang="en-US" dirty="0" smtClean="0"/>
              <a:t>赚钱还清丢失书本的钱，这件事情在第二段里也没有后续提及。</a:t>
            </a:r>
            <a:endParaRPr lang="en-US" altLang="zh-CN" dirty="0" smtClean="0"/>
          </a:p>
          <a:p>
            <a:pPr>
              <a:lnSpc>
                <a:spcPts val="2500"/>
              </a:lnSpc>
            </a:pPr>
            <a:r>
              <a:rPr lang="zh-CN" altLang="en-US" dirty="0" smtClean="0"/>
              <a:t>总的来说，这位同学的语言基本功还是不错的，也有一定的积累。</a:t>
            </a:r>
            <a:endParaRPr lang="zh-CN" altLang="en-US" dirty="0"/>
          </a:p>
        </p:txBody>
      </p:sp>
      <p:sp>
        <p:nvSpPr>
          <p:cNvPr id="4" name="文本框 3"/>
          <p:cNvSpPr txBox="1"/>
          <p:nvPr/>
        </p:nvSpPr>
        <p:spPr>
          <a:xfrm>
            <a:off x="152400" y="-14999"/>
            <a:ext cx="2895600" cy="523220"/>
          </a:xfrm>
          <a:prstGeom prst="rect">
            <a:avLst/>
          </a:prstGeom>
          <a:noFill/>
        </p:spPr>
        <p:txBody>
          <a:bodyPr wrap="square" rtlCol="0">
            <a:spAutoFit/>
          </a:bodyPr>
          <a:lstStyle/>
          <a:p>
            <a:r>
              <a:rPr lang="zh-CN" altLang="en-US" sz="2800" dirty="0" smtClean="0"/>
              <a:t>学生习作</a:t>
            </a:r>
            <a:r>
              <a:rPr lang="en-US" altLang="zh-CN" sz="2800" dirty="0" smtClean="0"/>
              <a:t>1</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867400" y="142496"/>
            <a:ext cx="3233652" cy="6486904"/>
          </a:xfrm>
          <a:prstGeom prst="rect">
            <a:avLst/>
          </a:prstGeom>
          <a:noFill/>
        </p:spPr>
        <p:txBody>
          <a:bodyPr wrap="square" rtlCol="0">
            <a:spAutoFit/>
          </a:bodyPr>
          <a:lstStyle/>
          <a:p>
            <a:pPr>
              <a:lnSpc>
                <a:spcPts val="2500"/>
              </a:lnSpc>
            </a:pPr>
            <a:r>
              <a:rPr lang="zh-CN" altLang="en-US" sz="2000" dirty="0" smtClean="0"/>
              <a:t>这篇作文的亮点</a:t>
            </a:r>
            <a:r>
              <a:rPr lang="zh-CN" altLang="en-US" sz="2000" dirty="0"/>
              <a:t>在于</a:t>
            </a:r>
            <a:r>
              <a:rPr lang="zh-CN" altLang="en-US" sz="2000" dirty="0" smtClean="0"/>
              <a:t>句子能以丰富的语言结构</a:t>
            </a:r>
            <a:r>
              <a:rPr lang="en-US" altLang="zh-CN" sz="2000" dirty="0" smtClean="0"/>
              <a:t>,</a:t>
            </a:r>
            <a:r>
              <a:rPr lang="zh-CN" altLang="en-US" sz="2000" dirty="0" smtClean="0"/>
              <a:t>如：</a:t>
            </a:r>
            <a:r>
              <a:rPr lang="en-US" altLang="zh-CN" sz="2000" dirty="0" smtClean="0"/>
              <a:t>v-</a:t>
            </a:r>
            <a:r>
              <a:rPr lang="en-US" altLang="zh-CN" sz="2000" dirty="0" err="1" smtClean="0"/>
              <a:t>ing,with</a:t>
            </a:r>
            <a:r>
              <a:rPr lang="en-US" altLang="zh-CN" sz="2000" dirty="0" smtClean="0"/>
              <a:t> </a:t>
            </a:r>
            <a:r>
              <a:rPr lang="zh-CN" altLang="en-US" sz="2000" dirty="0" smtClean="0"/>
              <a:t>结构</a:t>
            </a:r>
            <a:r>
              <a:rPr lang="en-US" altLang="zh-CN" sz="2000" dirty="0" smtClean="0"/>
              <a:t>,adj.</a:t>
            </a:r>
            <a:r>
              <a:rPr lang="zh-CN" altLang="en-US" sz="2000" dirty="0" smtClean="0"/>
              <a:t>结构</a:t>
            </a:r>
            <a:r>
              <a:rPr lang="en-US" altLang="zh-CN" sz="2000" dirty="0" smtClean="0"/>
              <a:t>,v-</a:t>
            </a:r>
            <a:r>
              <a:rPr lang="en-US" altLang="zh-CN" sz="2000" dirty="0" err="1" smtClean="0"/>
              <a:t>ed</a:t>
            </a:r>
            <a:r>
              <a:rPr lang="zh-CN" altLang="en-US" sz="2000" dirty="0" smtClean="0"/>
              <a:t>等形式开头</a:t>
            </a:r>
            <a:r>
              <a:rPr lang="en-US" altLang="zh-CN" sz="2000" dirty="0" smtClean="0"/>
              <a:t>,</a:t>
            </a:r>
            <a:r>
              <a:rPr lang="zh-CN" altLang="en-US" sz="2000" dirty="0" smtClean="0"/>
              <a:t> 使文章读起来生动形象。情节构思合理，逻辑性较强。一、二两段衔接合理。主题提升方向是合理的</a:t>
            </a:r>
            <a:r>
              <a:rPr lang="en-US" altLang="zh-CN" sz="2000" dirty="0" smtClean="0"/>
              <a:t>,</a:t>
            </a:r>
            <a:r>
              <a:rPr lang="zh-CN" altLang="en-US" sz="2000" dirty="0" smtClean="0"/>
              <a:t>但是主题句的表达方式可以改进。比如可以这样表达：</a:t>
            </a:r>
            <a:r>
              <a:rPr lang="en-US" altLang="zh-CN" sz="2400" dirty="0" smtClean="0"/>
              <a:t>Though </a:t>
            </a:r>
            <a:r>
              <a:rPr lang="en-US" altLang="zh-CN" sz="2400" dirty="0" err="1" smtClean="0"/>
              <a:t>Mrs</a:t>
            </a:r>
            <a:r>
              <a:rPr lang="en-US" altLang="zh-CN" sz="2400" dirty="0" smtClean="0"/>
              <a:t> </a:t>
            </a:r>
            <a:r>
              <a:rPr lang="en-US" altLang="zh-CN" sz="2400" dirty="0" err="1" smtClean="0"/>
              <a:t>Proudfoot</a:t>
            </a:r>
            <a:r>
              <a:rPr lang="en-US" altLang="zh-CN" sz="2400" dirty="0" smtClean="0"/>
              <a:t> was a lonely widow, her heart was brimful of happiness and warmth. “Roses given, fragrance in hand”. She actually fulfilled herself by helping others.</a:t>
            </a:r>
            <a:r>
              <a:rPr lang="zh-CN" altLang="en-US" sz="2000" dirty="0" smtClean="0"/>
              <a:t>总的来说这位同学的语言</a:t>
            </a:r>
            <a:r>
              <a:rPr lang="zh-CN" altLang="en-US" sz="2000" dirty="0"/>
              <a:t>有较多</a:t>
            </a:r>
            <a:r>
              <a:rPr lang="zh-CN" altLang="en-US" sz="2000" dirty="0" smtClean="0"/>
              <a:t>积累</a:t>
            </a:r>
            <a:r>
              <a:rPr lang="en-US" altLang="zh-CN" sz="2000" dirty="0" smtClean="0"/>
              <a:t>,</a:t>
            </a:r>
            <a:r>
              <a:rPr lang="zh-CN" altLang="en-US" sz="2000" dirty="0" smtClean="0"/>
              <a:t>功底不错。</a:t>
            </a:r>
            <a:endParaRPr lang="zh-CN" altLang="en-US" sz="2000" dirty="0"/>
          </a:p>
        </p:txBody>
      </p: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5556" t="11111" r="2593" b="6667"/>
          <a:stretch>
            <a:fillRect/>
          </a:stretch>
        </p:blipFill>
        <p:spPr>
          <a:xfrm>
            <a:off x="224444" y="457200"/>
            <a:ext cx="5566756" cy="6172200"/>
          </a:xfrm>
          <a:prstGeom prst="rect">
            <a:avLst/>
          </a:prstGeom>
        </p:spPr>
      </p:pic>
      <p:sp>
        <p:nvSpPr>
          <p:cNvPr id="2" name="文本框 1"/>
          <p:cNvSpPr txBox="1"/>
          <p:nvPr/>
        </p:nvSpPr>
        <p:spPr>
          <a:xfrm>
            <a:off x="148244" y="12621"/>
            <a:ext cx="2209800" cy="523220"/>
          </a:xfrm>
          <a:prstGeom prst="rect">
            <a:avLst/>
          </a:prstGeom>
          <a:noFill/>
        </p:spPr>
        <p:txBody>
          <a:bodyPr wrap="square" rtlCol="0">
            <a:spAutoFit/>
          </a:bodyPr>
          <a:lstStyle/>
          <a:p>
            <a:r>
              <a:rPr lang="zh-CN" altLang="en-US" sz="2800" dirty="0" smtClean="0"/>
              <a:t>学生习作</a:t>
            </a:r>
            <a:r>
              <a:rPr lang="en-US" altLang="zh-CN" sz="2800" dirty="0" smtClean="0"/>
              <a:t>2</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890" y="99695"/>
            <a:ext cx="9194800" cy="5495290"/>
          </a:xfrm>
          <a:prstGeom prst="rect">
            <a:avLst/>
          </a:prstGeom>
        </p:spPr>
        <p:txBody>
          <a:bodyPr wrap="square">
            <a:spAutoFit/>
          </a:bodyPr>
          <a:lstStyle/>
          <a:p>
            <a:pPr lvl="0" defTabSz="-635" eaLnBrk="0" fontAlgn="base" hangingPunct="0">
              <a:lnSpc>
                <a:spcPts val="3000"/>
              </a:lnSpc>
              <a:spcBef>
                <a:spcPct val="0"/>
              </a:spcBef>
              <a:spcAft>
                <a:spcPct val="0"/>
              </a:spcAft>
              <a:tabLst>
                <a:tab pos="5864225" algn="l"/>
              </a:tabLst>
            </a:pPr>
            <a:r>
              <a:rPr lang="en-US" altLang="zh-CN" sz="3200" dirty="0">
                <a:latin typeface="Times New Roman" panose="02020603050405020304" pitchFamily="18" charset="0"/>
                <a:ea typeface="Times New Roman" panose="02020603050405020304" pitchFamily="18" charset="0"/>
              </a:rPr>
              <a:t>Paragraph 1</a:t>
            </a:r>
            <a:r>
              <a:rPr lang="en-US" altLang="zh-CN" sz="3200" dirty="0">
                <a:latin typeface="Times New Roman" panose="02020603050405020304" pitchFamily="18" charset="0"/>
                <a:sym typeface="Wingdings" panose="05000000000000000000" pitchFamily="2" charset="2"/>
              </a:rPr>
              <a:t>:</a:t>
            </a:r>
            <a:endParaRPr lang="zh-CN" altLang="en-US" sz="3200" dirty="0">
              <a:latin typeface="Times New Roman" panose="02020603050405020304" pitchFamily="18" charset="0"/>
            </a:endParaRPr>
          </a:p>
          <a:p>
            <a:pPr defTabSz="-635" eaLnBrk="0" fontAlgn="base" hangingPunct="0">
              <a:lnSpc>
                <a:spcPts val="3000"/>
              </a:lnSpc>
              <a:spcBef>
                <a:spcPct val="0"/>
              </a:spcBef>
              <a:spcAft>
                <a:spcPct val="0"/>
              </a:spcAft>
              <a:tabLst>
                <a:tab pos="5864225" algn="l"/>
              </a:tabLst>
            </a:pPr>
            <a:r>
              <a:rPr lang="en-US" altLang="zh-CN" sz="3200" dirty="0" smtClean="0">
                <a:latin typeface="Times New Roman" panose="02020603050405020304" pitchFamily="18" charset="0"/>
                <a:ea typeface="Times New Roman" panose="02020603050405020304" pitchFamily="18" charset="0"/>
              </a:rPr>
              <a:t>    </a:t>
            </a:r>
            <a:r>
              <a:rPr lang="en-US" altLang="zh-CN" sz="3200" u="sng" dirty="0" smtClean="0">
                <a:latin typeface="Times New Roman" panose="02020603050405020304" pitchFamily="18" charset="0"/>
                <a:ea typeface="Times New Roman" panose="02020603050405020304" pitchFamily="18" charset="0"/>
              </a:rPr>
              <a:t>Sam </a:t>
            </a:r>
            <a:r>
              <a:rPr lang="en-US" altLang="zh-CN" sz="3200" u="sng" dirty="0">
                <a:latin typeface="Times New Roman" panose="02020603050405020304" pitchFamily="18" charset="0"/>
                <a:ea typeface="Times New Roman" panose="02020603050405020304" pitchFamily="18" charset="0"/>
              </a:rPr>
              <a:t>arrived very early the next morning</a:t>
            </a:r>
            <a:r>
              <a:rPr lang="en-US" altLang="zh-CN" sz="3200" dirty="0" smtClean="0">
                <a:latin typeface="Times New Roman" panose="02020603050405020304" pitchFamily="18" charset="0"/>
                <a:ea typeface="Times New Roman" panose="02020603050405020304" pitchFamily="18" charset="0"/>
              </a:rPr>
              <a:t>.</a:t>
            </a:r>
            <a:r>
              <a:rPr lang="en-US" altLang="zh-CN" sz="3200" dirty="0">
                <a:solidFill>
                  <a:srgbClr val="C00000"/>
                </a:solidFill>
                <a:latin typeface="Times New Roman" panose="02020603050405020304" pitchFamily="18" charset="0"/>
                <a:ea typeface="Times New Roman" panose="02020603050405020304" pitchFamily="18" charset="0"/>
              </a:rPr>
              <a:t> </a:t>
            </a:r>
            <a:r>
              <a:rPr lang="en-US" altLang="zh-CN" sz="3200" dirty="0">
                <a:solidFill>
                  <a:schemeClr val="tx1"/>
                </a:solidFill>
                <a:latin typeface="Times New Roman" panose="02020603050405020304" pitchFamily="18" charset="0"/>
                <a:ea typeface="Times New Roman" panose="02020603050405020304" pitchFamily="18" charset="0"/>
              </a:rPr>
              <a:t>Seeing </a:t>
            </a:r>
            <a:r>
              <a:rPr lang="en-US" altLang="zh-CN" sz="3200" u="sng" dirty="0">
                <a:solidFill>
                  <a:srgbClr val="FF0000"/>
                </a:solidFill>
                <a:latin typeface="Times New Roman" panose="02020603050405020304" pitchFamily="18" charset="0"/>
                <a:ea typeface="Times New Roman" panose="02020603050405020304" pitchFamily="18" charset="0"/>
              </a:rPr>
              <a:t>Roland</a:t>
            </a:r>
            <a:r>
              <a:rPr lang="en-US" altLang="zh-CN" sz="3200" dirty="0">
                <a:solidFill>
                  <a:srgbClr val="FF0000"/>
                </a:solidFill>
                <a:latin typeface="Times New Roman" panose="02020603050405020304" pitchFamily="18" charset="0"/>
                <a:ea typeface="Times New Roman" panose="02020603050405020304" pitchFamily="18" charset="0"/>
              </a:rPr>
              <a:t> lazily bathed in mild sunshine with eyes narrowed into a line</a:t>
            </a:r>
            <a:r>
              <a:rPr lang="en-US" altLang="zh-CN" sz="3200" dirty="0">
                <a:solidFill>
                  <a:schemeClr val="tx1"/>
                </a:solidFill>
                <a:latin typeface="Times New Roman" panose="02020603050405020304" pitchFamily="18" charset="0"/>
                <a:ea typeface="Times New Roman" panose="02020603050405020304" pitchFamily="18" charset="0"/>
              </a:rPr>
              <a:t>, </a:t>
            </a:r>
            <a:r>
              <a:rPr lang="en-US" altLang="zh-CN" sz="3200" u="sng" dirty="0">
                <a:solidFill>
                  <a:srgbClr val="0066FF"/>
                </a:solidFill>
                <a:latin typeface="Times New Roman" panose="02020603050405020304" pitchFamily="18" charset="0"/>
                <a:ea typeface="Times New Roman" panose="02020603050405020304" pitchFamily="18" charset="0"/>
              </a:rPr>
              <a:t>Sam</a:t>
            </a:r>
            <a:r>
              <a:rPr lang="en-US" altLang="zh-CN" sz="3200" dirty="0">
                <a:solidFill>
                  <a:srgbClr val="0066FF"/>
                </a:solidFill>
                <a:latin typeface="Times New Roman" panose="02020603050405020304" pitchFamily="18" charset="0"/>
                <a:ea typeface="Times New Roman" panose="02020603050405020304" pitchFamily="18" charset="0"/>
              </a:rPr>
              <a:t> darted towards him, arms widely </a:t>
            </a:r>
            <a:r>
              <a:rPr lang="en-US" altLang="zh-CN" sz="3200" dirty="0" smtClean="0">
                <a:solidFill>
                  <a:srgbClr val="0066FF"/>
                </a:solidFill>
                <a:latin typeface="Times New Roman" panose="02020603050405020304" pitchFamily="18" charset="0"/>
                <a:ea typeface="Times New Roman" panose="02020603050405020304" pitchFamily="18" charset="0"/>
              </a:rPr>
              <a:t>opened.</a:t>
            </a:r>
            <a:r>
              <a:rPr lang="en-US" altLang="zh-CN" sz="3200" dirty="0" smtClean="0">
                <a:solidFill>
                  <a:schemeClr val="tx1"/>
                </a:solidFill>
                <a:latin typeface="Times New Roman" panose="02020603050405020304" pitchFamily="18" charset="0"/>
                <a:ea typeface="Times New Roman" panose="02020603050405020304" pitchFamily="18" charset="0"/>
              </a:rPr>
              <a:t> </a:t>
            </a:r>
            <a:r>
              <a:rPr lang="en-US" altLang="zh-CN" sz="3200" dirty="0" smtClean="0">
                <a:solidFill>
                  <a:srgbClr val="FF0000"/>
                </a:solidFill>
                <a:latin typeface="Times New Roman" panose="02020603050405020304" pitchFamily="18" charset="0"/>
                <a:ea typeface="Times New Roman" panose="02020603050405020304" pitchFamily="18" charset="0"/>
              </a:rPr>
              <a:t>Giving him </a:t>
            </a:r>
            <a:r>
              <a:rPr lang="en-US" altLang="zh-CN" sz="3200" dirty="0">
                <a:solidFill>
                  <a:srgbClr val="FF0000"/>
                </a:solidFill>
                <a:latin typeface="Times New Roman" panose="02020603050405020304" pitchFamily="18" charset="0"/>
                <a:ea typeface="Times New Roman" panose="02020603050405020304" pitchFamily="18" charset="0"/>
              </a:rPr>
              <a:t>a lazy glimpse, Roland politely wagged his tail and then turned his head away, falling sound asleep again</a:t>
            </a:r>
            <a:r>
              <a:rPr lang="en-US" altLang="zh-CN" sz="3200" dirty="0">
                <a:solidFill>
                  <a:schemeClr val="tx1"/>
                </a:solidFill>
                <a:latin typeface="Times New Roman" panose="02020603050405020304" pitchFamily="18" charset="0"/>
                <a:ea typeface="Times New Roman" panose="02020603050405020304" pitchFamily="18" charset="0"/>
              </a:rPr>
              <a:t>.</a:t>
            </a:r>
            <a:r>
              <a:rPr lang="en-US" altLang="zh-CN" sz="3200" dirty="0" smtClean="0">
                <a:solidFill>
                  <a:schemeClr val="tx1"/>
                </a:solidFill>
                <a:latin typeface="Times New Roman" panose="02020603050405020304" pitchFamily="18" charset="0"/>
                <a:ea typeface="Times New Roman" panose="02020603050405020304" pitchFamily="18" charset="0"/>
              </a:rPr>
              <a:t> </a:t>
            </a:r>
            <a:r>
              <a:rPr lang="en-US" altLang="zh-CN" sz="3200" dirty="0" smtClean="0">
                <a:solidFill>
                  <a:srgbClr val="0066FF"/>
                </a:solidFill>
                <a:latin typeface="Times New Roman" panose="02020603050405020304" pitchFamily="18" charset="0"/>
                <a:ea typeface="Times New Roman" panose="02020603050405020304" pitchFamily="18" charset="0"/>
              </a:rPr>
              <a:t>Desperately brainstorming, Sam got a piece of delicious bone from </a:t>
            </a:r>
            <a:r>
              <a:rPr lang="en-US" altLang="zh-CN" sz="3200" u="sng" dirty="0" smtClean="0">
                <a:solidFill>
                  <a:srgbClr val="0066FF"/>
                </a:solidFill>
                <a:latin typeface="Times New Roman" panose="02020603050405020304" pitchFamily="18" charset="0"/>
                <a:ea typeface="Times New Roman" panose="02020603050405020304" pitchFamily="18" charset="0"/>
              </a:rPr>
              <a:t>Mrs. </a:t>
            </a:r>
            <a:r>
              <a:rPr lang="en-US" altLang="zh-CN" sz="3200" u="sng" dirty="0" err="1" smtClean="0">
                <a:solidFill>
                  <a:srgbClr val="0066FF"/>
                </a:solidFill>
                <a:latin typeface="Times New Roman" panose="02020603050405020304" pitchFamily="18" charset="0"/>
                <a:ea typeface="Times New Roman" panose="02020603050405020304" pitchFamily="18" charset="0"/>
              </a:rPr>
              <a:t>Proudfoot</a:t>
            </a:r>
            <a:r>
              <a:rPr lang="en-US" altLang="zh-CN" sz="3200" dirty="0" smtClean="0">
                <a:solidFill>
                  <a:schemeClr val="tx1"/>
                </a:solidFill>
                <a:latin typeface="Times New Roman" panose="02020603050405020304" pitchFamily="18" charset="0"/>
                <a:ea typeface="Times New Roman" panose="02020603050405020304" pitchFamily="18" charset="0"/>
              </a:rPr>
              <a:t>. </a:t>
            </a:r>
            <a:r>
              <a:rPr lang="en-US" altLang="zh-CN" sz="3200" dirty="0" smtClean="0">
                <a:solidFill>
                  <a:srgbClr val="FF0000"/>
                </a:solidFill>
                <a:latin typeface="Times New Roman" panose="02020603050405020304" pitchFamily="18" charset="0"/>
                <a:ea typeface="Times New Roman" panose="02020603050405020304" pitchFamily="18" charset="0"/>
              </a:rPr>
              <a:t>Lured by the tasty smell, Roland swiftly bounced up and jumped at the bone, following Sam out</a:t>
            </a:r>
            <a:r>
              <a:rPr lang="en-US" altLang="zh-CN" sz="3200" dirty="0" smtClean="0">
                <a:solidFill>
                  <a:schemeClr val="tx1"/>
                </a:solidFill>
                <a:latin typeface="Times New Roman" panose="02020603050405020304" pitchFamily="18" charset="0"/>
                <a:ea typeface="Times New Roman" panose="02020603050405020304" pitchFamily="18" charset="0"/>
              </a:rPr>
              <a:t>. In this way, </a:t>
            </a:r>
            <a:r>
              <a:rPr lang="en-US" altLang="zh-CN" sz="3200" dirty="0" smtClean="0">
                <a:solidFill>
                  <a:srgbClr val="FF0000"/>
                </a:solidFill>
                <a:latin typeface="Times New Roman" panose="02020603050405020304" pitchFamily="18" charset="0"/>
                <a:ea typeface="Times New Roman" panose="02020603050405020304" pitchFamily="18" charset="0"/>
              </a:rPr>
              <a:t>the first day</a:t>
            </a:r>
            <a:r>
              <a:rPr lang="en-US" altLang="zh-CN" sz="3200" dirty="0" smtClean="0">
                <a:solidFill>
                  <a:schemeClr val="tx1"/>
                </a:solidFill>
                <a:latin typeface="Times New Roman" panose="02020603050405020304" pitchFamily="18" charset="0"/>
                <a:ea typeface="Times New Roman" panose="02020603050405020304" pitchFamily="18" charset="0"/>
              </a:rPr>
              <a:t> was smoothly finished. </a:t>
            </a:r>
            <a:r>
              <a:rPr lang="en-US" altLang="zh-CN" sz="3200" dirty="0" smtClean="0">
                <a:solidFill>
                  <a:srgbClr val="FF0000"/>
                </a:solidFill>
                <a:latin typeface="Times New Roman" panose="02020603050405020304" pitchFamily="18" charset="0"/>
                <a:ea typeface="Times New Roman" panose="02020603050405020304" pitchFamily="18" charset="0"/>
              </a:rPr>
              <a:t>Day by day</a:t>
            </a:r>
            <a:r>
              <a:rPr lang="en-US" altLang="zh-CN" sz="3200" dirty="0" smtClean="0">
                <a:solidFill>
                  <a:schemeClr val="tx1"/>
                </a:solidFill>
                <a:latin typeface="Times New Roman" panose="02020603050405020304" pitchFamily="18" charset="0"/>
                <a:ea typeface="Times New Roman" panose="02020603050405020304" pitchFamily="18" charset="0"/>
              </a:rPr>
              <a:t>, Sam was delighted to find Roland </a:t>
            </a:r>
            <a:r>
              <a:rPr lang="en-US" altLang="zh-CN" sz="3200" dirty="0" smtClean="0">
                <a:solidFill>
                  <a:srgbClr val="FF0000"/>
                </a:solidFill>
                <a:latin typeface="Times New Roman" panose="02020603050405020304" pitchFamily="18" charset="0"/>
                <a:ea typeface="Times New Roman" panose="02020603050405020304" pitchFamily="18" charset="0"/>
              </a:rPr>
              <a:t>gradually</a:t>
            </a:r>
            <a:r>
              <a:rPr lang="en-US" altLang="zh-CN" sz="3200" dirty="0" smtClean="0">
                <a:solidFill>
                  <a:schemeClr val="tx1"/>
                </a:solidFill>
                <a:latin typeface="Times New Roman" panose="02020603050405020304" pitchFamily="18" charset="0"/>
                <a:ea typeface="Times New Roman" panose="02020603050405020304" pitchFamily="18" charset="0"/>
              </a:rPr>
              <a:t> become willing  and eager to have a walk outside.</a:t>
            </a:r>
            <a:endParaRPr lang="en-US" altLang="zh-CN" sz="3200" b="1" dirty="0" smtClean="0">
              <a:solidFill>
                <a:schemeClr val="tx1"/>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0965" y="66675"/>
            <a:ext cx="9018270" cy="5876290"/>
          </a:xfrm>
          <a:prstGeom prst="rect">
            <a:avLst/>
          </a:prstGeom>
        </p:spPr>
        <p:txBody>
          <a:bodyPr wrap="square">
            <a:spAutoFit/>
          </a:bodyPr>
          <a:lstStyle/>
          <a:p>
            <a:pPr lvl="0" defTabSz="-635" eaLnBrk="0" fontAlgn="base" hangingPunct="0">
              <a:lnSpc>
                <a:spcPts val="3000"/>
              </a:lnSpc>
              <a:spcBef>
                <a:spcPct val="0"/>
              </a:spcBef>
              <a:spcAft>
                <a:spcPct val="0"/>
              </a:spcAft>
              <a:tabLst>
                <a:tab pos="5870575" algn="l"/>
              </a:tabLst>
            </a:pPr>
            <a:r>
              <a:rPr lang="en-US" altLang="zh-CN" sz="3200" dirty="0">
                <a:solidFill>
                  <a:prstClr val="black"/>
                </a:solidFill>
                <a:latin typeface="Times New Roman" panose="02020603050405020304" pitchFamily="18" charset="0"/>
                <a:ea typeface="Times New Roman" panose="02020603050405020304" pitchFamily="18" charset="0"/>
              </a:rPr>
              <a:t>Paragraph 2</a:t>
            </a:r>
            <a:r>
              <a:rPr lang="zh-CN" altLang="en-US" sz="3200" dirty="0">
                <a:solidFill>
                  <a:prstClr val="black"/>
                </a:solidFill>
                <a:latin typeface="Times New Roman" panose="02020603050405020304" pitchFamily="18" charset="0"/>
              </a:rPr>
              <a:t>：</a:t>
            </a:r>
            <a:endParaRPr lang="zh-CN" altLang="en-US" sz="3200" dirty="0">
              <a:solidFill>
                <a:prstClr val="black"/>
              </a:solidFill>
              <a:latin typeface="Times New Roman" panose="02020603050405020304" pitchFamily="18" charset="0"/>
            </a:endParaRPr>
          </a:p>
          <a:p>
            <a:pPr defTabSz="-635" eaLnBrk="0" fontAlgn="base" hangingPunct="0">
              <a:lnSpc>
                <a:spcPts val="3000"/>
              </a:lnSpc>
              <a:spcBef>
                <a:spcPct val="0"/>
              </a:spcBef>
              <a:spcAft>
                <a:spcPct val="0"/>
              </a:spcAft>
              <a:tabLst>
                <a:tab pos="5870575" algn="l"/>
              </a:tabLst>
            </a:pPr>
            <a:r>
              <a:rPr lang="en-US" altLang="zh-CN" sz="3200" dirty="0" smtClean="0">
                <a:solidFill>
                  <a:prstClr val="black"/>
                </a:solidFill>
                <a:latin typeface="Times New Roman" panose="02020603050405020304" pitchFamily="18" charset="0"/>
                <a:ea typeface="Times New Roman" panose="02020603050405020304" pitchFamily="18" charset="0"/>
              </a:rPr>
              <a:t>     </a:t>
            </a:r>
            <a:r>
              <a:rPr lang="en-US" altLang="zh-CN" sz="3200" u="sng" dirty="0" smtClean="0">
                <a:solidFill>
                  <a:prstClr val="black"/>
                </a:solidFill>
                <a:latin typeface="Times New Roman" panose="02020603050405020304" pitchFamily="18" charset="0"/>
                <a:ea typeface="Times New Roman" panose="02020603050405020304" pitchFamily="18" charset="0"/>
              </a:rPr>
              <a:t>A </a:t>
            </a:r>
            <a:r>
              <a:rPr lang="en-US" altLang="zh-CN" sz="3200" u="sng" dirty="0">
                <a:solidFill>
                  <a:prstClr val="black"/>
                </a:solidFill>
                <a:latin typeface="Times New Roman" panose="02020603050405020304" pitchFamily="18" charset="0"/>
                <a:ea typeface="Times New Roman" panose="02020603050405020304" pitchFamily="18" charset="0"/>
              </a:rPr>
              <a:t>month later, Mrs. </a:t>
            </a:r>
            <a:r>
              <a:rPr lang="en-US" altLang="zh-CN" sz="3200" u="sng" dirty="0" err="1">
                <a:solidFill>
                  <a:prstClr val="black"/>
                </a:solidFill>
                <a:latin typeface="Times New Roman" panose="02020603050405020304" pitchFamily="18" charset="0"/>
                <a:ea typeface="Times New Roman" panose="02020603050405020304" pitchFamily="18" charset="0"/>
              </a:rPr>
              <a:t>Proudfoot</a:t>
            </a:r>
            <a:r>
              <a:rPr lang="en-US" altLang="zh-CN" sz="3200" u="sng" dirty="0">
                <a:solidFill>
                  <a:prstClr val="black"/>
                </a:solidFill>
                <a:latin typeface="Times New Roman" panose="02020603050405020304" pitchFamily="18" charset="0"/>
                <a:ea typeface="Times New Roman" panose="02020603050405020304" pitchFamily="18" charset="0"/>
              </a:rPr>
              <a:t> was delighted to find Roland fit and energetic</a:t>
            </a:r>
            <a:r>
              <a:rPr lang="en-US" altLang="zh-CN" sz="3200" dirty="0" smtClean="0">
                <a:solidFill>
                  <a:prstClr val="black"/>
                </a:solidFill>
                <a:latin typeface="Times New Roman" panose="02020603050405020304" pitchFamily="18" charset="0"/>
                <a:ea typeface="Times New Roman" panose="02020603050405020304" pitchFamily="18" charset="0"/>
              </a:rPr>
              <a:t>. </a:t>
            </a:r>
            <a:r>
              <a:rPr lang="en-US" altLang="zh-CN" sz="3200" dirty="0" smtClean="0">
                <a:solidFill>
                  <a:schemeClr val="tx1"/>
                </a:solidFill>
                <a:latin typeface="Times New Roman" panose="02020603050405020304" pitchFamily="18" charset="0"/>
                <a:ea typeface="Times New Roman" panose="02020603050405020304" pitchFamily="18" charset="0"/>
              </a:rPr>
              <a:t>Enjoying the pleasure to </a:t>
            </a:r>
            <a:r>
              <a:rPr lang="en-US" altLang="zh-CN" sz="3200" dirty="0" smtClean="0">
                <a:solidFill>
                  <a:srgbClr val="FF0000"/>
                </a:solidFill>
                <a:latin typeface="Times New Roman" panose="02020603050405020304" pitchFamily="18" charset="0"/>
                <a:ea typeface="Times New Roman" panose="02020603050405020304" pitchFamily="18" charset="0"/>
              </a:rPr>
              <a:t>roam along</a:t>
            </a:r>
            <a:r>
              <a:rPr lang="en-US" altLang="zh-CN" sz="3200" dirty="0" smtClean="0">
                <a:solidFill>
                  <a:schemeClr val="tx1"/>
                </a:solidFill>
                <a:latin typeface="Times New Roman" panose="02020603050405020304" pitchFamily="18" charset="0"/>
                <a:ea typeface="Times New Roman" panose="02020603050405020304" pitchFamily="18" charset="0"/>
              </a:rPr>
              <a:t> the country road with Roland, Sam also </a:t>
            </a:r>
            <a:r>
              <a:rPr lang="en-US" altLang="zh-CN" sz="3200" dirty="0" smtClean="0">
                <a:solidFill>
                  <a:srgbClr val="FF0000"/>
                </a:solidFill>
                <a:latin typeface="Times New Roman" panose="02020603050405020304" pitchFamily="18" charset="0"/>
                <a:ea typeface="Times New Roman" panose="02020603050405020304" pitchFamily="18" charset="0"/>
              </a:rPr>
              <a:t>harvested a lot</a:t>
            </a:r>
            <a:r>
              <a:rPr lang="en-US" altLang="zh-CN" sz="3200" dirty="0" smtClean="0">
                <a:solidFill>
                  <a:schemeClr val="tx1"/>
                </a:solidFill>
                <a:latin typeface="Times New Roman" panose="02020603050405020304" pitchFamily="18" charset="0"/>
                <a:ea typeface="Times New Roman" panose="02020603050405020304" pitchFamily="18" charset="0"/>
              </a:rPr>
              <a:t> from the relaxing time. </a:t>
            </a:r>
            <a:r>
              <a:rPr lang="en-US" altLang="zh-CN" sz="3200" dirty="0" smtClean="0">
                <a:solidFill>
                  <a:srgbClr val="FF0000"/>
                </a:solidFill>
                <a:latin typeface="Times New Roman" panose="02020603050405020304" pitchFamily="18" charset="0"/>
                <a:ea typeface="Times New Roman" panose="02020603050405020304" pitchFamily="18" charset="0"/>
              </a:rPr>
              <a:t>Eventually</a:t>
            </a:r>
            <a:r>
              <a:rPr lang="en-US" altLang="zh-CN" sz="3200" dirty="0" smtClean="0">
                <a:solidFill>
                  <a:schemeClr val="tx1"/>
                </a:solidFill>
                <a:latin typeface="Times New Roman" panose="02020603050405020304" pitchFamily="18" charset="0"/>
                <a:ea typeface="Times New Roman" panose="02020603050405020304" pitchFamily="18" charset="0"/>
              </a:rPr>
              <a:t> one day, Sam was excited to tell Mrs. </a:t>
            </a:r>
            <a:r>
              <a:rPr lang="en-US" altLang="zh-CN" sz="3200" dirty="0" err="1" smtClean="0">
                <a:solidFill>
                  <a:schemeClr val="tx1"/>
                </a:solidFill>
                <a:latin typeface="Times New Roman" panose="02020603050405020304" pitchFamily="18" charset="0"/>
                <a:ea typeface="Times New Roman" panose="02020603050405020304" pitchFamily="18" charset="0"/>
              </a:rPr>
              <a:t>Proudfoot</a:t>
            </a:r>
            <a:r>
              <a:rPr lang="en-US" altLang="zh-CN" sz="3200" dirty="0" smtClean="0">
                <a:solidFill>
                  <a:schemeClr val="tx1"/>
                </a:solidFill>
                <a:latin typeface="Times New Roman" panose="02020603050405020304" pitchFamily="18" charset="0"/>
                <a:ea typeface="Times New Roman" panose="02020603050405020304" pitchFamily="18" charset="0"/>
              </a:rPr>
              <a:t>, “Barry and I have </a:t>
            </a:r>
            <a:r>
              <a:rPr lang="en-US" altLang="zh-CN" sz="3200" dirty="0">
                <a:solidFill>
                  <a:schemeClr val="tx1"/>
                </a:solidFill>
                <a:latin typeface="Times New Roman" panose="02020603050405020304" pitchFamily="18" charset="0"/>
                <a:ea typeface="Times New Roman" panose="02020603050405020304" pitchFamily="18" charset="0"/>
              </a:rPr>
              <a:t>earned enough </a:t>
            </a:r>
            <a:r>
              <a:rPr lang="en-US" altLang="zh-CN" sz="3200" dirty="0" smtClean="0">
                <a:solidFill>
                  <a:schemeClr val="tx1"/>
                </a:solidFill>
                <a:latin typeface="Times New Roman" panose="02020603050405020304" pitchFamily="18" charset="0"/>
                <a:ea typeface="Times New Roman" panose="02020603050405020304" pitchFamily="18" charset="0"/>
              </a:rPr>
              <a:t>money. Thank you, Mrs. </a:t>
            </a:r>
            <a:r>
              <a:rPr lang="en-US" altLang="zh-CN" sz="3200" dirty="0" err="1" smtClean="0">
                <a:solidFill>
                  <a:schemeClr val="tx1"/>
                </a:solidFill>
                <a:latin typeface="Times New Roman" panose="02020603050405020304" pitchFamily="18" charset="0"/>
                <a:ea typeface="Times New Roman" panose="02020603050405020304" pitchFamily="18" charset="0"/>
              </a:rPr>
              <a:t>Proudfoot</a:t>
            </a:r>
            <a:r>
              <a:rPr lang="en-US" altLang="zh-CN" sz="3200" dirty="0" smtClean="0">
                <a:solidFill>
                  <a:schemeClr val="tx1"/>
                </a:solidFill>
                <a:latin typeface="Times New Roman" panose="02020603050405020304" pitchFamily="18" charset="0"/>
                <a:ea typeface="Times New Roman" panose="02020603050405020304" pitchFamily="18" charset="0"/>
              </a:rPr>
              <a:t>! But can I continue </a:t>
            </a:r>
            <a:r>
              <a:rPr lang="en-US" altLang="zh-CN" sz="3200" u="sng" dirty="0" smtClean="0">
                <a:solidFill>
                  <a:schemeClr val="tx1"/>
                </a:solidFill>
                <a:latin typeface="Times New Roman" panose="02020603050405020304" pitchFamily="18" charset="0"/>
                <a:ea typeface="Times New Roman" panose="02020603050405020304" pitchFamily="18" charset="0"/>
              </a:rPr>
              <a:t>walking</a:t>
            </a:r>
            <a:r>
              <a:rPr lang="en-US" altLang="zh-CN" sz="3200" dirty="0" smtClean="0">
                <a:solidFill>
                  <a:schemeClr val="tx1"/>
                </a:solidFill>
                <a:latin typeface="Times New Roman" panose="02020603050405020304" pitchFamily="18" charset="0"/>
                <a:ea typeface="Times New Roman" panose="02020603050405020304" pitchFamily="18" charset="0"/>
              </a:rPr>
              <a:t> Roland for you? For free!” </a:t>
            </a:r>
            <a:r>
              <a:rPr lang="en-US" altLang="zh-CN" sz="3200" dirty="0" smtClean="0">
                <a:solidFill>
                  <a:srgbClr val="FF0000"/>
                </a:solidFill>
                <a:latin typeface="Times New Roman" panose="02020603050405020304" pitchFamily="18" charset="0"/>
                <a:ea typeface="Times New Roman" panose="02020603050405020304" pitchFamily="18" charset="0"/>
              </a:rPr>
              <a:t>Radiantly</a:t>
            </a:r>
            <a:r>
              <a:rPr lang="en-US" altLang="zh-CN" sz="3200" dirty="0" smtClean="0">
                <a:solidFill>
                  <a:schemeClr val="tx1"/>
                </a:solidFill>
                <a:latin typeface="Times New Roman" panose="02020603050405020304" pitchFamily="18" charset="0"/>
                <a:ea typeface="Times New Roman" panose="02020603050405020304" pitchFamily="18" charset="0"/>
              </a:rPr>
              <a:t>, Mrs. </a:t>
            </a:r>
            <a:r>
              <a:rPr lang="en-US" altLang="zh-CN" sz="3200" dirty="0" err="1" smtClean="0">
                <a:solidFill>
                  <a:schemeClr val="tx1"/>
                </a:solidFill>
                <a:latin typeface="Times New Roman" panose="02020603050405020304" pitchFamily="18" charset="0"/>
                <a:ea typeface="Times New Roman" panose="02020603050405020304" pitchFamily="18" charset="0"/>
              </a:rPr>
              <a:t>Proudfoot</a:t>
            </a:r>
            <a:r>
              <a:rPr lang="en-US" altLang="zh-CN" sz="3200" dirty="0" smtClean="0">
                <a:solidFill>
                  <a:schemeClr val="tx1"/>
                </a:solidFill>
                <a:latin typeface="Times New Roman" panose="02020603050405020304" pitchFamily="18" charset="0"/>
                <a:ea typeface="Times New Roman" panose="02020603050405020304" pitchFamily="18" charset="0"/>
              </a:rPr>
              <a:t> nodded. Receiving</a:t>
            </a:r>
            <a:r>
              <a:rPr lang="zh-CN" altLang="en-US" sz="3200" dirty="0" smtClean="0">
                <a:solidFill>
                  <a:schemeClr val="tx1"/>
                </a:solidFill>
                <a:latin typeface="Times New Roman" panose="02020603050405020304" pitchFamily="18" charset="0"/>
                <a:ea typeface="Times New Roman" panose="02020603050405020304" pitchFamily="18" charset="0"/>
              </a:rPr>
              <a:t> </a:t>
            </a:r>
            <a:r>
              <a:rPr lang="en-US" altLang="zh-CN" sz="3200" dirty="0" smtClean="0">
                <a:solidFill>
                  <a:schemeClr val="tx1"/>
                </a:solidFill>
                <a:latin typeface="Times New Roman" panose="02020603050405020304" pitchFamily="18" charset="0"/>
                <a:ea typeface="Times New Roman" panose="02020603050405020304" pitchFamily="18" charset="0"/>
              </a:rPr>
              <a:t>a positive answer, Sam was wild with joy and Roland, </a:t>
            </a:r>
            <a:r>
              <a:rPr lang="en-US" altLang="zh-CN" sz="3200" u="sng" dirty="0" smtClean="0">
                <a:solidFill>
                  <a:schemeClr val="tx1"/>
                </a:solidFill>
                <a:latin typeface="Times New Roman" panose="02020603050405020304" pitchFamily="18" charset="0"/>
                <a:ea typeface="Times New Roman" panose="02020603050405020304" pitchFamily="18" charset="0"/>
              </a:rPr>
              <a:t>wagging his tail </a:t>
            </a:r>
            <a:r>
              <a:rPr lang="en-US" altLang="zh-CN" sz="3200" dirty="0" smtClean="0">
                <a:solidFill>
                  <a:schemeClr val="tx1"/>
                </a:solidFill>
                <a:latin typeface="Times New Roman" panose="02020603050405020304" pitchFamily="18" charset="0"/>
                <a:ea typeface="Times New Roman" panose="02020603050405020304" pitchFamily="18" charset="0"/>
              </a:rPr>
              <a:t>merrily, as if intoxicated (</a:t>
            </a:r>
            <a:r>
              <a:rPr lang="zh-CN" altLang="zh-CN" sz="3200" dirty="0" smtClean="0">
                <a:solidFill>
                  <a:schemeClr val="tx1"/>
                </a:solidFill>
                <a:latin typeface="Times New Roman" panose="02020603050405020304" pitchFamily="18" charset="0"/>
                <a:ea typeface="宋体" panose="02010600030101010101" pitchFamily="2" charset="-122"/>
              </a:rPr>
              <a:t>喝醉；陶醉）</a:t>
            </a:r>
            <a:r>
              <a:rPr lang="en-US" altLang="zh-CN" sz="3200" dirty="0" smtClean="0">
                <a:solidFill>
                  <a:schemeClr val="tx1"/>
                </a:solidFill>
                <a:latin typeface="Times New Roman" panose="02020603050405020304" pitchFamily="18" charset="0"/>
                <a:ea typeface="Times New Roman" panose="02020603050405020304" pitchFamily="18" charset="0"/>
              </a:rPr>
              <a:t>. </a:t>
            </a:r>
            <a:r>
              <a:rPr lang="en-US" altLang="zh-CN" sz="3200" u="sng" dirty="0">
                <a:solidFill>
                  <a:srgbClr val="0066FF"/>
                </a:solidFill>
                <a:latin typeface="Times New Roman" panose="02020603050405020304" pitchFamily="18" charset="0"/>
              </a:rPr>
              <a:t>Sometimes only a little kindness can </a:t>
            </a:r>
            <a:r>
              <a:rPr lang="en-US" altLang="zh-CN" sz="3200" u="sng" dirty="0">
                <a:solidFill>
                  <a:srgbClr val="FF0000"/>
                </a:solidFill>
                <a:latin typeface="Times New Roman" panose="02020603050405020304" pitchFamily="18" charset="0"/>
              </a:rPr>
              <a:t>ignite</a:t>
            </a:r>
            <a:r>
              <a:rPr lang="zh-CN" altLang="en-US" sz="3200" u="sng" dirty="0">
                <a:solidFill>
                  <a:srgbClr val="0066FF"/>
                </a:solidFill>
                <a:latin typeface="Times New Roman" panose="02020603050405020304" pitchFamily="18" charset="0"/>
              </a:rPr>
              <a:t>（点燃；引起）</a:t>
            </a:r>
            <a:r>
              <a:rPr lang="en-US" altLang="zh-CN" sz="3200" u="sng" dirty="0">
                <a:solidFill>
                  <a:srgbClr val="0066FF"/>
                </a:solidFill>
                <a:latin typeface="Times New Roman" panose="02020603050405020304" pitchFamily="18" charset="0"/>
              </a:rPr>
              <a:t> something shining, making the world more beautiful and harmonious</a:t>
            </a:r>
            <a:r>
              <a:rPr lang="en-US" altLang="zh-CN" sz="3200" u="sng" dirty="0" smtClean="0">
                <a:solidFill>
                  <a:srgbClr val="0066FF"/>
                </a:solidFill>
                <a:latin typeface="Times New Roman" panose="02020603050405020304" pitchFamily="18" charset="0"/>
              </a:rPr>
              <a:t>.</a:t>
            </a:r>
            <a:endParaRPr lang="en-US" altLang="zh-CN" sz="3200" u="sng" dirty="0" smtClean="0">
              <a:solidFill>
                <a:srgbClr val="0066FF"/>
              </a:solidFill>
              <a:latin typeface="Times New Roman" panose="02020603050405020304" pitchFamily="18" charset="0"/>
            </a:endParaRPr>
          </a:p>
          <a:p>
            <a:pPr defTabSz="-635" eaLnBrk="0" fontAlgn="base" hangingPunct="0">
              <a:lnSpc>
                <a:spcPts val="3000"/>
              </a:lnSpc>
              <a:spcBef>
                <a:spcPct val="0"/>
              </a:spcBef>
              <a:spcAft>
                <a:spcPct val="0"/>
              </a:spcAft>
              <a:tabLst>
                <a:tab pos="5870575" algn="l"/>
              </a:tabLst>
            </a:pPr>
            <a:endParaRPr lang="en-US" altLang="zh-CN" sz="3200" u="sng" dirty="0" smtClean="0">
              <a:solidFill>
                <a:srgbClr val="0066FF"/>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6510" y="-24765"/>
            <a:ext cx="9109710" cy="6918960"/>
          </a:xfrm>
          <a:prstGeom prst="rect">
            <a:avLst/>
          </a:prstGeom>
          <a:noFill/>
        </p:spPr>
        <p:txBody>
          <a:bodyPr wrap="square" rtlCol="0">
            <a:spAutoFit/>
          </a:bodyPr>
          <a:p>
            <a:r>
              <a:rPr lang="zh-CN" altLang="en-US" sz="3200" u="sng">
                <a:latin typeface="Times New Roman" panose="02020603050405020304" pitchFamily="18" charset="0"/>
              </a:rPr>
              <a:t>Sam arrived very early next morning</a:t>
            </a:r>
            <a:r>
              <a:rPr lang="zh-CN" altLang="en-US" sz="3200">
                <a:latin typeface="Times New Roman" panose="02020603050405020304" pitchFamily="18" charset="0"/>
              </a:rPr>
              <a:t>.  </a:t>
            </a:r>
            <a:r>
              <a:rPr lang="zh-CN" altLang="en-US" sz="3200">
                <a:solidFill>
                  <a:srgbClr val="0066FF"/>
                </a:solidFill>
                <a:latin typeface="Times New Roman" panose="02020603050405020304" pitchFamily="18" charset="0"/>
              </a:rPr>
              <a:t>Whistling and beckoning 示意,召唤,Sam tried to lure Roland out of the house</a:t>
            </a:r>
            <a:r>
              <a:rPr lang="zh-CN" altLang="en-US" sz="3200">
                <a:latin typeface="Times New Roman" panose="02020603050405020304" pitchFamily="18" charset="0"/>
              </a:rPr>
              <a:t>. </a:t>
            </a:r>
            <a:r>
              <a:rPr lang="zh-CN" altLang="en-US" sz="3200">
                <a:solidFill>
                  <a:srgbClr val="FF0000"/>
                </a:solidFill>
                <a:latin typeface="Times New Roman" panose="02020603050405020304" pitchFamily="18" charset="0"/>
              </a:rPr>
              <a:t>Sleepy as he was, he wriggled（扭动） up and trailed</a:t>
            </a:r>
            <a:r>
              <a:rPr lang="en-US" altLang="zh-CN" sz="3200">
                <a:solidFill>
                  <a:srgbClr val="FF0000"/>
                </a:solidFill>
                <a:latin typeface="Times New Roman" panose="02020603050405020304" pitchFamily="18" charset="0"/>
              </a:rPr>
              <a:t>(</a:t>
            </a:r>
            <a:r>
              <a:rPr lang="zh-CN" altLang="en-US" sz="3200">
                <a:solidFill>
                  <a:srgbClr val="FF0000"/>
                </a:solidFill>
                <a:latin typeface="Times New Roman" panose="02020603050405020304" pitchFamily="18" charset="0"/>
              </a:rPr>
              <a:t>无精打采地走） after Sam</a:t>
            </a:r>
            <a:r>
              <a:rPr lang="zh-CN" altLang="en-US" sz="3200">
                <a:latin typeface="Times New Roman" panose="02020603050405020304" pitchFamily="18" charset="0"/>
              </a:rPr>
              <a:t>. </a:t>
            </a:r>
            <a:r>
              <a:rPr lang="zh-CN" altLang="en-US" sz="3200">
                <a:solidFill>
                  <a:srgbClr val="0066FF"/>
                </a:solidFill>
                <a:latin typeface="Times New Roman" panose="02020603050405020304" pitchFamily="18" charset="0"/>
              </a:rPr>
              <a:t>“Come on, you lazy dog!” Sam clapped his hands, trotting ahead</a:t>
            </a:r>
            <a:r>
              <a:rPr lang="zh-CN" altLang="en-US" sz="3200">
                <a:latin typeface="Times New Roman" panose="02020603050405020304" pitchFamily="18" charset="0"/>
              </a:rPr>
              <a:t>. </a:t>
            </a:r>
            <a:r>
              <a:rPr lang="zh-CN" altLang="en-US" sz="3200">
                <a:solidFill>
                  <a:srgbClr val="FF0000"/>
                </a:solidFill>
                <a:latin typeface="Times New Roman" panose="02020603050405020304" pitchFamily="18" charset="0"/>
              </a:rPr>
              <a:t>Vigor（活力） seemed to be slowly seeping渗出,漏 into the beast, for he began to bound up and down, sniffing here and there, his tail wagging like mad in the morning breeze</a:t>
            </a:r>
            <a:r>
              <a:rPr lang="zh-CN" altLang="en-US" sz="3200">
                <a:latin typeface="Times New Roman" panose="02020603050405020304" pitchFamily="18" charset="0"/>
              </a:rPr>
              <a:t>. Half an hour later, Sam returned, sweats beading\oozing on his forehead and Roland followed, his tongue lolling out(loll out 伸出), panting for breath. In this way, the first walking finished smoothly.</a:t>
            </a:r>
            <a:endParaRPr lang="zh-CN" altLang="en-US" sz="3200">
              <a:latin typeface="Times New Roman" panose="02020603050405020304" pitchFamily="18" charset="0"/>
            </a:endParaRPr>
          </a:p>
          <a:p>
            <a:endParaRPr lang="zh-CN" altLang="en-US" sz="320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3815" y="119380"/>
            <a:ext cx="9118600" cy="6431280"/>
          </a:xfrm>
          <a:prstGeom prst="rect">
            <a:avLst/>
          </a:prstGeom>
          <a:noFill/>
        </p:spPr>
        <p:txBody>
          <a:bodyPr wrap="square" rtlCol="0">
            <a:spAutoFit/>
          </a:bodyPr>
          <a:p>
            <a:r>
              <a:rPr lang="zh-CN" altLang="en-US" sz="3200" u="sng">
                <a:latin typeface="Times New Roman" panose="02020603050405020304" pitchFamily="18" charset="0"/>
                <a:sym typeface="+mn-ea"/>
              </a:rPr>
              <a:t>A month later, Mrs. Proudfoot was delighted to find Roland fit and energetic</a:t>
            </a:r>
            <a:r>
              <a:rPr lang="zh-CN" altLang="en-US" sz="3200">
                <a:latin typeface="Times New Roman" panose="02020603050405020304" pitchFamily="18" charset="0"/>
                <a:sym typeface="+mn-ea"/>
              </a:rPr>
              <a:t>. Gratitude and love filled her heart. The next morning, she pre-paid</a:t>
            </a:r>
            <a:r>
              <a:rPr lang="zh-CN" altLang="en-US" sz="3200">
                <a:solidFill>
                  <a:srgbClr val="0066FF"/>
                </a:solidFill>
                <a:latin typeface="Times New Roman" panose="02020603050405020304" pitchFamily="18" charset="0"/>
                <a:sym typeface="+mn-ea"/>
              </a:rPr>
              <a:t>？</a:t>
            </a:r>
            <a:r>
              <a:rPr lang="zh-CN" altLang="en-US" sz="3200">
                <a:latin typeface="Times New Roman" panose="02020603050405020304" pitchFamily="18" charset="0"/>
                <a:sym typeface="+mn-ea"/>
              </a:rPr>
              <a:t> Sam a month’s salary. Money in hand, Sam dashed out with Roland for their daily exercise, his blooding</a:t>
            </a:r>
            <a:r>
              <a:rPr lang="zh-CN" altLang="en-US" sz="3200">
                <a:solidFill>
                  <a:srgbClr val="0066FF"/>
                </a:solidFill>
                <a:latin typeface="Times New Roman" panose="02020603050405020304" pitchFamily="18" charset="0"/>
                <a:sym typeface="+mn-ea"/>
              </a:rPr>
              <a:t>？</a:t>
            </a:r>
            <a:r>
              <a:rPr lang="zh-CN" altLang="en-US" sz="3200">
                <a:latin typeface="Times New Roman" panose="02020603050405020304" pitchFamily="18" charset="0"/>
                <a:sym typeface="+mn-ea"/>
              </a:rPr>
              <a:t> surging. Joy urged them upon an unfamiliar path. Like always（一如往常）, Roland sniffed, his head </a:t>
            </a:r>
            <a:r>
              <a:rPr lang="zh-CN" altLang="en-US" sz="3200">
                <a:solidFill>
                  <a:srgbClr val="0066FF"/>
                </a:solidFill>
                <a:latin typeface="Times New Roman" panose="02020603050405020304" pitchFamily="18" charset="0"/>
                <a:sym typeface="+mn-ea"/>
              </a:rPr>
              <a:t>poking</a:t>
            </a:r>
            <a:r>
              <a:rPr lang="zh-CN" altLang="en-US" sz="3200">
                <a:latin typeface="Times New Roman" panose="02020603050405020304" pitchFamily="18" charset="0"/>
                <a:sym typeface="+mn-ea"/>
              </a:rPr>
              <a:t>伸出 around. Suddenly, he </a:t>
            </a:r>
            <a:r>
              <a:rPr lang="zh-CN" altLang="en-US" sz="3200">
                <a:solidFill>
                  <a:srgbClr val="0066FF"/>
                </a:solidFill>
                <a:latin typeface="Times New Roman" panose="02020603050405020304" pitchFamily="18" charset="0"/>
                <a:sym typeface="+mn-ea"/>
              </a:rPr>
              <a:t>barked</a:t>
            </a:r>
            <a:r>
              <a:rPr lang="zh-CN" altLang="en-US" sz="3200">
                <a:latin typeface="Times New Roman" panose="02020603050405020304" pitchFamily="18" charset="0"/>
                <a:sym typeface="+mn-ea"/>
              </a:rPr>
              <a:t> loudly. Turning his gaze towards the dog, Sam found, lying beside the bush, the book Barry had lost! Picking it up in ecstasy(with wild joy), Sam </a:t>
            </a:r>
            <a:r>
              <a:rPr lang="zh-CN" altLang="en-US" sz="3200">
                <a:solidFill>
                  <a:srgbClr val="0066FF"/>
                </a:solidFill>
                <a:latin typeface="Times New Roman" panose="02020603050405020304" pitchFamily="18" charset="0"/>
                <a:sym typeface="+mn-ea"/>
              </a:rPr>
              <a:t>hastened </a:t>
            </a:r>
            <a:r>
              <a:rPr lang="zh-CN" altLang="en-US" sz="3200">
                <a:latin typeface="Times New Roman" panose="02020603050405020304" pitchFamily="18" charset="0"/>
                <a:sym typeface="+mn-ea"/>
              </a:rPr>
              <a:t>back to return the money. “Keep it, son. You deserve it!” Mrs. Proudfoot stroked his head with an amiable和蔼可亲的 smile. </a:t>
            </a:r>
            <a:endParaRPr lang="zh-CN" altLang="en-US" sz="3200">
              <a:latin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5250" y="92710"/>
            <a:ext cx="9093200" cy="6126480"/>
          </a:xfrm>
          <a:prstGeom prst="rect">
            <a:avLst/>
          </a:prstGeom>
          <a:noFill/>
        </p:spPr>
        <p:txBody>
          <a:bodyPr wrap="square" rtlCol="0">
            <a:spAutoFit/>
          </a:bodyPr>
          <a:p>
            <a:r>
              <a:rPr lang="en-US" altLang="zh-CN" sz="3600">
                <a:latin typeface="Times New Roman" panose="02020603050405020304" pitchFamily="18" charset="0"/>
              </a:rPr>
              <a:t>beckon</a:t>
            </a:r>
            <a:r>
              <a:rPr lang="zh-CN" altLang="en-US" sz="3600">
                <a:latin typeface="Times New Roman" panose="02020603050405020304" pitchFamily="18" charset="0"/>
              </a:rPr>
              <a:t>：招手示意；举手召唤</a:t>
            </a:r>
            <a:endParaRPr lang="zh-CN" altLang="en-US" sz="3600">
              <a:latin typeface="Times New Roman" panose="02020603050405020304" pitchFamily="18" charset="0"/>
            </a:endParaRPr>
          </a:p>
          <a:p>
            <a:r>
              <a:rPr lang="zh-CN" altLang="en-US" sz="3600">
                <a:latin typeface="Times New Roman" panose="02020603050405020304" pitchFamily="18" charset="0"/>
              </a:rPr>
              <a:t>He beckoned her over with a wave. 他挥手让她过去。</a:t>
            </a:r>
            <a:endParaRPr lang="zh-CN" altLang="en-US" sz="3600">
              <a:latin typeface="Times New Roman" panose="02020603050405020304" pitchFamily="18" charset="0"/>
            </a:endParaRPr>
          </a:p>
          <a:p>
            <a:r>
              <a:rPr lang="en-US" altLang="zh-CN" sz="3600">
                <a:latin typeface="Times New Roman" panose="02020603050405020304" pitchFamily="18" charset="0"/>
              </a:rPr>
              <a:t>trail</a:t>
            </a:r>
            <a:r>
              <a:rPr lang="zh-CN" altLang="en-US" sz="3600">
                <a:latin typeface="Times New Roman" panose="02020603050405020304" pitchFamily="18" charset="0"/>
              </a:rPr>
              <a:t>：</a:t>
            </a:r>
            <a:r>
              <a:rPr lang="en-US" altLang="zh-CN" sz="3600">
                <a:latin typeface="Times New Roman" panose="02020603050405020304" pitchFamily="18" charset="0"/>
              </a:rPr>
              <a:t>t</a:t>
            </a:r>
            <a:r>
              <a:rPr lang="zh-CN" altLang="en-US" sz="3600">
                <a:latin typeface="Times New Roman" panose="02020603050405020304" pitchFamily="18" charset="0"/>
              </a:rPr>
              <a:t>o walk slowly because you are tired or bored, especially behind sb else （尤指跟在他人后面）疲惫地走，没精打采地慢走，磨蹭</a:t>
            </a:r>
            <a:endParaRPr lang="zh-CN" altLang="en-US" sz="3600">
              <a:latin typeface="Times New Roman" panose="02020603050405020304" pitchFamily="18" charset="0"/>
            </a:endParaRPr>
          </a:p>
          <a:p>
            <a:r>
              <a:rPr lang="zh-CN" altLang="en-US" sz="3600">
                <a:latin typeface="Times New Roman" panose="02020603050405020304" pitchFamily="18" charset="0"/>
              </a:rPr>
              <a:t>The kids trailed around after us while we shopped for clothes. </a:t>
            </a:r>
            <a:endParaRPr lang="zh-CN" altLang="en-US" sz="3600">
              <a:latin typeface="Times New Roman" panose="02020603050405020304" pitchFamily="18" charset="0"/>
            </a:endParaRPr>
          </a:p>
          <a:p>
            <a:r>
              <a:rPr lang="zh-CN" altLang="en-US" sz="3600">
                <a:latin typeface="Times New Roman" panose="02020603050405020304" pitchFamily="18" charset="0"/>
              </a:rPr>
              <a:t>我们在商店买衣服时，孩子们无精打采地跟在后面</a:t>
            </a:r>
            <a:endParaRPr lang="zh-CN" altLang="en-US" sz="3600">
              <a:latin typeface="Times New Roman" panose="02020603050405020304" pitchFamily="18" charset="0"/>
            </a:endParaRPr>
          </a:p>
          <a:p>
            <a:r>
              <a:rPr lang="zh-CN" altLang="en-US" sz="3600">
                <a:latin typeface="Times New Roman" panose="02020603050405020304" pitchFamily="18" charset="0"/>
              </a:rPr>
              <a:t> </a:t>
            </a:r>
            <a:endParaRPr lang="zh-CN" altLang="en-US" sz="36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145" y="35560"/>
            <a:ext cx="9143365" cy="6126480"/>
          </a:xfrm>
          <a:prstGeom prst="rect">
            <a:avLst/>
          </a:prstGeom>
          <a:noFill/>
        </p:spPr>
        <p:txBody>
          <a:bodyPr wrap="square" rtlCol="0">
            <a:spAutoFit/>
          </a:bodyPr>
          <a:p>
            <a:r>
              <a:rPr lang="en-US" altLang="zh-CN" sz="3600">
                <a:latin typeface="Times New Roman" panose="02020603050405020304" pitchFamily="18" charset="0"/>
                <a:sym typeface="+mn-ea"/>
              </a:rPr>
              <a:t>poke:</a:t>
            </a:r>
            <a:r>
              <a:rPr lang="zh-CN" altLang="en-US" sz="3600">
                <a:latin typeface="Times New Roman" panose="02020603050405020304" pitchFamily="18" charset="0"/>
                <a:sym typeface="+mn-ea"/>
              </a:rPr>
              <a:t>刺，捅；戳；伸出；刺探；闲荡</a:t>
            </a:r>
            <a:endParaRPr lang="zh-CN" altLang="en-US" sz="3600">
              <a:latin typeface="Times New Roman" panose="02020603050405020304" pitchFamily="18" charset="0"/>
            </a:endParaRPr>
          </a:p>
          <a:p>
            <a:r>
              <a:rPr lang="zh-CN" altLang="en-US" sz="3600">
                <a:latin typeface="Times New Roman" panose="02020603050405020304" pitchFamily="18" charset="0"/>
                <a:sym typeface="+mn-ea"/>
              </a:rPr>
              <a:t>He poked the fire with a stick. </a:t>
            </a:r>
            <a:r>
              <a:rPr lang="zh-CN" altLang="en-US" sz="2800">
                <a:latin typeface="Times New Roman" panose="02020603050405020304" pitchFamily="18" charset="0"/>
                <a:sym typeface="+mn-ea"/>
              </a:rPr>
              <a:t>他用一根棍子拨旺火。</a:t>
            </a:r>
            <a:endParaRPr lang="zh-CN" altLang="en-US" sz="2800">
              <a:latin typeface="Times New Roman" panose="02020603050405020304" pitchFamily="18" charset="0"/>
            </a:endParaRPr>
          </a:p>
          <a:p>
            <a:r>
              <a:rPr lang="en-US" altLang="zh-CN" sz="3600">
                <a:latin typeface="Times New Roman" panose="02020603050405020304" pitchFamily="18" charset="0"/>
                <a:sym typeface="+mn-ea"/>
              </a:rPr>
              <a:t>T</a:t>
            </a:r>
            <a:r>
              <a:rPr lang="zh-CN" altLang="en-US" sz="3600">
                <a:latin typeface="Times New Roman" panose="02020603050405020304" pitchFamily="18" charset="0"/>
                <a:sym typeface="+mn-ea"/>
              </a:rPr>
              <a:t>he kids poked holes in the ice with sticks. </a:t>
            </a:r>
            <a:endParaRPr lang="zh-CN" altLang="en-US" sz="3600">
              <a:latin typeface="Times New Roman" panose="02020603050405020304" pitchFamily="18" charset="0"/>
              <a:sym typeface="+mn-ea"/>
            </a:endParaRPr>
          </a:p>
          <a:p>
            <a:r>
              <a:rPr lang="zh-CN" altLang="en-US" sz="3600">
                <a:latin typeface="Times New Roman" panose="02020603050405020304" pitchFamily="18" charset="0"/>
                <a:sym typeface="+mn-ea"/>
              </a:rPr>
              <a:t>孩子们用棍子在冰上戳洞。</a:t>
            </a:r>
            <a:endParaRPr lang="zh-CN" altLang="en-US" sz="3600">
              <a:latin typeface="Times New Roman" panose="02020603050405020304" pitchFamily="18" charset="0"/>
            </a:endParaRPr>
          </a:p>
          <a:p>
            <a:r>
              <a:rPr lang="en-US" altLang="zh-CN" sz="3600">
                <a:latin typeface="Times New Roman" panose="02020603050405020304" pitchFamily="18" charset="0"/>
                <a:sym typeface="+mn-ea"/>
              </a:rPr>
              <a:t>H</a:t>
            </a:r>
            <a:r>
              <a:rPr lang="zh-CN" altLang="en-US" sz="3600">
                <a:latin typeface="Times New Roman" panose="02020603050405020304" pitchFamily="18" charset="0"/>
                <a:sym typeface="+mn-ea"/>
              </a:rPr>
              <a:t>e poked his head around the corner to check that nobody was coming. 他从转角处探出头来，查看有没有人过来</a:t>
            </a:r>
            <a:endParaRPr lang="zh-CN" altLang="en-US" sz="3600">
              <a:latin typeface="Times New Roman" panose="02020603050405020304" pitchFamily="18" charset="0"/>
            </a:endParaRPr>
          </a:p>
          <a:p>
            <a:r>
              <a:rPr lang="zh-CN" altLang="en-US" sz="3600">
                <a:latin typeface="Times New Roman" panose="02020603050405020304" pitchFamily="18" charset="0"/>
                <a:sym typeface="+mn-ea"/>
              </a:rPr>
              <a:t>I poked my way to the front of the crowd. </a:t>
            </a:r>
            <a:endParaRPr lang="zh-CN" altLang="en-US" sz="3600">
              <a:latin typeface="Times New Roman" panose="02020603050405020304" pitchFamily="18" charset="0"/>
              <a:sym typeface="+mn-ea"/>
            </a:endParaRPr>
          </a:p>
          <a:p>
            <a:r>
              <a:rPr lang="zh-CN" altLang="en-US" sz="3600">
                <a:latin typeface="Times New Roman" panose="02020603050405020304" pitchFamily="18" charset="0"/>
                <a:sym typeface="+mn-ea"/>
              </a:rPr>
              <a:t>我挤到了人群的前面</a:t>
            </a:r>
            <a:endParaRPr lang="zh-CN" altLang="en-US" sz="3600">
              <a:latin typeface="Times New Roman" panose="02020603050405020304" pitchFamily="18" charset="0"/>
            </a:endParaRPr>
          </a:p>
          <a:p>
            <a:r>
              <a:rPr lang="zh-CN" altLang="en-US" sz="3600">
                <a:latin typeface="Times New Roman" panose="02020603050405020304" pitchFamily="18" charset="0"/>
                <a:sym typeface="+mn-ea"/>
              </a:rPr>
              <a:t>Clumps of grass poked up through the snow. </a:t>
            </a:r>
            <a:endParaRPr lang="zh-CN" altLang="en-US" sz="3600">
              <a:latin typeface="Times New Roman" panose="02020603050405020304" pitchFamily="18" charset="0"/>
              <a:sym typeface="+mn-ea"/>
            </a:endParaRPr>
          </a:p>
          <a:p>
            <a:r>
              <a:rPr lang="zh-CN" altLang="en-US" sz="3600">
                <a:latin typeface="Times New Roman" panose="02020603050405020304" pitchFamily="18" charset="0"/>
                <a:sym typeface="+mn-ea"/>
              </a:rPr>
              <a:t>一簇簇的草破雪而出。 </a:t>
            </a:r>
            <a:endParaRPr lang="zh-CN" altLang="en-US" sz="36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linds(horizontal)">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322580"/>
            <a:ext cx="9144000" cy="5455920"/>
          </a:xfrm>
          <a:prstGeom prst="rect">
            <a:avLst/>
          </a:prstGeom>
          <a:noFill/>
        </p:spPr>
        <p:txBody>
          <a:bodyPr>
            <a:spAutoFit/>
          </a:bodyPr>
          <a:lstStyle/>
          <a:p>
            <a:pPr marL="342900" indent="-342900">
              <a:spcBef>
                <a:spcPts val="0"/>
              </a:spcBef>
              <a:spcAft>
                <a:spcPts val="0"/>
              </a:spcAft>
              <a:buFont typeface="Times New Roman" panose="02020603050405020304" pitchFamily="18" charset="0"/>
              <a:buAutoNum type="arabicPeriod"/>
              <a:defRPr/>
            </a:pPr>
            <a:r>
              <a:rPr lang="en-US" altLang="zh-CN" sz="3200" dirty="0">
                <a:solidFill>
                  <a:srgbClr val="000000"/>
                </a:solidFill>
                <a:latin typeface="Times New Roman" panose="02020603050405020304" pitchFamily="18" charset="0"/>
                <a:cs typeface="Times New Roman" panose="02020603050405020304" pitchFamily="18" charset="0"/>
              </a:rPr>
              <a:t>Though Mrs. </a:t>
            </a:r>
            <a:r>
              <a:rPr lang="en-US" altLang="zh-CN" sz="3200" dirty="0" err="1">
                <a:solidFill>
                  <a:srgbClr val="000000"/>
                </a:solidFill>
                <a:latin typeface="Times New Roman" panose="02020603050405020304" pitchFamily="18" charset="0"/>
                <a:cs typeface="Times New Roman" panose="02020603050405020304" pitchFamily="18" charset="0"/>
              </a:rPr>
              <a:t>Proudfoot</a:t>
            </a:r>
            <a:r>
              <a:rPr lang="en-US" altLang="zh-CN" sz="3200" dirty="0">
                <a:solidFill>
                  <a:srgbClr val="000000"/>
                </a:solidFill>
                <a:latin typeface="Times New Roman" panose="02020603050405020304" pitchFamily="18" charset="0"/>
                <a:cs typeface="Times New Roman" panose="02020603050405020304" pitchFamily="18" charset="0"/>
              </a:rPr>
              <a:t> was a lonely widow, her heart </a:t>
            </a:r>
            <a:r>
              <a:rPr lang="en-US" altLang="zh-CN" sz="3200" dirty="0">
                <a:solidFill>
                  <a:srgbClr val="FF0000"/>
                </a:solidFill>
                <a:latin typeface="Times New Roman" panose="02020603050405020304" pitchFamily="18" charset="0"/>
                <a:cs typeface="Times New Roman" panose="02020603050405020304" pitchFamily="18" charset="0"/>
              </a:rPr>
              <a:t>was brimful of</a:t>
            </a:r>
            <a:r>
              <a:rPr lang="en-US" altLang="zh-CN" sz="3200" dirty="0">
                <a:solidFill>
                  <a:srgbClr val="000000"/>
                </a:solidFill>
                <a:latin typeface="Times New Roman" panose="02020603050405020304" pitchFamily="18" charset="0"/>
                <a:cs typeface="Times New Roman" panose="02020603050405020304" pitchFamily="18" charset="0"/>
              </a:rPr>
              <a:t> happiness and warmth. “Roses given, fragrance in hand”. She actually fulfilled herself by helping others.</a:t>
            </a:r>
            <a:endParaRPr lang="en-US" altLang="zh-CN" sz="3200" dirty="0">
              <a:solidFill>
                <a:srgbClr val="000000"/>
              </a:solidFill>
              <a:latin typeface="Times New Roman" panose="02020603050405020304" pitchFamily="18" charset="0"/>
              <a:cs typeface="Times New Roman" panose="02020603050405020304" pitchFamily="18" charset="0"/>
            </a:endParaRPr>
          </a:p>
          <a:p>
            <a:pPr>
              <a:spcBef>
                <a:spcPts val="0"/>
              </a:spcBef>
              <a:spcAft>
                <a:spcPts val="0"/>
              </a:spcAft>
              <a:defRPr/>
            </a:pPr>
            <a:r>
              <a:rPr lang="en-US" altLang="zh-CN" sz="3200" dirty="0">
                <a:solidFill>
                  <a:srgbClr val="000000"/>
                </a:solidFill>
                <a:latin typeface="Times New Roman" panose="02020603050405020304" pitchFamily="18" charset="0"/>
                <a:cs typeface="Times New Roman" panose="02020603050405020304" pitchFamily="18" charset="0"/>
              </a:rPr>
              <a:t>                                                             </a:t>
            </a:r>
            <a:r>
              <a:rPr lang="zh-CN" altLang="en-US" sz="3200" dirty="0">
                <a:solidFill>
                  <a:srgbClr val="000000"/>
                </a:solidFill>
                <a:latin typeface="Times New Roman" panose="02020603050405020304" pitchFamily="18" charset="0"/>
                <a:cs typeface="Times New Roman" panose="02020603050405020304" pitchFamily="18" charset="0"/>
              </a:rPr>
              <a:t>哲理性结尾</a:t>
            </a:r>
            <a:endParaRPr lang="en-US" altLang="zh-CN" sz="3200" kern="100" dirty="0">
              <a:latin typeface="Times New Roman" panose="02020603050405020304" pitchFamily="18" charset="0"/>
              <a:cs typeface="Times New Roman" panose="02020603050405020304" pitchFamily="18" charset="0"/>
            </a:endParaRPr>
          </a:p>
          <a:p>
            <a:pPr>
              <a:spcBef>
                <a:spcPts val="0"/>
              </a:spcBef>
              <a:spcAft>
                <a:spcPts val="0"/>
              </a:spcAft>
              <a:defRPr/>
            </a:pPr>
            <a:r>
              <a:rPr lang="en-US" altLang="zh-CN" sz="32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3200"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Bathed</a:t>
            </a:r>
            <a:r>
              <a:rPr lang="en-US" altLang="zh-CN" sz="32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in the </a:t>
            </a:r>
            <a:r>
              <a:rPr lang="en-US" altLang="zh-CN" sz="3200"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radiant glows </a:t>
            </a:r>
            <a:r>
              <a:rPr lang="en-US" altLang="zh-CN" sz="32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of the rising sun, enjoying </a:t>
            </a:r>
            <a:r>
              <a:rPr lang="en-US" altLang="zh-CN" sz="3200"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tender breeze kissing </a:t>
            </a:r>
            <a:r>
              <a:rPr lang="en-US" altLang="zh-CN" sz="32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her cheeks, </a:t>
            </a:r>
            <a:r>
              <a:rPr lang="en-US" altLang="zh-CN" sz="3200"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peering at </a:t>
            </a:r>
            <a:r>
              <a:rPr lang="en-US" altLang="zh-CN" sz="32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the boy and the dog </a:t>
            </a:r>
            <a:r>
              <a:rPr lang="en-US" altLang="zh-CN" sz="3200"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vigorously</a:t>
            </a:r>
            <a:r>
              <a:rPr lang="en-US" altLang="zh-CN" sz="32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jumping ahead of her, Mrs. </a:t>
            </a:r>
            <a:r>
              <a:rPr lang="en-US" altLang="zh-CN" sz="3200" kern="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Proudfoot</a:t>
            </a:r>
            <a:r>
              <a:rPr lang="en-US" altLang="zh-CN" sz="32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couldn't help sensing the magic of “being loved! ''                </a:t>
            </a:r>
            <a:r>
              <a:rPr lang="zh-CN" altLang="en-US" sz="32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情景交融</a:t>
            </a:r>
            <a:endParaRPr lang="en-US" altLang="zh-CN" sz="3200" kern="100" dirty="0">
              <a:latin typeface="Times New Roman" panose="02020603050405020304" pitchFamily="18" charset="0"/>
              <a:cs typeface="Times New Roman" panose="02020603050405020304" pitchFamily="18" charset="0"/>
            </a:endParaRPr>
          </a:p>
          <a:p>
            <a:pPr>
              <a:spcBef>
                <a:spcPts val="0"/>
              </a:spcBef>
              <a:spcAft>
                <a:spcPts val="0"/>
              </a:spcAft>
              <a:defRPr/>
            </a:pPr>
            <a:r>
              <a:rPr lang="en-US" altLang="zh-CN" sz="3200" b="1" dirty="0">
                <a:solidFill>
                  <a:srgbClr val="000000"/>
                </a:solidFill>
                <a:latin typeface="Times New Roman" panose="02020603050405020304" pitchFamily="18" charset="0"/>
                <a:cs typeface="Times New Roman" panose="02020603050405020304" pitchFamily="18" charset="0"/>
              </a:rPr>
              <a:t> </a:t>
            </a:r>
            <a:endParaRPr lang="en-US" altLang="zh-CN" sz="3200" kern="1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317500" y="5366385"/>
            <a:ext cx="5201285" cy="583565"/>
          </a:xfrm>
          <a:prstGeom prst="rect">
            <a:avLst/>
          </a:prstGeom>
          <a:noFill/>
        </p:spPr>
        <p:txBody>
          <a:bodyPr wrap="none" rtlCol="0">
            <a:spAutoFit/>
          </a:bodyPr>
          <a:p>
            <a:r>
              <a:rPr lang="en-US" altLang="zh-CN" sz="3200" b="1">
                <a:solidFill>
                  <a:srgbClr val="FF0000"/>
                </a:solidFill>
              </a:rPr>
              <a:t>being loved and accompanied</a:t>
            </a:r>
            <a:endParaRPr lang="en-US" altLang="zh-CN" sz="32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文本框 3"/>
          <p:cNvSpPr txBox="1">
            <a:spLocks noChangeArrowheads="1"/>
          </p:cNvSpPr>
          <p:nvPr/>
        </p:nvSpPr>
        <p:spPr bwMode="auto">
          <a:xfrm>
            <a:off x="-17145" y="1419860"/>
            <a:ext cx="9144000" cy="301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spcBef>
                <a:spcPct val="0"/>
              </a:spcBef>
              <a:buFontTx/>
              <a:buNone/>
            </a:pPr>
            <a:r>
              <a:rPr lang="en-US" altLang="zh-CN">
                <a:solidFill>
                  <a:srgbClr val="000000"/>
                </a:solidFill>
                <a:latin typeface="Times New Roman" panose="02020603050405020304" pitchFamily="18" charset="0"/>
                <a:cs typeface="Times New Roman" panose="02020603050405020304" pitchFamily="18" charset="0"/>
              </a:rPr>
              <a:t>3.Now the people in the neighborhood can often catch sight of a young boy and a once overweight, now fit shepherd walking together at sunrise, one talking as if to a friend, one yipping(</a:t>
            </a:r>
            <a:r>
              <a:rPr lang="zh-CN" altLang="en-US">
                <a:solidFill>
                  <a:srgbClr val="000000"/>
                </a:solidFill>
                <a:latin typeface="Times New Roman" panose="02020603050405020304" pitchFamily="18" charset="0"/>
                <a:cs typeface="Times New Roman" panose="02020603050405020304" pitchFamily="18" charset="0"/>
              </a:rPr>
              <a:t>狗</a:t>
            </a:r>
            <a:r>
              <a:rPr lang="en-US" altLang="zh-CN">
                <a:solidFill>
                  <a:srgbClr val="000000"/>
                </a:solidFill>
                <a:latin typeface="Times New Roman" panose="02020603050405020304" pitchFamily="18" charset="0"/>
                <a:cs typeface="Times New Roman" panose="02020603050405020304" pitchFamily="18" charset="0"/>
              </a:rPr>
              <a:t>)</a:t>
            </a:r>
            <a:r>
              <a:rPr lang="zh-CN" altLang="en-US">
                <a:solidFill>
                  <a:srgbClr val="000000"/>
                </a:solidFill>
                <a:latin typeface="Times New Roman" panose="02020603050405020304" pitchFamily="18" charset="0"/>
                <a:cs typeface="Times New Roman" panose="02020603050405020304" pitchFamily="18" charset="0"/>
              </a:rPr>
              <a:t>吠 </a:t>
            </a:r>
            <a:r>
              <a:rPr lang="en-US" altLang="zh-CN">
                <a:solidFill>
                  <a:srgbClr val="000000"/>
                </a:solidFill>
                <a:latin typeface="Times New Roman" panose="02020603050405020304" pitchFamily="18" charset="0"/>
                <a:cs typeface="Times New Roman" panose="02020603050405020304" pitchFamily="18" charset="0"/>
              </a:rPr>
              <a:t>in reply. The sun </a:t>
            </a:r>
            <a:r>
              <a:rPr lang="en-US" altLang="zh-CN">
                <a:solidFill>
                  <a:srgbClr val="FF0000"/>
                </a:solidFill>
                <a:latin typeface="Times New Roman" panose="02020603050405020304" pitchFamily="18" charset="0"/>
                <a:cs typeface="Times New Roman" panose="02020603050405020304" pitchFamily="18" charset="0"/>
              </a:rPr>
              <a:t>cast a gorgeous </a:t>
            </a:r>
            <a:r>
              <a:rPr lang="zh-CN" altLang="zh-CN">
                <a:solidFill>
                  <a:srgbClr val="FF0000"/>
                </a:solidFill>
                <a:latin typeface="Times New Roman" panose="02020603050405020304" pitchFamily="18" charset="0"/>
                <a:cs typeface="Times New Roman" panose="02020603050405020304" pitchFamily="18" charset="0"/>
              </a:rPr>
              <a:t>（灿烂的）</a:t>
            </a:r>
            <a:r>
              <a:rPr lang="en-US" altLang="zh-CN">
                <a:solidFill>
                  <a:srgbClr val="FF0000"/>
                </a:solidFill>
                <a:latin typeface="Times New Roman" panose="02020603050405020304" pitchFamily="18" charset="0"/>
                <a:cs typeface="Times New Roman" panose="02020603050405020304" pitchFamily="18" charset="0"/>
              </a:rPr>
              <a:t>light on</a:t>
            </a:r>
            <a:r>
              <a:rPr lang="en-US" altLang="zh-CN">
                <a:solidFill>
                  <a:srgbClr val="000000"/>
                </a:solidFill>
                <a:latin typeface="Times New Roman" panose="02020603050405020304" pitchFamily="18" charset="0"/>
                <a:cs typeface="Times New Roman" panose="02020603050405020304" pitchFamily="18" charset="0"/>
              </a:rPr>
              <a:t> the both of them.</a:t>
            </a:r>
            <a:endParaRPr lang="en-US" altLang="zh-CN">
              <a:solidFill>
                <a:srgbClr val="000000"/>
              </a:solidFill>
              <a:latin typeface="Times New Roman" panose="02020603050405020304" pitchFamily="18" charset="0"/>
              <a:cs typeface="Times New Roman" panose="02020603050405020304" pitchFamily="18" charset="0"/>
            </a:endParaRPr>
          </a:p>
          <a:p>
            <a:pPr>
              <a:spcBef>
                <a:spcPct val="0"/>
              </a:spcBef>
              <a:buFontTx/>
              <a:buNone/>
            </a:pPr>
            <a:r>
              <a:rPr lang="en-US" altLang="zh-CN">
                <a:solidFill>
                  <a:srgbClr val="000000"/>
                </a:solidFill>
                <a:latin typeface="Times New Roman" panose="02020603050405020304" pitchFamily="18" charset="0"/>
                <a:cs typeface="Times New Roman" panose="02020603050405020304" pitchFamily="18" charset="0"/>
              </a:rPr>
              <a:t>                                                </a:t>
            </a:r>
            <a:r>
              <a:rPr lang="zh-CN" altLang="en-US">
                <a:solidFill>
                  <a:srgbClr val="000000"/>
                </a:solidFill>
                <a:latin typeface="Times New Roman" panose="02020603050405020304" pitchFamily="18" charset="0"/>
                <a:cs typeface="Times New Roman" panose="02020603050405020304" pitchFamily="18" charset="0"/>
              </a:rPr>
              <a:t>情景交融（和谐温馨）</a:t>
            </a:r>
            <a:endParaRPr lang="en-US" altLang="zh-CN">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7243</Words>
  <Application>WPS 演示</Application>
  <PresentationFormat>全屏显示(4:3)</PresentationFormat>
  <Paragraphs>102</Paragraphs>
  <Slides>18</Slides>
  <Notes>6</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18</vt:i4>
      </vt:variant>
    </vt:vector>
  </HeadingPairs>
  <TitlesOfParts>
    <vt:vector size="30" baseType="lpstr">
      <vt:lpstr>Arial</vt:lpstr>
      <vt:lpstr>宋体</vt:lpstr>
      <vt:lpstr>Wingdings</vt:lpstr>
      <vt:lpstr>Calibri</vt:lpstr>
      <vt:lpstr>微软雅黑</vt:lpstr>
      <vt:lpstr>Calibri</vt:lpstr>
      <vt:lpstr>Times New Roman</vt:lpstr>
      <vt:lpstr>黑体</vt:lpstr>
      <vt:lpstr>等线</vt:lpstr>
      <vt:lpstr>Office Theme</vt:lpstr>
      <vt:lpstr>5_Office 主题</vt:lpstr>
      <vt:lpstr>6_Office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李萍</dc:creator>
  <cp:lastModifiedBy>Administrator</cp:lastModifiedBy>
  <cp:revision>168</cp:revision>
  <dcterms:created xsi:type="dcterms:W3CDTF">2006-08-16T00:00:00Z</dcterms:created>
  <dcterms:modified xsi:type="dcterms:W3CDTF">2020-11-06T12:39:55Z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