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1" r:id="rId2"/>
    <p:sldMasterId id="2147483663" r:id="rId3"/>
  </p:sldMasterIdLst>
  <p:notesMasterIdLst>
    <p:notesMasterId r:id="rId19"/>
  </p:notesMasterIdLst>
  <p:sldIdLst>
    <p:sldId id="271" r:id="rId4"/>
    <p:sldId id="300" r:id="rId5"/>
    <p:sldId id="279" r:id="rId6"/>
    <p:sldId id="290" r:id="rId7"/>
    <p:sldId id="301" r:id="rId8"/>
    <p:sldId id="293" r:id="rId9"/>
    <p:sldId id="294" r:id="rId10"/>
    <p:sldId id="295" r:id="rId11"/>
    <p:sldId id="305" r:id="rId12"/>
    <p:sldId id="296" r:id="rId13"/>
    <p:sldId id="297" r:id="rId14"/>
    <p:sldId id="303" r:id="rId15"/>
    <p:sldId id="304" r:id="rId16"/>
    <p:sldId id="288" r:id="rId17"/>
    <p:sldId id="289" r:id="rId18"/>
  </p:sldIdLst>
  <p:sldSz cx="12192000" cy="6858000"/>
  <p:notesSz cx="6858000" cy="9144000"/>
  <p:embeddedFontLst>
    <p:embeddedFont>
      <p:font typeface="Rockwell" pitchFamily="18" charset="0"/>
      <p:regular r:id="rId20"/>
      <p:bold r:id="rId21"/>
      <p:italic r:id="rId22"/>
      <p:boldItalic r:id="rId23"/>
    </p:embeddedFont>
    <p:embeddedFont>
      <p:font typeface="Bookman Old Style" pitchFamily="18" charset="0"/>
      <p:regular r:id="rId24"/>
      <p:bold r:id="rId25"/>
      <p:italic r:id="rId26"/>
      <p:boldItalic r:id="rId27"/>
    </p:embeddedFont>
    <p:embeddedFont>
      <p:font typeface="微软雅黑" pitchFamily="34" charset="-122"/>
      <p:regular r:id="rId28"/>
      <p:bold r:id="rId29"/>
    </p:embeddedFont>
    <p:embeddedFont>
      <p:font typeface="等线 Light" charset="-122"/>
      <p:regular r:id="rId30"/>
    </p:embeddedFont>
    <p:embeddedFont>
      <p:font typeface="等线" charset="-122"/>
      <p:regular r:id="rId31"/>
      <p:bold r:id="rId32"/>
    </p:embeddedFont>
    <p:embeddedFont>
      <p:font typeface="楷体" pitchFamily="49" charset="-122"/>
      <p:regular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F81BD"/>
    <a:srgbClr val="247105"/>
    <a:srgbClr val="1D5C04"/>
    <a:srgbClr val="5E7594"/>
    <a:srgbClr val="4F6A94"/>
    <a:srgbClr val="C64106"/>
    <a:srgbClr val="1D4582"/>
    <a:srgbClr val="102C52"/>
    <a:srgbClr val="215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4" autoAdjust="0"/>
    <p:restoredTop sz="94640"/>
  </p:normalViewPr>
  <p:slideViewPr>
    <p:cSldViewPr snapToGrid="0" snapToObjects="1" showGuides="1">
      <p:cViewPr varScale="1">
        <p:scale>
          <a:sx n="89" d="100"/>
          <a:sy n="89" d="100"/>
        </p:scale>
        <p:origin x="-510" y="-108"/>
      </p:cViewPr>
      <p:guideLst>
        <p:guide orient="horz" pos="4269"/>
        <p:guide orient="horz" pos="3453"/>
        <p:guide pos="3840"/>
        <p:guide pos="2116"/>
        <p:guide pos="801"/>
        <p:guide pos="3931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84BF-94F5-48BE-B2C9-76E96A262FA1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DB9FD-F92B-4336-9E6E-170717419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6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B9FD-F92B-4336-9E6E-1707174193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heel spokes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heel spokes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6DF1-BC15-457A-BEB2-E9F0FCFE674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5058-7620-4C04-856C-275DCE9B0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A08C-D1D6-4984-BD93-BD29A398C83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A9A4-8861-475C-A857-DB460025C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slide" Target="slide14.xml"/><Relationship Id="rId5" Type="http://schemas.openxmlformats.org/officeDocument/2006/relationships/image" Target="../media/image50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9038" y="2116136"/>
            <a:ext cx="11077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anose="020B0503020204020204" charset="-122"/>
                <a:ea typeface="微软雅黑" panose="020B0503020204020204" charset="-122"/>
              </a:rPr>
              <a:t>椭圆</a:t>
            </a:r>
            <a:r>
              <a:rPr lang="zh-CN" altLang="en-US" sz="6000" b="1" dirty="0">
                <a:latin typeface="微软雅黑" panose="020B0503020204020204" charset="-122"/>
                <a:ea typeface="微软雅黑" panose="020B0503020204020204" charset="-122"/>
              </a:rPr>
              <a:t>中面积最值问题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0" y="1140743"/>
            <a:ext cx="11320283" cy="18397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9" y="3205187"/>
            <a:ext cx="6670383" cy="629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9" y="3953485"/>
            <a:ext cx="3606986" cy="6197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9" y="4691623"/>
            <a:ext cx="3754313" cy="35053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39" y="5160507"/>
            <a:ext cx="6309684" cy="41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39" y="5620014"/>
            <a:ext cx="4084530" cy="60455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990475" y="2804596"/>
            <a:ext cx="4379181" cy="3878196"/>
            <a:chOff x="6990475" y="2804596"/>
            <a:chExt cx="4379181" cy="3878196"/>
          </a:xfrm>
        </p:grpSpPr>
        <p:grpSp>
          <p:nvGrpSpPr>
            <p:cNvPr id="6" name="组合 5"/>
            <p:cNvGrpSpPr/>
            <p:nvPr/>
          </p:nvGrpSpPr>
          <p:grpSpPr>
            <a:xfrm>
              <a:off x="8491447" y="2804596"/>
              <a:ext cx="2878209" cy="3878196"/>
              <a:chOff x="8491447" y="2804596"/>
              <a:chExt cx="2878209" cy="3878196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8"/>
              <a:srcRect r="51701"/>
              <a:stretch>
                <a:fillRect/>
              </a:stretch>
            </p:blipFill>
            <p:spPr>
              <a:xfrm>
                <a:off x="8491448" y="2804596"/>
                <a:ext cx="2878208" cy="189874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8"/>
              <a:srcRect l="51785"/>
              <a:stretch>
                <a:fillRect/>
              </a:stretch>
            </p:blipFill>
            <p:spPr>
              <a:xfrm>
                <a:off x="8491447" y="4784044"/>
                <a:ext cx="2873202" cy="1898748"/>
              </a:xfrm>
              <a:prstGeom prst="rect">
                <a:avLst/>
              </a:prstGeom>
            </p:spPr>
          </p:pic>
        </p:grpSp>
        <p:sp>
          <p:nvSpPr>
            <p:cNvPr id="17" name="文本框 16"/>
            <p:cNvSpPr txBox="1"/>
            <p:nvPr/>
          </p:nvSpPr>
          <p:spPr>
            <a:xfrm>
              <a:off x="6990475" y="4441734"/>
              <a:ext cx="147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先画图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线形标注 1 17"/>
          <p:cNvSpPr/>
          <p:nvPr/>
        </p:nvSpPr>
        <p:spPr>
          <a:xfrm>
            <a:off x="5072736" y="4732837"/>
            <a:ext cx="1425163" cy="464234"/>
          </a:xfrm>
          <a:prstGeom prst="borderCallout1">
            <a:avLst>
              <a:gd name="adj1" fmla="val 27841"/>
              <a:gd name="adj2" fmla="val -7263"/>
              <a:gd name="adj3" fmla="val 120597"/>
              <a:gd name="adj4" fmla="val -172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线参数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3" y="1154003"/>
            <a:ext cx="5974387" cy="10566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3" y="2150817"/>
            <a:ext cx="4125172" cy="690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3" y="2781852"/>
            <a:ext cx="6883754" cy="7010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51701"/>
          <a:stretch>
            <a:fillRect/>
          </a:stretch>
        </p:blipFill>
        <p:spPr>
          <a:xfrm>
            <a:off x="8639159" y="1892358"/>
            <a:ext cx="2878208" cy="18987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03" y="3423048"/>
            <a:ext cx="6644982" cy="7010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203" y="4064244"/>
            <a:ext cx="4079450" cy="5842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203" y="4588594"/>
            <a:ext cx="6797390" cy="7112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203" y="5239951"/>
            <a:ext cx="7356218" cy="95000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3" y="6108645"/>
            <a:ext cx="8788852" cy="614711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791832" y="3993966"/>
            <a:ext cx="4925638" cy="523220"/>
            <a:chOff x="5791832" y="3993966"/>
            <a:chExt cx="4925638" cy="523220"/>
          </a:xfrm>
        </p:grpSpPr>
        <p:sp>
          <p:nvSpPr>
            <p:cNvPr id="17" name="文本框 16"/>
            <p:cNvSpPr txBox="1"/>
            <p:nvPr/>
          </p:nvSpPr>
          <p:spPr>
            <a:xfrm>
              <a:off x="7488221" y="3993966"/>
              <a:ext cx="3229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参数</a:t>
              </a:r>
              <a:r>
                <a:rPr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的关系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791832" y="4156700"/>
              <a:ext cx="1423361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虚尾箭头 18">
            <a:hlinkClick r:id="rId11" action="ppaction://hlinksldjump"/>
          </p:cNvPr>
          <p:cNvSpPr/>
          <p:nvPr/>
        </p:nvSpPr>
        <p:spPr>
          <a:xfrm>
            <a:off x="11023600" y="6186675"/>
            <a:ext cx="527050" cy="2222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9" y="2935256"/>
            <a:ext cx="3332651" cy="5080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-1" r="49480" b="3085"/>
          <a:stretch>
            <a:fillRect/>
          </a:stretch>
        </p:blipFill>
        <p:spPr>
          <a:xfrm>
            <a:off x="707569" y="3557558"/>
            <a:ext cx="3110669" cy="6696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69" y="4341435"/>
            <a:ext cx="4932934" cy="1366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69" y="5822301"/>
            <a:ext cx="6538296" cy="6909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29" y="1149444"/>
            <a:ext cx="11038518" cy="1701634"/>
          </a:xfrm>
          <a:prstGeom prst="rect">
            <a:avLst/>
          </a:prstGeom>
        </p:spPr>
      </p:pic>
      <p:pic>
        <p:nvPicPr>
          <p:cNvPr id="7" name="图片 6" descr="SX41.TIF"/>
          <p:cNvPicPr/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8827477" y="2600471"/>
            <a:ext cx="2789469" cy="206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9885" y="2891924"/>
            <a:ext cx="4512026" cy="1846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00" y="1220240"/>
            <a:ext cx="5405398" cy="14021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00" y="2744542"/>
            <a:ext cx="8651685" cy="1351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00" y="4218042"/>
            <a:ext cx="6553537" cy="965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00" y="5305442"/>
            <a:ext cx="4460470" cy="4877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00" y="5915298"/>
            <a:ext cx="4887211" cy="624872"/>
          </a:xfrm>
          <a:prstGeom prst="rect">
            <a:avLst/>
          </a:prstGeom>
        </p:spPr>
      </p:pic>
      <p:pic>
        <p:nvPicPr>
          <p:cNvPr id="6" name="图片 5" descr="SX41.TIF"/>
          <p:cNvPicPr/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8771427" y="799007"/>
            <a:ext cx="2789469" cy="206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课堂小结</a:t>
            </a:r>
            <a:endParaRPr lang="zh-CN" altLang="zh-CN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514" y="1290418"/>
            <a:ext cx="11165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、学会求椭圆中面积的最值：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建立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面积关于某个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变量的函数．</a:t>
            </a:r>
            <a:endParaRPr lang="en-US" altLang="zh-CN" sz="32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、培养几个解题意识：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选对参数，优化算理，韦达定理，等式消元，函数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思想．</a:t>
            </a:r>
            <a:endParaRPr lang="en-US" altLang="zh-CN" sz="32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、致胜秘诀：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理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清算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理耐心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算，成功就在不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远处！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838200" y="2636773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 smtClean="0"/>
              <a:t>谢谢聆听！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考点概述</a:t>
            </a:r>
            <a:endParaRPr lang="zh-CN" altLang="zh-CN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614" y="1647884"/>
            <a:ext cx="108061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背景下的面积问题，是椭圆性质的进一步应用．解决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这类问题的基本思路是根据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问题中几何元素在变化过程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中互相制约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的关系，找到构建面积的合理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路径，构建可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解出范围的函数．这节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课主要以椭圆中的三角形面积为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例．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6" y="1132044"/>
            <a:ext cx="11336857" cy="2115992"/>
          </a:xfrm>
          <a:prstGeom prst="rect">
            <a:avLst/>
          </a:prstGeom>
        </p:spPr>
      </p:pic>
      <p:pic>
        <p:nvPicPr>
          <p:cNvPr id="1026" name="Picture 2" descr="19WXS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0" y="2700128"/>
            <a:ext cx="2244725" cy="184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6" y="3850833"/>
            <a:ext cx="4007183" cy="6191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16" y="5062671"/>
            <a:ext cx="8955484" cy="10599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16" y="6111907"/>
            <a:ext cx="8579037" cy="7182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16" y="3247391"/>
            <a:ext cx="6503624" cy="6142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16" y="4404608"/>
            <a:ext cx="7285094" cy="584230"/>
          </a:xfrm>
          <a:prstGeom prst="rect">
            <a:avLst/>
          </a:prstGeom>
        </p:spPr>
      </p:pic>
      <p:sp>
        <p:nvSpPr>
          <p:cNvPr id="16" name="线形标注 1 15"/>
          <p:cNvSpPr/>
          <p:nvPr/>
        </p:nvSpPr>
        <p:spPr>
          <a:xfrm>
            <a:off x="5254243" y="3960880"/>
            <a:ext cx="1754665" cy="464234"/>
          </a:xfrm>
          <a:prstGeom prst="borderCallout1">
            <a:avLst>
              <a:gd name="adj1" fmla="val 27841"/>
              <a:gd name="adj2" fmla="val -7263"/>
              <a:gd name="adj3" fmla="val 132908"/>
              <a:gd name="adj4" fmla="val -78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斜率参数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Picture 2" descr="19WXS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854" y="2338240"/>
            <a:ext cx="2244725" cy="184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93" y="943956"/>
            <a:ext cx="8631363" cy="1331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93" y="2028100"/>
            <a:ext cx="4470630" cy="8179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893" y="2827747"/>
            <a:ext cx="4978656" cy="721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871" r="1"/>
          <a:stretch>
            <a:fillRect/>
          </a:stretch>
        </p:blipFill>
        <p:spPr>
          <a:xfrm>
            <a:off x="1391893" y="3518495"/>
            <a:ext cx="6496457" cy="7163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5961" y="4377167"/>
            <a:ext cx="4140413" cy="4064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120" y="4783837"/>
            <a:ext cx="10414535" cy="15596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/>
          <a:srcRect b="5229"/>
          <a:stretch>
            <a:fillRect/>
          </a:stretch>
        </p:blipFill>
        <p:spPr>
          <a:xfrm>
            <a:off x="1391893" y="6312836"/>
            <a:ext cx="4069289" cy="40924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703078" y="4209488"/>
            <a:ext cx="6349134" cy="552203"/>
            <a:chOff x="3703078" y="4209488"/>
            <a:chExt cx="6349134" cy="55220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03078" y="4209488"/>
              <a:ext cx="2042814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663566" y="4238471"/>
              <a:ext cx="4388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建立面积关于斜率的函数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Picture 2" descr="19WXS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91" y="984411"/>
            <a:ext cx="2244725" cy="184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93" y="987873"/>
            <a:ext cx="5268230" cy="6096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993" y="1588033"/>
            <a:ext cx="8057294" cy="67567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93" y="2254236"/>
            <a:ext cx="8194461" cy="7061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993" y="2950921"/>
            <a:ext cx="9550891" cy="7213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993" y="3662847"/>
            <a:ext cx="6081073" cy="62487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993" y="4278248"/>
            <a:ext cx="4226778" cy="36577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2993" y="4634555"/>
            <a:ext cx="5410478" cy="104145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2993" y="5666538"/>
            <a:ext cx="2946551" cy="41150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2993" y="6039992"/>
            <a:ext cx="7630552" cy="629952"/>
          </a:xfrm>
          <a:prstGeom prst="rect">
            <a:avLst/>
          </a:prstGeom>
        </p:spPr>
      </p:pic>
      <p:sp>
        <p:nvSpPr>
          <p:cNvPr id="19" name="线形标注 1 18"/>
          <p:cNvSpPr/>
          <p:nvPr/>
        </p:nvSpPr>
        <p:spPr>
          <a:xfrm>
            <a:off x="4264880" y="451415"/>
            <a:ext cx="1425163" cy="464234"/>
          </a:xfrm>
          <a:prstGeom prst="borderCallout1">
            <a:avLst>
              <a:gd name="adj1" fmla="val 27841"/>
              <a:gd name="adj2" fmla="val -7263"/>
              <a:gd name="adj3" fmla="val 160607"/>
              <a:gd name="adj4" fmla="val -78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34011" y="2900913"/>
            <a:ext cx="9747990" cy="2037277"/>
            <a:chOff x="2034011" y="2900913"/>
            <a:chExt cx="9747990" cy="2037277"/>
          </a:xfrm>
        </p:grpSpPr>
        <p:sp>
          <p:nvSpPr>
            <p:cNvPr id="18" name="文本框 17"/>
            <p:cNvSpPr txBox="1"/>
            <p:nvPr/>
          </p:nvSpPr>
          <p:spPr>
            <a:xfrm>
              <a:off x="7857850" y="3984083"/>
              <a:ext cx="39241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建立面积关于坐标分量的二元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或一元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函数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060705" y="4326948"/>
              <a:ext cx="1423361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034011" y="2900913"/>
              <a:ext cx="842257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线形标注 2(无边框) 9"/>
          <p:cNvSpPr/>
          <p:nvPr/>
        </p:nvSpPr>
        <p:spPr>
          <a:xfrm>
            <a:off x="7722973" y="5287041"/>
            <a:ext cx="2238085" cy="60087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2311"/>
              <a:gd name="adj6" fmla="val -46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可以三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角换</a:t>
            </a: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en-US" altLang="zh-CN" sz="20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此最</a:t>
            </a: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1" y="1129700"/>
            <a:ext cx="10736179" cy="16895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66" y="2813633"/>
            <a:ext cx="4831964" cy="5200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66" y="3308535"/>
            <a:ext cx="5112013" cy="5289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66" y="3812327"/>
            <a:ext cx="5538755" cy="3556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866" y="4142755"/>
            <a:ext cx="5458741" cy="11824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866" y="5299996"/>
            <a:ext cx="5089787" cy="3467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866" y="5621534"/>
            <a:ext cx="6196649" cy="5956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866" y="6177935"/>
            <a:ext cx="5721009" cy="64011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186270" y="3004246"/>
            <a:ext cx="4576787" cy="2043621"/>
            <a:chOff x="7186270" y="3004246"/>
            <a:chExt cx="4576787" cy="2043621"/>
          </a:xfrm>
        </p:grpSpPr>
        <p:pic>
          <p:nvPicPr>
            <p:cNvPr id="7" name="图片 6"/>
            <p:cNvPicPr/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8876715" y="3004246"/>
              <a:ext cx="2886342" cy="2043621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7186270" y="3054155"/>
              <a:ext cx="147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先画图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171052" y="3535089"/>
            <a:ext cx="2501838" cy="1317857"/>
            <a:chOff x="9171052" y="3535089"/>
            <a:chExt cx="2501838" cy="1317857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10034233" y="4411610"/>
              <a:ext cx="1638657" cy="4413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9171052" y="3535089"/>
              <a:ext cx="1638657" cy="4413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68" y="1868351"/>
            <a:ext cx="7015841" cy="375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11"/>
          <a:stretch>
            <a:fillRect/>
          </a:stretch>
        </p:blipFill>
        <p:spPr>
          <a:xfrm>
            <a:off x="678868" y="2485942"/>
            <a:ext cx="7525827" cy="11379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1067" r="1"/>
          <a:stretch>
            <a:fillRect/>
          </a:stretch>
        </p:blipFill>
        <p:spPr>
          <a:xfrm>
            <a:off x="678868" y="3711887"/>
            <a:ext cx="7704908" cy="14885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68" y="5331235"/>
            <a:ext cx="4907532" cy="665514"/>
          </a:xfrm>
          <a:prstGeom prst="rect">
            <a:avLst/>
          </a:prstGeom>
        </p:spPr>
      </p:pic>
      <p:sp>
        <p:nvSpPr>
          <p:cNvPr id="12" name="线形标注 1 11"/>
          <p:cNvSpPr/>
          <p:nvPr/>
        </p:nvSpPr>
        <p:spPr>
          <a:xfrm>
            <a:off x="7393644" y="2322446"/>
            <a:ext cx="1425163" cy="464234"/>
          </a:xfrm>
          <a:prstGeom prst="borderCallout1">
            <a:avLst>
              <a:gd name="adj1" fmla="val 27841"/>
              <a:gd name="adj2" fmla="val -7263"/>
              <a:gd name="adj3" fmla="val -27130"/>
              <a:gd name="adj4" fmla="val -46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线参数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10436" y="5471671"/>
            <a:ext cx="4804939" cy="538731"/>
            <a:chOff x="3910436" y="4810591"/>
            <a:chExt cx="4804939" cy="538731"/>
          </a:xfrm>
        </p:grpSpPr>
        <p:sp>
          <p:nvSpPr>
            <p:cNvPr id="14" name="文本框 13"/>
            <p:cNvSpPr txBox="1"/>
            <p:nvPr/>
          </p:nvSpPr>
          <p:spPr>
            <a:xfrm>
              <a:off x="5486126" y="4810591"/>
              <a:ext cx="3229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参数</a:t>
              </a:r>
              <a:r>
                <a:rPr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的关系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910436" y="5349322"/>
              <a:ext cx="1423361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565" y="944630"/>
            <a:ext cx="5099321" cy="65245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909028" y="1463198"/>
            <a:ext cx="2886342" cy="2043621"/>
            <a:chOff x="8909028" y="1463198"/>
            <a:chExt cx="2886342" cy="2043621"/>
          </a:xfrm>
        </p:grpSpPr>
        <p:pic>
          <p:nvPicPr>
            <p:cNvPr id="6" name="图片 5"/>
            <p:cNvPicPr/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8909028" y="1463198"/>
              <a:ext cx="2886342" cy="204362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694771" y="267324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典例剖析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2" y="2396486"/>
            <a:ext cx="7630552" cy="619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52" y="1657680"/>
            <a:ext cx="6060751" cy="6451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2" y="3635326"/>
            <a:ext cx="9301958" cy="9296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52" y="3109891"/>
            <a:ext cx="2778903" cy="4318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52" y="4658627"/>
            <a:ext cx="1676486" cy="7213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52" y="5473636"/>
            <a:ext cx="6136955" cy="6959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565" y="944630"/>
            <a:ext cx="5099321" cy="65245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8909028" y="1463198"/>
            <a:ext cx="2886342" cy="2043621"/>
            <a:chOff x="8909028" y="1463198"/>
            <a:chExt cx="2886342" cy="2043621"/>
          </a:xfrm>
        </p:grpSpPr>
        <p:pic>
          <p:nvPicPr>
            <p:cNvPr id="17" name="图片 16"/>
            <p:cNvPicPr/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8909028" y="1463198"/>
              <a:ext cx="2886342" cy="204362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694771" y="267324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04498" y="4431981"/>
            <a:ext cx="3911199" cy="656253"/>
            <a:chOff x="1204498" y="4431981"/>
            <a:chExt cx="3911199" cy="656253"/>
          </a:xfrm>
        </p:grpSpPr>
        <p:sp>
          <p:nvSpPr>
            <p:cNvPr id="20" name="文本框 19"/>
            <p:cNvSpPr txBox="1"/>
            <p:nvPr/>
          </p:nvSpPr>
          <p:spPr>
            <a:xfrm>
              <a:off x="2457947" y="4565014"/>
              <a:ext cx="2657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建立面积函数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204498" y="4431981"/>
              <a:ext cx="1717874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33285" y="381752"/>
            <a:ext cx="726846" cy="726846"/>
            <a:chOff x="1965186" y="1419622"/>
            <a:chExt cx="302558" cy="314067"/>
          </a:xfrm>
        </p:grpSpPr>
        <p:sp>
          <p:nvSpPr>
            <p:cNvPr id="3" name="矩形 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247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500424" y="3996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解法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提炼</a:t>
            </a:r>
            <a:endParaRPr lang="zh-CN" altLang="zh-CN" sz="3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330" y="1290418"/>
            <a:ext cx="111459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求椭圆中三角形面积的最值：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解题方向：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建立面积关于某个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变量的函数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sz="32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实现策略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330" y="3485816"/>
            <a:ext cx="1131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：斜率参数，点参数，线参数，角参数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等．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计算要点：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选择恰当的三角形面积计算公式；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选择点参数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或线参数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时要善于利用等式消元；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关注参数的范围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定义域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32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求最值的方法：导数法，基本不等式法，几何法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企业员工团队时间管理技能培训课件PPT模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12</TotalTime>
  <Words>345</Words>
  <Application>Microsoft Office PowerPoint</Application>
  <PresentationFormat>自定义</PresentationFormat>
  <Paragraphs>43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Rockwell</vt:lpstr>
      <vt:lpstr>Bookman Old Style</vt:lpstr>
      <vt:lpstr>微软雅黑</vt:lpstr>
      <vt:lpstr>等线 Light</vt:lpstr>
      <vt:lpstr>Times New Roman</vt:lpstr>
      <vt:lpstr>等线</vt:lpstr>
      <vt:lpstr>楷体</vt:lpstr>
      <vt:lpstr>Damask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13184</dc:creator>
  <cp:lastModifiedBy>weihf</cp:lastModifiedBy>
  <cp:revision>138</cp:revision>
  <dcterms:created xsi:type="dcterms:W3CDTF">2017-12-18T08:33:00Z</dcterms:created>
  <dcterms:modified xsi:type="dcterms:W3CDTF">2020-11-15T11:42:09Z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