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828" r:id="rId4"/>
    <p:sldId id="632" r:id="rId5"/>
    <p:sldId id="631" r:id="rId6"/>
    <p:sldId id="832" r:id="rId7"/>
    <p:sldId id="339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0080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/>
    <p:restoredTop sz="94621"/>
  </p:normalViewPr>
  <p:slideViewPr>
    <p:cSldViewPr showGuides="1">
      <p:cViewPr varScale="1">
        <p:scale>
          <a:sx n="67" d="100"/>
          <a:sy n="67" d="100"/>
        </p:scale>
        <p:origin x="-1620" y="-108"/>
      </p:cViewPr>
      <p:guideLst>
        <p:guide orient="horz" pos="22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矩形 59393"/>
          <p:cNvSpPr/>
          <p:nvPr/>
        </p:nvSpPr>
        <p:spPr>
          <a:xfrm>
            <a:off x="1476375" y="2060575"/>
            <a:ext cx="57150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6000" b="1" dirty="0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/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三</a:t>
            </a:r>
            <a:endParaRPr lang="zh-CN" altLang="en-US" sz="6000" b="1" dirty="0"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/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195587" name="图片 59394" descr="20051122200312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0"/>
            <a:ext cx="4140200" cy="1052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5588" name="图片 59396" descr="20051122200312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05488"/>
            <a:ext cx="4140200" cy="1052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文本占位符 160770"/>
          <p:cNvSpPr>
            <a:spLocks noGrp="1" noRot="1"/>
          </p:cNvSpPr>
          <p:nvPr>
            <p:ph type="body" idx="1"/>
          </p:nvPr>
        </p:nvSpPr>
        <p:spPr>
          <a:xfrm>
            <a:off x="179388" y="0"/>
            <a:ext cx="8821768" cy="628652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0808"/>
                </a:solidFill>
              </a:rPr>
              <a:t>一、字音</a:t>
            </a:r>
            <a:endParaRPr lang="zh-CN" altLang="en-US" sz="3200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愤懑</a:t>
            </a:r>
            <a:r>
              <a:rPr lang="en-US" sz="3200" b="1" dirty="0" err="1" smtClean="0">
                <a:solidFill>
                  <a:srgbClr val="000808"/>
                </a:solidFill>
              </a:rPr>
              <a:t>m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è</a:t>
            </a:r>
            <a:r>
              <a:rPr lang="en-US" sz="3200" b="1" dirty="0" err="1" smtClean="0">
                <a:solidFill>
                  <a:srgbClr val="000808"/>
                </a:solidFill>
              </a:rPr>
              <a:t>n</a:t>
            </a:r>
            <a:r>
              <a:rPr lang="en-US" sz="3200" b="1" dirty="0" smtClean="0">
                <a:solidFill>
                  <a:srgbClr val="000808"/>
                </a:solidFill>
              </a:rPr>
              <a:t>     2.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黄澄澄</a:t>
            </a:r>
            <a:r>
              <a:rPr lang="en-US" sz="3200" b="1" dirty="0" err="1" smtClean="0">
                <a:solidFill>
                  <a:srgbClr val="000808"/>
                </a:solidFill>
              </a:rPr>
              <a:t>d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ē</a:t>
            </a:r>
            <a:r>
              <a:rPr lang="en-US" sz="3200" b="1" dirty="0" err="1" smtClean="0">
                <a:solidFill>
                  <a:srgbClr val="000808"/>
                </a:solidFill>
              </a:rPr>
              <a:t>ng</a:t>
            </a:r>
            <a:r>
              <a:rPr lang="en-US" sz="3200" b="1" dirty="0" smtClean="0">
                <a:solidFill>
                  <a:srgbClr val="000808"/>
                </a:solidFill>
              </a:rPr>
              <a:t>    3.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掣肘</a:t>
            </a:r>
            <a:r>
              <a:rPr lang="en-US" sz="3200" b="1" dirty="0" err="1" smtClean="0">
                <a:solidFill>
                  <a:srgbClr val="000808"/>
                </a:solidFill>
              </a:rPr>
              <a:t>ch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è</a:t>
            </a:r>
            <a:r>
              <a:rPr lang="en-US" sz="3200" b="1" dirty="0" smtClean="0">
                <a:solidFill>
                  <a:srgbClr val="000808"/>
                </a:solidFill>
              </a:rPr>
              <a:t>    </a:t>
            </a:r>
            <a:endParaRPr lang="en-US" sz="3200" b="1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4.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揩油</a:t>
            </a:r>
            <a:r>
              <a:rPr lang="en-US" sz="3200" b="1" dirty="0" err="1" smtClean="0">
                <a:solidFill>
                  <a:srgbClr val="000808"/>
                </a:solidFill>
              </a:rPr>
              <a:t>k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ā</a:t>
            </a:r>
            <a:r>
              <a:rPr lang="en-US" sz="3200" b="1" dirty="0" err="1" smtClean="0">
                <a:solidFill>
                  <a:srgbClr val="000808"/>
                </a:solidFill>
              </a:rPr>
              <a:t>i</a:t>
            </a:r>
            <a:r>
              <a:rPr lang="en-US" sz="3200" b="1" dirty="0" smtClean="0">
                <a:solidFill>
                  <a:srgbClr val="000808"/>
                </a:solidFill>
              </a:rPr>
              <a:t>      5.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棺椁</a:t>
            </a:r>
            <a:r>
              <a:rPr lang="en-US" sz="3200" b="1" dirty="0" err="1" smtClean="0">
                <a:solidFill>
                  <a:srgbClr val="000808"/>
                </a:solidFill>
              </a:rPr>
              <a:t>gu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ǒ</a:t>
            </a:r>
            <a:r>
              <a:rPr lang="en-US" altLang="zh-CN" sz="3200" b="1" dirty="0" smtClean="0">
                <a:solidFill>
                  <a:srgbClr val="000808"/>
                </a:solidFill>
              </a:rPr>
              <a:t> </a:t>
            </a:r>
            <a:r>
              <a:rPr lang="en-US" sz="3200" b="1" dirty="0" smtClean="0">
                <a:solidFill>
                  <a:srgbClr val="000808"/>
                </a:solidFill>
              </a:rPr>
              <a:t>        6.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渣滓</a:t>
            </a:r>
            <a:r>
              <a:rPr lang="en-US" sz="3200" b="1" dirty="0" err="1" smtClean="0">
                <a:solidFill>
                  <a:srgbClr val="000808"/>
                </a:solidFill>
              </a:rPr>
              <a:t>z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ǐ</a:t>
            </a:r>
            <a:r>
              <a:rPr lang="en-US" sz="3200" b="1" dirty="0" smtClean="0">
                <a:solidFill>
                  <a:srgbClr val="000808"/>
                </a:solidFill>
              </a:rPr>
              <a:t>      </a:t>
            </a:r>
            <a:endParaRPr lang="en-US" sz="3200" b="1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7.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湍急</a:t>
            </a:r>
            <a:r>
              <a:rPr lang="en-US" sz="3200" b="1" dirty="0" err="1" smtClean="0">
                <a:solidFill>
                  <a:srgbClr val="000808"/>
                </a:solidFill>
              </a:rPr>
              <a:t>tu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ā</a:t>
            </a:r>
            <a:r>
              <a:rPr lang="en-US" sz="3200" b="1" dirty="0" err="1" smtClean="0">
                <a:solidFill>
                  <a:srgbClr val="000808"/>
                </a:solidFill>
              </a:rPr>
              <a:t>n</a:t>
            </a:r>
            <a:r>
              <a:rPr lang="en-US" sz="3200" b="1" dirty="0" smtClean="0">
                <a:solidFill>
                  <a:srgbClr val="000808"/>
                </a:solidFill>
              </a:rPr>
              <a:t>    8.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溃脓</a:t>
            </a:r>
            <a:r>
              <a:rPr lang="en-US" sz="3200" b="1" dirty="0" err="1" smtClean="0">
                <a:solidFill>
                  <a:srgbClr val="000808"/>
                </a:solidFill>
              </a:rPr>
              <a:t>hu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ì</a:t>
            </a:r>
            <a:r>
              <a:rPr lang="en-US" sz="3200" b="1" dirty="0" smtClean="0">
                <a:solidFill>
                  <a:srgbClr val="000808"/>
                </a:solidFill>
              </a:rPr>
              <a:t>    9.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痤疮</a:t>
            </a:r>
            <a:r>
              <a:rPr lang="en-US" sz="3200" b="1" dirty="0" err="1" smtClean="0">
                <a:solidFill>
                  <a:srgbClr val="000808"/>
                </a:solidFill>
              </a:rPr>
              <a:t>cu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ó</a:t>
            </a:r>
            <a:r>
              <a:rPr lang="en-US" sz="3200" b="1" dirty="0" smtClean="0">
                <a:solidFill>
                  <a:srgbClr val="000808"/>
                </a:solidFill>
              </a:rPr>
              <a:t>   10.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翕然</a:t>
            </a:r>
            <a:r>
              <a:rPr lang="en-US" sz="3200" b="1" dirty="0" err="1" smtClean="0">
                <a:solidFill>
                  <a:srgbClr val="000808"/>
                </a:solidFill>
              </a:rPr>
              <a:t>x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ī</a:t>
            </a:r>
            <a:r>
              <a:rPr lang="en-US" sz="3200" b="1" dirty="0" smtClean="0">
                <a:solidFill>
                  <a:srgbClr val="000808"/>
                </a:solidFill>
              </a:rPr>
              <a:t>   </a:t>
            </a:r>
            <a:endParaRPr lang="zh-CN" altLang="en-US" sz="3200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11.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聒噪</a:t>
            </a:r>
            <a:r>
              <a:rPr lang="en-US" sz="3200" b="1" dirty="0" err="1" smtClean="0">
                <a:solidFill>
                  <a:srgbClr val="000808"/>
                </a:solidFill>
              </a:rPr>
              <a:t>gu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ō</a:t>
            </a:r>
            <a:r>
              <a:rPr lang="en-US" sz="3200" b="1" dirty="0" smtClean="0">
                <a:solidFill>
                  <a:srgbClr val="000808"/>
                </a:solidFill>
              </a:rPr>
              <a:t>      12.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联袂</a:t>
            </a:r>
            <a:r>
              <a:rPr lang="en-US" sz="3200" b="1" dirty="0" err="1" smtClean="0">
                <a:solidFill>
                  <a:srgbClr val="000808"/>
                </a:solidFill>
              </a:rPr>
              <a:t>m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è</a:t>
            </a:r>
            <a:r>
              <a:rPr lang="en-US" sz="3200" b="1" dirty="0" err="1" smtClean="0">
                <a:solidFill>
                  <a:srgbClr val="000808"/>
                </a:solidFill>
              </a:rPr>
              <a:t>i</a:t>
            </a:r>
            <a:r>
              <a:rPr lang="en-US" sz="3200" b="1" dirty="0" smtClean="0">
                <a:solidFill>
                  <a:srgbClr val="000808"/>
                </a:solidFill>
              </a:rPr>
              <a:t>     13.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葳蕤</a:t>
            </a:r>
            <a:r>
              <a:rPr lang="en-US" sz="3200" b="1" dirty="0" err="1" smtClean="0">
                <a:solidFill>
                  <a:srgbClr val="000808"/>
                </a:solidFill>
              </a:rPr>
              <a:t>ru</a:t>
            </a:r>
            <a:r>
              <a:rPr lang="en-US" altLang="zh-CN" sz="3200" b="1" dirty="0" err="1" smtClean="0">
                <a:solidFill>
                  <a:srgbClr val="000808"/>
                </a:solidFill>
              </a:rPr>
              <a:t>í</a:t>
            </a:r>
            <a:endParaRPr lang="zh-CN" altLang="en-US" sz="3200" dirty="0" smtClean="0">
              <a:solidFill>
                <a:srgbClr val="000808"/>
              </a:solidFill>
            </a:endParaRPr>
          </a:p>
          <a:p>
            <a:r>
              <a:rPr lang="zh-CN" altLang="en-US" sz="3200" b="1" dirty="0" smtClean="0">
                <a:solidFill>
                  <a:srgbClr val="000808"/>
                </a:solidFill>
              </a:rPr>
              <a:t>二、字形</a:t>
            </a:r>
            <a:endParaRPr lang="zh-CN" altLang="en-US" sz="3200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学以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致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用</a:t>
            </a:r>
            <a:r>
              <a:rPr lang="en-US" sz="3200" b="1" dirty="0" smtClean="0">
                <a:solidFill>
                  <a:srgbClr val="000808"/>
                </a:solidFill>
              </a:rPr>
              <a:t>2</a:t>
            </a:r>
            <a:r>
              <a:rPr lang="en-US" sz="3200" b="1" dirty="0" smtClean="0">
                <a:solidFill>
                  <a:srgbClr val="000808"/>
                </a:solidFill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贻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误战机</a:t>
            </a:r>
            <a:r>
              <a:rPr lang="en-US" sz="3200" b="1" dirty="0" smtClean="0">
                <a:solidFill>
                  <a:srgbClr val="000808"/>
                </a:solidFill>
              </a:rPr>
              <a:t>3</a:t>
            </a:r>
            <a:r>
              <a:rPr lang="en-US" sz="3200" b="1" dirty="0" smtClean="0">
                <a:solidFill>
                  <a:srgbClr val="000808"/>
                </a:solidFill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察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言观色</a:t>
            </a:r>
            <a:r>
              <a:rPr lang="en-US" sz="3200" b="1" dirty="0" smtClean="0">
                <a:solidFill>
                  <a:srgbClr val="000808"/>
                </a:solidFill>
              </a:rPr>
              <a:t>4</a:t>
            </a:r>
            <a:r>
              <a:rPr lang="en-US" sz="3200" b="1" dirty="0" smtClean="0">
                <a:solidFill>
                  <a:srgbClr val="000808"/>
                </a:solidFill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幅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员辽阔</a:t>
            </a:r>
            <a:endParaRPr lang="zh-CN" altLang="en-US" sz="3200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5.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源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远流长</a:t>
            </a:r>
            <a:r>
              <a:rPr lang="en-US" sz="3200" b="1" dirty="0" smtClean="0">
                <a:solidFill>
                  <a:srgbClr val="000808"/>
                </a:solidFill>
              </a:rPr>
              <a:t>6</a:t>
            </a:r>
            <a:r>
              <a:rPr lang="en-US" sz="3200" b="1" dirty="0" smtClean="0">
                <a:solidFill>
                  <a:srgbClr val="000808"/>
                </a:solidFill>
              </a:rPr>
              <a:t>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集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腋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成裘</a:t>
            </a:r>
            <a:r>
              <a:rPr lang="en-US" sz="3200" b="1" dirty="0" smtClean="0">
                <a:solidFill>
                  <a:srgbClr val="000808"/>
                </a:solidFill>
              </a:rPr>
              <a:t>7</a:t>
            </a:r>
            <a:r>
              <a:rPr lang="en-US" sz="3200" b="1" dirty="0" smtClean="0">
                <a:solidFill>
                  <a:srgbClr val="000808"/>
                </a:solidFill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意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气用事</a:t>
            </a:r>
            <a:r>
              <a:rPr lang="en-US" sz="3200" b="1" dirty="0" smtClean="0">
                <a:solidFill>
                  <a:srgbClr val="000808"/>
                </a:solidFill>
              </a:rPr>
              <a:t>8</a:t>
            </a:r>
            <a:r>
              <a:rPr lang="en-US" sz="3200" b="1" dirty="0" smtClean="0">
                <a:solidFill>
                  <a:srgbClr val="000808"/>
                </a:solidFill>
              </a:rPr>
              <a:t>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微言大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9.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一枕黄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粱</a:t>
            </a:r>
            <a:r>
              <a:rPr lang="en-US" sz="3200" b="1" dirty="0" smtClean="0">
                <a:solidFill>
                  <a:srgbClr val="000808"/>
                </a:solidFill>
              </a:rPr>
              <a:t>10.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明火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执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仗</a:t>
            </a:r>
            <a:r>
              <a:rPr lang="en-US" sz="3200" b="1" dirty="0" smtClean="0">
                <a:solidFill>
                  <a:srgbClr val="000808"/>
                </a:solidFill>
              </a:rPr>
              <a:t>11.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床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笫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之私</a:t>
            </a:r>
            <a:endParaRPr lang="en-US" altLang="zh-CN" sz="3200" b="1" dirty="0" smtClean="0">
              <a:solidFill>
                <a:srgbClr val="000808"/>
              </a:solidFill>
            </a:endParaRPr>
          </a:p>
          <a:p>
            <a:r>
              <a:rPr lang="en-US" sz="3200" b="1" dirty="0" smtClean="0">
                <a:solidFill>
                  <a:srgbClr val="000808"/>
                </a:solidFill>
              </a:rPr>
              <a:t>12.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珠联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璧</a:t>
            </a:r>
            <a:r>
              <a:rPr lang="zh-CN" altLang="en-US" sz="3200" b="1" dirty="0" smtClean="0">
                <a:solidFill>
                  <a:srgbClr val="000808"/>
                </a:solidFill>
              </a:rPr>
              <a:t>合</a:t>
            </a:r>
            <a:endParaRPr lang="zh-CN" altLang="en-US" sz="3200" dirty="0">
              <a:solidFill>
                <a:srgbClr val="00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文本占位符 159746"/>
          <p:cNvSpPr>
            <a:spLocks noGrp="1" noRot="1"/>
          </p:cNvSpPr>
          <p:nvPr>
            <p:ph type="body" idx="1"/>
          </p:nvPr>
        </p:nvSpPr>
        <p:spPr>
          <a:xfrm>
            <a:off x="-635" y="0"/>
            <a:ext cx="9144635" cy="68580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0808"/>
                </a:solidFill>
              </a:rPr>
              <a:t>三、虚词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吾儿，久不见若影，何竟日默默在此，大类女郎也？（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项脊轩志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第二人称代词，你的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2.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南宫适出，子曰：“君子哉，若人！”（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论语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•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为政以德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指示代词，如此，这样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3.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有鸟焉，其名为鹏，背若泰山，翼若垂天之云。（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逍遥游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动词，如，好，好像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4.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若予者，将无往而不得死所矣。（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指南录后序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endParaRPr lang="zh-CN" altLang="en-US" sz="2800" b="1" dirty="0" smtClean="0">
              <a:solidFill>
                <a:srgbClr val="000808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名词，处所，地方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5.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臣所以去亲戚而事君者，徒慕君之高义也。（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廉颇蔺相如列传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的原因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6.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师者，所以传道受业解惑也。（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师说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表示用来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的凭借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lnSpc>
                <a:spcPts val="356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000808"/>
                </a:solidFill>
              </a:rPr>
              <a:t>7.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仆以口语遇遭此祸，重为乡党所笑。（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报任安书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表被动，被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"/>
            <a:ext cx="8643998" cy="608965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0808"/>
                </a:solidFill>
              </a:rPr>
              <a:t>四、病句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国产大飞机</a:t>
            </a:r>
            <a:r>
              <a:rPr lang="en-US" sz="2800" b="1" dirty="0" smtClean="0">
                <a:solidFill>
                  <a:srgbClr val="000808"/>
                </a:solidFill>
              </a:rPr>
              <a:t>C919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首飞成功后，各参研参试单位纷纷表示，要发奋努力把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客机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打造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成建设创新型国家和制造强国的标志性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工程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搭配不当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2.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朗读者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开播后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，许多广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电名嘴、企业职工、机关干部、退休教师、留学生、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吟诵社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朗诵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爱好者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，纷纷加入文化经典诵读的行列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不合逻辑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3.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桃花乡走可持续发展之路，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按照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建成生态环境和谐优美、资源集约节约利用、经济社会协调发展的生态乡，制订了五年发展建设规划。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（按照缺少宾语中心语）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00080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占位符 38914"/>
          <p:cNvSpPr>
            <a:spLocks noGrp="1" noRot="1"/>
          </p:cNvSpPr>
          <p:nvPr>
            <p:ph type="body" idx="1"/>
          </p:nvPr>
        </p:nvSpPr>
        <p:spPr>
          <a:xfrm>
            <a:off x="0" y="0"/>
            <a:ext cx="9144000" cy="5949951"/>
          </a:xfrm>
          <a:ln>
            <a:miter/>
          </a:ln>
        </p:spPr>
        <p:txBody>
          <a:bodyPr anchor="t"/>
          <a:lstStyle/>
          <a:p>
            <a:r>
              <a:rPr lang="zh-CN" altLang="en-US" sz="2800" b="1" dirty="0" smtClean="0">
                <a:solidFill>
                  <a:srgbClr val="000808"/>
                </a:solidFill>
              </a:rPr>
              <a:t>五、默写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且臣少仕伪朝，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历职郎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署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，本图宦达，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名节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2.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今臣亡国贱俘，至微至陋，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过蒙拔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擢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，宠命优渥，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岂敢盘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桓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，有所希冀。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3.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但以刘日薄西山，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气息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奄奄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，人命危浅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，朝不虑夕。臣无祖母，无以至今日；祖母无臣，无以终余年。母、孙二人，更相为命，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是以区区不能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远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4.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臣密今年四十有四，祖母今年九十有六，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是臣尽节于陛下之日长，报养刘之日短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也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。乌鸟私情，愿乞终养。臣之辛苦，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非独蜀之人士及二州牧伯所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明知，皇天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土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，实所共鉴。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6.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愿陛下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矜悯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愚诚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，听臣微志，庶刘侥幸，保卒余年。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臣生当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首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，死当结草。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臣不胜犬马</a:t>
            </a:r>
            <a:r>
              <a:rPr lang="zh-CN" altLang="en-US" sz="2800" b="1" dirty="0" smtClean="0">
                <a:solidFill>
                  <a:srgbClr val="1D41D5"/>
                </a:solidFill>
              </a:rPr>
              <a:t>怖惧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之情，谨拜表以闻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endParaRPr lang="zh-CN" altLang="en-US" sz="2800" dirty="0">
              <a:solidFill>
                <a:srgbClr val="00080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962</Words>
  <Application>WPS 演示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华文行楷</vt:lpstr>
      <vt:lpstr>微软雅黑</vt:lpstr>
      <vt:lpstr>Arial Unicode MS</vt:lpstr>
      <vt:lpstr>Calibri</vt:lpstr>
      <vt:lpstr>古瓶荷花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2016年高考 文言文复习策略</dc:title>
  <dc:creator>微软用户</dc:creator>
  <cp:lastModifiedBy>ljg</cp:lastModifiedBy>
  <cp:revision>225</cp:revision>
  <dcterms:created xsi:type="dcterms:W3CDTF">2015-10-31T01:12:00Z</dcterms:created>
  <dcterms:modified xsi:type="dcterms:W3CDTF">2020-11-23T07:56:22Z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