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0" r:id="rId3"/>
    <p:sldId id="309" r:id="rId5"/>
    <p:sldId id="303" r:id="rId6"/>
    <p:sldId id="299" r:id="rId7"/>
    <p:sldId id="294" r:id="rId8"/>
    <p:sldId id="300" r:id="rId9"/>
    <p:sldId id="301" r:id="rId10"/>
    <p:sldId id="302" r:id="rId11"/>
    <p:sldId id="304" r:id="rId12"/>
    <p:sldId id="327" r:id="rId13"/>
    <p:sldId id="310" r:id="rId14"/>
    <p:sldId id="311" r:id="rId15"/>
    <p:sldId id="312" r:id="rId16"/>
    <p:sldId id="313" r:id="rId17"/>
    <p:sldId id="324" r:id="rId18"/>
    <p:sldId id="325" r:id="rId19"/>
    <p:sldId id="334" r:id="rId20"/>
    <p:sldId id="335" r:id="rId21"/>
  </p:sldIdLst>
  <p:sldSz cx="12192000" cy="6858000"/>
  <p:notesSz cx="6858000" cy="9144000"/>
  <p:embeddedFontLst>
    <p:embeddedFont>
      <p:font typeface="文悦古典明朝体 (非商业使用) W5" pitchFamily="2" charset="-122"/>
      <p:regular r:id="rId25"/>
    </p:embeddedFont>
    <p:embeddedFont>
      <p:font typeface="等线" panose="02010600030101010101" charset="-122"/>
      <p:regular r:id="rId26"/>
    </p:embeddedFont>
    <p:embeddedFont>
      <p:font typeface="隶书" panose="02010509060101010101" charset="-122"/>
      <p:regular r:id="rId27"/>
    </p:embeddedFont>
    <p:embeddedFont>
      <p:font typeface="楷体" panose="02010609060101010101" charset="-122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  <p:embeddedFont>
      <p:font typeface="黑体" panose="02010609060101010101" charset="-122"/>
      <p:regular r:id="rId33"/>
    </p:embeddedFont>
    <p:embeddedFont>
      <p:font typeface="等线 Light" panose="02010600030101010101" charset="-122"/>
      <p:regular r:id="rId34"/>
    </p:embeddedFont>
  </p:embeddedFontLst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B5FD1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576" y="-96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5.xml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DDAFB-1E88-4C09-8EDF-317A8B75E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816-E739-4273-9AF7-498350ABA1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C1E86-8444-47B7-9464-0096FBE1A1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C1E86-8444-47B7-9464-0096FBE1A1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25"/>
                    </a14:imgEffect>
                    <a14:imgEffect>
                      <a14:saturation sa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65" y="6327500"/>
            <a:ext cx="474177" cy="474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任意多边形 3"/>
          <p:cNvSpPr/>
          <p:nvPr/>
        </p:nvSpPr>
        <p:spPr>
          <a:xfrm>
            <a:off x="2303903" y="4589311"/>
            <a:ext cx="3150763" cy="177404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82" name="任意多边形 3"/>
          <p:cNvSpPr/>
          <p:nvPr/>
        </p:nvSpPr>
        <p:spPr>
          <a:xfrm flipH="1">
            <a:off x="6579160" y="4792995"/>
            <a:ext cx="3150763" cy="168567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64010" y="1221491"/>
            <a:ext cx="1413510" cy="934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8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诗</a:t>
            </a:r>
            <a:endParaRPr kumimoji="0" lang="zh-CN" altLang="zh-CN" sz="8000" b="0" i="0" u="none" strike="noStrike" kern="1200" cap="none" spc="0" normalizeH="0" baseline="0" noProof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058161" y="2182717"/>
            <a:ext cx="1413510" cy="934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歌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917" y="4599093"/>
            <a:ext cx="1879628" cy="187962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2218" y="104"/>
            <a:ext cx="1879628" cy="187962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412" y="5538968"/>
            <a:ext cx="1632688" cy="1632688"/>
          </a:xfrm>
          <a:prstGeom prst="rect">
            <a:avLst/>
          </a:prstGeom>
        </p:spPr>
      </p:pic>
      <p:grpSp>
        <p:nvGrpSpPr>
          <p:cNvPr id="86" name="组合 85"/>
          <p:cNvGrpSpPr/>
          <p:nvPr/>
        </p:nvGrpSpPr>
        <p:grpSpPr>
          <a:xfrm>
            <a:off x="203835" y="3781425"/>
            <a:ext cx="11748770" cy="2795270"/>
            <a:chOff x="3119128" y="2281906"/>
            <a:chExt cx="3938053" cy="2440859"/>
          </a:xfrm>
        </p:grpSpPr>
        <p:grpSp>
          <p:nvGrpSpPr>
            <p:cNvPr id="88" name="组合 87"/>
            <p:cNvGrpSpPr/>
            <p:nvPr/>
          </p:nvGrpSpPr>
          <p:grpSpPr>
            <a:xfrm>
              <a:off x="3119128" y="2281906"/>
              <a:ext cx="1352009" cy="683197"/>
              <a:chOff x="915735" y="1477422"/>
              <a:chExt cx="1352009" cy="683197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1164031" y="1477422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26" name="弧形 125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27" name="直接连接符 126"/>
                  <p:cNvCxnSpPr>
                    <a:stCxn id="126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弧形 128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23" name="弧形 122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24" name="直接连接符 123"/>
                  <p:cNvCxnSpPr>
                    <a:stCxn id="123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组合 110"/>
              <p:cNvGrpSpPr/>
              <p:nvPr/>
            </p:nvGrpSpPr>
            <p:grpSpPr>
              <a:xfrm flipV="1">
                <a:off x="915735" y="1907778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17" name="弧形 116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18" name="直接连接符 117"/>
                  <p:cNvCxnSpPr>
                    <a:stCxn id="117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弧形 119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14" name="弧形 113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15" name="直接连接符 114"/>
                  <p:cNvCxnSpPr>
                    <a:stCxn id="114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组合 88"/>
            <p:cNvGrpSpPr/>
            <p:nvPr/>
          </p:nvGrpSpPr>
          <p:grpSpPr>
            <a:xfrm>
              <a:off x="5263225" y="4003424"/>
              <a:ext cx="1793956" cy="719341"/>
              <a:chOff x="3210092" y="3198940"/>
              <a:chExt cx="1793956" cy="719341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3371463" y="3198940"/>
                <a:ext cx="1632585" cy="373996"/>
                <a:chOff x="-164379" y="2115819"/>
                <a:chExt cx="4132029" cy="946576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06" name="弧形 105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07" name="直接连接符 106"/>
                  <p:cNvCxnSpPr>
                    <a:stCxn id="106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弧形 108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03" name="弧形 102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04" name="直接连接符 103"/>
                  <p:cNvCxnSpPr>
                    <a:stCxn id="103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组合 90"/>
              <p:cNvGrpSpPr/>
              <p:nvPr/>
            </p:nvGrpSpPr>
            <p:grpSpPr>
              <a:xfrm flipV="1">
                <a:off x="3210092" y="3665440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97" name="弧形 96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98" name="直接连接符 97"/>
                  <p:cNvCxnSpPr>
                    <a:stCxn id="97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弧形 99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93" name="组合 92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94" name="弧形 93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95" name="直接连接符 94"/>
                  <p:cNvCxnSpPr>
                    <a:stCxn id="94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30" name="文本框 129"/>
          <p:cNvSpPr txBox="1"/>
          <p:nvPr/>
        </p:nvSpPr>
        <p:spPr>
          <a:xfrm>
            <a:off x="11650923" y="5996925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sp>
        <p:nvSpPr>
          <p:cNvPr id="59" name="文本框 6"/>
          <p:cNvSpPr txBox="1"/>
          <p:nvPr/>
        </p:nvSpPr>
        <p:spPr>
          <a:xfrm>
            <a:off x="9730186" y="3442188"/>
            <a:ext cx="1413510" cy="8997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艺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9652081" y="4853158"/>
            <a:ext cx="1413510" cy="8997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术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5090" y="1320165"/>
            <a:ext cx="729742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  <a: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高考诗歌鉴赏之</a:t>
            </a:r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88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空</a:t>
            </a:r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字里的深情</a:t>
            </a:r>
            <a:endParaRPr lang="zh-CN" altLang="en-US" sz="66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48895"/>
            <a:ext cx="7014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</a:rPr>
              <a:t>古典诗词</a:t>
            </a:r>
            <a:r>
              <a:rPr lang="en-US" altLang="zh-CN" sz="3600" b="1">
                <a:solidFill>
                  <a:srgbClr val="002060"/>
                </a:solidFill>
              </a:rPr>
              <a:t>“</a:t>
            </a:r>
            <a:r>
              <a:rPr lang="zh-CN" altLang="en-US" sz="3600" b="1">
                <a:solidFill>
                  <a:srgbClr val="002060"/>
                </a:solidFill>
              </a:rPr>
              <a:t>空</a:t>
            </a:r>
            <a:r>
              <a:rPr lang="en-US" altLang="zh-CN" sz="3600" b="1">
                <a:solidFill>
                  <a:srgbClr val="002060"/>
                </a:solidFill>
              </a:rPr>
              <a:t>”</a:t>
            </a:r>
            <a:r>
              <a:rPr lang="zh-CN" altLang="en-US" sz="3600" b="1">
                <a:solidFill>
                  <a:srgbClr val="002060"/>
                </a:solidFill>
              </a:rPr>
              <a:t>字艺术鉴赏系列一</a:t>
            </a:r>
            <a:endParaRPr lang="zh-CN" altLang="en-US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49860" y="259080"/>
            <a:ext cx="11751945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《考试说明》中对古诗词鉴赏的两点要求</a:t>
            </a:r>
            <a:r>
              <a:rPr lang="en-US" sz="4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36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zh-CN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①鉴赏诗歌作品的形象、语言和表达技巧。</a:t>
            </a:r>
            <a:endParaRPr lang="zh-CN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②评价诗歌作品的思想内容和作者的观点态度。</a:t>
            </a:r>
            <a:r>
              <a:rPr lang="en-US" sz="3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36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zh-CN" sz="36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即是从内容、形式、思想感情三方面入手解答题目。</a:t>
            </a:r>
            <a:endParaRPr lang="zh-CN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据此</a:t>
            </a:r>
            <a:r>
              <a:rPr lang="en-US" altLang="zh-CN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我把诗歌鉴赏分为三个阶段：</a:t>
            </a:r>
            <a:endParaRPr lang="zh-CN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能读懂—会鉴赏—精表达。</a:t>
            </a:r>
            <a:endParaRPr lang="zh-CN" altLang="en-US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14350" y="2089150"/>
            <a:ext cx="113722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3600" b="1">
                <a:ea typeface="宋体" panose="02010600030101010101" pitchFamily="2" charset="-122"/>
                <a:sym typeface="+mn-ea"/>
              </a:rPr>
              <a:t>     </a:t>
            </a:r>
            <a:r>
              <a:rPr lang="zh-CN" sz="3600" b="1">
                <a:ea typeface="宋体" panose="02010600030101010101" pitchFamily="2" charset="-122"/>
                <a:sym typeface="+mn-ea"/>
              </a:rPr>
              <a:t>赏析《感事》颈联中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“忧国空余两鬓霜”的“空”字和杜甫的《蜀相》中“隔叶黄</a:t>
            </a:r>
            <a:r>
              <a:rPr lang="zh-CN" sz="3600" b="1">
                <a:ea typeface="宋体" panose="02010600030101010101" pitchFamily="2" charset="-122"/>
                <a:sym typeface="+mn-ea"/>
              </a:rPr>
              <a:t>鹂空好音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”的“空”字的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艺术效果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有何异同。</a:t>
            </a:r>
            <a:endParaRPr lang="zh-CN" altLang="en-US" sz="3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endParaRPr lang="zh-CN" altLang="en-US" sz="3600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比较探究二</a:t>
            </a:r>
            <a:endParaRPr lang="zh-CN" altLang="en-US" sz="540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4575" y="1259205"/>
            <a:ext cx="8310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《蜀相》和《感事》异同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350" y="3818255"/>
            <a:ext cx="1113409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0">
                <a:ea typeface="宋体" panose="02010600030101010101" pitchFamily="2" charset="-122"/>
              </a:rPr>
              <a:t>      </a:t>
            </a:r>
            <a:r>
              <a:rPr lang="zh-CN" sz="3600" b="1">
                <a:solidFill>
                  <a:srgbClr val="0070C0"/>
                </a:solidFill>
                <a:ea typeface="宋体" panose="02010600030101010101" pitchFamily="2" charset="-122"/>
              </a:rPr>
              <a:t>两首诗中都有一个“空”字，结合诗歌内容和诗人的身世境遇，不难理解出他们所表达的情感。再把“空”字放在具体的语境中可知，一个感情真挚地直抒“爱国”之志，一个借黄鹏鸟表达空有“好音”的苦闷和惘怅。</a:t>
            </a:r>
            <a:endParaRPr lang="zh-CN" altLang="en-US" sz="36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58800" y="2858135"/>
            <a:ext cx="108991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同:都抒发了诗人空有报国之志却无人理解，不被赏识的忧愁和苦闷。</a:t>
            </a:r>
            <a:endParaRPr lang="zh-CN" sz="3600" b="1">
              <a:solidFill>
                <a:srgbClr val="0B5FD1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异:本诗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直抒胸臆</a:t>
            </a:r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，“空”字直接道出为国事而忧，鬓生华发的感伤；而杜诗则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借物抒情</a:t>
            </a:r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，借黄鹏的空有好音无人欣赏，抒发自己不被理解与赏识的无奈之情，空有报国之志的苦闷和惆怅。
</a:t>
            </a:r>
            <a:endParaRPr lang="zh-CN" altLang="en-US" sz="3600" b="1">
              <a:solidFill>
                <a:srgbClr val="0B5FD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3740" y="908050"/>
            <a:ext cx="99720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隔叶黄鹂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好音。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杜甫</a:t>
            </a:r>
            <a:r>
              <a:rPr lang="zh-CN" altLang="en-US" sz="4800" b="1">
                <a:sym typeface="+mn-ea"/>
              </a:rPr>
              <a:t>《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蜀相》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48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740" y="1875155"/>
            <a:ext cx="1058926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忧国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余两鬓霜。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（欧阳修《感事》）</a:t>
            </a:r>
            <a:endParaRPr lang="zh-CN" altLang="en-US" sz="4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2941955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4540" y="3351530"/>
            <a:ext cx="1079944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>
                <a:solidFill>
                  <a:srgbClr val="0B5FD1"/>
                </a:solidFill>
              </a:rPr>
              <a:t>      </a:t>
            </a:r>
            <a:r>
              <a:rPr lang="zh-CN" altLang="en-US" sz="3200" b="1">
                <a:solidFill>
                  <a:srgbClr val="0B5FD1"/>
                </a:solidFill>
              </a:rPr>
              <a:t>“莫等闲，白了少年头，空悲切”，这与“少壮不努力，老大徒伤悲”的意思相同，反映了作者积极进取的精神。这对当时抗击金兵，收复中原的斗争，显然起到了鼓舞斗志的作用。与主张议和，偏安江南，苟延残喘的投降派，形成了鲜明的对照。“等闲”，作随便解释。“空悲切”，即白白的痛苦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70" y="1537335"/>
            <a:ext cx="10309860" cy="1445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莫等闲、白了少年头，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悲切。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sym typeface="+mn-ea"/>
              </a:rPr>
              <a:t>（岳飞《满江红》）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名句鉴赏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3043555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975" y="1238885"/>
            <a:ext cx="11403330" cy="5969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 sz="2800" b="1"/>
              <a:t>阅读下面这首诗歌，完成后面的题目。</a:t>
            </a:r>
            <a:endParaRPr lang="zh-CN" altLang="en-US" sz="2800" b="1"/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野水孤舟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梁栋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前村雨过溪流乱，行路迷漫都间断。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孤洲尽日少人来，小舟系在垂杨岸。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主人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有济川心，坐见门前水日深。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袖手归来茅屋下，任他鸥鸟自浮沉。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【注】梁栋，咸淳四年进士。迁宝应簿，调钱塘仁和尉。宋亡，归杭州闲处守道。此诗大约作于南宋灭亡之前。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/>
              <a:t>1</a:t>
            </a:r>
            <a:r>
              <a:rPr lang="zh-CN" altLang="en-US" sz="2800" b="1"/>
              <a:t>.请从景与情关系的角度分析颔联的表现手法。（5分）</a:t>
            </a:r>
            <a:endParaRPr lang="zh-CN" altLang="en-US" sz="2800" b="1"/>
          </a:p>
          <a:p>
            <a:r>
              <a:rPr lang="en-US" altLang="zh-CN" sz="2800" b="1"/>
              <a:t>2</a:t>
            </a:r>
            <a:r>
              <a:rPr lang="zh-CN" altLang="en-US" sz="2800" b="1"/>
              <a:t>.颈联中的“空”和“坐见”用得极为传神，请结合诗句赏析。（6分）</a:t>
            </a:r>
            <a:endParaRPr lang="zh-CN" altLang="en-US" sz="2800" b="1"/>
          </a:p>
          <a:p>
            <a:r>
              <a:rPr lang="zh-CN" altLang="en-US" sz="2800" b="1"/>
              <a:t> </a:t>
            </a:r>
            <a:endParaRPr lang="zh-CN" altLang="en-US" sz="2800" b="1"/>
          </a:p>
          <a:p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课堂练习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745" y="0"/>
            <a:ext cx="11230610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 sz="2800"/>
              <a:t>阅读下面这首诗歌，完成后面的题目。</a:t>
            </a:r>
            <a:endParaRPr lang="zh-CN" altLang="en-US" sz="2800"/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野水孤舟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梁栋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前村雨过溪流乱，行路迷漫都间断。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孤洲尽日少人来，小舟系在垂杨岸。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主人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空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有济川心，坐见门前水日深。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袖手归来茅屋下，任他鸥鸟自浮沉。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/>
              <a:t>1</a:t>
            </a:r>
            <a:r>
              <a:rPr lang="zh-CN" altLang="en-US" sz="2800"/>
              <a:t>.请从景与情关系的角度分析颔联的表现手法。（5分）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80060" y="3950970"/>
            <a:ext cx="108781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颔联写诗人的生活环境，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寓情于景</a:t>
            </a:r>
            <a:r>
              <a:rPr lang="zh-CN" altLang="en-US" sz="3200" b="1">
                <a:solidFill>
                  <a:srgbClr val="0B5FD1"/>
                </a:solidFill>
                <a:sym typeface="+mn-ea"/>
              </a:rPr>
              <a:t>。（1分）诗人身处与外界隔绝的孤洲，整天又没有来客造访，在河岸垂杨的幽淡背景上，只有水波轻轻拍打着一叶小舟。（2分）气氛幽冷，环境静寂。“洲”之“孤”与“舟”之“小”，可见诗人处境的凄苦和内心的孤寂。（2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695" y="133350"/>
            <a:ext cx="1123061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.颈联中的“空”和“坐见”用得极为传神，请结合诗句赏析。（6分）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/>
              <a:t>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354330" y="1424940"/>
            <a:ext cx="110680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“空”在此为“徒然，白白地”之意；“坐见”，即坐视，无可奈何之意。（2分）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诗人虽然想乘舟渡河，无奈门前流水，水势有增无减，渡水的打算便成了泡影。（1分）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南宋末年，国势飘摇，每况愈下，诗人即使有恢复中原，振兴国家的宏伟抱负，也完全没有施展的可能。在黑暗面前诗人深感自己的无能为力，“空”和“坐见”，传神地写出了诗人心情的悲愤和无可奈何。（3分）</a:t>
            </a:r>
            <a:endParaRPr lang="zh-CN" altLang="en-US" sz="3200" b="1">
              <a:solidFill>
                <a:srgbClr val="0B5FD1"/>
              </a:solidFill>
            </a:endParaRPr>
          </a:p>
          <a:p>
            <a:endParaRPr lang="zh-CN" altLang="en-US" sz="3200" b="1">
              <a:solidFill>
                <a:srgbClr val="0B5FD1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-635" y="635"/>
            <a:ext cx="1196657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5600"/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半个多世纪以前,我们以“资产阶级”“无产阶级”等带有“阶级”的词语评价人的身份；十几年前,我们又以“白领”“蓝领”“金领”等带有“领”的词语区分人的身份；近一段时间，央视新闻的一篇《早安啊,打工人》公众号文章让越来越多的人以“打工人”自标身份……而“打工人”这一称呼也引发了人们的热议。有赞同“打工人”这种提法的，说“打工人”是对所有从事体力和技术劳动者的统称，这三个字代表着勤奋、热情、坚韧和上进,是当代社会正能量的重要载体；也有不少人表示反对,认为这一称呼本身带有嘲讽和调侃的嫌疑,是新时代下人为的强行阶层划分,意在弱化当代青年对现实的不满情绪，企图通过这种幽默式的调侃缓解当前年轻群体的高压生活环境。    </a:t>
            </a:r>
            <a:r>
              <a:rPr 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读了上面的材料，你对“打工人”这一称呼有什么样的思考和感悟呢？请以高中学生的视角写一篇文章，向《青眼看社会》杂志的“热点时评”栏目投稿。</a:t>
            </a:r>
            <a:r>
              <a:rPr lang="zh-CN" sz="28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要求：选准角度，确定立意，明确文体，自拟标题；不要套作，不得抄袭；不得泄露个人信息；不少于800字。</a:t>
            </a:r>
            <a:r>
              <a:rPr 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（学军模拟）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98955" y="193675"/>
            <a:ext cx="7774940" cy="64954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打工人，请接受自己的平凡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做不一样的打工人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打工人的“魂”是什么？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“打工人”的幸福在脚下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让“打工人”找到归属感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打工人，请找到自己的尊严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“打工人”的自我认同感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“打工人”：以自嘲纾解焦虑与痛楚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打工人：在平凡中创造不凡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“打工人”：自我调适与减压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355600" fontAlgn="auto">
              <a:lnSpc>
                <a:spcPts val="45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“打工人”不佛也不丧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1830705"/>
            <a:ext cx="1092517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初唐诗人王勃有一个关于"空"字"一字千金"的趣闻。"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闲云潭影日悠悠,物换星移几度秋。阁中帝子今何在,槛外长江空自流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,此处着一"空"字,境界天成。不仅是令当时在场的人钦佩不已,即便是现在想来也是妙不可言。事实上,在古诗文中关于"空"的妙用远不止此。"空"字在古诗中的出现不仅频率高,而且效果也颇佳,文人墨客如此钟情于它,我们不妨来探究一下吧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流程图: 资料带 2"/>
          <p:cNvSpPr/>
          <p:nvPr/>
        </p:nvSpPr>
        <p:spPr>
          <a:xfrm>
            <a:off x="814070" y="0"/>
            <a:ext cx="3576955" cy="13785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2040" y="347345"/>
            <a:ext cx="3308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课前导言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任意多边形 3"/>
          <p:cNvSpPr/>
          <p:nvPr/>
        </p:nvSpPr>
        <p:spPr>
          <a:xfrm>
            <a:off x="2354703" y="4800766"/>
            <a:ext cx="3150763" cy="177404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82" name="任意多边形 3"/>
          <p:cNvSpPr/>
          <p:nvPr/>
        </p:nvSpPr>
        <p:spPr>
          <a:xfrm flipH="1">
            <a:off x="7992670" y="5259720"/>
            <a:ext cx="3150763" cy="168567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57" y="4978188"/>
            <a:ext cx="1879628" cy="187962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2218" y="104"/>
            <a:ext cx="1879628" cy="187962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720" y="1623695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隔叶黄鹂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好音。</a:t>
            </a:r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杜甫</a:t>
            </a:r>
            <a:r>
              <a:rPr lang="zh-CN" altLang="en-US" sz="4400" b="1"/>
              <a:t>《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蜀相》</a:t>
            </a:r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4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4720" y="2538730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塞上长城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自许。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（陆游《书愤》）</a:t>
            </a:r>
            <a:endParaRPr lang="zh-CN" altLang="en-US" sz="4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4725" y="3340100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忧国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余两鬓霜。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（欧阳修《感事》）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974725" y="4361180"/>
            <a:ext cx="10309860" cy="1445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莫等闲、白了少年头，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悲切。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sym typeface="+mn-ea"/>
              </a:rPr>
              <a:t>（岳飞《满江红》）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3750" y="5806440"/>
            <a:ext cx="1056894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主人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有济川心。 （梁栋《野水孤舟》）</a:t>
            </a:r>
            <a:endParaRPr lang="zh-CN" altLang="en-US" sz="4400" b="1">
              <a:solidFill>
                <a:schemeClr val="accent6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0" name="流程图: 资料带 9"/>
          <p:cNvSpPr/>
          <p:nvPr/>
        </p:nvSpPr>
        <p:spPr>
          <a:xfrm>
            <a:off x="934720" y="0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940" y="196850"/>
            <a:ext cx="328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经典例句</a:t>
            </a:r>
            <a:endParaRPr lang="zh-CN" altLang="en-US" sz="5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6450" y="1667510"/>
            <a:ext cx="8310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《蜀相》和《书愤》相同点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95" y="2497455"/>
            <a:ext cx="1042670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①社会背景：离乱时代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②作者生平：晚年之作，胸怀大志，不得重用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③诗中形象：诸葛亮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④思想情感：忧时忧国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⑤表现手法：借古寓今</a:t>
            </a:r>
            <a:endParaRPr lang="zh-CN" altLang="en-US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流程图: 资料带 9"/>
          <p:cNvSpPr/>
          <p:nvPr/>
        </p:nvSpPr>
        <p:spPr>
          <a:xfrm>
            <a:off x="764540" y="120015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比较探究一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2610" y="2152650"/>
            <a:ext cx="1140587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     </a:t>
            </a:r>
            <a:r>
              <a:rPr lang="en-US" altLang="zh-CN" sz="4000" b="1">
                <a:latin typeface="Times New Roman" panose="02020603050405020304" pitchFamily="18" charset="0"/>
              </a:rPr>
              <a:t>  </a:t>
            </a:r>
            <a:r>
              <a:rPr lang="zh-CN" altLang="en-US" sz="4000" b="1">
                <a:latin typeface="Times New Roman" panose="02020603050405020304" pitchFamily="18" charset="0"/>
              </a:rPr>
              <a:t>联系社会背景和作者身世，比较这两首诗，探究它们在所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选取景物的特征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塑造的诸葛亮的形象特点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诗人抒发的个人情感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运用的表现手法</a:t>
            </a:r>
            <a:r>
              <a:rPr lang="zh-CN" altLang="en-US" sz="4000" b="1">
                <a:latin typeface="Times New Roman" panose="02020603050405020304" pitchFamily="18" charset="0"/>
              </a:rPr>
              <a:t>等方面的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不同之处</a:t>
            </a:r>
            <a:r>
              <a:rPr lang="zh-CN" altLang="en-US" sz="4000" b="1">
                <a:latin typeface="Times New Roman" panose="02020603050405020304" pitchFamily="18" charset="0"/>
              </a:rPr>
              <a:t>。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105" y="646430"/>
            <a:ext cx="83108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《蜀相》和《书愤》不同点</a:t>
            </a:r>
            <a:endParaRPr lang="zh-CN" altLang="en-US" sz="4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0065" y="1057910"/>
          <a:ext cx="11368405" cy="535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55"/>
                <a:gridCol w="4114165"/>
                <a:gridCol w="2842895"/>
                <a:gridCol w="2840990"/>
              </a:tblGrid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写景的诗句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包含的意象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特点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杜甫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en-US" altLang="zh-CN" sz="2800" smtClean="0"/>
                        <a:t>《</a:t>
                      </a:r>
                      <a:r>
                        <a:rPr lang="zh-CN" altLang="en-US" sz="2800" smtClean="0"/>
                        <a:t>蜀相</a:t>
                      </a:r>
                      <a:r>
                        <a:rPr lang="en-US" altLang="zh-CN" sz="2800" smtClean="0"/>
                        <a:t>》</a:t>
                      </a:r>
                      <a:endParaRPr lang="en-US" altLang="zh-CN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“锦官城外柏森森”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“映阶碧草自春色”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“隔叶黄鹂空好音”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柏树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碧草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黄鹂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静谧肃穆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空旷落败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偏僻荒凉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陆游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en-US" altLang="zh-CN" sz="2800" smtClean="0"/>
                        <a:t>《</a:t>
                      </a:r>
                      <a:r>
                        <a:rPr lang="zh-CN" altLang="en-US" sz="2800" smtClean="0"/>
                        <a:t>书愤</a:t>
                      </a:r>
                      <a:r>
                        <a:rPr lang="en-US" altLang="zh-CN" sz="2800" smtClean="0"/>
                        <a:t>》</a:t>
                      </a:r>
                      <a:endParaRPr lang="en-US" altLang="zh-CN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“楼船夜雪瓜洲渡”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“铁马秋风大散关”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800" smtClean="0"/>
                        <a:t>  楼船</a:t>
                      </a:r>
                      <a:r>
                        <a:rPr lang="en-US" altLang="zh-CN" sz="2800" baseline="0" smtClean="0"/>
                        <a:t>    </a:t>
                      </a:r>
                      <a:r>
                        <a:rPr lang="zh-CN" altLang="en-US" sz="2800" smtClean="0"/>
                        <a:t>夜雪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瓜州渡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铁马    秋风 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大散关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开阔辽远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气势磅礴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5" name="TextBox 3"/>
          <p:cNvSpPr txBox="1"/>
          <p:nvPr/>
        </p:nvSpPr>
        <p:spPr>
          <a:xfrm>
            <a:off x="4543425" y="102235"/>
            <a:ext cx="4704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>
                <a:latin typeface="Times New Roman" panose="02020603050405020304" pitchFamily="18" charset="0"/>
              </a:rPr>
              <a:t>写景角度</a:t>
            </a:r>
            <a:endParaRPr lang="zh-CN" altLang="en-US" sz="48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2750" y="802323"/>
          <a:ext cx="11384280" cy="586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70"/>
                <a:gridCol w="3528695"/>
                <a:gridCol w="2437765"/>
                <a:gridCol w="4070350"/>
              </a:tblGrid>
              <a:tr h="1296670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写诸葛亮的诗句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人物形象特点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侧重点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245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“丞相祠堂何处寻？”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“三顾频烦天下计”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“两朝开济老臣心”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“出师未捷身先死”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仙贤难觅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雄才伟略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忠心报国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献身精神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看重诸葛亮的济世之才、历史功劳、报国的忠忱以及贤君的重用</a:t>
                      </a:r>
                      <a:endParaRPr lang="en-US" altLang="zh-CN" sz="2400" b="1" smtClean="0"/>
                    </a:p>
                    <a:p>
                      <a:pPr algn="l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（以诸葛写自己不得重用的痛苦）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06245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“出师一表真名世”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“千载谁堪伯仲间”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  </a:t>
                      </a:r>
                      <a:r>
                        <a:rPr lang="zh-CN" altLang="en-US" sz="2400" baseline="0" smtClean="0"/>
                        <a:t>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zh-CN" altLang="en-US" sz="2400" baseline="0" smtClean="0"/>
                        <a:t>    才华横溢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 </a:t>
                      </a:r>
                      <a:r>
                        <a:rPr lang="zh-CN" altLang="en-US" sz="2400" baseline="0" smtClean="0"/>
                        <a:t>千载功业</a:t>
                      </a:r>
                      <a:endParaRPr lang="zh-CN" altLang="en-US" sz="2400" baseline="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看重诸葛亮“北定中原”、“兴复汉室”的建功立业之志，借诸葛亮北征复国之举“浇心中之块垒”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（以诸葛写自己渴望北伐复国的志向）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57" name="TextBox 3"/>
          <p:cNvSpPr txBox="1"/>
          <p:nvPr/>
        </p:nvSpPr>
        <p:spPr>
          <a:xfrm>
            <a:off x="4192905" y="0"/>
            <a:ext cx="38061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>
                <a:latin typeface="Times New Roman" panose="02020603050405020304" pitchFamily="18" charset="0"/>
              </a:rPr>
              <a:t>用典角度</a:t>
            </a:r>
            <a:endParaRPr lang="zh-CN" altLang="en-US" sz="48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6570" y="1194435"/>
          <a:ext cx="11340465" cy="521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/>
                <a:gridCol w="1266825"/>
                <a:gridCol w="4993005"/>
                <a:gridCol w="3811905"/>
              </a:tblGrid>
              <a:tr h="1517015"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“诗眼”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情感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10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   “泪”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因古迹无人问津而流泪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因诸葛未竟之业而流泪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因自己漂泊孤苦、壮志未酬而流泪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lang="zh-CN" altLang="en-US" sz="2400" smtClean="0"/>
                        <a:t>历史英雄的缅怀与仰慕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建功立业的赞美与敬佩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事业未竟的惋惜和同情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壮志难酬的悲痛与无奈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33220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“愤”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 “世事艰”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“空自许”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“鬓先斑”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“谁堪伯仲间”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建功立业之愿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恢复中原之志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请缨无路之悲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人生易老之愁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朝廷昏庸之愤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53" name="TextBox 3"/>
          <p:cNvSpPr txBox="1"/>
          <p:nvPr/>
        </p:nvSpPr>
        <p:spPr>
          <a:xfrm>
            <a:off x="4337050" y="271145"/>
            <a:ext cx="47764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</a:rPr>
              <a:t>诗人情感</a:t>
            </a:r>
            <a:endParaRPr lang="zh-CN" altLang="en-US" sz="54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2888" y="891223"/>
          <a:ext cx="11433810" cy="639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10"/>
                <a:gridCol w="1744980"/>
                <a:gridCol w="1953260"/>
                <a:gridCol w="3775075"/>
                <a:gridCol w="2623185"/>
              </a:tblGrid>
              <a:tr h="980440">
                <a:tc>
                  <a:txBody>
                    <a:bodyPr wrap="square"/>
                    <a:lstStyle/>
                    <a:p>
                      <a:endParaRPr lang="en-US" altLang="zh-CN" sz="20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析景物特点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析人物形象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析诗人情感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析表现手法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3625"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静谧肃穆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空旷落败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>
                          <a:solidFill>
                            <a:schemeClr val="tx1"/>
                          </a:solidFill>
                        </a:rPr>
                        <a:t>偏僻荒凉</a:t>
                      </a:r>
                      <a:endParaRPr lang="zh-CN" altLang="en-US" sz="2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4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仙贤难觅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雄才伟略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忠心报国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献身精神</a:t>
                      </a:r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lang="zh-CN" altLang="en-US" sz="2400" smtClean="0"/>
                        <a:t>历史英雄的缅怀与仰慕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建功立业的赞美与敬佩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事业未竟的惋惜和同情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壮志难酬的悲痛与无奈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（以诸葛亮写自己不得重用的痛苦）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lang="zh-CN" altLang="en-US" sz="2400" smtClean="0"/>
                        <a:t>设问</a:t>
                      </a:r>
                      <a:r>
                        <a:rPr lang="zh-CN" altLang="en-US" sz="2400" baseline="0" smtClean="0"/>
                        <a:t>    </a:t>
                      </a:r>
                      <a:endParaRPr lang="en-US" altLang="zh-CN" sz="2400" baseline="0" smtClean="0"/>
                    </a:p>
                    <a:p>
                      <a:r>
                        <a:rPr lang="zh-CN" altLang="en-US" sz="2400" baseline="0" smtClean="0"/>
                        <a:t>以乐景衬哀情   动静相衬       </a:t>
                      </a:r>
                      <a:endParaRPr lang="en-US" altLang="zh-CN" sz="2400" baseline="0" smtClean="0"/>
                    </a:p>
                    <a:p>
                      <a:r>
                        <a:rPr lang="zh-CN" altLang="en-US" sz="2400" baseline="0" smtClean="0"/>
                        <a:t>直抒胸臆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79750"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开阔辽远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气势磅礴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baseline="0" smtClean="0"/>
                        <a:t>  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r>
                        <a:rPr lang="zh-CN" altLang="en-US" sz="2400" baseline="0" smtClean="0"/>
                        <a:t>才华横溢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r>
                        <a:rPr lang="zh-CN" altLang="en-US" sz="2400" baseline="0" smtClean="0"/>
                        <a:t>千载功业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建功立业之愿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恢复中原之志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请缨无路之悲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人生易老之愁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朝廷昏庸之愤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（以诸葛亮写自己渴望北伐复国的志向）</a:t>
                      </a:r>
                      <a:endParaRPr lang="en-US" altLang="zh-CN" sz="2400" b="1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比喻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对比  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借景抒情 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借古讽今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用典明志</a:t>
                      </a:r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53" name="TextBox 3"/>
          <p:cNvSpPr txBox="1"/>
          <p:nvPr/>
        </p:nvSpPr>
        <p:spPr>
          <a:xfrm>
            <a:off x="4320540" y="99060"/>
            <a:ext cx="47764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</a:rPr>
              <a:t>艺术手法</a:t>
            </a:r>
            <a:endParaRPr lang="zh-CN" altLang="en-US" sz="54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6f5810b3-53cf-43af-979e-2c793bdf3574}"/>
  <p:tag name="TABLE_ENDDRAG_ORIGIN_RECT" val="895*416"/>
  <p:tag name="TABLE_ENDDRAG_RECT" val="40*83*895*416"/>
</p:tagLst>
</file>

<file path=ppt/tags/tag2.xml><?xml version="1.0" encoding="utf-8"?>
<p:tagLst xmlns:p="http://schemas.openxmlformats.org/presentationml/2006/main">
  <p:tag name="KSO_WM_UNIT_TABLE_BEAUTIFY" val="smartTable{97513d95-61d5-4ca2-88a2-82af34e04f5d}"/>
  <p:tag name="TABLE_ENDDRAG_ORIGIN_RECT" val="896*370"/>
  <p:tag name="TABLE_ENDDRAG_RECT" val="24*108*896*370"/>
</p:tagLst>
</file>

<file path=ppt/tags/tag3.xml><?xml version="1.0" encoding="utf-8"?>
<p:tagLst xmlns:p="http://schemas.openxmlformats.org/presentationml/2006/main">
  <p:tag name="KSO_WM_UNIT_TABLE_BEAUTIFY" val="smartTable{e74c5b76-5310-4a54-926b-2e1a5ad5e380}"/>
  <p:tag name="TABLE_ENDDRAG_ORIGIN_RECT" val="892*385"/>
  <p:tag name="TABLE_ENDDRAG_RECT" val="40*106*892*385"/>
</p:tagLst>
</file>

<file path=ppt/tags/tag4.xml><?xml version="1.0" encoding="utf-8"?>
<p:tagLst xmlns:p="http://schemas.openxmlformats.org/presentationml/2006/main">
  <p:tag name="KSO_WM_UNIT_TABLE_BEAUTIFY" val="smartTable{95098ed3-0060-4c98-8c97-4b39fa2258d8}"/>
  <p:tag name="TABLE_ENDDRAG_ORIGIN_RECT" val="900*503"/>
  <p:tag name="TABLE_ENDDRAG_RECT" val="19*70*900*503"/>
</p:tagLst>
</file>

<file path=ppt/tags/tag5.xml><?xml version="1.0" encoding="utf-8"?>
<p:tagLst xmlns:p="http://schemas.openxmlformats.org/presentationml/2006/main">
  <p:tag name="AS_NET" val="4.0.30319.42000"/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A02D34"/>
      </a:accent1>
      <a:accent2>
        <a:srgbClr val="B73B3A"/>
      </a:accent2>
      <a:accent3>
        <a:srgbClr val="A6644D"/>
      </a:accent3>
      <a:accent4>
        <a:srgbClr val="F2EBDB"/>
      </a:accent4>
      <a:accent5>
        <a:srgbClr val="313737"/>
      </a:accent5>
      <a:accent6>
        <a:srgbClr val="474E4E"/>
      </a:accent6>
      <a:hlink>
        <a:srgbClr val="2B2B2B"/>
      </a:hlink>
      <a:folHlink>
        <a:srgbClr val="2B2B2B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3201</Words>
  <Application>WPS 演示</Application>
  <PresentationFormat/>
  <Paragraphs>344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WenYue GuDianMingChaoTi (Non-Commercial Use)</vt:lpstr>
      <vt:lpstr>文悦古典明朝体 (非商业使用) W5</vt:lpstr>
      <vt:lpstr>等线</vt:lpstr>
      <vt:lpstr>隶书</vt:lpstr>
      <vt:lpstr>楷体</vt:lpstr>
      <vt:lpstr>Times New Roman</vt:lpstr>
      <vt:lpstr>Calibri</vt:lpstr>
      <vt:lpstr>黑体</vt:lpstr>
      <vt:lpstr>微软雅黑</vt:lpstr>
      <vt:lpstr>Arial Unicode MS</vt:lpstr>
      <vt:lpstr>等线 Light</vt:lpstr>
      <vt:lpstr>华文楷体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ljg</cp:lastModifiedBy>
  <cp:revision>14</cp:revision>
  <cp:lastPrinted>2020-11-25T15:16:00Z</cp:lastPrinted>
  <dcterms:created xsi:type="dcterms:W3CDTF">2020-11-25T15:16:00Z</dcterms:created>
  <dcterms:modified xsi:type="dcterms:W3CDTF">2020-12-17T01:15:37Z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2052-11.1.0.10228</vt:lpwstr>
  </property>
</Properties>
</file>