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503" r:id="rId3"/>
    <p:sldId id="606" r:id="rId5"/>
    <p:sldId id="611" r:id="rId6"/>
    <p:sldId id="543" r:id="rId7"/>
    <p:sldId id="596" r:id="rId8"/>
    <p:sldId id="595" r:id="rId9"/>
    <p:sldId id="684" r:id="rId10"/>
    <p:sldId id="590" r:id="rId11"/>
    <p:sldId id="588" r:id="rId12"/>
    <p:sldId id="597" r:id="rId13"/>
    <p:sldId id="598" r:id="rId14"/>
    <p:sldId id="546" r:id="rId15"/>
    <p:sldId id="602" r:id="rId16"/>
    <p:sldId id="601" r:id="rId17"/>
    <p:sldId id="604" r:id="rId18"/>
    <p:sldId id="605" r:id="rId19"/>
    <p:sldId id="550" r:id="rId20"/>
    <p:sldId id="668" r:id="rId21"/>
    <p:sldId id="609" r:id="rId22"/>
    <p:sldId id="676" r:id="rId23"/>
    <p:sldId id="672" r:id="rId24"/>
    <p:sldId id="675" r:id="rId25"/>
    <p:sldId id="673" r:id="rId26"/>
    <p:sldId id="677" r:id="rId27"/>
    <p:sldId id="551" r:id="rId28"/>
    <p:sldId id="613" r:id="rId29"/>
  </p:sldIdLst>
  <p:sldSz cx="12190095" cy="68592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7" autoAdjust="0"/>
    <p:restoredTop sz="97767" autoAdjust="0"/>
  </p:normalViewPr>
  <p:slideViewPr>
    <p:cSldViewPr snapToGrid="0" showGuides="1">
      <p:cViewPr>
        <p:scale>
          <a:sx n="100" d="100"/>
          <a:sy n="100" d="100"/>
        </p:scale>
        <p:origin x="738" y="768"/>
      </p:cViewPr>
      <p:guideLst>
        <p:guide orient="horz" pos="2223"/>
        <p:guide pos="3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3102" y="490157"/>
            <a:ext cx="583527" cy="700014"/>
            <a:chOff x="899592" y="1202010"/>
            <a:chExt cx="384176" cy="476251"/>
          </a:xfrm>
          <a:solidFill>
            <a:schemeClr val="bg1"/>
          </a:solidFill>
        </p:grpSpPr>
        <p:sp>
          <p:nvSpPr>
            <p:cNvPr id="4" name="Freeform 5"/>
            <p:cNvSpPr/>
            <p:nvPr userDrawn="1"/>
          </p:nvSpPr>
          <p:spPr bwMode="auto">
            <a:xfrm>
              <a:off x="899592" y="1625873"/>
              <a:ext cx="49213" cy="52388"/>
            </a:xfrm>
            <a:custGeom>
              <a:avLst/>
              <a:gdLst>
                <a:gd name="T0" fmla="*/ 6 w 34"/>
                <a:gd name="T1" fmla="*/ 0 h 36"/>
                <a:gd name="T2" fmla="*/ 0 w 34"/>
                <a:gd name="T3" fmla="*/ 36 h 36"/>
                <a:gd name="T4" fmla="*/ 34 w 34"/>
                <a:gd name="T5" fmla="*/ 21 h 36"/>
                <a:gd name="T6" fmla="*/ 6 w 3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6">
                  <a:moveTo>
                    <a:pt x="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2" y="6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909117" y="1529036"/>
              <a:ext cx="134938" cy="122238"/>
            </a:xfrm>
            <a:custGeom>
              <a:avLst/>
              <a:gdLst>
                <a:gd name="T0" fmla="*/ 0 w 92"/>
                <a:gd name="T1" fmla="*/ 57 h 84"/>
                <a:gd name="T2" fmla="*/ 36 w 92"/>
                <a:gd name="T3" fmla="*/ 84 h 84"/>
                <a:gd name="T4" fmla="*/ 92 w 92"/>
                <a:gd name="T5" fmla="*/ 59 h 84"/>
                <a:gd name="T6" fmla="*/ 81 w 92"/>
                <a:gd name="T7" fmla="*/ 36 h 84"/>
                <a:gd name="T8" fmla="*/ 48 w 92"/>
                <a:gd name="T9" fmla="*/ 30 h 84"/>
                <a:gd name="T10" fmla="*/ 33 w 92"/>
                <a:gd name="T11" fmla="*/ 0 h 84"/>
                <a:gd name="T12" fmla="*/ 8 w 92"/>
                <a:gd name="T13" fmla="*/ 0 h 84"/>
                <a:gd name="T14" fmla="*/ 0 w 92"/>
                <a:gd name="T15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4">
                  <a:moveTo>
                    <a:pt x="0" y="57"/>
                  </a:moveTo>
                  <a:cubicBezTo>
                    <a:pt x="0" y="57"/>
                    <a:pt x="19" y="58"/>
                    <a:pt x="36" y="8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924992" y="1268686"/>
              <a:ext cx="203200" cy="246063"/>
            </a:xfrm>
            <a:custGeom>
              <a:avLst/>
              <a:gdLst>
                <a:gd name="T0" fmla="*/ 0 w 128"/>
                <a:gd name="T1" fmla="*/ 153 h 155"/>
                <a:gd name="T2" fmla="*/ 22 w 128"/>
                <a:gd name="T3" fmla="*/ 155 h 155"/>
                <a:gd name="T4" fmla="*/ 128 w 128"/>
                <a:gd name="T5" fmla="*/ 12 h 155"/>
                <a:gd name="T6" fmla="*/ 113 w 128"/>
                <a:gd name="T7" fmla="*/ 0 h 155"/>
                <a:gd name="T8" fmla="*/ 0 w 128"/>
                <a:gd name="T9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55">
                  <a:moveTo>
                    <a:pt x="0" y="153"/>
                  </a:moveTo>
                  <a:lnTo>
                    <a:pt x="22" y="155"/>
                  </a:lnTo>
                  <a:lnTo>
                    <a:pt x="128" y="12"/>
                  </a:lnTo>
                  <a:lnTo>
                    <a:pt x="113" y="0"/>
                  </a:lnTo>
                  <a:lnTo>
                    <a:pt x="0" y="1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7" name="Freeform 8"/>
            <p:cNvSpPr/>
            <p:nvPr userDrawn="1"/>
          </p:nvSpPr>
          <p:spPr bwMode="auto">
            <a:xfrm>
              <a:off x="1040880" y="1349648"/>
              <a:ext cx="193675" cy="255588"/>
            </a:xfrm>
            <a:custGeom>
              <a:avLst/>
              <a:gdLst>
                <a:gd name="T0" fmla="*/ 0 w 122"/>
                <a:gd name="T1" fmla="*/ 144 h 161"/>
                <a:gd name="T2" fmla="*/ 9 w 122"/>
                <a:gd name="T3" fmla="*/ 161 h 161"/>
                <a:gd name="T4" fmla="*/ 122 w 122"/>
                <a:gd name="T5" fmla="*/ 10 h 161"/>
                <a:gd name="T6" fmla="*/ 107 w 122"/>
                <a:gd name="T7" fmla="*/ 0 h 161"/>
                <a:gd name="T8" fmla="*/ 0 w 122"/>
                <a:gd name="T9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61">
                  <a:moveTo>
                    <a:pt x="0" y="144"/>
                  </a:moveTo>
                  <a:lnTo>
                    <a:pt x="9" y="161"/>
                  </a:lnTo>
                  <a:lnTo>
                    <a:pt x="122" y="10"/>
                  </a:lnTo>
                  <a:lnTo>
                    <a:pt x="107" y="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974205" y="1298848"/>
              <a:ext cx="220663" cy="268288"/>
            </a:xfrm>
            <a:custGeom>
              <a:avLst/>
              <a:gdLst>
                <a:gd name="T0" fmla="*/ 0 w 139"/>
                <a:gd name="T1" fmla="*/ 145 h 169"/>
                <a:gd name="T2" fmla="*/ 11 w 139"/>
                <a:gd name="T3" fmla="*/ 164 h 169"/>
                <a:gd name="T4" fmla="*/ 34 w 139"/>
                <a:gd name="T5" fmla="*/ 169 h 169"/>
                <a:gd name="T6" fmla="*/ 139 w 139"/>
                <a:gd name="T7" fmla="*/ 25 h 169"/>
                <a:gd name="T8" fmla="*/ 107 w 139"/>
                <a:gd name="T9" fmla="*/ 0 h 169"/>
                <a:gd name="T10" fmla="*/ 0 w 139"/>
                <a:gd name="T11" fmla="*/ 14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69">
                  <a:moveTo>
                    <a:pt x="0" y="145"/>
                  </a:moveTo>
                  <a:lnTo>
                    <a:pt x="11" y="164"/>
                  </a:lnTo>
                  <a:lnTo>
                    <a:pt x="34" y="169"/>
                  </a:lnTo>
                  <a:lnTo>
                    <a:pt x="139" y="25"/>
                  </a:lnTo>
                  <a:lnTo>
                    <a:pt x="107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9" name="Freeform 10"/>
            <p:cNvSpPr/>
            <p:nvPr userDrawn="1"/>
          </p:nvSpPr>
          <p:spPr bwMode="auto">
            <a:xfrm>
              <a:off x="1117080" y="1202010"/>
              <a:ext cx="166688" cy="150813"/>
            </a:xfrm>
            <a:custGeom>
              <a:avLst/>
              <a:gdLst>
                <a:gd name="T0" fmla="*/ 0 w 105"/>
                <a:gd name="T1" fmla="*/ 33 h 95"/>
                <a:gd name="T2" fmla="*/ 80 w 105"/>
                <a:gd name="T3" fmla="*/ 95 h 95"/>
                <a:gd name="T4" fmla="*/ 105 w 105"/>
                <a:gd name="T5" fmla="*/ 61 h 95"/>
                <a:gd name="T6" fmla="*/ 24 w 105"/>
                <a:gd name="T7" fmla="*/ 0 h 95"/>
                <a:gd name="T8" fmla="*/ 0 w 105"/>
                <a:gd name="T9" fmla="*/ 3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95">
                  <a:moveTo>
                    <a:pt x="0" y="33"/>
                  </a:moveTo>
                  <a:lnTo>
                    <a:pt x="80" y="95"/>
                  </a:lnTo>
                  <a:lnTo>
                    <a:pt x="105" y="61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</p:grp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1187620" y="608127"/>
            <a:ext cx="20624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600" b="1" spc="30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典题示例</a:t>
            </a:r>
            <a:endParaRPr lang="zh-CN" altLang="en-US" sz="3600" b="1" spc="30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11598" y="1190171"/>
            <a:ext cx="22385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6863" y="5791200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3102" y="490157"/>
            <a:ext cx="583527" cy="700014"/>
            <a:chOff x="899592" y="1202010"/>
            <a:chExt cx="384176" cy="476251"/>
          </a:xfrm>
          <a:solidFill>
            <a:schemeClr val="bg1"/>
          </a:solidFill>
        </p:grpSpPr>
        <p:sp>
          <p:nvSpPr>
            <p:cNvPr id="4" name="Freeform 5"/>
            <p:cNvSpPr/>
            <p:nvPr userDrawn="1"/>
          </p:nvSpPr>
          <p:spPr bwMode="auto">
            <a:xfrm>
              <a:off x="899592" y="1625873"/>
              <a:ext cx="49213" cy="52388"/>
            </a:xfrm>
            <a:custGeom>
              <a:avLst/>
              <a:gdLst>
                <a:gd name="T0" fmla="*/ 6 w 34"/>
                <a:gd name="T1" fmla="*/ 0 h 36"/>
                <a:gd name="T2" fmla="*/ 0 w 34"/>
                <a:gd name="T3" fmla="*/ 36 h 36"/>
                <a:gd name="T4" fmla="*/ 34 w 34"/>
                <a:gd name="T5" fmla="*/ 21 h 36"/>
                <a:gd name="T6" fmla="*/ 6 w 3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6">
                  <a:moveTo>
                    <a:pt x="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2" y="6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909117" y="1529036"/>
              <a:ext cx="134938" cy="122238"/>
            </a:xfrm>
            <a:custGeom>
              <a:avLst/>
              <a:gdLst>
                <a:gd name="T0" fmla="*/ 0 w 92"/>
                <a:gd name="T1" fmla="*/ 57 h 84"/>
                <a:gd name="T2" fmla="*/ 36 w 92"/>
                <a:gd name="T3" fmla="*/ 84 h 84"/>
                <a:gd name="T4" fmla="*/ 92 w 92"/>
                <a:gd name="T5" fmla="*/ 59 h 84"/>
                <a:gd name="T6" fmla="*/ 81 w 92"/>
                <a:gd name="T7" fmla="*/ 36 h 84"/>
                <a:gd name="T8" fmla="*/ 48 w 92"/>
                <a:gd name="T9" fmla="*/ 30 h 84"/>
                <a:gd name="T10" fmla="*/ 33 w 92"/>
                <a:gd name="T11" fmla="*/ 0 h 84"/>
                <a:gd name="T12" fmla="*/ 8 w 92"/>
                <a:gd name="T13" fmla="*/ 0 h 84"/>
                <a:gd name="T14" fmla="*/ 0 w 92"/>
                <a:gd name="T15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4">
                  <a:moveTo>
                    <a:pt x="0" y="57"/>
                  </a:moveTo>
                  <a:cubicBezTo>
                    <a:pt x="0" y="57"/>
                    <a:pt x="19" y="58"/>
                    <a:pt x="36" y="8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924992" y="1268686"/>
              <a:ext cx="203200" cy="246063"/>
            </a:xfrm>
            <a:custGeom>
              <a:avLst/>
              <a:gdLst>
                <a:gd name="T0" fmla="*/ 0 w 128"/>
                <a:gd name="T1" fmla="*/ 153 h 155"/>
                <a:gd name="T2" fmla="*/ 22 w 128"/>
                <a:gd name="T3" fmla="*/ 155 h 155"/>
                <a:gd name="T4" fmla="*/ 128 w 128"/>
                <a:gd name="T5" fmla="*/ 12 h 155"/>
                <a:gd name="T6" fmla="*/ 113 w 128"/>
                <a:gd name="T7" fmla="*/ 0 h 155"/>
                <a:gd name="T8" fmla="*/ 0 w 128"/>
                <a:gd name="T9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55">
                  <a:moveTo>
                    <a:pt x="0" y="153"/>
                  </a:moveTo>
                  <a:lnTo>
                    <a:pt x="22" y="155"/>
                  </a:lnTo>
                  <a:lnTo>
                    <a:pt x="128" y="12"/>
                  </a:lnTo>
                  <a:lnTo>
                    <a:pt x="113" y="0"/>
                  </a:lnTo>
                  <a:lnTo>
                    <a:pt x="0" y="1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7" name="Freeform 8"/>
            <p:cNvSpPr/>
            <p:nvPr userDrawn="1"/>
          </p:nvSpPr>
          <p:spPr bwMode="auto">
            <a:xfrm>
              <a:off x="1040880" y="1349648"/>
              <a:ext cx="193675" cy="255588"/>
            </a:xfrm>
            <a:custGeom>
              <a:avLst/>
              <a:gdLst>
                <a:gd name="T0" fmla="*/ 0 w 122"/>
                <a:gd name="T1" fmla="*/ 144 h 161"/>
                <a:gd name="T2" fmla="*/ 9 w 122"/>
                <a:gd name="T3" fmla="*/ 161 h 161"/>
                <a:gd name="T4" fmla="*/ 122 w 122"/>
                <a:gd name="T5" fmla="*/ 10 h 161"/>
                <a:gd name="T6" fmla="*/ 107 w 122"/>
                <a:gd name="T7" fmla="*/ 0 h 161"/>
                <a:gd name="T8" fmla="*/ 0 w 122"/>
                <a:gd name="T9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61">
                  <a:moveTo>
                    <a:pt x="0" y="144"/>
                  </a:moveTo>
                  <a:lnTo>
                    <a:pt x="9" y="161"/>
                  </a:lnTo>
                  <a:lnTo>
                    <a:pt x="122" y="10"/>
                  </a:lnTo>
                  <a:lnTo>
                    <a:pt x="107" y="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974205" y="1298848"/>
              <a:ext cx="220663" cy="268288"/>
            </a:xfrm>
            <a:custGeom>
              <a:avLst/>
              <a:gdLst>
                <a:gd name="T0" fmla="*/ 0 w 139"/>
                <a:gd name="T1" fmla="*/ 145 h 169"/>
                <a:gd name="T2" fmla="*/ 11 w 139"/>
                <a:gd name="T3" fmla="*/ 164 h 169"/>
                <a:gd name="T4" fmla="*/ 34 w 139"/>
                <a:gd name="T5" fmla="*/ 169 h 169"/>
                <a:gd name="T6" fmla="*/ 139 w 139"/>
                <a:gd name="T7" fmla="*/ 25 h 169"/>
                <a:gd name="T8" fmla="*/ 107 w 139"/>
                <a:gd name="T9" fmla="*/ 0 h 169"/>
                <a:gd name="T10" fmla="*/ 0 w 139"/>
                <a:gd name="T11" fmla="*/ 14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69">
                  <a:moveTo>
                    <a:pt x="0" y="145"/>
                  </a:moveTo>
                  <a:lnTo>
                    <a:pt x="11" y="164"/>
                  </a:lnTo>
                  <a:lnTo>
                    <a:pt x="34" y="169"/>
                  </a:lnTo>
                  <a:lnTo>
                    <a:pt x="139" y="25"/>
                  </a:lnTo>
                  <a:lnTo>
                    <a:pt x="107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sp>
          <p:nvSpPr>
            <p:cNvPr id="9" name="Freeform 10"/>
            <p:cNvSpPr/>
            <p:nvPr userDrawn="1"/>
          </p:nvSpPr>
          <p:spPr bwMode="auto">
            <a:xfrm>
              <a:off x="1117080" y="1202010"/>
              <a:ext cx="166688" cy="150813"/>
            </a:xfrm>
            <a:custGeom>
              <a:avLst/>
              <a:gdLst>
                <a:gd name="T0" fmla="*/ 0 w 105"/>
                <a:gd name="T1" fmla="*/ 33 h 95"/>
                <a:gd name="T2" fmla="*/ 80 w 105"/>
                <a:gd name="T3" fmla="*/ 95 h 95"/>
                <a:gd name="T4" fmla="*/ 105 w 105"/>
                <a:gd name="T5" fmla="*/ 61 h 95"/>
                <a:gd name="T6" fmla="*/ 24 w 105"/>
                <a:gd name="T7" fmla="*/ 0 h 95"/>
                <a:gd name="T8" fmla="*/ 0 w 105"/>
                <a:gd name="T9" fmla="*/ 3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95">
                  <a:moveTo>
                    <a:pt x="0" y="33"/>
                  </a:moveTo>
                  <a:lnTo>
                    <a:pt x="80" y="95"/>
                  </a:lnTo>
                  <a:lnTo>
                    <a:pt x="105" y="61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</p:grp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1016170" y="608127"/>
            <a:ext cx="31176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n-US" altLang="zh-CN" sz="3600" b="1" spc="30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Homework</a:t>
            </a:r>
            <a:endParaRPr lang="zh-CN" altLang="en-US" sz="3600" b="1" spc="30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11598" y="1190171"/>
            <a:ext cx="3046052" cy="9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6863" y="5791200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fld id="{DCEC3ECE-BC77-4FB3-86A6-35C997B49D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lIns="108850" tIns="54425" rIns="108850" bIns="54425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fld id="{4E781CFC-0493-4CB8-B586-19686F3C84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21" y="274702"/>
            <a:ext cx="10971372" cy="5852880"/>
          </a:xfrm>
          <a:prstGeom prst="rect">
            <a:avLst/>
          </a:prstGeom>
        </p:spPr>
        <p:txBody>
          <a:bodyPr lIns="108850" tIns="54425" rIns="108850" bIns="54425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>
              <a:defRPr/>
            </a:lvl1pPr>
          </a:lstStyle>
          <a:p>
            <a:fld id="{4DBB4FD5-15D9-47E5-BACB-8372E65270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8760" y="-53750"/>
            <a:ext cx="12269788" cy="694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图文框 10"/>
          <p:cNvSpPr/>
          <p:nvPr userDrawn="1"/>
        </p:nvSpPr>
        <p:spPr>
          <a:xfrm>
            <a:off x="-1" y="0"/>
            <a:ext cx="12221029" cy="6859588"/>
          </a:xfrm>
          <a:prstGeom prst="frame">
            <a:avLst>
              <a:gd name="adj1" fmla="val 473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23875" y="1314113"/>
            <a:ext cx="1133475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</a:rPr>
              <a:t>          </a:t>
            </a:r>
            <a:r>
              <a:rPr lang="en-US" altLang="zh-CN" sz="2800" smtClean="0">
                <a:solidFill>
                  <a:schemeClr val="bg1"/>
                </a:solidFill>
                <a:sym typeface="+mn-ea"/>
              </a:rPr>
              <a:t>假如你是李华，正在英国留学。下周你所在的社区将举行以中医为主题的社区活动，目前正在招募志愿者。请你用英文向主办方提出申请，内容包括：</a:t>
            </a:r>
            <a:endParaRPr lang="en-US" altLang="zh-CN" sz="280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sym typeface="+mn-ea"/>
              </a:rPr>
              <a:t>1.提出申请；2. 介绍自己的优势；3. 期待加入。</a:t>
            </a:r>
            <a:endParaRPr lang="en-US" altLang="zh-CN" sz="280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sym typeface="+mn-ea"/>
              </a:rPr>
              <a:t>注意：1. 词数80左右；2. 可以适当增加细节，以使行为连贯。</a:t>
            </a:r>
            <a:endParaRPr lang="en-US" altLang="zh-CN" sz="280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sym typeface="+mn-ea"/>
              </a:rPr>
              <a:t>参考词汇：中医traditional Chinese medicine (TCM)或中药的重要性     </a:t>
            </a:r>
            <a:r>
              <a:rPr lang="en-US" sz="2800">
                <a:sym typeface="+mn-ea"/>
              </a:rPr>
              <a:t>                                                                                                                       </a:t>
            </a:r>
            <a:r>
              <a:rPr lang="zh-CN" altLang="en-US" sz="2800" smtClean="0">
                <a:solidFill>
                  <a:schemeClr val="bg1"/>
                </a:solidFill>
              </a:rPr>
              <a:t>                   </a:t>
            </a:r>
            <a:endParaRPr lang="zh-CN" altLang="en-US" sz="280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</a:rPr>
              <a:t>Dear sir or madam,                     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chemeClr val="bg1"/>
                </a:solidFill>
              </a:rPr>
              <a:t>      I am Li Hua, an international  student from China. __________________________________________           _______________________________________________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chemeClr val="bg1"/>
                </a:solidFill>
              </a:rPr>
              <a:t>                   I am looking forward to hearing from you.  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chemeClr val="bg1"/>
                </a:solidFill>
              </a:rPr>
              <a:t>                                                                                                 Sincerely ,  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chemeClr val="bg1"/>
                </a:solidFill>
              </a:rPr>
              <a:t>                                                                                                        Li Hua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299" y="675630"/>
            <a:ext cx="386778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(2020 </a:t>
            </a:r>
            <a:r>
              <a:rPr lang="zh-CN" altLang="zh-CN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 </a:t>
            </a:r>
            <a:r>
              <a:rPr lang="zh-CN" altLang="zh-CN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宁波</a:t>
            </a:r>
            <a:r>
              <a:rPr lang="en-US" altLang="zh-CN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r>
              <a:rPr lang="zh-CN" altLang="en-US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</a:t>
            </a:r>
            <a:r>
              <a:rPr lang="en-US" altLang="zh-CN" sz="36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36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605" y="3113405"/>
            <a:ext cx="10638155" cy="1861820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smtClean="0"/>
              <a:t>     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Hearing</a:t>
            </a:r>
            <a:r>
              <a:rPr lang="en-US" sz="3600" smtClean="0">
                <a:solidFill>
                  <a:schemeClr val="bg1"/>
                </a:solidFill>
                <a:sym typeface="+mn-ea"/>
              </a:rPr>
              <a:t> that some volunteers are wanted </a:t>
            </a:r>
            <a:r>
              <a:rPr lang="en-US" altLang="zh-CN" sz="3600" smtClean="0">
                <a:solidFill>
                  <a:srgbClr val="FFFFFF"/>
                </a:solidFill>
                <a:sym typeface="+mn-ea"/>
              </a:rPr>
              <a:t>for the coming </a:t>
            </a:r>
            <a:r>
              <a:rPr lang="en-US" sz="3600" smtClean="0">
                <a:solidFill>
                  <a:schemeClr val="bg1"/>
                </a:solidFill>
                <a:sym typeface="+mn-ea"/>
              </a:rPr>
              <a:t>community activity themed  TCM, </a:t>
            </a:r>
            <a:r>
              <a:rPr lang="en-US" sz="3600" smtClean="0">
                <a:solidFill>
                  <a:schemeClr val="bg1"/>
                </a:solidFill>
              </a:rPr>
              <a:t>________________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 to apply for the position.  </a:t>
            </a:r>
            <a:r>
              <a:rPr lang="en-US" sz="3200" smtClean="0">
                <a:solidFill>
                  <a:schemeClr val="bg1"/>
                </a:solidFill>
              </a:rPr>
              <a:t>  </a:t>
            </a:r>
            <a:endParaRPr lang="en-US" altLang="zh-CN" sz="3200" b="1"/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91490" y="3215640"/>
            <a:ext cx="856615" cy="427990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3605" y="1057275"/>
            <a:ext cx="11205845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sym typeface="+mn-ea"/>
              </a:rPr>
              <a:t> I hear  that some volunteers are wanted </a:t>
            </a:r>
            <a:r>
              <a:rPr lang="en-US" altLang="zh-CN" sz="3600" smtClean="0">
                <a:solidFill>
                  <a:srgbClr val="FFFFFF"/>
                </a:solidFill>
                <a:sym typeface="+mn-ea"/>
              </a:rPr>
              <a:t>for the coming </a:t>
            </a:r>
            <a:r>
              <a:rPr lang="en-US" sz="3600" smtClean="0">
                <a:solidFill>
                  <a:schemeClr val="bg1"/>
                </a:solidFill>
                <a:sym typeface="+mn-ea"/>
              </a:rPr>
              <a:t>community activity themed  TCM , I can hardly wait to apply for the position.</a:t>
            </a:r>
            <a:br>
              <a:rPr lang="en-US" sz="3600" smtClean="0">
                <a:solidFill>
                  <a:schemeClr val="bg1"/>
                </a:solidFill>
                <a:sym typeface="+mn-ea"/>
              </a:rPr>
            </a:br>
            <a:endParaRPr lang="en-US" altLang="zh-CN" sz="3600" smtClean="0">
              <a:solidFill>
                <a:srgbClr val="FFFFFF"/>
              </a:solidFill>
            </a:endParaRPr>
          </a:p>
          <a:p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2930" y="4300855"/>
            <a:ext cx="30949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hardly can I wait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8916" y="457270"/>
            <a:ext cx="8939636" cy="63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Use inversion </a:t>
            </a:r>
            <a:endParaRPr lang="en-US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uiExpand="1" build="p"/>
      <p:bldP spid="58373" grpId="1" bldLvl="0" animBg="1"/>
      <p:bldP spid="4" grpId="0"/>
      <p:bldP spid="4" grpId="1"/>
      <p:bldP spid="58374" grpId="0" bldLvl="0" animBg="1"/>
      <p:bldP spid="5837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9580" y="4142105"/>
            <a:ext cx="11132185" cy="1896110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smtClean="0"/>
              <a:t>     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I have a good command of English, _______ it possible for me to communicate with others without any difficulty.  </a:t>
            </a:r>
            <a:r>
              <a:rPr lang="en-US" sz="3200" smtClean="0">
                <a:solidFill>
                  <a:schemeClr val="bg1"/>
                </a:solidFill>
              </a:rPr>
              <a:t> 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273685" y="2771140"/>
            <a:ext cx="856615" cy="427990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5815" y="1007110"/>
            <a:ext cx="1096899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sym typeface="+mn-ea"/>
              </a:rPr>
              <a:t>I have a good command of English, so I have no difficulty communicating with others. 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6935" y="4231005"/>
            <a:ext cx="14363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making 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90525" y="2481580"/>
            <a:ext cx="11132185" cy="1896110"/>
          </a:xfrm>
          <a:prstGeom prst="rect">
            <a:avLst/>
          </a:prstGeom>
          <a:noFill/>
        </p:spPr>
        <p:txBody>
          <a:bodyPr lIns="108850" tIns="54425" rIns="108850" bIns="54425"/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dirty="0" smtClean="0"/>
              <a:t>      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I have a good command of English, __________   it possible for me to communicate with others ____________________ 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6915" y="2529205"/>
            <a:ext cx="24104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which makes  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26935" y="3119755"/>
            <a:ext cx="2199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without any difficulty.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26027" y="4066325"/>
            <a:ext cx="856508" cy="39879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58370" grpId="1" build="p"/>
      <p:bldP spid="58373" grpId="1" bldLvl="0" animBg="1"/>
      <p:bldP spid="4" grpId="0"/>
      <p:bldP spid="4" grpId="1"/>
      <p:bldP spid="2" grpId="0"/>
      <p:bldP spid="2" grpId="1"/>
      <p:bldP spid="3" grpId="0"/>
      <p:bldP spid="3" grpId="1"/>
      <p:bldP spid="5" grpId="0"/>
      <p:bldP spid="5" grpId="1"/>
      <p:bldP spid="6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4" name="AutoShape 14"/>
          <p:cNvSpPr>
            <a:spLocks noChangeArrowheads="1"/>
          </p:cNvSpPr>
          <p:nvPr/>
        </p:nvSpPr>
        <p:spPr bwMode="auto">
          <a:xfrm>
            <a:off x="415971" y="4601749"/>
            <a:ext cx="863488" cy="360446"/>
          </a:xfrm>
          <a:prstGeom prst="rightArrow">
            <a:avLst>
              <a:gd name="adj1" fmla="val 50000"/>
              <a:gd name="adj2" fmla="val 44934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08280" y="3009900"/>
            <a:ext cx="11110595" cy="95377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3300" smtClean="0">
                <a:solidFill>
                  <a:schemeClr val="bg1"/>
                </a:solidFill>
              </a:rPr>
              <a:t>         </a:t>
            </a:r>
            <a:r>
              <a:rPr lang="en-US" sz="3200" smtClean="0">
                <a:solidFill>
                  <a:schemeClr val="bg1"/>
                </a:solidFill>
              </a:rPr>
              <a:t>I am enthusiastic and responsible and I believe I am perfectly qualified for the job as a volunteer.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9525" y="4048760"/>
            <a:ext cx="98755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________________________, I ____ believe that I am perfectly qualified for the job as a volunteer.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zh-CN" altLang="en-US" sz="2000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25896" y="611575"/>
            <a:ext cx="8939636" cy="63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Use </a:t>
            </a:r>
            <a:r>
              <a:rPr lang="en-US" altLang="zh-CN" sz="32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adjs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  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4789" y="4048760"/>
            <a:ext cx="52584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Enthusiastic and responsible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6160" y="4060825"/>
            <a:ext cx="6057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do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165" y="1441450"/>
            <a:ext cx="8881110" cy="1593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Use special sentences (do/does/did + V</a:t>
            </a:r>
            <a:r>
              <a:rPr lang="zh-CN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原</a:t>
            </a: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)</a:t>
            </a:r>
            <a:endParaRPr lang="zh-CN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sym typeface="+mn-ea"/>
            </a:endParaRPr>
          </a:p>
          <a:p>
            <a:pPr algn="l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 </a:t>
            </a:r>
            <a:endParaRPr lang="en-US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sym typeface="+mn-ea"/>
            </a:endParaRPr>
          </a:p>
          <a:p>
            <a:pPr algn="l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               </a:t>
            </a:r>
            <a:endParaRPr lang="zh-CN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4" grpId="2" bldLvl="0" animBg="1"/>
      <p:bldP spid="15" grpId="3"/>
      <p:bldP spid="58374" grpId="0" bldLvl="0" animBg="1"/>
      <p:bldP spid="58374" grpId="1" animBg="1"/>
      <p:bldP spid="3" grpId="0"/>
      <p:bldP spid="3" grpId="1"/>
      <p:bldP spid="6" grpId="0"/>
      <p:bldP spid="6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4" name="AutoShape 14"/>
          <p:cNvSpPr>
            <a:spLocks noChangeArrowheads="1"/>
          </p:cNvSpPr>
          <p:nvPr/>
        </p:nvSpPr>
        <p:spPr bwMode="auto">
          <a:xfrm>
            <a:off x="415971" y="4601749"/>
            <a:ext cx="863488" cy="360446"/>
          </a:xfrm>
          <a:prstGeom prst="rightArrow">
            <a:avLst>
              <a:gd name="adj1" fmla="val 50000"/>
              <a:gd name="adj2" fmla="val 44934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08280" y="2228850"/>
            <a:ext cx="11110595" cy="95377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3300" smtClean="0">
                <a:solidFill>
                  <a:schemeClr val="bg1"/>
                </a:solidFill>
              </a:rPr>
              <a:t>      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Enthusiastic and responsible </a:t>
            </a:r>
            <a:r>
              <a:rPr lang="en-US" sz="3200" smtClean="0">
                <a:solidFill>
                  <a:schemeClr val="bg1"/>
                </a:solidFill>
              </a:rPr>
              <a:t>, I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do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u="sng" smtClean="0">
                <a:solidFill>
                  <a:schemeClr val="bg1"/>
                </a:solidFill>
              </a:rPr>
              <a:t>believe</a:t>
            </a:r>
            <a:r>
              <a:rPr lang="en-US" sz="3200" smtClean="0">
                <a:solidFill>
                  <a:schemeClr val="bg1"/>
                </a:solidFill>
              </a:rPr>
              <a:t> I am perfectly qualified for the job as a volunteer.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9525" y="4048760"/>
            <a:ext cx="9875520" cy="1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Enthusiastic and responsible</a:t>
            </a:r>
            <a:r>
              <a:rPr lang="en-US" altLang="zh-CN" sz="36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,      </a:t>
            </a:r>
            <a:r>
              <a:rPr lang="en-US" sz="3200" smtClean="0">
                <a:solidFill>
                  <a:schemeClr val="bg1"/>
                </a:solidFill>
              </a:rPr>
              <a:t> I am perfectly qualified for the job as a volunteer.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1171575"/>
            <a:ext cx="1584325" cy="618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插入语</a:t>
            </a: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 </a:t>
            </a:r>
            <a:endParaRPr lang="en-US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8780" y="4151630"/>
            <a:ext cx="126111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 bet,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4" grpId="2" bldLvl="0" animBg="1"/>
      <p:bldP spid="15" grpId="3"/>
      <p:bldP spid="4" grpId="0"/>
      <p:bldP spid="4" grpId="1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696" y="2021025"/>
            <a:ext cx="12048754" cy="1769925"/>
          </a:xfrm>
          <a:noFill/>
        </p:spPr>
        <p:txBody>
          <a:bodyPr/>
          <a:lstStyle/>
          <a:p>
            <a:pPr defTabSz="-635">
              <a:buNone/>
              <a:tabLst>
                <a:tab pos="271780" algn="l"/>
              </a:tabLst>
            </a:pPr>
            <a:r>
              <a:rPr lang="en-US" sz="4000" smtClean="0">
                <a:solidFill>
                  <a:schemeClr val="bg1"/>
                </a:solidFill>
              </a:rPr>
              <a:t>   </a:t>
            </a:r>
            <a:r>
              <a:rPr lang="en-US" sz="3200" smtClean="0">
                <a:solidFill>
                  <a:schemeClr val="bg1"/>
                </a:solidFill>
              </a:rPr>
              <a:t>I am quite qualified  that I have a good command  of English, so I have no difficulty communicating with others.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96263" y="3790690"/>
            <a:ext cx="831273" cy="475224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938854" y="3669622"/>
            <a:ext cx="11424279" cy="1215390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 _________________</a:t>
            </a:r>
            <a:r>
              <a:rPr lang="en-US" sz="3200" dirty="0" smtClean="0">
                <a:solidFill>
                  <a:schemeClr val="bg1"/>
                </a:solidFill>
              </a:rPr>
              <a:t> is that my good command  of English makes me have no difficulty communicating with others. 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760" y="3669665"/>
            <a:ext cx="33934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What qualifies  me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0" y="3268980"/>
            <a:ext cx="4630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What  makes me qualified 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601" y="1753690"/>
            <a:ext cx="12048754" cy="1769925"/>
          </a:xfrm>
          <a:noFill/>
        </p:spPr>
        <p:txBody>
          <a:bodyPr/>
          <a:lstStyle/>
          <a:p>
            <a:pPr defTabSz="-635">
              <a:buNone/>
              <a:tabLst>
                <a:tab pos="27178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   </a:t>
            </a:r>
            <a:r>
              <a:rPr lang="en-US" sz="3200" dirty="0" smtClean="0">
                <a:solidFill>
                  <a:schemeClr val="bg1"/>
                </a:solidFill>
              </a:rPr>
              <a:t>My previous abundant experience as a  volunteer </a:t>
            </a:r>
            <a:r>
              <a:rPr lang="en-US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distinguishes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    </a:t>
            </a:r>
            <a:endParaRPr lang="en-US" sz="3200" dirty="0" smtClean="0">
              <a:solidFill>
                <a:schemeClr val="bg1"/>
              </a:solidFill>
            </a:endParaRPr>
          </a:p>
          <a:p>
            <a:pPr defTabSz="-635">
              <a:buNone/>
              <a:tabLst>
                <a:tab pos="271780" algn="l"/>
              </a:tabLst>
            </a:pPr>
            <a:r>
              <a:rPr lang="en-US" sz="3200" dirty="0" smtClean="0">
                <a:solidFill>
                  <a:schemeClr val="bg1"/>
                </a:solidFill>
              </a:rPr>
              <a:t>  me  from others 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96263" y="3790690"/>
            <a:ext cx="831273" cy="475224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939165" y="3600450"/>
            <a:ext cx="10762615" cy="1215390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 _________________________</a:t>
            </a:r>
            <a:r>
              <a:rPr lang="en-US" sz="3200" dirty="0" smtClean="0">
                <a:solidFill>
                  <a:schemeClr val="bg1"/>
                </a:solidFill>
              </a:rPr>
              <a:t> is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my previous abundant experience as a  volunteer</a:t>
            </a:r>
            <a:r>
              <a:rPr lang="en-US" sz="3200" dirty="0" smtClean="0">
                <a:solidFill>
                  <a:schemeClr val="bg1"/>
                </a:solidFill>
              </a:rPr>
              <a:t>  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515" y="3648710"/>
            <a:ext cx="616226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What distinguishes me from others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" y="1348105"/>
            <a:ext cx="11297920" cy="1769745"/>
          </a:xfrm>
          <a:noFill/>
        </p:spPr>
        <p:txBody>
          <a:bodyPr/>
          <a:lstStyle/>
          <a:p>
            <a:pPr defTabSz="-635">
              <a:buNone/>
              <a:tabLst>
                <a:tab pos="271780" algn="l"/>
              </a:tabLst>
            </a:pPr>
            <a:r>
              <a:rPr lang="en-US" sz="4000" smtClean="0">
                <a:solidFill>
                  <a:schemeClr val="bg1"/>
                </a:solidFill>
              </a:rPr>
              <a:t>  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Because all these qualities are  mentioned above, I cam say with certainty</a:t>
            </a:r>
            <a:r>
              <a:rPr lang="en-US" sz="320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that I am the right person you are looking for.</a:t>
            </a:r>
            <a:br>
              <a:rPr lang="en-US" sz="3200" smtClean="0">
                <a:solidFill>
                  <a:schemeClr val="bg1"/>
                </a:solidFill>
                <a:sym typeface="+mn-ea"/>
              </a:rPr>
            </a:br>
            <a:r>
              <a:rPr lang="en-US" sz="3200" smtClean="0">
                <a:solidFill>
                  <a:schemeClr val="bg1"/>
                </a:solidFill>
              </a:rPr>
              <a:t>  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439138" y="3028690"/>
            <a:ext cx="831273" cy="475224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59790" y="3462020"/>
            <a:ext cx="10762615" cy="1708150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smtClean="0">
                <a:solidFill>
                  <a:schemeClr val="bg1"/>
                </a:solidFill>
              </a:rPr>
              <a:t> ______________________________ ,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I  can say with certainty   that I am the right person you are looking for.</a:t>
            </a:r>
            <a:br>
              <a:rPr lang="en-US" sz="3200" smtClean="0">
                <a:solidFill>
                  <a:schemeClr val="bg1"/>
                </a:solidFill>
                <a:sym typeface="+mn-ea"/>
              </a:rPr>
            </a:br>
            <a:r>
              <a:rPr lang="en-US" sz="3200" smtClean="0">
                <a:solidFill>
                  <a:schemeClr val="bg1"/>
                </a:solidFill>
              </a:rPr>
              <a:t>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75" y="575945"/>
            <a:ext cx="6462395" cy="618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  with +n.+ doing/done /todo   </a:t>
            </a:r>
            <a:endParaRPr lang="en-US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760" y="3462020"/>
            <a:ext cx="74733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With all these qualities mentioned above 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/>
      <p:bldP spid="4" grpId="0"/>
      <p:bldP spid="4" grpId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241268" y="7175574"/>
            <a:ext cx="12814749" cy="1440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/>
          <a:lstStyle/>
          <a:p>
            <a:pPr marL="408305" indent="-408305">
              <a:lnSpc>
                <a:spcPct val="85000"/>
              </a:lnSpc>
            </a:pPr>
            <a:endParaRPr lang="zh-CN" altLang="zh-CN" sz="3800" b="1">
              <a:solidFill>
                <a:srgbClr val="0000FF"/>
              </a:solidFill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-389890" y="173355"/>
            <a:ext cx="12367260" cy="6939280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chemeClr val="bg1"/>
                </a:solidFill>
              </a:rPr>
              <a:t>Dear Sir or Madam,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              I am Li </a:t>
            </a:r>
            <a:r>
              <a:rPr lang="en-US" sz="2800" dirty="0" err="1" smtClean="0">
                <a:solidFill>
                  <a:schemeClr val="bg1"/>
                </a:solidFill>
              </a:rPr>
              <a:t>Hua</a:t>
            </a:r>
            <a:r>
              <a:rPr lang="en-US" sz="2800" dirty="0" smtClean="0">
                <a:solidFill>
                  <a:schemeClr val="bg1"/>
                </a:solidFill>
              </a:rPr>
              <a:t>, an exchange student from China. </a:t>
            </a:r>
            <a:r>
              <a:rPr lang="en-US" sz="2800" dirty="0" smtClean="0">
                <a:solidFill>
                  <a:srgbClr val="FF0000"/>
                </a:solidFill>
              </a:rPr>
              <a:t>Hearing</a:t>
            </a:r>
            <a:r>
              <a:rPr lang="en-US" sz="2800" dirty="0" smtClean="0">
                <a:solidFill>
                  <a:schemeClr val="bg1"/>
                </a:solidFill>
              </a:rPr>
              <a:t> that volunteers are recruited for the coming </a:t>
            </a:r>
            <a:r>
              <a:rPr lang="en-US" altLang="zh-CN" sz="2800" dirty="0" smtClean="0">
                <a:solidFill>
                  <a:srgbClr val="FFFFFF"/>
                </a:solidFill>
                <a:sym typeface="+mn-ea"/>
              </a:rPr>
              <a:t>community activity themed TCM </a:t>
            </a:r>
            <a:r>
              <a:rPr lang="en-US" sz="2800" dirty="0" smtClean="0">
                <a:solidFill>
                  <a:schemeClr val="bg1"/>
                </a:solidFill>
              </a:rPr>
              <a:t> , </a:t>
            </a:r>
            <a:r>
              <a:rPr lang="en-US" sz="2800" dirty="0" smtClean="0">
                <a:solidFill>
                  <a:srgbClr val="FF0000"/>
                </a:solidFill>
              </a:rPr>
              <a:t>hardly</a:t>
            </a:r>
            <a:r>
              <a:rPr lang="en-US" sz="2800" dirty="0" smtClean="0">
                <a:solidFill>
                  <a:srgbClr val="66FF66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can </a:t>
            </a:r>
            <a:r>
              <a:rPr lang="en-US" sz="2800" dirty="0" smtClean="0">
                <a:solidFill>
                  <a:schemeClr val="bg1"/>
                </a:solidFill>
              </a:rPr>
              <a:t> I </a:t>
            </a:r>
            <a:r>
              <a:rPr lang="en-US" sz="2800" dirty="0" smtClean="0">
                <a:solidFill>
                  <a:srgbClr val="FF0000"/>
                </a:solidFill>
              </a:rPr>
              <a:t> wait to apply for </a:t>
            </a:r>
            <a:r>
              <a:rPr lang="en-US" sz="2800" dirty="0" smtClean="0">
                <a:solidFill>
                  <a:schemeClr val="bg1"/>
                </a:solidFill>
              </a:rPr>
              <a:t>the position.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   Born into 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a  doctor's family of TCM, I  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was keen on it </a:t>
            </a:r>
            <a:r>
              <a:rPr lang="en-US" sz="2800" dirty="0" smtClean="0">
                <a:solidFill>
                  <a:srgbClr val="66FF66"/>
                </a:solidFill>
                <a:sym typeface="+mn-ea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at an early age and have</a:t>
            </a:r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majored in</a:t>
            </a:r>
            <a:r>
              <a:rPr lang="en-US" sz="2800" dirty="0" smtClean="0">
                <a:solidFill>
                  <a:srgbClr val="66FF66"/>
                </a:solidFill>
                <a:sym typeface="+mn-ea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TCM at university for 4 years, 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enabling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 me to 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accumulate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 some knowledge of it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Not only can I</a:t>
            </a:r>
            <a:r>
              <a:rPr lang="en-US" sz="2800" dirty="0" smtClean="0">
                <a:solidFill>
                  <a:srgbClr val="66FF66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explain</a:t>
            </a:r>
            <a:r>
              <a:rPr lang="en-US" sz="2800" dirty="0" smtClean="0">
                <a:solidFill>
                  <a:schemeClr val="bg1"/>
                </a:solidFill>
              </a:rPr>
              <a:t> the theory  to the people in the community,  but also tell the stories behind it. </a:t>
            </a:r>
            <a:r>
              <a:rPr lang="en-US" sz="2800" dirty="0" smtClean="0">
                <a:solidFill>
                  <a:srgbClr val="FF0000"/>
                </a:solidFill>
              </a:rPr>
              <a:t>Besides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What qualifies me most is that </a:t>
            </a:r>
            <a:r>
              <a:rPr lang="en-US" sz="2800" dirty="0" smtClean="0">
                <a:solidFill>
                  <a:schemeClr val="bg1"/>
                </a:solidFill>
              </a:rPr>
              <a:t>my good command of English makes me have no difficulty in communicating with others. Additionally, </a:t>
            </a:r>
            <a:r>
              <a:rPr lang="en-US" sz="2800" dirty="0" smtClean="0">
                <a:solidFill>
                  <a:srgbClr val="FF0000"/>
                </a:solidFill>
              </a:rPr>
              <a:t>enthusiastic and responsible,</a:t>
            </a:r>
            <a:r>
              <a:rPr lang="en-US" sz="2800" dirty="0" smtClean="0">
                <a:solidFill>
                  <a:schemeClr val="bg1"/>
                </a:solidFill>
              </a:rPr>
              <a:t> I </a:t>
            </a:r>
            <a:r>
              <a:rPr lang="en-US" sz="2800" dirty="0" smtClean="0">
                <a:solidFill>
                  <a:srgbClr val="FF0000"/>
                </a:solidFill>
              </a:rPr>
              <a:t>do hold the belief that </a:t>
            </a:r>
            <a:r>
              <a:rPr lang="en-US" sz="2800" dirty="0" smtClean="0">
                <a:solidFill>
                  <a:schemeClr val="bg1"/>
                </a:solidFill>
              </a:rPr>
              <a:t>I am perfectly qualified for the job as a volunteer. </a:t>
            </a:r>
            <a:r>
              <a:rPr lang="en-US" sz="2800" dirty="0" smtClean="0">
                <a:solidFill>
                  <a:srgbClr val="FF0000"/>
                </a:solidFill>
              </a:rPr>
              <a:t>With all these qualities mentioned above</a:t>
            </a:r>
            <a:r>
              <a:rPr lang="en-US" sz="2800" dirty="0" smtClean="0">
                <a:solidFill>
                  <a:schemeClr val="bg1"/>
                </a:solidFill>
              </a:rPr>
              <a:t>, I can say with certainty that I am the right person you are looking for.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    I would appreciate it if you could take my application into consideration. Looking forward to your early reply. 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Yours, Li </a:t>
            </a:r>
            <a:r>
              <a:rPr lang="en-US" sz="2800" dirty="0" err="1" smtClean="0">
                <a:solidFill>
                  <a:schemeClr val="bg1"/>
                </a:solidFill>
              </a:rPr>
              <a:t>Hua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241268" y="7175574"/>
            <a:ext cx="12814749" cy="1440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/>
          <a:lstStyle/>
          <a:p>
            <a:pPr marL="408305" indent="-408305">
              <a:lnSpc>
                <a:spcPct val="85000"/>
              </a:lnSpc>
            </a:pPr>
            <a:endParaRPr lang="zh-CN" altLang="zh-CN" sz="3800" b="1">
              <a:solidFill>
                <a:srgbClr val="0000FF"/>
              </a:solidFill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-351155" y="289560"/>
            <a:ext cx="12367260" cy="7305040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chemeClr val="bg1"/>
                </a:solidFill>
              </a:rPr>
              <a:t>Dear Sir or Madam,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              </a:t>
            </a:r>
            <a:r>
              <a:rPr lang="en-US" sz="3200" u="sng" dirty="0" smtClean="0">
                <a:solidFill>
                  <a:schemeClr val="bg1"/>
                </a:solidFill>
              </a:rPr>
              <a:t>I am Li </a:t>
            </a:r>
            <a:r>
              <a:rPr lang="en-US" sz="3200" u="sng" dirty="0" err="1" smtClean="0">
                <a:solidFill>
                  <a:schemeClr val="bg1"/>
                </a:solidFill>
              </a:rPr>
              <a:t>Hua</a:t>
            </a:r>
            <a:r>
              <a:rPr lang="en-US" sz="3200" u="sng" dirty="0" smtClean="0">
                <a:solidFill>
                  <a:schemeClr val="bg1"/>
                </a:solidFill>
              </a:rPr>
              <a:t>, an exchange student from China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rgbClr val="FF0000"/>
                </a:solidFill>
              </a:rPr>
              <a:t>Knowing</a:t>
            </a:r>
            <a:r>
              <a:rPr lang="en-US" sz="3200" dirty="0" smtClean="0">
                <a:solidFill>
                  <a:schemeClr val="bg1"/>
                </a:solidFill>
              </a:rPr>
              <a:t> that volunteers are recruited for the coming </a:t>
            </a: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community activity themed TCM </a:t>
            </a:r>
            <a:r>
              <a:rPr lang="en-US" sz="3200" dirty="0" smtClean="0">
                <a:solidFill>
                  <a:schemeClr val="bg1"/>
                </a:solidFill>
              </a:rPr>
              <a:t> , hardly can  I  wait to apply for the position.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Exposed</a:t>
            </a:r>
            <a:r>
              <a:rPr lang="en-US" sz="3200" dirty="0" smtClean="0">
                <a:solidFill>
                  <a:schemeClr val="bg1"/>
                </a:solidFill>
              </a:rPr>
              <a:t> to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the </a:t>
            </a:r>
            <a:r>
              <a:rPr lang="en-US" altLang="zh-CN" sz="3200" smtClean="0">
                <a:solidFill>
                  <a:schemeClr val="bg1"/>
                </a:solidFill>
                <a:sym typeface="+mn-ea"/>
              </a:rPr>
              <a:t>dense atmosphere of TCM family </a:t>
            </a:r>
            <a:r>
              <a:rPr lang="en-US" altLang="zh-CN" sz="3200" smtClean="0">
                <a:solidFill>
                  <a:srgbClr val="FF0000"/>
                </a:solidFill>
                <a:sym typeface="+mn-ea"/>
              </a:rPr>
              <a:t>and</a:t>
            </a:r>
            <a:r>
              <a:rPr lang="en-US" altLang="zh-CN" sz="320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+mn-ea"/>
              </a:rPr>
              <a:t>having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+mn-ea"/>
              </a:rPr>
              <a:t>majored in</a:t>
            </a:r>
            <a:r>
              <a:rPr lang="en-US" sz="3200" dirty="0" smtClean="0">
                <a:solidFill>
                  <a:srgbClr val="66FF66"/>
                </a:solidFill>
                <a:sym typeface="+mn-ea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it at university for 4 years, I can</a:t>
            </a:r>
            <a:r>
              <a:rPr lang="en-US" sz="3200" dirty="0" smtClean="0">
                <a:solidFill>
                  <a:srgbClr val="66FF66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explain the theory </a:t>
            </a:r>
            <a:r>
              <a:rPr lang="en-US" sz="3200" dirty="0" smtClean="0">
                <a:solidFill>
                  <a:srgbClr val="FF0000"/>
                </a:solidFill>
              </a:rPr>
              <a:t>as well as</a:t>
            </a:r>
            <a:r>
              <a:rPr lang="en-US" sz="3200" dirty="0" smtClean="0">
                <a:solidFill>
                  <a:schemeClr val="bg1"/>
                </a:solidFill>
              </a:rPr>
              <a:t> the stories behind </a:t>
            </a:r>
            <a:r>
              <a:rPr lang="en-US" sz="3200" dirty="0" smtClean="0">
                <a:solidFill>
                  <a:srgbClr val="FF0000"/>
                </a:solidFill>
              </a:rPr>
              <a:t>professionally and throughly</a:t>
            </a:r>
            <a:r>
              <a:rPr lang="en-US" sz="3200" dirty="0" smtClean="0">
                <a:solidFill>
                  <a:schemeClr val="bg1"/>
                </a:solidFill>
              </a:rPr>
              <a:t> . </a:t>
            </a:r>
            <a:r>
              <a:rPr lang="en-US" sz="3200" dirty="0" smtClean="0">
                <a:solidFill>
                  <a:srgbClr val="FF0000"/>
                </a:solidFill>
              </a:rPr>
              <a:t>Also</a:t>
            </a:r>
            <a:r>
              <a:rPr lang="en-US" sz="3200" dirty="0" smtClean="0">
                <a:solidFill>
                  <a:schemeClr val="bg1"/>
                </a:solidFill>
              </a:rPr>
              <a:t> , my </a:t>
            </a:r>
            <a:r>
              <a:rPr lang="en-US" sz="3200" dirty="0" smtClean="0">
                <a:solidFill>
                  <a:srgbClr val="FF0000"/>
                </a:solidFill>
              </a:rPr>
              <a:t>proficiency</a:t>
            </a:r>
            <a:r>
              <a:rPr lang="en-US" sz="3200" dirty="0" smtClean="0">
                <a:solidFill>
                  <a:schemeClr val="bg1"/>
                </a:solidFill>
              </a:rPr>
              <a:t> in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English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enables me to  </a:t>
            </a:r>
            <a:r>
              <a:rPr lang="en-US" sz="3200" dirty="0" smtClean="0">
                <a:solidFill>
                  <a:srgbClr val="FF0000"/>
                </a:solidFill>
              </a:rPr>
              <a:t>get knowledge across to</a:t>
            </a:r>
            <a:r>
              <a:rPr lang="en-US" sz="3200" dirty="0" smtClean="0">
                <a:solidFill>
                  <a:schemeClr val="bg1"/>
                </a:solidFill>
              </a:rPr>
              <a:t> people around easily/Also, a good command of English </a:t>
            </a:r>
            <a:r>
              <a:rPr lang="en-US" sz="3200" dirty="0" smtClean="0">
                <a:solidFill>
                  <a:srgbClr val="FF0000"/>
                </a:solidFill>
              </a:rPr>
              <a:t>qualifies me in smoothly communicating </a:t>
            </a:r>
            <a:r>
              <a:rPr lang="en-US" sz="3200" dirty="0" smtClean="0">
                <a:solidFill>
                  <a:schemeClr val="bg1"/>
                </a:solidFill>
              </a:rPr>
              <a:t>what I know to others. </a:t>
            </a:r>
            <a:r>
              <a:rPr lang="en-US" sz="3200" dirty="0" smtClean="0">
                <a:solidFill>
                  <a:srgbClr val="FF0000"/>
                </a:solidFill>
              </a:rPr>
              <a:t>As </a:t>
            </a:r>
            <a:r>
              <a:rPr lang="en-US" sz="3200" dirty="0" smtClean="0">
                <a:solidFill>
                  <a:schemeClr val="bg1"/>
                </a:solidFill>
              </a:rPr>
              <a:t>an Enthusiastic and responsible </a:t>
            </a:r>
            <a:r>
              <a:rPr lang="en-US" sz="3200" dirty="0" smtClean="0">
                <a:solidFill>
                  <a:srgbClr val="FF0000"/>
                </a:solidFill>
              </a:rPr>
              <a:t>activist in voluntary work,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 bet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I'm the perfect candidate for the position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    I would appreciate it if you could take my application into consideration. </a:t>
            </a:r>
            <a:r>
              <a:rPr lang="en-US" sz="3200" u="sng" dirty="0" smtClean="0">
                <a:solidFill>
                  <a:schemeClr val="bg1"/>
                </a:solidFill>
              </a:rPr>
              <a:t>Looking forward to your early reply</a:t>
            </a:r>
            <a:r>
              <a:rPr lang="en-US" sz="3200" dirty="0" smtClean="0">
                <a:solidFill>
                  <a:schemeClr val="bg1"/>
                </a:solidFill>
              </a:rPr>
              <a:t>.              99words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Yours, Li </a:t>
            </a:r>
            <a:r>
              <a:rPr lang="en-US" sz="2800" dirty="0" err="1" smtClean="0">
                <a:solidFill>
                  <a:schemeClr val="bg1"/>
                </a:solidFill>
              </a:rPr>
              <a:t>Hua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09682" y="3666323"/>
            <a:ext cx="1439146" cy="25952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005205" y="935990"/>
            <a:ext cx="9279890" cy="538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1: some advanced words and phrases </a:t>
            </a:r>
            <a:endParaRPr lang="en-US" altLang="zh-CN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004991" y="1604715"/>
            <a:ext cx="8939636" cy="538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2: v-</a:t>
            </a:r>
            <a:r>
              <a:rPr lang="en-US" altLang="zh-CN" sz="28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ing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/v-</a:t>
            </a:r>
            <a:r>
              <a:rPr lang="en-US" altLang="zh-CN" sz="28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ed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form </a:t>
            </a:r>
            <a:endParaRPr lang="en-US" altLang="zh-CN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4991" y="2143195"/>
            <a:ext cx="8939636" cy="60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: inversion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04991" y="2760415"/>
            <a:ext cx="8939636" cy="1338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: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attributive clauses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4991" y="3498920"/>
            <a:ext cx="8939636" cy="60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: </a:t>
            </a:r>
            <a:r>
              <a:rPr lang="en-US" altLang="zh-CN" sz="32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adjs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 as adverbial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205" y="4210050"/>
            <a:ext cx="44069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6: do/does/did + V</a:t>
            </a:r>
            <a:r>
              <a:rPr lang="zh-CN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原</a:t>
            </a:r>
            <a:endParaRPr lang="zh-CN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5205" y="4898390"/>
            <a:ext cx="340029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7: noun clauses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175" y="352425"/>
            <a:ext cx="1259205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 smtClean="0">
                <a:ln w="3175">
                  <a:solidFill>
                    <a:prstClr val="white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Tips :</a:t>
            </a:r>
            <a:endParaRPr lang="en-US" sz="3200" b="1" dirty="0" smtClean="0">
              <a:ln w="3175">
                <a:solidFill>
                  <a:prstClr val="white"/>
                </a:solidFill>
              </a:ln>
              <a:solidFill>
                <a:srgbClr val="FFFF00"/>
              </a:solidFill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205" y="5557520"/>
            <a:ext cx="61810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8: with +n.+ doing/done /</a:t>
            </a:r>
            <a:r>
              <a:rPr lang="en-US" altLang="zh-CN" sz="32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todo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  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8374" grpId="1" animBg="1"/>
      <p:bldP spid="5" grpId="1" animBg="1"/>
      <p:bldP spid="6" grpId="1" animBg="1"/>
      <p:bldP spid="7" grpId="1" animBg="1"/>
      <p:bldP spid="8" grpId="1"/>
      <p:bldP spid="9" grpId="1"/>
      <p:bldP spid="10" grpId="1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09682" y="3666323"/>
            <a:ext cx="1439146" cy="25952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3800" b="1">
              <a:ea typeface="华文新魏" panose="02010800040101010101" pitchFamily="2" charset="-122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027680" y="1581150"/>
            <a:ext cx="6734175" cy="4737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smtClean="0"/>
              <a:t>  </a:t>
            </a:r>
            <a:r>
              <a:rPr lang="en-US" sz="2800" smtClean="0">
                <a:solidFill>
                  <a:schemeClr val="bg1"/>
                </a:solidFill>
              </a:rPr>
              <a:t>a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bg1"/>
                </a:solidFill>
              </a:rPr>
              <a:t>community activity </a:t>
            </a:r>
            <a:endParaRPr lang="en-US" sz="2800" b="1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3105150" y="2731135"/>
            <a:ext cx="8820150" cy="4761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 community activity </a:t>
            </a:r>
            <a:r>
              <a:rPr 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themed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traditional Chinese medicine </a:t>
            </a:r>
            <a:endParaRPr lang="en-US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3160395" y="4371340"/>
            <a:ext cx="2973705" cy="538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recruit</a:t>
            </a:r>
            <a:r>
              <a:rPr lang="en-US" sz="2800" dirty="0" smtClean="0">
                <a:solidFill>
                  <a:schemeClr val="bg1"/>
                </a:solidFill>
              </a:rPr>
              <a:t> volunteers </a:t>
            </a:r>
            <a:endParaRPr lang="zh-CN" altLang="en-US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845" y="1581150"/>
            <a:ext cx="959231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社区活动</a:t>
            </a: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    </a:t>
            </a:r>
            <a:endParaRPr lang="en-US" altLang="zh-CN" sz="2800" b="1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800" b="1" smtClean="0">
              <a:solidFill>
                <a:schemeClr val="bg1"/>
              </a:solidFill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以中医为主题</a:t>
            </a:r>
            <a:endParaRPr lang="zh-CN" altLang="en-US" sz="2800" b="1" smtClean="0">
              <a:solidFill>
                <a:schemeClr val="bg1"/>
              </a:solidFill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 的社区活动</a:t>
            </a: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 </a:t>
            </a:r>
            <a:endParaRPr lang="en-US" altLang="zh-CN" sz="2800" b="1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    </a:t>
            </a:r>
            <a:endParaRPr lang="zh-CN" altLang="en-US" sz="2800" b="1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招募</a:t>
            </a: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志愿者</a:t>
            </a:r>
            <a:endParaRPr lang="en-US" altLang="zh-CN" sz="2800" b="1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b="1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华文新魏" panose="02010800040101010101" pitchFamily="2" charset="-122"/>
              </a:rPr>
              <a:t> </a:t>
            </a:r>
            <a:endParaRPr lang="zh-CN" altLang="en-US" sz="2800" b="1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2895600" y="5011420"/>
            <a:ext cx="7162800" cy="538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 ( some volunteers </a:t>
            </a:r>
            <a:r>
              <a:rPr lang="en-US" sz="2800" dirty="0" smtClean="0">
                <a:solidFill>
                  <a:srgbClr val="FFC000"/>
                </a:solidFill>
              </a:rPr>
              <a:t>are wanted /needed</a:t>
            </a:r>
            <a:r>
              <a:rPr lang="en-US" sz="2800" dirty="0" smtClean="0">
                <a:solidFill>
                  <a:schemeClr val="bg1"/>
                </a:solidFill>
              </a:rPr>
              <a:t> ) </a:t>
            </a:r>
            <a:endParaRPr lang="zh-CN" altLang="en-US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574675" y="1107440"/>
            <a:ext cx="2344420" cy="4737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chemeClr val="bg1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key words: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574855" y="524354"/>
            <a:ext cx="4224317" cy="4737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Puzzle  1: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3019425" y="3707130"/>
            <a:ext cx="6816090" cy="4737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  a community activity </a:t>
            </a:r>
            <a:r>
              <a:rPr 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/concerning  </a:t>
            </a:r>
            <a:r>
              <a:rPr lang="en-US" sz="2800" dirty="0" smtClean="0">
                <a:solidFill>
                  <a:schemeClr val="bg1"/>
                </a:solidFill>
              </a:rPr>
              <a:t>TCM </a:t>
            </a:r>
            <a:endParaRPr lang="en-US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bldLvl="0" animBg="1"/>
      <p:bldP spid="41998" grpId="1" animBg="1"/>
      <p:bldP spid="42018" grpId="0" bldLvl="0" animBg="1"/>
      <p:bldP spid="42018" grpId="1" animBg="1"/>
      <p:bldP spid="42024" grpId="0" bldLvl="0" animBg="1"/>
      <p:bldP spid="42024" grpId="1" animBg="1"/>
      <p:bldP spid="19" grpId="1"/>
      <p:bldP spid="2" grpId="0" bldLvl="0" animBg="1"/>
      <p:bldP spid="2" grpId="1" animBg="1"/>
      <p:bldP spid="3" grpId="1" animBg="1"/>
      <p:bldP spid="5" grpId="0" bldLvl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EC3ECE-BC77-4FB3-86A6-35C997B49D36}" type="slidenum">
              <a:rPr lang="en-US" altLang="zh-CN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57505" y="897890"/>
            <a:ext cx="11475085" cy="3937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假若你是李华，是校学生会主席。你校交换生Chris想了解学校的迎新活动，请你回复邮件，内容包括：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1 活动时间地点 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2活动安排 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3欢迎参加    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注意:1.词数80左右;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          2.可适当增加细节,以使行文连贯 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EC3ECE-BC77-4FB3-86A6-35C997B49D36}" type="slidenum">
              <a:rPr lang="en-US" altLang="zh-CN"/>
            </a:fld>
            <a:endParaRPr lang="en-US" altLang="zh-CN"/>
          </a:p>
        </p:txBody>
      </p:sp>
      <p:pic>
        <p:nvPicPr>
          <p:cNvPr id="3" name="图片 2" descr="微信图片_20201216102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58115"/>
            <a:ext cx="11478260" cy="6610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EC3ECE-BC77-4FB3-86A6-35C997B49D36}" type="slidenum">
              <a:rPr lang="en-US" altLang="zh-CN"/>
            </a:fld>
            <a:endParaRPr lang="en-US" altLang="zh-CN"/>
          </a:p>
        </p:txBody>
      </p:sp>
      <p:pic>
        <p:nvPicPr>
          <p:cNvPr id="3" name="图片 2" descr="微信图片_20201216102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303530"/>
            <a:ext cx="5755005" cy="6464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6160" y="432435"/>
            <a:ext cx="5736590" cy="620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440"/>
              </a:lnSpc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New Year Celebration并非专有名词，建议改成New Year celebrations；inform sb of sth为“（正式）通知、告知”的意思，用在此处与两人的关系不符，建议简化为I'm writing to tell you...即可。第二段首句，用分词结构巧妙地融入了举办活动的时间和地点，但逗号前的内容，更多的是像对这次活动的定义，而非具体内容，hence irrelevant。建议保留时间地点，删去定义，增加活动内容.第二段第二句，重点落在了“在场的观众会受到演员热情洋溢的表扬的影响”上，而将活动的介绍放在了with+n构成的状语中，有点本末倒置之嫌，且有语法错误，应为with many carefully-prepared performances to be given, ......。建议具体化performances的具体内容，而且需将它放在主句，而不是屈居状语中。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pPr fontAlgn="auto">
              <a:lnSpc>
                <a:spcPts val="344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EC3ECE-BC77-4FB3-86A6-35C997B49D36}" type="slidenum">
              <a:rPr lang="en-US" altLang="zh-CN"/>
            </a:fld>
            <a:endParaRPr lang="en-US" altLang="zh-CN"/>
          </a:p>
        </p:txBody>
      </p:sp>
      <p:pic>
        <p:nvPicPr>
          <p:cNvPr id="3" name="图片 2" descr="微信图片_20201216102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-427990"/>
            <a:ext cx="11836400" cy="7562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EC3ECE-BC77-4FB3-86A6-35C997B49D36}" type="slidenum">
              <a:rPr lang="en-US" altLang="zh-CN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57505" y="675005"/>
            <a:ext cx="1147508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charset="0"/>
              </a:rPr>
              <a:t>Dear Chris, </a:t>
            </a:r>
            <a:endParaRPr lang="zh-CN" altLang="en-US" sz="2800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charset="0"/>
              </a:rPr>
              <a:t>  You asked, in your last letter, about New Year celebrations in our school. I'm writing to share some information.</a:t>
            </a:r>
            <a:endParaRPr lang="zh-CN" altLang="en-US" sz="2800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charset="0"/>
              </a:rPr>
              <a:t>   The annual New Year celebration, which typically kicks off at 7:30 P.M. Dec 31st in our school auditorium, features a three-hour talent show, during which you can enjoy various performances including traditional Chinese music, dance and short plays--a feast for both the eyes and ears. More importantly, the revelry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charset="0"/>
              </a:rPr>
              <a:t>/carnival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charset="0"/>
              </a:rPr>
              <a:t> will continue well into midnight, when we can begin a countdown to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charset="0"/>
              </a:rPr>
              <a:t>embrace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charset="0"/>
              </a:rPr>
              <a:t> the new year together. Sounds fun, isn’t it?</a:t>
            </a:r>
            <a:endParaRPr lang="zh-CN" altLang="en-US" sz="2800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Times New Roman" panose="02020603050405020304" charset="0"/>
              </a:rPr>
              <a:t>   It'll surely be an inspirational and unforgettable experience where you're bound to harvest friendship as well as happiness. </a:t>
            </a:r>
            <a:endParaRPr lang="zh-CN" altLang="en-US" sz="280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9795" y="1313815"/>
            <a:ext cx="10327005" cy="403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zh-CN" altLang="en-US" sz="3200" smtClean="0">
                <a:solidFill>
                  <a:schemeClr val="bg1"/>
                </a:solidFill>
              </a:rPr>
              <a:t>假定你是李华，你校英语协会招聘志愿者，接待来访的外国中学生。请你写信应聘，内容包括：</a:t>
            </a:r>
            <a:br>
              <a:rPr lang="zh-CN" altLang="en-US" sz="3200" smtClean="0">
                <a:solidFill>
                  <a:schemeClr val="bg1"/>
                </a:solidFill>
              </a:rPr>
            </a:br>
            <a:r>
              <a:rPr lang="en-US" altLang="zh-CN" sz="3200" smtClean="0">
                <a:solidFill>
                  <a:schemeClr val="bg1"/>
                </a:solidFill>
              </a:rPr>
              <a:t>1.</a:t>
            </a:r>
            <a:r>
              <a:rPr lang="zh-CN" altLang="en-US" sz="3200" smtClean="0">
                <a:solidFill>
                  <a:schemeClr val="bg1"/>
                </a:solidFill>
              </a:rPr>
              <a:t>口语能力</a:t>
            </a:r>
            <a:br>
              <a:rPr lang="zh-CN" altLang="en-US" sz="3200" smtClean="0">
                <a:solidFill>
                  <a:schemeClr val="bg1"/>
                </a:solidFill>
              </a:rPr>
            </a:br>
            <a:r>
              <a:rPr lang="en-US" altLang="zh-CN" sz="3200" smtClean="0">
                <a:solidFill>
                  <a:schemeClr val="bg1"/>
                </a:solidFill>
              </a:rPr>
              <a:t>2.</a:t>
            </a:r>
            <a:r>
              <a:rPr lang="zh-CN" altLang="en-US" sz="3200" smtClean="0">
                <a:solidFill>
                  <a:schemeClr val="bg1"/>
                </a:solidFill>
              </a:rPr>
              <a:t>相关经验</a:t>
            </a:r>
            <a:endParaRPr lang="en-US" altLang="zh-CN" sz="3200" smtClean="0">
              <a:solidFill>
                <a:schemeClr val="bg1"/>
              </a:solidFill>
            </a:endParaRPr>
          </a:p>
          <a:p>
            <a:r>
              <a:rPr lang="en-US" altLang="zh-CN" sz="3200" smtClean="0">
                <a:solidFill>
                  <a:schemeClr val="bg1"/>
                </a:solidFill>
              </a:rPr>
              <a:t>3.</a:t>
            </a:r>
            <a:r>
              <a:rPr lang="zh-CN" altLang="en-US" sz="3200" smtClean="0">
                <a:solidFill>
                  <a:schemeClr val="bg1"/>
                </a:solidFill>
              </a:rPr>
              <a:t>应聘目的</a:t>
            </a:r>
            <a:br>
              <a:rPr lang="zh-CN" altLang="en-US" sz="3200" smtClean="0">
                <a:solidFill>
                  <a:schemeClr val="bg1"/>
                </a:solidFill>
              </a:rPr>
            </a:br>
            <a:r>
              <a:rPr lang="zh-CN" altLang="en-US" sz="3200" smtClean="0">
                <a:solidFill>
                  <a:schemeClr val="bg1"/>
                </a:solidFill>
              </a:rPr>
              <a:t>注意：</a:t>
            </a:r>
            <a:r>
              <a:rPr lang="en-US" altLang="zh-CN" sz="3200" smtClean="0">
                <a:solidFill>
                  <a:schemeClr val="bg1"/>
                </a:solidFill>
              </a:rPr>
              <a:t>1.</a:t>
            </a:r>
            <a:r>
              <a:rPr lang="zh-CN" altLang="en-US" sz="3200" smtClean="0">
                <a:solidFill>
                  <a:schemeClr val="bg1"/>
                </a:solidFill>
              </a:rPr>
              <a:t>词数</a:t>
            </a:r>
            <a:r>
              <a:rPr lang="en-US" altLang="zh-CN" sz="3200" smtClean="0">
                <a:solidFill>
                  <a:schemeClr val="bg1"/>
                </a:solidFill>
              </a:rPr>
              <a:t>80</a:t>
            </a:r>
            <a:r>
              <a:rPr lang="zh-CN" altLang="en-US" sz="3200" smtClean="0">
                <a:solidFill>
                  <a:schemeClr val="bg1"/>
                </a:solidFill>
              </a:rPr>
              <a:t>左右</a:t>
            </a:r>
            <a:br>
              <a:rPr lang="zh-CN" altLang="en-US" sz="3200" smtClean="0">
                <a:solidFill>
                  <a:schemeClr val="bg1"/>
                </a:solidFill>
              </a:rPr>
            </a:br>
            <a:r>
              <a:rPr lang="zh-CN" altLang="en-US" sz="3200" smtClean="0">
                <a:solidFill>
                  <a:schemeClr val="bg1"/>
                </a:solidFill>
              </a:rPr>
              <a:t>              </a:t>
            </a:r>
            <a:r>
              <a:rPr lang="en-US" altLang="zh-CN" sz="3200" smtClean="0">
                <a:solidFill>
                  <a:schemeClr val="bg1"/>
                </a:solidFill>
              </a:rPr>
              <a:t>2.</a:t>
            </a:r>
            <a:r>
              <a:rPr lang="zh-CN" altLang="en-US" sz="3200" smtClean="0">
                <a:solidFill>
                  <a:schemeClr val="bg1"/>
                </a:solidFill>
              </a:rPr>
              <a:t>可以适当添加细节，以使行文连贯</a:t>
            </a:r>
            <a:br>
              <a:rPr lang="zh-CN" altLang="en-US" sz="3200" smtClean="0">
                <a:solidFill>
                  <a:schemeClr val="bg1"/>
                </a:solidFill>
              </a:rPr>
            </a:br>
            <a:r>
              <a:rPr lang="zh-CN" altLang="en-US" sz="3200" smtClean="0">
                <a:solidFill>
                  <a:schemeClr val="bg1"/>
                </a:solidFill>
              </a:rPr>
              <a:t>              </a:t>
            </a:r>
            <a:r>
              <a:rPr lang="en-US" altLang="zh-CN" sz="3200" smtClean="0">
                <a:solidFill>
                  <a:schemeClr val="bg1"/>
                </a:solidFill>
              </a:rPr>
              <a:t> </a:t>
            </a:r>
            <a:r>
              <a:rPr lang="zh-CN" altLang="en-US" sz="3200" smtClean="0">
                <a:solidFill>
                  <a:schemeClr val="bg1"/>
                </a:solidFill>
              </a:rPr>
              <a:t>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11" name="New picture" hidden="1"/>
          <p:cNvPicPr/>
          <p:nvPr/>
        </p:nvPicPr>
        <p:blipFill>
          <a:blip r:embed="rId1"/>
          <a:stretch>
            <a:fillRect/>
          </a:stretch>
        </p:blipFill>
        <p:spPr>
          <a:xfrm>
            <a:off x="10426700" y="10515600"/>
            <a:ext cx="368300" cy="457200"/>
          </a:xfrm>
          <a:prstGeom prst="cube">
            <a:avLst/>
          </a:prstGeom>
        </p:spPr>
      </p:pic>
      <p:pic>
        <p:nvPicPr>
          <p:cNvPr id="1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8400" y="11785600"/>
            <a:ext cx="3175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430463" y="759778"/>
            <a:ext cx="6465887" cy="5456237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dirty="0" smtClean="0"/>
              <a:t>A Good</a:t>
            </a:r>
            <a:endParaRPr lang="en-US" altLang="zh-CN" sz="3600" dirty="0" smtClean="0"/>
          </a:p>
          <a:p>
            <a:pPr algn="ctr"/>
            <a:r>
              <a:rPr lang="en-US" altLang="zh-CN" sz="3600" dirty="0" smtClean="0"/>
              <a:t> Practical Writing</a:t>
            </a:r>
            <a:endParaRPr lang="en-US" altLang="zh-CN" sz="3600" dirty="0"/>
          </a:p>
        </p:txBody>
      </p:sp>
      <p:sp>
        <p:nvSpPr>
          <p:cNvPr id="24" name="TextBox 31"/>
          <p:cNvSpPr txBox="1"/>
          <p:nvPr/>
        </p:nvSpPr>
        <p:spPr>
          <a:xfrm>
            <a:off x="349250" y="3000375"/>
            <a:ext cx="272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390"/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neat handwrting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TextBox 31"/>
          <p:cNvSpPr txBox="1"/>
          <p:nvPr/>
        </p:nvSpPr>
        <p:spPr>
          <a:xfrm>
            <a:off x="-17145" y="5164455"/>
            <a:ext cx="3821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390"/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covering all points  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31"/>
          <p:cNvSpPr txBox="1"/>
          <p:nvPr/>
        </p:nvSpPr>
        <p:spPr>
          <a:xfrm>
            <a:off x="3458845" y="6085205"/>
            <a:ext cx="47491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088390"/>
            <a:r>
              <a:rPr lang="en-US" altLang="zh-CN" sz="24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various sentence patterns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TextBox 31"/>
          <p:cNvSpPr txBox="1"/>
          <p:nvPr/>
        </p:nvSpPr>
        <p:spPr>
          <a:xfrm>
            <a:off x="7366000" y="5546090"/>
            <a:ext cx="40779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088390"/>
            <a:r>
              <a:rPr lang="en-US" altLang="zh-CN" sz="24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proper linking words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" name="TextBox 31"/>
          <p:cNvSpPr txBox="1"/>
          <p:nvPr/>
        </p:nvSpPr>
        <p:spPr>
          <a:xfrm>
            <a:off x="8208010" y="3199130"/>
            <a:ext cx="28111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088390"/>
            <a:r>
              <a:rPr lang="en-US" altLang="zh-CN" sz="24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tense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6510655" y="984885"/>
            <a:ext cx="55111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088390"/>
            <a:r>
              <a:rPr lang="en-US" altLang="zh-CN" sz="24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no spelling and grammar mistakes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" name="TextBox 31"/>
          <p:cNvSpPr txBox="1"/>
          <p:nvPr/>
        </p:nvSpPr>
        <p:spPr>
          <a:xfrm>
            <a:off x="349250" y="1235075"/>
            <a:ext cx="283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390"/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sincere tone</a:t>
            </a:r>
            <a:r>
              <a:rPr lang="en-US" altLang="zh-CN" sz="24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 </a:t>
            </a:r>
            <a:endParaRPr lang="en-US" altLang="zh-CN" sz="2400" b="1" smtClean="0">
              <a:ln w="3175">
                <a:solidFill>
                  <a:prstClr val="white"/>
                </a:solidFill>
              </a:ln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2943860" y="299720"/>
            <a:ext cx="52641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088390"/>
            <a:r>
              <a:rPr lang="en-US" altLang="zh-CN" sz="24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sym typeface="Arial" panose="020B0604020202020204" pitchFamily="34" charset="0"/>
              </a:rPr>
              <a:t>adding some details 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974090" y="3192145"/>
            <a:ext cx="9328785" cy="969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2.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your personal experience </a:t>
            </a:r>
            <a:r>
              <a:rPr lang="zh-CN" altLang="en-US" sz="2800" b="1" dirty="0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        </a:t>
            </a:r>
            <a:endParaRPr lang="zh-CN" altLang="en-US" sz="2800" b="1" dirty="0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5825" y="2328545"/>
            <a:ext cx="7811135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  1.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your interest in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 TCM</a:t>
            </a:r>
            <a:endParaRPr lang="zh-CN" altLang="en-US" sz="2800" b="1" dirty="0" smtClean="0">
              <a:solidFill>
                <a:schemeClr val="bg1"/>
              </a:solidFill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2800" b="1" dirty="0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 </a:t>
            </a:r>
            <a:endParaRPr lang="en-US" altLang="zh-CN" sz="2800" b="1" dirty="0" smtClean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974090" y="3923665"/>
            <a:ext cx="9940290" cy="538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3.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your 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 language 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ability /communication skills</a:t>
            </a:r>
            <a:endParaRPr lang="en-US" altLang="zh-CN" sz="2800" b="1" dirty="0" smtClean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974090" y="1703705"/>
            <a:ext cx="9228455" cy="4793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华文新魏" panose="02010800040101010101" pitchFamily="2" charset="-122"/>
              </a:rPr>
              <a:t> What are your 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strengths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ea typeface="华文新魏" panose="02010800040101010101" pitchFamily="2" charset="-122"/>
              </a:rPr>
              <a:t>? </a:t>
            </a:r>
            <a:endParaRPr lang="en-US" altLang="zh-CN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713740" y="939165"/>
            <a:ext cx="9414510" cy="4793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Puzzle  2:  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Strengths 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in 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para.2   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002665" y="4519295"/>
            <a:ext cx="7162800" cy="538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4.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</a:rPr>
              <a:t>your quality/personality  </a:t>
            </a:r>
            <a:endParaRPr lang="en-US" altLang="zh-CN" sz="2800" b="1" dirty="0" smtClean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1092835" y="5112385"/>
            <a:ext cx="10443210" cy="969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华文新魏" panose="02010800040101010101" pitchFamily="2" charset="-122"/>
              </a:rPr>
              <a:t>outgoing / enthusiastic /warmed -hearted/ responsible /reliable /devoted/confident /determined...</a:t>
            </a:r>
            <a:endParaRPr lang="en-US" altLang="zh-CN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5800090" y="4462145"/>
            <a:ext cx="7162800" cy="723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altLang="zh-CN" sz="40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631691" y="2376170"/>
            <a:ext cx="4245610" cy="969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en-US" altLang="zh-CN" sz="2800" b="1" dirty="0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your knowledge of TCM</a:t>
            </a:r>
            <a:r>
              <a:rPr lang="zh-CN" altLang="en-US" sz="2800" b="1" dirty="0" smtClean="0">
                <a:solidFill>
                  <a:schemeClr val="bg1"/>
                </a:solidFill>
                <a:ea typeface="华文新魏" panose="02010800040101010101" pitchFamily="2" charset="-122"/>
                <a:sym typeface="+mn-ea"/>
              </a:rPr>
              <a:t>        </a:t>
            </a:r>
            <a:endParaRPr lang="zh-CN" altLang="en-US" sz="2800" b="1" dirty="0" smtClean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4" grpId="0" bldLvl="0" animBg="1"/>
      <p:bldP spid="19" grpId="0"/>
      <p:bldP spid="19" grpId="1"/>
      <p:bldP spid="2" grpId="0" bldLvl="0" animBg="1"/>
      <p:bldP spid="5" grpId="0" bldLvl="0" animBg="1"/>
      <p:bldP spid="6" grpId="0" bldLvl="0" animBg="1"/>
      <p:bldP spid="8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-241268" y="7175574"/>
            <a:ext cx="12814749" cy="1440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/>
          <a:lstStyle/>
          <a:p>
            <a:pPr marL="408305" indent="-408305">
              <a:lnSpc>
                <a:spcPct val="85000"/>
              </a:lnSpc>
            </a:pPr>
            <a:endParaRPr lang="zh-CN" altLang="zh-CN" sz="3800" b="1">
              <a:solidFill>
                <a:srgbClr val="0000FF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894" y="231111"/>
            <a:ext cx="11602192" cy="6570980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Dear Sir or Madam,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     I am Li </a:t>
            </a:r>
            <a:r>
              <a:rPr lang="en-US" sz="2800" dirty="0" err="1" smtClean="0">
                <a:solidFill>
                  <a:schemeClr val="bg1"/>
                </a:solidFill>
              </a:rPr>
              <a:t>Hua</a:t>
            </a:r>
            <a:r>
              <a:rPr lang="en-US" sz="2800" dirty="0" smtClean="0">
                <a:solidFill>
                  <a:schemeClr val="bg1"/>
                </a:solidFill>
              </a:rPr>
              <a:t>, an exchange student from China. I hear that volunteers are needed for the coming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community activity themed  TCM . </a:t>
            </a:r>
            <a:r>
              <a:rPr lang="en-US" sz="2800" dirty="0" smtClean="0">
                <a:solidFill>
                  <a:schemeClr val="bg1"/>
                </a:solidFill>
              </a:rPr>
              <a:t>I can hardly wait to apply for the position.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   </a:t>
            </a:r>
            <a:r>
              <a:rPr lang="en-US" sz="2800" dirty="0" smtClean="0">
                <a:solidFill>
                  <a:srgbClr val="FFFF00"/>
                </a:solidFill>
              </a:rPr>
              <a:t>Initially</a:t>
            </a:r>
            <a:r>
              <a:rPr lang="en-US" sz="2800" dirty="0" smtClean="0">
                <a:solidFill>
                  <a:schemeClr val="bg1"/>
                </a:solidFill>
              </a:rPr>
              <a:t>, I  was born into a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doctor's </a:t>
            </a:r>
            <a:r>
              <a:rPr lang="en-US" sz="2800" dirty="0" smtClean="0">
                <a:solidFill>
                  <a:schemeClr val="bg1"/>
                </a:solidFill>
              </a:rPr>
              <a:t>family of TCM. I was deeply interested in it  at an early age .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 Later I  spent 4 years  studying TCM  and it enables me to have a good knowledge of it. </a:t>
            </a:r>
            <a:r>
              <a:rPr lang="en-US" sz="2800" dirty="0" smtClean="0">
                <a:solidFill>
                  <a:schemeClr val="bg1"/>
                </a:solidFill>
              </a:rPr>
              <a:t>I can not only explain the theory  to the people around, but also tell the stories behind it. </a:t>
            </a:r>
            <a:r>
              <a:rPr lang="en-US" sz="2800" dirty="0" smtClean="0">
                <a:solidFill>
                  <a:srgbClr val="FFFF00"/>
                </a:solidFill>
              </a:rPr>
              <a:t>Besides</a:t>
            </a:r>
            <a:r>
              <a:rPr lang="en-US" sz="2800" dirty="0" smtClean="0">
                <a:solidFill>
                  <a:schemeClr val="bg1"/>
                </a:solidFill>
              </a:rPr>
              <a:t>, I have a good command of English, so I have no difficulty communicating with others. </a:t>
            </a:r>
            <a:r>
              <a:rPr lang="en-US" sz="2800" dirty="0" smtClean="0">
                <a:solidFill>
                  <a:srgbClr val="FFFF00"/>
                </a:solidFill>
              </a:rPr>
              <a:t>Additionally</a:t>
            </a:r>
            <a:r>
              <a:rPr lang="en-US" sz="2800" dirty="0" smtClean="0">
                <a:solidFill>
                  <a:schemeClr val="bg1"/>
                </a:solidFill>
              </a:rPr>
              <a:t>, I am enthusiastic and responsible, so I believe I am perfectly qualified for the job as a volunteer. because all these qualities</a:t>
            </a:r>
            <a:r>
              <a:rPr lang="en-US" altLang="zh-CN" sz="2800" dirty="0" smtClean="0">
                <a:solidFill>
                  <a:schemeClr val="bg1"/>
                </a:solidFill>
              </a:rPr>
              <a:t> are</a:t>
            </a:r>
            <a:r>
              <a:rPr lang="en-US" sz="2800" dirty="0" smtClean="0">
                <a:solidFill>
                  <a:schemeClr val="bg1"/>
                </a:solidFill>
              </a:rPr>
              <a:t> mentioned above, I can say with certainty that I am the right person you are looking for.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800" dirty="0" smtClean="0">
                <a:solidFill>
                  <a:schemeClr val="bg1"/>
                </a:solidFill>
              </a:rPr>
              <a:t>I would appreciate it if you could take my application into consideration.</a:t>
            </a:r>
            <a:r>
              <a:rPr lang="en-US" sz="2800" dirty="0" smtClean="0">
                <a:solidFill>
                  <a:schemeClr val="bg1"/>
                </a:solidFill>
              </a:rPr>
              <a:t> Looking forward to your early reply. 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                                                                                          Yours, Li </a:t>
            </a:r>
            <a:r>
              <a:rPr lang="en-US" altLang="zh-CN" sz="2800" b="1" dirty="0" err="1">
                <a:solidFill>
                  <a:schemeClr val="bg1"/>
                </a:solidFill>
              </a:rPr>
              <a:t>Hua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178300"/>
            <a:ext cx="11075035" cy="2681605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dirty="0" smtClean="0"/>
              <a:t>      </a:t>
            </a:r>
            <a:r>
              <a:rPr lang="en-US" sz="3200" dirty="0" smtClean="0">
                <a:solidFill>
                  <a:schemeClr val="bg1"/>
                </a:solidFill>
              </a:rPr>
              <a:t>I was born into </a:t>
            </a:r>
            <a:r>
              <a:rPr lang="en-US" altLang="zh-CN" sz="4000" b="1" dirty="0" smtClean="0"/>
              <a:t>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a  doctor's family of TCM, I   ____________ it  at an early age and later I _______________ TCM for 4 years at university  and  it enables me to ___________ some </a:t>
            </a:r>
            <a:r>
              <a:rPr lang="en-US" sz="3200" dirty="0" err="1" smtClean="0">
                <a:solidFill>
                  <a:schemeClr val="bg1"/>
                </a:solidFill>
                <a:sym typeface="+mn-ea"/>
              </a:rPr>
              <a:t>knowlege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 of TCM.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15867" y="3998380"/>
            <a:ext cx="856508" cy="39879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69925" y="1073150"/>
            <a:ext cx="10056495" cy="63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Employ some advanced words and phrases 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925" y="1766570"/>
            <a:ext cx="108508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 was born into a 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doctor'</a:t>
            </a: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s </a:t>
            </a:r>
            <a:r>
              <a:rPr lang="en-US" sz="3200" dirty="0" smtClean="0">
                <a:solidFill>
                  <a:schemeClr val="bg1"/>
                </a:solidFill>
              </a:rPr>
              <a:t>family of TCM , I  </a:t>
            </a:r>
            <a:r>
              <a:rPr lang="en-US" sz="3200" u="sng" dirty="0" smtClean="0">
                <a:solidFill>
                  <a:schemeClr val="bg1"/>
                </a:solidFill>
              </a:rPr>
              <a:t>was deeply  interested in  </a:t>
            </a:r>
            <a:r>
              <a:rPr lang="en-US" sz="3200" dirty="0" smtClean="0">
                <a:solidFill>
                  <a:schemeClr val="bg1"/>
                </a:solidFill>
              </a:rPr>
              <a:t>it at an  early age. </a:t>
            </a:r>
            <a:r>
              <a:rPr lang="en-US" sz="3200" dirty="0" smtClean="0">
                <a:solidFill>
                  <a:schemeClr val="bg1"/>
                </a:solidFill>
                <a:sym typeface="+mn-ea"/>
              </a:rPr>
              <a:t>Later </a:t>
            </a:r>
            <a:r>
              <a:rPr lang="en-US" sz="3200" dirty="0" smtClean="0">
                <a:solidFill>
                  <a:schemeClr val="bg1"/>
                </a:solidFill>
              </a:rPr>
              <a:t>I  have  </a:t>
            </a:r>
            <a:r>
              <a:rPr lang="en-US" sz="3200" u="sng" dirty="0" smtClean="0">
                <a:solidFill>
                  <a:schemeClr val="bg1"/>
                </a:solidFill>
              </a:rPr>
              <a:t>spent 4 years  studying </a:t>
            </a:r>
            <a:r>
              <a:rPr lang="en-US" sz="3200" dirty="0" smtClean="0">
                <a:solidFill>
                  <a:schemeClr val="bg1"/>
                </a:solidFill>
              </a:rPr>
              <a:t>TCM  at university and it enables me to </a:t>
            </a:r>
            <a:r>
              <a:rPr lang="en-US" sz="3200" u="sng" dirty="0" smtClean="0">
                <a:solidFill>
                  <a:schemeClr val="bg1"/>
                </a:solidFill>
              </a:rPr>
              <a:t>have</a:t>
            </a:r>
            <a:r>
              <a:rPr lang="en-US" sz="3200" dirty="0" smtClean="0">
                <a:solidFill>
                  <a:schemeClr val="bg1"/>
                </a:solidFill>
              </a:rPr>
              <a:t> a good knowledge of TCM.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27025" y="304800"/>
            <a:ext cx="393064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/>
            <a:r>
              <a:rPr lang="en-US" sz="4400" b="1" smtClean="0">
                <a:ln w="3175">
                  <a:solidFill>
                    <a:prstClr val="white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Polishing</a:t>
            </a:r>
            <a:endParaRPr lang="en-US" sz="4400" b="1">
              <a:ln w="3175">
                <a:solidFill>
                  <a:prstClr val="white"/>
                </a:solidFill>
              </a:ln>
              <a:solidFill>
                <a:srgbClr val="FFFF00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559550" y="3155950"/>
            <a:ext cx="11261725" cy="833755"/>
          </a:xfrm>
          <a:prstGeom prst="rect">
            <a:avLst/>
          </a:prstGeom>
          <a:noFill/>
        </p:spPr>
        <p:txBody>
          <a:bodyPr lIns="108850" tIns="54425" rIns="108850" bIns="54425"/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dirty="0" smtClean="0"/>
              <a:t>      </a:t>
            </a:r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had a great passion for  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     / was passionate about  </a:t>
            </a:r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3545" y="4206875"/>
            <a:ext cx="27206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was keen on   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8095" y="4823460"/>
            <a:ext cx="4058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have majored in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4825" y="5848985"/>
            <a:ext cx="111906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become  greater in number or quantity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8460" y="5257800"/>
            <a:ext cx="2281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accumulate</a:t>
            </a:r>
            <a:endParaRPr lang="en-US" altLang="zh-CN" sz="2800" b="1" dirty="0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3" grpId="0" bldLvl="0" animBg="1"/>
      <p:bldP spid="58374" grpId="0" bldLvl="0" animBg="1"/>
      <p:bldP spid="58374" grpId="1" animBg="1"/>
      <p:bldP spid="2" grpId="0"/>
      <p:bldP spid="6" grpId="1"/>
      <p:bldP spid="6" grpId="2"/>
      <p:bldP spid="7" grpId="0"/>
      <p:bldP spid="9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2300" y="3885565"/>
            <a:ext cx="11261725" cy="2681605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smtClean="0"/>
              <a:t>       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_________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a  doctor's family of TCM, I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was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keen on it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at an early age and have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majored in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TCM at university for 4 years,_________ me to </a:t>
            </a:r>
            <a:r>
              <a:rPr lang="en-US" altLang="zh-CN" sz="32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accumulate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some knowlege of it.</a:t>
            </a:r>
            <a:endParaRPr lang="en-US" sz="3200" smtClean="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4000" smtClean="0">
                <a:solidFill>
                  <a:schemeClr val="bg1"/>
                </a:solidFill>
              </a:rPr>
              <a:t>  </a:t>
            </a:r>
            <a:r>
              <a:rPr lang="en-US" sz="400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26027" y="4066325"/>
            <a:ext cx="856508" cy="39879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57976" y="1193235"/>
            <a:ext cx="8939636" cy="63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Tip: Employ v-ing/v-ed form</a:t>
            </a: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(doing/done...)</a:t>
            </a: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945" y="2004060"/>
            <a:ext cx="108508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>
                <a:solidFill>
                  <a:schemeClr val="bg1"/>
                </a:solidFill>
              </a:rPr>
              <a:t>I was born into </a:t>
            </a:r>
            <a:r>
              <a:rPr lang="en-US" sz="3200" smtClean="0">
                <a:solidFill>
                  <a:schemeClr val="bg1"/>
                </a:solidFill>
              </a:rPr>
              <a:t>a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doctor'</a:t>
            </a:r>
            <a:r>
              <a:rPr lang="en-US" altLang="zh-CN" sz="3200" smtClean="0">
                <a:solidFill>
                  <a:schemeClr val="bg1"/>
                </a:solidFill>
                <a:sym typeface="+mn-ea"/>
              </a:rPr>
              <a:t>s </a:t>
            </a:r>
            <a:r>
              <a:rPr lang="en-US" sz="3200" smtClean="0">
                <a:solidFill>
                  <a:schemeClr val="bg1"/>
                </a:solidFill>
              </a:rPr>
              <a:t>family of TCM ,  and I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was keen on </a:t>
            </a:r>
            <a:r>
              <a:rPr lang="en-US" sz="3200" smtClean="0">
                <a:solidFill>
                  <a:schemeClr val="bg1"/>
                </a:solidFill>
              </a:rPr>
              <a:t> it at an  early age. I have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majored in</a:t>
            </a:r>
            <a:r>
              <a:rPr lang="en-US" sz="3200" smtClean="0">
                <a:solidFill>
                  <a:schemeClr val="bg1"/>
                </a:solidFill>
              </a:rPr>
              <a:t> TCM  at university for 4 years and </a:t>
            </a:r>
            <a:r>
              <a:rPr lang="en-US" sz="3200" u="sng" smtClean="0">
                <a:solidFill>
                  <a:schemeClr val="bg1"/>
                </a:solidFill>
              </a:rPr>
              <a:t>it enables </a:t>
            </a:r>
            <a:r>
              <a:rPr lang="en-US" sz="3200" smtClean="0">
                <a:solidFill>
                  <a:schemeClr val="bg1"/>
                </a:solidFill>
              </a:rPr>
              <a:t>me to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accumulate </a:t>
            </a:r>
            <a:r>
              <a:rPr lang="en-US" sz="3200" smtClean="0">
                <a:solidFill>
                  <a:schemeClr val="bg1"/>
                </a:solidFill>
              </a:rPr>
              <a:t>some   knowlege of it.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0525" y="4004945"/>
            <a:ext cx="18554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Born into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1900" y="5042535"/>
            <a:ext cx="1134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enabling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uiExpand="1" build="p"/>
      <p:bldP spid="58373" grpId="1" bldLvl="0" animBg="1"/>
      <p:bldP spid="58374" grpId="0" bldLvl="0" animBg="1"/>
      <p:bldP spid="58374" grpId="1" animBg="1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6085" y="3464560"/>
            <a:ext cx="11261725" cy="2681605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smtClean="0"/>
              <a:t>       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_________________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the </a:t>
            </a:r>
            <a:r>
              <a:rPr lang="en-US" sz="3200" smtClean="0">
                <a:solidFill>
                  <a:srgbClr val="FFC000"/>
                </a:solidFill>
                <a:sym typeface="+mn-ea"/>
              </a:rPr>
              <a:t>dense atmosphere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of TCM  family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, I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was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keen on it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at an early age and have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majored in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TCM at university for 4 years, enabling me to </a:t>
            </a:r>
            <a:r>
              <a:rPr lang="en-US" altLang="zh-CN" sz="32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accumulate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some knowlege of it.</a:t>
            </a:r>
            <a:endParaRPr lang="en-US" sz="3200" smtClean="0">
              <a:solidFill>
                <a:schemeClr val="bg1"/>
              </a:solidFill>
              <a:sym typeface="+mn-ea"/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4000" smtClean="0">
                <a:solidFill>
                  <a:schemeClr val="bg1"/>
                </a:solidFill>
              </a:rPr>
              <a:t>  </a:t>
            </a:r>
            <a:r>
              <a:rPr lang="en-US" sz="400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26027" y="4066325"/>
            <a:ext cx="856508" cy="39879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895" y="1037590"/>
            <a:ext cx="10850880" cy="155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>
                <a:solidFill>
                  <a:srgbClr val="FFC000"/>
                </a:solidFill>
              </a:rPr>
              <a:t>I was born into</a:t>
            </a:r>
            <a:r>
              <a:rPr lang="en-US" sz="3200" u="sng" smtClean="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a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doctor'</a:t>
            </a:r>
            <a:r>
              <a:rPr lang="en-US" altLang="zh-CN" sz="3200" smtClean="0">
                <a:solidFill>
                  <a:schemeClr val="bg1"/>
                </a:solidFill>
                <a:sym typeface="+mn-ea"/>
              </a:rPr>
              <a:t>s </a:t>
            </a:r>
            <a:r>
              <a:rPr lang="en-US" sz="3200" smtClean="0">
                <a:solidFill>
                  <a:schemeClr val="bg1"/>
                </a:solidFill>
              </a:rPr>
              <a:t>family of TCM ,  and I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was keen on </a:t>
            </a:r>
            <a:r>
              <a:rPr lang="en-US" sz="3200" smtClean="0">
                <a:solidFill>
                  <a:schemeClr val="bg1"/>
                </a:solidFill>
              </a:rPr>
              <a:t> it at an  early age. I have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majored in</a:t>
            </a:r>
            <a:r>
              <a:rPr lang="en-US" sz="3200" smtClean="0">
                <a:solidFill>
                  <a:schemeClr val="bg1"/>
                </a:solidFill>
              </a:rPr>
              <a:t> TCM  at university for 4 years ,</a:t>
            </a:r>
            <a:r>
              <a:rPr lang="en-US" sz="3200" u="sng" smtClean="0">
                <a:solidFill>
                  <a:schemeClr val="bg1"/>
                </a:solidFill>
              </a:rPr>
              <a:t>enabling  </a:t>
            </a:r>
            <a:r>
              <a:rPr lang="en-US" sz="3200" smtClean="0">
                <a:solidFill>
                  <a:schemeClr val="bg1"/>
                </a:solidFill>
              </a:rPr>
              <a:t>me to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chemeClr val="bg1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accumulate </a:t>
            </a:r>
            <a:r>
              <a:rPr lang="en-US" sz="3200" smtClean="0">
                <a:solidFill>
                  <a:schemeClr val="bg1"/>
                </a:solidFill>
              </a:rPr>
              <a:t>some   knowlege of it.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1400" y="3464560"/>
            <a:ext cx="417512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I have been exposed to 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uiExpand="1" build="p"/>
      <p:bldP spid="58373" grpId="1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6075" y="3413760"/>
            <a:ext cx="11497945" cy="1969770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smtClean="0"/>
              <a:t>       </a:t>
            </a:r>
            <a:r>
              <a:rPr lang="en-US" sz="3200" smtClean="0">
                <a:solidFill>
                  <a:schemeClr val="bg1"/>
                </a:solidFill>
              </a:rPr>
              <a:t> ________________________ the </a:t>
            </a:r>
            <a:r>
              <a:rPr lang="en-US" altLang="zh-CN" sz="3200" smtClean="0">
                <a:solidFill>
                  <a:schemeClr val="bg1"/>
                </a:solidFill>
                <a:sym typeface="+mn-ea"/>
              </a:rPr>
              <a:t> dense atmosphere of TCM  family, I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am passionate about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TCM , so I take a course  of it at college and  I have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accumulated 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some knowledge of it</a:t>
            </a:r>
            <a:r>
              <a:rPr lang="zh-CN" altLang="en-US" sz="3200" smtClean="0">
                <a:solidFill>
                  <a:schemeClr val="bg1"/>
                </a:solidFill>
                <a:sym typeface="+mn-ea"/>
              </a:rPr>
              <a:t>．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3200" smtClean="0">
                <a:solidFill>
                  <a:schemeClr val="bg1"/>
                </a:solidFill>
              </a:rPr>
              <a:t> 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346017" y="3778670"/>
            <a:ext cx="856508" cy="39879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5020" y="1501775"/>
            <a:ext cx="1104900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I 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have </a:t>
            </a:r>
            <a:r>
              <a:rPr lang="en-US" sz="3200" u="sng" smtClean="0">
                <a:solidFill>
                  <a:schemeClr val="bg1"/>
                </a:solidFill>
                <a:sym typeface="+mn-ea"/>
              </a:rPr>
              <a:t>been exposed to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the dense atmosphere of TCM  family</a:t>
            </a:r>
            <a:endParaRPr lang="en-US" sz="3200" smtClean="0">
              <a:solidFill>
                <a:schemeClr val="bg1"/>
              </a:solidFill>
            </a:endParaRPr>
          </a:p>
          <a:p>
            <a:r>
              <a:rPr lang="en-US" sz="3200" smtClean="0">
                <a:solidFill>
                  <a:schemeClr val="bg1"/>
                </a:solidFill>
              </a:rPr>
              <a:t> and I  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am passionate about </a:t>
            </a:r>
            <a:r>
              <a:rPr lang="en-US" sz="3200" smtClean="0">
                <a:solidFill>
                  <a:schemeClr val="bg1"/>
                </a:solidFill>
              </a:rPr>
              <a:t> TCM , so  I take a course  of it at college and  I have</a:t>
            </a:r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accumulated </a:t>
            </a:r>
            <a:r>
              <a:rPr lang="en-US" sz="3200" smtClean="0">
                <a:solidFill>
                  <a:schemeClr val="bg1"/>
                </a:solidFill>
              </a:rPr>
              <a:t> some  knowledge of it. </a:t>
            </a:r>
            <a:endParaRPr lang="en-US" sz="320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0965" y="3413760"/>
            <a:ext cx="51574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Having been exposed to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5480" y="533400"/>
            <a:ext cx="12413615" cy="63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Employ v-ing/v-ed form </a:t>
            </a:r>
            <a:r>
              <a:rPr lang="en-US" altLang="zh-CN" sz="2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(doing/done/having done...) </a:t>
            </a:r>
            <a:endParaRPr lang="en-US" altLang="zh-CN" sz="24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1510" y="1133475"/>
            <a:ext cx="16230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be immersed in 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7295" y="5191760"/>
            <a:ext cx="10626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 Immersed in /Having been immersed in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the dense atmosphere of TCM  family ,I  </a:t>
            </a:r>
            <a:r>
              <a:rPr lang="en-US" altLang="zh-CN" sz="2800" b="1" dirty="0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am passionate about </a:t>
            </a:r>
            <a:r>
              <a:rPr lang="en-US" sz="2800" dirty="0" smtClean="0">
                <a:solidFill>
                  <a:schemeClr val="bg1"/>
                </a:solidFill>
                <a:sym typeface="+mn-ea"/>
              </a:rPr>
              <a:t> TCM  ...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46017" y="5300130"/>
            <a:ext cx="856508" cy="39879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1" bldLvl="0" animBg="1"/>
      <p:bldP spid="2" grpId="0"/>
      <p:bldP spid="5" grpId="0" bldLvl="0" animBg="1"/>
      <p:bldP spid="5" grpId="1" animBg="1"/>
      <p:bldP spid="6" grpId="0"/>
      <p:bldP spid="7" grpId="0"/>
      <p:bldP spid="13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9690" y="3521710"/>
            <a:ext cx="11497945" cy="1861820"/>
          </a:xfrm>
          <a:noFill/>
        </p:spPr>
        <p:txBody>
          <a:bodyPr/>
          <a:lstStyle/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altLang="zh-CN" sz="4000" b="1" smtClean="0"/>
              <a:t>       </a:t>
            </a:r>
            <a:r>
              <a:rPr lang="en-US" sz="3600" smtClean="0">
                <a:solidFill>
                  <a:schemeClr val="bg1"/>
                </a:solidFill>
              </a:rPr>
              <a:t>____________________</a:t>
            </a:r>
            <a:r>
              <a:rPr lang="en-US" sz="3200" smtClean="0">
                <a:solidFill>
                  <a:schemeClr val="bg1"/>
                </a:solidFill>
                <a:sym typeface="+mn-ea"/>
              </a:rPr>
              <a:t>  the theory  to the people around, but also tell the stories behind them.</a:t>
            </a:r>
            <a:endParaRPr lang="zh-CN" altLang="en-US" sz="3200"/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altLang="zh-CN" sz="3200" smtClean="0">
                <a:solidFill>
                  <a:schemeClr val="bg1"/>
                </a:solidFill>
                <a:sym typeface="+mn-ea"/>
              </a:rPr>
              <a:t> </a:t>
            </a:r>
            <a:endParaRPr lang="zh-CN" altLang="en-US" sz="3200">
              <a:solidFill>
                <a:schemeClr val="bg1"/>
              </a:solidFill>
            </a:endParaRPr>
          </a:p>
          <a:p>
            <a:pPr marL="725805" indent="-725805" defTabSz="-635">
              <a:buNone/>
              <a:tabLst>
                <a:tab pos="271780" algn="l"/>
              </a:tabLst>
            </a:pPr>
            <a:r>
              <a:rPr lang="en-US" sz="3200" smtClean="0">
                <a:solidFill>
                  <a:schemeClr val="bg1"/>
                </a:solidFill>
              </a:rPr>
              <a:t>  </a:t>
            </a:r>
            <a:endParaRPr lang="en-US" altLang="zh-CN" sz="3200" b="1"/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81330" y="3215640"/>
            <a:ext cx="856615" cy="427990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108850" tIns="54425" rIns="108850" bIns="54425" anchor="ctr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70016" y="1214825"/>
            <a:ext cx="8939636" cy="63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Use inversion </a:t>
            </a:r>
            <a:endParaRPr lang="en-US" altLang="zh-CN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970" y="1996440"/>
            <a:ext cx="10968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sym typeface="+mn-ea"/>
              </a:rPr>
              <a:t>I can not only explain the theory  to the people around, but also tell the stories behind them.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111885" y="3521710"/>
            <a:ext cx="41160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smtClean="0">
                <a:ln w="3175">
                  <a:solidFill>
                    <a:prstClr val="white"/>
                  </a:solidFill>
                </a:ln>
                <a:solidFill>
                  <a:srgbClr val="FF0000"/>
                </a:solidFill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Not only can I  explain</a:t>
            </a:r>
            <a:endParaRPr lang="en-US" altLang="zh-CN" sz="2800" b="1" smtClean="0">
              <a:ln w="3175">
                <a:solidFill>
                  <a:prstClr val="white"/>
                </a:solidFill>
              </a:ln>
              <a:solidFill>
                <a:srgbClr val="FF0000"/>
              </a:solidFill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uiExpand="1" build="p"/>
      <p:bldP spid="58373" grpId="1" bldLvl="0" animBg="1"/>
      <p:bldP spid="58374" grpId="0" bldLvl="0" animBg="1"/>
      <p:bldP spid="58374" grpId="1" animBg="1"/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10482</Words>
  <Application>WPS 演示</Application>
  <PresentationFormat>自定义</PresentationFormat>
  <Paragraphs>273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华康娃娃体W5(P)</vt:lpstr>
      <vt:lpstr>楷体</vt:lpstr>
      <vt:lpstr>Wingdings 2</vt:lpstr>
      <vt:lpstr>华文新魏</vt:lpstr>
      <vt:lpstr>方正粗黑宋简体</vt:lpstr>
      <vt:lpstr>Comic Sans MS</vt:lpstr>
      <vt:lpstr>Calibri</vt:lpstr>
      <vt:lpstr>微软雅黑</vt:lpstr>
      <vt:lpstr>等线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Administrator</cp:lastModifiedBy>
  <cp:revision>39</cp:revision>
  <cp:lastPrinted>2020-09-18T15:40:00Z</cp:lastPrinted>
  <dcterms:created xsi:type="dcterms:W3CDTF">2020-09-18T15:40:00Z</dcterms:created>
  <dcterms:modified xsi:type="dcterms:W3CDTF">2020-12-18T00:54:05Z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2052-10.1.0.6135</vt:lpwstr>
  </property>
</Properties>
</file>