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663" r:id="rId3"/>
    <p:sldId id="834" r:id="rId4"/>
    <p:sldId id="835" r:id="rId5"/>
    <p:sldId id="776" r:id="rId6"/>
    <p:sldId id="777" r:id="rId7"/>
    <p:sldId id="778" r:id="rId8"/>
    <p:sldId id="779" r:id="rId9"/>
    <p:sldId id="780" r:id="rId10"/>
    <p:sldId id="725" r:id="rId11"/>
    <p:sldId id="726" r:id="rId12"/>
    <p:sldId id="727" r:id="rId13"/>
    <p:sldId id="809" r:id="rId14"/>
    <p:sldId id="752" r:id="rId15"/>
    <p:sldId id="728" r:id="rId16"/>
    <p:sldId id="699" r:id="rId17"/>
    <p:sldId id="700" r:id="rId18"/>
    <p:sldId id="701" r:id="rId19"/>
    <p:sldId id="702" r:id="rId20"/>
    <p:sldId id="703" r:id="rId21"/>
    <p:sldId id="705" r:id="rId22"/>
    <p:sldId id="706" r:id="rId23"/>
    <p:sldId id="707" r:id="rId24"/>
    <p:sldId id="711" r:id="rId25"/>
    <p:sldId id="681" r:id="rId26"/>
    <p:sldId id="682" r:id="rId27"/>
    <p:sldId id="683" r:id="rId28"/>
    <p:sldId id="684" r:id="rId29"/>
    <p:sldId id="685" r:id="rId30"/>
    <p:sldId id="687" r:id="rId31"/>
    <p:sldId id="688" r:id="rId32"/>
    <p:sldId id="689" r:id="rId33"/>
    <p:sldId id="693" r:id="rId34"/>
    <p:sldId id="592" r:id="rId35"/>
    <p:sldId id="595" r:id="rId36"/>
    <p:sldId id="591" r:id="rId37"/>
    <p:sldId id="59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248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9631" autoAdjust="0"/>
  </p:normalViewPr>
  <p:slideViewPr>
    <p:cSldViewPr snapToGrid="0">
      <p:cViewPr>
        <p:scale>
          <a:sx n="100" d="100"/>
          <a:sy n="100" d="100"/>
        </p:scale>
        <p:origin x="-1014" y="-390"/>
      </p:cViewPr>
      <p:guideLst>
        <p:guide orient="horz" pos="2129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 userDrawn="1"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 userDrawn="1"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876B5-3129-4ACD-87E9-F56200460582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3FCB-147A-45F0-992A-22973FF9868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 userDrawn="1"/>
        </p:nvSpPr>
        <p:spPr bwMode="hidden"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14"/>
          <p:cNvGrpSpPr>
            <a:grpSpLocks noChangeAspect="1"/>
          </p:cNvGrpSpPr>
          <p:nvPr userDrawn="1"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E92AA-B9C7-4B83-BCFB-1BC2DDBD888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312A-253F-4233-B92A-3C4B7C394729}" type="slidenum">
              <a:rPr lang="zh-CN" altLang="en-US"/>
            </a:fld>
            <a:endParaRPr lang="zh-CN" altLang="en-US"/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7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6E78-CDDD-4DCB-85B5-261AEEB6CB8A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 userDrawn="1"/>
        </p:nvSpPr>
        <p:spPr>
          <a:xfrm>
            <a:off x="304801" y="228600"/>
            <a:ext cx="11595100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14"/>
          <p:cNvSpPr/>
          <p:nvPr userDrawn="1"/>
        </p:nvSpPr>
        <p:spPr bwMode="hidden">
          <a:xfrm>
            <a:off x="8062384" y="4203701"/>
            <a:ext cx="383540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2426910 h 640"/>
              <a:gd name="T6" fmla="*/ 2147483647 w 2706"/>
              <a:gd name="T7" fmla="*/ 47345203 h 640"/>
              <a:gd name="T8" fmla="*/ 2147483647 w 2706"/>
              <a:gd name="T9" fmla="*/ 74755995 h 640"/>
              <a:gd name="T10" fmla="*/ 2147483647 w 2706"/>
              <a:gd name="T11" fmla="*/ 102165671 h 640"/>
              <a:gd name="T12" fmla="*/ 2147483647 w 2706"/>
              <a:gd name="T13" fmla="*/ 134560345 h 640"/>
              <a:gd name="T14" fmla="*/ 2147483647 w 2706"/>
              <a:gd name="T15" fmla="*/ 166953902 h 640"/>
              <a:gd name="T16" fmla="*/ 2088287069 w 2706"/>
              <a:gd name="T17" fmla="*/ 204332458 h 640"/>
              <a:gd name="T18" fmla="*/ 1936864244 w 2706"/>
              <a:gd name="T19" fmla="*/ 241709897 h 640"/>
              <a:gd name="T20" fmla="*/ 1936864244 w 2706"/>
              <a:gd name="T21" fmla="*/ 241709897 h 640"/>
              <a:gd name="T22" fmla="*/ 1663397460 w 2706"/>
              <a:gd name="T23" fmla="*/ 313973394 h 640"/>
              <a:gd name="T24" fmla="*/ 1396711723 w 2706"/>
              <a:gd name="T25" fmla="*/ 378761625 h 640"/>
              <a:gd name="T26" fmla="*/ 1141325958 w 2706"/>
              <a:gd name="T27" fmla="*/ 438565975 h 640"/>
              <a:gd name="T28" fmla="*/ 894980172 w 2706"/>
              <a:gd name="T29" fmla="*/ 495878941 h 640"/>
              <a:gd name="T30" fmla="*/ 659935422 w 2706"/>
              <a:gd name="T31" fmla="*/ 545715527 h 640"/>
              <a:gd name="T32" fmla="*/ 431669593 w 2706"/>
              <a:gd name="T33" fmla="*/ 590569348 h 640"/>
              <a:gd name="T34" fmla="*/ 212444804 w 2706"/>
              <a:gd name="T35" fmla="*/ 632930669 h 640"/>
              <a:gd name="T36" fmla="*/ 0 w 2706"/>
              <a:gd name="T37" fmla="*/ 670308108 h 640"/>
              <a:gd name="T38" fmla="*/ 0 w 2706"/>
              <a:gd name="T39" fmla="*/ 670308108 h 640"/>
              <a:gd name="T40" fmla="*/ 146902836 w 2706"/>
              <a:gd name="T41" fmla="*/ 692735019 h 640"/>
              <a:gd name="T42" fmla="*/ 287026751 w 2706"/>
              <a:gd name="T43" fmla="*/ 712670546 h 640"/>
              <a:gd name="T44" fmla="*/ 422629614 w 2706"/>
              <a:gd name="T45" fmla="*/ 730113574 h 640"/>
              <a:gd name="T46" fmla="*/ 555972483 w 2706"/>
              <a:gd name="T47" fmla="*/ 745064104 h 640"/>
              <a:gd name="T48" fmla="*/ 684795362 w 2706"/>
              <a:gd name="T49" fmla="*/ 760015749 h 640"/>
              <a:gd name="T50" fmla="*/ 809098253 w 2706"/>
              <a:gd name="T51" fmla="*/ 769982396 h 640"/>
              <a:gd name="T52" fmla="*/ 928881154 w 2706"/>
              <a:gd name="T53" fmla="*/ 779950160 h 640"/>
              <a:gd name="T54" fmla="*/ 1046404060 w 2706"/>
              <a:gd name="T55" fmla="*/ 787425425 h 640"/>
              <a:gd name="T56" fmla="*/ 1161665909 w 2706"/>
              <a:gd name="T57" fmla="*/ 792409307 h 640"/>
              <a:gd name="T58" fmla="*/ 1272408832 w 2706"/>
              <a:gd name="T59" fmla="*/ 794901806 h 640"/>
              <a:gd name="T60" fmla="*/ 1378630703 w 2706"/>
              <a:gd name="T61" fmla="*/ 797393188 h 640"/>
              <a:gd name="T62" fmla="*/ 1482593642 w 2706"/>
              <a:gd name="T63" fmla="*/ 797393188 h 640"/>
              <a:gd name="T64" fmla="*/ 1584295524 w 2706"/>
              <a:gd name="T65" fmla="*/ 794901806 h 640"/>
              <a:gd name="T66" fmla="*/ 1683738474 w 2706"/>
              <a:gd name="T67" fmla="*/ 792409307 h 640"/>
              <a:gd name="T68" fmla="*/ 1778660372 w 2706"/>
              <a:gd name="T69" fmla="*/ 787425425 h 640"/>
              <a:gd name="T70" fmla="*/ 1871322275 w 2706"/>
              <a:gd name="T71" fmla="*/ 779950160 h 640"/>
              <a:gd name="T72" fmla="*/ 1959464189 w 2706"/>
              <a:gd name="T73" fmla="*/ 772474896 h 640"/>
              <a:gd name="T74" fmla="*/ 2047606104 w 2706"/>
              <a:gd name="T75" fmla="*/ 762507132 h 640"/>
              <a:gd name="T76" fmla="*/ 2131228029 w 2706"/>
              <a:gd name="T77" fmla="*/ 750047985 h 640"/>
              <a:gd name="T78" fmla="*/ 2147483647 w 2706"/>
              <a:gd name="T79" fmla="*/ 737588839 h 640"/>
              <a:gd name="T80" fmla="*/ 2147483647 w 2706"/>
              <a:gd name="T81" fmla="*/ 722637193 h 640"/>
              <a:gd name="T82" fmla="*/ 2147483647 w 2706"/>
              <a:gd name="T83" fmla="*/ 707686664 h 640"/>
              <a:gd name="T84" fmla="*/ 2147483647 w 2706"/>
              <a:gd name="T85" fmla="*/ 690243636 h 640"/>
              <a:gd name="T86" fmla="*/ 2147483647 w 2706"/>
              <a:gd name="T87" fmla="*/ 672800607 h 640"/>
              <a:gd name="T88" fmla="*/ 2147483647 w 2706"/>
              <a:gd name="T89" fmla="*/ 652866196 h 640"/>
              <a:gd name="T90" fmla="*/ 2147483647 w 2706"/>
              <a:gd name="T91" fmla="*/ 632930669 h 640"/>
              <a:gd name="T92" fmla="*/ 2147483647 w 2706"/>
              <a:gd name="T93" fmla="*/ 610503759 h 640"/>
              <a:gd name="T94" fmla="*/ 2147483647 w 2706"/>
              <a:gd name="T95" fmla="*/ 588077965 h 640"/>
              <a:gd name="T96" fmla="*/ 2147483647 w 2706"/>
              <a:gd name="T97" fmla="*/ 538240263 h 640"/>
              <a:gd name="T98" fmla="*/ 2147483647 w 2706"/>
              <a:gd name="T99" fmla="*/ 485911178 h 640"/>
              <a:gd name="T100" fmla="*/ 2147483647 w 2706"/>
              <a:gd name="T101" fmla="*/ 485911178 h 640"/>
              <a:gd name="T102" fmla="*/ 2147483647 w 2706"/>
              <a:gd name="T103" fmla="*/ 483419795 h 640"/>
              <a:gd name="T104" fmla="*/ 2147483647 w 2706"/>
              <a:gd name="T105" fmla="*/ 483419795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8"/>
          <p:cNvSpPr/>
          <p:nvPr userDrawn="1"/>
        </p:nvSpPr>
        <p:spPr bwMode="hidden">
          <a:xfrm>
            <a:off x="3492500" y="4075113"/>
            <a:ext cx="7393517" cy="850900"/>
          </a:xfrm>
          <a:custGeom>
            <a:avLst/>
            <a:gdLst>
              <a:gd name="T0" fmla="*/ 2147483647 w 5216"/>
              <a:gd name="T1" fmla="*/ 890318333 h 762"/>
              <a:gd name="T2" fmla="*/ 2147483647 w 5216"/>
              <a:gd name="T3" fmla="*/ 855403517 h 762"/>
              <a:gd name="T4" fmla="*/ 2147483647 w 5216"/>
              <a:gd name="T5" fmla="*/ 760636483 h 762"/>
              <a:gd name="T6" fmla="*/ 2147483647 w 5216"/>
              <a:gd name="T7" fmla="*/ 633448150 h 762"/>
              <a:gd name="T8" fmla="*/ 2147483647 w 5216"/>
              <a:gd name="T9" fmla="*/ 466356850 h 762"/>
              <a:gd name="T10" fmla="*/ 2147483647 w 5216"/>
              <a:gd name="T11" fmla="*/ 369095183 h 762"/>
              <a:gd name="T12" fmla="*/ 2147483647 w 5216"/>
              <a:gd name="T13" fmla="*/ 294278517 h 762"/>
              <a:gd name="T14" fmla="*/ 2147483647 w 5216"/>
              <a:gd name="T15" fmla="*/ 229438150 h 762"/>
              <a:gd name="T16" fmla="*/ 2147483647 w 5216"/>
              <a:gd name="T17" fmla="*/ 174571850 h 762"/>
              <a:gd name="T18" fmla="*/ 2147483647 w 5216"/>
              <a:gd name="T19" fmla="*/ 127188333 h 762"/>
              <a:gd name="T20" fmla="*/ 1966522170 w 5216"/>
              <a:gd name="T21" fmla="*/ 89780000 h 762"/>
              <a:gd name="T22" fmla="*/ 1507667316 w 5216"/>
              <a:gd name="T23" fmla="*/ 34914817 h 762"/>
              <a:gd name="T24" fmla="*/ 1096279949 w 5216"/>
              <a:gd name="T25" fmla="*/ 4988150 h 762"/>
              <a:gd name="T26" fmla="*/ 727838697 w 5216"/>
              <a:gd name="T27" fmla="*/ 0 h 762"/>
              <a:gd name="T28" fmla="*/ 404605842 w 5216"/>
              <a:gd name="T29" fmla="*/ 12469817 h 762"/>
              <a:gd name="T30" fmla="*/ 124320165 w 5216"/>
              <a:gd name="T31" fmla="*/ 39901850 h 762"/>
              <a:gd name="T32" fmla="*/ 0 w 5216"/>
              <a:gd name="T33" fmla="*/ 59853333 h 762"/>
              <a:gd name="T34" fmla="*/ 354878201 w 5216"/>
              <a:gd name="T35" fmla="*/ 107236850 h 762"/>
              <a:gd name="T36" fmla="*/ 736880376 w 5216"/>
              <a:gd name="T37" fmla="*/ 174571850 h 762"/>
              <a:gd name="T38" fmla="*/ 1146007590 w 5216"/>
              <a:gd name="T39" fmla="*/ 261858333 h 762"/>
              <a:gd name="T40" fmla="*/ 1584518931 w 5216"/>
              <a:gd name="T41" fmla="*/ 369095183 h 762"/>
              <a:gd name="T42" fmla="*/ 1984604465 w 5216"/>
              <a:gd name="T43" fmla="*/ 471345000 h 762"/>
              <a:gd name="T44" fmla="*/ 2147483647 w 5216"/>
              <a:gd name="T45" fmla="*/ 643423333 h 762"/>
              <a:gd name="T46" fmla="*/ 2147483647 w 5216"/>
              <a:gd name="T47" fmla="*/ 713251850 h 762"/>
              <a:gd name="T48" fmla="*/ 2147483647 w 5216"/>
              <a:gd name="T49" fmla="*/ 773105183 h 762"/>
              <a:gd name="T50" fmla="*/ 2147483647 w 5216"/>
              <a:gd name="T51" fmla="*/ 825476850 h 762"/>
              <a:gd name="T52" fmla="*/ 2147483647 w 5216"/>
              <a:gd name="T53" fmla="*/ 865379817 h 762"/>
              <a:gd name="T54" fmla="*/ 2147483647 w 5216"/>
              <a:gd name="T55" fmla="*/ 900293517 h 762"/>
              <a:gd name="T56" fmla="*/ 2147483647 w 5216"/>
              <a:gd name="T57" fmla="*/ 922738517 h 762"/>
              <a:gd name="T58" fmla="*/ 2147483647 w 5216"/>
              <a:gd name="T59" fmla="*/ 940196483 h 762"/>
              <a:gd name="T60" fmla="*/ 2147483647 w 5216"/>
              <a:gd name="T61" fmla="*/ 950171667 h 762"/>
              <a:gd name="T62" fmla="*/ 2147483647 w 5216"/>
              <a:gd name="T63" fmla="*/ 950171667 h 762"/>
              <a:gd name="T64" fmla="*/ 2147483647 w 5216"/>
              <a:gd name="T65" fmla="*/ 945183517 h 762"/>
              <a:gd name="T66" fmla="*/ 2147483647 w 5216"/>
              <a:gd name="T67" fmla="*/ 932714817 h 762"/>
              <a:gd name="T68" fmla="*/ 2147483647 w 5216"/>
              <a:gd name="T69" fmla="*/ 912763333 h 762"/>
              <a:gd name="T70" fmla="*/ 2147483647 w 5216"/>
              <a:gd name="T71" fmla="*/ 890318333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22"/>
          <p:cNvSpPr/>
          <p:nvPr userDrawn="1"/>
        </p:nvSpPr>
        <p:spPr bwMode="hidden">
          <a:xfrm>
            <a:off x="3771900" y="4087813"/>
            <a:ext cx="7289800" cy="774700"/>
          </a:xfrm>
          <a:custGeom>
            <a:avLst/>
            <a:gdLst>
              <a:gd name="T0" fmla="*/ 0 w 5144"/>
              <a:gd name="T1" fmla="*/ 87226308 h 694"/>
              <a:gd name="T2" fmla="*/ 0 w 5144"/>
              <a:gd name="T3" fmla="*/ 87226308 h 694"/>
              <a:gd name="T4" fmla="*/ 20333568 w 5144"/>
              <a:gd name="T5" fmla="*/ 82242107 h 694"/>
              <a:gd name="T6" fmla="*/ 81336397 w 5144"/>
              <a:gd name="T7" fmla="*/ 69781047 h 694"/>
              <a:gd name="T8" fmla="*/ 185266001 w 5144"/>
              <a:gd name="T9" fmla="*/ 52335785 h 694"/>
              <a:gd name="T10" fmla="*/ 253046686 w 5144"/>
              <a:gd name="T11" fmla="*/ 42367383 h 694"/>
              <a:gd name="T12" fmla="*/ 332123444 w 5144"/>
              <a:gd name="T13" fmla="*/ 32397865 h 694"/>
              <a:gd name="T14" fmla="*/ 420237697 w 5144"/>
              <a:gd name="T15" fmla="*/ 24922121 h 694"/>
              <a:gd name="T16" fmla="*/ 521907662 w 5144"/>
              <a:gd name="T17" fmla="*/ 17445262 h 694"/>
              <a:gd name="T18" fmla="*/ 632615122 w 5144"/>
              <a:gd name="T19" fmla="*/ 9968402 h 694"/>
              <a:gd name="T20" fmla="*/ 756879357 w 5144"/>
              <a:gd name="T21" fmla="*/ 4984201 h 694"/>
              <a:gd name="T22" fmla="*/ 892439664 w 5144"/>
              <a:gd name="T23" fmla="*/ 2492659 h 694"/>
              <a:gd name="T24" fmla="*/ 1039297107 w 5144"/>
              <a:gd name="T25" fmla="*/ 0 h 694"/>
              <a:gd name="T26" fmla="*/ 1197450622 w 5144"/>
              <a:gd name="T27" fmla="*/ 2492659 h 694"/>
              <a:gd name="T28" fmla="*/ 1366901272 w 5144"/>
              <a:gd name="T29" fmla="*/ 7476860 h 694"/>
              <a:gd name="T30" fmla="*/ 1549907633 w 5144"/>
              <a:gd name="T31" fmla="*/ 17445262 h 694"/>
              <a:gd name="T32" fmla="*/ 1744211130 w 5144"/>
              <a:gd name="T33" fmla="*/ 29906322 h 694"/>
              <a:gd name="T34" fmla="*/ 1949811762 w 5144"/>
              <a:gd name="T35" fmla="*/ 49843126 h 694"/>
              <a:gd name="T36" fmla="*/ 2147483647 w 5144"/>
              <a:gd name="T37" fmla="*/ 72272589 h 694"/>
              <a:gd name="T38" fmla="*/ 2147483647 w 5144"/>
              <a:gd name="T39" fmla="*/ 99687369 h 694"/>
              <a:gd name="T40" fmla="*/ 2147483647 w 5144"/>
              <a:gd name="T41" fmla="*/ 132085234 h 694"/>
              <a:gd name="T42" fmla="*/ 2147483647 w 5144"/>
              <a:gd name="T43" fmla="*/ 171959958 h 694"/>
              <a:gd name="T44" fmla="*/ 2147483647 w 5144"/>
              <a:gd name="T45" fmla="*/ 216818883 h 694"/>
              <a:gd name="T46" fmla="*/ 2147483647 w 5144"/>
              <a:gd name="T47" fmla="*/ 269154668 h 694"/>
              <a:gd name="T48" fmla="*/ 2147483647 w 5144"/>
              <a:gd name="T49" fmla="*/ 331458855 h 694"/>
              <a:gd name="T50" fmla="*/ 2147483647 w 5144"/>
              <a:gd name="T51" fmla="*/ 398747244 h 694"/>
              <a:gd name="T52" fmla="*/ 2147483647 w 5144"/>
              <a:gd name="T53" fmla="*/ 473512491 h 694"/>
              <a:gd name="T54" fmla="*/ 2147483647 w 5144"/>
              <a:gd name="T55" fmla="*/ 558247257 h 694"/>
              <a:gd name="T56" fmla="*/ 2147483647 w 5144"/>
              <a:gd name="T57" fmla="*/ 650456650 h 694"/>
              <a:gd name="T58" fmla="*/ 2147483647 w 5144"/>
              <a:gd name="T59" fmla="*/ 752636678 h 694"/>
              <a:gd name="T60" fmla="*/ 2147483647 w 5144"/>
              <a:gd name="T61" fmla="*/ 864783991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26"/>
          <p:cNvSpPr/>
          <p:nvPr userDrawn="1"/>
        </p:nvSpPr>
        <p:spPr bwMode="hidden">
          <a:xfrm>
            <a:off x="7480301" y="4073526"/>
            <a:ext cx="4409017" cy="652463"/>
          </a:xfrm>
          <a:custGeom>
            <a:avLst/>
            <a:gdLst>
              <a:gd name="T0" fmla="*/ 0 w 3112"/>
              <a:gd name="T1" fmla="*/ 728951997 h 584"/>
              <a:gd name="T2" fmla="*/ 0 w 3112"/>
              <a:gd name="T3" fmla="*/ 728951997 h 584"/>
              <a:gd name="T4" fmla="*/ 101618145 w 3112"/>
              <a:gd name="T5" fmla="*/ 698994561 h 584"/>
              <a:gd name="T6" fmla="*/ 379372423 w 3112"/>
              <a:gd name="T7" fmla="*/ 621606192 h 584"/>
              <a:gd name="T8" fmla="*/ 571317689 w 3112"/>
              <a:gd name="T9" fmla="*/ 569181237 h 584"/>
              <a:gd name="T10" fmla="*/ 792617915 w 3112"/>
              <a:gd name="T11" fmla="*/ 511764493 h 584"/>
              <a:gd name="T12" fmla="*/ 1038759242 w 3112"/>
              <a:gd name="T13" fmla="*/ 449353726 h 584"/>
              <a:gd name="T14" fmla="*/ 1302965568 w 3112"/>
              <a:gd name="T15" fmla="*/ 381951170 h 584"/>
              <a:gd name="T16" fmla="*/ 1582977838 w 3112"/>
              <a:gd name="T17" fmla="*/ 317044508 h 584"/>
              <a:gd name="T18" fmla="*/ 1869766210 w 3112"/>
              <a:gd name="T19" fmla="*/ 252137846 h 584"/>
              <a:gd name="T20" fmla="*/ 2147483647 w 3112"/>
              <a:gd name="T21" fmla="*/ 192224091 h 584"/>
              <a:gd name="T22" fmla="*/ 2147483647 w 3112"/>
              <a:gd name="T23" fmla="*/ 134806230 h 584"/>
              <a:gd name="T24" fmla="*/ 2147483647 w 3112"/>
              <a:gd name="T25" fmla="*/ 109841699 h 584"/>
              <a:gd name="T26" fmla="*/ 2147483647 w 3112"/>
              <a:gd name="T27" fmla="*/ 84878286 h 584"/>
              <a:gd name="T28" fmla="*/ 2147483647 w 3112"/>
              <a:gd name="T29" fmla="*/ 64906662 h 584"/>
              <a:gd name="T30" fmla="*/ 2147483647 w 3112"/>
              <a:gd name="T31" fmla="*/ 44935037 h 584"/>
              <a:gd name="T32" fmla="*/ 2147483647 w 3112"/>
              <a:gd name="T33" fmla="*/ 29957436 h 584"/>
              <a:gd name="T34" fmla="*/ 2147483647 w 3112"/>
              <a:gd name="T35" fmla="*/ 17474613 h 584"/>
              <a:gd name="T36" fmla="*/ 2147483647 w 3112"/>
              <a:gd name="T37" fmla="*/ 7488800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9" name="Freeform 10"/>
          <p:cNvSpPr/>
          <p:nvPr userDrawn="1"/>
        </p:nvSpPr>
        <p:spPr bwMode="hidden">
          <a:xfrm>
            <a:off x="281517" y="4059239"/>
            <a:ext cx="11631083" cy="1328737"/>
          </a:xfrm>
          <a:custGeom>
            <a:avLst/>
            <a:gdLst>
              <a:gd name="T0" fmla="*/ 2147483647 w 8196"/>
              <a:gd name="T1" fmla="*/ 636203066 h 1192"/>
              <a:gd name="T2" fmla="*/ 2147483647 w 8196"/>
              <a:gd name="T3" fmla="*/ 708272557 h 1192"/>
              <a:gd name="T4" fmla="*/ 2147483647 w 8196"/>
              <a:gd name="T5" fmla="*/ 770402158 h 1192"/>
              <a:gd name="T6" fmla="*/ 2147483647 w 8196"/>
              <a:gd name="T7" fmla="*/ 827560144 h 1192"/>
              <a:gd name="T8" fmla="*/ 2147483647 w 8196"/>
              <a:gd name="T9" fmla="*/ 872293546 h 1192"/>
              <a:gd name="T10" fmla="*/ 2147483647 w 8196"/>
              <a:gd name="T11" fmla="*/ 907085945 h 1192"/>
              <a:gd name="T12" fmla="*/ 2147483647 w 8196"/>
              <a:gd name="T13" fmla="*/ 931937340 h 1192"/>
              <a:gd name="T14" fmla="*/ 2147483647 w 8196"/>
              <a:gd name="T15" fmla="*/ 946848846 h 1192"/>
              <a:gd name="T16" fmla="*/ 2147483647 w 8196"/>
              <a:gd name="T17" fmla="*/ 944363037 h 1192"/>
              <a:gd name="T18" fmla="*/ 2147483647 w 8196"/>
              <a:gd name="T19" fmla="*/ 931937340 h 1192"/>
              <a:gd name="T20" fmla="*/ 2147483647 w 8196"/>
              <a:gd name="T21" fmla="*/ 902115443 h 1192"/>
              <a:gd name="T22" fmla="*/ 2147483647 w 8196"/>
              <a:gd name="T23" fmla="*/ 857382041 h 1192"/>
              <a:gd name="T24" fmla="*/ 2147483647 w 8196"/>
              <a:gd name="T25" fmla="*/ 797738247 h 1192"/>
              <a:gd name="T26" fmla="*/ 2147483647 w 8196"/>
              <a:gd name="T27" fmla="*/ 718213560 h 1192"/>
              <a:gd name="T28" fmla="*/ 2147483647 w 8196"/>
              <a:gd name="T29" fmla="*/ 621291560 h 1192"/>
              <a:gd name="T30" fmla="*/ 2147483647 w 8196"/>
              <a:gd name="T31" fmla="*/ 504488666 h 1192"/>
              <a:gd name="T32" fmla="*/ 2147483647 w 8196"/>
              <a:gd name="T33" fmla="*/ 367804880 h 1192"/>
              <a:gd name="T34" fmla="*/ 2147483647 w 8196"/>
              <a:gd name="T35" fmla="*/ 298220083 h 1192"/>
              <a:gd name="T36" fmla="*/ 2147483647 w 8196"/>
              <a:gd name="T37" fmla="*/ 183901883 h 1192"/>
              <a:gd name="T38" fmla="*/ 2147483647 w 8196"/>
              <a:gd name="T39" fmla="*/ 101891388 h 1192"/>
              <a:gd name="T40" fmla="*/ 2147483647 w 8196"/>
              <a:gd name="T41" fmla="*/ 44733403 h 1192"/>
              <a:gd name="T42" fmla="*/ 2011879287 w 8196"/>
              <a:gd name="T43" fmla="*/ 12425697 h 1192"/>
              <a:gd name="T44" fmla="*/ 1656175490 w 8196"/>
              <a:gd name="T45" fmla="*/ 0 h 1192"/>
              <a:gd name="T46" fmla="*/ 1338986883 w 8196"/>
              <a:gd name="T47" fmla="*/ 4970502 h 1192"/>
              <a:gd name="T48" fmla="*/ 1058048554 w 8196"/>
              <a:gd name="T49" fmla="*/ 24851395 h 1192"/>
              <a:gd name="T50" fmla="*/ 811095593 w 8196"/>
              <a:gd name="T51" fmla="*/ 54673292 h 1192"/>
              <a:gd name="T52" fmla="*/ 600391847 w 8196"/>
              <a:gd name="T53" fmla="*/ 91951499 h 1192"/>
              <a:gd name="T54" fmla="*/ 423672404 w 8196"/>
              <a:gd name="T55" fmla="*/ 134199093 h 1192"/>
              <a:gd name="T56" fmla="*/ 280938329 w 8196"/>
              <a:gd name="T57" fmla="*/ 178932495 h 1192"/>
              <a:gd name="T58" fmla="*/ 167656607 w 8196"/>
              <a:gd name="T59" fmla="*/ 218694281 h 1192"/>
              <a:gd name="T60" fmla="*/ 54374886 w 8196"/>
              <a:gd name="T61" fmla="*/ 268398186 h 1192"/>
              <a:gd name="T62" fmla="*/ 0 w 8196"/>
              <a:gd name="T63" fmla="*/ 298220083 h 1192"/>
              <a:gd name="T64" fmla="*/ 2147483647 w 8196"/>
              <a:gd name="T65" fmla="*/ 1481159409 h 1192"/>
              <a:gd name="T66" fmla="*/ 2147483647 w 8196"/>
              <a:gd name="T67" fmla="*/ 1473704213 h 1192"/>
              <a:gd name="T68" fmla="*/ 2147483647 w 8196"/>
              <a:gd name="T69" fmla="*/ 633717257 h 1192"/>
              <a:gd name="T70" fmla="*/ 2147483647 w 8196"/>
              <a:gd name="T71" fmla="*/ 63620306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84B6B-CA46-4722-926E-8941D7CE6AD9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3" name="图片 12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B095B-68CA-4D1D-89E5-F05565908EE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1DBA-917B-4281-95CA-7A9843F0CFD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06D44-F264-429C-91EE-E792D7D91CAE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0325"/>
            <a:chOff x="-3905251" y="4294188"/>
            <a:chExt cx="13027839" cy="1892300"/>
          </a:xfrm>
        </p:grpSpPr>
        <p:sp>
          <p:nvSpPr>
            <p:cNvPr id="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8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D3B5-DC59-4CF2-B034-C01CCF8F1B8C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D6B8E-B365-4BA2-8FFB-E63E749C7FE1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3EA0-191A-4165-96EE-AF838E3AE4EB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304801" y="228601"/>
            <a:ext cx="11595100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 userDrawn="1"/>
        </p:nvGrpSpPr>
        <p:grpSpPr bwMode="auto">
          <a:xfrm>
            <a:off x="281517" y="1679576"/>
            <a:ext cx="11631083" cy="1330325"/>
            <a:chOff x="-3905251" y="4294188"/>
            <a:chExt cx="13027839" cy="1892300"/>
          </a:xfrm>
        </p:grpSpPr>
        <p:sp>
          <p:nvSpPr>
            <p:cNvPr id="1033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37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38139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5518" y="6249989"/>
            <a:ext cx="5048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233" y="6249989"/>
            <a:ext cx="5048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49989"/>
            <a:ext cx="154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889A6DF-2D42-4661-B0C7-E6978E40B97B}" type="slidenum">
              <a:rPr lang="zh-CN" altLang="zh-CN">
                <a:solidFill>
                  <a:srgbClr val="073E87"/>
                </a:solidFill>
                <a:ea typeface="宋体" panose="02010600030101010101" pitchFamily="2" charset="-122"/>
              </a:rPr>
            </a:fld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2051" y="2674939"/>
            <a:ext cx="987848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pic>
        <p:nvPicPr>
          <p:cNvPr id="12" name="图片 11" descr="水印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86295" y="63500"/>
            <a:ext cx="4902200" cy="1586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050" y="70485"/>
            <a:ext cx="12172950" cy="6924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让我等了一会儿之后，她转过身来，上了车，摸索着找食物。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dirty="0">
                <a:solidFill>
                  <a:srgbClr val="7030A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Having made me wait for a second, she whirled around,  got into the car, and fumbled around for some food.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她摸黑找电灯开关。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She was fumbling around in the dark looking for the light switch. </a:t>
            </a:r>
            <a:endParaRPr lang="zh-CN" altLang="en-US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她明亮的脸上闪烁着星光的眼睛，闪着狡黠的光芒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Her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starry eyes on the lightening face 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glittered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something sly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我看见了那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20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美元，附着一张便条，上面写着赠人玫瑰手留余香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$20 bill came into sight, along with a note </a:t>
            </a:r>
            <a:r>
              <a:rPr lang="en-US" altLang="zh-CN" sz="3200" kern="100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attached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reading “ rose presented, smell remained”.</a:t>
            </a:r>
            <a:endParaRPr lang="en-US" altLang="zh-CN" sz="3200" kern="1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sz="3200">
                <a:solidFill>
                  <a:srgbClr val="0000FF"/>
                </a:solidFill>
                <a:sym typeface="+mn-ea"/>
              </a:rPr>
              <a:t>Appearing into sight was </a:t>
            </a:r>
            <a:r>
              <a:rPr lang="en-US" altLang="zh-CN" sz="3200">
                <a:solidFill>
                  <a:srgbClr val="0000FF"/>
                </a:solidFill>
                <a:sym typeface="+mn-ea"/>
              </a:rPr>
              <a:t>t</a:t>
            </a:r>
            <a:r>
              <a:rPr lang="en-US" altLang="zh-CN" sz="3200" kern="100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$20 bill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 which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 note was attached, reading...</a:t>
            </a:r>
            <a:endParaRPr lang="en-US" altLang="zh-CN" sz="3200" kern="100" dirty="0">
              <a:solidFill>
                <a:srgbClr val="0000FF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Not until I picked the hamburger up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did I spot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 a 20-dollar bill along with a note, reading...</a:t>
            </a:r>
            <a:endParaRPr lang="zh-CN" altLang="en-US" sz="320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0"/>
            <a:ext cx="12172950" cy="7662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女孩读懂了我的心思，</a:t>
            </a:r>
            <a:r>
              <a:rPr lang="zh-CN" altLang="en-US" sz="28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奔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向她的卡</a:t>
            </a:r>
            <a:r>
              <a:rPr lang="zh-CN" altLang="en-US" sz="28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车。没一会儿，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她气喘吁吁地回来了，手里紧紧地攥着一个纸袋，神秘地递给了我</a:t>
            </a:r>
            <a:endParaRPr lang="en-US" altLang="zh-CN" sz="2800" kern="1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Reading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my mind, the girl </a:t>
            </a:r>
            <a:r>
              <a:rPr lang="en-US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darted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toward her truck. </a:t>
            </a:r>
            <a:r>
              <a:rPr lang="en-US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 a split second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she came back breathlessly </a:t>
            </a:r>
            <a:r>
              <a:rPr lang="en-US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 paper bag held tightly in her hand and handed it to me mysteriously.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看到这些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东西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，我惊讶得说不出话来。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Seeing the things, astonishment deprived me of my power of speech.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我愣住了感动了，我盯着纸条，心里突然有一种罪恶感，因为我以前以为所有的人都漠不关心。度过了充满艰难困苦的一年，在这条荒芜的路上，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我坐在吉普车里，为了一些陌生人的善意，我哭个不停。</a:t>
            </a:r>
            <a:endParaRPr lang="zh-CN" alt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Stunned and moved, I stared at the note, feeling a pang of guilt about my pervious thought that all people were indifferent. Having spent a tough year littered with severe hardship, I </a:t>
            </a:r>
            <a:r>
              <a:rPr lang="en-US" altLang="zh-CN" sz="3200" b="1" u="sng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cried my heart out</a:t>
            </a:r>
            <a:r>
              <a:rPr lang="en-US" altLang="zh-CN" sz="32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  in my Jeep on this deserted road for the kindness from some strangers.</a:t>
            </a:r>
            <a:endParaRPr lang="zh-CN" altLang="en-US" sz="3200"/>
          </a:p>
          <a:p>
            <a:endParaRPr lang="zh-CN" altLang="en-US" sz="3200">
              <a:solidFill>
                <a:srgbClr val="0000FF"/>
              </a:solidFill>
            </a:endParaRPr>
          </a:p>
          <a:p>
            <a:endParaRPr lang="zh-CN" altLang="en-US" sz="320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1120" y="0"/>
            <a:ext cx="1204912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lang="en-US" sz="2800" b="0" i="1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Dad calls the stores but none carry the bolt that fits this old van.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bolt was gone magically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Leaning against the van with his face and hands black with grease, my father shrugged his shoulder  and forced a smile, 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“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trip would be a bubble!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”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Contrary to what I had expected, something soft inside touched me.Their busy figures and hopeful expressions appeared before my eyes constantly, which drove me to move towards him. 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“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Maybe it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’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only a joke!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”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I comforted him.</a:t>
            </a:r>
            <a:r>
              <a:rPr lang="en-US" sz="2800" b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Just at that time, a ball of fur came into my sight. It was a cat doll for Max as he was always interested in all small objects.</a:t>
            </a:r>
            <a:endParaRPr lang="en-US" sz="28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algn="just"/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2800" i="1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Then it hits me.“Max!” I shouted,“Find Max!”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Dad's eyes popped out. Surely he understood what I meant.For the next moment, he spun around yelling  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“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Max, Max...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”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but the ball was nowhere to be found.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Suddenly, the sound in the corner of the backyard caught my attention. I crept quietly towards the direction. The little ball was pawing the earth carefully, trying to hide something in it- the very bolt! Oh, my God! At the sight of me, Max pricked up his ears and miaowed at me proudly as if to announce his victory. 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All of us laughed in relief.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Anyway, the trip started with such</a:t>
            </a:r>
            <a:r>
              <a:rPr lang="en-US" sz="28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an unforgettable beginning as well as  my delayed anticipation. </a:t>
            </a:r>
            <a:endParaRPr lang="en-US" altLang="en-US" sz="28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0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chemeClr val="accent6">
                    <a:lumMod val="75000"/>
                  </a:schemeClr>
                </a:solidFill>
              </a:rPr>
              <a:t>好句欣赏：</a:t>
            </a:r>
            <a:endParaRPr lang="zh-CN" altLang="en-US" sz="3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583565"/>
            <a:ext cx="1213040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Exhausted and frustrated, Dad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breathed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a long sigh of depression and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forced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a smile.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I could feel the strong sadness hidden behind Dad's simle, which made my heart sink.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With his head drooped, the unexpected situation hit Dad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like a bucket of icy water.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Max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curled into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a ball and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pawed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 very missing bolt playfully.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With the golden sunshine tracing(draw a line) the outline of the scenery along the way, gusts of laughter echoed in the old van.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Pacing restlessly around, I barely knew what I could do to make him feel better.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303530"/>
            <a:ext cx="1219136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天道酬勤（勤奋与决心得到回报）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ard work and determination pay off.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把成就主要归功于......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给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颁奖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present sb. with an award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学业成就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academic accomplishment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对全球公正的努力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付出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commitment to global justice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帮助不发达地区的贫穷孩子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deprived children in underdeveloped countries 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0"/>
            <a:ext cx="121831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+mj-lt"/>
                <a:cs typeface="+mj-lt"/>
              </a:rPr>
              <a:t>返校</a:t>
            </a:r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1. I am grateful __________ staff at Coventry University ___________ gave me support and resources I needed, especially with English not being my first language, and without that I would not ______________ (achieve) what I have.</a:t>
            </a:r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2. Coventry University has made a big impact on _________ I am today.  It has helped me grow in confidence, develop team work and leadership skills.</a:t>
            </a:r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考文垂大学对我今天的成就产生了巨大的影响。它帮助我增强了自信，培养了团队合作精神和领导能力。</a:t>
            </a:r>
            <a:endParaRPr lang="zh-CN" altLang="en-US" sz="3600">
              <a:latin typeface="+mj-lt"/>
              <a:cs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6880" y="4032250"/>
            <a:ext cx="37401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39910" y="4032250"/>
            <a:ext cx="15741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0"/>
            <a:ext cx="1218311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1、 They view this kind of advertising __________ environmental damage and will take strong action against it.</a:t>
            </a:r>
            <a:endParaRPr lang="zh-CN" altLang="en-US" sz="3600"/>
          </a:p>
          <a:p>
            <a:r>
              <a:rPr lang="zh-CN" altLang="en-US" sz="3600"/>
              <a:t>2、As for the Brazilian artist’s work, the authorities __________ (annoy) but could find nothing to charge him ___________.</a:t>
            </a:r>
            <a:endParaRPr lang="zh-CN" altLang="en-US" sz="3600"/>
          </a:p>
          <a:p>
            <a:r>
              <a:rPr lang="zh-CN" altLang="en-US" sz="3600"/>
              <a:t>3、They had no other option but __________ (clean) the tunnel.</a:t>
            </a:r>
            <a:endParaRPr lang="zh-CN" altLang="en-US" sz="3600"/>
          </a:p>
          <a:p>
            <a:r>
              <a:rPr lang="en-US" altLang="zh-CN" sz="3600"/>
              <a:t>4. They find dirty surfaces and paint them with images or messages ________(use) cleaning brushes or pressure hoses.</a:t>
            </a:r>
            <a:endParaRPr lang="en-US" altLang="zh-CN" sz="3600"/>
          </a:p>
          <a:p>
            <a:r>
              <a:rPr lang="en-US" altLang="zh-CN" sz="3600"/>
              <a:t>5.</a:t>
            </a:r>
            <a:r>
              <a:rPr lang="en-US" altLang="zh-CN" sz="3200">
                <a:sym typeface="+mn-ea"/>
              </a:rPr>
              <a:t>他（老人）的目光一直扫过每一个人，寻找能和他一起下棋的人。</a:t>
            </a:r>
            <a:endParaRPr lang="en-US" altLang="zh-CN" sz="3600"/>
          </a:p>
          <a:p>
            <a:r>
              <a:rPr lang="en-US" altLang="zh-CN" sz="3600"/>
              <a:t>His eyes </a:t>
            </a:r>
            <a:r>
              <a:rPr lang="en-US" altLang="zh-CN" sz="3600">
                <a:solidFill>
                  <a:srgbClr val="FF0000"/>
                </a:solidFill>
              </a:rPr>
              <a:t>kept jumping from person to person</a:t>
            </a:r>
            <a:r>
              <a:rPr lang="en-US" altLang="zh-CN" sz="3600"/>
              <a:t>, </a:t>
            </a:r>
            <a:r>
              <a:rPr lang="en-US" altLang="zh-CN" sz="3600">
                <a:solidFill>
                  <a:srgbClr val="FF0000"/>
                </a:solidFill>
              </a:rPr>
              <a:t>searching for </a:t>
            </a:r>
            <a:r>
              <a:rPr lang="en-US" altLang="zh-CN" sz="3600"/>
              <a:t>someone to join him for a game of chess.</a:t>
            </a:r>
            <a:endParaRPr lang="en-US" altLang="zh-CN" sz="3600"/>
          </a:p>
          <a:p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" y="182245"/>
            <a:ext cx="1216469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把某人置于危险的境地  </a:t>
            </a:r>
            <a:endParaRPr lang="zh-CN" altLang="en-US" sz="3200"/>
          </a:p>
          <a:p>
            <a:r>
              <a:rPr lang="en-US" altLang="zh-CN" sz="3200"/>
              <a:t>put sb at risk of</a:t>
            </a:r>
            <a:r>
              <a:rPr lang="zh-CN" altLang="en-US" sz="3200"/>
              <a:t>                                          </a:t>
            </a:r>
            <a:endParaRPr lang="zh-CN" altLang="en-US" sz="3200"/>
          </a:p>
          <a:p>
            <a:r>
              <a:rPr lang="zh-CN" altLang="en-US" sz="3200"/>
              <a:t>弥补损失</a:t>
            </a:r>
            <a:endParaRPr lang="zh-CN" altLang="en-US" sz="3200"/>
          </a:p>
          <a:p>
            <a:r>
              <a:rPr lang="en-US" altLang="zh-CN" sz="3200"/>
              <a:t>make up for the loss of</a:t>
            </a:r>
            <a:endParaRPr lang="en-US" altLang="zh-CN" sz="3200"/>
          </a:p>
          <a:p>
            <a:r>
              <a:rPr lang="zh-CN" altLang="en-US" sz="3200"/>
              <a:t>解决一个关于</a:t>
            </a:r>
            <a:r>
              <a:rPr lang="en-US" altLang="zh-CN" sz="3200"/>
              <a:t>...</a:t>
            </a:r>
            <a:r>
              <a:rPr lang="zh-CN" altLang="en-US" sz="3200"/>
              <a:t>的问题</a:t>
            </a:r>
            <a:endParaRPr lang="zh-CN" altLang="en-US" sz="3200"/>
          </a:p>
          <a:p>
            <a:r>
              <a:rPr lang="zh-CN" altLang="en-US" sz="3200"/>
              <a:t>addressed </a:t>
            </a:r>
            <a:r>
              <a:rPr lang="en-US" altLang="zh-CN" sz="3200"/>
              <a:t>a preblem conserning/address an envelop/He addressed an audience of 10.000people.</a:t>
            </a:r>
            <a:endParaRPr lang="en-US" altLang="zh-CN" sz="3200"/>
          </a:p>
          <a:p>
            <a:r>
              <a:rPr lang="zh-CN" altLang="en-US" sz="3200"/>
              <a:t>经常参加刺激大脑的活动</a:t>
            </a:r>
            <a:endParaRPr lang="en-US" altLang="zh-CN" sz="3200"/>
          </a:p>
          <a:p>
            <a:r>
              <a:rPr lang="zh-CN" altLang="en-US" sz="3200"/>
              <a:t> regularly engage in mentally stimulating activities</a:t>
            </a:r>
            <a:endParaRPr lang="zh-CN" altLang="en-US" sz="3200"/>
          </a:p>
          <a:p>
            <a:r>
              <a:rPr lang="zh-CN" altLang="en-US" sz="3200"/>
              <a:t>社交互动</a:t>
            </a:r>
            <a:endParaRPr lang="zh-CN" altLang="en-US" sz="3200"/>
          </a:p>
          <a:p>
            <a:r>
              <a:rPr lang="zh-CN" altLang="en-US" sz="3200"/>
              <a:t> social interaction</a:t>
            </a:r>
            <a:endParaRPr lang="zh-CN" altLang="en-US" sz="3200"/>
          </a:p>
          <a:p>
            <a:r>
              <a:rPr lang="zh-CN" altLang="en-US" sz="3200"/>
              <a:t>引起同情</a:t>
            </a:r>
            <a:endParaRPr lang="zh-CN" altLang="en-US" sz="3200"/>
          </a:p>
          <a:p>
            <a:r>
              <a:rPr lang="zh-CN" altLang="en-US" sz="3200"/>
              <a:t>arouse readers’ sympathy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7330"/>
            <a:ext cx="121913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保持……减到最少</a:t>
            </a:r>
            <a:endParaRPr lang="zh-CN" altLang="en-US" sz="3600"/>
          </a:p>
          <a:p>
            <a:r>
              <a:rPr lang="zh-CN" altLang="en-US" sz="3600">
                <a:solidFill>
                  <a:srgbClr val="FF0000"/>
                </a:solidFill>
              </a:rPr>
              <a:t>keep...... to a minimum</a:t>
            </a:r>
            <a:endParaRPr lang="zh-CN" altLang="en-US" sz="3600">
              <a:solidFill>
                <a:srgbClr val="FF0000"/>
              </a:solidFill>
            </a:endParaRPr>
          </a:p>
          <a:p>
            <a:r>
              <a:rPr lang="zh-CN" altLang="en-US" sz="3600"/>
              <a:t>感觉你的脾气上来了                    </a:t>
            </a:r>
            <a:endParaRPr lang="zh-CN" altLang="en-US" sz="3600"/>
          </a:p>
          <a:p>
            <a:r>
              <a:rPr lang="zh-CN" altLang="en-US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feel your temper rising</a:t>
            </a:r>
            <a:endParaRPr lang="zh-CN" altLang="en-US" sz="3600"/>
          </a:p>
          <a:p>
            <a:r>
              <a:rPr lang="zh-CN" altLang="en-US" sz="3600"/>
              <a:t>work on one thing at a time==</a:t>
            </a:r>
            <a:endParaRPr lang="zh-CN" altLang="en-US" sz="3600"/>
          </a:p>
          <a:p>
            <a:r>
              <a:rPr lang="zh-CN" altLang="en-US" sz="3600"/>
              <a:t>工作很累人，效率低下，压力很大</a:t>
            </a:r>
            <a:endParaRPr lang="zh-CN" altLang="en-US" sz="3600"/>
          </a:p>
          <a:p>
            <a:r>
              <a:rPr lang="zh-CN" altLang="en-US" sz="3600">
                <a:solidFill>
                  <a:srgbClr val="FF0000"/>
                </a:solidFill>
              </a:rPr>
              <a:t>it is tiring, inefficient and highly stressful 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64135"/>
            <a:ext cx="1216342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I'm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amazed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(amaze) how wildly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passionate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(passion) people are in their feelings toward this novel --regardless of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whether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they love or hate “The Alchemist”.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After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listening to “the sign”, the boy is off for the adventure in his personal jouney of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exploration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(explore) and self-discovery, searching for the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hidden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(hide) treasure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located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(locate) near the pyramids in Egypt.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treasure lies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where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your heart belongs.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Like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many writers, I'm an expert at procrastination. When I ought to be working on an assignment,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 clock ticking towards my deadline,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I'll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sit there watching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pointless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(point) videos on YouTube.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This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fresh perspective on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procrastination is beginning to open up exciting new approach to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reducing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(reduce) the habit.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Hundred more deaths could have happened (happen) in Washington state over the past weeks of bad air from the fires.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035" y="179070"/>
            <a:ext cx="13055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43220" y="179070"/>
            <a:ext cx="17265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73875" y="631825"/>
            <a:ext cx="13150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38975" y="1611630"/>
            <a:ext cx="4902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23895" y="2074545"/>
            <a:ext cx="18605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390" y="2642870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59275" y="2642870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4490" y="3143885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31360" y="4037965"/>
            <a:ext cx="787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42360" y="4577080"/>
            <a:ext cx="1441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17825" y="5566410"/>
            <a:ext cx="13652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26180" y="6076950"/>
            <a:ext cx="33864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-63500"/>
            <a:ext cx="1215453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>
                <a:latin typeface="Times New Roman" panose="02020603050405020304" charset="0"/>
                <a:cs typeface="Times New Roman" panose="02020603050405020304" charset="0"/>
              </a:rPr>
              <a:t>模卷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zh-CN" sz="2800">
                <a:latin typeface="Times New Roman" panose="02020603050405020304" charset="0"/>
                <a:cs typeface="Times New Roman" panose="02020603050405020304" charset="0"/>
              </a:rPr>
              <a:t>巨大的成功孕育着更大的梦想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greater success is breeding greater ambition.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承诺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make a commitment to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占据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比率）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account for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不可预测的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unpredictable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最重要的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priority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被严厉得批评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 bitterly criticized by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重视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put emphasis on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被证明是有有效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prove vital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785" y="64135"/>
            <a:ext cx="1220152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灵活的行程表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 flexible schedule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比较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by contrast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匀出时间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make time for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帮助你在教育职业上进步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you advance in your education and career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很荣誉在网上买到书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easily access books on line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have easy access to books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高效地进行日程管理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 efficient at schedule management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43510"/>
            <a:ext cx="1216469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记住，努力不一定能保证成功，但没有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付出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，什么都不可能。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Keep in mind that effeots doesn't necessily gurantee success, but without devotion, nothing is possible.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梦想值得你付出时间和努力。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Dreams deserve your time and efforts.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钱应该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用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在最重要的地方。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Money should be put where it matters most.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她是第一个提出这个想法的人。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She is the first to put forward the idea.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这是爸爸在他的职业生涯中第一次得到一个暑假的机会。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It's the first time that dad has been offered a summer off in his career.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5" y="344805"/>
            <a:ext cx="1219136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pump: 1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o move sth quickly up and down or in and out 上下（或内外）快速摇动；急速摇晃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He kept pumping my hand up and down. 他不停地摇动着我的手。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I pumped the handle like crazy. 我拼命地来回摇动手柄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to move quickly up and down or in and out 快速上下（或内外）运动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She sprinted for the line, legs pumping. 她双腿紧蹬，奔向终点线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My heart was pumping with excitement. 我激动得心里怦怦直跳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303530"/>
            <a:ext cx="1219136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天道酬勤（勤奋与决心得到回报）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把成就主要归功于......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给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颁奖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present sb. with an award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学业成就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academic accomplishment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/achievements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对全球公正的努力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付出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commitment to global justice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帮助不发达地区的贫穷孩子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deprived children in underdeveloped countries 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466725"/>
            <a:ext cx="121831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+mj-lt"/>
                <a:cs typeface="+mj-lt"/>
              </a:rPr>
              <a:t>返校</a:t>
            </a:r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1. I am grateful __________ staff at Coventry University ___________ gave me support and resources I needed, especially with English not being my first language, and without that I would not ______________ (achieve) what I have.</a:t>
            </a:r>
            <a:endParaRPr lang="zh-CN" altLang="en-US" sz="3600">
              <a:latin typeface="+mj-lt"/>
              <a:cs typeface="+mj-lt"/>
            </a:endParaRPr>
          </a:p>
          <a:p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2. Coventry University has made a big impact on _________ I am today.</a:t>
            </a:r>
            <a:endParaRPr lang="zh-CN" altLang="en-US" sz="36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811530"/>
            <a:ext cx="121831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1、 They view this kind of advertising __________ environmental damage and will take strong action against it.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2、As for the Brazilian artist’s work, the authorities __________ (annoy) but could find nothing to charge him ___________.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3、They had no other option but __________ (clean) the tunnel.</a:t>
            </a:r>
            <a:endParaRPr lang="zh-CN" altLang="en-US"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" y="182245"/>
            <a:ext cx="1216469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把某人置于危险的境地  </a:t>
            </a:r>
            <a:endParaRPr lang="zh-CN" altLang="en-US" sz="3200"/>
          </a:p>
          <a:p>
            <a:r>
              <a:rPr lang="en-US" altLang="zh-CN" sz="3200"/>
              <a:t>put sb at risk of</a:t>
            </a:r>
            <a:r>
              <a:rPr lang="zh-CN" altLang="en-US" sz="3200"/>
              <a:t>                                          </a:t>
            </a:r>
            <a:endParaRPr lang="zh-CN" altLang="en-US" sz="3200"/>
          </a:p>
          <a:p>
            <a:r>
              <a:rPr lang="zh-CN" altLang="en-US" sz="3200"/>
              <a:t>弥补损失</a:t>
            </a:r>
            <a:endParaRPr lang="zh-CN" altLang="en-US" sz="3200"/>
          </a:p>
          <a:p>
            <a:r>
              <a:rPr lang="en-US" altLang="zh-CN" sz="3200"/>
              <a:t>make up for the loss of</a:t>
            </a:r>
            <a:endParaRPr lang="en-US" altLang="zh-CN" sz="3200"/>
          </a:p>
          <a:p>
            <a:r>
              <a:rPr lang="zh-CN" altLang="en-US" sz="3200"/>
              <a:t>解决一个关于</a:t>
            </a:r>
            <a:r>
              <a:rPr lang="en-US" altLang="zh-CN" sz="3200"/>
              <a:t>...</a:t>
            </a:r>
            <a:r>
              <a:rPr lang="zh-CN" altLang="en-US" sz="3200"/>
              <a:t>的问题</a:t>
            </a:r>
            <a:endParaRPr lang="zh-CN" altLang="en-US" sz="3200"/>
          </a:p>
          <a:p>
            <a:r>
              <a:rPr lang="zh-CN" altLang="en-US" sz="3200"/>
              <a:t>addressed </a:t>
            </a:r>
            <a:r>
              <a:rPr lang="en-US" altLang="zh-CN" sz="3200"/>
              <a:t>a preblem conserning/address an envelop/He addressed an audience of 10.000people.</a:t>
            </a:r>
            <a:endParaRPr lang="en-US" altLang="zh-CN" sz="3200"/>
          </a:p>
          <a:p>
            <a:r>
              <a:rPr lang="zh-CN" altLang="en-US" sz="3200"/>
              <a:t>经常参加刺激大脑的活动</a:t>
            </a:r>
            <a:endParaRPr lang="en-US" altLang="zh-CN" sz="3200"/>
          </a:p>
          <a:p>
            <a:r>
              <a:rPr lang="zh-CN" altLang="en-US" sz="3200"/>
              <a:t> regularly engage in mentally stimulating activities</a:t>
            </a:r>
            <a:endParaRPr lang="zh-CN" altLang="en-US" sz="3200"/>
          </a:p>
          <a:p>
            <a:r>
              <a:rPr lang="zh-CN" altLang="en-US" sz="3200"/>
              <a:t>社交互动</a:t>
            </a:r>
            <a:endParaRPr lang="zh-CN" altLang="en-US" sz="3200"/>
          </a:p>
          <a:p>
            <a:r>
              <a:rPr lang="zh-CN" altLang="en-US" sz="3200"/>
              <a:t> social interaction</a:t>
            </a:r>
            <a:endParaRPr lang="zh-CN" altLang="en-US" sz="3200"/>
          </a:p>
          <a:p>
            <a:r>
              <a:rPr lang="zh-CN" altLang="en-US" sz="3200"/>
              <a:t>引起同情</a:t>
            </a:r>
            <a:endParaRPr lang="zh-CN" altLang="en-US" sz="3200"/>
          </a:p>
          <a:p>
            <a:r>
              <a:rPr lang="zh-CN" altLang="en-US" sz="3200"/>
              <a:t>arouse readers’ sympathy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7330"/>
            <a:ext cx="121913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保持……减到最少</a:t>
            </a:r>
            <a:endParaRPr lang="zh-CN" altLang="en-US" sz="3600"/>
          </a:p>
          <a:p>
            <a:r>
              <a:rPr lang="zh-CN" altLang="en-US" sz="3600">
                <a:solidFill>
                  <a:srgbClr val="FF0000"/>
                </a:solidFill>
              </a:rPr>
              <a:t>keep...... to a minimum</a:t>
            </a:r>
            <a:endParaRPr lang="zh-CN" altLang="en-US" sz="3600">
              <a:solidFill>
                <a:srgbClr val="FF0000"/>
              </a:solidFill>
            </a:endParaRPr>
          </a:p>
          <a:p>
            <a:r>
              <a:rPr lang="zh-CN" altLang="en-US" sz="3600"/>
              <a:t>感觉你的脾气上来了                    </a:t>
            </a:r>
            <a:endParaRPr lang="zh-CN" altLang="en-US" sz="3600"/>
          </a:p>
          <a:p>
            <a:r>
              <a:rPr lang="zh-CN" altLang="en-US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feel your temper rising</a:t>
            </a:r>
            <a:endParaRPr lang="zh-CN" altLang="en-US" sz="3600"/>
          </a:p>
          <a:p>
            <a:r>
              <a:rPr lang="zh-CN" altLang="en-US" sz="3600"/>
              <a:t>work on one thing at a time==</a:t>
            </a:r>
            <a:endParaRPr lang="zh-CN" altLang="en-US" sz="3600"/>
          </a:p>
          <a:p>
            <a:r>
              <a:rPr lang="zh-CN" altLang="en-US" sz="3600"/>
              <a:t>工作很累人，效率低下，压力很大</a:t>
            </a:r>
            <a:endParaRPr lang="zh-CN" altLang="en-US" sz="3600"/>
          </a:p>
          <a:p>
            <a:r>
              <a:rPr lang="zh-CN" altLang="en-US" sz="3600">
                <a:solidFill>
                  <a:srgbClr val="FF0000"/>
                </a:solidFill>
              </a:rPr>
              <a:t>it is tiring, inefficient and highly stressful 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-63500"/>
            <a:ext cx="1215453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>
                <a:latin typeface="Times New Roman" panose="02020603050405020304" charset="0"/>
                <a:cs typeface="Times New Roman" panose="02020603050405020304" charset="0"/>
              </a:rPr>
              <a:t>巨大的成功孕育着更大的梦想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greater success is breeding greater ambition.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承诺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make a commitment to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占据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比率）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account for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不可预测的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unpredictable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最重要的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priority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被严厉得批评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 bitterly criticized by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重视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put emphasis on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被证明是有有效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prove vital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" y="0"/>
            <a:ext cx="121545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Para 1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chase after the man(riding the scooter?)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(worry as well as determination)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the man and Kim(interact?)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attack him to save Kim?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just follow and wait for the golden chance?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15" y="2629535"/>
            <a:ext cx="121437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Para2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What's the man's response?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What did the couple do?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husband?wife?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what's the result?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the man?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be arrested? just be frightened away?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Kim?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thanks, praise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police?the parents? the other people?a painter?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785" y="64135"/>
            <a:ext cx="1220152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灵活的行程表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 flexible schedule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比较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by contrast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匀出时间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make time for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帮助你在教育职业上进步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you advance in your education and career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很荣誉在网上买到书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easily access books on line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have easy access to books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高效地进行日程管理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 efficient at schedule management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43510"/>
            <a:ext cx="1216469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记住，努力不一定能保证成功，但没有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付出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，什么都不可能。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Keep in mind that effeots doesn't necessily gurantee success, but without devotion, nothing is possible.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梦想值得你付出时间和努力。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Dreams deserve your time and efforts.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钱应该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用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在最重要的地方。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Money should be put where it matters most.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她是第一个提出这个想法的人。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She is the first to put forward the idea.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这是爸爸在他的职业生涯中第一次得到一个暑假的机会。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It's the first time that dad has been offered a summer off in his career.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5" y="344805"/>
            <a:ext cx="1219136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pump: 1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o move sth quickly up and down or in and out 上下（或内外）快速摇动；急速摇晃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He kept pumping my hand up and down. 他不停地摇动着我的手。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I pumped the handle like crazy. 我拼命地来回摇动手柄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to move quickly up and down or in and out 快速上下（或内外）运动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She sprinted for the line, legs pumping. 她双腿紧蹬，奔向终点线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My heart was pumping with excitement. 我激动得心里怦怦直跳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33045"/>
            <a:ext cx="121920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/>
              <a:t>新的程序相比较看起来既快又易</a:t>
            </a:r>
            <a:endParaRPr lang="en-US" altLang="zh-CN" sz="3600"/>
          </a:p>
          <a:p>
            <a:r>
              <a:rPr lang="en-US" altLang="zh-CN" sz="3600">
                <a:solidFill>
                  <a:srgbClr val="FF0000"/>
                </a:solidFill>
              </a:rPr>
              <a:t>The new procedure looks quick and easy by comparison.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zh-CN" altLang="en-US" sz="3600"/>
              <a:t>在短期，变化几乎无可察觉，但从长期看，是明显的</a:t>
            </a:r>
            <a:endParaRPr lang="zh-CN" altLang="en-US" sz="3600"/>
          </a:p>
          <a:p>
            <a:r>
              <a:rPr lang="en-US" altLang="zh-CN" sz="3600">
                <a:solidFill>
                  <a:srgbClr val="FF0000"/>
                </a:solidFill>
              </a:rPr>
              <a:t>In the short term, the change can be nearly unnoticeable, but in the long term, it becomes apparent.</a:t>
            </a:r>
            <a:endParaRPr lang="en-US" altLang="zh-CN" sz="3600"/>
          </a:p>
          <a:p>
            <a:r>
              <a:rPr lang="zh-CN" altLang="en-US" sz="3600"/>
              <a:t>我们孩提时的性情和成年后的性格是相一致的</a:t>
            </a:r>
            <a:endParaRPr lang="zh-CN" altLang="en-US" sz="3600"/>
          </a:p>
          <a:p>
            <a:r>
              <a:rPr lang="en-US" altLang="zh-CN" sz="3600">
                <a:solidFill>
                  <a:srgbClr val="FF0000"/>
                </a:solidFill>
              </a:rPr>
              <a:t>Our temperamments as children correspond to adult personalities.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zh-CN" altLang="en-US" sz="3600"/>
              <a:t>一般来讲，这种成熟法则适用于每个人</a:t>
            </a:r>
            <a:endParaRPr lang="zh-CN" altLang="en-US" sz="3600"/>
          </a:p>
          <a:p>
            <a:r>
              <a:rPr lang="en-US" altLang="zh-CN" sz="3600">
                <a:solidFill>
                  <a:srgbClr val="FF0000"/>
                </a:solidFill>
              </a:rPr>
              <a:t>In general, the maturity principle applies to everyone.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87630" y="2131695"/>
            <a:ext cx="12192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FF0000"/>
                </a:solidFill>
              </a:rPr>
              <a:t>countless opportunities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en-US" altLang="zh-CN" sz="3600">
                <a:solidFill>
                  <a:srgbClr val="FF0000"/>
                </a:solidFill>
              </a:rPr>
              <a:t> adjust to what would soon become my rearity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en-US" altLang="zh-CN" sz="3600">
                <a:solidFill>
                  <a:srgbClr val="FF0000"/>
                </a:solidFill>
              </a:rPr>
              <a:t>this event would have impat on my future teaching career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en-US" altLang="zh-CN" sz="3600">
                <a:solidFill>
                  <a:srgbClr val="FF0000"/>
                </a:solidFill>
              </a:rPr>
              <a:t>bid sb goodbye/good morning/farewell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en-US" altLang="zh-CN" sz="3600">
                <a:solidFill>
                  <a:srgbClr val="FF0000"/>
                </a:solidFill>
              </a:rPr>
              <a:t>as the day/time progressed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en-US" altLang="zh-CN" sz="3600">
                <a:solidFill>
                  <a:srgbClr val="FF0000"/>
                </a:solidFill>
              </a:rPr>
              <a:t>look closely enough</a:t>
            </a:r>
            <a:endParaRPr lang="en-US" altLang="zh-CN" sz="3600">
              <a:solidFill>
                <a:srgbClr val="FF0000"/>
              </a:solidFill>
            </a:endParaRPr>
          </a:p>
          <a:p>
            <a:endParaRPr lang="en-US" altLang="zh-CN" sz="36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" y="271145"/>
            <a:ext cx="121729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I had a fuller understanding of teaching when I received the unexpected and special gifts from my students before departure. 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1501775" y="375285"/>
            <a:ext cx="9950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685" y="963930"/>
            <a:ext cx="14649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3825" y="1483360"/>
            <a:ext cx="20726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ldLvl="0" animBg="1"/>
      <p:bldP spid="6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60960"/>
            <a:ext cx="1215453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intelligent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demanding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conservative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down-to-earth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mature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stubborn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bravery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courageous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genuine/sincere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find fault with sb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be to blame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ridiculous/absurd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consult/insult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swallow one's pride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5" y="190500"/>
            <a:ext cx="4657725" cy="661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语法填空语言积累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由于</a:t>
            </a:r>
            <a:r>
              <a:rPr lang="zh-CN" altLang="en-US" sz="2800" dirty="0" smtClean="0"/>
              <a:t>农村地区BMI的增加</a:t>
            </a:r>
            <a:endParaRPr lang="zh-CN" altLang="en-US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国际认可的测量工具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上升了</a:t>
            </a:r>
            <a:r>
              <a:rPr lang="en-US" altLang="zh-CN" sz="2800" dirty="0" smtClean="0"/>
              <a:t>2.1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4.</a:t>
            </a:r>
            <a:r>
              <a:rPr lang="zh-CN" altLang="en-US" sz="2800" dirty="0" smtClean="0"/>
              <a:t>显著的变化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5.</a:t>
            </a:r>
            <a:r>
              <a:rPr lang="zh-CN" altLang="en-US" sz="2800" dirty="0" smtClean="0"/>
              <a:t>研究的</a:t>
            </a:r>
            <a:r>
              <a:rPr lang="zh-CN" altLang="en-US" sz="2800" dirty="0" smtClean="0"/>
              <a:t>四分之三的国家</a:t>
            </a:r>
            <a:endParaRPr lang="zh-CN" altLang="en-US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6.</a:t>
            </a:r>
            <a:r>
              <a:rPr lang="zh-CN" altLang="en-US" sz="2800" dirty="0" smtClean="0"/>
              <a:t>农村地区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7.</a:t>
            </a:r>
            <a:r>
              <a:rPr lang="zh-CN" altLang="en-US" sz="2800" dirty="0" smtClean="0"/>
              <a:t>差异大幅</a:t>
            </a:r>
            <a:r>
              <a:rPr lang="zh-CN" altLang="en-US" sz="2800" dirty="0" smtClean="0"/>
              <a:t>急剧减小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43450" y="190500"/>
            <a:ext cx="744918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语法填空</a:t>
            </a:r>
            <a:r>
              <a:rPr lang="zh-CN" altLang="en-US" sz="2800" dirty="0"/>
              <a:t>语言</a:t>
            </a:r>
            <a:r>
              <a:rPr lang="zh-CN" altLang="en-US" sz="2800" dirty="0" smtClean="0"/>
              <a:t>积累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</a:rPr>
              <a:t>1. due to gains in BMI in rural areas.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</a:rPr>
              <a:t>2.the internationally recognized measurement tool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</a:rPr>
              <a:t>3.increaae by 2.1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</a:rPr>
              <a:t>4.striking changes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</a:rPr>
              <a:t>5.three quarters </a:t>
            </a:r>
            <a:r>
              <a:rPr lang="zh-CN" altLang="en-US" sz="2800" dirty="0" smtClean="0">
                <a:solidFill>
                  <a:srgbClr val="0000FF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 three in/out of four, three fourths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en-US" altLang="zh-CN" sz="2800" dirty="0" smtClean="0">
                <a:solidFill>
                  <a:srgbClr val="FF0000"/>
                </a:solidFill>
              </a:rPr>
              <a:t>of the countries studied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</a:rPr>
              <a:t>6.rural areas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FF"/>
                </a:solidFill>
              </a:rPr>
              <a:t>7.The differences narrowed sharply</a:t>
            </a:r>
            <a:endParaRPr lang="en-US" altLang="zh-CN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5" y="83185"/>
            <a:ext cx="1219136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天道酬勤（勤奋与决心得到回报）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Hard work and determination pay off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把成就主要归功于......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给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颁奖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present sb. with an award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学业成就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academic accomplishment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对全球公正的努力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付出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commitment to global justice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帮助不发达地区的贫穷孩子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deprived children in underdeveloped countries 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466725"/>
            <a:ext cx="121831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+mj-lt"/>
                <a:cs typeface="+mj-lt"/>
              </a:rPr>
              <a:t>返校</a:t>
            </a:r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1. I am grateful __________ staff at Coventry University ___________ gave me support and resources I needed, especially with English not being my first language, and without that I would not ______________ (achieve) what I have.</a:t>
            </a:r>
            <a:endParaRPr lang="zh-CN" altLang="en-US" sz="3600">
              <a:latin typeface="+mj-lt"/>
              <a:cs typeface="+mj-lt"/>
            </a:endParaRPr>
          </a:p>
          <a:p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2. Coventry University has made a big impact on _________ I am today.</a:t>
            </a:r>
            <a:endParaRPr lang="zh-CN" altLang="en-US" sz="36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811530"/>
            <a:ext cx="121831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1、 They view this kind of advertising __________ environmental damage and will take strong action against it.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2、As for the Brazilian artist’s work, the authorities __________ (annoy) but could find nothing to charge him ___________.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3、They had no other option but __________ (clean) the tunnel.</a:t>
            </a:r>
            <a:endParaRPr lang="zh-CN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" y="182245"/>
            <a:ext cx="1216469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把某人置于危险的境地  </a:t>
            </a:r>
            <a:endParaRPr lang="zh-CN" altLang="en-US" sz="3200"/>
          </a:p>
          <a:p>
            <a:r>
              <a:rPr lang="en-US" altLang="zh-CN" sz="3200">
                <a:solidFill>
                  <a:srgbClr val="FF0000"/>
                </a:solidFill>
              </a:rPr>
              <a:t>put sb at risk of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/>
              <a:t>                                         </a:t>
            </a:r>
            <a:endParaRPr lang="zh-CN" altLang="en-US" sz="3200"/>
          </a:p>
          <a:p>
            <a:r>
              <a:rPr lang="zh-CN" altLang="en-US" sz="3200"/>
              <a:t>弥补损失</a:t>
            </a:r>
            <a:endParaRPr lang="zh-CN" altLang="en-US" sz="3200"/>
          </a:p>
          <a:p>
            <a:r>
              <a:rPr lang="en-US" altLang="zh-CN" sz="3200">
                <a:solidFill>
                  <a:srgbClr val="FF0000"/>
                </a:solidFill>
              </a:rPr>
              <a:t>make up for the loss of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zh-CN" altLang="en-US" sz="3200"/>
              <a:t>解决一个关于</a:t>
            </a:r>
            <a:r>
              <a:rPr lang="en-US" altLang="zh-CN" sz="3200"/>
              <a:t>...</a:t>
            </a:r>
            <a:r>
              <a:rPr lang="zh-CN" altLang="en-US" sz="3200"/>
              <a:t>的问题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addressed </a:t>
            </a:r>
            <a:r>
              <a:rPr lang="en-US" altLang="zh-CN" sz="3200">
                <a:solidFill>
                  <a:srgbClr val="FF0000"/>
                </a:solidFill>
              </a:rPr>
              <a:t>a preblem conserning</a:t>
            </a:r>
            <a:r>
              <a:rPr lang="en-US" altLang="zh-CN" sz="3200"/>
              <a:t>/a</a:t>
            </a:r>
            <a:r>
              <a:rPr lang="en-US" altLang="zh-CN" sz="3200">
                <a:solidFill>
                  <a:srgbClr val="0000FF"/>
                </a:solidFill>
              </a:rPr>
              <a:t>ddress an envelop/He addressed an audience of 10.000 people.</a:t>
            </a:r>
            <a:endParaRPr lang="en-US" altLang="zh-CN" sz="3200">
              <a:solidFill>
                <a:srgbClr val="0000FF"/>
              </a:solidFill>
            </a:endParaRPr>
          </a:p>
          <a:p>
            <a:r>
              <a:rPr lang="zh-CN" altLang="en-US" sz="3200"/>
              <a:t>经常参加刺激大脑的活动</a:t>
            </a:r>
            <a:endParaRPr lang="en-US" altLang="zh-CN" sz="3200"/>
          </a:p>
          <a:p>
            <a:r>
              <a:rPr lang="zh-CN" altLang="en-US" sz="3200"/>
              <a:t> </a:t>
            </a:r>
            <a:r>
              <a:rPr lang="zh-CN" altLang="en-US" sz="3200">
                <a:solidFill>
                  <a:srgbClr val="FF0000"/>
                </a:solidFill>
              </a:rPr>
              <a:t>regularly engage in mentally stimulating activities</a:t>
            </a:r>
            <a:endParaRPr lang="zh-CN" altLang="en-US" sz="3200"/>
          </a:p>
          <a:p>
            <a:r>
              <a:rPr lang="zh-CN" altLang="en-US" sz="3200"/>
              <a:t>社交互动</a:t>
            </a:r>
            <a:endParaRPr lang="zh-CN" altLang="en-US" sz="3200"/>
          </a:p>
          <a:p>
            <a:r>
              <a:rPr lang="zh-CN" altLang="en-US" sz="3200"/>
              <a:t>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social interaction</a:t>
            </a:r>
            <a:endParaRPr lang="zh-CN" altLang="en-US" sz="3200"/>
          </a:p>
          <a:p>
            <a:r>
              <a:rPr lang="zh-CN" altLang="en-US" sz="3200"/>
              <a:t>引起同情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arouse readers’ sympathy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7330"/>
            <a:ext cx="121913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保持……减到最少</a:t>
            </a:r>
            <a:endParaRPr lang="zh-CN" altLang="en-US" sz="3600"/>
          </a:p>
          <a:p>
            <a:r>
              <a:rPr lang="zh-CN" altLang="en-US" sz="3600">
                <a:solidFill>
                  <a:srgbClr val="FF0000"/>
                </a:solidFill>
              </a:rPr>
              <a:t>keep...... to a minimum</a:t>
            </a:r>
            <a:endParaRPr lang="zh-CN" altLang="en-US" sz="3600">
              <a:solidFill>
                <a:srgbClr val="FF0000"/>
              </a:solidFill>
            </a:endParaRPr>
          </a:p>
          <a:p>
            <a:r>
              <a:rPr lang="zh-CN" altLang="en-US" sz="3600"/>
              <a:t>感觉你的脾气上来了                    </a:t>
            </a:r>
            <a:endParaRPr lang="zh-CN" altLang="en-US" sz="3600"/>
          </a:p>
          <a:p>
            <a:r>
              <a:rPr lang="zh-CN" altLang="en-US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feel your temper rising</a:t>
            </a:r>
            <a:endParaRPr lang="zh-CN" altLang="en-US" sz="3600"/>
          </a:p>
          <a:p>
            <a:r>
              <a:rPr lang="zh-CN" altLang="en-US" sz="3600"/>
              <a:t>work on one thing at a time==</a:t>
            </a:r>
            <a:endParaRPr lang="zh-CN" altLang="en-US" sz="3600"/>
          </a:p>
          <a:p>
            <a:r>
              <a:rPr lang="zh-CN" altLang="en-US" sz="3600"/>
              <a:t>工作很累人，效率低下，压力很大</a:t>
            </a:r>
            <a:endParaRPr lang="zh-CN" altLang="en-US" sz="3600"/>
          </a:p>
          <a:p>
            <a:r>
              <a:rPr lang="en-US" altLang="zh-CN" sz="3600">
                <a:solidFill>
                  <a:srgbClr val="FF0000"/>
                </a:solidFill>
              </a:rPr>
              <a:t>The task </a:t>
            </a:r>
            <a:r>
              <a:rPr lang="zh-CN" altLang="en-US" sz="3600">
                <a:solidFill>
                  <a:srgbClr val="FF0000"/>
                </a:solidFill>
              </a:rPr>
              <a:t>is tiring, inefficient and highly stressful 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0"/>
            <a:ext cx="12172950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肚子饿得咕咕叫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My stomach was growling/rumbling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/grumbling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from hunger. </a:t>
            </a:r>
            <a:endParaRPr lang="zh-CN" altLang="en-US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My stomach is making noises from hunger. </a:t>
            </a:r>
            <a:endParaRPr lang="zh-CN" altLang="en-US" sz="320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My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 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belly/stomach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gave an enormous rumble/started to rumble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.</a:t>
            </a:r>
            <a:endParaRPr lang="en-US" sz="3200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  <a:sym typeface="+mn-ea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我突然觉得很饿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Pangs of hunger suddenly struck me.</a:t>
            </a:r>
            <a:endParaRPr lang="zh-CN" altLang="en-US" sz="32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Not until then did I feel my stomach is making noises from hunger.</a:t>
            </a:r>
            <a:endParaRPr lang="en-US" altLang="zh-CN" sz="32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我饿了，肚子在抗议了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A rumbling/grumbling stomach/</a:t>
            </a:r>
            <a:r>
              <a:rPr lang="en-US" altLang="en-US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The sound of my stomach grumbling </a:t>
            </a:r>
            <a:r>
              <a:rPr lang="en-US" altLang="zh-CN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betrayed me/gave me away.</a:t>
            </a:r>
            <a:endParaRPr lang="zh-CN" altLang="en-US" sz="32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肚子咕咕叫，我尴尬地脸红了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A flush/blushof embarrassment came to my cheeks at the sound of my stomach grumbling.</a:t>
            </a:r>
            <a:endParaRPr lang="zh-CN" altLang="en-US" sz="32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2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12500</Words>
  <Application>WPS 演示</Application>
  <PresentationFormat>自定义</PresentationFormat>
  <Paragraphs>368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宋体</vt:lpstr>
      <vt:lpstr>Wingdings</vt:lpstr>
      <vt:lpstr>Candara</vt:lpstr>
      <vt:lpstr>华文新魏</vt:lpstr>
      <vt:lpstr>Symbol</vt:lpstr>
      <vt:lpstr>Times New Roman</vt:lpstr>
      <vt:lpstr>华文楷体</vt:lpstr>
      <vt:lpstr>微软雅黑</vt:lpstr>
      <vt:lpstr>Arial Unicode MS</vt:lpstr>
      <vt:lpstr>等线</vt:lpstr>
      <vt:lpstr>仿宋</vt:lpstr>
      <vt:lpstr>Wingdings</vt:lpstr>
      <vt:lpstr>Calibri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lina</cp:lastModifiedBy>
  <cp:revision>459</cp:revision>
  <dcterms:created xsi:type="dcterms:W3CDTF">2017-08-18T03:02:00Z</dcterms:created>
  <dcterms:modified xsi:type="dcterms:W3CDTF">2021-03-16T00:31:02Z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