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438" r:id="rId4"/>
    <p:sldId id="448" r:id="rId6"/>
    <p:sldId id="449" r:id="rId7"/>
    <p:sldId id="410" r:id="rId8"/>
    <p:sldId id="414" r:id="rId9"/>
    <p:sldId id="506" r:id="rId10"/>
    <p:sldId id="428" r:id="rId11"/>
    <p:sldId id="419" r:id="rId12"/>
    <p:sldId id="422" r:id="rId13"/>
    <p:sldId id="544" r:id="rId14"/>
    <p:sldId id="472" r:id="rId15"/>
    <p:sldId id="483" r:id="rId16"/>
    <p:sldId id="473" r:id="rId17"/>
    <p:sldId id="488" r:id="rId18"/>
    <p:sldId id="474" r:id="rId19"/>
    <p:sldId id="475" r:id="rId20"/>
    <p:sldId id="482" r:id="rId21"/>
    <p:sldId id="481" r:id="rId22"/>
    <p:sldId id="485" r:id="rId23"/>
    <p:sldId id="572" r:id="rId24"/>
    <p:sldId id="454" r:id="rId25"/>
    <p:sldId id="450" r:id="rId26"/>
    <p:sldId id="465" r:id="rId27"/>
    <p:sldId id="464" r:id="rId28"/>
    <p:sldId id="466" r:id="rId29"/>
    <p:sldId id="471" r:id="rId30"/>
    <p:sldId id="451" r:id="rId31"/>
    <p:sldId id="507" r:id="rId32"/>
    <p:sldId id="534" r:id="rId33"/>
    <p:sldId id="535" r:id="rId34"/>
    <p:sldId id="479" r:id="rId35"/>
    <p:sldId id="484" r:id="rId36"/>
    <p:sldId id="537" r:id="rId37"/>
    <p:sldId id="487" r:id="rId38"/>
    <p:sldId id="536" r:id="rId39"/>
    <p:sldId id="486" r:id="rId40"/>
    <p:sldId id="425" r:id="rId41"/>
    <p:sldId id="43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卢潇潇" initials="卢"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69D3"/>
    <a:srgbClr val="FFFFFF"/>
    <a:srgbClr val="0070C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65" d="100"/>
          <a:sy n="65" d="100"/>
        </p:scale>
        <p:origin x="-108" y="-186"/>
      </p:cViewPr>
      <p:guideLst>
        <p:guide orient="horz" pos="2069"/>
        <p:guide pos="396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showMasterSp="0">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showMasterSp="0">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9" Type="http://schemas.openxmlformats.org/officeDocument/2006/relationships/theme" Target="../theme/theme2.xml"/><Relationship Id="rId18" Type="http://schemas.openxmlformats.org/officeDocument/2006/relationships/image" Target="../media/image1.png"/><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pic>
        <p:nvPicPr>
          <p:cNvPr id="2" name="图片 1" descr="水印"/>
          <p:cNvPicPr>
            <a:picLocks noChangeAspect="1"/>
          </p:cNvPicPr>
          <p:nvPr userDrawn="1"/>
        </p:nvPicPr>
        <p:blipFill>
          <a:blip r:embed="rId9"/>
          <a:stretch>
            <a:fillRect/>
          </a:stretch>
        </p:blipFill>
        <p:spPr>
          <a:xfrm>
            <a:off x="6915150" y="63500"/>
            <a:ext cx="5173345" cy="16744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8" name="图片 7" descr="水印"/>
          <p:cNvPicPr>
            <a:picLocks noChangeAspect="1"/>
          </p:cNvPicPr>
          <p:nvPr userDrawn="1"/>
        </p:nvPicPr>
        <p:blipFill>
          <a:blip r:embed="rId18"/>
          <a:stretch>
            <a:fillRect/>
          </a:stretch>
        </p:blipFill>
        <p:spPr>
          <a:xfrm>
            <a:off x="6915150" y="63500"/>
            <a:ext cx="5173345" cy="1674495"/>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 Target="slide22.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9.jpe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7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8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8.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val 13"/>
          <p:cNvSpPr>
            <a:spLocks noChangeArrowheads="1"/>
          </p:cNvSpPr>
          <p:nvPr/>
        </p:nvSpPr>
        <p:spPr bwMode="auto">
          <a:xfrm>
            <a:off x="8245535" y="1475968"/>
            <a:ext cx="3886200" cy="3907333"/>
          </a:xfrm>
          <a:prstGeom prst="ellipse">
            <a:avLst/>
          </a:prstGeom>
          <a:blipFill>
            <a:blip r:embed="rId1" cstate="print"/>
            <a:stretch>
              <a:fillRect/>
            </a:stretch>
          </a:blipFill>
          <a:ln w="10" cap="flat">
            <a:solidFill>
              <a:srgbClr val="C1C0C3"/>
            </a:solidFill>
            <a:prstDash val="solid"/>
            <a:miter lim="800000"/>
          </a:ln>
        </p:spPr>
        <p:txBody>
          <a:bodyPr vert="horz" wrap="square" lIns="91388" tIns="45694" rIns="91388" bIns="45694" numCol="1" anchor="t" anchorCtr="0" compatLnSpc="1"/>
          <a:lstStyle/>
          <a:p>
            <a:endParaRPr lang="zh-CN" altLang="en-US" sz="2400">
              <a:cs typeface="+mn-ea"/>
              <a:sym typeface="+mn-lt"/>
            </a:endParaRPr>
          </a:p>
        </p:txBody>
      </p:sp>
      <p:grpSp>
        <p:nvGrpSpPr>
          <p:cNvPr id="22" name="组合 21"/>
          <p:cNvGrpSpPr/>
          <p:nvPr/>
        </p:nvGrpSpPr>
        <p:grpSpPr>
          <a:xfrm>
            <a:off x="8889" y="-1880"/>
            <a:ext cx="573235" cy="481442"/>
            <a:chOff x="3378359" y="640707"/>
            <a:chExt cx="663790" cy="557497"/>
          </a:xfrm>
        </p:grpSpPr>
        <p:sp>
          <p:nvSpPr>
            <p:cNvPr id="34" name="图文框 33"/>
            <p:cNvSpPr/>
            <p:nvPr/>
          </p:nvSpPr>
          <p:spPr>
            <a:xfrm>
              <a:off x="3378359" y="640707"/>
              <a:ext cx="442527" cy="371664"/>
            </a:xfrm>
            <a:prstGeom prst="frame">
              <a:avLst>
                <a:gd name="adj1" fmla="val 7594"/>
              </a:avLst>
            </a:prstGeom>
            <a:solidFill>
              <a:srgbClr val="ECCE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latin typeface="+mn-ea"/>
                <a:cs typeface="+mn-cs"/>
              </a:endParaRPr>
            </a:p>
          </p:txBody>
        </p:sp>
        <p:sp>
          <p:nvSpPr>
            <p:cNvPr id="35" name="图文框 34"/>
            <p:cNvSpPr/>
            <p:nvPr/>
          </p:nvSpPr>
          <p:spPr>
            <a:xfrm>
              <a:off x="3599622" y="826540"/>
              <a:ext cx="442527" cy="371664"/>
            </a:xfrm>
            <a:prstGeom prst="frame">
              <a:avLst>
                <a:gd name="adj1" fmla="val 7594"/>
              </a:avLst>
            </a:prstGeom>
            <a:solidFill>
              <a:srgbClr val="ECCE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latin typeface="+mn-ea"/>
                <a:cs typeface="+mn-cs"/>
              </a:endParaRPr>
            </a:p>
          </p:txBody>
        </p:sp>
      </p:grpSp>
      <p:sp>
        <p:nvSpPr>
          <p:cNvPr id="5" name="文本框 4"/>
          <p:cNvSpPr txBox="1"/>
          <p:nvPr/>
        </p:nvSpPr>
        <p:spPr>
          <a:xfrm>
            <a:off x="487045" y="2313305"/>
            <a:ext cx="7629525" cy="2491740"/>
          </a:xfrm>
          <a:prstGeom prst="rect">
            <a:avLst/>
          </a:prstGeom>
          <a:noFill/>
        </p:spPr>
        <p:txBody>
          <a:bodyPr wrap="square" rtlCol="0">
            <a:spAutoFit/>
          </a:bodyPr>
          <a:p>
            <a:r>
              <a:rPr sz="4400" b="1">
                <a:latin typeface="宋体" panose="02010600030101010101" pitchFamily="2" charset="-122"/>
                <a:ea typeface="宋体" panose="02010600030101010101" pitchFamily="2" charset="-122"/>
                <a:cs typeface="宋体" panose="02010600030101010101" pitchFamily="2" charset="-122"/>
              </a:rPr>
              <a:t>2021年3月“七彩阳光”</a:t>
            </a:r>
            <a:endParaRPr sz="4400" b="1">
              <a:latin typeface="宋体" panose="02010600030101010101" pitchFamily="2" charset="-122"/>
              <a:ea typeface="宋体" panose="02010600030101010101" pitchFamily="2" charset="-122"/>
              <a:cs typeface="宋体" panose="02010600030101010101" pitchFamily="2" charset="-122"/>
            </a:endParaRPr>
          </a:p>
          <a:p>
            <a:r>
              <a:rPr sz="4400" b="1">
                <a:latin typeface="宋体" panose="02010600030101010101" pitchFamily="2" charset="-122"/>
                <a:ea typeface="宋体" panose="02010600030101010101" pitchFamily="2" charset="-122"/>
                <a:cs typeface="宋体" panose="02010600030101010101" pitchFamily="2" charset="-122"/>
              </a:rPr>
              <a:t>高三下返校联考读后续写讲评</a:t>
            </a:r>
            <a:endParaRPr sz="5400" b="1">
              <a:latin typeface="宋体" panose="02010600030101010101" pitchFamily="2" charset="-122"/>
              <a:ea typeface="宋体" panose="02010600030101010101" pitchFamily="2" charset="-122"/>
              <a:cs typeface="宋体" panose="02010600030101010101" pitchFamily="2" charset="-122"/>
            </a:endParaRPr>
          </a:p>
          <a:p>
            <a:pPr algn="r"/>
            <a:endParaRPr lang="en-US" altLang="zh-CN" sz="3200" b="1">
              <a:latin typeface="宋体" panose="02010600030101010101" pitchFamily="2" charset="-122"/>
              <a:ea typeface="宋体" panose="02010600030101010101" pitchFamily="2" charset="-122"/>
              <a:cs typeface="宋体" panose="02010600030101010101" pitchFamily="2" charset="-122"/>
            </a:endParaRPr>
          </a:p>
          <a:p>
            <a:pPr algn="r"/>
            <a:r>
              <a:rPr lang="en-US" altLang="zh-CN" sz="3600" b="1">
                <a:latin typeface="宋体" panose="02010600030101010101" pitchFamily="2" charset="-122"/>
                <a:ea typeface="宋体" panose="02010600030101010101" pitchFamily="2" charset="-122"/>
                <a:cs typeface="宋体" panose="02010600030101010101" pitchFamily="2" charset="-122"/>
              </a:rPr>
              <a:t>——</a:t>
            </a:r>
            <a:r>
              <a:rPr lang="zh-CN" altLang="en-US" sz="3600" b="1">
                <a:latin typeface="宋体" panose="02010600030101010101" pitchFamily="2" charset="-122"/>
                <a:ea typeface="宋体" panose="02010600030101010101" pitchFamily="2" charset="-122"/>
                <a:cs typeface="宋体" panose="02010600030101010101" pitchFamily="2" charset="-122"/>
              </a:rPr>
              <a:t>圣诞买新衣</a:t>
            </a:r>
            <a:endParaRPr lang="zh-CN" altLang="en-US" sz="36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800100"/>
            <a:ext cx="12152630" cy="4030980"/>
          </a:xfrm>
          <a:prstGeom prst="rect">
            <a:avLst/>
          </a:prstGeom>
          <a:noFill/>
        </p:spPr>
        <p:txBody>
          <a:bodyPr wrap="square" rtlCol="0">
            <a:spAutoFit/>
          </a:bodyPr>
          <a:p>
            <a:r>
              <a:rPr lang="en-US" altLang="zh-CN" sz="3200">
                <a:solidFill>
                  <a:srgbClr val="FF0000"/>
                </a:solidFill>
                <a:latin typeface="Times New Roman" panose="02020603050405020304" charset="0"/>
                <a:cs typeface="Times New Roman" panose="02020603050405020304" charset="0"/>
              </a:rPr>
              <a:t>The main possible plots:</a:t>
            </a:r>
            <a:endParaRPr lang="en-US" altLang="zh-CN" sz="3200">
              <a:solidFill>
                <a:srgbClr val="FF0000"/>
              </a:solidFill>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Angelina was happy ...</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sym typeface="+mn-ea"/>
              </a:rPr>
              <a:t>Angelina refused the offered help.</a:t>
            </a:r>
            <a:endParaRPr lang="en-US" altLang="zh-CN" sz="320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Angelina left the store.</a:t>
            </a:r>
            <a:endParaRPr lang="en-US" altLang="zh-CN" sz="320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rPr>
              <a:t>She donated her money.</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The man’s response to her kindness.</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She decided to doing some sewing to beauty her old dress.</a:t>
            </a:r>
            <a:endParaRPr lang="en-US" altLang="zh-CN" sz="3200">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ox(in)">
                                      <p:cBhvr>
                                        <p:cTn id="18" dur="20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 calcmode="lin" valueType="num">
                                      <p:cBhvr additive="base">
                                        <p:cTn id="2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ox(in)">
                                      <p:cBhvr>
                                        <p:cTn id="34"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 y="98495"/>
            <a:ext cx="10969200" cy="705600"/>
          </a:xfrm>
        </p:spPr>
        <p:txBody>
          <a:bodyPr/>
          <a:lstStyle/>
          <a:p>
            <a:r>
              <a:rPr lang="en-US" altLang="zh-CN" dirty="0" smtClean="0"/>
              <a:t>The change of the feelings</a:t>
            </a:r>
            <a:endParaRPr lang="zh-CN" altLang="en-US" dirty="0"/>
          </a:p>
        </p:txBody>
      </p:sp>
      <p:sp>
        <p:nvSpPr>
          <p:cNvPr id="8" name="TextBox 7"/>
          <p:cNvSpPr txBox="1"/>
          <p:nvPr/>
        </p:nvSpPr>
        <p:spPr>
          <a:xfrm>
            <a:off x="2455554" y="874387"/>
            <a:ext cx="3150221" cy="646331"/>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sz="3600" b="1" dirty="0" smtClean="0">
                <a:latin typeface="Corbel" panose="020B0503020204020204" pitchFamily="34" charset="0"/>
              </a:rPr>
              <a:t>feelings at first</a:t>
            </a:r>
            <a:endParaRPr lang="zh-CN" altLang="en-US" sz="3600" b="1" dirty="0" smtClean="0">
              <a:latin typeface="Corbel" panose="020B0503020204020204" pitchFamily="34" charset="0"/>
            </a:endParaRPr>
          </a:p>
        </p:txBody>
      </p:sp>
      <p:sp>
        <p:nvSpPr>
          <p:cNvPr id="9" name="TextBox 8"/>
          <p:cNvSpPr txBox="1"/>
          <p:nvPr/>
        </p:nvSpPr>
        <p:spPr>
          <a:xfrm>
            <a:off x="2682133" y="2167760"/>
            <a:ext cx="2555508" cy="646331"/>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sz="3600" b="1" dirty="0" smtClean="0">
                <a:latin typeface="Corbel" panose="020B0503020204020204" pitchFamily="34" charset="0"/>
              </a:rPr>
              <a:t>observation</a:t>
            </a:r>
            <a:endParaRPr lang="zh-CN" altLang="en-US" sz="3600" b="1" dirty="0" smtClean="0">
              <a:latin typeface="Corbel" panose="020B0503020204020204" pitchFamily="34" charset="0"/>
            </a:endParaRPr>
          </a:p>
        </p:txBody>
      </p:sp>
      <p:sp>
        <p:nvSpPr>
          <p:cNvPr id="10" name="TextBox 9"/>
          <p:cNvSpPr txBox="1"/>
          <p:nvPr/>
        </p:nvSpPr>
        <p:spPr>
          <a:xfrm>
            <a:off x="3080306" y="3437770"/>
            <a:ext cx="2095445" cy="646331"/>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sz="3600" b="1" dirty="0" smtClean="0">
                <a:latin typeface="Corbel" panose="020B0503020204020204" pitchFamily="34" charset="0"/>
              </a:rPr>
              <a:t>reflection</a:t>
            </a:r>
            <a:endParaRPr lang="zh-CN" altLang="en-US" sz="3600" b="1" dirty="0" smtClean="0">
              <a:latin typeface="Corbel" panose="020B0503020204020204" pitchFamily="34" charset="0"/>
            </a:endParaRPr>
          </a:p>
        </p:txBody>
      </p:sp>
      <p:sp>
        <p:nvSpPr>
          <p:cNvPr id="11" name="TextBox 10"/>
          <p:cNvSpPr txBox="1"/>
          <p:nvPr/>
        </p:nvSpPr>
        <p:spPr>
          <a:xfrm>
            <a:off x="2533081" y="4543659"/>
            <a:ext cx="3826689" cy="646331"/>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sz="3600" b="1" dirty="0" smtClean="0">
                <a:latin typeface="Corbel" panose="020B0503020204020204" pitchFamily="34" charset="0"/>
              </a:rPr>
              <a:t>feelings in the end</a:t>
            </a:r>
            <a:endParaRPr lang="zh-CN" altLang="en-US" sz="3600" b="1" dirty="0" smtClean="0">
              <a:latin typeface="Corbel" panose="020B0503020204020204" pitchFamily="34" charset="0"/>
            </a:endParaRPr>
          </a:p>
        </p:txBody>
      </p:sp>
      <p:sp>
        <p:nvSpPr>
          <p:cNvPr id="12" name="下箭头 11"/>
          <p:cNvSpPr/>
          <p:nvPr/>
        </p:nvSpPr>
        <p:spPr>
          <a:xfrm>
            <a:off x="3476566" y="1599277"/>
            <a:ext cx="762000" cy="568036"/>
          </a:xfrm>
          <a:prstGeom prst="downArrow">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3600"/>
          </a:p>
        </p:txBody>
      </p:sp>
      <p:sp>
        <p:nvSpPr>
          <p:cNvPr id="13" name="下箭头 12"/>
          <p:cNvSpPr/>
          <p:nvPr/>
        </p:nvSpPr>
        <p:spPr>
          <a:xfrm>
            <a:off x="3550675" y="2814319"/>
            <a:ext cx="817419" cy="623455"/>
          </a:xfrm>
          <a:prstGeom prst="downArrow">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3600"/>
          </a:p>
        </p:txBody>
      </p:sp>
      <p:sp>
        <p:nvSpPr>
          <p:cNvPr id="14" name="下箭头 13"/>
          <p:cNvSpPr/>
          <p:nvPr/>
        </p:nvSpPr>
        <p:spPr>
          <a:xfrm>
            <a:off x="3830655" y="4084075"/>
            <a:ext cx="762000" cy="459331"/>
          </a:xfrm>
          <a:prstGeom prst="downArrow">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3600"/>
          </a:p>
        </p:txBody>
      </p:sp>
      <p:sp>
        <p:nvSpPr>
          <p:cNvPr id="17" name="TextBox 16"/>
          <p:cNvSpPr txBox="1"/>
          <p:nvPr/>
        </p:nvSpPr>
        <p:spPr>
          <a:xfrm>
            <a:off x="1773382" y="5442942"/>
            <a:ext cx="8433399" cy="1200329"/>
          </a:xfrm>
          <a:prstGeom prst="rect">
            <a:avLst/>
          </a:prstGeom>
          <a:noFill/>
        </p:spPr>
        <p:txBody>
          <a:bodyPr wrap="none" rtlCol="0">
            <a:spAutoFit/>
          </a:bodyPr>
          <a:lstStyle/>
          <a:p>
            <a:pPr>
              <a:buFont typeface="Wingdings" panose="05000000000000000000" pitchFamily="2" charset="2"/>
              <a:buChar char="n"/>
            </a:pPr>
            <a:r>
              <a:rPr lang="en-US" altLang="zh-CN" sz="3600" b="1" dirty="0" smtClean="0">
                <a:solidFill>
                  <a:srgbClr val="FF0000"/>
                </a:solidFill>
                <a:latin typeface="Times New Roman" panose="02020603050405020304" charset="0"/>
                <a:cs typeface="Times New Roman" panose="02020603050405020304" charset="0"/>
              </a:rPr>
              <a:t>  What to observe and how to describe it</a:t>
            </a:r>
            <a:endParaRPr lang="en-US" altLang="zh-CN" sz="3600" b="1" dirty="0" smtClean="0">
              <a:solidFill>
                <a:srgbClr val="FF0000"/>
              </a:solidFill>
              <a:latin typeface="Times New Roman" panose="02020603050405020304" charset="0"/>
              <a:cs typeface="Times New Roman" panose="02020603050405020304" charset="0"/>
            </a:endParaRPr>
          </a:p>
          <a:p>
            <a:pPr>
              <a:buFont typeface="Wingdings" panose="05000000000000000000" pitchFamily="2" charset="2"/>
              <a:buChar char="n"/>
            </a:pPr>
            <a:r>
              <a:rPr lang="en-US" altLang="zh-CN" sz="3600" b="1" dirty="0" smtClean="0">
                <a:solidFill>
                  <a:srgbClr val="FF0000"/>
                </a:solidFill>
                <a:latin typeface="Times New Roman" panose="02020603050405020304" charset="0"/>
                <a:cs typeface="Times New Roman" panose="02020603050405020304" charset="0"/>
              </a:rPr>
              <a:t>  What to reflect and how to describe it</a:t>
            </a:r>
            <a:endParaRPr lang="zh-CN" altLang="en-US" sz="3600" b="1"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2021.3  </a:t>
            </a:r>
            <a:r>
              <a:rPr lang="zh-CN" altLang="en-US"/>
              <a:t>十校联考  </a:t>
            </a:r>
            <a:r>
              <a:rPr lang="en-US" altLang="zh-CN"/>
              <a:t>The missing bolt</a:t>
            </a:r>
            <a:endParaRPr lang="en-US" altLang="zh-CN"/>
          </a:p>
        </p:txBody>
      </p:sp>
      <p:sp>
        <p:nvSpPr>
          <p:cNvPr id="7" name="TextBox 6"/>
          <p:cNvSpPr txBox="1"/>
          <p:nvPr/>
        </p:nvSpPr>
        <p:spPr>
          <a:xfrm>
            <a:off x="68580" y="1892300"/>
            <a:ext cx="12192635" cy="396938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i="1" dirty="0" smtClean="0">
                <a:latin typeface="Calibri" panose="020F0502020204030204" charset="0"/>
                <a:sym typeface="+mn-ea"/>
              </a:rPr>
              <a:t>Dad called the stores but none carried the bolt that fitted this old van. </a:t>
            </a:r>
            <a:endParaRPr lang="en-US" altLang="zh-CN" sz="2800" b="1" i="1" dirty="0" smtClean="0">
              <a:latin typeface="Calibri" panose="020F0502020204030204" charset="0"/>
              <a:sym typeface="+mn-ea"/>
            </a:endParaRPr>
          </a:p>
          <a:p>
            <a:pPr marL="457200" indent="-457200">
              <a:buFont typeface="Arial" panose="020B0604020202020204" pitchFamily="34" charset="0"/>
              <a:buChar char="•"/>
            </a:pPr>
            <a:endParaRPr lang="en-US" altLang="zh-CN" sz="2800" b="1" i="1" dirty="0" smtClean="0">
              <a:latin typeface="Calibri" panose="020F0502020204030204" charset="0"/>
              <a:sym typeface="+mn-ea"/>
            </a:endParaRPr>
          </a:p>
          <a:p>
            <a:pPr marL="457200" indent="-457200">
              <a:buFont typeface="Arial" panose="020B0604020202020204" pitchFamily="34" charset="0"/>
              <a:buChar char="•"/>
            </a:pPr>
            <a:endParaRPr lang="en-US" altLang="zh-CN" sz="2800" b="1" i="1" dirty="0" smtClean="0">
              <a:latin typeface="Calibri" panose="020F0502020204030204" charset="0"/>
              <a:sym typeface="+mn-ea"/>
            </a:endParaRPr>
          </a:p>
          <a:p>
            <a:pPr marL="457200" indent="-457200">
              <a:buFont typeface="Arial" panose="020B0604020202020204" pitchFamily="34" charset="0"/>
              <a:buChar char="•"/>
            </a:pPr>
            <a:endParaRPr lang="en-US" altLang="zh-CN" sz="2800" b="1" i="1" dirty="0" smtClean="0">
              <a:latin typeface="Calibri" panose="020F0502020204030204" charset="0"/>
              <a:sym typeface="+mn-ea"/>
            </a:endParaRPr>
          </a:p>
          <a:p>
            <a:pPr marL="457200" indent="-457200">
              <a:buFont typeface="Arial" panose="020B0604020202020204" pitchFamily="34" charset="0"/>
              <a:buChar char="•"/>
            </a:pPr>
            <a:endParaRPr lang="en-US" altLang="zh-CN" sz="2800" b="1" i="1" dirty="0" smtClean="0">
              <a:latin typeface="Calibri" panose="020F0502020204030204" charset="0"/>
              <a:sym typeface="+mn-ea"/>
            </a:endParaRPr>
          </a:p>
          <a:p>
            <a:pPr marL="457200" indent="-457200">
              <a:buFont typeface="Arial" panose="020B0604020202020204" pitchFamily="34" charset="0"/>
              <a:buChar char="•"/>
            </a:pPr>
            <a:endParaRPr lang="en-US" altLang="zh-CN" sz="2800" b="1" i="1" dirty="0" smtClean="0">
              <a:latin typeface="Calibri" panose="020F0502020204030204" charset="0"/>
              <a:sym typeface="+mn-ea"/>
            </a:endParaRPr>
          </a:p>
          <a:p>
            <a:pPr marL="457200" indent="-457200">
              <a:buFont typeface="Arial" panose="020B0604020202020204" pitchFamily="34" charset="0"/>
              <a:buChar char="•"/>
            </a:pPr>
            <a:r>
              <a:rPr lang="en-US" altLang="zh-CN" sz="2800" b="1" i="1" dirty="0" smtClean="0">
                <a:latin typeface="Calibri" panose="020F0502020204030204" charset="0"/>
                <a:sym typeface="+mn-ea"/>
              </a:rPr>
              <a:t>Then it hit me. “Max!” I shouted, “Find Max!” </a:t>
            </a:r>
            <a:endParaRPr lang="en-US" altLang="zh-CN" sz="2800" b="1" i="1" dirty="0" smtClean="0">
              <a:latin typeface="Calibri" panose="020F0502020204030204" charset="0"/>
              <a:sym typeface="+mn-ea"/>
            </a:endParaRPr>
          </a:p>
          <a:p>
            <a:pPr indent="0">
              <a:buFont typeface="Arial" panose="020B0604020202020204" pitchFamily="34" charset="0"/>
              <a:buNone/>
            </a:pPr>
            <a:r>
              <a:rPr lang="en-US" altLang="zh-CN" sz="2800" dirty="0" smtClean="0">
                <a:latin typeface="Calibri" panose="020F0502020204030204" charset="0"/>
              </a:rPr>
              <a:t> </a:t>
            </a:r>
            <a:endParaRPr lang="en-US" altLang="zh-CN" sz="2800" dirty="0" smtClean="0">
              <a:latin typeface="Calibri" panose="020F0502020204030204" charset="0"/>
            </a:endParaRPr>
          </a:p>
          <a:p>
            <a:pPr marL="514350" indent="-514350">
              <a:buFont typeface="Arial" panose="020B0604020202020204" pitchFamily="34" charset="0"/>
              <a:buChar char="•"/>
            </a:pPr>
            <a:endParaRPr lang="en-US" altLang="zh-CN" sz="2800" dirty="0" smtClean="0">
              <a:latin typeface="Calibri" panose="020F0502020204030204" charset="0"/>
            </a:endParaRPr>
          </a:p>
        </p:txBody>
      </p:sp>
      <p:sp>
        <p:nvSpPr>
          <p:cNvPr id="3" name="文本框 2"/>
          <p:cNvSpPr txBox="1"/>
          <p:nvPr/>
        </p:nvSpPr>
        <p:spPr>
          <a:xfrm>
            <a:off x="178435" y="2604135"/>
            <a:ext cx="12145010" cy="1814830"/>
          </a:xfrm>
          <a:prstGeom prst="rect">
            <a:avLst/>
          </a:prstGeom>
          <a:noFill/>
        </p:spPr>
        <p:txBody>
          <a:bodyPr wrap="square" rtlCol="0">
            <a:spAutoFit/>
          </a:bodyPr>
          <a:p>
            <a:r>
              <a:rPr lang="en-US" altLang="zh-CN" sz="2800">
                <a:solidFill>
                  <a:srgbClr val="FF0000"/>
                </a:solidFill>
              </a:rPr>
              <a:t>How did i feel?</a:t>
            </a:r>
            <a:endParaRPr lang="en-US" altLang="zh-CN" sz="2800">
              <a:solidFill>
                <a:srgbClr val="FF0000"/>
              </a:solidFill>
            </a:endParaRPr>
          </a:p>
          <a:p>
            <a:r>
              <a:rPr lang="en-US" altLang="zh-CN" sz="2800">
                <a:solidFill>
                  <a:srgbClr val="FF0000"/>
                </a:solidFill>
              </a:rPr>
              <a:t>what did i observe (dad)?</a:t>
            </a:r>
            <a:endParaRPr lang="en-US" altLang="zh-CN" sz="2800">
              <a:solidFill>
                <a:srgbClr val="FF0000"/>
              </a:solidFill>
            </a:endParaRPr>
          </a:p>
          <a:p>
            <a:r>
              <a:rPr lang="en-US" altLang="zh-CN" sz="2800">
                <a:solidFill>
                  <a:srgbClr val="FF0000"/>
                </a:solidFill>
              </a:rPr>
              <a:t>What did i think of?</a:t>
            </a:r>
            <a:endParaRPr lang="en-US" altLang="zh-CN" sz="2800">
              <a:solidFill>
                <a:srgbClr val="FF0000"/>
              </a:solidFill>
            </a:endParaRPr>
          </a:p>
          <a:p>
            <a:r>
              <a:rPr lang="en-US" altLang="zh-CN" sz="2800">
                <a:solidFill>
                  <a:srgbClr val="FF0000"/>
                </a:solidFill>
              </a:rPr>
              <a:t>what’s my decision?</a:t>
            </a:r>
            <a:endParaRPr lang="en-US" altLang="zh-CN"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 y="718185"/>
            <a:ext cx="12191365" cy="466725"/>
          </a:xfrm>
        </p:spPr>
        <p:txBody>
          <a:bodyPr>
            <a:normAutofit fontScale="90000"/>
          </a:bodyPr>
          <a:lstStyle/>
          <a:p>
            <a:r>
              <a:rPr lang="en-US" altLang="zh-CN" sz="3110" dirty="0" smtClean="0"/>
              <a:t>Sentence patterns to describe your observation of sb</a:t>
            </a:r>
            <a:br>
              <a:rPr lang="en-US" altLang="zh-CN" sz="3110" dirty="0" smtClean="0"/>
            </a:br>
            <a:r>
              <a:rPr lang="en-US" altLang="zh-CN" sz="3110" dirty="0" smtClean="0">
                <a:latin typeface="Times New Roman" panose="02020603050405020304" charset="0"/>
                <a:cs typeface="Times New Roman" panose="02020603050405020304" charset="0"/>
                <a:sym typeface="+mn-ea"/>
              </a:rPr>
              <a:t>I </a:t>
            </a:r>
            <a:r>
              <a:rPr lang="en-US" altLang="zh-CN" sz="3110" dirty="0" smtClean="0">
                <a:solidFill>
                  <a:srgbClr val="0000FF"/>
                </a:solidFill>
                <a:latin typeface="Times New Roman" panose="02020603050405020304" charset="0"/>
                <a:cs typeface="Times New Roman" panose="02020603050405020304" charset="0"/>
                <a:sym typeface="+mn-ea"/>
              </a:rPr>
              <a:t>noticed</a:t>
            </a:r>
            <a:r>
              <a:rPr lang="en-US" altLang="zh-CN" sz="3110" dirty="0" smtClean="0">
                <a:latin typeface="Times New Roman" panose="02020603050405020304" charset="0"/>
                <a:cs typeface="Times New Roman" panose="02020603050405020304" charset="0"/>
                <a:sym typeface="+mn-ea"/>
              </a:rPr>
              <a:t> </a:t>
            </a:r>
            <a:r>
              <a:rPr lang="en-US" altLang="zh-CN" sz="3110" dirty="0" smtClean="0">
                <a:solidFill>
                  <a:srgbClr val="0000FF"/>
                </a:solidFill>
                <a:latin typeface="Times New Roman" panose="02020603050405020304" charset="0"/>
                <a:cs typeface="Times New Roman" panose="02020603050405020304" charset="0"/>
                <a:sym typeface="+mn-ea"/>
              </a:rPr>
              <a:t>the tears </a:t>
            </a:r>
            <a:r>
              <a:rPr lang="en-US" altLang="zh-CN" sz="3110" dirty="0" smtClean="0">
                <a:latin typeface="Times New Roman" panose="02020603050405020304" charset="0"/>
                <a:cs typeface="Times New Roman" panose="02020603050405020304" charset="0"/>
                <a:sym typeface="+mn-ea"/>
              </a:rPr>
              <a:t>in my father's eyes  and </a:t>
            </a:r>
            <a:r>
              <a:rPr lang="en-US" altLang="zh-CN" sz="3110" dirty="0" smtClean="0">
                <a:solidFill>
                  <a:srgbClr val="0000FF"/>
                </a:solidFill>
                <a:latin typeface="Times New Roman" panose="02020603050405020304" charset="0"/>
                <a:cs typeface="Times New Roman" panose="02020603050405020304" charset="0"/>
                <a:sym typeface="+mn-ea"/>
              </a:rPr>
              <a:t>the pain </a:t>
            </a:r>
            <a:r>
              <a:rPr lang="en-US" altLang="zh-CN" sz="3110" dirty="0" smtClean="0">
                <a:latin typeface="Times New Roman" panose="02020603050405020304" charset="0"/>
                <a:cs typeface="Times New Roman" panose="02020603050405020304" charset="0"/>
                <a:sym typeface="+mn-ea"/>
              </a:rPr>
              <a:t>in his tone.</a:t>
            </a:r>
            <a:br>
              <a:rPr lang="zh-CN" altLang="en-US" sz="3110">
                <a:latin typeface="Times New Roman" panose="02020603050405020304" charset="0"/>
                <a:cs typeface="Times New Roman" panose="02020603050405020304" charset="0"/>
              </a:rPr>
            </a:br>
            <a:endParaRPr lang="zh-CN" altLang="en-US" sz="3110" dirty="0"/>
          </a:p>
        </p:txBody>
      </p:sp>
      <p:pic>
        <p:nvPicPr>
          <p:cNvPr id="5" name="Picture 2" descr="https://gimg2.baidu.com/image_search/src=http%3A%2F%2F5b0988e595225.cdn.sohucs.com%2Fimages%2F20180902%2Fa5fab8727af647ba93369ca7e4baf310.jpeg&amp;refer=http%3A%2F%2F5b0988e595225.cdn.sohucs.com&amp;app=2002&amp;size=f9999,10000&amp;q=a80&amp;n=0&amp;g=0n&amp;fmt=jpeg?sec=1618058845&amp;t=fa54a521ab90edeff1dcf5c03d639314"/>
          <p:cNvPicPr>
            <a:picLocks noChangeAspect="1" noChangeArrowheads="1"/>
          </p:cNvPicPr>
          <p:nvPr/>
        </p:nvPicPr>
        <p:blipFill>
          <a:blip r:embed="rId1" cstate="print"/>
          <a:srcRect/>
          <a:stretch>
            <a:fillRect/>
          </a:stretch>
        </p:blipFill>
        <p:spPr bwMode="auto">
          <a:xfrm>
            <a:off x="5077723" y="4080064"/>
            <a:ext cx="2412694" cy="2187276"/>
          </a:xfrm>
          <a:prstGeom prst="rect">
            <a:avLst/>
          </a:prstGeom>
          <a:ln>
            <a:noFill/>
          </a:ln>
          <a:effectLst>
            <a:softEdge rad="112500"/>
          </a:effectLst>
        </p:spPr>
      </p:pic>
      <p:grpSp>
        <p:nvGrpSpPr>
          <p:cNvPr id="13" name="组合 12"/>
          <p:cNvGrpSpPr/>
          <p:nvPr/>
        </p:nvGrpSpPr>
        <p:grpSpPr>
          <a:xfrm>
            <a:off x="8896756" y="4040651"/>
            <a:ext cx="2329639" cy="2299734"/>
            <a:chOff x="8786852" y="4327866"/>
            <a:chExt cx="2329639" cy="2299734"/>
          </a:xfrm>
        </p:grpSpPr>
        <p:pic>
          <p:nvPicPr>
            <p:cNvPr id="4" name="Picture 6" descr="https://gimg2.baidu.com/image_search/src=http%3A%2F%2Fpic4.zhimg.com%2Fv2-7552f456550db76d3582556fd3e11f8a_b.jpg&amp;refer=http%3A%2F%2Fpic4.zhimg.com&amp;app=2002&amp;size=f9999,10000&amp;q=a80&amp;n=0&amp;g=0n&amp;fmt=jpeg?sec=1618059063&amp;t=ce02493e7709ef66f612e481f108aafa"/>
            <p:cNvPicPr>
              <a:picLocks noChangeAspect="1" noChangeArrowheads="1"/>
            </p:cNvPicPr>
            <p:nvPr/>
          </p:nvPicPr>
          <p:blipFill>
            <a:blip r:embed="rId2" cstate="print"/>
            <a:srcRect/>
            <a:stretch>
              <a:fillRect/>
            </a:stretch>
          </p:blipFill>
          <p:spPr bwMode="auto">
            <a:xfrm>
              <a:off x="8823614" y="4327866"/>
              <a:ext cx="1991110" cy="2299734"/>
            </a:xfrm>
            <a:prstGeom prst="rect">
              <a:avLst/>
            </a:prstGeom>
            <a:noFill/>
          </p:spPr>
        </p:pic>
        <p:sp>
          <p:nvSpPr>
            <p:cNvPr id="7" name="TextBox 6"/>
            <p:cNvSpPr txBox="1"/>
            <p:nvPr/>
          </p:nvSpPr>
          <p:spPr>
            <a:xfrm>
              <a:off x="8786852" y="4341275"/>
              <a:ext cx="2329639" cy="523220"/>
            </a:xfrm>
            <a:prstGeom prst="rect">
              <a:avLst/>
            </a:prstGeom>
            <a:noFill/>
          </p:spPr>
          <p:txBody>
            <a:bodyPr wrap="square" rtlCol="0">
              <a:spAutoFit/>
            </a:bodyPr>
            <a:lstStyle/>
            <a:p>
              <a:r>
                <a:rPr lang="zh-CN" altLang="en-US" sz="2800" dirty="0" smtClean="0">
                  <a:latin typeface="方正粗黑宋简体" panose="02000000000000000000" pitchFamily="2" charset="-122"/>
                  <a:ea typeface="方正粗黑宋简体" panose="02000000000000000000" pitchFamily="2" charset="-122"/>
                </a:rPr>
                <a:t>怎么办</a:t>
              </a:r>
              <a:endParaRPr lang="zh-CN" altLang="en-US" sz="2800" dirty="0" smtClean="0">
                <a:latin typeface="方正粗黑宋简体" panose="02000000000000000000" pitchFamily="2" charset="-122"/>
                <a:ea typeface="方正粗黑宋简体" panose="02000000000000000000" pitchFamily="2" charset="-122"/>
              </a:endParaRPr>
            </a:p>
          </p:txBody>
        </p:sp>
      </p:grpSp>
      <p:grpSp>
        <p:nvGrpSpPr>
          <p:cNvPr id="12" name="组合 11"/>
          <p:cNvGrpSpPr/>
          <p:nvPr/>
        </p:nvGrpSpPr>
        <p:grpSpPr>
          <a:xfrm>
            <a:off x="906425" y="4062716"/>
            <a:ext cx="3370531" cy="2020014"/>
            <a:chOff x="796521" y="4349931"/>
            <a:chExt cx="3370531" cy="2020014"/>
          </a:xfrm>
        </p:grpSpPr>
        <p:pic>
          <p:nvPicPr>
            <p:cNvPr id="6" name="Picture 4" descr="https://gimg2.baidu.com/image_search/src=http%3A%2F%2Fe3f49eaa46b57.cdn.sohucs.com%2Fgroup2%2FM05%2F13%2FCE%2FMTAuMTguMTcuMTg4%2FMTAwMTM1XzE1NTY4MzM3MDQ3NDQ%3D.jpg&amp;refer=http%3A%2F%2Fe3f49eaa46b57.cdn.sohucs.com&amp;app=2002&amp;size=f9999,10000&amp;q=a80&amp;n=0&amp;g=0n&amp;fmt=jpeg?sec=1618058961&amp;t=fb7f03d8ec27910e52c19cd0012e458a"/>
            <p:cNvPicPr>
              <a:picLocks noChangeAspect="1" noChangeArrowheads="1"/>
            </p:cNvPicPr>
            <p:nvPr/>
          </p:nvPicPr>
          <p:blipFill>
            <a:blip r:embed="rId3" cstate="print"/>
            <a:srcRect/>
            <a:stretch>
              <a:fillRect/>
            </a:stretch>
          </p:blipFill>
          <p:spPr bwMode="auto">
            <a:xfrm>
              <a:off x="796521" y="4349931"/>
              <a:ext cx="3370531" cy="2020014"/>
            </a:xfrm>
            <a:prstGeom prst="rect">
              <a:avLst/>
            </a:prstGeom>
            <a:ln>
              <a:noFill/>
            </a:ln>
            <a:effectLst>
              <a:softEdge rad="112500"/>
            </a:effectLst>
          </p:spPr>
        </p:pic>
        <p:sp>
          <p:nvSpPr>
            <p:cNvPr id="8" name="TextBox 7"/>
            <p:cNvSpPr txBox="1"/>
            <p:nvPr/>
          </p:nvSpPr>
          <p:spPr>
            <a:xfrm>
              <a:off x="817492" y="5754835"/>
              <a:ext cx="1239908" cy="523220"/>
            </a:xfrm>
            <a:prstGeom prst="rect">
              <a:avLst/>
            </a:prstGeom>
            <a:solidFill>
              <a:schemeClr val="bg1"/>
            </a:solidFill>
          </p:spPr>
          <p:txBody>
            <a:bodyPr wrap="square" rtlCol="0">
              <a:spAutoFit/>
            </a:bodyPr>
            <a:lstStyle/>
            <a:p>
              <a:r>
                <a:rPr lang="en-US" altLang="zh-CN" sz="2800" dirty="0" smtClean="0">
                  <a:latin typeface="方正粗黑宋简体" panose="02000000000000000000" pitchFamily="2" charset="-122"/>
                  <a:ea typeface="方正粗黑宋简体" panose="02000000000000000000" pitchFamily="2" charset="-122"/>
                </a:rPr>
                <a:t>Wow</a:t>
              </a:r>
              <a:r>
                <a:rPr lang="zh-CN" altLang="en-US" sz="2800" dirty="0" smtClean="0">
                  <a:latin typeface="方正粗黑宋简体" panose="02000000000000000000" pitchFamily="2" charset="-122"/>
                  <a:ea typeface="方正粗黑宋简体" panose="02000000000000000000" pitchFamily="2" charset="-122"/>
                </a:rPr>
                <a:t>！</a:t>
              </a:r>
              <a:endParaRPr lang="zh-CN" altLang="en-US" sz="2800" dirty="0" smtClean="0">
                <a:latin typeface="方正粗黑宋简体" panose="02000000000000000000" pitchFamily="2" charset="-122"/>
                <a:ea typeface="方正粗黑宋简体" panose="02000000000000000000" pitchFamily="2" charset="-122"/>
              </a:endParaRPr>
            </a:p>
          </p:txBody>
        </p:sp>
      </p:grpSp>
      <p:sp>
        <p:nvSpPr>
          <p:cNvPr id="10" name="矩形 9"/>
          <p:cNvSpPr/>
          <p:nvPr/>
        </p:nvSpPr>
        <p:spPr>
          <a:xfrm>
            <a:off x="757555" y="1922145"/>
            <a:ext cx="11090275" cy="953135"/>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wrap="square">
            <a:spAutoFit/>
          </a:bodyPr>
          <a:lstStyle/>
          <a:p>
            <a:pPr marL="514350" lvl="0" indent="-514350"/>
            <a:r>
              <a:rPr lang="en-US" altLang="zh-CN" sz="2800" b="1" dirty="0" smtClean="0">
                <a:solidFill>
                  <a:srgbClr val="C00000"/>
                </a:solidFill>
                <a:latin typeface="Calibri" panose="020F0502020204030204" charset="0"/>
              </a:rPr>
              <a:t>2.  I </a:t>
            </a:r>
            <a:r>
              <a:rPr lang="en-US" altLang="zh-CN" sz="2800" b="1" dirty="0" smtClean="0">
                <a:solidFill>
                  <a:srgbClr val="0066FF"/>
                </a:solidFill>
                <a:latin typeface="Calibri" panose="020F0502020204030204" charset="0"/>
              </a:rPr>
              <a:t>looked back and saw </a:t>
            </a:r>
            <a:r>
              <a:rPr lang="en-US" altLang="zh-CN" sz="2800" dirty="0" smtClean="0">
                <a:solidFill>
                  <a:srgbClr val="C00000"/>
                </a:solidFill>
                <a:latin typeface="Calibri" panose="020F0502020204030204" charset="0"/>
              </a:rPr>
              <a:t>the lonely figure of my father, </a:t>
            </a:r>
            <a:r>
              <a:rPr lang="en-US" altLang="zh-CN" sz="2800" b="1" dirty="0" smtClean="0">
                <a:solidFill>
                  <a:srgbClr val="0066FF"/>
                </a:solidFill>
                <a:latin typeface="Calibri" panose="020F0502020204030204" charset="0"/>
              </a:rPr>
              <a:t>who</a:t>
            </a:r>
            <a:r>
              <a:rPr lang="en-US" altLang="zh-CN" sz="2800" b="1" dirty="0" smtClean="0">
                <a:solidFill>
                  <a:srgbClr val="C00000"/>
                </a:solidFill>
                <a:latin typeface="Calibri" panose="020F0502020204030204" charset="0"/>
              </a:rPr>
              <a:t> </a:t>
            </a:r>
            <a:r>
              <a:rPr lang="en-US" altLang="zh-CN" sz="2800" b="1" dirty="0" smtClean="0">
                <a:solidFill>
                  <a:srgbClr val="0066FF"/>
                </a:solidFill>
                <a:latin typeface="Calibri" panose="020F0502020204030204" charset="0"/>
              </a:rPr>
              <a:t>was</a:t>
            </a:r>
            <a:r>
              <a:rPr lang="en-US" altLang="zh-CN" sz="2800" b="1" dirty="0" smtClean="0">
                <a:solidFill>
                  <a:srgbClr val="C00000"/>
                </a:solidFill>
                <a:latin typeface="Calibri" panose="020F0502020204030204" charset="0"/>
              </a:rPr>
              <a:t> leaning over the van, </a:t>
            </a:r>
            <a:r>
              <a:rPr lang="en-US" altLang="zh-CN" sz="2800" b="1" dirty="0" smtClean="0">
                <a:solidFill>
                  <a:srgbClr val="0066FF"/>
                </a:solidFill>
                <a:latin typeface="Calibri" panose="020F0502020204030204" charset="0"/>
              </a:rPr>
              <a:t>face</a:t>
            </a:r>
            <a:r>
              <a:rPr lang="en-US" altLang="zh-CN" sz="2800" b="1" dirty="0" smtClean="0">
                <a:solidFill>
                  <a:srgbClr val="C00000"/>
                </a:solidFill>
                <a:latin typeface="Calibri" panose="020F0502020204030204" charset="0"/>
              </a:rPr>
              <a:t> </a:t>
            </a:r>
            <a:r>
              <a:rPr lang="en-US" altLang="zh-CN" sz="2800" b="1" dirty="0" smtClean="0">
                <a:solidFill>
                  <a:srgbClr val="0066FF"/>
                </a:solidFill>
                <a:latin typeface="Calibri" panose="020F0502020204030204" charset="0"/>
              </a:rPr>
              <a:t>clouded</a:t>
            </a:r>
            <a:r>
              <a:rPr lang="en-US" altLang="zh-CN" sz="2800" b="1" dirty="0" smtClean="0">
                <a:solidFill>
                  <a:srgbClr val="C00000"/>
                </a:solidFill>
                <a:latin typeface="Calibri" panose="020F0502020204030204" charset="0"/>
              </a:rPr>
              <a:t> </a:t>
            </a:r>
            <a:r>
              <a:rPr lang="en-US" altLang="zh-CN" sz="2800" b="1" dirty="0" smtClean="0">
                <a:solidFill>
                  <a:srgbClr val="0066FF"/>
                </a:solidFill>
                <a:latin typeface="Calibri" panose="020F0502020204030204" charset="0"/>
              </a:rPr>
              <a:t>with</a:t>
            </a:r>
            <a:r>
              <a:rPr lang="en-US" altLang="zh-CN" sz="2800" b="1" dirty="0" smtClean="0">
                <a:solidFill>
                  <a:srgbClr val="C00000"/>
                </a:solidFill>
                <a:latin typeface="Calibri" panose="020F0502020204030204" charset="0"/>
              </a:rPr>
              <a:t> </a:t>
            </a:r>
            <a:r>
              <a:rPr lang="en-US" altLang="zh-CN" sz="2800" b="1" dirty="0" smtClean="0">
                <a:solidFill>
                  <a:srgbClr val="0066FF"/>
                </a:solidFill>
                <a:latin typeface="Calibri" panose="020F0502020204030204" charset="0"/>
              </a:rPr>
              <a:t>gloom</a:t>
            </a:r>
            <a:r>
              <a:rPr lang="en-US" altLang="zh-CN" sz="2800" b="1" dirty="0" smtClean="0">
                <a:solidFill>
                  <a:srgbClr val="C00000"/>
                </a:solidFill>
                <a:latin typeface="Calibri" panose="020F0502020204030204" charset="0"/>
              </a:rPr>
              <a:t>.</a:t>
            </a:r>
            <a:r>
              <a:rPr lang="en-US" altLang="zh-CN" sz="2800" dirty="0" smtClean="0">
                <a:solidFill>
                  <a:srgbClr val="C00000"/>
                </a:solidFill>
                <a:latin typeface="Calibri" panose="020F0502020204030204" charset="0"/>
              </a:rPr>
              <a:t> </a:t>
            </a:r>
            <a:endParaRPr lang="en-US" altLang="zh-CN" sz="2800" dirty="0" smtClean="0">
              <a:solidFill>
                <a:srgbClr val="C00000"/>
              </a:solidFill>
              <a:latin typeface="Calibri" panose="020F0502020204030204" charset="0"/>
            </a:endParaRPr>
          </a:p>
        </p:txBody>
      </p:sp>
      <p:sp>
        <p:nvSpPr>
          <p:cNvPr id="11" name="矩形 10"/>
          <p:cNvSpPr/>
          <p:nvPr/>
        </p:nvSpPr>
        <p:spPr>
          <a:xfrm>
            <a:off x="757737" y="1398925"/>
            <a:ext cx="10737668" cy="523220"/>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wrap="square">
            <a:spAutoFit/>
          </a:bodyPr>
          <a:lstStyle/>
          <a:p>
            <a:pPr marL="514350" lvl="0" indent="-514350"/>
            <a:r>
              <a:rPr lang="en-US" altLang="zh-CN" sz="2800" b="1" dirty="0" smtClean="0">
                <a:solidFill>
                  <a:srgbClr val="C00000"/>
                </a:solidFill>
                <a:latin typeface="Calibri" panose="020F0502020204030204" charset="0"/>
              </a:rPr>
              <a:t>1.  I noticed the </a:t>
            </a:r>
            <a:r>
              <a:rPr lang="en-US" altLang="zh-CN" sz="2800" b="1" dirty="0" smtClean="0">
                <a:solidFill>
                  <a:srgbClr val="0066FF"/>
                </a:solidFill>
                <a:latin typeface="Calibri" panose="020F0502020204030204" charset="0"/>
              </a:rPr>
              <a:t>__________</a:t>
            </a:r>
            <a:r>
              <a:rPr lang="en-US" altLang="zh-CN" sz="2800" b="1" dirty="0" smtClean="0">
                <a:solidFill>
                  <a:srgbClr val="C00000"/>
                </a:solidFill>
                <a:latin typeface="Calibri" panose="020F0502020204030204" charset="0"/>
              </a:rPr>
              <a:t> in his </a:t>
            </a:r>
            <a:r>
              <a:rPr lang="en-US" altLang="zh-CN" sz="2800" b="1" dirty="0" smtClean="0">
                <a:solidFill>
                  <a:srgbClr val="0066FF"/>
                </a:solidFill>
                <a:latin typeface="Calibri" panose="020F0502020204030204" charset="0"/>
              </a:rPr>
              <a:t>eyes</a:t>
            </a:r>
            <a:r>
              <a:rPr lang="en-US" altLang="zh-CN" sz="2800" b="1" dirty="0" smtClean="0">
                <a:solidFill>
                  <a:srgbClr val="C00000"/>
                </a:solidFill>
                <a:latin typeface="Calibri" panose="020F0502020204030204" charset="0"/>
              </a:rPr>
              <a:t> and the </a:t>
            </a:r>
            <a:r>
              <a:rPr lang="en-US" altLang="zh-CN" sz="2800" b="1" dirty="0" smtClean="0">
                <a:solidFill>
                  <a:srgbClr val="0066FF"/>
                </a:solidFill>
                <a:latin typeface="Calibri" panose="020F0502020204030204" charset="0"/>
              </a:rPr>
              <a:t>________</a:t>
            </a:r>
            <a:r>
              <a:rPr lang="en-US" altLang="zh-CN" sz="2800" b="1" dirty="0" smtClean="0">
                <a:solidFill>
                  <a:srgbClr val="C00000"/>
                </a:solidFill>
                <a:latin typeface="Calibri" panose="020F0502020204030204" charset="0"/>
              </a:rPr>
              <a:t> in his </a:t>
            </a:r>
            <a:r>
              <a:rPr lang="en-US" altLang="zh-CN" sz="2800" b="1" dirty="0" smtClean="0">
                <a:solidFill>
                  <a:srgbClr val="0066FF"/>
                </a:solidFill>
                <a:latin typeface="Calibri" panose="020F0502020204030204" charset="0"/>
              </a:rPr>
              <a:t>tone</a:t>
            </a:r>
            <a:r>
              <a:rPr lang="en-US" altLang="zh-CN" sz="2800" b="1" dirty="0" smtClean="0">
                <a:solidFill>
                  <a:srgbClr val="C00000"/>
                </a:solidFill>
                <a:latin typeface="Calibri" panose="020F0502020204030204" charset="0"/>
              </a:rPr>
              <a:t>.</a:t>
            </a:r>
            <a:endParaRPr lang="en-US" altLang="zh-CN" sz="2800" b="1" dirty="0" smtClean="0">
              <a:solidFill>
                <a:srgbClr val="C00000"/>
              </a:solidFill>
              <a:latin typeface="Calibri" panose="020F0502020204030204" charset="0"/>
            </a:endParaRPr>
          </a:p>
        </p:txBody>
      </p:sp>
      <p:sp>
        <p:nvSpPr>
          <p:cNvPr id="14" name="矩形 13"/>
          <p:cNvSpPr/>
          <p:nvPr/>
        </p:nvSpPr>
        <p:spPr>
          <a:xfrm>
            <a:off x="770965" y="4189064"/>
            <a:ext cx="8279250" cy="953135"/>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wrap="square">
            <a:spAutoFit/>
          </a:bodyPr>
          <a:lstStyle/>
          <a:p>
            <a:pPr marL="514350" lvl="0" indent="-514350"/>
            <a:r>
              <a:rPr lang="en-US" altLang="zh-CN" sz="2800" b="1" dirty="0" smtClean="0">
                <a:solidFill>
                  <a:srgbClr val="C00000"/>
                </a:solidFill>
                <a:latin typeface="Calibri" panose="020F0502020204030204" charset="0"/>
              </a:rPr>
              <a:t>3.  </a:t>
            </a:r>
            <a:r>
              <a:rPr lang="en-US" altLang="zh-CN" sz="2800" b="1" dirty="0" smtClean="0">
                <a:solidFill>
                  <a:srgbClr val="0066FF"/>
                </a:solidFill>
                <a:latin typeface="Calibri" panose="020F0502020204030204" charset="0"/>
              </a:rPr>
              <a:t>There</a:t>
            </a:r>
            <a:r>
              <a:rPr lang="en-US" altLang="zh-CN" sz="2800" b="1" dirty="0" smtClean="0">
                <a:solidFill>
                  <a:srgbClr val="C00000"/>
                </a:solidFill>
                <a:latin typeface="Calibri" panose="020F0502020204030204" charset="0"/>
              </a:rPr>
              <a:t> </a:t>
            </a:r>
            <a:r>
              <a:rPr lang="en-US" altLang="zh-CN" sz="2800" b="1" dirty="0" smtClean="0">
                <a:solidFill>
                  <a:srgbClr val="0066FF"/>
                </a:solidFill>
                <a:latin typeface="Calibri" panose="020F0502020204030204" charset="0"/>
              </a:rPr>
              <a:t>he</a:t>
            </a:r>
            <a:r>
              <a:rPr lang="en-US" altLang="zh-CN" sz="2800" b="1" dirty="0" smtClean="0">
                <a:solidFill>
                  <a:srgbClr val="C00000"/>
                </a:solidFill>
                <a:latin typeface="Calibri" panose="020F0502020204030204" charset="0"/>
              </a:rPr>
              <a:t> </a:t>
            </a:r>
            <a:r>
              <a:rPr lang="en-US" altLang="zh-CN" sz="2800" b="1" dirty="0" smtClean="0">
                <a:solidFill>
                  <a:srgbClr val="0066FF"/>
                </a:solidFill>
                <a:latin typeface="Calibri" panose="020F0502020204030204" charset="0"/>
              </a:rPr>
              <a:t>was</a:t>
            </a:r>
            <a:r>
              <a:rPr lang="en-US" altLang="zh-CN" sz="2800" b="1" dirty="0" smtClean="0">
                <a:solidFill>
                  <a:srgbClr val="C00000"/>
                </a:solidFill>
                <a:latin typeface="Calibri" panose="020F0502020204030204" charset="0"/>
              </a:rPr>
              <a:t>, </a:t>
            </a:r>
            <a:r>
              <a:rPr lang="en-US" altLang="zh-CN" sz="2800" b="1" dirty="0" smtClean="0">
                <a:solidFill>
                  <a:srgbClr val="0066FF"/>
                </a:solidFill>
                <a:latin typeface="Calibri" panose="020F0502020204030204" charset="0"/>
              </a:rPr>
              <a:t>leaning</a:t>
            </a:r>
            <a:r>
              <a:rPr lang="en-US" altLang="zh-CN" sz="2800" b="1" dirty="0" smtClean="0">
                <a:solidFill>
                  <a:srgbClr val="C00000"/>
                </a:solidFill>
                <a:latin typeface="Calibri" panose="020F0502020204030204" charset="0"/>
              </a:rPr>
              <a:t> over the van, </a:t>
            </a:r>
            <a:r>
              <a:rPr lang="en-US" altLang="zh-CN" sz="2800" b="1" dirty="0" smtClean="0">
                <a:solidFill>
                  <a:srgbClr val="0066FF"/>
                </a:solidFill>
                <a:latin typeface="Calibri" panose="020F0502020204030204" charset="0"/>
              </a:rPr>
              <a:t>face</a:t>
            </a:r>
            <a:r>
              <a:rPr lang="en-US" altLang="zh-CN" sz="2800" b="1" dirty="0" smtClean="0">
                <a:solidFill>
                  <a:srgbClr val="C00000"/>
                </a:solidFill>
                <a:latin typeface="Calibri" panose="020F0502020204030204" charset="0"/>
              </a:rPr>
              <a:t> </a:t>
            </a:r>
            <a:r>
              <a:rPr lang="en-US" altLang="zh-CN" sz="2800" b="1" dirty="0" smtClean="0">
                <a:solidFill>
                  <a:srgbClr val="0066FF"/>
                </a:solidFill>
                <a:latin typeface="Calibri" panose="020F0502020204030204" charset="0"/>
              </a:rPr>
              <a:t>clouded</a:t>
            </a:r>
            <a:r>
              <a:rPr lang="en-US" altLang="zh-CN" sz="2800" b="1" dirty="0" smtClean="0">
                <a:solidFill>
                  <a:srgbClr val="C00000"/>
                </a:solidFill>
                <a:latin typeface="Calibri" panose="020F0502020204030204" charset="0"/>
              </a:rPr>
              <a:t> </a:t>
            </a:r>
            <a:r>
              <a:rPr lang="en-US" altLang="zh-CN" sz="2800" b="1" dirty="0" smtClean="0">
                <a:solidFill>
                  <a:srgbClr val="0066FF"/>
                </a:solidFill>
                <a:latin typeface="Calibri" panose="020F0502020204030204" charset="0"/>
              </a:rPr>
              <a:t>with</a:t>
            </a:r>
            <a:r>
              <a:rPr lang="en-US" altLang="zh-CN" sz="2800" b="1" dirty="0" smtClean="0">
                <a:solidFill>
                  <a:srgbClr val="C00000"/>
                </a:solidFill>
                <a:latin typeface="Calibri" panose="020F0502020204030204" charset="0"/>
              </a:rPr>
              <a:t> </a:t>
            </a:r>
            <a:r>
              <a:rPr lang="en-US" altLang="zh-CN" sz="2800" b="1" dirty="0" smtClean="0">
                <a:solidFill>
                  <a:srgbClr val="0066FF"/>
                </a:solidFill>
                <a:latin typeface="Calibri" panose="020F0502020204030204" charset="0"/>
              </a:rPr>
              <a:t>gloom</a:t>
            </a:r>
            <a:r>
              <a:rPr lang="en-US" altLang="zh-CN" sz="2800" b="1" dirty="0" smtClean="0">
                <a:solidFill>
                  <a:srgbClr val="C00000"/>
                </a:solidFill>
                <a:latin typeface="Calibri" panose="020F0502020204030204" charset="0"/>
              </a:rPr>
              <a:t>.</a:t>
            </a:r>
            <a:endParaRPr lang="en-US" altLang="zh-CN" sz="2800" b="1" dirty="0" smtClean="0">
              <a:solidFill>
                <a:srgbClr val="C00000"/>
              </a:solidFill>
              <a:latin typeface="Calibri" panose="020F0502020204030204" charset="0"/>
            </a:endParaRPr>
          </a:p>
        </p:txBody>
      </p:sp>
      <p:pic>
        <p:nvPicPr>
          <p:cNvPr id="15" name="Picture 4" descr="https://gimg2.baidu.com/image_search/src=http%3A%2F%2Finews.gtimg.com%2Fnewsapp_match%2F0%2F3979784888%2F0.jpg&amp;refer=http%3A%2F%2Finews.gtimg.com&amp;app=2002&amp;size=f9999,10000&amp;q=a80&amp;n=0&amp;g=0n&amp;fmt=jpeg?sec=1617711833&amp;t=db88129d43278cb2a7f3b3bce7840fba"/>
          <p:cNvPicPr>
            <a:picLocks noChangeAspect="1" noChangeArrowheads="1"/>
          </p:cNvPicPr>
          <p:nvPr/>
        </p:nvPicPr>
        <p:blipFill>
          <a:blip r:embed="rId4" cstate="print"/>
          <a:srcRect t="8667" r="61326" b="18692"/>
          <a:stretch>
            <a:fillRect/>
          </a:stretch>
        </p:blipFill>
        <p:spPr bwMode="auto">
          <a:xfrm>
            <a:off x="6444074" y="3812289"/>
            <a:ext cx="2702935" cy="3045711"/>
          </a:xfrm>
          <a:prstGeom prst="rect">
            <a:avLst/>
          </a:prstGeom>
          <a:ln>
            <a:noFill/>
          </a:ln>
          <a:effectLst>
            <a:softEdge rad="112500"/>
          </a:effectLst>
        </p:spPr>
      </p:pic>
      <p:pic>
        <p:nvPicPr>
          <p:cNvPr id="16" name="Picture 2" descr="https://gimg2.baidu.com/image_search/src=http%3A%2F%2Fnews.fjsen.com%2Fimages%2Fattachement%2Fjpg%2Fsite2%2F20171217%2F2016d81ed9eb1ba01bf349.jpg&amp;refer=http%3A%2F%2Fnews.fjsen.com&amp;app=2002&amp;size=f9999,10000&amp;q=a80&amp;n=0&amp;g=0n&amp;fmt=jpeg?sec=1617871089&amp;t=cdb77793a93a10969bdb61f707e0c5bf"/>
          <p:cNvPicPr>
            <a:picLocks noChangeAspect="1" noChangeArrowheads="1"/>
          </p:cNvPicPr>
          <p:nvPr/>
        </p:nvPicPr>
        <p:blipFill>
          <a:blip r:embed="rId5" cstate="print"/>
          <a:srcRect l="4341" r="42553" b="11688"/>
          <a:stretch>
            <a:fillRect/>
          </a:stretch>
        </p:blipFill>
        <p:spPr bwMode="auto">
          <a:xfrm>
            <a:off x="9437565" y="3822239"/>
            <a:ext cx="2409880" cy="2687064"/>
          </a:xfrm>
          <a:prstGeom prst="rect">
            <a:avLst/>
          </a:prstGeom>
          <a:ln>
            <a:noFill/>
          </a:ln>
          <a:effectLst>
            <a:softEdge rad="112500"/>
          </a:effectLst>
        </p:spPr>
      </p:pic>
      <p:sp>
        <p:nvSpPr>
          <p:cNvPr id="18" name="矩形 17"/>
          <p:cNvSpPr/>
          <p:nvPr/>
        </p:nvSpPr>
        <p:spPr>
          <a:xfrm>
            <a:off x="1066801" y="2871252"/>
            <a:ext cx="10336306" cy="132343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pPr marL="514350" lvl="0" indent="-514350">
              <a:buFont typeface="Arial" panose="020B0604020202020204" pitchFamily="34" charset="0"/>
              <a:buChar char="•"/>
            </a:pPr>
            <a:r>
              <a:rPr lang="zh-CN" altLang="en-US" sz="2400" b="1" dirty="0" smtClean="0">
                <a:solidFill>
                  <a:schemeClr val="tx1"/>
                </a:solidFill>
                <a:latin typeface="Calibri" panose="020F0502020204030204" charset="0"/>
              </a:rPr>
              <a:t>我抬起头看到了她，她倚靠在车上，太累了以至于头也抬不起来。</a:t>
            </a:r>
            <a:endParaRPr lang="en-US" altLang="zh-CN" sz="2400" b="1" dirty="0" smtClean="0">
              <a:solidFill>
                <a:schemeClr val="tx1"/>
              </a:solidFill>
              <a:latin typeface="Calibri" panose="020F0502020204030204" charset="0"/>
            </a:endParaRPr>
          </a:p>
          <a:p>
            <a:pPr marL="514350" lvl="0" indent="-514350">
              <a:buFont typeface="Arial" panose="020B0604020202020204" pitchFamily="34" charset="0"/>
              <a:buChar char="•"/>
            </a:pPr>
            <a:r>
              <a:rPr lang="en-US" altLang="zh-CN" sz="2800" b="1" dirty="0" smtClean="0">
                <a:solidFill>
                  <a:schemeClr val="tx1"/>
                </a:solidFill>
                <a:latin typeface="Calibri" panose="020F0502020204030204" charset="0"/>
              </a:rPr>
              <a:t>I lifted my head and caught sight of her, who was leaning on the car, too tired to lift her head.</a:t>
            </a:r>
            <a:endParaRPr lang="en-US" altLang="zh-CN" sz="2800" b="1" dirty="0" smtClean="0">
              <a:solidFill>
                <a:schemeClr val="tx1"/>
              </a:solidFill>
              <a:latin typeface="Calibri" panose="020F0502020204030204" charset="0"/>
            </a:endParaRPr>
          </a:p>
        </p:txBody>
      </p:sp>
      <p:sp>
        <p:nvSpPr>
          <p:cNvPr id="19" name="矩形 18"/>
          <p:cNvSpPr/>
          <p:nvPr/>
        </p:nvSpPr>
        <p:spPr>
          <a:xfrm>
            <a:off x="1213187" y="5067108"/>
            <a:ext cx="8516470" cy="132343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pPr marL="514350" lvl="0" indent="-514350">
              <a:buFont typeface="Arial" panose="020B0604020202020204" pitchFamily="34" charset="0"/>
              <a:buChar char="•"/>
            </a:pPr>
            <a:r>
              <a:rPr lang="zh-CN" altLang="en-US" sz="2400" b="1" dirty="0" smtClean="0">
                <a:solidFill>
                  <a:schemeClr val="tx1"/>
                </a:solidFill>
                <a:latin typeface="Calibri" panose="020F0502020204030204" charset="0"/>
              </a:rPr>
              <a:t>他就在那儿，坐在草地上，脸埋在手里。</a:t>
            </a:r>
            <a:endParaRPr lang="en-US" altLang="zh-CN" sz="2400" b="1" dirty="0" smtClean="0">
              <a:solidFill>
                <a:schemeClr val="tx1"/>
              </a:solidFill>
              <a:latin typeface="Calibri" panose="020F0502020204030204" charset="0"/>
            </a:endParaRPr>
          </a:p>
          <a:p>
            <a:pPr marL="514350" lvl="0" indent="-514350">
              <a:buFont typeface="Arial" panose="020B0604020202020204" pitchFamily="34" charset="0"/>
              <a:buChar char="•"/>
            </a:pPr>
            <a:r>
              <a:rPr lang="en-US" altLang="zh-CN" sz="2800" b="1" dirty="0" smtClean="0">
                <a:solidFill>
                  <a:schemeClr val="tx1"/>
                </a:solidFill>
                <a:latin typeface="Calibri" panose="020F0502020204030204" charset="0"/>
              </a:rPr>
              <a:t>There he was, sitting on the grass, face buried in his hands.</a:t>
            </a:r>
            <a:endParaRPr lang="en-US" altLang="zh-CN" sz="3200" b="1" dirty="0" smtClean="0">
              <a:solidFill>
                <a:schemeClr val="tx1"/>
              </a:solidFill>
              <a:latin typeface="Calibri" panose="020F0502020204030204" charset="0"/>
            </a:endParaRPr>
          </a:p>
        </p:txBody>
      </p:sp>
      <p:sp>
        <p:nvSpPr>
          <p:cNvPr id="20" name="左弧形箭头 19"/>
          <p:cNvSpPr/>
          <p:nvPr/>
        </p:nvSpPr>
        <p:spPr>
          <a:xfrm>
            <a:off x="0" y="2438400"/>
            <a:ext cx="867508" cy="2157046"/>
          </a:xfrm>
          <a:prstGeom prst="curved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nodeType="clickEffect">
                                  <p:stCondLst>
                                    <p:cond delay="0"/>
                                  </p:stCondLst>
                                  <p:childTnLst>
                                    <p:anim calcmode="lin" valueType="num">
                                      <p:cBhvr additive="base">
                                        <p:cTn id="25" dur="500"/>
                                        <p:tgtEl>
                                          <p:spTgt spid="12"/>
                                        </p:tgtEl>
                                        <p:attrNameLst>
                                          <p:attrName>ppt_x</p:attrName>
                                        </p:attrNameLst>
                                      </p:cBhvr>
                                      <p:tavLst>
                                        <p:tav tm="0">
                                          <p:val>
                                            <p:strVal val="ppt_x"/>
                                          </p:val>
                                        </p:tav>
                                        <p:tav tm="100000">
                                          <p:val>
                                            <p:strVal val="ppt_x"/>
                                          </p:val>
                                        </p:tav>
                                      </p:tavLst>
                                    </p:anim>
                                    <p:anim calcmode="lin" valueType="num">
                                      <p:cBhvr additive="base">
                                        <p:cTn id="26" dur="500"/>
                                        <p:tgtEl>
                                          <p:spTgt spid="12"/>
                                        </p:tgtEl>
                                        <p:attrNameLst>
                                          <p:attrName>ppt_y</p:attrName>
                                        </p:attrNameLst>
                                      </p:cBhvr>
                                      <p:tavLst>
                                        <p:tav tm="0">
                                          <p:val>
                                            <p:strVal val="ppt_y"/>
                                          </p:val>
                                        </p:tav>
                                        <p:tav tm="100000">
                                          <p:val>
                                            <p:strVal val="1+ppt_h/2"/>
                                          </p:val>
                                        </p:tav>
                                      </p:tavLst>
                                    </p:anim>
                                    <p:set>
                                      <p:cBhvr>
                                        <p:cTn id="27" dur="1" fill="hold">
                                          <p:stCondLst>
                                            <p:cond delay="499"/>
                                          </p:stCondLst>
                                        </p:cTn>
                                        <p:tgtEl>
                                          <p:spTgt spid="12"/>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5"/>
                                        </p:tgtEl>
                                        <p:attrNameLst>
                                          <p:attrName>ppt_x</p:attrName>
                                        </p:attrNameLst>
                                      </p:cBhvr>
                                      <p:tavLst>
                                        <p:tav tm="0">
                                          <p:val>
                                            <p:strVal val="ppt_x"/>
                                          </p:val>
                                        </p:tav>
                                        <p:tav tm="100000">
                                          <p:val>
                                            <p:strVal val="ppt_x"/>
                                          </p:val>
                                        </p:tav>
                                      </p:tavLst>
                                    </p:anim>
                                    <p:anim calcmode="lin" valueType="num">
                                      <p:cBhvr additive="base">
                                        <p:cTn id="30" dur="500"/>
                                        <p:tgtEl>
                                          <p:spTgt spid="5"/>
                                        </p:tgtEl>
                                        <p:attrNameLst>
                                          <p:attrName>ppt_y</p:attrName>
                                        </p:attrNameLst>
                                      </p:cBhvr>
                                      <p:tavLst>
                                        <p:tav tm="0">
                                          <p:val>
                                            <p:strVal val="ppt_y"/>
                                          </p:val>
                                        </p:tav>
                                        <p:tav tm="100000">
                                          <p:val>
                                            <p:strVal val="1+ppt_h/2"/>
                                          </p:val>
                                        </p:tav>
                                      </p:tavLst>
                                    </p:anim>
                                    <p:set>
                                      <p:cBhvr>
                                        <p:cTn id="31" dur="1" fill="hold">
                                          <p:stCondLst>
                                            <p:cond delay="499"/>
                                          </p:stCondLst>
                                        </p:cTn>
                                        <p:tgtEl>
                                          <p:spTgt spid="5"/>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3"/>
                                        </p:tgtEl>
                                        <p:attrNameLst>
                                          <p:attrName>ppt_x</p:attrName>
                                        </p:attrNameLst>
                                      </p:cBhvr>
                                      <p:tavLst>
                                        <p:tav tm="0">
                                          <p:val>
                                            <p:strVal val="ppt_x"/>
                                          </p:val>
                                        </p:tav>
                                        <p:tav tm="100000">
                                          <p:val>
                                            <p:strVal val="ppt_x"/>
                                          </p:val>
                                        </p:tav>
                                      </p:tavLst>
                                    </p:anim>
                                    <p:anim calcmode="lin" valueType="num">
                                      <p:cBhvr additive="base">
                                        <p:cTn id="34" dur="500"/>
                                        <p:tgtEl>
                                          <p:spTgt spid="13"/>
                                        </p:tgtEl>
                                        <p:attrNameLst>
                                          <p:attrName>ppt_y</p:attrName>
                                        </p:attrNameLst>
                                      </p:cBhvr>
                                      <p:tavLst>
                                        <p:tav tm="0">
                                          <p:val>
                                            <p:strVal val="ppt_y"/>
                                          </p:val>
                                        </p:tav>
                                        <p:tav tm="100000">
                                          <p:val>
                                            <p:strVal val="1+ppt_h/2"/>
                                          </p:val>
                                        </p:tav>
                                      </p:tavLst>
                                    </p:anim>
                                    <p:set>
                                      <p:cBhvr>
                                        <p:cTn id="35" dur="1" fill="hold">
                                          <p:stCondLst>
                                            <p:cond delay="499"/>
                                          </p:stCondLst>
                                        </p:cTn>
                                        <p:tgtEl>
                                          <p:spTgt spid="1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blinds(horizontal)">
                                      <p:cBhvr>
                                        <p:cTn id="40" dur="500"/>
                                        <p:tgtEl>
                                          <p:spTgt spid="1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8">
                                            <p:txEl>
                                              <p:pRg st="0" end="0"/>
                                            </p:txEl>
                                          </p:spTgt>
                                        </p:tgtEl>
                                        <p:attrNameLst>
                                          <p:attrName>style.visibility</p:attrName>
                                        </p:attrNameLst>
                                      </p:cBhvr>
                                      <p:to>
                                        <p:strVal val="visible"/>
                                      </p:to>
                                    </p:set>
                                    <p:animEffect transition="in" filter="blinds(horizontal)">
                                      <p:cBhvr>
                                        <p:cTn id="50" dur="500"/>
                                        <p:tgtEl>
                                          <p:spTgt spid="18">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8">
                                            <p:txEl>
                                              <p:pRg st="1" end="1"/>
                                            </p:txEl>
                                          </p:spTgt>
                                        </p:tgtEl>
                                        <p:attrNameLst>
                                          <p:attrName>style.visibility</p:attrName>
                                        </p:attrNameLst>
                                      </p:cBhvr>
                                      <p:to>
                                        <p:strVal val="visible"/>
                                      </p:to>
                                    </p:set>
                                    <p:animEffect transition="in" filter="blinds(horizontal)">
                                      <p:cBhvr>
                                        <p:cTn id="55" dur="500"/>
                                        <p:tgtEl>
                                          <p:spTgt spid="18">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nodeType="clickEffect">
                                  <p:stCondLst>
                                    <p:cond delay="0"/>
                                  </p:stCondLst>
                                  <p:childTnLst>
                                    <p:animEffect transition="out" filter="blinds(horizontal)">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linds(horizontal)">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blinds(horizontal)">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blinds(horizontal)">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19">
                                            <p:txEl>
                                              <p:pRg st="0" end="0"/>
                                            </p:txEl>
                                          </p:spTgt>
                                        </p:tgtEl>
                                        <p:attrNameLst>
                                          <p:attrName>style.visibility</p:attrName>
                                        </p:attrNameLst>
                                      </p:cBhvr>
                                      <p:to>
                                        <p:strVal val="visible"/>
                                      </p:to>
                                    </p:set>
                                    <p:animEffect transition="in" filter="blinds(horizontal)">
                                      <p:cBhvr>
                                        <p:cTn id="80" dur="500"/>
                                        <p:tgtEl>
                                          <p:spTgt spid="19">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19">
                                            <p:txEl>
                                              <p:pRg st="1" end="1"/>
                                            </p:txEl>
                                          </p:spTgt>
                                        </p:tgtEl>
                                        <p:attrNameLst>
                                          <p:attrName>style.visibility</p:attrName>
                                        </p:attrNameLst>
                                      </p:cBhvr>
                                      <p:to>
                                        <p:strVal val="visible"/>
                                      </p:to>
                                    </p:set>
                                    <p:animEffect transition="in" filter="blinds(horizontal)">
                                      <p:cBhvr>
                                        <p:cTn id="85"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bldLvl="0" animBg="1"/>
      <p:bldP spid="2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Match the content with the description</a:t>
            </a:r>
            <a:endParaRPr lang="zh-CN" altLang="en-US" dirty="0"/>
          </a:p>
        </p:txBody>
      </p:sp>
      <p:sp>
        <p:nvSpPr>
          <p:cNvPr id="3" name="TextBox 2"/>
          <p:cNvSpPr txBox="1"/>
          <p:nvPr/>
        </p:nvSpPr>
        <p:spPr>
          <a:xfrm>
            <a:off x="4740812" y="2996418"/>
            <a:ext cx="725893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buFont typeface="Arial" panose="020B0604020202020204" pitchFamily="34" charset="0"/>
              <a:buChar char="•"/>
            </a:pPr>
            <a:r>
              <a:rPr lang="en-US" altLang="zh-CN" sz="2400" dirty="0" smtClean="0">
                <a:latin typeface="Calibri" panose="020F0502020204030204" charset="0"/>
              </a:rPr>
              <a:t>The sight of the empty house and the elaborately-wrapped Bible </a:t>
            </a:r>
            <a:r>
              <a:rPr lang="en-US" altLang="zh-CN" sz="2400" b="1" dirty="0" smtClean="0">
                <a:solidFill>
                  <a:srgbClr val="C00000"/>
                </a:solidFill>
                <a:latin typeface="Calibri" panose="020F0502020204030204" charset="0"/>
              </a:rPr>
              <a:t>reminded him of not only </a:t>
            </a:r>
            <a:r>
              <a:rPr lang="en-US" altLang="zh-CN" sz="2400" dirty="0" smtClean="0">
                <a:latin typeface="Calibri" panose="020F0502020204030204" charset="0"/>
              </a:rPr>
              <a:t>his forever loss of his father </a:t>
            </a:r>
            <a:r>
              <a:rPr lang="en-US" altLang="zh-CN" sz="2400" b="1" dirty="0" smtClean="0">
                <a:solidFill>
                  <a:srgbClr val="C00000"/>
                </a:solidFill>
                <a:latin typeface="Calibri" panose="020F0502020204030204" charset="0"/>
              </a:rPr>
              <a:t>but also</a:t>
            </a:r>
            <a:r>
              <a:rPr lang="en-US" altLang="zh-CN" sz="2400" dirty="0" smtClean="0">
                <a:latin typeface="Calibri" panose="020F0502020204030204" charset="0"/>
              </a:rPr>
              <a:t> the deep love his father had for him.                                  --- Graduation Gift</a:t>
            </a:r>
            <a:endParaRPr lang="en-US" altLang="zh-CN" sz="2400" dirty="0" smtClean="0">
              <a:latin typeface="Calibri" panose="020F0502020204030204" charset="0"/>
            </a:endParaRPr>
          </a:p>
        </p:txBody>
      </p:sp>
      <p:sp>
        <p:nvSpPr>
          <p:cNvPr id="4" name="TextBox 3"/>
          <p:cNvSpPr txBox="1"/>
          <p:nvPr/>
        </p:nvSpPr>
        <p:spPr>
          <a:xfrm>
            <a:off x="590844" y="1580274"/>
            <a:ext cx="4004603" cy="440120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buFont typeface="Arial" panose="020B0604020202020204" pitchFamily="34" charset="0"/>
              <a:buChar char="•"/>
            </a:pPr>
            <a:r>
              <a:rPr lang="en-US" altLang="zh-CN" sz="2800" b="1" dirty="0" smtClean="0">
                <a:solidFill>
                  <a:srgbClr val="0000FF"/>
                </a:solidFill>
                <a:latin typeface="Calibri" panose="020F0502020204030204" charset="0"/>
              </a:rPr>
              <a:t>Past </a:t>
            </a:r>
            <a:r>
              <a:rPr lang="en-US" altLang="zh-CN" sz="2800" b="1" dirty="0" smtClean="0">
                <a:solidFill>
                  <a:srgbClr val="0000FF"/>
                </a:solidFill>
                <a:latin typeface="Calibri" panose="020F0502020204030204" charset="0"/>
              </a:rPr>
              <a:t>experiences and memories</a:t>
            </a:r>
            <a:endParaRPr lang="en-US" altLang="zh-CN" sz="2800" b="1" dirty="0" smtClean="0">
              <a:solidFill>
                <a:srgbClr val="0000FF"/>
              </a:solidFill>
              <a:latin typeface="Calibri" panose="020F0502020204030204" charset="0"/>
            </a:endParaRPr>
          </a:p>
          <a:p>
            <a:pPr marL="514350" indent="-514350">
              <a:buFont typeface="Arial" panose="020B0604020202020204" pitchFamily="34" charset="0"/>
              <a:buChar char="•"/>
            </a:pPr>
            <a:endParaRPr lang="en-US" altLang="zh-CN" sz="2800" b="1" dirty="0" smtClean="0">
              <a:solidFill>
                <a:srgbClr val="0000FF"/>
              </a:solidFill>
              <a:latin typeface="Calibri" panose="020F0502020204030204" charset="0"/>
            </a:endParaRPr>
          </a:p>
          <a:p>
            <a:pPr marL="514350" indent="-514350">
              <a:buFont typeface="Arial" panose="020B0604020202020204" pitchFamily="34" charset="0"/>
              <a:buChar char="•"/>
            </a:pPr>
            <a:r>
              <a:rPr lang="en-US" altLang="zh-CN" sz="2800" b="1" dirty="0" smtClean="0">
                <a:solidFill>
                  <a:srgbClr val="0000FF"/>
                </a:solidFill>
                <a:latin typeface="Calibri" panose="020F0502020204030204" charset="0"/>
              </a:rPr>
              <a:t>T</a:t>
            </a:r>
            <a:r>
              <a:rPr lang="en-US" altLang="zh-CN" sz="2800" b="1" dirty="0" smtClean="0">
                <a:solidFill>
                  <a:srgbClr val="0000FF"/>
                </a:solidFill>
                <a:latin typeface="Calibri" panose="020F0502020204030204" charset="0"/>
              </a:rPr>
              <a:t>he </a:t>
            </a:r>
            <a:r>
              <a:rPr lang="en-US" altLang="zh-CN" sz="2800" b="1" dirty="0" smtClean="0">
                <a:solidFill>
                  <a:srgbClr val="0000FF"/>
                </a:solidFill>
                <a:latin typeface="Calibri" panose="020F0502020204030204" charset="0"/>
              </a:rPr>
              <a:t>sudden awareness of some fact</a:t>
            </a:r>
            <a:endParaRPr lang="en-US" altLang="zh-CN" sz="2800" b="1" dirty="0" smtClean="0">
              <a:solidFill>
                <a:srgbClr val="0000FF"/>
              </a:solidFill>
              <a:latin typeface="Calibri" panose="020F0502020204030204" charset="0"/>
            </a:endParaRPr>
          </a:p>
          <a:p>
            <a:pPr marL="514350" indent="-514350">
              <a:buFont typeface="Arial" panose="020B0604020202020204" pitchFamily="34" charset="0"/>
              <a:buChar char="•"/>
            </a:pPr>
            <a:endParaRPr lang="en-US" altLang="zh-CN" sz="2800" b="1" dirty="0" smtClean="0">
              <a:solidFill>
                <a:srgbClr val="0000FF"/>
              </a:solidFill>
              <a:latin typeface="Calibri" panose="020F0502020204030204" charset="0"/>
            </a:endParaRPr>
          </a:p>
          <a:p>
            <a:pPr marL="514350" indent="-514350">
              <a:buFont typeface="Arial" panose="020B0604020202020204" pitchFamily="34" charset="0"/>
              <a:buChar char="•"/>
            </a:pPr>
            <a:r>
              <a:rPr lang="en-US" altLang="zh-CN" sz="2800" b="1" dirty="0" smtClean="0">
                <a:solidFill>
                  <a:srgbClr val="0000FF"/>
                </a:solidFill>
                <a:latin typeface="Calibri" panose="020F0502020204030204" charset="0"/>
              </a:rPr>
              <a:t>S</a:t>
            </a:r>
            <a:r>
              <a:rPr lang="en-US" altLang="zh-CN" sz="2800" b="1" dirty="0" smtClean="0">
                <a:solidFill>
                  <a:srgbClr val="0000FF"/>
                </a:solidFill>
                <a:latin typeface="Calibri" panose="020F0502020204030204" charset="0"/>
              </a:rPr>
              <a:t>b’s love, devotion and so on</a:t>
            </a:r>
            <a:endParaRPr lang="zh-CN" altLang="en-US" sz="2800" b="1" dirty="0" smtClean="0">
              <a:solidFill>
                <a:srgbClr val="0000FF"/>
              </a:solidFill>
              <a:latin typeface="Calibri" panose="020F0502020204030204" charset="0"/>
            </a:endParaRPr>
          </a:p>
          <a:p>
            <a:pPr marL="514350" indent="-514350">
              <a:buFont typeface="Arial" panose="020B0604020202020204" pitchFamily="34" charset="0"/>
              <a:buChar char="•"/>
            </a:pPr>
            <a:endParaRPr lang="en-US" altLang="zh-CN" sz="2800" b="1" dirty="0" smtClean="0">
              <a:solidFill>
                <a:srgbClr val="0000FF"/>
              </a:solidFill>
              <a:latin typeface="Calibri" panose="020F0502020204030204" charset="0"/>
            </a:endParaRPr>
          </a:p>
        </p:txBody>
      </p:sp>
      <p:sp>
        <p:nvSpPr>
          <p:cNvPr id="5" name="矩形 4"/>
          <p:cNvSpPr/>
          <p:nvPr/>
        </p:nvSpPr>
        <p:spPr>
          <a:xfrm>
            <a:off x="4740812" y="1237009"/>
            <a:ext cx="7244862"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514350" lvl="0" indent="-514350">
              <a:buFont typeface="Arial" panose="020B0604020202020204" pitchFamily="34" charset="0"/>
              <a:buChar char="•"/>
            </a:pPr>
            <a:r>
              <a:rPr lang="en-US" altLang="zh-CN" sz="2400" b="1" dirty="0" smtClean="0">
                <a:solidFill>
                  <a:srgbClr val="C00000"/>
                </a:solidFill>
                <a:latin typeface="Calibri" panose="020F0502020204030204" charset="0"/>
              </a:rPr>
              <a:t>Seeing the floating pieces of ice, I suddenly realized </a:t>
            </a:r>
            <a:r>
              <a:rPr lang="en-US" altLang="zh-CN" sz="2400" dirty="0" smtClean="0">
                <a:solidFill>
                  <a:srgbClr val="000000"/>
                </a:solidFill>
                <a:latin typeface="Calibri" panose="020F0502020204030204" charset="0"/>
              </a:rPr>
              <a:t>that it was global warming caused by human activities that led to the loss of their food and habitat</a:t>
            </a:r>
            <a:r>
              <a:rPr lang="en-US" altLang="zh-CN" sz="2400" dirty="0" smtClean="0">
                <a:solidFill>
                  <a:srgbClr val="000000"/>
                </a:solidFill>
                <a:latin typeface="Calibri" panose="020F0502020204030204" charset="0"/>
              </a:rPr>
              <a:t>.                      --- Encounter with a Polar Bear</a:t>
            </a:r>
            <a:endParaRPr lang="en-US" altLang="zh-CN" sz="2400" dirty="0" smtClean="0">
              <a:solidFill>
                <a:srgbClr val="000000"/>
              </a:solidFill>
              <a:latin typeface="Calibri" panose="020F0502020204030204" charset="0"/>
            </a:endParaRPr>
          </a:p>
        </p:txBody>
      </p:sp>
      <p:sp>
        <p:nvSpPr>
          <p:cNvPr id="6" name="矩形 5"/>
          <p:cNvSpPr/>
          <p:nvPr/>
        </p:nvSpPr>
        <p:spPr>
          <a:xfrm>
            <a:off x="4754881" y="4769606"/>
            <a:ext cx="7216726"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514350" lvl="0" indent="-514350">
              <a:buFont typeface="Arial" panose="020B0604020202020204" pitchFamily="34" charset="0"/>
              <a:buChar char="•"/>
            </a:pPr>
            <a:r>
              <a:rPr lang="en-US" altLang="zh-CN" sz="2400" dirty="0" smtClean="0">
                <a:solidFill>
                  <a:srgbClr val="000000"/>
                </a:solidFill>
                <a:latin typeface="Calibri" panose="020F0502020204030204" charset="0"/>
              </a:rPr>
              <a:t>Much to my surprise, I enjoyed the video, which </a:t>
            </a:r>
            <a:r>
              <a:rPr lang="en-US" altLang="zh-CN" sz="2400" b="1" dirty="0" smtClean="0">
                <a:solidFill>
                  <a:srgbClr val="C00000"/>
                </a:solidFill>
                <a:latin typeface="Calibri" panose="020F0502020204030204" charset="0"/>
              </a:rPr>
              <a:t>reminded me of </a:t>
            </a:r>
            <a:r>
              <a:rPr lang="en-US" altLang="zh-CN" sz="2400" b="1" dirty="0" smtClean="0">
                <a:solidFill>
                  <a:srgbClr val="C00000"/>
                </a:solidFill>
                <a:latin typeface="Calibri" panose="020F0502020204030204" charset="0"/>
              </a:rPr>
              <a:t> </a:t>
            </a:r>
            <a:r>
              <a:rPr lang="en-US" altLang="zh-CN" sz="2400" dirty="0" smtClean="0">
                <a:solidFill>
                  <a:srgbClr val="000000"/>
                </a:solidFill>
                <a:latin typeface="Calibri" panose="020F0502020204030204" charset="0"/>
              </a:rPr>
              <a:t>the how funny I was and how amused my families were on that day.</a:t>
            </a:r>
            <a:endParaRPr lang="en-US" altLang="zh-CN" sz="2400" dirty="0" smtClean="0">
              <a:solidFill>
                <a:srgbClr val="000000"/>
              </a:solidFill>
              <a:latin typeface="Calibri" panose="020F0502020204030204" charset="0"/>
            </a:endParaRPr>
          </a:p>
          <a:p>
            <a:pPr marL="514350" lvl="0" indent="-514350"/>
            <a:r>
              <a:rPr lang="en-US" altLang="zh-CN" sz="2400" dirty="0" smtClean="0">
                <a:solidFill>
                  <a:srgbClr val="000000"/>
                </a:solidFill>
                <a:latin typeface="Calibri" panose="020F0502020204030204" charset="0"/>
              </a:rPr>
              <a:t> </a:t>
            </a:r>
            <a:r>
              <a:rPr lang="en-US" altLang="zh-CN" sz="2400" dirty="0" smtClean="0">
                <a:solidFill>
                  <a:srgbClr val="000000"/>
                </a:solidFill>
                <a:latin typeface="Calibri" panose="020F0502020204030204" charset="0"/>
              </a:rPr>
              <a:t>                                 </a:t>
            </a:r>
            <a:r>
              <a:rPr lang="en-US" altLang="zh-CN" sz="2400" dirty="0" smtClean="0">
                <a:solidFill>
                  <a:srgbClr val="000000"/>
                </a:solidFill>
                <a:latin typeface="Calibri" panose="020F0502020204030204" charset="0"/>
                <a:hlinkClick r:id="rId1" action="ppaction://hlinksldjump"/>
              </a:rPr>
              <a:t>--- My Head got Stuck in a Pumpkin</a:t>
            </a:r>
            <a:endParaRPr lang="en-US" altLang="zh-CN" sz="2400" dirty="0" smtClean="0">
              <a:solidFill>
                <a:srgbClr val="000000"/>
              </a:solidFill>
              <a:latin typeface="Calibri" panose="020F0502020204030204" charset="0"/>
            </a:endParaRPr>
          </a:p>
        </p:txBody>
      </p:sp>
      <p:cxnSp>
        <p:nvCxnSpPr>
          <p:cNvPr id="9" name="直接连接符 8"/>
          <p:cNvCxnSpPr/>
          <p:nvPr/>
        </p:nvCxnSpPr>
        <p:spPr>
          <a:xfrm flipH="1">
            <a:off x="3052689" y="2110154"/>
            <a:ext cx="1603719" cy="1139483"/>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H="1">
            <a:off x="2994075" y="3528646"/>
            <a:ext cx="1688123" cy="1209821"/>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H="1" flipV="1">
            <a:off x="3137095" y="3418449"/>
            <a:ext cx="1547447" cy="112542"/>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H="1" flipV="1">
            <a:off x="3446585" y="2053883"/>
            <a:ext cx="1261405" cy="320274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custDataLst>
              <p:tags r:id="rId1"/>
            </p:custDataLst>
          </p:nvPr>
        </p:nvGraphicFramePr>
        <p:xfrm>
          <a:off x="672122" y="3298765"/>
          <a:ext cx="10863385" cy="3137204"/>
        </p:xfrm>
        <a:graphic>
          <a:graphicData uri="http://schemas.openxmlformats.org/drawingml/2006/table">
            <a:tbl>
              <a:tblPr firstRow="1" bandRow="1">
                <a:tableStyleId>{69012ECD-51FC-41F1-AA8D-1B2483CD663E}</a:tableStyleId>
              </a:tblPr>
              <a:tblGrid>
                <a:gridCol w="4851146"/>
                <a:gridCol w="6012239"/>
              </a:tblGrid>
              <a:tr h="499425">
                <a:tc>
                  <a:txBody>
                    <a:bodyPr/>
                    <a:lstStyle/>
                    <a:p>
                      <a:endParaRPr lang="zh-CN" altLang="en-US" sz="700" dirty="0"/>
                    </a:p>
                  </a:txBody>
                  <a:tcP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endParaRPr lang="zh-CN" altLang="en-US" sz="3600" dirty="0"/>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r>
              <a:tr h="2497124">
                <a:tc>
                  <a:txBody>
                    <a:bodyPr/>
                    <a:lstStyle/>
                    <a:p>
                      <a:endParaRPr lang="zh-CN" altLang="en-US" sz="3600" dirty="0"/>
                    </a:p>
                  </a:txBody>
                  <a:tcP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endParaRPr lang="zh-CN" altLang="en-US" sz="3600" dirty="0"/>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r>
            </a:tbl>
          </a:graphicData>
        </a:graphic>
      </p:graphicFrame>
      <p:sp>
        <p:nvSpPr>
          <p:cNvPr id="2" name="标题 1"/>
          <p:cNvSpPr>
            <a:spLocks noGrp="1"/>
          </p:cNvSpPr>
          <p:nvPr>
            <p:ph type="title"/>
          </p:nvPr>
        </p:nvSpPr>
        <p:spPr>
          <a:xfrm>
            <a:off x="70" y="70"/>
            <a:ext cx="10969200" cy="705600"/>
          </a:xfrm>
        </p:spPr>
        <p:txBody>
          <a:bodyPr/>
          <a:lstStyle/>
          <a:p>
            <a:r>
              <a:rPr lang="en-US" altLang="zh-CN" sz="3200" dirty="0" smtClean="0">
                <a:latin typeface="Calibri" panose="020F0502020204030204" charset="0"/>
                <a:cs typeface="Calibri" panose="020F0502020204030204" charset="0"/>
              </a:rPr>
              <a:t>What to reflect and how to describe it</a:t>
            </a:r>
            <a:endParaRPr lang="zh-CN" altLang="en-US" sz="3200" dirty="0">
              <a:latin typeface="Calibri" panose="020F0502020204030204" charset="0"/>
              <a:cs typeface="Calibri" panose="020F0502020204030204" charset="0"/>
            </a:endParaRPr>
          </a:p>
        </p:txBody>
      </p:sp>
      <p:sp>
        <p:nvSpPr>
          <p:cNvPr id="3" name="矩形 2"/>
          <p:cNvSpPr/>
          <p:nvPr/>
        </p:nvSpPr>
        <p:spPr>
          <a:xfrm>
            <a:off x="65405" y="664845"/>
            <a:ext cx="12126595" cy="2676525"/>
          </a:xfrm>
          <a:prstGeom prst="rect">
            <a:avLst/>
          </a:prstGeom>
        </p:spPr>
        <p:txBody>
          <a:bodyPr wrap="square">
            <a:spAutoFit/>
          </a:bodyPr>
          <a:lstStyle/>
          <a:p>
            <a:pPr marL="514350" indent="-514350">
              <a:buFont typeface="Arial" panose="020B0604020202020204" pitchFamily="34" charset="0"/>
              <a:buChar char="•"/>
            </a:pPr>
            <a:r>
              <a:rPr lang="en-US" altLang="zh-CN" sz="2800" b="1" dirty="0" smtClean="0">
                <a:solidFill>
                  <a:srgbClr val="FF0000"/>
                </a:solidFill>
                <a:latin typeface="Calibri" panose="020F0502020204030204" charset="0"/>
              </a:rPr>
              <a:t>The sight of it reminded him of </a:t>
            </a:r>
            <a:r>
              <a:rPr lang="en-US" altLang="zh-CN" sz="2800" b="1" dirty="0" smtClean="0">
                <a:solidFill>
                  <a:srgbClr val="0000FF"/>
                </a:solidFill>
                <a:latin typeface="Calibri" panose="020F0502020204030204" charset="0"/>
              </a:rPr>
              <a:t>t</a:t>
            </a:r>
            <a:r>
              <a:rPr lang="en-US" sz="2800" b="1">
                <a:solidFill>
                  <a:srgbClr val="0000FF"/>
                </a:solidFill>
                <a:latin typeface="Times New Roman" panose="02020603050405020304" charset="0"/>
                <a:ea typeface="宋体" panose="02010600030101010101" pitchFamily="2" charset="-122"/>
                <a:cs typeface="Times New Roman" panose="02020603050405020304" charset="0"/>
                <a:sym typeface="+mn-ea"/>
              </a:rPr>
              <a:t>heir busy figures and hopeful expressions , which drove me to move towards him.</a:t>
            </a:r>
            <a:endParaRPr lang="en-US" altLang="zh-CN" sz="2800" b="1" dirty="0" smtClean="0">
              <a:latin typeface="Calibri" panose="020F0502020204030204" charset="0"/>
            </a:endParaRPr>
          </a:p>
          <a:p>
            <a:pPr marL="514350" indent="-514350">
              <a:buFont typeface="Arial" panose="020B0604020202020204" pitchFamily="34" charset="0"/>
              <a:buChar char="•"/>
            </a:pPr>
            <a:r>
              <a:rPr lang="en-US" altLang="zh-CN" sz="2800" b="1" dirty="0" smtClean="0">
                <a:solidFill>
                  <a:srgbClr val="FF0000"/>
                </a:solidFill>
                <a:latin typeface="Calibri" panose="020F0502020204030204" charset="0"/>
                <a:sym typeface="+mn-ea"/>
              </a:rPr>
              <a:t>Visions of</a:t>
            </a:r>
            <a:r>
              <a:rPr lang="en-US" altLang="zh-CN" sz="2800" b="1" dirty="0" smtClean="0">
                <a:latin typeface="Calibri" panose="020F0502020204030204" charset="0"/>
                <a:sym typeface="+mn-ea"/>
              </a:rPr>
              <a:t>  </a:t>
            </a:r>
            <a:r>
              <a:rPr lang="en-US" altLang="zh-CN" sz="2800" b="1" dirty="0" smtClean="0">
                <a:solidFill>
                  <a:srgbClr val="0000FF"/>
                </a:solidFill>
                <a:latin typeface="Calibri" panose="020F0502020204030204" charset="0"/>
                <a:sym typeface="+mn-ea"/>
              </a:rPr>
              <a:t>t</a:t>
            </a:r>
            <a:r>
              <a:rPr lang="en-US" sz="2800">
                <a:solidFill>
                  <a:srgbClr val="0000FF"/>
                </a:solidFill>
                <a:latin typeface="Times New Roman" panose="02020603050405020304" charset="0"/>
                <a:ea typeface="宋体" panose="02010600030101010101" pitchFamily="2" charset="-122"/>
                <a:cs typeface="Times New Roman" panose="02020603050405020304" charset="0"/>
                <a:sym typeface="+mn-ea"/>
              </a:rPr>
              <a:t>heir busy figures and hopeful expressions</a:t>
            </a:r>
            <a:r>
              <a:rPr lang="en-US" altLang="zh-CN" sz="2800" b="1" dirty="0" smtClean="0">
                <a:solidFill>
                  <a:srgbClr val="FF0000"/>
                </a:solidFill>
                <a:latin typeface="Calibri" panose="020F0502020204030204" charset="0"/>
                <a:sym typeface="+mn-ea"/>
              </a:rPr>
              <a:t>marched before my eyes</a:t>
            </a:r>
            <a:r>
              <a:rPr lang="en-US" altLang="zh-CN" sz="2800" b="1" dirty="0" smtClean="0">
                <a:latin typeface="Calibri" panose="020F0502020204030204" charset="0"/>
                <a:sym typeface="+mn-ea"/>
              </a:rPr>
              <a:t>,</a:t>
            </a:r>
            <a:endParaRPr lang="en-US" altLang="zh-CN" sz="2800" b="1" dirty="0" smtClean="0">
              <a:latin typeface="Calibri" panose="020F0502020204030204" charset="0"/>
              <a:sym typeface="+mn-ea"/>
            </a:endParaRPr>
          </a:p>
          <a:p>
            <a:pPr indent="0">
              <a:buFont typeface="Arial" panose="020B0604020202020204" pitchFamily="34" charset="0"/>
              <a:buNone/>
            </a:pPr>
            <a:r>
              <a:rPr lang="en-US" sz="2800">
                <a:solidFill>
                  <a:srgbClr val="0000FF"/>
                </a:solidFill>
                <a:latin typeface="Times New Roman" panose="02020603050405020304" charset="0"/>
                <a:ea typeface="宋体" panose="02010600030101010101" pitchFamily="2" charset="-122"/>
                <a:cs typeface="Times New Roman" panose="02020603050405020304" charset="0"/>
                <a:sym typeface="+mn-ea"/>
              </a:rPr>
              <a:t>     which drove me to move towards him.</a:t>
            </a:r>
            <a:endParaRPr lang="en-US" sz="2800">
              <a:solidFill>
                <a:srgbClr val="0000FF"/>
              </a:solidFill>
              <a:latin typeface="Times New Roman" panose="02020603050405020304" charset="0"/>
              <a:ea typeface="宋体" panose="02010600030101010101" pitchFamily="2" charset="-122"/>
              <a:cs typeface="Times New Roman" panose="02020603050405020304" charset="0"/>
              <a:sym typeface="+mn-ea"/>
            </a:endParaRPr>
          </a:p>
          <a:p>
            <a:pPr indent="0">
              <a:buFont typeface="Arial" panose="020B0604020202020204" pitchFamily="34" charset="0"/>
              <a:buNone/>
            </a:pPr>
            <a:r>
              <a:rPr lang="en-US" sz="2800" b="1">
                <a:solidFill>
                  <a:srgbClr val="FF0000"/>
                </a:solidFill>
                <a:latin typeface="Times New Roman" panose="02020603050405020304" charset="0"/>
                <a:ea typeface="宋体" panose="02010600030101010101" pitchFamily="2" charset="-122"/>
                <a:cs typeface="Times New Roman" panose="02020603050405020304" charset="0"/>
                <a:sym typeface="+mn-ea"/>
              </a:rPr>
              <a:t>I suddenly realized that</a:t>
            </a:r>
            <a:r>
              <a:rPr lang="en-US" sz="2800">
                <a:solidFill>
                  <a:schemeClr val="tx1"/>
                </a:solidFill>
                <a:latin typeface="Times New Roman" panose="02020603050405020304" charset="0"/>
                <a:ea typeface="宋体" panose="02010600030101010101" pitchFamily="2" charset="-122"/>
                <a:cs typeface="Times New Roman" panose="02020603050405020304" charset="0"/>
                <a:sym typeface="+mn-ea"/>
              </a:rPr>
              <a:t> the fact that his dream—</a:t>
            </a:r>
            <a:r>
              <a:rPr lang="en-US" sz="2800" u="sng">
                <a:solidFill>
                  <a:schemeClr val="tx1"/>
                </a:solidFill>
                <a:latin typeface="Times New Roman" panose="02020603050405020304" charset="0"/>
                <a:ea typeface="宋体" panose="02010600030101010101" pitchFamily="2" charset="-122"/>
                <a:cs typeface="Times New Roman" panose="02020603050405020304" charset="0"/>
                <a:sym typeface="+mn-ea"/>
              </a:rPr>
              <a:t>The Trip</a:t>
            </a:r>
            <a:r>
              <a:rPr lang="en-US" sz="2800">
                <a:solidFill>
                  <a:schemeClr val="tx1"/>
                </a:solidFill>
                <a:latin typeface="Times New Roman" panose="02020603050405020304" charset="0"/>
                <a:ea typeface="宋体" panose="02010600030101010101" pitchFamily="2" charset="-122"/>
                <a:cs typeface="Times New Roman" panose="02020603050405020304" charset="0"/>
                <a:sym typeface="+mn-ea"/>
              </a:rPr>
              <a:t> of a Lifetime—was vanishing before his eyes hit him a heavy blow.  </a:t>
            </a:r>
            <a:endParaRPr lang="en-US" altLang="zh-CN" sz="2800" dirty="0" smtClean="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9" name="TextBox 8"/>
          <p:cNvSpPr txBox="1"/>
          <p:nvPr/>
        </p:nvSpPr>
        <p:spPr>
          <a:xfrm>
            <a:off x="750277" y="4056188"/>
            <a:ext cx="4783015" cy="267765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buFont typeface="Arial" panose="020B0604020202020204" pitchFamily="34" charset="0"/>
              <a:buChar char="•"/>
            </a:pPr>
            <a:r>
              <a:rPr lang="en-US" altLang="zh-CN" sz="2800" dirty="0" smtClean="0">
                <a:latin typeface="Calibri" panose="020F0502020204030204" charset="0"/>
              </a:rPr>
              <a:t>the sudden awareness of some fact</a:t>
            </a:r>
            <a:endParaRPr lang="en-US" altLang="zh-CN" sz="2800" dirty="0" smtClean="0">
              <a:latin typeface="Calibri" panose="020F0502020204030204" charset="0"/>
            </a:endParaRPr>
          </a:p>
          <a:p>
            <a:pPr marL="514350" indent="-514350">
              <a:buFont typeface="Arial" panose="020B0604020202020204" pitchFamily="34" charset="0"/>
              <a:buChar char="•"/>
            </a:pPr>
            <a:r>
              <a:rPr lang="en-US" altLang="zh-CN" sz="2800" dirty="0" smtClean="0">
                <a:latin typeface="Calibri" panose="020F0502020204030204" charset="0"/>
              </a:rPr>
              <a:t>past experiences and memories</a:t>
            </a:r>
            <a:endParaRPr lang="en-US" altLang="zh-CN" sz="2800" dirty="0" smtClean="0">
              <a:latin typeface="Calibri" panose="020F0502020204030204" charset="0"/>
            </a:endParaRPr>
          </a:p>
          <a:p>
            <a:pPr marL="514350" indent="-514350">
              <a:buFont typeface="Arial" panose="020B0604020202020204" pitchFamily="34" charset="0"/>
              <a:buChar char="•"/>
            </a:pPr>
            <a:r>
              <a:rPr lang="en-US" altLang="zh-CN" sz="2800" dirty="0" smtClean="0">
                <a:latin typeface="Calibri" panose="020F0502020204030204" charset="0"/>
              </a:rPr>
              <a:t>sb’s love and devotion</a:t>
            </a:r>
            <a:endParaRPr lang="zh-CN" altLang="en-US" sz="2800" dirty="0" smtClean="0">
              <a:latin typeface="Calibri" panose="020F0502020204030204" charset="0"/>
            </a:endParaRPr>
          </a:p>
          <a:p>
            <a:pPr marL="514350" indent="-514350">
              <a:buFont typeface="Arial" panose="020B0604020202020204" pitchFamily="34" charset="0"/>
              <a:buChar char="•"/>
            </a:pPr>
            <a:endParaRPr lang="en-US" altLang="zh-CN" sz="2800" dirty="0" smtClean="0">
              <a:latin typeface="Calibri" panose="020F0502020204030204" charset="0"/>
            </a:endParaRPr>
          </a:p>
        </p:txBody>
      </p:sp>
      <p:sp>
        <p:nvSpPr>
          <p:cNvPr id="10" name="TextBox 9"/>
          <p:cNvSpPr txBox="1"/>
          <p:nvPr/>
        </p:nvSpPr>
        <p:spPr>
          <a:xfrm>
            <a:off x="689318" y="3334043"/>
            <a:ext cx="481115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514350" indent="-514350" algn="ctr"/>
            <a:r>
              <a:rPr lang="en-US" altLang="zh-CN" sz="2800" dirty="0" smtClean="0">
                <a:solidFill>
                  <a:schemeClr val="bg1"/>
                </a:solidFill>
                <a:latin typeface="Calibri" panose="020F0502020204030204" charset="0"/>
                <a:hlinkClick r:id="rId2" action="ppaction://hlinksldjump"/>
              </a:rPr>
              <a:t>What to reflect</a:t>
            </a:r>
            <a:endParaRPr lang="en-US" altLang="zh-CN" sz="2800" dirty="0" smtClean="0">
              <a:solidFill>
                <a:schemeClr val="bg1"/>
              </a:solidFill>
              <a:latin typeface="Calibri" panose="020F0502020204030204" charset="0"/>
            </a:endParaRPr>
          </a:p>
        </p:txBody>
      </p:sp>
      <p:sp>
        <p:nvSpPr>
          <p:cNvPr id="11" name="TextBox 10"/>
          <p:cNvSpPr txBox="1"/>
          <p:nvPr/>
        </p:nvSpPr>
        <p:spPr>
          <a:xfrm>
            <a:off x="5486405" y="3341079"/>
            <a:ext cx="5591908" cy="523220"/>
          </a:xfrm>
          <a:prstGeom prst="rect">
            <a:avLst/>
          </a:prstGeom>
          <a:noFill/>
        </p:spPr>
        <p:txBody>
          <a:bodyPr wrap="square" rtlCol="0">
            <a:spAutoFit/>
          </a:bodyPr>
          <a:lstStyle/>
          <a:p>
            <a:pPr marL="514350" indent="-514350" algn="r"/>
            <a:r>
              <a:rPr lang="en-US" altLang="zh-CN" sz="2800" dirty="0" smtClean="0">
                <a:solidFill>
                  <a:schemeClr val="bg1"/>
                </a:solidFill>
                <a:latin typeface="Calibri" panose="020F0502020204030204" charset="0"/>
              </a:rPr>
              <a:t>Sentence patterns to describe it</a:t>
            </a:r>
            <a:endParaRPr lang="en-US" altLang="zh-CN" sz="2800" dirty="0" smtClean="0">
              <a:solidFill>
                <a:schemeClr val="bg1"/>
              </a:solidFill>
              <a:latin typeface="Calibri" panose="020F0502020204030204" charset="0"/>
            </a:endParaRPr>
          </a:p>
        </p:txBody>
      </p:sp>
      <p:sp>
        <p:nvSpPr>
          <p:cNvPr id="12" name="TextBox 11"/>
          <p:cNvSpPr txBox="1"/>
          <p:nvPr/>
        </p:nvSpPr>
        <p:spPr>
          <a:xfrm>
            <a:off x="5556740" y="3969330"/>
            <a:ext cx="6564922" cy="267765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buFont typeface="Arial" panose="020B0604020202020204" pitchFamily="34" charset="0"/>
              <a:buChar char="•"/>
            </a:pPr>
            <a:r>
              <a:rPr lang="en-US" altLang="zh-CN" sz="2800" dirty="0" smtClean="0">
                <a:latin typeface="Calibri" panose="020F0502020204030204" charset="0"/>
              </a:rPr>
              <a:t>I  suddenly realized that..</a:t>
            </a:r>
            <a:endParaRPr lang="en-US" altLang="zh-CN" sz="2800" dirty="0" smtClean="0">
              <a:latin typeface="Calibri" panose="020F0502020204030204" charset="0"/>
            </a:endParaRPr>
          </a:p>
          <a:p>
            <a:pPr marL="514350" indent="-514350">
              <a:buFont typeface="Arial" panose="020B0604020202020204" pitchFamily="34" charset="0"/>
              <a:buChar char="•"/>
            </a:pPr>
            <a:r>
              <a:rPr lang="en-US" altLang="zh-CN" sz="2800" dirty="0" smtClean="0">
                <a:latin typeface="Calibri" panose="020F0502020204030204" charset="0"/>
              </a:rPr>
              <a:t>I  became aware of…</a:t>
            </a:r>
            <a:endParaRPr lang="en-US" altLang="zh-CN" sz="2800" dirty="0" smtClean="0">
              <a:latin typeface="Calibri" panose="020F0502020204030204" charset="0"/>
            </a:endParaRPr>
          </a:p>
          <a:p>
            <a:pPr marL="514350" indent="-514350">
              <a:buFont typeface="Arial" panose="020B0604020202020204" pitchFamily="34" charset="0"/>
              <a:buChar char="•"/>
            </a:pPr>
            <a:r>
              <a:rPr lang="en-US" altLang="zh-CN" sz="2800" dirty="0" smtClean="0">
                <a:latin typeface="Calibri" panose="020F0502020204030204" charset="0"/>
              </a:rPr>
              <a:t>The sight of it reminded me of…</a:t>
            </a:r>
            <a:endParaRPr lang="en-US" altLang="zh-CN" sz="2800" dirty="0" smtClean="0">
              <a:latin typeface="Calibri" panose="020F0502020204030204" charset="0"/>
            </a:endParaRPr>
          </a:p>
          <a:p>
            <a:pPr marL="514350" indent="-514350">
              <a:buFont typeface="Arial" panose="020B0604020202020204" pitchFamily="34" charset="0"/>
              <a:buChar char="•"/>
            </a:pPr>
            <a:r>
              <a:rPr lang="en-US" altLang="zh-CN" sz="2800" dirty="0" smtClean="0">
                <a:latin typeface="Calibri" panose="020F0502020204030204" charset="0"/>
              </a:rPr>
              <a:t>It hit / struck/ occurred to / dawned on  me that</a:t>
            </a:r>
            <a:endParaRPr lang="en-US" altLang="zh-CN" sz="2800" dirty="0" smtClean="0">
              <a:latin typeface="Calibri" panose="020F0502020204030204" charset="0"/>
            </a:endParaRPr>
          </a:p>
          <a:p>
            <a:pPr marL="514350" indent="-514350">
              <a:buFont typeface="Arial" panose="020B0604020202020204" pitchFamily="34" charset="0"/>
              <a:buChar char="•"/>
            </a:pPr>
            <a:r>
              <a:rPr lang="en-US" altLang="zh-CN" sz="2800" b="1" dirty="0" smtClean="0">
                <a:solidFill>
                  <a:srgbClr val="0000FF"/>
                </a:solidFill>
                <a:latin typeface="Calibri" panose="020F0502020204030204" charset="0"/>
              </a:rPr>
              <a:t>Visions</a:t>
            </a:r>
            <a:r>
              <a:rPr lang="en-US" altLang="zh-CN" sz="2800" b="1" dirty="0" smtClean="0">
                <a:latin typeface="Calibri" panose="020F0502020204030204" charset="0"/>
              </a:rPr>
              <a:t> of sth. </a:t>
            </a:r>
            <a:r>
              <a:rPr lang="en-US" altLang="zh-CN" sz="2800" b="1" dirty="0" smtClean="0">
                <a:solidFill>
                  <a:srgbClr val="0000FF"/>
                </a:solidFill>
                <a:latin typeface="Calibri" panose="020F0502020204030204" charset="0"/>
              </a:rPr>
              <a:t>marched</a:t>
            </a:r>
            <a:r>
              <a:rPr lang="en-US" altLang="zh-CN" sz="2800" b="1" dirty="0" smtClean="0">
                <a:latin typeface="Calibri" panose="020F0502020204030204" charset="0"/>
              </a:rPr>
              <a:t> before my eyes</a:t>
            </a:r>
            <a:endParaRPr lang="en-US" altLang="zh-CN" sz="2800" b="1" dirty="0" smtClean="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blinds(horizontal)">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blinds(horizontal)">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blinds(horizontal)">
                                      <p:cBhvr>
                                        <p:cTn id="28" dur="50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blinds(horizontal)">
                                      <p:cBhvr>
                                        <p:cTn id="33" dur="500"/>
                                        <p:tgtEl>
                                          <p:spTgt spid="1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2">
                                            <p:txEl>
                                              <p:pRg st="1" end="1"/>
                                            </p:txEl>
                                          </p:spTgt>
                                        </p:tgtEl>
                                        <p:attrNameLst>
                                          <p:attrName>style.visibility</p:attrName>
                                        </p:attrNameLst>
                                      </p:cBhvr>
                                      <p:to>
                                        <p:strVal val="visible"/>
                                      </p:to>
                                    </p:set>
                                    <p:animEffect transition="in" filter="blinds(horizontal)">
                                      <p:cBhvr>
                                        <p:cTn id="38" dur="500"/>
                                        <p:tgtEl>
                                          <p:spTgt spid="12">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animEffect transition="in" filter="blinds(horizontal)">
                                      <p:cBhvr>
                                        <p:cTn id="43" dur="500"/>
                                        <p:tgtEl>
                                          <p:spTgt spid="12">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2">
                                            <p:txEl>
                                              <p:pRg st="3" end="3"/>
                                            </p:txEl>
                                          </p:spTgt>
                                        </p:tgtEl>
                                        <p:attrNameLst>
                                          <p:attrName>style.visibility</p:attrName>
                                        </p:attrNameLst>
                                      </p:cBhvr>
                                      <p:to>
                                        <p:strVal val="visible"/>
                                      </p:to>
                                    </p:set>
                                    <p:animEffect transition="in" filter="blinds(horizontal)">
                                      <p:cBhvr>
                                        <p:cTn id="48" dur="500"/>
                                        <p:tgtEl>
                                          <p:spTgt spid="1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2">
                                            <p:txEl>
                                              <p:pRg st="4" end="4"/>
                                            </p:txEl>
                                          </p:spTgt>
                                        </p:tgtEl>
                                        <p:attrNameLst>
                                          <p:attrName>style.visibility</p:attrName>
                                        </p:attrNameLst>
                                      </p:cBhvr>
                                      <p:to>
                                        <p:strVal val="visible"/>
                                      </p:to>
                                    </p:set>
                                    <p:animEffect transition="in" filter="blinds(horizontal)">
                                      <p:cBhvr>
                                        <p:cTn id="53" dur="500"/>
                                        <p:tgtEl>
                                          <p:spTgt spid="12">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linds(horizontal)">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bldLvl="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Sentence patterns to describe your reflection</a:t>
            </a:r>
            <a:endParaRPr lang="zh-CN" altLang="en-US" dirty="0"/>
          </a:p>
        </p:txBody>
      </p:sp>
      <p:sp>
        <p:nvSpPr>
          <p:cNvPr id="3" name="TextBox 2"/>
          <p:cNvSpPr txBox="1"/>
          <p:nvPr/>
        </p:nvSpPr>
        <p:spPr>
          <a:xfrm>
            <a:off x="679939" y="1066803"/>
            <a:ext cx="10902459" cy="2092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514350" indent="-514350">
              <a:buFont typeface="Arial" panose="020B0604020202020204" pitchFamily="34" charset="0"/>
              <a:buChar char="•"/>
            </a:pPr>
            <a:r>
              <a:rPr lang="en-US" altLang="zh-CN" sz="2600" b="1" dirty="0" smtClean="0">
                <a:latin typeface="Calibri" panose="020F0502020204030204" charset="0"/>
              </a:rPr>
              <a:t>I  suddenly realized that..</a:t>
            </a:r>
            <a:endParaRPr lang="en-US" altLang="zh-CN" sz="2600" b="1" dirty="0" smtClean="0">
              <a:latin typeface="Calibri" panose="020F0502020204030204" charset="0"/>
            </a:endParaRPr>
          </a:p>
          <a:p>
            <a:pPr marL="514350" indent="-514350">
              <a:buFont typeface="Arial" panose="020B0604020202020204" pitchFamily="34" charset="0"/>
              <a:buChar char="•"/>
            </a:pPr>
            <a:r>
              <a:rPr lang="en-US" altLang="zh-CN" sz="2600" b="1" dirty="0" smtClean="0">
                <a:latin typeface="Calibri" panose="020F0502020204030204" charset="0"/>
              </a:rPr>
              <a:t>I became aware of…</a:t>
            </a:r>
            <a:endParaRPr lang="en-US" altLang="zh-CN" sz="2600" b="1" dirty="0" smtClean="0">
              <a:latin typeface="Calibri" panose="020F0502020204030204" charset="0"/>
            </a:endParaRPr>
          </a:p>
          <a:p>
            <a:pPr marL="514350" indent="-514350">
              <a:buFont typeface="Arial" panose="020B0604020202020204" pitchFamily="34" charset="0"/>
              <a:buChar char="•"/>
            </a:pPr>
            <a:r>
              <a:rPr lang="en-US" altLang="zh-CN" sz="2600" b="1" dirty="0" smtClean="0">
                <a:latin typeface="Calibri" panose="020F0502020204030204" charset="0"/>
              </a:rPr>
              <a:t>The sight of it reminded me of..</a:t>
            </a:r>
            <a:endParaRPr lang="en-US" altLang="zh-CN" sz="2600" b="1" dirty="0" smtClean="0">
              <a:latin typeface="Calibri" panose="020F0502020204030204" charset="0"/>
            </a:endParaRPr>
          </a:p>
          <a:p>
            <a:pPr marL="514350" indent="-514350">
              <a:buFont typeface="Arial" panose="020B0604020202020204" pitchFamily="34" charset="0"/>
              <a:buChar char="•"/>
            </a:pPr>
            <a:r>
              <a:rPr lang="en-US" altLang="zh-CN" sz="2600" b="1" dirty="0" smtClean="0">
                <a:latin typeface="Calibri" panose="020F0502020204030204" charset="0"/>
              </a:rPr>
              <a:t>It hit / struck/ occurred to / dawned on  me that</a:t>
            </a:r>
            <a:endParaRPr lang="en-US" altLang="zh-CN" sz="2600" b="1" dirty="0" smtClean="0">
              <a:latin typeface="Calibri" panose="020F0502020204030204" charset="0"/>
            </a:endParaRPr>
          </a:p>
          <a:p>
            <a:pPr marL="514350" indent="-514350">
              <a:buFont typeface="Arial" panose="020B0604020202020204" pitchFamily="34" charset="0"/>
              <a:buChar char="•"/>
            </a:pPr>
            <a:r>
              <a:rPr lang="en-US" altLang="zh-CN" sz="2600" b="1" dirty="0" smtClean="0">
                <a:latin typeface="Calibri" panose="020F0502020204030204" charset="0"/>
              </a:rPr>
              <a:t>Visions of sth. marched before my eyes</a:t>
            </a:r>
            <a:endParaRPr lang="en-US" altLang="zh-CN" sz="2600" b="1" dirty="0" smtClean="0">
              <a:latin typeface="Calibri" panose="020F0502020204030204" charset="0"/>
            </a:endParaRPr>
          </a:p>
        </p:txBody>
      </p:sp>
      <p:pic>
        <p:nvPicPr>
          <p:cNvPr id="4" name="Picture 2" descr="https://gimg2.baidu.com/image_search/src=http%3A%2F%2Fb-ssl.duitang.com%2Fuploads%2Fitem%2F201805%2F15%2F20180515161757_ul4LC.thumb.700_0.jpeg&amp;refer=http%3A%2F%2Fb-ssl.duitang.com&amp;app=2002&amp;size=f9999,10000&amp;q=a80&amp;n=0&amp;g=0n&amp;fmt=jpeg?sec=1617710819&amp;t=e5b07a29f80b5162314438110351f410"/>
          <p:cNvPicPr>
            <a:picLocks noChangeAspect="1" noChangeArrowheads="1"/>
          </p:cNvPicPr>
          <p:nvPr/>
        </p:nvPicPr>
        <p:blipFill>
          <a:blip r:embed="rId1" cstate="print"/>
          <a:srcRect l="16666" t="33671" r="30132" b="29046"/>
          <a:stretch>
            <a:fillRect/>
          </a:stretch>
        </p:blipFill>
        <p:spPr bwMode="auto">
          <a:xfrm>
            <a:off x="8559552" y="677622"/>
            <a:ext cx="3186970" cy="3486063"/>
          </a:xfrm>
          <a:prstGeom prst="rect">
            <a:avLst/>
          </a:prstGeom>
          <a:ln>
            <a:noFill/>
          </a:ln>
          <a:effectLst>
            <a:outerShdw blurRad="292100" dist="139700" dir="2700000" algn="tl" rotWithShape="0">
              <a:srgbClr val="333333">
                <a:alpha val="65000"/>
              </a:srgbClr>
            </a:outerShdw>
          </a:effectLst>
        </p:spPr>
      </p:pic>
      <p:sp>
        <p:nvSpPr>
          <p:cNvPr id="5" name="矩形 4"/>
          <p:cNvSpPr/>
          <p:nvPr/>
        </p:nvSpPr>
        <p:spPr>
          <a:xfrm>
            <a:off x="609600" y="3108520"/>
            <a:ext cx="8253046" cy="3539430"/>
          </a:xfrm>
          <a:prstGeom prst="rect">
            <a:avLst/>
          </a:prstGeom>
        </p:spPr>
        <p:txBody>
          <a:bodyPr wrap="square">
            <a:spAutoFit/>
          </a:bodyPr>
          <a:lstStyle/>
          <a:p>
            <a:pPr marL="514350" indent="-514350">
              <a:buFont typeface="+mj-lt"/>
              <a:buAutoNum type="arabicPeriod"/>
            </a:pPr>
            <a:r>
              <a:rPr lang="en-US" altLang="zh-CN" sz="2800" b="1" dirty="0" smtClean="0">
                <a:solidFill>
                  <a:srgbClr val="0000FF"/>
                </a:solidFill>
                <a:latin typeface="Calibri" panose="020F0502020204030204" charset="0"/>
              </a:rPr>
              <a:t>It suddenly hit me </a:t>
            </a:r>
            <a:r>
              <a:rPr lang="en-US" altLang="zh-CN" sz="2800" dirty="0" smtClean="0">
                <a:latin typeface="Calibri" panose="020F0502020204030204" charset="0"/>
              </a:rPr>
              <a:t>that _____________________ ________________________________________                                        (</a:t>
            </a:r>
            <a:r>
              <a:rPr lang="zh-CN" altLang="en-US" sz="2800" dirty="0" smtClean="0">
                <a:latin typeface="Calibri" panose="020F0502020204030204" charset="0"/>
              </a:rPr>
              <a:t>父亲已经五十多岁了，他日渐苍老</a:t>
            </a:r>
            <a:r>
              <a:rPr lang="en-US" altLang="zh-CN" sz="2800" dirty="0" smtClean="0">
                <a:latin typeface="Calibri" panose="020F0502020204030204" charset="0"/>
              </a:rPr>
              <a:t>)</a:t>
            </a:r>
            <a:endParaRPr lang="en-US" altLang="zh-CN" sz="2800" dirty="0" smtClean="0">
              <a:latin typeface="Calibri" panose="020F0502020204030204" charset="0"/>
            </a:endParaRPr>
          </a:p>
          <a:p>
            <a:pPr marL="514350" indent="-514350">
              <a:buFont typeface="+mj-lt"/>
              <a:buAutoNum type="arabicPeriod"/>
            </a:pPr>
            <a:r>
              <a:rPr lang="en-US" altLang="zh-CN" sz="2800" b="1" dirty="0" smtClean="0">
                <a:solidFill>
                  <a:srgbClr val="0000FF"/>
                </a:solidFill>
                <a:latin typeface="Calibri" panose="020F0502020204030204" charset="0"/>
              </a:rPr>
              <a:t>The sight of it reminded me of</a:t>
            </a:r>
            <a:r>
              <a:rPr lang="en-US" altLang="zh-CN" sz="2800" dirty="0" smtClean="0">
                <a:latin typeface="Calibri" panose="020F0502020204030204" charset="0"/>
              </a:rPr>
              <a:t> _______________</a:t>
            </a:r>
            <a:endParaRPr lang="en-US" altLang="zh-CN" sz="2800" dirty="0" smtClean="0">
              <a:latin typeface="Calibri" panose="020F0502020204030204" charset="0"/>
            </a:endParaRPr>
          </a:p>
          <a:p>
            <a:pPr marL="514350" indent="-514350"/>
            <a:r>
              <a:rPr lang="zh-CN" altLang="en-US" sz="2800" dirty="0" smtClean="0">
                <a:latin typeface="Calibri" panose="020F0502020204030204" charset="0"/>
              </a:rPr>
              <a:t>       </a:t>
            </a:r>
            <a:r>
              <a:rPr lang="en-US" altLang="zh-CN" sz="2800" dirty="0" smtClean="0">
                <a:latin typeface="Calibri" panose="020F0502020204030204" charset="0"/>
              </a:rPr>
              <a:t>(</a:t>
            </a:r>
            <a:r>
              <a:rPr lang="zh-CN" altLang="en-US" sz="2800" dirty="0" smtClean="0">
                <a:latin typeface="Calibri" panose="020F0502020204030204" charset="0"/>
              </a:rPr>
              <a:t>我们所经历的起起伏伏   </a:t>
            </a:r>
            <a:r>
              <a:rPr lang="en-US" altLang="zh-CN" sz="2800" dirty="0" smtClean="0">
                <a:latin typeface="Calibri" panose="020F0502020204030204" charset="0"/>
              </a:rPr>
              <a:t>/  </a:t>
            </a:r>
            <a:r>
              <a:rPr lang="zh-CN" altLang="en-US" sz="2800" dirty="0" smtClean="0">
                <a:latin typeface="Calibri" panose="020F0502020204030204" charset="0"/>
              </a:rPr>
              <a:t>我们所分享的苦乐回忆 </a:t>
            </a:r>
            <a:r>
              <a:rPr lang="en-US" altLang="zh-CN" sz="2800" dirty="0" smtClean="0">
                <a:latin typeface="Calibri" panose="020F0502020204030204" charset="0"/>
              </a:rPr>
              <a:t>/ </a:t>
            </a:r>
            <a:r>
              <a:rPr lang="zh-CN" altLang="en-US" sz="2800" dirty="0" smtClean="0">
                <a:latin typeface="Calibri" panose="020F0502020204030204" charset="0"/>
              </a:rPr>
              <a:t>父亲给予我的爱与支持</a:t>
            </a:r>
            <a:r>
              <a:rPr lang="en-US" altLang="zh-CN" sz="2800" dirty="0" smtClean="0">
                <a:latin typeface="Calibri" panose="020F0502020204030204" charset="0"/>
              </a:rPr>
              <a:t>)</a:t>
            </a:r>
            <a:endParaRPr lang="en-US" altLang="zh-CN" sz="2800" dirty="0" smtClean="0">
              <a:latin typeface="Calibri" panose="020F0502020204030204" charset="0"/>
            </a:endParaRPr>
          </a:p>
          <a:p>
            <a:pPr marL="514350" indent="-514350"/>
            <a:r>
              <a:rPr lang="en-US" altLang="zh-CN" sz="2800" dirty="0" smtClean="0">
                <a:latin typeface="Calibri" panose="020F0502020204030204" charset="0"/>
              </a:rPr>
              <a:t>3.    </a:t>
            </a:r>
            <a:r>
              <a:rPr lang="en-US" altLang="zh-CN" sz="2800" b="1" dirty="0" smtClean="0">
                <a:solidFill>
                  <a:srgbClr val="0000FF"/>
                </a:solidFill>
                <a:latin typeface="Calibri" panose="020F0502020204030204" charset="0"/>
              </a:rPr>
              <a:t>Visions</a:t>
            </a:r>
            <a:r>
              <a:rPr lang="en-US" altLang="zh-CN" sz="2800" dirty="0" smtClean="0">
                <a:latin typeface="Calibri" panose="020F0502020204030204" charset="0"/>
              </a:rPr>
              <a:t> of _________________________________ ____________________ </a:t>
            </a:r>
            <a:r>
              <a:rPr lang="en-US" altLang="zh-CN" sz="2800" b="1" dirty="0" smtClean="0">
                <a:solidFill>
                  <a:srgbClr val="0000FF"/>
                </a:solidFill>
                <a:latin typeface="Calibri" panose="020F0502020204030204" charset="0"/>
              </a:rPr>
              <a:t>marched</a:t>
            </a:r>
            <a:r>
              <a:rPr lang="en-US" altLang="zh-CN" sz="2800" dirty="0" smtClean="0">
                <a:latin typeface="Calibri" panose="020F0502020204030204" charset="0"/>
              </a:rPr>
              <a:t> before my eyes.</a:t>
            </a:r>
            <a:endParaRPr lang="zh-CN" altLang="en-US" sz="2800" dirty="0" smtClean="0">
              <a:latin typeface="Calibri" panose="020F0502020204030204" charset="0"/>
            </a:endParaRPr>
          </a:p>
        </p:txBody>
      </p:sp>
      <p:sp>
        <p:nvSpPr>
          <p:cNvPr id="6" name="矩形 5"/>
          <p:cNvSpPr/>
          <p:nvPr/>
        </p:nvSpPr>
        <p:spPr>
          <a:xfrm>
            <a:off x="4515154" y="3109053"/>
            <a:ext cx="3562065" cy="523220"/>
          </a:xfrm>
          <a:prstGeom prst="rect">
            <a:avLst/>
          </a:prstGeom>
        </p:spPr>
        <p:txBody>
          <a:bodyPr wrap="none">
            <a:spAutoFit/>
          </a:bodyPr>
          <a:lstStyle/>
          <a:p>
            <a:r>
              <a:rPr lang="en-US" altLang="zh-CN" sz="2800" b="1" dirty="0" smtClean="0">
                <a:solidFill>
                  <a:srgbClr val="C00000"/>
                </a:solidFill>
                <a:latin typeface="Calibri" panose="020F0502020204030204" charset="0"/>
              </a:rPr>
              <a:t>father was in his fifties</a:t>
            </a:r>
            <a:endParaRPr lang="zh-CN" altLang="en-US" b="1" dirty="0">
              <a:solidFill>
                <a:srgbClr val="C00000"/>
              </a:solidFill>
            </a:endParaRPr>
          </a:p>
        </p:txBody>
      </p:sp>
      <p:sp>
        <p:nvSpPr>
          <p:cNvPr id="7" name="矩形 6"/>
          <p:cNvSpPr/>
          <p:nvPr/>
        </p:nvSpPr>
        <p:spPr>
          <a:xfrm>
            <a:off x="1069751" y="3519005"/>
            <a:ext cx="3555365" cy="521970"/>
          </a:xfrm>
          <a:prstGeom prst="rect">
            <a:avLst/>
          </a:prstGeom>
        </p:spPr>
        <p:txBody>
          <a:bodyPr wrap="none">
            <a:spAutoFit/>
          </a:bodyPr>
          <a:lstStyle/>
          <a:p>
            <a:pPr lvl="0"/>
            <a:r>
              <a:rPr lang="en-US" altLang="zh-CN" sz="2800" b="1" dirty="0" smtClean="0">
                <a:solidFill>
                  <a:srgbClr val="C00000"/>
                </a:solidFill>
                <a:latin typeface="Calibri" panose="020F0502020204030204" charset="0"/>
              </a:rPr>
              <a:t>and was grey with age.</a:t>
            </a:r>
            <a:endParaRPr lang="zh-CN" altLang="en-US" b="1" dirty="0">
              <a:solidFill>
                <a:srgbClr val="C00000"/>
              </a:solidFill>
            </a:endParaRPr>
          </a:p>
        </p:txBody>
      </p:sp>
      <p:pic>
        <p:nvPicPr>
          <p:cNvPr id="23554" name="Picture 2" descr="https://gimg2.baidu.com/image_search/src=http%3A%2F%2F5b0988e595225.cdn.sohucs.com%2Fimages%2F20180203%2F96ff1797c7dd4290b75519beab4f9d50.jpeg&amp;refer=http%3A%2F%2F5b0988e595225.cdn.sohucs.com&amp;app=2002&amp;size=f9999,10000&amp;q=a80&amp;n=0&amp;g=0n&amp;fmt=jpeg?sec=1618206306&amp;t=fe01b81d16c94db3540c5787b1e96147"/>
          <p:cNvPicPr>
            <a:picLocks noChangeAspect="1" noChangeArrowheads="1"/>
          </p:cNvPicPr>
          <p:nvPr/>
        </p:nvPicPr>
        <p:blipFill>
          <a:blip r:embed="rId2" cstate="print">
            <a:lum bright="20000"/>
          </a:blip>
          <a:srcRect l="20339" r="32345" b="17569"/>
          <a:stretch>
            <a:fillRect/>
          </a:stretch>
        </p:blipFill>
        <p:spPr bwMode="auto">
          <a:xfrm>
            <a:off x="8675075" y="3235567"/>
            <a:ext cx="3207647" cy="3329356"/>
          </a:xfrm>
          <a:prstGeom prst="rect">
            <a:avLst/>
          </a:prstGeom>
          <a:noFill/>
        </p:spPr>
      </p:pic>
      <p:sp>
        <p:nvSpPr>
          <p:cNvPr id="10" name="矩形 9"/>
          <p:cNvSpPr/>
          <p:nvPr/>
        </p:nvSpPr>
        <p:spPr>
          <a:xfrm>
            <a:off x="2698077" y="5699853"/>
            <a:ext cx="6105005" cy="523220"/>
          </a:xfrm>
          <a:prstGeom prst="rect">
            <a:avLst/>
          </a:prstGeom>
        </p:spPr>
        <p:txBody>
          <a:bodyPr wrap="none">
            <a:spAutoFit/>
          </a:bodyPr>
          <a:lstStyle/>
          <a:p>
            <a:r>
              <a:rPr lang="en-US" altLang="zh-CN" sz="2800" b="1" dirty="0" smtClean="0">
                <a:solidFill>
                  <a:srgbClr val="C00000"/>
                </a:solidFill>
                <a:latin typeface="Calibri" panose="020F0502020204030204" charset="0"/>
              </a:rPr>
              <a:t>flying a kite and running happily on the </a:t>
            </a:r>
            <a:endParaRPr lang="zh-CN" altLang="en-US" b="1" dirty="0">
              <a:solidFill>
                <a:srgbClr val="C00000"/>
              </a:solidFill>
            </a:endParaRPr>
          </a:p>
        </p:txBody>
      </p:sp>
      <p:sp>
        <p:nvSpPr>
          <p:cNvPr id="11" name="矩形 10"/>
          <p:cNvSpPr/>
          <p:nvPr/>
        </p:nvSpPr>
        <p:spPr>
          <a:xfrm>
            <a:off x="1232694" y="6076872"/>
            <a:ext cx="3260764" cy="523220"/>
          </a:xfrm>
          <a:prstGeom prst="rect">
            <a:avLst/>
          </a:prstGeom>
        </p:spPr>
        <p:txBody>
          <a:bodyPr wrap="none">
            <a:spAutoFit/>
          </a:bodyPr>
          <a:lstStyle/>
          <a:p>
            <a:r>
              <a:rPr lang="en-US" altLang="zh-CN" sz="2800" b="1" dirty="0" smtClean="0">
                <a:solidFill>
                  <a:srgbClr val="C00000"/>
                </a:solidFill>
                <a:latin typeface="Calibri" panose="020F0502020204030204" charset="0"/>
              </a:rPr>
              <a:t>field with my friends</a:t>
            </a:r>
            <a:endParaRPr lang="zh-CN" alt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blinds(horizontal)">
                                      <p:cBhvr>
                                        <p:cTn id="30" dur="500"/>
                                        <p:tgtEl>
                                          <p:spTgt spid="5">
                                            <p:txEl>
                                              <p:pRg st="1" end="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blinds(horizontal)">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3554"/>
                                        </p:tgtEl>
                                        <p:attrNameLst>
                                          <p:attrName>style.visibility</p:attrName>
                                        </p:attrNameLst>
                                      </p:cBhvr>
                                      <p:to>
                                        <p:strVal val="visible"/>
                                      </p:to>
                                    </p:set>
                                    <p:animEffect transition="in" filter="blinds(horizontal)">
                                      <p:cBhvr>
                                        <p:cTn id="38" dur="500"/>
                                        <p:tgtEl>
                                          <p:spTgt spid="2355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blinds(horizontal)">
                                      <p:cBhvr>
                                        <p:cTn id="43" dur="500"/>
                                        <p:tgtEl>
                                          <p:spTgt spid="5">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blinds(horizontal)">
                                      <p:cBhvr>
                                        <p:cTn id="48" dur="500"/>
                                        <p:tgtEl>
                                          <p:spTgt spid="1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linds(horizontal)">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p:bldP spid="7"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śľïḑé"/>
        <p:cNvGrpSpPr/>
        <p:nvPr/>
      </p:nvGrpSpPr>
      <p:grpSpPr>
        <a:xfrm>
          <a:off x="0" y="0"/>
          <a:ext cx="0" cy="0"/>
          <a:chOff x="0" y="0"/>
          <a:chExt cx="0" cy="0"/>
        </a:xfrm>
      </p:grpSpPr>
      <p:sp>
        <p:nvSpPr>
          <p:cNvPr id="2" name="ïŝļide"/>
          <p:cNvSpPr>
            <a:spLocks noGrp="1"/>
          </p:cNvSpPr>
          <p:nvPr>
            <p:ph type="title"/>
          </p:nvPr>
        </p:nvSpPr>
        <p:spPr>
          <a:xfrm>
            <a:off x="84525" y="64840"/>
            <a:ext cx="10969200" cy="705600"/>
          </a:xfrm>
        </p:spPr>
        <p:txBody>
          <a:bodyPr/>
          <a:lstStyle/>
          <a:p>
            <a:r>
              <a:rPr lang="en-US" altLang="zh-CN" dirty="0" smtClean="0"/>
              <a:t>Appreciation</a:t>
            </a:r>
            <a:endParaRPr lang="zh-CN" altLang="en-US" dirty="0"/>
          </a:p>
        </p:txBody>
      </p:sp>
      <p:sp>
        <p:nvSpPr>
          <p:cNvPr id="11266" name="Rectangle 2"/>
          <p:cNvSpPr>
            <a:spLocks noChangeArrowheads="1"/>
          </p:cNvSpPr>
          <p:nvPr/>
        </p:nvSpPr>
        <p:spPr bwMode="auto">
          <a:xfrm rot="10800000" flipV="1">
            <a:off x="0" y="524510"/>
            <a:ext cx="12132945" cy="5507990"/>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spAutoFit/>
          </a:bodyPr>
          <a:lstStyle/>
          <a:p>
            <a:pPr lvl="0" indent="266700" fontAlgn="base">
              <a:spcBef>
                <a:spcPct val="0"/>
              </a:spcBef>
              <a:spcAft>
                <a:spcPct val="0"/>
              </a:spcAft>
            </a:pPr>
            <a:r>
              <a:rPr kumimoji="0" lang="en-US" altLang="zh-CN" sz="3200" b="0" i="1"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Dad called the stores but none carried the bolt that fitted this old van. </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Maybe we were not going on The Trip after all. </a:t>
            </a:r>
            <a:r>
              <a:rPr lang="en-US" altLang="zh-CN" sz="3200" b="1" dirty="0" smtClean="0">
                <a:solidFill>
                  <a:srgbClr val="FF0000"/>
                </a:solidFill>
                <a:latin typeface="Calibri" panose="020F0502020204030204" charset="0"/>
                <a:ea typeface="宋体" panose="02010600030101010101" pitchFamily="2" charset="-122"/>
                <a:cs typeface="Times New Roman" panose="02020603050405020304" charset="0"/>
              </a:rPr>
              <a:t>Visions of </a:t>
            </a:r>
            <a:r>
              <a:rPr lang="en-US" altLang="zh-CN" sz="3200" b="1" dirty="0" smtClean="0">
                <a:solidFill>
                  <a:schemeClr val="tx1"/>
                </a:solidFill>
                <a:latin typeface="Calibri" panose="020F0502020204030204" charset="0"/>
                <a:ea typeface="宋体" panose="02010600030101010101" pitchFamily="2" charset="-122"/>
                <a:cs typeface="Times New Roman" panose="02020603050405020304" charset="0"/>
              </a:rPr>
              <a:t>diving at the lake and hanging out with friends happily</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 </a:t>
            </a:r>
            <a:r>
              <a:rPr lang="en-US" altLang="zh-CN" sz="3200" b="1" dirty="0" smtClean="0">
                <a:solidFill>
                  <a:srgbClr val="FF0000"/>
                </a:solidFill>
                <a:latin typeface="Calibri" panose="020F0502020204030204" charset="0"/>
                <a:ea typeface="宋体" panose="02010600030101010101" pitchFamily="2" charset="-122"/>
                <a:cs typeface="Times New Roman" panose="02020603050405020304" charset="0"/>
              </a:rPr>
              <a:t>marched before my eyes</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 My soul silently </a:t>
            </a:r>
            <a:r>
              <a:rPr lang="en-US" altLang="zh-CN" sz="3200" b="1" dirty="0" smtClean="0">
                <a:solidFill>
                  <a:srgbClr val="FF0000"/>
                </a:solidFill>
                <a:latin typeface="Calibri" panose="020F0502020204030204" charset="0"/>
                <a:ea typeface="宋体" panose="02010600030101010101" pitchFamily="2" charset="-122"/>
                <a:cs typeface="Times New Roman" panose="02020603050405020304" charset="0"/>
              </a:rPr>
              <a:t>rejoiced</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 But </a:t>
            </a:r>
            <a:r>
              <a:rPr kumimoji="0" lang="en-US" altLang="zh-CN" sz="32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then I caught sight of</a:t>
            </a:r>
            <a:r>
              <a:rPr kumimoji="0" lang="en-US" altLang="zh-CN" sz="3200" b="0" i="0" u="none" strike="noStrike" cap="none" normalizeH="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 the lonely figure of Dad, </a:t>
            </a:r>
            <a:r>
              <a:rPr lang="en-US" altLang="zh-CN" sz="3200" b="1" dirty="0" smtClean="0">
                <a:solidFill>
                  <a:schemeClr val="tx1"/>
                </a:solidFill>
                <a:latin typeface="Calibri" panose="020F0502020204030204" charset="0"/>
                <a:sym typeface="+mn-ea"/>
              </a:rPr>
              <a:t>who was</a:t>
            </a:r>
            <a:r>
              <a:rPr lang="en-US" altLang="zh-CN" sz="3200" b="1" dirty="0" smtClean="0">
                <a:solidFill>
                  <a:srgbClr val="C00000"/>
                </a:solidFill>
                <a:latin typeface="Calibri" panose="020F0502020204030204" charset="0"/>
                <a:sym typeface="+mn-ea"/>
              </a:rPr>
              <a:t> </a:t>
            </a:r>
            <a:r>
              <a:rPr lang="en-US" altLang="zh-CN" sz="3200" b="1" dirty="0" smtClean="0">
                <a:solidFill>
                  <a:srgbClr val="FF0000"/>
                </a:solidFill>
                <a:latin typeface="Calibri" panose="020F0502020204030204" charset="0"/>
                <a:sym typeface="+mn-ea"/>
              </a:rPr>
              <a:t>leaning over the van, face clouded with gloom</a:t>
            </a:r>
            <a:r>
              <a:rPr lang="en-US" altLang="zh-CN" sz="3200" b="1" dirty="0" smtClean="0">
                <a:solidFill>
                  <a:srgbClr val="FF0000"/>
                </a:solidFill>
                <a:latin typeface="Calibri" panose="020F0502020204030204" charset="0"/>
                <a:ea typeface="宋体" panose="02010600030101010101" pitchFamily="2" charset="-122"/>
                <a:cs typeface="Times New Roman" panose="02020603050405020304" charset="0"/>
              </a:rPr>
              <a:t>.</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 </a:t>
            </a:r>
            <a:r>
              <a:rPr lang="en-US" altLang="zh-CN" sz="3200" b="1" dirty="0" smtClean="0">
                <a:solidFill>
                  <a:srgbClr val="C00000"/>
                </a:solidFill>
                <a:latin typeface="Calibri" panose="020F0502020204030204" charset="0"/>
                <a:sym typeface="+mn-ea"/>
              </a:rPr>
              <a:t> </a:t>
            </a:r>
            <a:r>
              <a:rPr lang="en-US" sz="3200">
                <a:solidFill>
                  <a:srgbClr val="000000"/>
                </a:solidFill>
                <a:latin typeface="Times New Roman" panose="02020603050405020304" charset="0"/>
                <a:ea typeface="仿宋" panose="02010609060101010101" charset="-122"/>
                <a:cs typeface="Times New Roman" panose="02020603050405020304" charset="0"/>
                <a:sym typeface="+mn-ea"/>
              </a:rPr>
              <a:t>“</a:t>
            </a:r>
            <a:r>
              <a:rPr lang="en-US" sz="3200">
                <a:solidFill>
                  <a:srgbClr val="000000"/>
                </a:solidFill>
                <a:latin typeface="Times New Roman" panose="02020603050405020304" charset="0"/>
                <a:ea typeface="宋体" panose="02010600030101010101" pitchFamily="2" charset="-122"/>
                <a:cs typeface="Times New Roman" panose="02020603050405020304" charset="0"/>
                <a:sym typeface="+mn-ea"/>
              </a:rPr>
              <a:t>The trip would be a bubble!</a:t>
            </a:r>
            <a:r>
              <a:rPr lang="en-US" sz="3200">
                <a:solidFill>
                  <a:srgbClr val="000000"/>
                </a:solidFill>
                <a:latin typeface="Times New Roman" panose="02020603050405020304" charset="0"/>
                <a:ea typeface="仿宋" panose="02010609060101010101" charset="-122"/>
                <a:cs typeface="Times New Roman" panose="02020603050405020304" charset="0"/>
                <a:sym typeface="+mn-ea"/>
              </a:rPr>
              <a:t>”,dad forced a smile.</a:t>
            </a:r>
            <a:r>
              <a:rPr lang="en-US" altLang="zh-CN" sz="3200" b="1" dirty="0" smtClean="0">
                <a:solidFill>
                  <a:srgbClr val="FF0000"/>
                </a:solidFill>
                <a:latin typeface="Calibri" panose="020F0502020204030204" charset="0"/>
                <a:sym typeface="+mn-ea"/>
              </a:rPr>
              <a:t>I noticed</a:t>
            </a:r>
            <a:r>
              <a:rPr lang="en-US" altLang="zh-CN" sz="3200" b="1" dirty="0" smtClean="0">
                <a:solidFill>
                  <a:schemeClr val="tx1"/>
                </a:solidFill>
                <a:latin typeface="Calibri" panose="020F0502020204030204" charset="0"/>
                <a:sym typeface="+mn-ea"/>
              </a:rPr>
              <a:t> the  gloom </a:t>
            </a:r>
            <a:r>
              <a:rPr lang="en-US" altLang="zh-CN" sz="3200" b="1" dirty="0" smtClean="0">
                <a:solidFill>
                  <a:srgbClr val="FF0000"/>
                </a:solidFill>
                <a:latin typeface="Calibri" panose="020F0502020204030204" charset="0"/>
                <a:sym typeface="+mn-ea"/>
              </a:rPr>
              <a:t>in his eyes</a:t>
            </a:r>
            <a:r>
              <a:rPr lang="en-US" altLang="zh-CN" sz="3200" b="1" dirty="0" smtClean="0">
                <a:solidFill>
                  <a:schemeClr val="tx1"/>
                </a:solidFill>
                <a:latin typeface="Calibri" panose="020F0502020204030204" charset="0"/>
                <a:sym typeface="+mn-ea"/>
              </a:rPr>
              <a:t> and the depression </a:t>
            </a:r>
            <a:r>
              <a:rPr lang="en-US" altLang="zh-CN" sz="3200" b="1" dirty="0" smtClean="0">
                <a:solidFill>
                  <a:srgbClr val="FF0000"/>
                </a:solidFill>
                <a:latin typeface="Calibri" panose="020F0502020204030204" charset="0"/>
                <a:sym typeface="+mn-ea"/>
              </a:rPr>
              <a:t>in his tone</a:t>
            </a:r>
            <a:r>
              <a:rPr lang="en-US" altLang="zh-CN" sz="3200" b="1" dirty="0" smtClean="0">
                <a:solidFill>
                  <a:srgbClr val="C00000"/>
                </a:solidFill>
                <a:latin typeface="Calibri" panose="020F0502020204030204" charset="0"/>
                <a:sym typeface="+mn-ea"/>
              </a:rPr>
              <a:t>.</a:t>
            </a:r>
            <a:r>
              <a:rPr lang="en-US" altLang="zh-CN" sz="3200" b="1" dirty="0" smtClean="0">
                <a:solidFill>
                  <a:srgbClr val="FF0000"/>
                </a:solidFill>
                <a:latin typeface="Calibri" panose="020F0502020204030204" charset="0"/>
                <a:ea typeface="宋体" panose="02010600030101010101" pitchFamily="2" charset="-122"/>
                <a:cs typeface="Times New Roman" panose="02020603050405020304" charset="0"/>
              </a:rPr>
              <a:t>The sight of it reminded me of</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 </a:t>
            </a:r>
            <a:r>
              <a:rPr lang="en-US" altLang="zh-CN" sz="3200" b="1" dirty="0" smtClean="0">
                <a:solidFill>
                  <a:schemeClr val="tx1"/>
                </a:solidFill>
                <a:latin typeface="Calibri" panose="020F0502020204030204" charset="0"/>
                <a:ea typeface="宋体" panose="02010600030101010101" pitchFamily="2" charset="-122"/>
                <a:cs typeface="Times New Roman" panose="02020603050405020304" charset="0"/>
              </a:rPr>
              <a:t>all the expectations and excitement earlier he had for the Trip. But now, the Trip —The Trip of a Lifetime—was vanishing before his eyes.</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 </a:t>
            </a:r>
            <a:r>
              <a:rPr kumimoji="0" lang="en-US" altLang="zh-CN" sz="32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I couldn’t bear to see Dad so disappointed. </a:t>
            </a:r>
            <a:r>
              <a:rPr lang="en-US" altLang="zh-CN" sz="3200" b="1" dirty="0" smtClean="0">
                <a:gradFill>
                  <a:gsLst>
                    <a:gs pos="0">
                      <a:srgbClr val="FE4444"/>
                    </a:gs>
                    <a:gs pos="100000">
                      <a:srgbClr val="832B2B"/>
                    </a:gs>
                  </a:gsLst>
                  <a:lin scaled="0"/>
                </a:gradFill>
                <a:latin typeface="Calibri" panose="020F0502020204030204" charset="0"/>
                <a:ea typeface="宋体" panose="02010600030101010101" pitchFamily="2" charset="-122"/>
                <a:cs typeface="Times New Roman" panose="02020603050405020304" charset="0"/>
              </a:rPr>
              <a:t>“I will have to find that bolt for Dad” I murmuered to myself determinedly.</a:t>
            </a:r>
            <a:endParaRPr lang="en-US" altLang="zh-CN" sz="3200" b="1" dirty="0" smtClean="0">
              <a:gradFill>
                <a:gsLst>
                  <a:gs pos="0">
                    <a:srgbClr val="FE4444"/>
                  </a:gs>
                  <a:gs pos="100000">
                    <a:srgbClr val="832B2B"/>
                  </a:gs>
                </a:gsLst>
                <a:lin scaled="0"/>
              </a:gradFill>
              <a:latin typeface="Calibri" panose="020F0502020204030204" charset="0"/>
              <a:ea typeface="宋体" panose="02010600030101010101" pitchFamily="2" charset="-122"/>
              <a:cs typeface="Times New Roman" panose="02020603050405020304" charset="0"/>
            </a:endParaRPr>
          </a:p>
        </p:txBody>
      </p:sp>
      <p:sp>
        <p:nvSpPr>
          <p:cNvPr id="3" name="文本框 2"/>
          <p:cNvSpPr txBox="1"/>
          <p:nvPr/>
        </p:nvSpPr>
        <p:spPr>
          <a:xfrm>
            <a:off x="4753610" y="1031240"/>
            <a:ext cx="2291080" cy="645160"/>
          </a:xfrm>
          <a:prstGeom prst="rect">
            <a:avLst/>
          </a:prstGeom>
          <a:solidFill>
            <a:schemeClr val="bg1"/>
          </a:solidFill>
        </p:spPr>
        <p:txBody>
          <a:bodyPr wrap="none" rtlCol="0">
            <a:spAutoFit/>
          </a:bodyPr>
          <a:p>
            <a:r>
              <a:rPr lang="en-US" altLang="zh-CN" sz="3600" b="1">
                <a:gradFill>
                  <a:gsLst>
                    <a:gs pos="0">
                      <a:srgbClr val="14CD68"/>
                    </a:gs>
                    <a:gs pos="100000">
                      <a:srgbClr val="0B6E38"/>
                    </a:gs>
                  </a:gsLst>
                  <a:lin scaled="0"/>
                </a:gradFill>
              </a:rPr>
              <a:t>what I felt</a:t>
            </a:r>
            <a:r>
              <a:rPr lang="en-US" altLang="zh-CN" sz="3600" b="1"/>
              <a:t> </a:t>
            </a:r>
            <a:endParaRPr lang="en-US" altLang="zh-CN" sz="3600" b="1"/>
          </a:p>
        </p:txBody>
      </p:sp>
      <p:sp>
        <p:nvSpPr>
          <p:cNvPr id="4" name="文本框 3"/>
          <p:cNvSpPr txBox="1"/>
          <p:nvPr/>
        </p:nvSpPr>
        <p:spPr>
          <a:xfrm>
            <a:off x="3458210" y="2037080"/>
            <a:ext cx="3357880" cy="645160"/>
          </a:xfrm>
          <a:prstGeom prst="rect">
            <a:avLst/>
          </a:prstGeom>
          <a:solidFill>
            <a:schemeClr val="bg1"/>
          </a:solidFill>
        </p:spPr>
        <p:txBody>
          <a:bodyPr wrap="none" rtlCol="0">
            <a:spAutoFit/>
          </a:bodyPr>
          <a:p>
            <a:r>
              <a:rPr lang="en-US" altLang="zh-CN" sz="3600" b="1">
                <a:gradFill>
                  <a:gsLst>
                    <a:gs pos="0">
                      <a:srgbClr val="14CD68"/>
                    </a:gs>
                    <a:gs pos="100000">
                      <a:srgbClr val="0B6E38"/>
                    </a:gs>
                  </a:gsLst>
                  <a:lin scaled="0"/>
                </a:gradFill>
              </a:rPr>
              <a:t>what I observe</a:t>
            </a:r>
            <a:r>
              <a:rPr lang="en-US" altLang="zh-CN" sz="3600" b="1"/>
              <a:t> </a:t>
            </a:r>
            <a:endParaRPr lang="en-US" altLang="zh-CN" sz="3600" b="1"/>
          </a:p>
        </p:txBody>
      </p:sp>
      <p:sp>
        <p:nvSpPr>
          <p:cNvPr id="5" name="文本框 4"/>
          <p:cNvSpPr txBox="1"/>
          <p:nvPr/>
        </p:nvSpPr>
        <p:spPr>
          <a:xfrm>
            <a:off x="2751455" y="3806825"/>
            <a:ext cx="2976880" cy="645160"/>
          </a:xfrm>
          <a:prstGeom prst="rect">
            <a:avLst/>
          </a:prstGeom>
          <a:solidFill>
            <a:schemeClr val="bg1"/>
          </a:solidFill>
        </p:spPr>
        <p:txBody>
          <a:bodyPr wrap="none" rtlCol="0">
            <a:spAutoFit/>
          </a:bodyPr>
          <a:p>
            <a:r>
              <a:rPr lang="en-US" altLang="zh-CN" sz="3600" b="1">
                <a:gradFill>
                  <a:gsLst>
                    <a:gs pos="0">
                      <a:srgbClr val="14CD68"/>
                    </a:gs>
                    <a:gs pos="100000">
                      <a:srgbClr val="035C7D"/>
                    </a:gs>
                  </a:gsLst>
                  <a:lin scaled="0"/>
                </a:gradFill>
              </a:rPr>
              <a:t>what I reflect</a:t>
            </a:r>
            <a:r>
              <a:rPr lang="en-US" altLang="zh-CN" sz="3600" b="1"/>
              <a:t> </a:t>
            </a:r>
            <a:endParaRPr lang="en-US" altLang="zh-CN" sz="3600" b="1"/>
          </a:p>
        </p:txBody>
      </p:sp>
      <p:sp>
        <p:nvSpPr>
          <p:cNvPr id="6" name="文本框 5"/>
          <p:cNvSpPr txBox="1"/>
          <p:nvPr/>
        </p:nvSpPr>
        <p:spPr>
          <a:xfrm>
            <a:off x="2475865" y="4903470"/>
            <a:ext cx="3527425" cy="645160"/>
          </a:xfrm>
          <a:prstGeom prst="rect">
            <a:avLst/>
          </a:prstGeom>
          <a:solidFill>
            <a:schemeClr val="bg1"/>
          </a:solidFill>
        </p:spPr>
        <p:txBody>
          <a:bodyPr wrap="square" rtlCol="0">
            <a:spAutoFit/>
          </a:bodyPr>
          <a:p>
            <a:r>
              <a:rPr lang="en-US" altLang="zh-CN" sz="3600" b="1">
                <a:gradFill>
                  <a:gsLst>
                    <a:gs pos="0">
                      <a:srgbClr val="14CD68"/>
                    </a:gs>
                    <a:gs pos="100000">
                      <a:srgbClr val="035C7D"/>
                    </a:gs>
                  </a:gsLst>
                  <a:lin scaled="0"/>
                </a:gradFill>
              </a:rPr>
              <a:t>what I decided</a:t>
            </a:r>
            <a:r>
              <a:rPr lang="en-US" altLang="zh-CN" sz="3600" b="1"/>
              <a:t> </a:t>
            </a:r>
            <a:endParaRPr lang="en-US" altLang="zh-CN" sz="3600" b="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788676" y="2806655"/>
            <a:ext cx="10365105" cy="3108543"/>
          </a:xfrm>
          <a:prstGeom prst="rect">
            <a:avLst/>
          </a:prstGeom>
          <a:solidFill>
            <a:schemeClr val="accent6">
              <a:lumMod val="50000"/>
            </a:schemeClr>
          </a:solidFill>
          <a:ln w="38100" cmpd="sng">
            <a:solidFill>
              <a:schemeClr val="accent1">
                <a:shade val="50000"/>
              </a:schemeClr>
            </a:solidFill>
            <a:prstDash val="sysDot"/>
          </a:ln>
        </p:spPr>
        <p:txBody>
          <a:bodyPr wrap="square" rtlCol="0">
            <a:spAutoFit/>
          </a:bodyPr>
          <a:lstStyle/>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Visions of sth. marched before my eyes</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 noticed the ____ in his eyes and the _____ in his tone.</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He looked back and saw sb, who was ____, face/hands/.. ___</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There he was, doing </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  suddenly realized that..   /    I  became aware of…</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The sight of it reminded me of…</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It hit / struck/ occurred to / dawned on  me that</a:t>
            </a:r>
            <a:endParaRPr lang="en-US" altLang="zh-CN" sz="2800" b="1" dirty="0" smtClean="0">
              <a:solidFill>
                <a:schemeClr val="bg1"/>
              </a:solidFill>
              <a:latin typeface="Calibri" panose="020F0502020204030204" charset="0"/>
            </a:endParaRPr>
          </a:p>
        </p:txBody>
      </p:sp>
      <p:sp>
        <p:nvSpPr>
          <p:cNvPr id="12" name="文本框 11"/>
          <p:cNvSpPr txBox="1"/>
          <p:nvPr/>
        </p:nvSpPr>
        <p:spPr>
          <a:xfrm>
            <a:off x="1836758" y="885265"/>
            <a:ext cx="6290376" cy="830997"/>
          </a:xfrm>
          <a:prstGeom prst="rect">
            <a:avLst/>
          </a:prstGeom>
          <a:noFill/>
        </p:spPr>
        <p:txBody>
          <a:bodyPr wrap="none" rtlCol="0">
            <a:spAutoFit/>
          </a:bodyPr>
          <a:lstStyle/>
          <a:p>
            <a:r>
              <a:rPr lang="en-US" altLang="zh-CN" sz="4800" dirty="0">
                <a:solidFill>
                  <a:srgbClr val="0000FF"/>
                </a:solidFill>
                <a:latin typeface="Impact" panose="020B0806030902050204" charset="0"/>
                <a:ea typeface="仿宋" panose="02010609060101010101" charset="-122"/>
                <a:cs typeface="Impact" panose="020B0806030902050204" charset="0"/>
              </a:rPr>
              <a:t>observation &amp; reflection</a:t>
            </a:r>
            <a:endParaRPr lang="en-US" altLang="zh-CN" sz="4800" dirty="0">
              <a:solidFill>
                <a:srgbClr val="0000FF"/>
              </a:solidFill>
              <a:latin typeface="Impact" panose="020B0806030902050204" charset="0"/>
              <a:ea typeface="仿宋" panose="02010609060101010101" charset="-122"/>
              <a:cs typeface="Impact" panose="020B080603090205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645160"/>
            <a:ext cx="12114530" cy="1076325"/>
          </a:xfrm>
          <a:prstGeom prst="rect">
            <a:avLst/>
          </a:prstGeom>
          <a:noFill/>
          <a:ln w="22225">
            <a:solidFill>
              <a:schemeClr val="tx1"/>
            </a:solidFill>
          </a:ln>
        </p:spPr>
        <p:txBody>
          <a:bodyPr wrap="square">
            <a:spAutoFit/>
          </a:bodyPr>
          <a:lstStyle/>
          <a:p>
            <a:pPr indent="0" algn="just"/>
            <a:r>
              <a:rPr lang="en-US" sz="3200" b="1" dirty="0">
                <a:latin typeface="Calibri" panose="020F0502020204030204" charset="0"/>
                <a:ea typeface="宋体" panose="02010600030101010101" pitchFamily="2" charset="-122"/>
                <a:cs typeface="Times New Roman" panose="02020603050405020304" charset="0"/>
              </a:rPr>
              <a:t>    </a:t>
            </a:r>
            <a:r>
              <a:rPr lang="en-US" sz="3200" b="1" i="1" dirty="0">
                <a:latin typeface="Calibri" panose="020F0502020204030204" charset="0"/>
                <a:ea typeface="宋体" panose="02010600030101010101" pitchFamily="2" charset="-122"/>
                <a:cs typeface="Times New Roman" panose="02020603050405020304" charset="0"/>
              </a:rPr>
              <a:t>Suddenly, Mrs Harding said that she would pay the rest of the money so Angelia could have it.</a:t>
            </a:r>
            <a:r>
              <a:rPr lang="en-US" sz="3200" b="1" dirty="0">
                <a:latin typeface="Calibri" panose="020F0502020204030204" charset="0"/>
                <a:ea typeface="宋体" panose="02010600030101010101" pitchFamily="2" charset="-122"/>
                <a:cs typeface="Times New Roman" panose="02020603050405020304" charset="0"/>
              </a:rPr>
              <a:t> </a:t>
            </a:r>
            <a:endParaRPr lang="zh-CN" altLang="en-US" sz="3200" b="1" dirty="0"/>
          </a:p>
        </p:txBody>
      </p:sp>
      <p:sp>
        <p:nvSpPr>
          <p:cNvPr id="3" name="文本框 2"/>
          <p:cNvSpPr txBox="1"/>
          <p:nvPr/>
        </p:nvSpPr>
        <p:spPr>
          <a:xfrm>
            <a:off x="206375" y="2345055"/>
            <a:ext cx="12143740" cy="4523105"/>
          </a:xfrm>
          <a:prstGeom prst="rect">
            <a:avLst/>
          </a:prstGeom>
          <a:noFill/>
        </p:spPr>
        <p:txBody>
          <a:bodyPr wrap="square" rtlCol="0">
            <a:spAutoFit/>
          </a:bodyPr>
          <a:p>
            <a:r>
              <a:rPr lang="en-US" altLang="zh-CN" sz="3600">
                <a:latin typeface="Calibri" panose="020F0502020204030204" charset="0"/>
                <a:cs typeface="Calibri" panose="020F0502020204030204" charset="0"/>
                <a:sym typeface="+mn-ea"/>
              </a:rPr>
              <a:t>How did Angelina feel then?</a:t>
            </a:r>
            <a:endParaRPr lang="en-US" altLang="zh-CN" sz="3600">
              <a:latin typeface="Calibri" panose="020F0502020204030204" charset="0"/>
              <a:cs typeface="Calibri" panose="020F0502020204030204" charset="0"/>
            </a:endParaRPr>
          </a:p>
          <a:p>
            <a:endParaRPr lang="en-US" altLang="zh-CN" sz="3600">
              <a:latin typeface="Calibri" panose="020F0502020204030204" charset="0"/>
              <a:cs typeface="Calibri" panose="020F0502020204030204" charset="0"/>
            </a:endParaRPr>
          </a:p>
          <a:p>
            <a:r>
              <a:rPr lang="en-US" altLang="zh-CN" sz="3600">
                <a:latin typeface="Calibri" panose="020F0502020204030204" charset="0"/>
                <a:cs typeface="Calibri" panose="020F0502020204030204" charset="0"/>
                <a:sym typeface="+mn-ea"/>
              </a:rPr>
              <a:t>What did Angelina observe then?</a:t>
            </a:r>
            <a:endParaRPr lang="en-US" altLang="zh-CN" sz="3600">
              <a:latin typeface="Calibri" panose="020F0502020204030204" charset="0"/>
              <a:cs typeface="Calibri" panose="020F0502020204030204" charset="0"/>
              <a:sym typeface="+mn-ea"/>
            </a:endParaRPr>
          </a:p>
          <a:p>
            <a:endParaRPr lang="en-US" altLang="zh-CN" sz="3600">
              <a:latin typeface="Calibri" panose="020F0502020204030204" charset="0"/>
              <a:cs typeface="Calibri" panose="020F0502020204030204" charset="0"/>
              <a:sym typeface="+mn-ea"/>
            </a:endParaRPr>
          </a:p>
          <a:p>
            <a:r>
              <a:rPr lang="en-US" altLang="zh-CN" sz="3600">
                <a:latin typeface="Calibri" panose="020F0502020204030204" charset="0"/>
                <a:cs typeface="Calibri" panose="020F0502020204030204" charset="0"/>
                <a:sym typeface="+mn-ea"/>
              </a:rPr>
              <a:t>What's  Angelina's reflection then?</a:t>
            </a:r>
            <a:endParaRPr lang="en-US" altLang="zh-CN" sz="3600">
              <a:latin typeface="Calibri" panose="020F0502020204030204" charset="0"/>
              <a:cs typeface="Calibri" panose="020F0502020204030204" charset="0"/>
              <a:sym typeface="+mn-ea"/>
            </a:endParaRPr>
          </a:p>
          <a:p>
            <a:r>
              <a:rPr lang="en-US" altLang="zh-CN" sz="3600">
                <a:latin typeface="Calibri" panose="020F0502020204030204" charset="0"/>
                <a:cs typeface="Calibri" panose="020F0502020204030204" charset="0"/>
                <a:sym typeface="+mn-ea"/>
              </a:rPr>
              <a:t> </a:t>
            </a:r>
            <a:endParaRPr lang="en-US" altLang="zh-CN" sz="3600">
              <a:latin typeface="Calibri" panose="020F0502020204030204" charset="0"/>
              <a:cs typeface="Calibri" panose="020F0502020204030204" charset="0"/>
              <a:sym typeface="+mn-ea"/>
            </a:endParaRPr>
          </a:p>
          <a:p>
            <a:r>
              <a:rPr lang="en-US" altLang="zh-CN" sz="3600">
                <a:latin typeface="Calibri" panose="020F0502020204030204" charset="0"/>
                <a:cs typeface="Calibri" panose="020F0502020204030204" charset="0"/>
                <a:sym typeface="+mn-ea"/>
              </a:rPr>
              <a:t>What’s her final decision?</a:t>
            </a:r>
            <a:endParaRPr lang="en-US" altLang="zh-CN" sz="3600">
              <a:latin typeface="Calibri" panose="020F0502020204030204" charset="0"/>
              <a:cs typeface="Calibri" panose="020F0502020204030204" charset="0"/>
            </a:endParaRPr>
          </a:p>
          <a:p>
            <a:endParaRPr lang="zh-CN" altLang="en-US" sz="3600">
              <a:latin typeface="Calibri" panose="020F0502020204030204" charset="0"/>
              <a:cs typeface="Calibri" panose="020F05020202040302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45745" y="645160"/>
            <a:ext cx="11605895" cy="5908040"/>
          </a:xfrm>
          <a:prstGeom prst="rect">
            <a:avLst/>
          </a:prstGeom>
          <a:noFill/>
          <a:ln w="9525">
            <a:noFill/>
          </a:ln>
        </p:spPr>
        <p:txBody>
          <a:bodyPr wrap="square">
            <a:spAutoFit/>
          </a:bodyPr>
          <a:lstStyle/>
          <a:p>
            <a:pPr indent="0" algn="just"/>
            <a:r>
              <a:rPr lang="en-US" b="0" dirty="0">
                <a:latin typeface="Calibri" panose="020F0502020204030204" charset="0"/>
                <a:ea typeface="宋体" panose="02010600030101010101" pitchFamily="2" charset="-122"/>
                <a:cs typeface="Calibri" panose="020F0502020204030204" charset="0"/>
              </a:rPr>
              <a:t>    The Wilsons were having dinner. The food was left from their Thanksgiving dinner two days before</a:t>
            </a:r>
            <a:r>
              <a:rPr lang="zh-CN" b="0" dirty="0">
                <a:latin typeface="Calibri" panose="020F0502020204030204" charset="0"/>
                <a:ea typeface="宋体" panose="02010600030101010101" pitchFamily="2" charset="-122"/>
                <a:cs typeface="Calibri" panose="020F0502020204030204" charset="0"/>
              </a:rPr>
              <a:t>：</a:t>
            </a:r>
            <a:r>
              <a:rPr lang="en-US" b="0" dirty="0">
                <a:latin typeface="Calibri" panose="020F0502020204030204" charset="0"/>
                <a:ea typeface="宋体" panose="02010600030101010101" pitchFamily="2" charset="-122"/>
                <a:cs typeface="Calibri" panose="020F0502020204030204" charset="0"/>
              </a:rPr>
              <a:t>turkey soup and turkey meat mixed with potatoes . Eleven-year-old Angelina asked</a:t>
            </a:r>
            <a:r>
              <a:rPr lang="zh-CN" b="0" dirty="0">
                <a:latin typeface="Calibri" panose="020F0502020204030204" charset="0"/>
                <a:ea typeface="宋体" panose="02010600030101010101" pitchFamily="2" charset="-122"/>
                <a:cs typeface="Calibri" panose="020F0502020204030204" charset="0"/>
              </a:rPr>
              <a:t>，</a:t>
            </a:r>
            <a:r>
              <a:rPr lang="en-US" b="0" dirty="0">
                <a:latin typeface="Calibri" panose="020F0502020204030204" charset="0"/>
                <a:ea typeface="宋体" panose="02010600030101010101" pitchFamily="2" charset="-122"/>
                <a:cs typeface="Calibri" panose="020F0502020204030204" charset="0"/>
              </a:rPr>
              <a:t>”Are we having turkey ice cream, too?” Her </a:t>
            </a:r>
            <a:r>
              <a:rPr lang="en-US" b="0" u="sng" dirty="0">
                <a:latin typeface="Calibri" panose="020F0502020204030204" charset="0"/>
                <a:ea typeface="宋体" panose="02010600030101010101" pitchFamily="2" charset="-122"/>
                <a:cs typeface="Calibri" panose="020F0502020204030204" charset="0"/>
              </a:rPr>
              <a:t>father</a:t>
            </a:r>
            <a:r>
              <a:rPr lang="en-US" b="0" dirty="0">
                <a:latin typeface="Calibri" panose="020F0502020204030204" charset="0"/>
                <a:ea typeface="宋体" panose="02010600030101010101" pitchFamily="2" charset="-122"/>
                <a:cs typeface="Calibri" panose="020F0502020204030204" charset="0"/>
              </a:rPr>
              <a:t> replied, “Angelina, have you forgotten that I had no job for a whole year? Now I have work again. You should be very </a:t>
            </a:r>
            <a:r>
              <a:rPr lang="en-US" b="0" u="sng" dirty="0">
                <a:latin typeface="Calibri" panose="020F0502020204030204" charset="0"/>
                <a:ea typeface="宋体" panose="02010600030101010101" pitchFamily="2" charset="-122"/>
                <a:cs typeface="Calibri" panose="020F0502020204030204" charset="0"/>
              </a:rPr>
              <a:t>thankful</a:t>
            </a:r>
            <a:r>
              <a:rPr lang="en-US" b="0" dirty="0">
                <a:latin typeface="Calibri" panose="020F0502020204030204" charset="0"/>
                <a:ea typeface="宋体" panose="02010600030101010101" pitchFamily="2" charset="-122"/>
                <a:cs typeface="Calibri" panose="020F0502020204030204" charset="0"/>
              </a:rPr>
              <a:t>.” “I'm sorry I said that about the turkey! But unless I get a new dress</a:t>
            </a:r>
            <a:r>
              <a:rPr lang="zh-CN" b="0" dirty="0">
                <a:latin typeface="Calibri" panose="020F0502020204030204" charset="0"/>
                <a:ea typeface="宋体" panose="02010600030101010101" pitchFamily="2" charset="-122"/>
                <a:cs typeface="Calibri" panose="020F0502020204030204" charset="0"/>
              </a:rPr>
              <a:t>，</a:t>
            </a:r>
            <a:r>
              <a:rPr lang="en-US" b="0" dirty="0">
                <a:latin typeface="Calibri" panose="020F0502020204030204" charset="0"/>
                <a:ea typeface="宋体" panose="02010600030101010101" pitchFamily="2" charset="-122"/>
                <a:cs typeface="Calibri" panose="020F0502020204030204" charset="0"/>
              </a:rPr>
              <a:t>I will not look good for the Christmas </a:t>
            </a:r>
            <a:r>
              <a:rPr lang="en-US" b="0" u="sng" dirty="0">
                <a:latin typeface="Calibri" panose="020F0502020204030204" charset="0"/>
                <a:ea typeface="宋体" panose="02010600030101010101" pitchFamily="2" charset="-122"/>
                <a:cs typeface="Calibri" panose="020F0502020204030204" charset="0"/>
              </a:rPr>
              <a:t>Festival</a:t>
            </a:r>
            <a:r>
              <a:rPr lang="en-US" b="0" dirty="0">
                <a:latin typeface="Calibri" panose="020F0502020204030204" charset="0"/>
                <a:ea typeface="宋体" panose="02010600030101010101" pitchFamily="2" charset="-122"/>
                <a:cs typeface="Calibri" panose="020F0502020204030204" charset="0"/>
              </a:rPr>
              <a:t>.” Angelina murmured.    </a:t>
            </a:r>
            <a:endParaRPr lang="en-US" b="0" dirty="0">
              <a:latin typeface="Calibri" panose="020F0502020204030204" charset="0"/>
              <a:ea typeface="宋体" panose="02010600030101010101" pitchFamily="2" charset="-122"/>
              <a:cs typeface="Calibri" panose="020F0502020204030204" charset="0"/>
            </a:endParaRPr>
          </a:p>
          <a:p>
            <a:pPr indent="0" algn="just"/>
            <a:r>
              <a:rPr lang="en-US" b="0" dirty="0">
                <a:latin typeface="Calibri" panose="020F0502020204030204" charset="0"/>
                <a:ea typeface="宋体" panose="02010600030101010101" pitchFamily="2" charset="-122"/>
                <a:cs typeface="Calibri" panose="020F0502020204030204" charset="0"/>
              </a:rPr>
              <a:t>    The Festival was the winter holiday celebration of a group she belonged to: the Avalon Girls' Service </a:t>
            </a:r>
            <a:r>
              <a:rPr lang="en-US" b="0" u="sng" dirty="0">
                <a:latin typeface="Calibri" panose="020F0502020204030204" charset="0"/>
                <a:ea typeface="宋体" panose="02010600030101010101" pitchFamily="2" charset="-122"/>
                <a:cs typeface="Calibri" panose="020F0502020204030204" charset="0"/>
              </a:rPr>
              <a:t>Club</a:t>
            </a:r>
            <a:r>
              <a:rPr lang="en-US" b="0" dirty="0">
                <a:latin typeface="Calibri" panose="020F0502020204030204" charset="0"/>
                <a:ea typeface="宋体" panose="02010600030101010101" pitchFamily="2" charset="-122"/>
                <a:cs typeface="Calibri" panose="020F0502020204030204" charset="0"/>
              </a:rPr>
              <a:t>. They wrote cheerful cards for hospital patients. They cooked meals for the homeless .But the Christmas Festival was different . The girls wore party clothes and many people came to see them perform. Angelina had only a plain gray dress that she had worn to the event last year .And now it was a little too short. Angelina appealed to her parents to buy one for her, a beautiful red dress in Forbes' Store. Her mother sighed, “Well, we can not buy it. We have to be careful. You never know when I might lose my job.”</a:t>
            </a:r>
            <a:endParaRPr lang="en-US" b="0" dirty="0">
              <a:latin typeface="Calibri" panose="020F0502020204030204" charset="0"/>
              <a:ea typeface="宋体" panose="02010600030101010101" pitchFamily="2" charset="-122"/>
              <a:cs typeface="Calibri" panose="020F0502020204030204" charset="0"/>
            </a:endParaRPr>
          </a:p>
          <a:p>
            <a:pPr indent="0" algn="just"/>
            <a:r>
              <a:rPr lang="en-US" dirty="0">
                <a:latin typeface="Calibri" panose="020F0502020204030204" charset="0"/>
                <a:ea typeface="宋体" panose="02010600030101010101" pitchFamily="2" charset="-122"/>
                <a:cs typeface="Calibri" panose="020F0502020204030204" charset="0"/>
                <a:sym typeface="+mn-ea"/>
              </a:rPr>
              <a:t>    All hope was not gone.There was a sign in the Forbes’ store window that said”layaway(</a:t>
            </a:r>
            <a:r>
              <a:rPr lang="zh-CN" dirty="0">
                <a:latin typeface="Calibri" panose="020F0502020204030204" charset="0"/>
                <a:ea typeface="宋体" panose="02010600030101010101" pitchFamily="2" charset="-122"/>
                <a:cs typeface="Calibri" panose="020F0502020204030204" charset="0"/>
                <a:sym typeface="+mn-ea"/>
              </a:rPr>
              <a:t>分期付款</a:t>
            </a:r>
            <a:r>
              <a:rPr lang="en-US" dirty="0">
                <a:latin typeface="Calibri" panose="020F0502020204030204" charset="0"/>
                <a:ea typeface="宋体" panose="02010600030101010101" pitchFamily="2" charset="-122"/>
                <a:cs typeface="Calibri" panose="020F0502020204030204" charset="0"/>
                <a:sym typeface="+mn-ea"/>
              </a:rPr>
              <a:t>)”. Angelina pulled ten worn dollar </a:t>
            </a:r>
            <a:r>
              <a:rPr lang="en-US" u="sng" dirty="0">
                <a:latin typeface="Calibri" panose="020F0502020204030204" charset="0"/>
                <a:ea typeface="宋体" panose="02010600030101010101" pitchFamily="2" charset="-122"/>
                <a:cs typeface="Calibri" panose="020F0502020204030204" charset="0"/>
                <a:sym typeface="+mn-ea"/>
              </a:rPr>
              <a:t>bills</a:t>
            </a:r>
            <a:r>
              <a:rPr lang="en-US" dirty="0">
                <a:latin typeface="Calibri" panose="020F0502020204030204" charset="0"/>
                <a:ea typeface="宋体" panose="02010600030101010101" pitchFamily="2" charset="-122"/>
                <a:cs typeface="Calibri" panose="020F0502020204030204" charset="0"/>
                <a:sym typeface="+mn-ea"/>
              </a:rPr>
              <a:t> from her coat pocket .She ran to the store and begged the salesperson,</a:t>
            </a:r>
            <a:r>
              <a:rPr lang="en-US" u="sng" dirty="0">
                <a:latin typeface="Calibri" panose="020F0502020204030204" charset="0"/>
                <a:ea typeface="宋体" panose="02010600030101010101" pitchFamily="2" charset="-122"/>
                <a:cs typeface="Calibri" panose="020F0502020204030204" charset="0"/>
                <a:sym typeface="+mn-ea"/>
              </a:rPr>
              <a:t> Mrs.Harding</a:t>
            </a:r>
            <a:r>
              <a:rPr lang="en-US" dirty="0">
                <a:latin typeface="Calibri" panose="020F0502020204030204" charset="0"/>
                <a:ea typeface="宋体" panose="02010600030101010101" pitchFamily="2" charset="-122"/>
                <a:cs typeface="Calibri" panose="020F0502020204030204" charset="0"/>
                <a:sym typeface="+mn-ea"/>
              </a:rPr>
              <a:t>, to hold ’her’ dress for her. ”Ok. But you must come back in two weeks to pay the </a:t>
            </a:r>
            <a:r>
              <a:rPr lang="en-US" u="sng" dirty="0">
                <a:latin typeface="Calibri" panose="020F0502020204030204" charset="0"/>
                <a:ea typeface="宋体" panose="02010600030101010101" pitchFamily="2" charset="-122"/>
                <a:cs typeface="Calibri" panose="020F0502020204030204" charset="0"/>
                <a:sym typeface="+mn-ea"/>
              </a:rPr>
              <a:t>rest</a:t>
            </a:r>
            <a:r>
              <a:rPr lang="en-US" dirty="0">
                <a:latin typeface="Calibri" panose="020F0502020204030204" charset="0"/>
                <a:ea typeface="宋体" panose="02010600030101010101" pitchFamily="2" charset="-122"/>
                <a:cs typeface="Calibri" panose="020F0502020204030204" charset="0"/>
                <a:sym typeface="+mn-ea"/>
              </a:rPr>
              <a:t>” Angelina felt like jumping into the air. She was so happy that she told Mrs. Harding about the Avalon Service Club's work and its Christmas party .    </a:t>
            </a:r>
            <a:endParaRPr lang="en-US" b="0" dirty="0">
              <a:latin typeface="Calibri" panose="020F0502020204030204" charset="0"/>
              <a:ea typeface="宋体" panose="02010600030101010101" pitchFamily="2" charset="-122"/>
              <a:cs typeface="Calibri" panose="020F0502020204030204" charset="0"/>
            </a:endParaRPr>
          </a:p>
          <a:p>
            <a:pPr indent="0" algn="just"/>
            <a:r>
              <a:rPr lang="en-US" dirty="0">
                <a:latin typeface="Calibri" panose="020F0502020204030204" charset="0"/>
                <a:ea typeface="宋体" panose="02010600030101010101" pitchFamily="2" charset="-122"/>
                <a:cs typeface="Calibri" panose="020F0502020204030204" charset="0"/>
                <a:sym typeface="+mn-ea"/>
              </a:rPr>
              <a:t>    Then, Angelina shook and suffered in the cold wind looking for work. Finally, Angelina got a job making new clothing for dolls. Angelina was excellent at </a:t>
            </a:r>
            <a:r>
              <a:rPr lang="en-US" u="sng" dirty="0">
                <a:latin typeface="Calibri" panose="020F0502020204030204" charset="0"/>
                <a:ea typeface="宋体" panose="02010600030101010101" pitchFamily="2" charset="-122"/>
                <a:cs typeface="Calibri" panose="020F0502020204030204" charset="0"/>
                <a:sym typeface="+mn-ea"/>
              </a:rPr>
              <a:t>sewing.</a:t>
            </a:r>
            <a:r>
              <a:rPr lang="en-US" dirty="0">
                <a:latin typeface="Calibri" panose="020F0502020204030204" charset="0"/>
                <a:ea typeface="宋体" panose="02010600030101010101" pitchFamily="2" charset="-122"/>
                <a:cs typeface="Calibri" panose="020F0502020204030204" charset="0"/>
                <a:sym typeface="+mn-ea"/>
              </a:rPr>
              <a:t> Sure enough, the dolls' dresses turned out beautiful. She got twenty dollars. Still</a:t>
            </a:r>
            <a:r>
              <a:rPr lang="zh-CN" dirty="0">
                <a:latin typeface="Calibri" panose="020F0502020204030204" charset="0"/>
                <a:ea typeface="宋体" panose="02010600030101010101" pitchFamily="2" charset="-122"/>
                <a:cs typeface="Calibri" panose="020F0502020204030204" charset="0"/>
                <a:sym typeface="+mn-ea"/>
              </a:rPr>
              <a:t>，</a:t>
            </a:r>
            <a:r>
              <a:rPr lang="en-US" dirty="0">
                <a:latin typeface="Calibri" panose="020F0502020204030204" charset="0"/>
                <a:ea typeface="宋体" panose="02010600030101010101" pitchFamily="2" charset="-122"/>
                <a:cs typeface="Calibri" panose="020F0502020204030204" charset="0"/>
                <a:sym typeface="+mn-ea"/>
              </a:rPr>
              <a:t>she was far from having enough money for her dress . She felt helpless as the final payment date arrived .    </a:t>
            </a:r>
            <a:endParaRPr lang="en-US" b="0" dirty="0">
              <a:latin typeface="Calibri" panose="020F0502020204030204" charset="0"/>
              <a:ea typeface="宋体" panose="02010600030101010101" pitchFamily="2" charset="-122"/>
              <a:cs typeface="Calibri" panose="020F0502020204030204" charset="0"/>
            </a:endParaRPr>
          </a:p>
          <a:p>
            <a:pPr indent="0" algn="just"/>
            <a:r>
              <a:rPr lang="en-US" dirty="0">
                <a:latin typeface="Calibri" panose="020F0502020204030204" charset="0"/>
                <a:ea typeface="宋体" panose="02010600030101010101" pitchFamily="2" charset="-122"/>
                <a:cs typeface="Calibri" panose="020F0502020204030204" charset="0"/>
                <a:sym typeface="+mn-ea"/>
              </a:rPr>
              <a:t>    She returned sadly to Forbes' Store, “I don't have enough money for the dress.” Then she saw Mrs.Harding's eyes were red. She looked like she had been crying .She said the store was closing and she was losing her job.</a:t>
            </a:r>
            <a:endParaRPr lang="zh-CN" altLang="en-US" dirty="0">
              <a:cs typeface="Calibri" panose="020F0502020204030204" charset="0"/>
            </a:endParaRPr>
          </a:p>
          <a:p>
            <a:pPr indent="0" algn="just"/>
            <a:endParaRPr lang="zh-CN" altLang="en-US" dirty="0">
              <a:cs typeface="Calibri" panose="020F0502020204030204" charset="0"/>
            </a:endParaRPr>
          </a:p>
        </p:txBody>
      </p:sp>
      <p:sp>
        <p:nvSpPr>
          <p:cNvPr id="5" name="文本框 4"/>
          <p:cNvSpPr txBox="1"/>
          <p:nvPr/>
        </p:nvSpPr>
        <p:spPr>
          <a:xfrm>
            <a:off x="-431800" y="0"/>
            <a:ext cx="8663940" cy="645160"/>
          </a:xfrm>
          <a:prstGeom prst="rect">
            <a:avLst/>
          </a:prstGeom>
          <a:noFill/>
        </p:spPr>
        <p:txBody>
          <a:bodyPr wrap="square" rtlCol="0" anchor="t">
            <a:spAutoFit/>
          </a:bodyPr>
          <a:lstStyle/>
          <a:p>
            <a:pPr indent="457200"/>
            <a:r>
              <a:rPr lang="zh-CN" altLang="zh-CN" b="1" dirty="0">
                <a:latin typeface="宋体" panose="02010600030101010101" pitchFamily="2" charset="-122"/>
                <a:ea typeface="宋体" panose="02010600030101010101" pitchFamily="2" charset="-122"/>
                <a:cs typeface="宋体" panose="02010600030101010101" pitchFamily="2" charset="-122"/>
                <a:sym typeface="+mn-ea"/>
              </a:rPr>
              <a:t>读后续写（满分</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25</a:t>
            </a:r>
            <a:r>
              <a:rPr lang="zh-CN" altLang="zh-CN" b="1" dirty="0">
                <a:latin typeface="宋体" panose="02010600030101010101" pitchFamily="2" charset="-122"/>
                <a:ea typeface="宋体" panose="02010600030101010101" pitchFamily="2" charset="-122"/>
                <a:cs typeface="宋体" panose="02010600030101010101" pitchFamily="2" charset="-122"/>
                <a:sym typeface="+mn-ea"/>
              </a:rPr>
              <a:t>分）</a:t>
            </a:r>
            <a:endParaRPr lang="zh-CN" altLang="zh-CN" b="1" dirty="0">
              <a:latin typeface="宋体" panose="02010600030101010101" pitchFamily="2" charset="-122"/>
              <a:ea typeface="宋体" panose="02010600030101010101" pitchFamily="2" charset="-122"/>
              <a:cs typeface="宋体" panose="02010600030101010101" pitchFamily="2" charset="-122"/>
              <a:sym typeface="+mn-ea"/>
            </a:endParaRPr>
          </a:p>
          <a:p>
            <a:pPr indent="457200"/>
            <a:r>
              <a:rPr lang="en-US" altLang="zh-CN"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zh-CN" b="1" dirty="0">
                <a:latin typeface="宋体" panose="02010600030101010101" pitchFamily="2" charset="-122"/>
                <a:ea typeface="宋体" panose="02010600030101010101" pitchFamily="2" charset="-122"/>
                <a:cs typeface="宋体" panose="02010600030101010101" pitchFamily="2" charset="-122"/>
                <a:sym typeface="+mn-ea"/>
              </a:rPr>
              <a:t>阅读下面短文，根据所给情节进行续写，使之构成一个完整的故事。</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049145" y="2374900"/>
            <a:ext cx="12172950" cy="583565"/>
          </a:xfrm>
          <a:prstGeom prst="rect">
            <a:avLst/>
          </a:prstGeom>
          <a:noFill/>
        </p:spPr>
        <p:txBody>
          <a:bodyPr wrap="square" rtlCol="0">
            <a:spAutoFit/>
          </a:bodyPr>
          <a:p>
            <a:r>
              <a:rPr lang="en-US" altLang="zh-CN" sz="3200"/>
              <a:t>How did Angelina feel then?</a:t>
            </a:r>
            <a:endParaRPr lang="en-US" altLang="zh-CN" sz="32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8735" y="4286885"/>
            <a:ext cx="12114530" cy="2061210"/>
          </a:xfrm>
          <a:prstGeom prst="rect">
            <a:avLst/>
          </a:prstGeom>
          <a:noFill/>
          <a:ln w="22225">
            <a:solidFill>
              <a:schemeClr val="tx1"/>
            </a:solidFill>
          </a:ln>
        </p:spPr>
        <p:txBody>
          <a:bodyPr wrap="square">
            <a:spAutoFit/>
          </a:bodyPr>
          <a:lstStyle/>
          <a:p>
            <a:pPr indent="0" algn="just"/>
            <a:r>
              <a:rPr lang="en-US" sz="3200" b="1" dirty="0">
                <a:latin typeface="Calibri" panose="020F0502020204030204" charset="0"/>
                <a:ea typeface="宋体" panose="02010600030101010101" pitchFamily="2" charset="-122"/>
                <a:cs typeface="Times New Roman" panose="02020603050405020304" charset="0"/>
              </a:rPr>
              <a:t>    </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This commitment made </a:t>
            </a:r>
            <a:r>
              <a:rPr lang="en-US" altLang="zh-CN" sz="3200" b="1" dirty="0">
                <a:solidFill>
                  <a:srgbClr val="FF0000"/>
                </a:solidFill>
                <a:latin typeface="Calibri" panose="020F0502020204030204" charset="0"/>
                <a:ea typeface="宋体" panose="02010600030101010101" pitchFamily="2" charset="-122"/>
                <a:cs typeface="Times New Roman" panose="02020603050405020304" charset="0"/>
              </a:rPr>
              <a:t>Angelina </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ecstatic , her heart thumping wildly.</a:t>
            </a:r>
            <a:r>
              <a:rPr lang="en-US" sz="3200" b="1" dirty="0">
                <a:latin typeface="Calibri" panose="020F0502020204030204" charset="0"/>
                <a:ea typeface="宋体" panose="02010600030101010101" pitchFamily="2" charset="-122"/>
                <a:cs typeface="Times New Roman" panose="02020603050405020304" charset="0"/>
              </a:rPr>
              <a:t> </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The fantastic scene of</a:t>
            </a:r>
            <a:r>
              <a:rPr lang="en-US" sz="3200" b="1" dirty="0">
                <a:latin typeface="Calibri" panose="020F0502020204030204" charset="0"/>
                <a:ea typeface="宋体" panose="02010600030101010101" pitchFamily="2" charset="-122"/>
                <a:cs typeface="Times New Roman" panose="02020603050405020304" charset="0"/>
              </a:rPr>
              <a:t> her peers in the </a:t>
            </a:r>
            <a:r>
              <a:rPr lang="en-US" sz="3200" b="1" u="sng" dirty="0">
                <a:latin typeface="Calibri" panose="020F0502020204030204" charset="0"/>
                <a:ea typeface="宋体" panose="02010600030101010101" pitchFamily="2" charset="-122"/>
                <a:cs typeface="Times New Roman" panose="02020603050405020304" charset="0"/>
              </a:rPr>
              <a:t>club</a:t>
            </a:r>
            <a:r>
              <a:rPr lang="en-US" sz="3200" b="1" dirty="0">
                <a:latin typeface="Calibri" panose="020F0502020204030204" charset="0"/>
                <a:ea typeface="宋体" panose="02010600030101010101" pitchFamily="2" charset="-122"/>
                <a:cs typeface="Times New Roman" panose="02020603050405020304" charset="0"/>
              </a:rPr>
              <a:t> surrounding her and casting envious and </a:t>
            </a:r>
            <a:r>
              <a:rPr lang="en-US" sz="3200" b="1" dirty="0">
                <a:latin typeface="Calibri" panose="020F0502020204030204" charset="0"/>
                <a:ea typeface="宋体" panose="02010600030101010101" pitchFamily="2" charset="-122"/>
              </a:rPr>
              <a:t>worshiping</a:t>
            </a:r>
            <a:r>
              <a:rPr lang="en-US" sz="3200" b="1" dirty="0">
                <a:latin typeface="Calibri" panose="020F0502020204030204" charset="0"/>
                <a:ea typeface="宋体" panose="02010600030101010101" pitchFamily="2" charset="-122"/>
                <a:cs typeface="Times New Roman" panose="02020603050405020304" charset="0"/>
              </a:rPr>
              <a:t> look over at the Christmas party </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flashed across her mind</a:t>
            </a:r>
            <a:r>
              <a:rPr lang="en-US" sz="3200" b="1" dirty="0">
                <a:latin typeface="Calibri" panose="020F0502020204030204" charset="0"/>
                <a:ea typeface="宋体" panose="02010600030101010101" pitchFamily="2" charset="-122"/>
                <a:cs typeface="Times New Roman" panose="02020603050405020304" charset="0"/>
              </a:rPr>
              <a:t>. Her face flushed and eyes sparkled. </a:t>
            </a:r>
            <a:endParaRPr lang="zh-CN" altLang="en-US" sz="3200" b="1" dirty="0"/>
          </a:p>
        </p:txBody>
      </p:sp>
      <p:sp>
        <p:nvSpPr>
          <p:cNvPr id="5" name="文本框 4"/>
          <p:cNvSpPr txBox="1"/>
          <p:nvPr/>
        </p:nvSpPr>
        <p:spPr>
          <a:xfrm>
            <a:off x="0" y="1568450"/>
            <a:ext cx="12240895" cy="2256155"/>
          </a:xfrm>
          <a:prstGeom prst="rect">
            <a:avLst/>
          </a:prstGeom>
          <a:noFill/>
          <a:ln w="22225">
            <a:solidFill>
              <a:schemeClr val="tx1"/>
            </a:solidFill>
          </a:ln>
        </p:spPr>
        <p:txBody>
          <a:bodyPr wrap="square">
            <a:spAutoFit/>
          </a:bodyPr>
          <a:p>
            <a:pPr indent="0" fontAlgn="auto">
              <a:lnSpc>
                <a:spcPct val="110000"/>
              </a:lnSpc>
            </a:pPr>
            <a:r>
              <a:rPr lang="en-US" altLang="zh-CN" sz="3200" b="1">
                <a:latin typeface="Calibri" panose="020F0502020204030204" charset="0"/>
                <a:cs typeface="Calibri" panose="020F0502020204030204" charset="0"/>
                <a:sym typeface="+mn-ea"/>
              </a:rPr>
              <a:t>She </a:t>
            </a:r>
            <a:r>
              <a:rPr lang="en-US" altLang="zh-CN" sz="3200" b="1">
                <a:solidFill>
                  <a:srgbClr val="FF0000"/>
                </a:solidFill>
                <a:latin typeface="Calibri" panose="020F0502020204030204" charset="0"/>
                <a:cs typeface="Calibri" panose="020F0502020204030204" charset="0"/>
                <a:sym typeface="+mn-ea"/>
              </a:rPr>
              <a:t>gasped</a:t>
            </a:r>
            <a:r>
              <a:rPr lang="en-US" altLang="zh-CN" sz="3200" b="1">
                <a:latin typeface="Calibri" panose="020F0502020204030204" charset="0"/>
                <a:cs typeface="Calibri" panose="020F0502020204030204" charset="0"/>
                <a:sym typeface="+mn-ea"/>
              </a:rPr>
              <a:t> at what Mrs harding said, her</a:t>
            </a:r>
            <a:r>
              <a:rPr lang="zh-CN" altLang="en-US" sz="3200" b="1">
                <a:latin typeface="Calibri" panose="020F0502020204030204" charset="0"/>
                <a:cs typeface="Calibri" panose="020F0502020204030204" charset="0"/>
                <a:sym typeface="+mn-ea"/>
              </a:rPr>
              <a:t> eyes </a:t>
            </a:r>
            <a:r>
              <a:rPr lang="zh-CN" altLang="en-US" sz="3200" b="1">
                <a:solidFill>
                  <a:srgbClr val="FF0000"/>
                </a:solidFill>
                <a:latin typeface="Calibri" panose="020F0502020204030204" charset="0"/>
                <a:cs typeface="Calibri" panose="020F0502020204030204" charset="0"/>
                <a:sym typeface="+mn-ea"/>
              </a:rPr>
              <a:t>twinkl</a:t>
            </a:r>
            <a:r>
              <a:rPr lang="en-US" altLang="zh-CN" sz="3200" b="1">
                <a:solidFill>
                  <a:srgbClr val="FF0000"/>
                </a:solidFill>
                <a:latin typeface="Calibri" panose="020F0502020204030204" charset="0"/>
                <a:cs typeface="Calibri" panose="020F0502020204030204" charset="0"/>
                <a:sym typeface="+mn-ea"/>
              </a:rPr>
              <a:t>ing</a:t>
            </a:r>
            <a:r>
              <a:rPr lang="zh-CN" altLang="en-US" sz="3200" b="1">
                <a:solidFill>
                  <a:srgbClr val="FF0000"/>
                </a:solidFill>
                <a:latin typeface="Calibri" panose="020F0502020204030204" charset="0"/>
                <a:cs typeface="Calibri" panose="020F0502020204030204" charset="0"/>
                <a:sym typeface="+mn-ea"/>
              </a:rPr>
              <a:t> with </a:t>
            </a:r>
            <a:r>
              <a:rPr lang="en-US" altLang="zh-CN" sz="3200" b="1">
                <a:solidFill>
                  <a:srgbClr val="FF0000"/>
                </a:solidFill>
                <a:latin typeface="Calibri" panose="020F0502020204030204" charset="0"/>
                <a:cs typeface="Calibri" panose="020F0502020204030204" charset="0"/>
                <a:sym typeface="+mn-ea"/>
              </a:rPr>
              <a:t>excitement</a:t>
            </a:r>
            <a:r>
              <a:rPr lang="en-US" altLang="zh-CN" sz="3200" b="1">
                <a:latin typeface="Calibri" panose="020F0502020204030204" charset="0"/>
                <a:cs typeface="Calibri" panose="020F0502020204030204" charset="0"/>
                <a:sym typeface="+mn-ea"/>
              </a:rPr>
              <a:t>./</a:t>
            </a:r>
            <a:r>
              <a:rPr lang="en-US" altLang="zh-CN" sz="3200" b="1">
                <a:latin typeface="Calibri" panose="020F0502020204030204" charset="0"/>
                <a:cs typeface="Calibri" panose="020F0502020204030204" charset="0"/>
                <a:sym typeface="+mn-ea"/>
              </a:rPr>
              <a:t>excitement</a:t>
            </a:r>
            <a:r>
              <a:rPr lang="zh-CN" altLang="en-US" sz="3200" b="1">
                <a:latin typeface="Calibri" panose="020F0502020204030204" charset="0"/>
                <a:cs typeface="Calibri" panose="020F0502020204030204" charset="0"/>
                <a:sym typeface="+mn-ea"/>
              </a:rPr>
              <a:t> </a:t>
            </a:r>
            <a:r>
              <a:rPr lang="zh-CN" altLang="en-US" sz="3200" b="1">
                <a:solidFill>
                  <a:srgbClr val="FF0000"/>
                </a:solidFill>
                <a:latin typeface="Calibri" panose="020F0502020204030204" charset="0"/>
                <a:cs typeface="Calibri" panose="020F0502020204030204" charset="0"/>
                <a:sym typeface="+mn-ea"/>
              </a:rPr>
              <a:t>dancing</a:t>
            </a:r>
            <a:r>
              <a:rPr lang="zh-CN" altLang="en-US" sz="3200" b="1">
                <a:latin typeface="Calibri" panose="020F0502020204030204" charset="0"/>
                <a:cs typeface="Calibri" panose="020F0502020204030204" charset="0"/>
                <a:sym typeface="+mn-ea"/>
              </a:rPr>
              <a:t> in h</a:t>
            </a:r>
            <a:r>
              <a:rPr lang="en-US" altLang="zh-CN" sz="3200" b="1">
                <a:latin typeface="Calibri" panose="020F0502020204030204" charset="0"/>
                <a:cs typeface="Calibri" panose="020F0502020204030204" charset="0"/>
                <a:sym typeface="+mn-ea"/>
              </a:rPr>
              <a:t>er</a:t>
            </a:r>
            <a:r>
              <a:rPr lang="zh-CN" altLang="en-US" sz="3200" b="1">
                <a:latin typeface="Calibri" panose="020F0502020204030204" charset="0"/>
                <a:cs typeface="Calibri" panose="020F0502020204030204" charset="0"/>
                <a:sym typeface="+mn-ea"/>
              </a:rPr>
              <a:t> </a:t>
            </a:r>
            <a:r>
              <a:rPr lang="en-US" altLang="zh-CN" sz="3200" b="1">
                <a:solidFill>
                  <a:srgbClr val="FF0000"/>
                </a:solidFill>
                <a:latin typeface="Calibri" panose="020F0502020204030204" charset="0"/>
                <a:cs typeface="Calibri" panose="020F0502020204030204" charset="0"/>
                <a:sym typeface="+mn-ea"/>
              </a:rPr>
              <a:t>shining</a:t>
            </a:r>
            <a:r>
              <a:rPr lang="en-US" altLang="zh-CN" sz="3200" b="1">
                <a:latin typeface="Calibri" panose="020F0502020204030204" charset="0"/>
                <a:cs typeface="Calibri" panose="020F0502020204030204" charset="0"/>
                <a:sym typeface="+mn-ea"/>
              </a:rPr>
              <a:t> </a:t>
            </a:r>
            <a:r>
              <a:rPr lang="zh-CN" altLang="en-US" sz="3200" b="1">
                <a:latin typeface="Calibri" panose="020F0502020204030204" charset="0"/>
                <a:cs typeface="Calibri" panose="020F0502020204030204" charset="0"/>
                <a:sym typeface="+mn-ea"/>
              </a:rPr>
              <a:t>eyes</a:t>
            </a:r>
            <a:r>
              <a:rPr lang="en-US" altLang="zh-CN" sz="3200" b="1">
                <a:latin typeface="Calibri" panose="020F0502020204030204" charset="0"/>
                <a:cs typeface="Calibri" panose="020F0502020204030204" charset="0"/>
                <a:sym typeface="+mn-ea"/>
              </a:rPr>
              <a:t>.</a:t>
            </a:r>
            <a:endParaRPr lang="en-US" altLang="zh-CN" sz="3200" b="1">
              <a:latin typeface="Calibri" panose="020F0502020204030204" charset="0"/>
              <a:cs typeface="Calibri" panose="020F0502020204030204" charset="0"/>
              <a:sym typeface="+mn-ea"/>
            </a:endParaRPr>
          </a:p>
          <a:p>
            <a:pPr indent="0" fontAlgn="auto">
              <a:lnSpc>
                <a:spcPct val="110000"/>
              </a:lnSpc>
            </a:pPr>
            <a:r>
              <a:rPr lang="en-US" altLang="zh-CN" sz="3200" b="1">
                <a:latin typeface="Calibri" panose="020F0502020204030204" charset="0"/>
                <a:cs typeface="Calibri" panose="020F0502020204030204" charset="0"/>
                <a:sym typeface="+mn-ea"/>
              </a:rPr>
              <a:t>Hearing this, she stood rooted there, her</a:t>
            </a:r>
            <a:r>
              <a:rPr lang="en-US" sz="3200" b="1">
                <a:latin typeface="Calibri" panose="020F0502020204030204" charset="0"/>
                <a:cs typeface="Calibri" panose="020F0502020204030204" charset="0"/>
                <a:sym typeface="+mn-ea"/>
              </a:rPr>
              <a:t> face </a:t>
            </a:r>
            <a:r>
              <a:rPr lang="en-US" sz="3200" b="1">
                <a:solidFill>
                  <a:srgbClr val="FF0000"/>
                </a:solidFill>
                <a:latin typeface="Calibri" panose="020F0502020204030204" charset="0"/>
                <a:cs typeface="Calibri" panose="020F0502020204030204" charset="0"/>
                <a:sym typeface="+mn-ea"/>
              </a:rPr>
              <a:t>brimming with </a:t>
            </a:r>
            <a:r>
              <a:rPr lang="en-US" sz="3200" b="1">
                <a:latin typeface="Calibri" panose="020F0502020204030204" charset="0"/>
                <a:cs typeface="Calibri" panose="020F0502020204030204" charset="0"/>
                <a:sym typeface="+mn-ea"/>
              </a:rPr>
              <a:t>astonishemnt and</a:t>
            </a:r>
            <a:r>
              <a:rPr lang="zh-CN" altLang="en-US" sz="3200" b="1">
                <a:latin typeface="Calibri" panose="020F0502020204030204" charset="0"/>
                <a:cs typeface="Calibri" panose="020F0502020204030204" charset="0"/>
                <a:sym typeface="+mn-ea"/>
              </a:rPr>
              <a:t> eyes </a:t>
            </a:r>
            <a:r>
              <a:rPr lang="zh-CN" altLang="en-US" sz="3200" b="1">
                <a:solidFill>
                  <a:srgbClr val="FF0000"/>
                </a:solidFill>
                <a:latin typeface="Calibri" panose="020F0502020204030204" charset="0"/>
                <a:cs typeface="Calibri" panose="020F0502020204030204" charset="0"/>
                <a:sym typeface="+mn-ea"/>
              </a:rPr>
              <a:t>danc</a:t>
            </a:r>
            <a:r>
              <a:rPr lang="en-US" altLang="zh-CN" sz="3200" b="1">
                <a:solidFill>
                  <a:srgbClr val="FF0000"/>
                </a:solidFill>
                <a:latin typeface="Calibri" panose="020F0502020204030204" charset="0"/>
                <a:cs typeface="Calibri" panose="020F0502020204030204" charset="0"/>
                <a:sym typeface="+mn-ea"/>
              </a:rPr>
              <a:t>ing </a:t>
            </a:r>
            <a:r>
              <a:rPr lang="zh-CN" altLang="en-US" sz="3200" b="1">
                <a:solidFill>
                  <a:srgbClr val="FF0000"/>
                </a:solidFill>
                <a:latin typeface="Calibri" panose="020F0502020204030204" charset="0"/>
                <a:cs typeface="Calibri" panose="020F0502020204030204" charset="0"/>
                <a:sym typeface="+mn-ea"/>
              </a:rPr>
              <a:t>with</a:t>
            </a:r>
            <a:r>
              <a:rPr lang="zh-CN" altLang="en-US" sz="3200" b="1">
                <a:latin typeface="Calibri" panose="020F0502020204030204" charset="0"/>
                <a:cs typeface="Calibri" panose="020F0502020204030204" charset="0"/>
                <a:sym typeface="+mn-ea"/>
              </a:rPr>
              <a:t> </a:t>
            </a:r>
            <a:r>
              <a:rPr lang="en-US" altLang="zh-CN" sz="3200" b="1">
                <a:latin typeface="Calibri" panose="020F0502020204030204" charset="0"/>
                <a:cs typeface="Calibri" panose="020F0502020204030204" charset="0"/>
                <a:sym typeface="+mn-ea"/>
              </a:rPr>
              <a:t>excitement. </a:t>
            </a:r>
            <a:endParaRPr lang="zh-CN" altLang="en-US" sz="3200" b="1" dirty="0"/>
          </a:p>
        </p:txBody>
      </p:sp>
      <p:sp>
        <p:nvSpPr>
          <p:cNvPr id="7" name="文本框 6"/>
          <p:cNvSpPr txBox="1"/>
          <p:nvPr/>
        </p:nvSpPr>
        <p:spPr>
          <a:xfrm>
            <a:off x="63500" y="168275"/>
            <a:ext cx="12114530" cy="1568450"/>
          </a:xfrm>
          <a:prstGeom prst="rect">
            <a:avLst/>
          </a:prstGeom>
          <a:noFill/>
          <a:ln w="22225">
            <a:solidFill>
              <a:schemeClr val="tx1"/>
            </a:solidFill>
          </a:ln>
        </p:spPr>
        <p:txBody>
          <a:bodyPr wrap="square">
            <a:spAutoFit/>
          </a:bodyPr>
          <a:p>
            <a:pPr indent="0" algn="just"/>
            <a:r>
              <a:rPr lang="en-US" sz="3200" b="1" dirty="0">
                <a:latin typeface="Calibri" panose="020F0502020204030204" charset="0"/>
                <a:ea typeface="宋体" panose="02010600030101010101" pitchFamily="2" charset="-122"/>
                <a:cs typeface="Times New Roman" panose="02020603050405020304" charset="0"/>
              </a:rPr>
              <a:t>  </a:t>
            </a:r>
            <a:r>
              <a:rPr lang="en-US" altLang="zh-CN" sz="3200" b="1">
                <a:latin typeface="Calibri" panose="020F0502020204030204" charset="0"/>
                <a:cs typeface="Calibri" panose="020F0502020204030204" charset="0"/>
                <a:sym typeface="+mn-ea"/>
              </a:rPr>
              <a:t>A surge of excitement </a:t>
            </a:r>
            <a:r>
              <a:rPr lang="en-US" altLang="zh-CN" sz="3200" b="1">
                <a:solidFill>
                  <a:srgbClr val="FF0000"/>
                </a:solidFill>
                <a:latin typeface="Calibri" panose="020F0502020204030204" charset="0"/>
                <a:cs typeface="Calibri" panose="020F0502020204030204" charset="0"/>
                <a:sym typeface="+mn-ea"/>
              </a:rPr>
              <a:t>ran through</a:t>
            </a:r>
            <a:r>
              <a:rPr lang="en-US" altLang="zh-CN" sz="3200" b="1">
                <a:latin typeface="Calibri" panose="020F0502020204030204" charset="0"/>
                <a:cs typeface="Calibri" panose="020F0502020204030204" charset="0"/>
                <a:sym typeface="+mn-ea"/>
              </a:rPr>
              <a:t> her </a:t>
            </a:r>
            <a:r>
              <a:rPr lang="en-US" altLang="zh-CN" sz="3200" b="1">
                <a:solidFill>
                  <a:srgbClr val="FF0000"/>
                </a:solidFill>
                <a:latin typeface="Calibri" panose="020F0502020204030204" charset="0"/>
                <a:cs typeface="Calibri" panose="020F0502020204030204" charset="0"/>
                <a:sym typeface="+mn-ea"/>
              </a:rPr>
              <a:t>at the sound of</a:t>
            </a:r>
            <a:r>
              <a:rPr lang="en-US" altLang="zh-CN" sz="3200" b="1">
                <a:latin typeface="Calibri" panose="020F0502020204030204" charset="0"/>
                <a:cs typeface="Calibri" panose="020F0502020204030204" charset="0"/>
                <a:sym typeface="+mn-ea"/>
              </a:rPr>
              <a:t> what Mrs Harding said</a:t>
            </a:r>
            <a:r>
              <a:rPr lang="zh-CN" altLang="en-US" sz="3200" b="1">
                <a:latin typeface="Calibri" panose="020F0502020204030204" charset="0"/>
                <a:cs typeface="Calibri" panose="020F0502020204030204" charset="0"/>
                <a:sym typeface="+mn-ea"/>
              </a:rPr>
              <a:t>.</a:t>
            </a:r>
            <a:endParaRPr lang="zh-CN" altLang="en-US" sz="3200"/>
          </a:p>
          <a:p>
            <a:pPr indent="0" algn="just"/>
            <a:r>
              <a:rPr lang="en-US" sz="3200" b="1" dirty="0">
                <a:latin typeface="Calibri" panose="020F0502020204030204" charset="0"/>
                <a:ea typeface="宋体" panose="02010600030101010101" pitchFamily="2" charset="-122"/>
                <a:cs typeface="Times New Roman" panose="02020603050405020304" charset="0"/>
              </a:rPr>
              <a:t>  </a:t>
            </a:r>
            <a:endParaRPr lang="zh-CN" altLang="en-US" sz="3200"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box(in)">
                                      <p:cBhvr>
                                        <p:cTn id="13" dur="20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box(in)">
                                      <p:cBhvr>
                                        <p:cTn id="18"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049145" y="2374900"/>
            <a:ext cx="12172950" cy="583565"/>
          </a:xfrm>
          <a:prstGeom prst="rect">
            <a:avLst/>
          </a:prstGeom>
          <a:noFill/>
        </p:spPr>
        <p:txBody>
          <a:bodyPr wrap="square" rtlCol="0">
            <a:spAutoFit/>
          </a:bodyPr>
          <a:p>
            <a:r>
              <a:rPr lang="en-US" altLang="zh-CN" sz="3200"/>
              <a:t>What did Angelina observe then?</a:t>
            </a:r>
            <a:endParaRPr lang="en-US" altLang="zh-CN" sz="32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0" y="75565"/>
            <a:ext cx="12153265" cy="6185535"/>
          </a:xfrm>
          <a:prstGeom prst="rect">
            <a:avLst/>
          </a:prstGeom>
          <a:noFill/>
        </p:spPr>
        <p:txBody>
          <a:bodyPr wrap="square" rtlCol="0">
            <a:spAutoFit/>
          </a:bodyPr>
          <a:p>
            <a:pPr marL="514350" lvl="0" indent="-514350"/>
            <a:r>
              <a:rPr lang="en-US" altLang="zh-CN" sz="3600" b="1" dirty="0" smtClean="0">
                <a:solidFill>
                  <a:srgbClr val="C00000"/>
                </a:solidFill>
                <a:latin typeface="Calibri" panose="020F0502020204030204" charset="0"/>
                <a:sym typeface="+mn-ea"/>
              </a:rPr>
              <a:t> </a:t>
            </a:r>
            <a:r>
              <a:rPr lang="en-US" altLang="zh-CN" sz="3600" dirty="0" smtClean="0">
                <a:solidFill>
                  <a:schemeClr val="tx1"/>
                </a:solidFill>
                <a:latin typeface="Calibri" panose="020F0502020204030204" charset="0"/>
                <a:sym typeface="+mn-ea"/>
              </a:rPr>
              <a:t>Angelina noticed </a:t>
            </a:r>
            <a:r>
              <a:rPr lang="en-US" altLang="zh-CN" sz="3600" dirty="0" smtClean="0">
                <a:solidFill>
                  <a:srgbClr val="FF0000"/>
                </a:solidFill>
                <a:latin typeface="Calibri" panose="020F0502020204030204" charset="0"/>
                <a:sym typeface="+mn-ea"/>
              </a:rPr>
              <a:t>the tears in her eyes</a:t>
            </a:r>
            <a:r>
              <a:rPr lang="en-US" altLang="zh-CN" sz="3600" dirty="0" smtClean="0">
                <a:solidFill>
                  <a:schemeClr val="tx1"/>
                </a:solidFill>
                <a:latin typeface="Calibri" panose="020F0502020204030204" charset="0"/>
                <a:sym typeface="+mn-ea"/>
              </a:rPr>
              <a:t> and </a:t>
            </a:r>
            <a:r>
              <a:rPr lang="en-US" altLang="zh-CN" sz="3600" dirty="0" smtClean="0">
                <a:solidFill>
                  <a:srgbClr val="FF0000"/>
                </a:solidFill>
                <a:latin typeface="Calibri" panose="020F0502020204030204" charset="0"/>
                <a:sym typeface="+mn-ea"/>
              </a:rPr>
              <a:t>the sorrow in her tone</a:t>
            </a:r>
            <a:r>
              <a:rPr lang="en-US" altLang="zh-CN" sz="3600" dirty="0" smtClean="0">
                <a:solidFill>
                  <a:schemeClr val="tx1"/>
                </a:solidFill>
                <a:latin typeface="Calibri" panose="020F0502020204030204" charset="0"/>
                <a:sym typeface="+mn-ea"/>
              </a:rPr>
              <a:t>.</a:t>
            </a:r>
            <a:endParaRPr lang="en-US" altLang="zh-CN" sz="3600" dirty="0" smtClean="0">
              <a:solidFill>
                <a:schemeClr val="tx1"/>
              </a:solidFill>
              <a:latin typeface="Calibri" panose="020F0502020204030204" charset="0"/>
              <a:sym typeface="+mn-ea"/>
            </a:endParaRPr>
          </a:p>
          <a:p>
            <a:pPr marL="514350" lvl="0" indent="-514350"/>
            <a:r>
              <a:rPr lang="en-US" altLang="zh-CN" sz="3600" dirty="0" smtClean="0">
                <a:solidFill>
                  <a:schemeClr val="tx1"/>
                </a:solidFill>
                <a:latin typeface="Calibri" panose="020F0502020204030204" charset="0"/>
                <a:sym typeface="+mn-ea"/>
              </a:rPr>
              <a:t>Angelina</a:t>
            </a:r>
            <a:r>
              <a:rPr lang="en-US" altLang="zh-CN" sz="3600" dirty="0" smtClean="0">
                <a:solidFill>
                  <a:srgbClr val="FF0000"/>
                </a:solidFill>
                <a:latin typeface="Calibri" panose="020F0502020204030204" charset="0"/>
                <a:sym typeface="+mn-ea"/>
              </a:rPr>
              <a:t> looked up and saw</a:t>
            </a:r>
            <a:r>
              <a:rPr lang="en-US" altLang="zh-CN" sz="3600" dirty="0" smtClean="0">
                <a:solidFill>
                  <a:schemeClr val="tx1"/>
                </a:solidFill>
                <a:latin typeface="Calibri" panose="020F0502020204030204" charset="0"/>
                <a:sym typeface="+mn-ea"/>
              </a:rPr>
              <a:t> the lonely figure of Mrs Harding, who was </a:t>
            </a:r>
            <a:r>
              <a:rPr lang="en-US" altLang="zh-CN" sz="3600" dirty="0" smtClean="0">
                <a:solidFill>
                  <a:srgbClr val="FF0000"/>
                </a:solidFill>
                <a:latin typeface="Calibri" panose="020F0502020204030204" charset="0"/>
                <a:sym typeface="+mn-ea"/>
              </a:rPr>
              <a:t>leaning over</a:t>
            </a:r>
            <a:r>
              <a:rPr lang="en-US" altLang="zh-CN" sz="3600" dirty="0" smtClean="0">
                <a:solidFill>
                  <a:schemeClr val="tx1"/>
                </a:solidFill>
                <a:latin typeface="Calibri" panose="020F0502020204030204" charset="0"/>
                <a:sym typeface="+mn-ea"/>
              </a:rPr>
              <a:t> the window of the store, </a:t>
            </a:r>
            <a:r>
              <a:rPr lang="en-US" altLang="zh-CN" sz="3600" dirty="0" smtClean="0">
                <a:solidFill>
                  <a:srgbClr val="FF0000"/>
                </a:solidFill>
                <a:latin typeface="Calibri" panose="020F0502020204030204" charset="0"/>
                <a:sym typeface="+mn-ea"/>
              </a:rPr>
              <a:t>face clouded with gloom and eyes red with tears</a:t>
            </a:r>
            <a:r>
              <a:rPr lang="en-US" altLang="zh-CN" sz="3600" dirty="0" smtClean="0">
                <a:solidFill>
                  <a:schemeClr val="tx1"/>
                </a:solidFill>
                <a:latin typeface="Calibri" panose="020F0502020204030204" charset="0"/>
                <a:sym typeface="+mn-ea"/>
              </a:rPr>
              <a:t>.</a:t>
            </a:r>
            <a:endParaRPr lang="en-US" altLang="zh-CN" sz="3600" dirty="0" smtClean="0">
              <a:solidFill>
                <a:schemeClr val="tx1"/>
              </a:solidFill>
              <a:latin typeface="Calibri" panose="020F0502020204030204" charset="0"/>
              <a:sym typeface="+mn-ea"/>
            </a:endParaRPr>
          </a:p>
          <a:p>
            <a:pPr marL="514350" lvl="0" indent="-514350"/>
            <a:endParaRPr lang="en-US" altLang="zh-CN" sz="3600" dirty="0" smtClean="0">
              <a:solidFill>
                <a:schemeClr val="tx1"/>
              </a:solidFill>
              <a:latin typeface="Calibri" panose="020F0502020204030204" charset="0"/>
              <a:sym typeface="+mn-ea"/>
            </a:endParaRPr>
          </a:p>
          <a:p>
            <a:pPr marL="514350" lvl="0" indent="-514350"/>
            <a:r>
              <a:rPr lang="en-US" altLang="zh-CN" sz="3600" dirty="0" smtClean="0">
                <a:solidFill>
                  <a:srgbClr val="FF0000"/>
                </a:solidFill>
                <a:latin typeface="Calibri" panose="020F0502020204030204" charset="0"/>
                <a:sym typeface="+mn-ea"/>
              </a:rPr>
              <a:t>There</a:t>
            </a:r>
            <a:r>
              <a:rPr lang="en-US" altLang="zh-CN" sz="3600" dirty="0" smtClean="0">
                <a:solidFill>
                  <a:schemeClr val="tx1"/>
                </a:solidFill>
                <a:latin typeface="Calibri" panose="020F0502020204030204" charset="0"/>
                <a:sym typeface="+mn-ea"/>
              </a:rPr>
              <a:t> Mrs Harding was, </a:t>
            </a:r>
            <a:r>
              <a:rPr lang="en-US" altLang="zh-CN" sz="3600" dirty="0" smtClean="0">
                <a:solidFill>
                  <a:srgbClr val="FF0000"/>
                </a:solidFill>
                <a:latin typeface="Calibri" panose="020F0502020204030204" charset="0"/>
                <a:sym typeface="+mn-ea"/>
              </a:rPr>
              <a:t>leaning over</a:t>
            </a:r>
            <a:r>
              <a:rPr lang="en-US" altLang="zh-CN" sz="3600" dirty="0" smtClean="0">
                <a:solidFill>
                  <a:schemeClr val="tx1"/>
                </a:solidFill>
                <a:latin typeface="Calibri" panose="020F0502020204030204" charset="0"/>
                <a:sym typeface="+mn-ea"/>
              </a:rPr>
              <a:t> the window of the store, </a:t>
            </a:r>
            <a:r>
              <a:rPr lang="en-US" altLang="zh-CN" sz="3600" dirty="0" smtClean="0">
                <a:solidFill>
                  <a:srgbClr val="FF0000"/>
                </a:solidFill>
                <a:latin typeface="Calibri" panose="020F0502020204030204" charset="0"/>
                <a:sym typeface="+mn-ea"/>
              </a:rPr>
              <a:t>face clouded with gloom and eyes red with tears</a:t>
            </a:r>
            <a:r>
              <a:rPr lang="en-US" altLang="zh-CN" sz="3600" dirty="0" smtClean="0">
                <a:solidFill>
                  <a:schemeClr val="tx1"/>
                </a:solidFill>
                <a:latin typeface="Calibri" panose="020F0502020204030204" charset="0"/>
                <a:sym typeface="+mn-ea"/>
              </a:rPr>
              <a:t>.</a:t>
            </a:r>
            <a:endParaRPr lang="en-US" altLang="zh-CN" sz="3600" dirty="0" smtClean="0">
              <a:solidFill>
                <a:schemeClr val="tx1"/>
              </a:solidFill>
              <a:latin typeface="Calibri" panose="020F0502020204030204" charset="0"/>
              <a:sym typeface="+mn-ea"/>
            </a:endParaRPr>
          </a:p>
          <a:p>
            <a:pPr marL="514350" lvl="0" indent="-514350"/>
            <a:endParaRPr lang="en-US" altLang="zh-CN" sz="3600" dirty="0" smtClean="0">
              <a:solidFill>
                <a:schemeClr val="tx1"/>
              </a:solidFill>
              <a:latin typeface="Calibri" panose="020F0502020204030204" charset="0"/>
              <a:sym typeface="+mn-ea"/>
            </a:endParaRPr>
          </a:p>
          <a:p>
            <a:pPr marL="514350" lvl="0" indent="-514350"/>
            <a:r>
              <a:rPr lang="en-US" sz="3600" b="1" dirty="0">
                <a:latin typeface="Calibri" panose="020F0502020204030204" charset="0"/>
                <a:ea typeface="宋体" panose="02010600030101010101" pitchFamily="2" charset="-122"/>
                <a:cs typeface="Times New Roman" panose="02020603050405020304" charset="0"/>
                <a:sym typeface="+mn-ea"/>
              </a:rPr>
              <a:t> </a:t>
            </a:r>
            <a:r>
              <a:rPr lang="en-US" sz="3600" dirty="0">
                <a:latin typeface="Calibri" panose="020F0502020204030204" charset="0"/>
                <a:ea typeface="宋体" panose="02010600030101010101" pitchFamily="2" charset="-122"/>
                <a:cs typeface="Times New Roman" panose="02020603050405020304" charset="0"/>
                <a:sym typeface="+mn-ea"/>
              </a:rPr>
              <a:t>Giggles and chuckles were to sound </a:t>
            </a:r>
            <a:r>
              <a:rPr lang="en-US" sz="3600" dirty="0">
                <a:solidFill>
                  <a:schemeClr val="tx1"/>
                </a:solidFill>
                <a:latin typeface="Calibri" panose="020F0502020204030204" charset="0"/>
                <a:ea typeface="宋体" panose="02010600030101010101" pitchFamily="2" charset="-122"/>
                <a:cs typeface="Times New Roman" panose="02020603050405020304" charset="0"/>
                <a:sym typeface="+mn-ea"/>
              </a:rPr>
              <a:t>when </a:t>
            </a:r>
            <a:r>
              <a:rPr lang="en-US" sz="3600" dirty="0">
                <a:latin typeface="Calibri" panose="020F0502020204030204" charset="0"/>
                <a:ea typeface="宋体" panose="02010600030101010101" pitchFamily="2" charset="-122"/>
                <a:cs typeface="Times New Roman" panose="02020603050405020304" charset="0"/>
                <a:sym typeface="+mn-ea"/>
              </a:rPr>
              <a:t>a depressed face with red eyes </a:t>
            </a:r>
            <a:r>
              <a:rPr lang="en-US" sz="3600" dirty="0">
                <a:solidFill>
                  <a:srgbClr val="FF0000"/>
                </a:solidFill>
                <a:latin typeface="Calibri" panose="020F0502020204030204" charset="0"/>
                <a:ea typeface="宋体" panose="02010600030101010101" pitchFamily="2" charset="-122"/>
                <a:cs typeface="Times New Roman" panose="02020603050405020304" charset="0"/>
                <a:sym typeface="+mn-ea"/>
              </a:rPr>
              <a:t>reflected into her eyes.</a:t>
            </a:r>
            <a:r>
              <a:rPr lang="zh-CN" altLang="en-US" sz="3600">
                <a:latin typeface="Times New Roman" panose="02020603050405020304" charset="0"/>
                <a:cs typeface="Times New Roman" panose="02020603050405020304" charset="0"/>
                <a:sym typeface="+mn-ea"/>
              </a:rPr>
              <a:t> </a:t>
            </a:r>
            <a:endParaRPr lang="en-US" altLang="zh-CN" sz="3600" dirty="0" smtClean="0">
              <a:solidFill>
                <a:srgbClr val="FF0000"/>
              </a:solidFill>
              <a:latin typeface="Calibri" panose="020F0502020204030204" charset="0"/>
              <a:ea typeface="宋体" panose="02010600030101010101" pitchFamily="2" charset="-122"/>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 calcmode="lin" valueType="num">
                                      <p:cBhvr additive="base">
                                        <p:cTn id="1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ox(in)">
                                      <p:cBhvr>
                                        <p:cTn id="18"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049145" y="2374900"/>
            <a:ext cx="12172950" cy="583565"/>
          </a:xfrm>
          <a:prstGeom prst="rect">
            <a:avLst/>
          </a:prstGeom>
          <a:noFill/>
        </p:spPr>
        <p:txBody>
          <a:bodyPr wrap="square" rtlCol="0">
            <a:spAutoFit/>
          </a:bodyPr>
          <a:p>
            <a:r>
              <a:rPr lang="en-US" altLang="zh-CN" sz="3200"/>
              <a:t>What's  Angelina's reflection then?</a:t>
            </a:r>
            <a:endParaRPr lang="en-US" altLang="zh-CN" sz="32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525" y="837565"/>
            <a:ext cx="12182475" cy="3538220"/>
          </a:xfrm>
          <a:prstGeom prst="rect">
            <a:avLst/>
          </a:prstGeom>
          <a:noFill/>
        </p:spPr>
        <p:txBody>
          <a:bodyPr wrap="square" rtlCol="0">
            <a:spAutoFit/>
          </a:bodyPr>
          <a:p>
            <a:pPr indent="0">
              <a:buFont typeface="Arial" panose="020B0604020202020204" pitchFamily="34" charset="0"/>
              <a:buNone/>
            </a:pPr>
            <a:r>
              <a:rPr lang="en-US" altLang="zh-CN" sz="3200" b="1" dirty="0" smtClean="0">
                <a:gradFill>
                  <a:gsLst>
                    <a:gs pos="0">
                      <a:srgbClr val="FE4444"/>
                    </a:gs>
                    <a:gs pos="100000">
                      <a:srgbClr val="832B2B"/>
                    </a:gs>
                  </a:gsLst>
                  <a:lin scaled="0"/>
                </a:gradFill>
                <a:latin typeface="Calibri" panose="020F0502020204030204" charset="0"/>
                <a:cs typeface="Calibri" panose="020F0502020204030204" charset="0"/>
                <a:sym typeface="+mn-ea"/>
              </a:rPr>
              <a:t>The sight of it reminded</a:t>
            </a:r>
            <a:r>
              <a:rPr lang="en-US" altLang="zh-CN" sz="3200" b="1" dirty="0" smtClean="0">
                <a:solidFill>
                  <a:schemeClr val="tx1"/>
                </a:solidFill>
                <a:latin typeface="Calibri" panose="020F0502020204030204" charset="0"/>
                <a:cs typeface="Calibri" panose="020F0502020204030204" charset="0"/>
                <a:sym typeface="+mn-ea"/>
              </a:rPr>
              <a:t> Angelina of how sad and depressed her father felt during that long year when he had no work. </a:t>
            </a:r>
            <a:endParaRPr lang="en-US" altLang="zh-CN" sz="3200" b="1"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endParaRPr lang="en-US" altLang="zh-CN" sz="3200" b="1"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altLang="zh-CN" sz="3200" b="1" dirty="0" smtClean="0">
                <a:solidFill>
                  <a:srgbClr val="FF0000"/>
                </a:solidFill>
                <a:latin typeface="Calibri" panose="020F0502020204030204" charset="0"/>
                <a:cs typeface="Calibri" panose="020F0502020204030204" charset="0"/>
                <a:sym typeface="+mn-ea"/>
              </a:rPr>
              <a:t>Visions of</a:t>
            </a:r>
            <a:r>
              <a:rPr lang="en-US" altLang="zh-CN" sz="3200" b="1" dirty="0" smtClean="0">
                <a:solidFill>
                  <a:schemeClr val="tx1"/>
                </a:solidFill>
                <a:latin typeface="Calibri" panose="020F0502020204030204" charset="0"/>
                <a:cs typeface="Calibri" panose="020F0502020204030204" charset="0"/>
                <a:sym typeface="+mn-ea"/>
              </a:rPr>
              <a:t>  her father's depression and mother's anxiety during that long jobless year  </a:t>
            </a:r>
            <a:r>
              <a:rPr lang="en-US" altLang="zh-CN" sz="3200" b="1" dirty="0" smtClean="0">
                <a:solidFill>
                  <a:srgbClr val="FF0000"/>
                </a:solidFill>
                <a:latin typeface="Calibri" panose="020F0502020204030204" charset="0"/>
                <a:cs typeface="Calibri" panose="020F0502020204030204" charset="0"/>
                <a:sym typeface="+mn-ea"/>
              </a:rPr>
              <a:t>marched before Angeliana's eyes</a:t>
            </a:r>
            <a:r>
              <a:rPr lang="en-US" altLang="zh-CN" sz="3200" b="1" dirty="0" smtClean="0">
                <a:solidFill>
                  <a:schemeClr val="tx1"/>
                </a:solidFill>
                <a:latin typeface="Calibri" panose="020F0502020204030204" charset="0"/>
                <a:cs typeface="Calibri" panose="020F0502020204030204" charset="0"/>
                <a:sym typeface="+mn-ea"/>
              </a:rPr>
              <a:t>.</a:t>
            </a:r>
            <a:endParaRPr lang="en-US" altLang="zh-CN" sz="3200" b="1"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r>
              <a:rPr lang="en-US" sz="3200">
                <a:solidFill>
                  <a:schemeClr val="tx1"/>
                </a:solidFill>
                <a:latin typeface="Calibri" panose="020F0502020204030204" charset="0"/>
                <a:ea typeface="宋体" panose="02010600030101010101" pitchFamily="2" charset="-122"/>
                <a:cs typeface="Calibri" panose="020F0502020204030204" charset="0"/>
                <a:sym typeface="+mn-ea"/>
              </a:rPr>
              <a:t>     </a:t>
            </a:r>
            <a:endParaRPr lang="en-US" sz="3200">
              <a:solidFill>
                <a:schemeClr val="tx1"/>
              </a:solidFill>
              <a:latin typeface="Calibri" panose="020F0502020204030204" charset="0"/>
              <a:ea typeface="宋体" panose="02010600030101010101" pitchFamily="2" charset="-122"/>
              <a:cs typeface="Calibri" panose="020F0502020204030204" charset="0"/>
              <a:sym typeface="+mn-ea"/>
            </a:endParaRPr>
          </a:p>
          <a:p>
            <a:pPr indent="0">
              <a:buFont typeface="Arial" panose="020B0604020202020204" pitchFamily="34" charset="0"/>
              <a:buNone/>
            </a:pPr>
            <a:endParaRPr lang="en-US" altLang="en-US" sz="3200">
              <a:solidFill>
                <a:schemeClr val="tx1"/>
              </a:solidFill>
              <a:latin typeface="Calibri" panose="020F0502020204030204" charset="0"/>
              <a:ea typeface="宋体" panose="02010600030101010101" pitchFamily="2" charset="-122"/>
              <a:cs typeface="Calibri" panose="020F050202020403020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645160"/>
            <a:ext cx="12114530" cy="5692775"/>
          </a:xfrm>
          <a:prstGeom prst="rect">
            <a:avLst/>
          </a:prstGeom>
          <a:noFill/>
          <a:ln w="22225">
            <a:solidFill>
              <a:schemeClr val="tx1"/>
            </a:solidFill>
          </a:ln>
        </p:spPr>
        <p:txBody>
          <a:bodyPr wrap="square">
            <a:spAutoFit/>
          </a:bodyPr>
          <a:lstStyle/>
          <a:p>
            <a:pPr indent="0" algn="just"/>
            <a:r>
              <a:rPr lang="en-US" sz="2800" b="1" dirty="0">
                <a:latin typeface="Calibri" panose="020F0502020204030204" charset="0"/>
                <a:ea typeface="宋体" panose="02010600030101010101" pitchFamily="2" charset="-122"/>
                <a:cs typeface="Times New Roman" panose="02020603050405020304" charset="0"/>
              </a:rPr>
              <a:t>    </a:t>
            </a:r>
            <a:r>
              <a:rPr lang="en-US" sz="2800" b="1" i="1" dirty="0">
                <a:latin typeface="Calibri" panose="020F0502020204030204" charset="0"/>
                <a:ea typeface="宋体" panose="02010600030101010101" pitchFamily="2" charset="-122"/>
                <a:cs typeface="Times New Roman" panose="02020603050405020304" charset="0"/>
              </a:rPr>
              <a:t>Suddenly, Mrs Harding said that she would pay the rest of the money so Angelia could have it.</a:t>
            </a:r>
            <a:r>
              <a:rPr lang="en-US" sz="2800" b="1" dirty="0">
                <a:latin typeface="Calibri" panose="020F0502020204030204" charset="0"/>
                <a:ea typeface="宋体" panose="02010600030101010101" pitchFamily="2" charset="-122"/>
                <a:cs typeface="Times New Roman" panose="02020603050405020304" charset="0"/>
              </a:rPr>
              <a:t> </a:t>
            </a:r>
            <a:r>
              <a:rPr lang="en-US" sz="2800" b="1" dirty="0">
                <a:solidFill>
                  <a:schemeClr val="tx1"/>
                </a:solidFill>
                <a:latin typeface="Calibri" panose="020F0502020204030204" charset="0"/>
                <a:ea typeface="宋体" panose="02010600030101010101" pitchFamily="2" charset="-122"/>
                <a:cs typeface="Times New Roman" panose="02020603050405020304" charset="0"/>
              </a:rPr>
              <a:t>This commitment made </a:t>
            </a:r>
            <a:r>
              <a:rPr lang="en-US" altLang="zh-CN" sz="2800" b="1" dirty="0">
                <a:solidFill>
                  <a:schemeClr val="tx1"/>
                </a:solidFill>
                <a:latin typeface="Calibri" panose="020F0502020204030204" charset="0"/>
                <a:ea typeface="宋体" panose="02010600030101010101" pitchFamily="2" charset="-122"/>
                <a:cs typeface="Times New Roman" panose="02020603050405020304" charset="0"/>
              </a:rPr>
              <a:t>Angelina </a:t>
            </a:r>
            <a:r>
              <a:rPr lang="en-US" sz="2800" b="1" dirty="0">
                <a:solidFill>
                  <a:schemeClr val="tx1"/>
                </a:solidFill>
                <a:latin typeface="Calibri" panose="020F0502020204030204" charset="0"/>
                <a:ea typeface="宋体" panose="02010600030101010101" pitchFamily="2" charset="-122"/>
                <a:cs typeface="Times New Roman" panose="02020603050405020304" charset="0"/>
              </a:rPr>
              <a:t>ecstatic , her heart thumping wildly</a:t>
            </a:r>
            <a:r>
              <a:rPr lang="en-US" sz="2800" b="1" dirty="0">
                <a:solidFill>
                  <a:srgbClr val="FF0000"/>
                </a:solidFill>
                <a:latin typeface="Calibri" panose="020F0502020204030204" charset="0"/>
                <a:ea typeface="宋体" panose="02010600030101010101" pitchFamily="2" charset="-122"/>
                <a:cs typeface="Times New Roman" panose="02020603050405020304" charset="0"/>
              </a:rPr>
              <a:t>.</a:t>
            </a:r>
            <a:r>
              <a:rPr lang="en-US" sz="2800" b="1" dirty="0">
                <a:latin typeface="Calibri" panose="020F0502020204030204" charset="0"/>
                <a:ea typeface="宋体" panose="02010600030101010101" pitchFamily="2" charset="-122"/>
                <a:cs typeface="Times New Roman" panose="02020603050405020304" charset="0"/>
              </a:rPr>
              <a:t> </a:t>
            </a:r>
            <a:r>
              <a:rPr lang="en-US" sz="2800" b="1" dirty="0">
                <a:solidFill>
                  <a:srgbClr val="FF0000"/>
                </a:solidFill>
                <a:latin typeface="Calibri" panose="020F0502020204030204" charset="0"/>
                <a:ea typeface="宋体" panose="02010600030101010101" pitchFamily="2" charset="-122"/>
                <a:cs typeface="Times New Roman" panose="02020603050405020304" charset="0"/>
              </a:rPr>
              <a:t>The fantastic vision of</a:t>
            </a:r>
            <a:r>
              <a:rPr lang="en-US" sz="2800" b="1" dirty="0">
                <a:latin typeface="Calibri" panose="020F0502020204030204" charset="0"/>
                <a:ea typeface="宋体" panose="02010600030101010101" pitchFamily="2" charset="-122"/>
                <a:cs typeface="Times New Roman" panose="02020603050405020304" charset="0"/>
              </a:rPr>
              <a:t> her peers in the </a:t>
            </a:r>
            <a:r>
              <a:rPr lang="en-US" sz="2800" b="1" u="sng" dirty="0">
                <a:latin typeface="Calibri" panose="020F0502020204030204" charset="0"/>
                <a:ea typeface="宋体" panose="02010600030101010101" pitchFamily="2" charset="-122"/>
                <a:cs typeface="Times New Roman" panose="02020603050405020304" charset="0"/>
              </a:rPr>
              <a:t>club</a:t>
            </a:r>
            <a:r>
              <a:rPr lang="en-US" sz="2800" b="1" dirty="0">
                <a:latin typeface="Calibri" panose="020F0502020204030204" charset="0"/>
                <a:ea typeface="宋体" panose="02010600030101010101" pitchFamily="2" charset="-122"/>
                <a:cs typeface="Times New Roman" panose="02020603050405020304" charset="0"/>
              </a:rPr>
              <a:t> surrounding her and casting envious and </a:t>
            </a:r>
            <a:r>
              <a:rPr lang="en-US" sz="2800" b="1" dirty="0">
                <a:latin typeface="Calibri" panose="020F0502020204030204" charset="0"/>
                <a:ea typeface="宋体" panose="02010600030101010101" pitchFamily="2" charset="-122"/>
              </a:rPr>
              <a:t>worshiping</a:t>
            </a:r>
            <a:r>
              <a:rPr lang="en-US" sz="2800" b="1" dirty="0">
                <a:latin typeface="Calibri" panose="020F0502020204030204" charset="0"/>
                <a:ea typeface="宋体" panose="02010600030101010101" pitchFamily="2" charset="-122"/>
                <a:cs typeface="Times New Roman" panose="02020603050405020304" charset="0"/>
              </a:rPr>
              <a:t> look over at the Christmas party </a:t>
            </a:r>
            <a:r>
              <a:rPr lang="en-US" altLang="zh-CN" sz="2800" b="1" dirty="0" smtClean="0">
                <a:solidFill>
                  <a:srgbClr val="FF0000"/>
                </a:solidFill>
                <a:latin typeface="Calibri" panose="020F0502020204030204" charset="0"/>
                <a:cs typeface="Calibri" panose="020F0502020204030204" charset="0"/>
                <a:sym typeface="+mn-ea"/>
              </a:rPr>
              <a:t>marched before Angeliana's eyes</a:t>
            </a:r>
            <a:r>
              <a:rPr lang="en-US" sz="2800" b="1" dirty="0">
                <a:latin typeface="Calibri" panose="020F0502020204030204" charset="0"/>
                <a:ea typeface="宋体" panose="02010600030101010101" pitchFamily="2" charset="-122"/>
                <a:cs typeface="Times New Roman" panose="02020603050405020304" charset="0"/>
              </a:rPr>
              <a:t>. Her face flushed and eyes sparkled. Giggles and chuckles were to sound when a depressed face with red eyes </a:t>
            </a:r>
            <a:r>
              <a:rPr lang="en-US" sz="2800" b="1" dirty="0">
                <a:solidFill>
                  <a:srgbClr val="FF0000"/>
                </a:solidFill>
                <a:latin typeface="Calibri" panose="020F0502020204030204" charset="0"/>
                <a:ea typeface="宋体" panose="02010600030101010101" pitchFamily="2" charset="-122"/>
                <a:cs typeface="Times New Roman" panose="02020603050405020304" charset="0"/>
              </a:rPr>
              <a:t>reflected into her eyes</a:t>
            </a:r>
            <a:r>
              <a:rPr lang="en-US" sz="2800" b="1" dirty="0">
                <a:latin typeface="Calibri" panose="020F0502020204030204" charset="0"/>
                <a:ea typeface="宋体" panose="02010600030101010101" pitchFamily="2" charset="-122"/>
                <a:cs typeface="Times New Roman" panose="02020603050405020304" charset="0"/>
              </a:rPr>
              <a:t>. </a:t>
            </a:r>
            <a:r>
              <a:rPr lang="en-US" altLang="zh-CN" sz="2800" dirty="0" smtClean="0">
                <a:solidFill>
                  <a:srgbClr val="FF0000"/>
                </a:solidFill>
                <a:latin typeface="Calibri" panose="020F0502020204030204" charset="0"/>
                <a:sym typeface="+mn-ea"/>
              </a:rPr>
              <a:t>There</a:t>
            </a:r>
            <a:r>
              <a:rPr lang="en-US" altLang="zh-CN" sz="2800" dirty="0" smtClean="0">
                <a:latin typeface="Calibri" panose="020F0502020204030204" charset="0"/>
                <a:sym typeface="+mn-ea"/>
              </a:rPr>
              <a:t> Mrs Harding was, </a:t>
            </a:r>
            <a:r>
              <a:rPr lang="en-US" altLang="zh-CN" sz="2800" dirty="0" smtClean="0">
                <a:solidFill>
                  <a:srgbClr val="FF0000"/>
                </a:solidFill>
                <a:latin typeface="Calibri" panose="020F0502020204030204" charset="0"/>
                <a:sym typeface="+mn-ea"/>
              </a:rPr>
              <a:t>leaning over</a:t>
            </a:r>
            <a:r>
              <a:rPr lang="en-US" altLang="zh-CN" sz="2800" dirty="0" smtClean="0">
                <a:latin typeface="Calibri" panose="020F0502020204030204" charset="0"/>
                <a:sym typeface="+mn-ea"/>
              </a:rPr>
              <a:t> the window of the store, </a:t>
            </a:r>
            <a:r>
              <a:rPr lang="en-US" altLang="zh-CN" sz="2800" dirty="0" smtClean="0">
                <a:solidFill>
                  <a:srgbClr val="FF0000"/>
                </a:solidFill>
                <a:latin typeface="Calibri" panose="020F0502020204030204" charset="0"/>
                <a:sym typeface="+mn-ea"/>
              </a:rPr>
              <a:t>face clouded with gloom and eyes red with tears</a:t>
            </a:r>
            <a:r>
              <a:rPr lang="en-US" altLang="zh-CN" sz="2800" dirty="0" smtClean="0">
                <a:latin typeface="Calibri" panose="020F0502020204030204" charset="0"/>
                <a:sym typeface="+mn-ea"/>
              </a:rPr>
              <a:t>.</a:t>
            </a:r>
            <a:r>
              <a:rPr lang="en-US" altLang="zh-CN" sz="2800" b="1" dirty="0" smtClean="0">
                <a:gradFill>
                  <a:gsLst>
                    <a:gs pos="0">
                      <a:srgbClr val="FE4444"/>
                    </a:gs>
                    <a:gs pos="100000">
                      <a:srgbClr val="832B2B"/>
                    </a:gs>
                  </a:gsLst>
                  <a:lin scaled="0"/>
                </a:gradFill>
                <a:latin typeface="Calibri" panose="020F0502020204030204" charset="0"/>
                <a:cs typeface="Calibri" panose="020F0502020204030204" charset="0"/>
                <a:sym typeface="+mn-ea"/>
              </a:rPr>
              <a:t>The sight of it reminded</a:t>
            </a:r>
            <a:r>
              <a:rPr lang="en-US" altLang="zh-CN" sz="2800" b="1" dirty="0" smtClean="0">
                <a:latin typeface="Calibri" panose="020F0502020204030204" charset="0"/>
                <a:cs typeface="Calibri" panose="020F0502020204030204" charset="0"/>
                <a:sym typeface="+mn-ea"/>
              </a:rPr>
              <a:t> Angelina of how sad and depressed her father felt during that long year when he had no work. </a:t>
            </a:r>
            <a:r>
              <a:rPr lang="en-US" sz="2800" b="1" dirty="0">
                <a:solidFill>
                  <a:schemeClr val="tx1"/>
                </a:solidFill>
                <a:latin typeface="Calibri" panose="020F0502020204030204" charset="0"/>
                <a:ea typeface="宋体" panose="02010600030101010101" pitchFamily="2" charset="-122"/>
                <a:cs typeface="Times New Roman" panose="02020603050405020304" charset="0"/>
              </a:rPr>
              <a:t>She felt a little ashamed </a:t>
            </a:r>
            <a:r>
              <a:rPr lang="en-US" sz="2800" b="1" dirty="0">
                <a:latin typeface="Calibri" panose="020F0502020204030204" charset="0"/>
                <a:ea typeface="宋体" panose="02010600030101010101" pitchFamily="2" charset="-122"/>
                <a:cs typeface="Times New Roman" panose="02020603050405020304" charset="0"/>
              </a:rPr>
              <a:t>for her </a:t>
            </a:r>
            <a:r>
              <a:rPr lang="en-US" sz="2800" b="1" dirty="0">
                <a:solidFill>
                  <a:schemeClr val="tx1"/>
                </a:solidFill>
                <a:latin typeface="Calibri" panose="020F0502020204030204" charset="0"/>
                <a:ea typeface="宋体" panose="02010600030101010101" pitchFamily="2" charset="-122"/>
                <a:cs typeface="Times New Roman" panose="02020603050405020304" charset="0"/>
              </a:rPr>
              <a:t>momentary selfish thought of beautifying herself regardless of the hard situation of</a:t>
            </a:r>
            <a:r>
              <a:rPr lang="en-US" sz="2800" b="1" u="sng" dirty="0">
                <a:solidFill>
                  <a:schemeClr val="tx1"/>
                </a:solidFill>
                <a:latin typeface="Calibri" panose="020F0502020204030204" charset="0"/>
                <a:ea typeface="宋体" panose="02010600030101010101" pitchFamily="2" charset="-122"/>
                <a:cs typeface="Times New Roman" panose="02020603050405020304" charset="0"/>
              </a:rPr>
              <a:t> Mrs Harding</a:t>
            </a:r>
            <a:r>
              <a:rPr lang="en-US" sz="2800" b="1" dirty="0">
                <a:solidFill>
                  <a:srgbClr val="FF0000"/>
                </a:solidFill>
                <a:latin typeface="Calibri" panose="020F0502020204030204" charset="0"/>
                <a:ea typeface="宋体" panose="02010600030101010101" pitchFamily="2" charset="-122"/>
                <a:cs typeface="Times New Roman" panose="02020603050405020304" charset="0"/>
              </a:rPr>
              <a:t>.</a:t>
            </a:r>
            <a:r>
              <a:rPr lang="en-US" sz="2800" b="1" dirty="0">
                <a:latin typeface="Calibri" panose="020F0502020204030204" charset="0"/>
                <a:ea typeface="宋体" panose="02010600030101010101" pitchFamily="2" charset="-122"/>
                <a:cs typeface="Times New Roman" panose="02020603050405020304" charset="0"/>
              </a:rPr>
              <a:t> </a:t>
            </a:r>
            <a:r>
              <a:rPr lang="en-US" sz="2800" b="1" dirty="0">
                <a:solidFill>
                  <a:schemeClr val="tx1"/>
                </a:solidFill>
                <a:latin typeface="Calibri" panose="020F0502020204030204" charset="0"/>
                <a:ea typeface="宋体" panose="02010600030101010101" pitchFamily="2" charset="-122"/>
                <a:cs typeface="Times New Roman" panose="02020603050405020304" charset="0"/>
              </a:rPr>
              <a:t>Her accepting heart withdrew.</a:t>
            </a:r>
            <a:r>
              <a:rPr lang="en-US" sz="2800" b="1" dirty="0">
                <a:solidFill>
                  <a:srgbClr val="FF0000"/>
                </a:solidFill>
                <a:latin typeface="Calibri" panose="020F0502020204030204" charset="0"/>
                <a:ea typeface="宋体" panose="02010600030101010101" pitchFamily="2" charset="-122"/>
                <a:cs typeface="Times New Roman" panose="02020603050405020304" charset="0"/>
              </a:rPr>
              <a:t> </a:t>
            </a:r>
            <a:r>
              <a:rPr lang="en-US" sz="2800" b="1" dirty="0">
                <a:latin typeface="Calibri" panose="020F0502020204030204" charset="0"/>
                <a:ea typeface="宋体" panose="02010600030101010101" pitchFamily="2" charset="-122"/>
                <a:cs typeface="Times New Roman" panose="02020603050405020304" charset="0"/>
              </a:rPr>
              <a:t>“Thank you very much indeed for your kindness! Mrs Harding!” said Angelia, “Merry Christmas to you and good luck for your job hunting!” She strode out.</a:t>
            </a:r>
            <a:endParaRPr lang="zh-CN" altLang="en-US" sz="2800" b="1" dirty="0"/>
          </a:p>
        </p:txBody>
      </p:sp>
      <p:sp>
        <p:nvSpPr>
          <p:cNvPr id="2" name="矩形 1"/>
          <p:cNvSpPr/>
          <p:nvPr/>
        </p:nvSpPr>
        <p:spPr>
          <a:xfrm>
            <a:off x="0" y="0"/>
            <a:ext cx="3676650" cy="583565"/>
          </a:xfrm>
          <a:prstGeom prst="rect">
            <a:avLst/>
          </a:prstGeom>
          <a:noFill/>
          <a:ln>
            <a:noFill/>
          </a:ln>
        </p:spPr>
        <p:txBody>
          <a:bodyPr wrap="none" rtlCol="0" anchor="t">
            <a:spAutoFit/>
          </a:bodyPr>
          <a:lstStyle/>
          <a:p>
            <a:pPr algn="ctr"/>
            <a:r>
              <a:rPr lang="en-US" altLang="zh-CN" sz="32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One possible version</a:t>
            </a:r>
            <a:endParaRPr lang="en-US" altLang="zh-CN" sz="32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645160"/>
            <a:ext cx="12114530" cy="5507990"/>
          </a:xfrm>
          <a:prstGeom prst="rect">
            <a:avLst/>
          </a:prstGeom>
          <a:noFill/>
          <a:ln w="22225">
            <a:solidFill>
              <a:schemeClr val="tx1"/>
            </a:solidFill>
          </a:ln>
        </p:spPr>
        <p:txBody>
          <a:bodyPr wrap="square">
            <a:spAutoFit/>
          </a:bodyPr>
          <a:lstStyle/>
          <a:p>
            <a:pPr indent="0" algn="just"/>
            <a:r>
              <a:rPr lang="en-US" sz="2800" b="1" dirty="0">
                <a:latin typeface="Calibri" panose="020F0502020204030204" charset="0"/>
                <a:ea typeface="宋体" panose="02010600030101010101" pitchFamily="2" charset="-122"/>
                <a:cs typeface="Times New Roman" panose="02020603050405020304" charset="0"/>
              </a:rPr>
              <a:t>    </a:t>
            </a:r>
            <a:r>
              <a:rPr lang="en-US" sz="3200" b="1" i="1" dirty="0">
                <a:latin typeface="Calibri" panose="020F0502020204030204" charset="0"/>
                <a:ea typeface="宋体" panose="02010600030101010101" pitchFamily="2" charset="-122"/>
                <a:cs typeface="Times New Roman" panose="02020603050405020304" charset="0"/>
              </a:rPr>
              <a:t>Suddenly, Mrs Harding said that she would pay the rest of the money so Angelia could have it.</a:t>
            </a:r>
            <a:r>
              <a:rPr lang="en-US" sz="3200" b="1" dirty="0">
                <a:latin typeface="Calibri" panose="020F0502020204030204" charset="0"/>
                <a:ea typeface="宋体" panose="02010600030101010101" pitchFamily="2" charset="-122"/>
                <a:cs typeface="Times New Roman" panose="02020603050405020304" charset="0"/>
              </a:rPr>
              <a:t>  </a:t>
            </a:r>
            <a:r>
              <a:rPr lang="en-US" altLang="zh-CN" sz="3200" b="1">
                <a:latin typeface="Calibri" panose="020F0502020204030204" charset="0"/>
                <a:cs typeface="Calibri" panose="020F0502020204030204" charset="0"/>
                <a:sym typeface="+mn-ea"/>
              </a:rPr>
              <a:t>A surge of excitement </a:t>
            </a:r>
            <a:r>
              <a:rPr lang="en-US" altLang="zh-CN" sz="3200" b="1">
                <a:solidFill>
                  <a:srgbClr val="FF0000"/>
                </a:solidFill>
                <a:latin typeface="Calibri" panose="020F0502020204030204" charset="0"/>
                <a:cs typeface="Calibri" panose="020F0502020204030204" charset="0"/>
                <a:sym typeface="+mn-ea"/>
              </a:rPr>
              <a:t>ran through</a:t>
            </a:r>
            <a:r>
              <a:rPr lang="en-US" altLang="zh-CN" sz="3200" b="1">
                <a:latin typeface="Calibri" panose="020F0502020204030204" charset="0"/>
                <a:cs typeface="Calibri" panose="020F0502020204030204" charset="0"/>
                <a:sym typeface="+mn-ea"/>
              </a:rPr>
              <a:t> her </a:t>
            </a:r>
            <a:r>
              <a:rPr lang="en-US" altLang="zh-CN" sz="3200" b="1">
                <a:solidFill>
                  <a:srgbClr val="FF0000"/>
                </a:solidFill>
                <a:latin typeface="Calibri" panose="020F0502020204030204" charset="0"/>
                <a:cs typeface="Calibri" panose="020F0502020204030204" charset="0"/>
                <a:sym typeface="+mn-ea"/>
              </a:rPr>
              <a:t>at the sound of</a:t>
            </a:r>
            <a:r>
              <a:rPr lang="en-US" altLang="zh-CN" sz="3200" b="1">
                <a:latin typeface="Calibri" panose="020F0502020204030204" charset="0"/>
                <a:cs typeface="Calibri" panose="020F0502020204030204" charset="0"/>
                <a:sym typeface="+mn-ea"/>
              </a:rPr>
              <a:t> what Mrs Harding said.</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The fantastic vision of</a:t>
            </a:r>
            <a:r>
              <a:rPr lang="en-US" sz="3200" b="1" dirty="0">
                <a:latin typeface="Calibri" panose="020F0502020204030204" charset="0"/>
                <a:ea typeface="宋体" panose="02010600030101010101" pitchFamily="2" charset="-122"/>
                <a:cs typeface="Times New Roman" panose="02020603050405020304" charset="0"/>
              </a:rPr>
              <a:t> her peers in the </a:t>
            </a:r>
            <a:r>
              <a:rPr lang="en-US" sz="3200" b="1" u="sng" dirty="0">
                <a:latin typeface="Calibri" panose="020F0502020204030204" charset="0"/>
                <a:ea typeface="宋体" panose="02010600030101010101" pitchFamily="2" charset="-122"/>
                <a:cs typeface="Times New Roman" panose="02020603050405020304" charset="0"/>
              </a:rPr>
              <a:t>club</a:t>
            </a:r>
            <a:r>
              <a:rPr lang="en-US" sz="3200" b="1" dirty="0">
                <a:latin typeface="Calibri" panose="020F0502020204030204" charset="0"/>
                <a:ea typeface="宋体" panose="02010600030101010101" pitchFamily="2" charset="-122"/>
                <a:cs typeface="Times New Roman" panose="02020603050405020304" charset="0"/>
              </a:rPr>
              <a:t> surrounding her and casting envious look over at the Christmas party </a:t>
            </a:r>
            <a:r>
              <a:rPr lang="en-US" altLang="zh-CN" sz="3200" b="1" dirty="0" smtClean="0">
                <a:solidFill>
                  <a:srgbClr val="FF0000"/>
                </a:solidFill>
                <a:latin typeface="Calibri" panose="020F0502020204030204" charset="0"/>
                <a:cs typeface="Calibri" panose="020F0502020204030204" charset="0"/>
                <a:sym typeface="+mn-ea"/>
              </a:rPr>
              <a:t>marched before Angelina's eyes</a:t>
            </a:r>
            <a:r>
              <a:rPr lang="en-US" sz="3200" b="1" dirty="0">
                <a:latin typeface="Calibri" panose="020F0502020204030204" charset="0"/>
                <a:ea typeface="宋体" panose="02010600030101010101" pitchFamily="2" charset="-122"/>
                <a:cs typeface="Times New Roman" panose="02020603050405020304" charset="0"/>
              </a:rPr>
              <a:t>. Then a depressed face with red eyes </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reflected into her eyes</a:t>
            </a:r>
            <a:r>
              <a:rPr lang="en-US" sz="3200" b="1" dirty="0">
                <a:latin typeface="Calibri" panose="020F0502020204030204" charset="0"/>
                <a:ea typeface="宋体" panose="02010600030101010101" pitchFamily="2" charset="-122"/>
                <a:cs typeface="Times New Roman" panose="02020603050405020304" charset="0"/>
              </a:rPr>
              <a:t>. </a:t>
            </a:r>
            <a:r>
              <a:rPr lang="en-US" altLang="zh-CN" sz="3200" dirty="0" smtClean="0">
                <a:solidFill>
                  <a:srgbClr val="FF0000"/>
                </a:solidFill>
                <a:latin typeface="Calibri" panose="020F0502020204030204" charset="0"/>
                <a:sym typeface="+mn-ea"/>
              </a:rPr>
              <a:t>There</a:t>
            </a:r>
            <a:r>
              <a:rPr lang="en-US" altLang="zh-CN" sz="3200" dirty="0" smtClean="0">
                <a:latin typeface="Calibri" panose="020F0502020204030204" charset="0"/>
                <a:sym typeface="+mn-ea"/>
              </a:rPr>
              <a:t> Mrs Harding was lost in thought, </a:t>
            </a:r>
            <a:r>
              <a:rPr lang="en-US" altLang="zh-CN" sz="3200" dirty="0" smtClean="0">
                <a:solidFill>
                  <a:srgbClr val="FF0000"/>
                </a:solidFill>
                <a:latin typeface="Calibri" panose="020F0502020204030204" charset="0"/>
                <a:sym typeface="+mn-ea"/>
              </a:rPr>
              <a:t>face clouded with gloom, which </a:t>
            </a:r>
            <a:r>
              <a:rPr lang="en-US" altLang="zh-CN" sz="3200" b="1" dirty="0" smtClean="0">
                <a:gradFill>
                  <a:gsLst>
                    <a:gs pos="0">
                      <a:srgbClr val="FE4444"/>
                    </a:gs>
                    <a:gs pos="100000">
                      <a:srgbClr val="832B2B"/>
                    </a:gs>
                  </a:gsLst>
                  <a:lin scaled="0"/>
                </a:gradFill>
                <a:latin typeface="Calibri" panose="020F0502020204030204" charset="0"/>
                <a:cs typeface="Calibri" panose="020F0502020204030204" charset="0"/>
                <a:sym typeface="+mn-ea"/>
              </a:rPr>
              <a:t> reminded</a:t>
            </a:r>
            <a:r>
              <a:rPr lang="en-US" altLang="zh-CN" sz="3200" b="1" dirty="0" smtClean="0">
                <a:latin typeface="Calibri" panose="020F0502020204030204" charset="0"/>
                <a:cs typeface="Calibri" panose="020F0502020204030204" charset="0"/>
                <a:sym typeface="+mn-ea"/>
              </a:rPr>
              <a:t> Angelina of how depressed her father felt during that long </a:t>
            </a:r>
            <a:r>
              <a:rPr lang="en-US" altLang="zh-CN" sz="3200" b="1" dirty="0" smtClean="0">
                <a:solidFill>
                  <a:srgbClr val="FF0000"/>
                </a:solidFill>
                <a:latin typeface="Calibri" panose="020F0502020204030204" charset="0"/>
                <a:cs typeface="Calibri" panose="020F0502020204030204" charset="0"/>
                <a:sym typeface="+mn-ea"/>
              </a:rPr>
              <a:t>jobless</a:t>
            </a:r>
            <a:r>
              <a:rPr lang="en-US" altLang="zh-CN" sz="3200" b="1" dirty="0" smtClean="0">
                <a:latin typeface="Calibri" panose="020F0502020204030204" charset="0"/>
                <a:cs typeface="Calibri" panose="020F0502020204030204" charset="0"/>
                <a:sym typeface="+mn-ea"/>
              </a:rPr>
              <a:t> year. </a:t>
            </a:r>
            <a:r>
              <a:rPr lang="en-US" sz="3200" b="1" dirty="0">
                <a:solidFill>
                  <a:schemeClr val="tx1"/>
                </a:solidFill>
                <a:latin typeface="Calibri" panose="020F0502020204030204" charset="0"/>
                <a:ea typeface="宋体" panose="02010600030101010101" pitchFamily="2" charset="-122"/>
                <a:cs typeface="Times New Roman" panose="02020603050405020304" charset="0"/>
              </a:rPr>
              <a:t>She felt ashamed </a:t>
            </a:r>
            <a:r>
              <a:rPr lang="en-US" sz="3200" b="1" dirty="0">
                <a:latin typeface="Calibri" panose="020F0502020204030204" charset="0"/>
                <a:ea typeface="宋体" panose="02010600030101010101" pitchFamily="2" charset="-122"/>
                <a:cs typeface="Times New Roman" panose="02020603050405020304" charset="0"/>
              </a:rPr>
              <a:t>for herself.  “Thank you indeed for your kindness!” said Angelia, “Merry Christmas and good luck for your job hunting!” She strode out.                                                                                                99</a:t>
            </a:r>
            <a:endParaRPr lang="zh-CN" altLang="en-US" sz="3200" b="1" dirty="0"/>
          </a:p>
        </p:txBody>
      </p:sp>
      <p:sp>
        <p:nvSpPr>
          <p:cNvPr id="2" name="矩形 1"/>
          <p:cNvSpPr/>
          <p:nvPr/>
        </p:nvSpPr>
        <p:spPr>
          <a:xfrm>
            <a:off x="0" y="0"/>
            <a:ext cx="3676650" cy="583565"/>
          </a:xfrm>
          <a:prstGeom prst="rect">
            <a:avLst/>
          </a:prstGeom>
          <a:noFill/>
          <a:ln>
            <a:noFill/>
          </a:ln>
        </p:spPr>
        <p:txBody>
          <a:bodyPr wrap="none" rtlCol="0" anchor="t">
            <a:spAutoFit/>
          </a:bodyPr>
          <a:lstStyle/>
          <a:p>
            <a:pPr algn="ctr"/>
            <a:r>
              <a:rPr lang="en-US" altLang="zh-CN" sz="32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One possible version</a:t>
            </a:r>
            <a:endParaRPr lang="en-US" altLang="zh-CN" sz="32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
        <p:nvSpPr>
          <p:cNvPr id="3" name="文本框 2"/>
          <p:cNvSpPr txBox="1"/>
          <p:nvPr/>
        </p:nvSpPr>
        <p:spPr>
          <a:xfrm>
            <a:off x="3138170" y="1503045"/>
            <a:ext cx="2951480" cy="645160"/>
          </a:xfrm>
          <a:prstGeom prst="rect">
            <a:avLst/>
          </a:prstGeom>
          <a:solidFill>
            <a:schemeClr val="bg1"/>
          </a:solidFill>
        </p:spPr>
        <p:txBody>
          <a:bodyPr wrap="none" rtlCol="0">
            <a:spAutoFit/>
          </a:bodyPr>
          <a:p>
            <a:r>
              <a:rPr lang="en-US" altLang="zh-CN" sz="3600" b="1">
                <a:gradFill>
                  <a:gsLst>
                    <a:gs pos="0">
                      <a:srgbClr val="FE4444"/>
                    </a:gs>
                    <a:gs pos="100000">
                      <a:srgbClr val="832B2B"/>
                    </a:gs>
                  </a:gsLst>
                  <a:lin scaled="0"/>
                </a:gradFill>
              </a:rPr>
              <a:t>what she felt</a:t>
            </a:r>
            <a:r>
              <a:rPr lang="en-US" altLang="zh-CN" sz="3600" b="1"/>
              <a:t> </a:t>
            </a:r>
            <a:endParaRPr lang="en-US" altLang="zh-CN" sz="3600" b="1"/>
          </a:p>
        </p:txBody>
      </p:sp>
      <p:sp>
        <p:nvSpPr>
          <p:cNvPr id="4" name="文本框 3"/>
          <p:cNvSpPr txBox="1"/>
          <p:nvPr/>
        </p:nvSpPr>
        <p:spPr>
          <a:xfrm>
            <a:off x="86360" y="3076575"/>
            <a:ext cx="4297680" cy="645160"/>
          </a:xfrm>
          <a:prstGeom prst="rect">
            <a:avLst/>
          </a:prstGeom>
          <a:solidFill>
            <a:schemeClr val="bg1"/>
          </a:solidFill>
        </p:spPr>
        <p:txBody>
          <a:bodyPr wrap="none" rtlCol="0">
            <a:spAutoFit/>
          </a:bodyPr>
          <a:p>
            <a:r>
              <a:rPr lang="en-US" altLang="zh-CN" sz="3600" b="1">
                <a:gradFill>
                  <a:gsLst>
                    <a:gs pos="0">
                      <a:srgbClr val="FE4444"/>
                    </a:gs>
                    <a:gs pos="100000">
                      <a:srgbClr val="832B2B"/>
                    </a:gs>
                  </a:gsLst>
                  <a:lin scaled="0"/>
                </a:gradFill>
              </a:rPr>
              <a:t>what she observed</a:t>
            </a:r>
            <a:r>
              <a:rPr lang="en-US" altLang="zh-CN" sz="3600" b="1"/>
              <a:t> </a:t>
            </a:r>
            <a:endParaRPr lang="en-US" altLang="zh-CN" sz="3600" b="1"/>
          </a:p>
        </p:txBody>
      </p:sp>
      <p:sp>
        <p:nvSpPr>
          <p:cNvPr id="5" name="文本框 4"/>
          <p:cNvSpPr txBox="1"/>
          <p:nvPr/>
        </p:nvSpPr>
        <p:spPr>
          <a:xfrm>
            <a:off x="3339465" y="4171950"/>
            <a:ext cx="4170680" cy="645160"/>
          </a:xfrm>
          <a:prstGeom prst="rect">
            <a:avLst/>
          </a:prstGeom>
          <a:solidFill>
            <a:schemeClr val="bg1"/>
          </a:solidFill>
        </p:spPr>
        <p:txBody>
          <a:bodyPr wrap="none" rtlCol="0">
            <a:spAutoFit/>
          </a:bodyPr>
          <a:p>
            <a:r>
              <a:rPr lang="en-US" altLang="zh-CN" sz="3600" b="1">
                <a:gradFill>
                  <a:gsLst>
                    <a:gs pos="0">
                      <a:srgbClr val="FE4444"/>
                    </a:gs>
                    <a:gs pos="100000">
                      <a:srgbClr val="832B2B"/>
                    </a:gs>
                  </a:gsLst>
                  <a:lin scaled="0"/>
                </a:gradFill>
              </a:rPr>
              <a:t>what she reflected</a:t>
            </a:r>
            <a:r>
              <a:rPr lang="en-US" altLang="zh-CN" sz="3600" b="1"/>
              <a:t> </a:t>
            </a:r>
            <a:endParaRPr lang="en-US" altLang="zh-CN" sz="3600" b="1"/>
          </a:p>
        </p:txBody>
      </p:sp>
      <p:sp>
        <p:nvSpPr>
          <p:cNvPr id="6" name="文本框 5"/>
          <p:cNvSpPr txBox="1"/>
          <p:nvPr/>
        </p:nvSpPr>
        <p:spPr>
          <a:xfrm>
            <a:off x="3339465" y="5161915"/>
            <a:ext cx="3992880" cy="645160"/>
          </a:xfrm>
          <a:prstGeom prst="rect">
            <a:avLst/>
          </a:prstGeom>
          <a:solidFill>
            <a:schemeClr val="bg1"/>
          </a:solidFill>
        </p:spPr>
        <p:txBody>
          <a:bodyPr wrap="none" rtlCol="0">
            <a:spAutoFit/>
          </a:bodyPr>
          <a:p>
            <a:r>
              <a:rPr lang="en-US" altLang="zh-CN" sz="3600" b="1">
                <a:gradFill>
                  <a:gsLst>
                    <a:gs pos="0">
                      <a:srgbClr val="FE4444"/>
                    </a:gs>
                    <a:gs pos="100000">
                      <a:srgbClr val="832B2B"/>
                    </a:gs>
                  </a:gsLst>
                  <a:lin scaled="0"/>
                </a:gradFill>
              </a:rPr>
              <a:t>what she decided</a:t>
            </a:r>
            <a:r>
              <a:rPr lang="en-US" altLang="zh-CN" sz="3600" b="1"/>
              <a:t> </a:t>
            </a:r>
            <a:endParaRPr lang="en-US" altLang="zh-CN" sz="3600" b="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665" y="363220"/>
            <a:ext cx="12183745" cy="452310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  </a:t>
            </a:r>
            <a:r>
              <a:rPr lang="zh-CN" altLang="en-US" sz="3200" u="sng">
                <a:latin typeface="Times New Roman" panose="02020603050405020304" charset="0"/>
                <a:cs typeface="Times New Roman" panose="02020603050405020304" charset="0"/>
              </a:rPr>
              <a:t>Outside, Angelina saw man who looked like Santa Claus was asking people for money to help poor</a:t>
            </a:r>
            <a:r>
              <a:rPr lang="en-US" altLang="zh-CN" sz="3200" u="sng">
                <a:latin typeface="Times New Roman" panose="02020603050405020304" charset="0"/>
                <a:cs typeface="Times New Roman" panose="02020603050405020304" charset="0"/>
              </a:rPr>
              <a:t> </a:t>
            </a:r>
            <a:r>
              <a:rPr lang="zh-CN" altLang="en-US" sz="3200" u="sng">
                <a:latin typeface="Times New Roman" panose="02020603050405020304" charset="0"/>
                <a:cs typeface="Times New Roman" panose="02020603050405020304" charset="0"/>
              </a:rPr>
              <a:t>people</a:t>
            </a:r>
            <a:r>
              <a:rPr lang="zh-CN" altLang="en-US" sz="3200">
                <a:latin typeface="Times New Roman" panose="02020603050405020304" charset="0"/>
                <a:cs typeface="Times New Roman" panose="02020603050405020304" charset="0"/>
              </a:rPr>
              <a:t>. Angelina stood still for moment on the snowy sidewalk. Then, quite suddenly, she gave the man dressed as Santa Claus several dollars. "Mrs. Harding is not the only one who wants to help other people." Just as suddenly she decided that maybe she would buy some material to add length to her old gray wool dress. And she started to plan how she would sew bright red ribbons along the neckline. Who knew, maybe she could look good at the Festival after all. But, in any event, she would have fun. After all, it was Christmas time</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2550" y="0"/>
            <a:ext cx="12108815" cy="6831965"/>
          </a:xfrm>
          <a:prstGeom prst="rect">
            <a:avLst/>
          </a:prstGeom>
          <a:noFill/>
          <a:ln w="9525">
            <a:noFill/>
          </a:ln>
        </p:spPr>
        <p:txBody>
          <a:bodyPr wrap="square">
            <a:spAutoFit/>
          </a:bodyPr>
          <a:lstStyle/>
          <a:p>
            <a:pPr indent="0" algn="just"/>
            <a:r>
              <a:rPr lang="en-US" b="0" dirty="0">
                <a:latin typeface="Calibri" panose="020F0502020204030204" charset="0"/>
                <a:ea typeface="宋体" panose="02010600030101010101" pitchFamily="2" charset="-122"/>
                <a:cs typeface="Calibri" panose="020F0502020204030204" charset="0"/>
              </a:rPr>
              <a:t>    </a:t>
            </a:r>
            <a:r>
              <a:rPr lang="en-US" sz="2800" b="0" dirty="0">
                <a:latin typeface="Times New Roman" panose="02020603050405020304" charset="0"/>
                <a:ea typeface="宋体" panose="02010600030101010101" pitchFamily="2" charset="-122"/>
                <a:cs typeface="Times New Roman" panose="02020603050405020304" charset="0"/>
              </a:rPr>
              <a:t>The Wilsons were having dinner. The food was left from their Thanksgiving dinner two days before</a:t>
            </a:r>
            <a:r>
              <a:rPr lang="zh-CN" sz="2800" b="0" dirty="0">
                <a:latin typeface="Times New Roman" panose="02020603050405020304" charset="0"/>
                <a:ea typeface="宋体" panose="02010600030101010101" pitchFamily="2" charset="-122"/>
                <a:cs typeface="Times New Roman" panose="02020603050405020304" charset="0"/>
              </a:rPr>
              <a:t>：</a:t>
            </a:r>
            <a:r>
              <a:rPr lang="en-US" sz="2800" b="0" dirty="0">
                <a:latin typeface="Times New Roman" panose="02020603050405020304" charset="0"/>
                <a:ea typeface="宋体" panose="02010600030101010101" pitchFamily="2" charset="-122"/>
                <a:cs typeface="Times New Roman" panose="02020603050405020304" charset="0"/>
              </a:rPr>
              <a:t>turkey soup and turkey meat mixed with potatoes . Eleven-year-old Angelina asked</a:t>
            </a:r>
            <a:r>
              <a:rPr lang="zh-CN" sz="2800" b="0" dirty="0">
                <a:latin typeface="Times New Roman" panose="02020603050405020304" charset="0"/>
                <a:ea typeface="宋体" panose="02010600030101010101" pitchFamily="2" charset="-122"/>
                <a:cs typeface="Times New Roman" panose="02020603050405020304" charset="0"/>
              </a:rPr>
              <a:t>，</a:t>
            </a:r>
            <a:r>
              <a:rPr lang="en-US" sz="2800" b="0" dirty="0">
                <a:latin typeface="Times New Roman" panose="02020603050405020304" charset="0"/>
                <a:ea typeface="宋体" panose="02010600030101010101" pitchFamily="2" charset="-122"/>
                <a:cs typeface="Times New Roman" panose="02020603050405020304" charset="0"/>
              </a:rPr>
              <a:t>”Are we having turkey ice cream, too?” Her </a:t>
            </a:r>
            <a:r>
              <a:rPr lang="en-US" sz="2800" b="0" u="sng" dirty="0">
                <a:latin typeface="Times New Roman" panose="02020603050405020304" charset="0"/>
                <a:ea typeface="宋体" panose="02010600030101010101" pitchFamily="2" charset="-122"/>
                <a:cs typeface="Times New Roman" panose="02020603050405020304" charset="0"/>
              </a:rPr>
              <a:t>father</a:t>
            </a:r>
            <a:r>
              <a:rPr lang="en-US" sz="2800" b="0" dirty="0">
                <a:latin typeface="Times New Roman" panose="02020603050405020304" charset="0"/>
                <a:ea typeface="宋体" panose="02010600030101010101" pitchFamily="2" charset="-122"/>
                <a:cs typeface="Times New Roman" panose="02020603050405020304" charset="0"/>
              </a:rPr>
              <a:t> replied, “Angelina, have you forgotten that I had no job for a whole year? Now I have work again. You should be very </a:t>
            </a:r>
            <a:r>
              <a:rPr lang="en-US" sz="2800" b="0" u="sng" dirty="0">
                <a:latin typeface="Times New Roman" panose="02020603050405020304" charset="0"/>
                <a:ea typeface="宋体" panose="02010600030101010101" pitchFamily="2" charset="-122"/>
                <a:cs typeface="Times New Roman" panose="02020603050405020304" charset="0"/>
              </a:rPr>
              <a:t>thankful</a:t>
            </a:r>
            <a:r>
              <a:rPr lang="en-US" sz="2800" b="0" dirty="0">
                <a:latin typeface="Times New Roman" panose="02020603050405020304" charset="0"/>
                <a:ea typeface="宋体" panose="02010600030101010101" pitchFamily="2" charset="-122"/>
                <a:cs typeface="Times New Roman" panose="02020603050405020304" charset="0"/>
              </a:rPr>
              <a:t>.” “I'm sorry I said that about the turkey! But unless I get a new dress</a:t>
            </a:r>
            <a:r>
              <a:rPr lang="zh-CN" sz="2800" b="0" dirty="0">
                <a:latin typeface="Times New Roman" panose="02020603050405020304" charset="0"/>
                <a:ea typeface="宋体" panose="02010600030101010101" pitchFamily="2" charset="-122"/>
                <a:cs typeface="Times New Roman" panose="02020603050405020304" charset="0"/>
              </a:rPr>
              <a:t>，</a:t>
            </a:r>
            <a:r>
              <a:rPr lang="en-US" sz="2800" b="0" dirty="0">
                <a:latin typeface="Times New Roman" panose="02020603050405020304" charset="0"/>
                <a:ea typeface="宋体" panose="02010600030101010101" pitchFamily="2" charset="-122"/>
                <a:cs typeface="Times New Roman" panose="02020603050405020304" charset="0"/>
              </a:rPr>
              <a:t>I will not look good for the Christmas </a:t>
            </a:r>
            <a:r>
              <a:rPr lang="en-US" sz="2800" b="0" u="sng" dirty="0">
                <a:latin typeface="Times New Roman" panose="02020603050405020304" charset="0"/>
                <a:ea typeface="宋体" panose="02010600030101010101" pitchFamily="2" charset="-122"/>
                <a:cs typeface="Times New Roman" panose="02020603050405020304" charset="0"/>
              </a:rPr>
              <a:t>Festival</a:t>
            </a:r>
            <a:r>
              <a:rPr lang="en-US" sz="2800" b="0" dirty="0">
                <a:latin typeface="Times New Roman" panose="02020603050405020304" charset="0"/>
                <a:ea typeface="宋体" panose="02010600030101010101" pitchFamily="2" charset="-122"/>
                <a:cs typeface="Times New Roman" panose="02020603050405020304" charset="0"/>
              </a:rPr>
              <a:t>.” Angelina murmured.    </a:t>
            </a:r>
            <a:endParaRPr lang="en-US" sz="2800" b="0" dirty="0">
              <a:latin typeface="Times New Roman" panose="02020603050405020304" charset="0"/>
              <a:ea typeface="宋体" panose="02010600030101010101" pitchFamily="2" charset="-122"/>
              <a:cs typeface="Times New Roman" panose="02020603050405020304" charset="0"/>
            </a:endParaRPr>
          </a:p>
          <a:p>
            <a:pPr indent="0" algn="just"/>
            <a:r>
              <a:rPr lang="en-US" sz="2800" b="0" dirty="0">
                <a:latin typeface="Times New Roman" panose="02020603050405020304" charset="0"/>
                <a:ea typeface="宋体" panose="02010600030101010101" pitchFamily="2" charset="-122"/>
                <a:cs typeface="Times New Roman" panose="02020603050405020304" charset="0"/>
              </a:rPr>
              <a:t>    The Festival was the winter holiday celebration of a group she belonged to: the Avalon Girls' Service </a:t>
            </a:r>
            <a:r>
              <a:rPr lang="en-US" sz="2800" b="0" u="sng" dirty="0">
                <a:latin typeface="Times New Roman" panose="02020603050405020304" charset="0"/>
                <a:ea typeface="宋体" panose="02010600030101010101" pitchFamily="2" charset="-122"/>
                <a:cs typeface="Times New Roman" panose="02020603050405020304" charset="0"/>
              </a:rPr>
              <a:t>Club</a:t>
            </a:r>
            <a:r>
              <a:rPr lang="en-US" sz="2800" b="0" dirty="0">
                <a:latin typeface="Times New Roman" panose="02020603050405020304" charset="0"/>
                <a:ea typeface="宋体" panose="02010600030101010101" pitchFamily="2" charset="-122"/>
                <a:cs typeface="Times New Roman" panose="02020603050405020304" charset="0"/>
              </a:rPr>
              <a:t>. They wrote cheerful cards for hospital patients. They cooked meals for the homeless .But the Christmas Festival was different . The girls wore party clothes and many people came to see them perform. Angelina had only a plain gray dress that she had worn to the event last year .And now it was a little too short. Angelina appealed to her parents to buy one for her, a beautiful red dress in Forbes' Store. Her mother sighed, “Well, we can not buy it. We have to be careful. You never know when I might lose my job.”</a:t>
            </a:r>
            <a:endParaRPr lang="en-US" b="0" dirty="0">
              <a:latin typeface="Calibri" panose="020F0502020204030204" charset="0"/>
              <a:ea typeface="宋体" panose="02010600030101010101" pitchFamily="2" charset="-122"/>
              <a:cs typeface="Calibri" panose="020F0502020204030204" charset="0"/>
            </a:endParaRPr>
          </a:p>
          <a:p>
            <a:pPr indent="0" algn="just"/>
            <a:r>
              <a:rPr lang="en-US" dirty="0">
                <a:latin typeface="Calibri" panose="020F0502020204030204" charset="0"/>
                <a:ea typeface="宋体" panose="02010600030101010101" pitchFamily="2" charset="-122"/>
                <a:cs typeface="Calibri" panose="020F0502020204030204" charset="0"/>
                <a:sym typeface="+mn-ea"/>
              </a:rPr>
              <a:t>    </a:t>
            </a:r>
            <a:endParaRPr lang="zh-CN" altLang="en-US" dirty="0">
              <a:cs typeface="Calibri" panose="020F0502020204030204" charset="0"/>
            </a:endParaRPr>
          </a:p>
        </p:txBody>
      </p:sp>
      <p:sp>
        <p:nvSpPr>
          <p:cNvPr id="2" name="文本框 1"/>
          <p:cNvSpPr txBox="1"/>
          <p:nvPr/>
        </p:nvSpPr>
        <p:spPr>
          <a:xfrm>
            <a:off x="1031875" y="581660"/>
            <a:ext cx="9381490" cy="1383665"/>
          </a:xfrm>
          <a:prstGeom prst="rect">
            <a:avLst/>
          </a:prstGeom>
          <a:solidFill>
            <a:schemeClr val="accent2"/>
          </a:solidFill>
        </p:spPr>
        <p:txBody>
          <a:bodyPr wrap="square" rtlCol="0">
            <a:spAutoFit/>
          </a:bodyPr>
          <a:p>
            <a:pPr algn="just"/>
            <a:r>
              <a:rPr lang="en-US" altLang="zh-CN" sz="2800" b="1" dirty="0" smtClean="0">
                <a:solidFill>
                  <a:schemeClr val="bg1"/>
                </a:solidFill>
                <a:latin typeface="Calibri" panose="020F0502020204030204" charset="0"/>
                <a:cs typeface="Times New Roman" panose="02020603050405020304" charset="0"/>
                <a:sym typeface="+mn-ea"/>
              </a:rPr>
              <a:t>During the dinner,  father taught Angelina to be thankful because </a:t>
            </a:r>
            <a:r>
              <a:rPr lang="en-US" altLang="zh-CN" sz="2800" b="1" dirty="0" smtClean="0">
                <a:solidFill>
                  <a:schemeClr val="bg1"/>
                </a:solidFill>
                <a:latin typeface="Calibri" panose="020F0502020204030204" charset="0"/>
                <a:ea typeface="宋体" panose="02010600030101010101" pitchFamily="2" charset="-122"/>
                <a:cs typeface="Calibri" panose="020F0502020204030204" charset="0"/>
                <a:sym typeface="+mn-ea"/>
              </a:rPr>
              <a:t>he had </a:t>
            </a:r>
            <a:r>
              <a:rPr lang="en-US" altLang="zh-CN" sz="2800" b="1" dirty="0">
                <a:solidFill>
                  <a:schemeClr val="bg1"/>
                </a:solidFill>
                <a:latin typeface="Calibri" panose="020F0502020204030204" charset="0"/>
                <a:ea typeface="宋体" panose="02010600030101010101" pitchFamily="2" charset="-122"/>
                <a:cs typeface="Calibri" panose="020F0502020204030204" charset="0"/>
                <a:sym typeface="+mn-ea"/>
              </a:rPr>
              <a:t>no job for a whole year but </a:t>
            </a:r>
            <a:r>
              <a:rPr lang="en-US" altLang="zh-CN" sz="2800" b="1" dirty="0" smtClean="0">
                <a:solidFill>
                  <a:schemeClr val="bg1"/>
                </a:solidFill>
                <a:latin typeface="Calibri" panose="020F0502020204030204" charset="0"/>
                <a:cs typeface="Times New Roman" panose="02020603050405020304" charset="0"/>
                <a:sym typeface="+mn-ea"/>
              </a:rPr>
              <a:t> </a:t>
            </a:r>
            <a:r>
              <a:rPr lang="en-US" altLang="zh-CN" sz="2800" b="1" dirty="0" smtClean="0">
                <a:solidFill>
                  <a:schemeClr val="bg1"/>
                </a:solidFill>
                <a:latin typeface="Calibri" panose="020F0502020204030204" charset="0"/>
                <a:cs typeface="Times New Roman" panose="02020603050405020304" charset="0"/>
                <a:sym typeface="+mn-ea"/>
              </a:rPr>
              <a:t>Argelina insisted a new dress for a party </a:t>
            </a:r>
            <a:r>
              <a:rPr lang="en-US" altLang="zh-CN" sz="2800" b="1" dirty="0" smtClean="0">
                <a:solidFill>
                  <a:schemeClr val="bg1"/>
                </a:solidFill>
                <a:latin typeface="Calibri" panose="020F0502020204030204" charset="0"/>
                <a:cs typeface="Times New Roman" panose="02020603050405020304" charset="0"/>
                <a:sym typeface="+mn-ea"/>
              </a:rPr>
              <a:t>.</a:t>
            </a:r>
            <a:endParaRPr lang="zh-CN" altLang="en-US" sz="2800"/>
          </a:p>
        </p:txBody>
      </p:sp>
      <p:sp>
        <p:nvSpPr>
          <p:cNvPr id="3" name="文本框 2"/>
          <p:cNvSpPr txBox="1"/>
          <p:nvPr/>
        </p:nvSpPr>
        <p:spPr>
          <a:xfrm>
            <a:off x="868680" y="3840480"/>
            <a:ext cx="10017760" cy="953135"/>
          </a:xfrm>
          <a:prstGeom prst="rect">
            <a:avLst/>
          </a:prstGeom>
          <a:solidFill>
            <a:schemeClr val="accent2"/>
          </a:solidFill>
        </p:spPr>
        <p:txBody>
          <a:bodyPr wrap="square" rtlCol="0">
            <a:spAutoFit/>
          </a:bodyPr>
          <a:p>
            <a:pPr algn="just"/>
            <a:r>
              <a:rPr lang="en-US" altLang="zh-CN" sz="2800" b="1" dirty="0" smtClean="0">
                <a:solidFill>
                  <a:schemeClr val="bg1"/>
                </a:solidFill>
                <a:latin typeface="Calibri" panose="020F0502020204030204" charset="0"/>
                <a:cs typeface="Times New Roman" panose="02020603050405020304" charset="0"/>
                <a:sym typeface="+mn-ea"/>
              </a:rPr>
              <a:t>Angelina begged her mother to buy  the new dress for the Christmas Festival, which was refused.</a:t>
            </a:r>
            <a:endParaRPr lang="zh-CN" altLang="en-US" sz="2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410210"/>
            <a:ext cx="12192000" cy="5692775"/>
          </a:xfrm>
          <a:prstGeom prst="rect">
            <a:avLst/>
          </a:prstGeom>
          <a:noFill/>
          <a:ln w="22225">
            <a:solidFill>
              <a:schemeClr val="tx1"/>
            </a:solidFill>
          </a:ln>
        </p:spPr>
        <p:txBody>
          <a:bodyPr wrap="square">
            <a:spAutoFit/>
          </a:bodyPr>
          <a:lstStyle/>
          <a:p>
            <a:pPr indent="0" algn="just"/>
            <a:r>
              <a:rPr lang="en-US" sz="2800" b="1" dirty="0">
                <a:latin typeface="Calibri" panose="020F0502020204030204" charset="0"/>
                <a:ea typeface="宋体" panose="02010600030101010101" pitchFamily="2" charset="-122"/>
                <a:cs typeface="Calibri" panose="020F0502020204030204" charset="0"/>
              </a:rPr>
              <a:t>    </a:t>
            </a:r>
            <a:r>
              <a:rPr lang="en-US" sz="2800" b="1" i="1" dirty="0">
                <a:latin typeface="Calibri" panose="020F0502020204030204" charset="0"/>
                <a:ea typeface="宋体" panose="02010600030101010101" pitchFamily="2" charset="-122"/>
                <a:cs typeface="Calibri" panose="020F0502020204030204" charset="0"/>
              </a:rPr>
              <a:t>Outside, Angelina saw a man who looked like Santa Claus was asking people for money to help poor people.</a:t>
            </a:r>
            <a:r>
              <a:rPr lang="en-US" sz="2800" b="1" dirty="0">
                <a:latin typeface="Calibri" panose="020F0502020204030204" charset="0"/>
                <a:ea typeface="宋体" panose="02010600030101010101" pitchFamily="2" charset="-122"/>
                <a:cs typeface="Calibri" panose="020F0502020204030204" charset="0"/>
              </a:rPr>
              <a:t> </a:t>
            </a:r>
            <a:r>
              <a:rPr lang="en-US" sz="2800" b="1" dirty="0">
                <a:solidFill>
                  <a:srgbClr val="FF0000"/>
                </a:solidFill>
                <a:latin typeface="Calibri" panose="020F0502020204030204" charset="0"/>
                <a:ea typeface="宋体" panose="02010600030101010101" pitchFamily="2" charset="-122"/>
                <a:cs typeface="Calibri" panose="020F0502020204030204" charset="0"/>
              </a:rPr>
              <a:t>Standing in the hard blowing wind and fluttering dense snowflakes, he was seen busy warmly greeting and saying </a:t>
            </a:r>
            <a:r>
              <a:rPr lang="en-US" sz="2800" b="1" dirty="0">
                <a:latin typeface="Calibri" panose="020F0502020204030204" charset="0"/>
                <a:ea typeface="宋体" panose="02010600030101010101" pitchFamily="2" charset="-122"/>
                <a:cs typeface="Calibri" panose="020F0502020204030204" charset="0"/>
              </a:rPr>
              <a:t>“Thank you! Merry Christmas!” to the pedestrians dropping money in the charity box. “Donate it or keep it for myself</a:t>
            </a:r>
            <a:r>
              <a:rPr lang="zh-CN" sz="2800" b="1" dirty="0">
                <a:latin typeface="Calibri" panose="020F0502020204030204" charset="0"/>
                <a:ea typeface="宋体" panose="02010600030101010101" pitchFamily="2" charset="-122"/>
                <a:cs typeface="Calibri" panose="020F0502020204030204" charset="0"/>
              </a:rPr>
              <a:t>？</a:t>
            </a:r>
            <a:r>
              <a:rPr lang="en-US" sz="2800" b="1" dirty="0">
                <a:latin typeface="Calibri" panose="020F0502020204030204" charset="0"/>
                <a:ea typeface="宋体" panose="02010600030101010101" pitchFamily="2" charset="-122"/>
                <a:cs typeface="Calibri" panose="020F0502020204030204" charset="0"/>
              </a:rPr>
              <a:t>”</a:t>
            </a:r>
            <a:r>
              <a:rPr lang="en-US" sz="2800" b="1" dirty="0">
                <a:solidFill>
                  <a:srgbClr val="FF0000"/>
                </a:solidFill>
                <a:latin typeface="Calibri" panose="020F0502020204030204" charset="0"/>
                <a:ea typeface="宋体" panose="02010600030101010101" pitchFamily="2" charset="-122"/>
                <a:cs typeface="Calibri" panose="020F0502020204030204" charset="0"/>
              </a:rPr>
              <a:t>she pondered, with a conflicting heart, </a:t>
            </a:r>
            <a:r>
              <a:rPr lang="en-US" sz="2800" b="1" dirty="0">
                <a:latin typeface="Calibri" panose="020F0502020204030204" charset="0"/>
                <a:ea typeface="宋体" panose="02010600030101010101" pitchFamily="2" charset="-122"/>
                <a:cs typeface="Calibri" panose="020F0502020204030204" charset="0"/>
              </a:rPr>
              <a:t>holding tightly the twenty- dollar</a:t>
            </a:r>
            <a:r>
              <a:rPr lang="en-US" sz="2800" b="1" u="sng" dirty="0">
                <a:latin typeface="Calibri" panose="020F0502020204030204" charset="0"/>
                <a:ea typeface="宋体" panose="02010600030101010101" pitchFamily="2" charset="-122"/>
                <a:cs typeface="Calibri" panose="020F0502020204030204" charset="0"/>
              </a:rPr>
              <a:t> bill</a:t>
            </a:r>
            <a:r>
              <a:rPr lang="en-US" sz="2800" b="1" dirty="0">
                <a:latin typeface="Calibri" panose="020F0502020204030204" charset="0"/>
                <a:ea typeface="宋体" panose="02010600030101010101" pitchFamily="2" charset="-122"/>
                <a:cs typeface="Calibri" panose="020F0502020204030204" charset="0"/>
              </a:rPr>
              <a:t> she had earned by </a:t>
            </a:r>
            <a:r>
              <a:rPr lang="en-US" sz="2800" b="1" u="sng" dirty="0">
                <a:latin typeface="Calibri" panose="020F0502020204030204" charset="0"/>
                <a:ea typeface="宋体" panose="02010600030101010101" pitchFamily="2" charset="-122"/>
                <a:cs typeface="Calibri" panose="020F0502020204030204" charset="0"/>
              </a:rPr>
              <a:t>sewing</a:t>
            </a:r>
            <a:r>
              <a:rPr lang="en-US" sz="2800" b="1" dirty="0">
                <a:latin typeface="Calibri" panose="020F0502020204030204" charset="0"/>
                <a:ea typeface="宋体" panose="02010600030101010101" pitchFamily="2" charset="-122"/>
                <a:cs typeface="Calibri" panose="020F0502020204030204" charset="0"/>
              </a:rPr>
              <a:t> hard doll clothing. </a:t>
            </a:r>
            <a:r>
              <a:rPr lang="en-US" sz="2800" b="1" dirty="0">
                <a:solidFill>
                  <a:srgbClr val="FF0000"/>
                </a:solidFill>
                <a:latin typeface="Calibri" panose="020F0502020204030204" charset="0"/>
                <a:ea typeface="宋体" panose="02010600030101010101" pitchFamily="2" charset="-122"/>
                <a:cs typeface="Calibri" panose="020F0502020204030204" charset="0"/>
              </a:rPr>
              <a:t>The haunting red-eyed Mrs Harding as well as the broad smile of the man when receiving money</a:t>
            </a:r>
            <a:r>
              <a:rPr lang="en-US" sz="2800" b="1" dirty="0">
                <a:latin typeface="Calibri" panose="020F0502020204030204" charset="0"/>
                <a:ea typeface="宋体" panose="02010600030101010101" pitchFamily="2" charset="-122"/>
                <a:cs typeface="Calibri" panose="020F0502020204030204" charset="0"/>
              </a:rPr>
              <a:t> </a:t>
            </a:r>
            <a:r>
              <a:rPr lang="en-US" sz="2800" b="1" dirty="0">
                <a:solidFill>
                  <a:srgbClr val="FF0000"/>
                </a:solidFill>
                <a:latin typeface="Calibri" panose="020F0502020204030204" charset="0"/>
                <a:ea typeface="宋体" panose="02010600030101010101" pitchFamily="2" charset="-122"/>
                <a:cs typeface="Calibri" panose="020F0502020204030204" charset="0"/>
              </a:rPr>
              <a:t>determined her choice</a:t>
            </a:r>
            <a:r>
              <a:rPr lang="en-US" sz="2800" b="1" dirty="0">
                <a:latin typeface="Calibri" panose="020F0502020204030204" charset="0"/>
                <a:ea typeface="宋体" panose="02010600030101010101" pitchFamily="2" charset="-122"/>
                <a:cs typeface="Calibri" panose="020F0502020204030204" charset="0"/>
              </a:rPr>
              <a:t>.She marched forward and dropped the money in the box. Snowflakes were still dancing along with her dream of children all wearing beautiful</a:t>
            </a:r>
            <a:r>
              <a:rPr lang="en-US" sz="2800" b="1" u="sng" dirty="0">
                <a:latin typeface="Calibri" panose="020F0502020204030204" charset="0"/>
                <a:ea typeface="宋体" panose="02010600030101010101" pitchFamily="2" charset="-122"/>
                <a:cs typeface="Calibri" panose="020F0502020204030204" charset="0"/>
              </a:rPr>
              <a:t> dresses</a:t>
            </a:r>
            <a:r>
              <a:rPr lang="en-US" sz="2800" b="1" dirty="0">
                <a:latin typeface="Calibri" panose="020F0502020204030204" charset="0"/>
                <a:ea typeface="宋体" panose="02010600030101010101" pitchFamily="2" charset="-122"/>
                <a:cs typeface="Calibri" panose="020F0502020204030204" charset="0"/>
              </a:rPr>
              <a:t>. S</a:t>
            </a:r>
            <a:r>
              <a:rPr lang="zh-CN" altLang="en-US" sz="2800" b="1">
                <a:latin typeface="Times New Roman" panose="02020603050405020304" charset="0"/>
                <a:cs typeface="Times New Roman" panose="02020603050405020304" charset="0"/>
                <a:sym typeface="+mn-ea"/>
              </a:rPr>
              <a:t>uddenly </a:t>
            </a:r>
            <a:r>
              <a:rPr lang="en-US" altLang="zh-CN" sz="2800" b="1">
                <a:latin typeface="Times New Roman" panose="02020603050405020304" charset="0"/>
                <a:cs typeface="Times New Roman" panose="02020603050405020304" charset="0"/>
                <a:sym typeface="+mn-ea"/>
              </a:rPr>
              <a:t>it occurred to her that</a:t>
            </a:r>
            <a:r>
              <a:rPr lang="zh-CN" altLang="en-US" sz="2800" b="1">
                <a:latin typeface="Times New Roman" panose="02020603050405020304" charset="0"/>
                <a:cs typeface="Times New Roman" panose="02020603050405020304" charset="0"/>
                <a:sym typeface="+mn-ea"/>
              </a:rPr>
              <a:t> she would buy some material to add length to her old gray wool dress</a:t>
            </a:r>
            <a:r>
              <a:rPr lang="en-US" altLang="zh-CN" sz="2800" b="1">
                <a:latin typeface="Times New Roman" panose="02020603050405020304" charset="0"/>
                <a:cs typeface="Times New Roman" panose="02020603050405020304" charset="0"/>
                <a:sym typeface="+mn-ea"/>
              </a:rPr>
              <a:t>.</a:t>
            </a:r>
            <a:r>
              <a:rPr lang="zh-CN" altLang="en-US" sz="2800" b="1">
                <a:latin typeface="Calibri" panose="020F0502020204030204" charset="0"/>
                <a:cs typeface="Calibri" panose="020F0502020204030204" charset="0"/>
                <a:sym typeface="+mn-ea"/>
              </a:rPr>
              <a:t>Smiles dancing in h</a:t>
            </a:r>
            <a:r>
              <a:rPr lang="en-US" altLang="zh-CN" sz="2800" b="1">
                <a:latin typeface="Calibri" panose="020F0502020204030204" charset="0"/>
                <a:cs typeface="Calibri" panose="020F0502020204030204" charset="0"/>
                <a:sym typeface="+mn-ea"/>
              </a:rPr>
              <a:t>er</a:t>
            </a:r>
            <a:r>
              <a:rPr lang="zh-CN" altLang="en-US" sz="2800" b="1">
                <a:latin typeface="Calibri" panose="020F0502020204030204" charset="0"/>
                <a:cs typeface="Calibri" panose="020F0502020204030204" charset="0"/>
                <a:sym typeface="+mn-ea"/>
              </a:rPr>
              <a:t> eyes</a:t>
            </a:r>
            <a:r>
              <a:rPr lang="en-US" altLang="zh-CN" sz="2800" b="1">
                <a:latin typeface="Calibri" panose="020F0502020204030204" charset="0"/>
                <a:cs typeface="Calibri" panose="020F0502020204030204" charset="0"/>
                <a:sym typeface="+mn-ea"/>
              </a:rPr>
              <a:t>,Angelina</a:t>
            </a:r>
            <a:r>
              <a:rPr lang="zh-CN" altLang="en-US" sz="2800" b="1">
                <a:latin typeface="Calibri" panose="020F0502020204030204" charset="0"/>
                <a:cs typeface="Calibri" panose="020F0502020204030204" charset="0"/>
                <a:sym typeface="+mn-ea"/>
              </a:rPr>
              <a:t> beamed at </a:t>
            </a:r>
            <a:r>
              <a:rPr lang="en-US" altLang="zh-CN" sz="2800" b="1">
                <a:latin typeface="Calibri" panose="020F0502020204030204" charset="0"/>
                <a:cs typeface="Calibri" panose="020F0502020204030204" charset="0"/>
                <a:sym typeface="+mn-ea"/>
              </a:rPr>
              <a:t>herself, “</a:t>
            </a:r>
            <a:r>
              <a:rPr lang="en-US" sz="2800" b="1" dirty="0">
                <a:latin typeface="Calibri" panose="020F0502020204030204" charset="0"/>
                <a:ea typeface="宋体" panose="02010600030101010101" pitchFamily="2" charset="-122"/>
                <a:cs typeface="Calibri" panose="020F0502020204030204" charset="0"/>
                <a:sym typeface="+mn-ea"/>
              </a:rPr>
              <a:t>Merry Christmas!” </a:t>
            </a:r>
            <a:r>
              <a:rPr lang="en-US" sz="2800" b="1" dirty="0">
                <a:latin typeface="Calibri" panose="020F0502020204030204" charset="0"/>
                <a:ea typeface="宋体" panose="02010600030101010101" pitchFamily="2" charset="-122"/>
                <a:cs typeface="Calibri" panose="020F0502020204030204" charset="0"/>
                <a:sym typeface="+mn-ea"/>
              </a:rPr>
              <a:t>Melodious Christmas songs were on and on in her ears! </a:t>
            </a:r>
            <a:endParaRPr lang="en-US" altLang="zh-CN" sz="2800" b="1" dirty="0">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 y="70"/>
            <a:ext cx="10969200" cy="705600"/>
          </a:xfrm>
        </p:spPr>
        <p:txBody>
          <a:bodyPr/>
          <a:lstStyle/>
          <a:p>
            <a:r>
              <a:rPr lang="en-US" altLang="zh-CN" dirty="0" smtClean="0"/>
              <a:t>The change of the feelings</a:t>
            </a:r>
            <a:endParaRPr lang="zh-CN" altLang="en-US" dirty="0"/>
          </a:p>
        </p:txBody>
      </p:sp>
      <p:sp>
        <p:nvSpPr>
          <p:cNvPr id="8" name="TextBox 7"/>
          <p:cNvSpPr txBox="1"/>
          <p:nvPr/>
        </p:nvSpPr>
        <p:spPr>
          <a:xfrm>
            <a:off x="2455554" y="874387"/>
            <a:ext cx="3150221" cy="646331"/>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sz="3600" b="1" dirty="0" smtClean="0">
                <a:latin typeface="Corbel" panose="020B0503020204020204" pitchFamily="34" charset="0"/>
              </a:rPr>
              <a:t>feelings at first</a:t>
            </a:r>
            <a:endParaRPr lang="zh-CN" altLang="en-US" sz="3600" b="1" dirty="0" smtClean="0">
              <a:latin typeface="Corbel" panose="020B0503020204020204" pitchFamily="34" charset="0"/>
            </a:endParaRPr>
          </a:p>
        </p:txBody>
      </p:sp>
      <p:sp>
        <p:nvSpPr>
          <p:cNvPr id="9" name="TextBox 8"/>
          <p:cNvSpPr txBox="1"/>
          <p:nvPr/>
        </p:nvSpPr>
        <p:spPr>
          <a:xfrm>
            <a:off x="2682133" y="2167760"/>
            <a:ext cx="2555508" cy="646331"/>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sz="3600" b="1" dirty="0" smtClean="0">
                <a:latin typeface="Corbel" panose="020B0503020204020204" pitchFamily="34" charset="0"/>
              </a:rPr>
              <a:t>observation</a:t>
            </a:r>
            <a:endParaRPr lang="zh-CN" altLang="en-US" sz="3600" b="1" dirty="0" smtClean="0">
              <a:latin typeface="Corbel" panose="020B0503020204020204" pitchFamily="34" charset="0"/>
            </a:endParaRPr>
          </a:p>
        </p:txBody>
      </p:sp>
      <p:sp>
        <p:nvSpPr>
          <p:cNvPr id="10" name="TextBox 9"/>
          <p:cNvSpPr txBox="1"/>
          <p:nvPr/>
        </p:nvSpPr>
        <p:spPr>
          <a:xfrm>
            <a:off x="3080306" y="3437770"/>
            <a:ext cx="2095445" cy="646331"/>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sz="3600" b="1" dirty="0" smtClean="0">
                <a:latin typeface="Corbel" panose="020B0503020204020204" pitchFamily="34" charset="0"/>
              </a:rPr>
              <a:t>reflection</a:t>
            </a:r>
            <a:endParaRPr lang="zh-CN" altLang="en-US" sz="3600" b="1" dirty="0" smtClean="0">
              <a:latin typeface="Corbel" panose="020B0503020204020204" pitchFamily="34" charset="0"/>
            </a:endParaRPr>
          </a:p>
        </p:txBody>
      </p:sp>
      <p:sp>
        <p:nvSpPr>
          <p:cNvPr id="11" name="TextBox 10"/>
          <p:cNvSpPr txBox="1"/>
          <p:nvPr/>
        </p:nvSpPr>
        <p:spPr>
          <a:xfrm>
            <a:off x="2533081" y="4543659"/>
            <a:ext cx="3826689" cy="646331"/>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sz="3600" b="1" dirty="0" smtClean="0">
                <a:latin typeface="Corbel" panose="020B0503020204020204" pitchFamily="34" charset="0"/>
              </a:rPr>
              <a:t>feelings in the end</a:t>
            </a:r>
            <a:endParaRPr lang="zh-CN" altLang="en-US" sz="3600" b="1" dirty="0" smtClean="0">
              <a:latin typeface="Corbel" panose="020B0503020204020204" pitchFamily="34" charset="0"/>
            </a:endParaRPr>
          </a:p>
        </p:txBody>
      </p:sp>
      <p:sp>
        <p:nvSpPr>
          <p:cNvPr id="12" name="下箭头 11"/>
          <p:cNvSpPr/>
          <p:nvPr/>
        </p:nvSpPr>
        <p:spPr>
          <a:xfrm>
            <a:off x="3476566" y="1599277"/>
            <a:ext cx="762000" cy="568036"/>
          </a:xfrm>
          <a:prstGeom prst="downArrow">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3600"/>
          </a:p>
        </p:txBody>
      </p:sp>
      <p:sp>
        <p:nvSpPr>
          <p:cNvPr id="13" name="下箭头 12"/>
          <p:cNvSpPr/>
          <p:nvPr/>
        </p:nvSpPr>
        <p:spPr>
          <a:xfrm>
            <a:off x="3550675" y="2814319"/>
            <a:ext cx="817419" cy="623455"/>
          </a:xfrm>
          <a:prstGeom prst="downArrow">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3600"/>
          </a:p>
        </p:txBody>
      </p:sp>
      <p:sp>
        <p:nvSpPr>
          <p:cNvPr id="14" name="下箭头 13"/>
          <p:cNvSpPr/>
          <p:nvPr/>
        </p:nvSpPr>
        <p:spPr>
          <a:xfrm>
            <a:off x="3830655" y="4084075"/>
            <a:ext cx="762000" cy="459331"/>
          </a:xfrm>
          <a:prstGeom prst="downArrow">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3600"/>
          </a:p>
        </p:txBody>
      </p:sp>
      <p:sp>
        <p:nvSpPr>
          <p:cNvPr id="17" name="TextBox 16"/>
          <p:cNvSpPr txBox="1"/>
          <p:nvPr/>
        </p:nvSpPr>
        <p:spPr>
          <a:xfrm>
            <a:off x="1773382" y="5442942"/>
            <a:ext cx="8433399" cy="1200329"/>
          </a:xfrm>
          <a:prstGeom prst="rect">
            <a:avLst/>
          </a:prstGeom>
          <a:noFill/>
        </p:spPr>
        <p:txBody>
          <a:bodyPr wrap="none" rtlCol="0">
            <a:spAutoFit/>
          </a:bodyPr>
          <a:lstStyle/>
          <a:p>
            <a:pPr>
              <a:buFont typeface="Wingdings" panose="05000000000000000000" pitchFamily="2" charset="2"/>
              <a:buChar char="n"/>
            </a:pPr>
            <a:r>
              <a:rPr lang="en-US" altLang="zh-CN" sz="3600" b="1" dirty="0" smtClean="0">
                <a:solidFill>
                  <a:srgbClr val="FF0000"/>
                </a:solidFill>
                <a:latin typeface="Times New Roman" panose="02020603050405020304" charset="0"/>
                <a:cs typeface="Times New Roman" panose="02020603050405020304" charset="0"/>
              </a:rPr>
              <a:t>  What to observe and how to describe it</a:t>
            </a:r>
            <a:endParaRPr lang="en-US" altLang="zh-CN" sz="3600" b="1" dirty="0" smtClean="0">
              <a:solidFill>
                <a:srgbClr val="FF0000"/>
              </a:solidFill>
              <a:latin typeface="Times New Roman" panose="02020603050405020304" charset="0"/>
              <a:cs typeface="Times New Roman" panose="02020603050405020304" charset="0"/>
            </a:endParaRPr>
          </a:p>
          <a:p>
            <a:pPr>
              <a:buFont typeface="Wingdings" panose="05000000000000000000" pitchFamily="2" charset="2"/>
              <a:buChar char="n"/>
            </a:pPr>
            <a:r>
              <a:rPr lang="en-US" altLang="zh-CN" sz="3600" b="1" dirty="0" smtClean="0">
                <a:solidFill>
                  <a:srgbClr val="FF0000"/>
                </a:solidFill>
                <a:latin typeface="Times New Roman" panose="02020603050405020304" charset="0"/>
                <a:cs typeface="Times New Roman" panose="02020603050405020304" charset="0"/>
              </a:rPr>
              <a:t>  What to reflect and how to describe it</a:t>
            </a:r>
            <a:endParaRPr lang="zh-CN" altLang="en-US" sz="3600" b="1"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788676" y="2806655"/>
            <a:ext cx="10365105" cy="3108543"/>
          </a:xfrm>
          <a:prstGeom prst="rect">
            <a:avLst/>
          </a:prstGeom>
          <a:solidFill>
            <a:schemeClr val="accent6">
              <a:lumMod val="50000"/>
            </a:schemeClr>
          </a:solidFill>
          <a:ln w="38100" cmpd="sng">
            <a:solidFill>
              <a:schemeClr val="accent1">
                <a:shade val="50000"/>
              </a:schemeClr>
            </a:solidFill>
            <a:prstDash val="sysDot"/>
          </a:ln>
        </p:spPr>
        <p:txBody>
          <a:bodyPr wrap="square" rtlCol="0">
            <a:spAutoFit/>
          </a:bodyPr>
          <a:lstStyle/>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Visions of sth. marched before my eyes</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 noticed the ____ in his eyes and the _____ in his tone.</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He looked back and saw sb, who was ____, face/hands/.. ___</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There he was, doing </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  suddenly realized that..   /    I  became aware of…</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The sight of it reminded me of…</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It hit / struck/ occurred to / dawned on  me that</a:t>
            </a:r>
            <a:endParaRPr lang="en-US" altLang="zh-CN" sz="2800" b="1" dirty="0" smtClean="0">
              <a:solidFill>
                <a:schemeClr val="bg1"/>
              </a:solidFill>
              <a:latin typeface="Calibri" panose="020F0502020204030204" charset="0"/>
            </a:endParaRPr>
          </a:p>
        </p:txBody>
      </p:sp>
      <p:sp>
        <p:nvSpPr>
          <p:cNvPr id="12" name="文本框 11"/>
          <p:cNvSpPr txBox="1"/>
          <p:nvPr/>
        </p:nvSpPr>
        <p:spPr>
          <a:xfrm>
            <a:off x="1836758" y="885265"/>
            <a:ext cx="6290376" cy="830997"/>
          </a:xfrm>
          <a:prstGeom prst="rect">
            <a:avLst/>
          </a:prstGeom>
          <a:noFill/>
        </p:spPr>
        <p:txBody>
          <a:bodyPr wrap="none" rtlCol="0">
            <a:spAutoFit/>
          </a:bodyPr>
          <a:lstStyle/>
          <a:p>
            <a:r>
              <a:rPr lang="en-US" altLang="zh-CN" sz="4800" dirty="0">
                <a:solidFill>
                  <a:srgbClr val="0000FF"/>
                </a:solidFill>
                <a:latin typeface="Impact" panose="020B0806030902050204" charset="0"/>
                <a:ea typeface="仿宋" panose="02010609060101010101" charset="-122"/>
                <a:cs typeface="Impact" panose="020B0806030902050204" charset="0"/>
              </a:rPr>
              <a:t>observation &amp; reflection</a:t>
            </a:r>
            <a:endParaRPr lang="en-US" altLang="zh-CN" sz="4800" dirty="0">
              <a:solidFill>
                <a:srgbClr val="0000FF"/>
              </a:solidFill>
              <a:latin typeface="Impact" panose="020B0806030902050204" charset="0"/>
              <a:ea typeface="仿宋" panose="02010609060101010101" charset="-122"/>
              <a:cs typeface="Impact" panose="020B080603090205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2021.3  </a:t>
            </a:r>
            <a:r>
              <a:rPr lang="zh-CN" altLang="en-US"/>
              <a:t>十校联考  </a:t>
            </a:r>
            <a:r>
              <a:rPr lang="en-US" altLang="zh-CN"/>
              <a:t>The missing bolt</a:t>
            </a:r>
            <a:endParaRPr lang="en-US" altLang="zh-CN"/>
          </a:p>
        </p:txBody>
      </p:sp>
      <p:sp>
        <p:nvSpPr>
          <p:cNvPr id="7" name="TextBox 6"/>
          <p:cNvSpPr txBox="1"/>
          <p:nvPr/>
        </p:nvSpPr>
        <p:spPr>
          <a:xfrm>
            <a:off x="666970" y="1156241"/>
            <a:ext cx="10903364" cy="3108543"/>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i="1" dirty="0" smtClean="0">
                <a:latin typeface="Calibri" panose="020F0502020204030204" charset="0"/>
                <a:sym typeface="+mn-ea"/>
              </a:rPr>
              <a:t>Dad called the stores but none carried the bolt that fitted this old van. </a:t>
            </a:r>
            <a:r>
              <a:rPr lang="en-US" altLang="zh-CN" sz="2800" dirty="0" smtClean="0">
                <a:latin typeface="Calibri" panose="020F0502020204030204" charset="0"/>
                <a:sym typeface="+mn-ea"/>
              </a:rPr>
              <a:t>Maybe we were not going on The Trip after all. I was overjoyed. Visions of ....                                                                                                                     </a:t>
            </a:r>
            <a:endParaRPr lang="en-US" altLang="zh-CN" sz="2800" dirty="0" smtClean="0">
              <a:latin typeface="Calibri" panose="020F0502020204030204" charset="0"/>
              <a:sym typeface="+mn-ea"/>
            </a:endParaRPr>
          </a:p>
          <a:p>
            <a:pPr marL="514350" indent="-514350"/>
            <a:endParaRPr lang="en-US" altLang="zh-CN" sz="2800" b="1" i="1" dirty="0" smtClean="0">
              <a:latin typeface="Calibri" panose="020F0502020204030204" charset="0"/>
              <a:sym typeface="+mn-ea"/>
            </a:endParaRPr>
          </a:p>
          <a:p>
            <a:pPr marL="514350" indent="-514350">
              <a:buFont typeface="Arial" panose="020B0604020202020204" pitchFamily="34" charset="0"/>
              <a:buChar char="•"/>
            </a:pPr>
            <a:r>
              <a:rPr lang="en-US" altLang="zh-CN" sz="2800" b="1" i="1" dirty="0" smtClean="0">
                <a:latin typeface="Calibri" panose="020F0502020204030204" charset="0"/>
                <a:sym typeface="+mn-ea"/>
              </a:rPr>
              <a:t>Then it hit me. “Max!” I shouted, “Find Max!” </a:t>
            </a:r>
            <a:endParaRPr lang="en-US" altLang="zh-CN" sz="2800" b="1" i="1" dirty="0" smtClean="0">
              <a:latin typeface="Calibri" panose="020F0502020204030204" charset="0"/>
              <a:sym typeface="+mn-ea"/>
            </a:endParaRPr>
          </a:p>
          <a:p>
            <a:pPr indent="0">
              <a:buFont typeface="Arial" panose="020B0604020202020204" pitchFamily="34" charset="0"/>
              <a:buNone/>
            </a:pPr>
            <a:r>
              <a:rPr lang="en-US" altLang="zh-CN" sz="2800" dirty="0" smtClean="0">
                <a:latin typeface="Calibri" panose="020F0502020204030204" charset="0"/>
              </a:rPr>
              <a:t> </a:t>
            </a:r>
            <a:endParaRPr lang="en-US" altLang="zh-CN" sz="2800" dirty="0" smtClean="0">
              <a:latin typeface="Calibri" panose="020F0502020204030204" charset="0"/>
            </a:endParaRPr>
          </a:p>
          <a:p>
            <a:pPr marL="514350" indent="-514350">
              <a:buFont typeface="Arial" panose="020B0604020202020204" pitchFamily="34" charset="0"/>
              <a:buChar char="•"/>
            </a:pPr>
            <a:endParaRPr lang="en-US" altLang="zh-CN" sz="2800" dirty="0" smtClean="0">
              <a:latin typeface="Calibri" panose="020F0502020204030204" charset="0"/>
            </a:endParaRPr>
          </a:p>
        </p:txBody>
      </p:sp>
      <p:sp>
        <p:nvSpPr>
          <p:cNvPr id="6" name="TextBox 2"/>
          <p:cNvSpPr txBox="1"/>
          <p:nvPr/>
        </p:nvSpPr>
        <p:spPr>
          <a:xfrm>
            <a:off x="1075061" y="3508965"/>
            <a:ext cx="10365105" cy="3108543"/>
          </a:xfrm>
          <a:prstGeom prst="rect">
            <a:avLst/>
          </a:prstGeom>
          <a:solidFill>
            <a:schemeClr val="accent6">
              <a:lumMod val="50000"/>
            </a:schemeClr>
          </a:solidFill>
          <a:ln w="38100" cmpd="sng">
            <a:solidFill>
              <a:schemeClr val="accent1">
                <a:shade val="50000"/>
              </a:schemeClr>
            </a:solidFill>
            <a:prstDash val="sysDot"/>
          </a:ln>
        </p:spPr>
        <p:txBody>
          <a:bodyPr wrap="square" rtlCol="0">
            <a:spAutoFit/>
          </a:bodyPr>
          <a:lstStyle/>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Visions of sth. marched before my eyes</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 noticed the ____ in his eyes and the _____ in his tone.</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He looked back and saw sb, who was ____, face/hands/.. ___</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There he was, doing </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  suddenly realized that..   /    I  became aware of…</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The sight of it reminded me of…</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It hit / struck/ occurred to / dawned on  me that</a:t>
            </a:r>
            <a:endParaRPr lang="en-US" altLang="zh-CN" sz="2800" b="1" dirty="0" smtClean="0">
              <a:solidFill>
                <a:schemeClr val="bg1"/>
              </a:solidFill>
              <a:latin typeface="Calibri" panose="020F0502020204030204" charset="0"/>
            </a:endParaRPr>
          </a:p>
        </p:txBody>
      </p:sp>
      <p:sp>
        <p:nvSpPr>
          <p:cNvPr id="12" name="文本框 11"/>
          <p:cNvSpPr txBox="1"/>
          <p:nvPr/>
        </p:nvSpPr>
        <p:spPr>
          <a:xfrm>
            <a:off x="4299288" y="2032075"/>
            <a:ext cx="6290376" cy="830997"/>
          </a:xfrm>
          <a:prstGeom prst="rect">
            <a:avLst/>
          </a:prstGeom>
          <a:noFill/>
        </p:spPr>
        <p:txBody>
          <a:bodyPr wrap="none" rtlCol="0">
            <a:spAutoFit/>
          </a:bodyPr>
          <a:lstStyle/>
          <a:p>
            <a:r>
              <a:rPr lang="en-US" altLang="zh-CN" sz="4800" dirty="0">
                <a:solidFill>
                  <a:srgbClr val="0000FF"/>
                </a:solidFill>
                <a:latin typeface="Impact" panose="020B0806030902050204" charset="0"/>
                <a:ea typeface="仿宋" panose="02010609060101010101" charset="-122"/>
                <a:cs typeface="Impact" panose="020B0806030902050204" charset="0"/>
              </a:rPr>
              <a:t>observation &amp; reflection</a:t>
            </a:r>
            <a:endParaRPr lang="en-US" altLang="zh-CN" sz="4800" dirty="0">
              <a:solidFill>
                <a:srgbClr val="0000FF"/>
              </a:solidFill>
              <a:latin typeface="Impact" panose="020B0806030902050204" charset="0"/>
              <a:ea typeface="仿宋" panose="02010609060101010101" charset="-122"/>
              <a:cs typeface="Impact" panose="020B080603090205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151130"/>
            <a:ext cx="12192000" cy="5692775"/>
          </a:xfrm>
          <a:prstGeom prst="rect">
            <a:avLst/>
          </a:prstGeom>
          <a:noFill/>
          <a:ln w="22225">
            <a:solidFill>
              <a:schemeClr val="tx1"/>
            </a:solidFill>
          </a:ln>
        </p:spPr>
        <p:txBody>
          <a:bodyPr wrap="square">
            <a:spAutoFit/>
          </a:bodyPr>
          <a:lstStyle/>
          <a:p>
            <a:pPr indent="0" algn="just"/>
            <a:r>
              <a:rPr lang="en-US" sz="2800" b="1" dirty="0">
                <a:latin typeface="Calibri" panose="020F0502020204030204" charset="0"/>
                <a:ea typeface="宋体" panose="02010600030101010101" pitchFamily="2" charset="-122"/>
                <a:cs typeface="Calibri" panose="020F0502020204030204" charset="0"/>
              </a:rPr>
              <a:t>    </a:t>
            </a:r>
            <a:r>
              <a:rPr lang="en-US" sz="2800" b="1" i="1" dirty="0">
                <a:latin typeface="Calibri" panose="020F0502020204030204" charset="0"/>
                <a:ea typeface="宋体" panose="02010600030101010101" pitchFamily="2" charset="-122"/>
                <a:cs typeface="Calibri" panose="020F0502020204030204" charset="0"/>
              </a:rPr>
              <a:t>Outside, Angelina saw a man who looked like Santa Claus was asking people for money to help poor people.</a:t>
            </a:r>
            <a:r>
              <a:rPr lang="en-US" sz="2800" b="1" dirty="0">
                <a:latin typeface="Calibri" panose="020F0502020204030204" charset="0"/>
                <a:ea typeface="宋体" panose="02010600030101010101" pitchFamily="2" charset="-122"/>
                <a:cs typeface="Calibri" panose="020F0502020204030204" charset="0"/>
              </a:rPr>
              <a:t> </a:t>
            </a:r>
            <a:r>
              <a:rPr lang="en-US" sz="2800" b="1" dirty="0">
                <a:solidFill>
                  <a:srgbClr val="FF0000"/>
                </a:solidFill>
                <a:latin typeface="Calibri" panose="020F0502020204030204" charset="0"/>
                <a:ea typeface="宋体" panose="02010600030101010101" pitchFamily="2" charset="-122"/>
                <a:cs typeface="Calibri" panose="020F0502020204030204" charset="0"/>
              </a:rPr>
              <a:t>Standing in the hard blowing wind and fluttering dense snowflakes, he was seen busy warmly greeting and saying </a:t>
            </a:r>
            <a:r>
              <a:rPr lang="en-US" sz="2800" b="1" dirty="0">
                <a:latin typeface="Calibri" panose="020F0502020204030204" charset="0"/>
                <a:ea typeface="宋体" panose="02010600030101010101" pitchFamily="2" charset="-122"/>
                <a:cs typeface="Calibri" panose="020F0502020204030204" charset="0"/>
              </a:rPr>
              <a:t>“Thank you! Merry Christmas!” to the pedestrians dropping money in the charity box, </a:t>
            </a:r>
            <a:r>
              <a:rPr lang="en-US" sz="2800" b="1" dirty="0">
                <a:solidFill>
                  <a:srgbClr val="FF0000"/>
                </a:solidFill>
                <a:latin typeface="Calibri" panose="020F0502020204030204" charset="0"/>
                <a:ea typeface="宋体" panose="02010600030101010101" pitchFamily="2" charset="-122"/>
                <a:cs typeface="Calibri" panose="020F0502020204030204" charset="0"/>
              </a:rPr>
              <a:t>a face brimming with happiness</a:t>
            </a:r>
            <a:r>
              <a:rPr lang="en-US" sz="2800" b="1" dirty="0">
                <a:latin typeface="Calibri" panose="020F0502020204030204" charset="0"/>
                <a:ea typeface="宋体" panose="02010600030101010101" pitchFamily="2" charset="-122"/>
                <a:cs typeface="Calibri" panose="020F0502020204030204" charset="0"/>
              </a:rPr>
              <a:t>. “Donate it or keep it for myself</a:t>
            </a:r>
            <a:r>
              <a:rPr lang="zh-CN" sz="2800" b="1" dirty="0">
                <a:latin typeface="Calibri" panose="020F0502020204030204" charset="0"/>
                <a:ea typeface="宋体" panose="02010600030101010101" pitchFamily="2" charset="-122"/>
                <a:cs typeface="Calibri" panose="020F0502020204030204" charset="0"/>
              </a:rPr>
              <a:t>？</a:t>
            </a:r>
            <a:r>
              <a:rPr lang="en-US" sz="2800" b="1" dirty="0">
                <a:latin typeface="Calibri" panose="020F0502020204030204" charset="0"/>
                <a:ea typeface="宋体" panose="02010600030101010101" pitchFamily="2" charset="-122"/>
                <a:cs typeface="Calibri" panose="020F0502020204030204" charset="0"/>
              </a:rPr>
              <a:t>”</a:t>
            </a:r>
            <a:r>
              <a:rPr lang="en-US" sz="2800" b="1" dirty="0">
                <a:solidFill>
                  <a:srgbClr val="FF0000"/>
                </a:solidFill>
                <a:latin typeface="Calibri" panose="020F0502020204030204" charset="0"/>
                <a:ea typeface="宋体" panose="02010600030101010101" pitchFamily="2" charset="-122"/>
                <a:cs typeface="Calibri" panose="020F0502020204030204" charset="0"/>
              </a:rPr>
              <a:t>she pondered, with a conflicting heart, </a:t>
            </a:r>
            <a:r>
              <a:rPr lang="en-US" sz="2800" b="1" dirty="0">
                <a:latin typeface="Calibri" panose="020F0502020204030204" charset="0"/>
                <a:ea typeface="宋体" panose="02010600030101010101" pitchFamily="2" charset="-122"/>
                <a:cs typeface="Calibri" panose="020F0502020204030204" charset="0"/>
              </a:rPr>
              <a:t>holding tightly the twenty- dollar</a:t>
            </a:r>
            <a:r>
              <a:rPr lang="en-US" sz="2800" b="1" u="sng" dirty="0">
                <a:latin typeface="Calibri" panose="020F0502020204030204" charset="0"/>
                <a:ea typeface="宋体" panose="02010600030101010101" pitchFamily="2" charset="-122"/>
                <a:cs typeface="Calibri" panose="020F0502020204030204" charset="0"/>
              </a:rPr>
              <a:t> bill</a:t>
            </a:r>
            <a:r>
              <a:rPr lang="en-US" sz="2800" b="1" dirty="0">
                <a:latin typeface="Calibri" panose="020F0502020204030204" charset="0"/>
                <a:ea typeface="宋体" panose="02010600030101010101" pitchFamily="2" charset="-122"/>
                <a:cs typeface="Calibri" panose="020F0502020204030204" charset="0"/>
              </a:rPr>
              <a:t> she had earned by </a:t>
            </a:r>
            <a:r>
              <a:rPr lang="en-US" sz="2800" b="1" u="sng" dirty="0">
                <a:latin typeface="Calibri" panose="020F0502020204030204" charset="0"/>
                <a:ea typeface="宋体" panose="02010600030101010101" pitchFamily="2" charset="-122"/>
                <a:cs typeface="Calibri" panose="020F0502020204030204" charset="0"/>
              </a:rPr>
              <a:t>sewing</a:t>
            </a:r>
            <a:r>
              <a:rPr lang="en-US" sz="2800" b="1" dirty="0">
                <a:latin typeface="Calibri" panose="020F0502020204030204" charset="0"/>
                <a:ea typeface="宋体" panose="02010600030101010101" pitchFamily="2" charset="-122"/>
                <a:cs typeface="Calibri" panose="020F0502020204030204" charset="0"/>
              </a:rPr>
              <a:t> hard doll clothing, “</a:t>
            </a:r>
            <a:r>
              <a:rPr lang="en-US" sz="2800" b="1" dirty="0">
                <a:solidFill>
                  <a:srgbClr val="FF0000"/>
                </a:solidFill>
                <a:latin typeface="Calibri" panose="020F0502020204030204" charset="0"/>
                <a:ea typeface="宋体" panose="02010600030101010101" pitchFamily="2" charset="-122"/>
                <a:cs typeface="Calibri" panose="020F0502020204030204" charset="0"/>
              </a:rPr>
              <a:t>The former</a:t>
            </a:r>
            <a:r>
              <a:rPr lang="en-US" sz="2800" b="1" dirty="0">
                <a:latin typeface="Calibri" panose="020F0502020204030204" charset="0"/>
                <a:ea typeface="宋体" panose="02010600030101010101" pitchFamily="2" charset="-122"/>
                <a:cs typeface="Calibri" panose="020F0502020204030204" charset="0"/>
              </a:rPr>
              <a:t> will go to the needy people for life necessities and </a:t>
            </a:r>
            <a:r>
              <a:rPr lang="en-US" sz="2800" b="1" dirty="0">
                <a:solidFill>
                  <a:srgbClr val="FF0000"/>
                </a:solidFill>
                <a:latin typeface="Calibri" panose="020F0502020204030204" charset="0"/>
                <a:ea typeface="宋体" panose="02010600030101010101" pitchFamily="2" charset="-122"/>
                <a:cs typeface="Calibri" panose="020F0502020204030204" charset="0"/>
              </a:rPr>
              <a:t>the latter</a:t>
            </a:r>
            <a:r>
              <a:rPr lang="en-US" sz="2800" b="1" dirty="0">
                <a:latin typeface="Calibri" panose="020F0502020204030204" charset="0"/>
                <a:ea typeface="宋体" panose="02010600030101010101" pitchFamily="2" charset="-122"/>
                <a:cs typeface="Calibri" panose="020F0502020204030204" charset="0"/>
              </a:rPr>
              <a:t>, the long-expected dress , maybe, is just to show off.” </a:t>
            </a:r>
            <a:r>
              <a:rPr lang="en-US" sz="2800" b="1" dirty="0">
                <a:solidFill>
                  <a:srgbClr val="FF0000"/>
                </a:solidFill>
                <a:latin typeface="Calibri" panose="020F0502020204030204" charset="0"/>
                <a:ea typeface="宋体" panose="02010600030101010101" pitchFamily="2" charset="-122"/>
                <a:cs typeface="Calibri" panose="020F0502020204030204" charset="0"/>
              </a:rPr>
              <a:t>The haunting red-eyed Mrs Harding as well as the amazing</a:t>
            </a:r>
            <a:r>
              <a:rPr lang="en-US" altLang="zh-CN" sz="2800" b="1" dirty="0">
                <a:solidFill>
                  <a:srgbClr val="FF0000"/>
                </a:solidFill>
                <a:latin typeface="Calibri" panose="020F0502020204030204" charset="0"/>
                <a:ea typeface="宋体" panose="02010600030101010101" pitchFamily="2" charset="-122"/>
                <a:cs typeface="Calibri" panose="020F0502020204030204" charset="0"/>
              </a:rPr>
              <a:t>ly similar</a:t>
            </a:r>
            <a:r>
              <a:rPr lang="en-US" sz="2800" b="1" dirty="0">
                <a:solidFill>
                  <a:srgbClr val="FF0000"/>
                </a:solidFill>
                <a:latin typeface="Calibri" panose="020F0502020204030204" charset="0"/>
                <a:ea typeface="宋体" panose="02010600030101010101" pitchFamily="2" charset="-122"/>
                <a:cs typeface="Calibri" panose="020F0502020204030204" charset="0"/>
              </a:rPr>
              <a:t>-seeming life scene </a:t>
            </a:r>
            <a:r>
              <a:rPr lang="en-US" sz="2800" b="1" dirty="0">
                <a:latin typeface="Calibri" panose="020F0502020204030204" charset="0"/>
                <a:ea typeface="宋体" panose="02010600030101010101" pitchFamily="2" charset="-122"/>
                <a:cs typeface="Calibri" panose="020F0502020204030204" charset="0"/>
              </a:rPr>
              <a:t>where he</a:t>
            </a:r>
            <a:r>
              <a:rPr lang="en-US" sz="2800" b="1" u="sng" dirty="0">
                <a:latin typeface="Calibri" panose="020F0502020204030204" charset="0"/>
                <a:ea typeface="宋体" panose="02010600030101010101" pitchFamily="2" charset="-122"/>
                <a:cs typeface="Calibri" panose="020F0502020204030204" charset="0"/>
              </a:rPr>
              <a:t>r father</a:t>
            </a:r>
            <a:r>
              <a:rPr lang="en-US" sz="2800" b="1" dirty="0">
                <a:latin typeface="Calibri" panose="020F0502020204030204" charset="0"/>
                <a:ea typeface="宋体" panose="02010600030101010101" pitchFamily="2" charset="-122"/>
                <a:cs typeface="Calibri" panose="020F0502020204030204" charset="0"/>
              </a:rPr>
              <a:t> had been laid off </a:t>
            </a:r>
            <a:r>
              <a:rPr lang="en-US" sz="2800" b="1" dirty="0">
                <a:solidFill>
                  <a:srgbClr val="FF0000"/>
                </a:solidFill>
                <a:latin typeface="Calibri" panose="020F0502020204030204" charset="0"/>
                <a:ea typeface="宋体" panose="02010600030101010101" pitchFamily="2" charset="-122"/>
                <a:cs typeface="Calibri" panose="020F0502020204030204" charset="0"/>
              </a:rPr>
              <a:t>determined her choice. </a:t>
            </a:r>
            <a:r>
              <a:rPr lang="en-US" sz="2800" b="1" dirty="0">
                <a:latin typeface="Calibri" panose="020F0502020204030204" charset="0"/>
                <a:ea typeface="宋体" panose="02010600030101010101" pitchFamily="2" charset="-122"/>
                <a:cs typeface="Calibri" panose="020F0502020204030204" charset="0"/>
              </a:rPr>
              <a:t>She stepped up and gave him her money in the admir</a:t>
            </a:r>
            <a:r>
              <a:rPr lang="en-US" altLang="zh-CN" sz="2800" b="1" dirty="0">
                <a:latin typeface="Calibri" panose="020F0502020204030204" charset="0"/>
                <a:ea typeface="宋体" panose="02010600030101010101" pitchFamily="2" charset="-122"/>
                <a:cs typeface="Calibri" panose="020F0502020204030204" charset="0"/>
              </a:rPr>
              <a:t>ing </a:t>
            </a:r>
            <a:r>
              <a:rPr lang="en-US" altLang="zh-CN" sz="2800" b="1" dirty="0" smtClean="0">
                <a:latin typeface="Calibri" panose="020F0502020204030204" charset="0"/>
                <a:ea typeface="宋体" panose="02010600030101010101" pitchFamily="2" charset="-122"/>
                <a:cs typeface="Calibri" panose="020F0502020204030204" charset="0"/>
              </a:rPr>
              <a:t>l</a:t>
            </a:r>
            <a:r>
              <a:rPr lang="en-US" sz="2800" b="1" dirty="0" smtClean="0">
                <a:latin typeface="Calibri" panose="020F0502020204030204" charset="0"/>
                <a:ea typeface="宋体" panose="02010600030101010101" pitchFamily="2" charset="-122"/>
                <a:cs typeface="Calibri" panose="020F0502020204030204" charset="0"/>
              </a:rPr>
              <a:t>ook </a:t>
            </a:r>
            <a:r>
              <a:rPr lang="en-US" sz="2800" b="1" dirty="0">
                <a:latin typeface="Calibri" panose="020F0502020204030204" charset="0"/>
                <a:ea typeface="宋体" panose="02010600030101010101" pitchFamily="2" charset="-122"/>
                <a:cs typeface="Calibri" panose="020F0502020204030204" charset="0"/>
              </a:rPr>
              <a:t>of the Santa Claus and other donators. Snowflakes were still dancing along with her dream of children all wearing beautiful</a:t>
            </a:r>
            <a:r>
              <a:rPr lang="en-US" sz="2800" b="1" u="sng" dirty="0">
                <a:latin typeface="Calibri" panose="020F0502020204030204" charset="0"/>
                <a:ea typeface="宋体" panose="02010600030101010101" pitchFamily="2" charset="-122"/>
                <a:cs typeface="Calibri" panose="020F0502020204030204" charset="0"/>
              </a:rPr>
              <a:t> dresses</a:t>
            </a:r>
            <a:r>
              <a:rPr lang="en-US" sz="2800" b="1" dirty="0">
                <a:latin typeface="Calibri" panose="020F0502020204030204" charset="0"/>
                <a:ea typeface="宋体" panose="02010600030101010101" pitchFamily="2" charset="-122"/>
                <a:cs typeface="Calibri" panose="020F0502020204030204" charset="0"/>
              </a:rPr>
              <a:t>. Melodious Christmas songs were on and on!</a:t>
            </a:r>
            <a:endParaRPr lang="zh-CN" altLang="en-US" sz="2800" b="1" dirty="0">
              <a:latin typeface="Calibri" panose="020F0502020204030204" charset="0"/>
              <a:cs typeface="Calibri" panose="020F0502020204030204" charset="0"/>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ïśľïḑé"/>
        <p:cNvGrpSpPr/>
        <p:nvPr/>
      </p:nvGrpSpPr>
      <p:grpSpPr>
        <a:xfrm>
          <a:off x="0" y="0"/>
          <a:ext cx="0" cy="0"/>
          <a:chOff x="0" y="0"/>
          <a:chExt cx="0" cy="0"/>
        </a:xfrm>
      </p:grpSpPr>
      <p:sp>
        <p:nvSpPr>
          <p:cNvPr id="2" name="ïŝļide"/>
          <p:cNvSpPr>
            <a:spLocks noGrp="1"/>
          </p:cNvSpPr>
          <p:nvPr>
            <p:ph type="title"/>
          </p:nvPr>
        </p:nvSpPr>
        <p:spPr/>
        <p:txBody>
          <a:bodyPr/>
          <a:lstStyle/>
          <a:p>
            <a:r>
              <a:rPr lang="en-US" altLang="zh-CN" dirty="0" smtClean="0"/>
              <a:t>Appreciation</a:t>
            </a:r>
            <a:endParaRPr lang="zh-CN" altLang="en-US" dirty="0"/>
          </a:p>
        </p:txBody>
      </p:sp>
      <p:sp>
        <p:nvSpPr>
          <p:cNvPr id="11266" name="Rectangle 2"/>
          <p:cNvSpPr>
            <a:spLocks noChangeArrowheads="1"/>
          </p:cNvSpPr>
          <p:nvPr/>
        </p:nvSpPr>
        <p:spPr bwMode="auto">
          <a:xfrm rot="10800000" flipV="1">
            <a:off x="429786" y="1184120"/>
            <a:ext cx="11242623" cy="501675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spAutoFit/>
          </a:bodyPr>
          <a:lstStyle/>
          <a:p>
            <a:pPr lvl="0" indent="266700" fontAlgn="base">
              <a:spcBef>
                <a:spcPct val="0"/>
              </a:spcBef>
              <a:spcAft>
                <a:spcPct val="0"/>
              </a:spcAft>
            </a:pPr>
            <a:r>
              <a:rPr kumimoji="0" lang="en-US" altLang="zh-CN" sz="3200" b="0" i="1"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Dad called the stores but none carried the bolt that fitted this old van. </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Maybe we were not going on The Trip </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after</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 </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all</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 </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Visions of diving at the lake and hanging out with friends happily marched before my eyes.</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 My soul silently </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rejoiced</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 But </a:t>
            </a:r>
            <a:r>
              <a:rPr kumimoji="0" lang="en-US" altLang="zh-CN" sz="32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then I caught sight of</a:t>
            </a:r>
            <a:r>
              <a:rPr kumimoji="0" lang="en-US" altLang="zh-CN" sz="3200" b="0" i="0" u="none" strike="noStrike" cap="none" normalizeH="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 Dad, who </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was leaning over the engine, his head lowered and hands black with grease. The sight of it reminded me of all the expectations and excitement earlier he had for the Trip. But now, the Trip —The Trip of a Lifetime—was vanishing before his eyes. </a:t>
            </a:r>
            <a:r>
              <a:rPr kumimoji="0" lang="en-US" altLang="zh-CN" sz="32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I couldn’t bear to see Dad so disappointed. </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“I will have to find that bolt for Dad” I murmuered to myself determinedly.</a:t>
            </a:r>
            <a:endPar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0" y="59525"/>
            <a:ext cx="7129463" cy="645160"/>
          </a:xfrm>
          <a:prstGeom prst="rect">
            <a:avLst/>
          </a:prstGeom>
          <a:noFill/>
          <a:ln w="9525">
            <a:noFill/>
            <a:miter lim="800000"/>
          </a:ln>
        </p:spPr>
        <p:txBody>
          <a:bodyPr>
            <a:spAutoFit/>
          </a:bodyPr>
          <a:lstStyle/>
          <a:p>
            <a:r>
              <a:rPr lang="en-US" altLang="zh-CN" sz="3600" b="1" dirty="0" smtClean="0">
                <a:solidFill>
                  <a:srgbClr val="FF0000"/>
                </a:solidFill>
                <a:latin typeface="Calibri" panose="020F0502020204030204" charset="0"/>
              </a:rPr>
              <a:t>Related writing materials</a:t>
            </a:r>
            <a:endParaRPr lang="en-US" altLang="zh-CN" sz="3600" b="1" dirty="0" smtClean="0">
              <a:solidFill>
                <a:srgbClr val="FF0000"/>
              </a:solidFill>
              <a:latin typeface="Calibri" panose="020F0502020204030204" charset="0"/>
            </a:endParaRPr>
          </a:p>
        </p:txBody>
      </p:sp>
      <p:sp>
        <p:nvSpPr>
          <p:cNvPr id="3" name="TextBox 2"/>
          <p:cNvSpPr txBox="1"/>
          <p:nvPr/>
        </p:nvSpPr>
        <p:spPr>
          <a:xfrm>
            <a:off x="513080" y="740410"/>
            <a:ext cx="5855335" cy="521970"/>
          </a:xfrm>
          <a:prstGeom prst="rect">
            <a:avLst/>
          </a:prstGeom>
          <a:solidFill>
            <a:srgbClr val="FFC000"/>
          </a:solidFill>
        </p:spPr>
        <p:txBody>
          <a:bodyPr wrap="square" rtlCol="0">
            <a:spAutoFit/>
          </a:bodyPr>
          <a:lstStyle/>
          <a:p>
            <a:pPr algn="l"/>
            <a:r>
              <a:rPr lang="en-US" altLang="zh-CN" sz="2800" b="1" dirty="0" smtClean="0"/>
              <a:t>Expressions to show “happy”</a:t>
            </a:r>
            <a:endParaRPr lang="zh-CN" altLang="en-US" sz="2800" b="1" dirty="0"/>
          </a:p>
        </p:txBody>
      </p:sp>
      <p:sp>
        <p:nvSpPr>
          <p:cNvPr id="100" name="文本框 99"/>
          <p:cNvSpPr txBox="1"/>
          <p:nvPr/>
        </p:nvSpPr>
        <p:spPr>
          <a:xfrm>
            <a:off x="349885" y="1262380"/>
            <a:ext cx="11842115" cy="5367655"/>
          </a:xfrm>
          <a:prstGeom prst="rect">
            <a:avLst/>
          </a:prstGeom>
          <a:noFill/>
          <a:ln w="9525">
            <a:noFill/>
          </a:ln>
        </p:spPr>
        <p:txBody>
          <a:bodyPr wrap="square">
            <a:spAutoFit/>
          </a:bodyPr>
          <a:p>
            <a:pPr indent="0" fontAlgn="auto">
              <a:lnSpc>
                <a:spcPct val="110000"/>
              </a:lnSpc>
            </a:pPr>
            <a:r>
              <a:rPr lang="en-US" sz="2400" b="1">
                <a:latin typeface="Calibri" panose="020F0502020204030204" charset="0"/>
                <a:ea typeface="宋体" panose="02010600030101010101" pitchFamily="2" charset="-122"/>
                <a:cs typeface="Calibri" panose="020F0502020204030204" charset="0"/>
              </a:rPr>
              <a:t>1. Bathed in sunshine, we all cheered and jumped with joy. 2. The crowd became restless(</a:t>
            </a:r>
            <a:r>
              <a:rPr lang="zh-CN" sz="2400" b="1">
                <a:latin typeface="Calibri" panose="020F0502020204030204" charset="0"/>
                <a:ea typeface="宋体" panose="02010600030101010101" pitchFamily="2" charset="-122"/>
                <a:cs typeface="Calibri" panose="020F0502020204030204" charset="0"/>
              </a:rPr>
              <a:t>骚动</a:t>
            </a:r>
            <a:r>
              <a:rPr lang="en-US" sz="2400" b="1">
                <a:latin typeface="Calibri" panose="020F0502020204030204" charset="0"/>
                <a:ea typeface="宋体" panose="02010600030101010101" pitchFamily="2" charset="-122"/>
                <a:cs typeface="Calibri" panose="020F0502020204030204" charset="0"/>
              </a:rPr>
              <a:t>), excitement filling the room.3. Tears of happiness poured down Susan’s cheeks. 4. Craig felt the wind touching his face merrily with brilliant sparkle in his eyes.</a:t>
            </a:r>
            <a:endParaRPr lang="en-US" sz="2400" b="1">
              <a:latin typeface="Calibri" panose="020F0502020204030204" charset="0"/>
              <a:ea typeface="宋体" panose="02010600030101010101" pitchFamily="2" charset="-122"/>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5. </a:t>
            </a:r>
            <a:r>
              <a:rPr lang="zh-CN" altLang="en-US" sz="2400" b="1">
                <a:latin typeface="Calibri" panose="020F0502020204030204" charset="0"/>
                <a:cs typeface="Calibri" panose="020F0502020204030204" charset="0"/>
              </a:rPr>
              <a:t>His eyes twinkle</a:t>
            </a:r>
            <a:r>
              <a:rPr lang="en-US" altLang="zh-CN" sz="2400" b="1">
                <a:latin typeface="Calibri" panose="020F0502020204030204" charset="0"/>
                <a:cs typeface="Calibri" panose="020F0502020204030204" charset="0"/>
              </a:rPr>
              <a:t>d</a:t>
            </a:r>
            <a:r>
              <a:rPr lang="zh-CN" altLang="en-US" sz="2400" b="1">
                <a:latin typeface="Calibri" panose="020F0502020204030204" charset="0"/>
                <a:cs typeface="Calibri" panose="020F0502020204030204" charset="0"/>
              </a:rPr>
              <a:t> with pleasure every time he remembers last winter. </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6</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zh-CN" altLang="en-US" sz="2400" b="1">
                <a:latin typeface="Calibri" panose="020F0502020204030204" charset="0"/>
                <a:cs typeface="Calibri" panose="020F0502020204030204" charset="0"/>
              </a:rPr>
              <a:t>Smiles are dancing in his eyes./Her eyes danced with joy and happiness.</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7</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en-US" sz="2400" b="1" dirty="0">
                <a:solidFill>
                  <a:schemeClr val="tx1"/>
                </a:solidFill>
                <a:latin typeface="Calibri" panose="020F0502020204030204" charset="0"/>
                <a:ea typeface="宋体" panose="02010600030101010101" pitchFamily="2" charset="-122"/>
                <a:cs typeface="Times New Roman" panose="02020603050405020304" charset="0"/>
                <a:sym typeface="+mn-ea"/>
              </a:rPr>
              <a:t>This commitment made </a:t>
            </a:r>
            <a:r>
              <a:rPr lang="en-US" altLang="zh-CN" sz="2400" b="1" dirty="0">
                <a:solidFill>
                  <a:schemeClr val="tx1"/>
                </a:solidFill>
                <a:latin typeface="Calibri" panose="020F0502020204030204" charset="0"/>
                <a:ea typeface="宋体" panose="02010600030101010101" pitchFamily="2" charset="-122"/>
                <a:cs typeface="Times New Roman" panose="02020603050405020304" charset="0"/>
                <a:sym typeface="+mn-ea"/>
              </a:rPr>
              <a:t>Angelia </a:t>
            </a:r>
            <a:r>
              <a:rPr lang="en-US" sz="2400" b="1" dirty="0">
                <a:solidFill>
                  <a:schemeClr val="tx1"/>
                </a:solidFill>
                <a:latin typeface="Calibri" panose="020F0502020204030204" charset="0"/>
                <a:ea typeface="宋体" panose="02010600030101010101" pitchFamily="2" charset="-122"/>
                <a:cs typeface="Times New Roman" panose="02020603050405020304" charset="0"/>
                <a:sym typeface="+mn-ea"/>
              </a:rPr>
              <a:t>ecstatic , her heart thumping wildly</a:t>
            </a:r>
            <a:r>
              <a:rPr lang="zh-CN" altLang="en-US" sz="2400" b="1">
                <a:solidFill>
                  <a:schemeClr val="tx1"/>
                </a:solidFill>
                <a:latin typeface="Calibri" panose="020F0502020204030204" charset="0"/>
                <a:cs typeface="Calibri" panose="020F0502020204030204" charset="0"/>
              </a:rPr>
              <a:t>. </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8</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zh-CN" altLang="en-US" sz="2400" b="1">
                <a:latin typeface="Calibri" panose="020F0502020204030204" charset="0"/>
                <a:cs typeface="Calibri" panose="020F0502020204030204" charset="0"/>
              </a:rPr>
              <a:t>I beamed at(对...微笑) him, “Welcome back,...” </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9</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 surge of excitement/delight ran through me, as if I were the king</a:t>
            </a:r>
            <a:r>
              <a:rPr lang="zh-CN" altLang="en-US" sz="2400" b="1">
                <a:latin typeface="Calibri" panose="020F0502020204030204" charset="0"/>
                <a:cs typeface="Calibri" panose="020F0502020204030204" charset="0"/>
              </a:rPr>
              <a:t>. </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10</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zh-CN" altLang="en-US" sz="2400" b="1">
                <a:latin typeface="Calibri" panose="020F0502020204030204" charset="0"/>
                <a:cs typeface="Calibri" panose="020F0502020204030204" charset="0"/>
              </a:rPr>
              <a:t>Hearing this, everybody was wild with joy</a:t>
            </a:r>
            <a:r>
              <a:rPr lang="en-US" altLang="zh-CN" sz="2400" b="1">
                <a:latin typeface="Calibri" panose="020F0502020204030204" charset="0"/>
                <a:cs typeface="Calibri" panose="020F0502020204030204" charset="0"/>
              </a:rPr>
              <a:t>.</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11</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en-US" sz="2400" b="1">
                <a:latin typeface="Calibri" panose="020F0502020204030204" charset="0"/>
                <a:cs typeface="Calibri" panose="020F0502020204030204" charset="0"/>
              </a:rPr>
              <a:t>His face was brimmed with happiness</a:t>
            </a:r>
            <a:r>
              <a:rPr lang="en-US" altLang="zh-CN" sz="2400" b="1">
                <a:latin typeface="Calibri" panose="020F0502020204030204" charset="0"/>
                <a:cs typeface="Calibri" panose="020F0502020204030204" charset="0"/>
              </a:rPr>
              <a:t>.</a:t>
            </a:r>
            <a:endParaRPr lang="en-US" altLang="zh-CN"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12</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zh-CN" altLang="en-US" sz="2400" b="1">
                <a:latin typeface="Calibri" panose="020F0502020204030204" charset="0"/>
                <a:cs typeface="Calibri" panose="020F0502020204030204" charset="0"/>
              </a:rPr>
              <a:t>One evening, standing under a jeweled sky, I found myself thankful for </a:t>
            </a:r>
            <a:endParaRPr lang="zh-CN" altLang="en-US" sz="2400" b="1">
              <a:latin typeface="Calibri" panose="020F0502020204030204" charset="0"/>
              <a:cs typeface="Calibri" panose="020F0502020204030204" charset="0"/>
            </a:endParaRPr>
          </a:p>
          <a:p>
            <a:pPr indent="0" fontAlgn="auto">
              <a:lnSpc>
                <a:spcPct val="110000"/>
              </a:lnSpc>
            </a:pPr>
            <a:r>
              <a:rPr lang="zh-CN" altLang="en-US" sz="2400" b="1">
                <a:latin typeface="Calibri" panose="020F0502020204030204" charset="0"/>
                <a:cs typeface="Calibri" panose="020F0502020204030204" charset="0"/>
              </a:rPr>
              <a:t>all the hardships. </a:t>
            </a:r>
            <a:endParaRPr lang="zh-CN" altLang="en-US" sz="2400" b="1">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TextBox 3"/>
          <p:cNvSpPr txBox="1"/>
          <p:nvPr/>
        </p:nvSpPr>
        <p:spPr>
          <a:xfrm>
            <a:off x="340360" y="317500"/>
            <a:ext cx="4234815" cy="521970"/>
          </a:xfrm>
          <a:prstGeom prst="rect">
            <a:avLst/>
          </a:prstGeom>
          <a:solidFill>
            <a:srgbClr val="FFC000"/>
          </a:solidFill>
        </p:spPr>
        <p:txBody>
          <a:bodyPr wrap="square" rtlCol="0">
            <a:spAutoFit/>
          </a:bodyPr>
          <a:p>
            <a:r>
              <a:rPr lang="en-US" altLang="zh-CN" sz="2800" b="1" dirty="0" smtClean="0"/>
              <a:t>“guilty”&amp; “ashamed”</a:t>
            </a:r>
            <a:endParaRPr lang="zh-CN" altLang="en-US" sz="2800" b="1" dirty="0"/>
          </a:p>
        </p:txBody>
      </p:sp>
      <p:sp>
        <p:nvSpPr>
          <p:cNvPr id="2" name="文本框 1"/>
          <p:cNvSpPr txBox="1"/>
          <p:nvPr/>
        </p:nvSpPr>
        <p:spPr>
          <a:xfrm>
            <a:off x="427355" y="1092200"/>
            <a:ext cx="10302875" cy="1938020"/>
          </a:xfrm>
          <a:prstGeom prst="rect">
            <a:avLst/>
          </a:prstGeom>
          <a:noFill/>
        </p:spPr>
        <p:txBody>
          <a:bodyPr wrap="square" rtlCol="0">
            <a:spAutoFit/>
          </a:bodyPr>
          <a:p>
            <a:pPr algn="just"/>
            <a:r>
              <a:rPr lang="en-US" altLang="zh-CN" sz="2400" b="1">
                <a:latin typeface="Calibri" panose="020F0502020204030204" charset="0"/>
                <a:cs typeface="Calibri" panose="020F0502020204030204" charset="0"/>
              </a:rPr>
              <a:t>1. Guilt engulfed him at the thought of killing the cow.</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2. A unique sense of guilt arises.</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3. She felt so ashamed that she could feel her face burning.</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4. So ashamed was she that she could feel the blood rush to her face.</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5. So ashamed did he feel that she was close to tears.</a:t>
            </a:r>
            <a:endParaRPr lang="en-US" altLang="zh-CN" sz="2400" b="1">
              <a:latin typeface="Calibri" panose="020F0502020204030204" charset="0"/>
              <a:cs typeface="Calibri" panose="020F0502020204030204" charset="0"/>
            </a:endParaRPr>
          </a:p>
        </p:txBody>
      </p:sp>
      <p:sp>
        <p:nvSpPr>
          <p:cNvPr id="3" name="TextBox 3"/>
          <p:cNvSpPr txBox="1"/>
          <p:nvPr/>
        </p:nvSpPr>
        <p:spPr>
          <a:xfrm>
            <a:off x="427355" y="3435985"/>
            <a:ext cx="4925695" cy="521970"/>
          </a:xfrm>
          <a:prstGeom prst="rect">
            <a:avLst/>
          </a:prstGeom>
          <a:solidFill>
            <a:srgbClr val="FFC000"/>
          </a:solidFill>
        </p:spPr>
        <p:txBody>
          <a:bodyPr wrap="square" rtlCol="0">
            <a:spAutoFit/>
          </a:bodyPr>
          <a:p>
            <a:r>
              <a:rPr lang="en-US" altLang="zh-CN" sz="2800" b="1" dirty="0" smtClean="0"/>
              <a:t>“ambivalent” &amp;“hesitant”</a:t>
            </a:r>
            <a:endParaRPr lang="zh-CN" altLang="en-US" sz="2800" b="1" dirty="0"/>
          </a:p>
        </p:txBody>
      </p:sp>
      <p:sp>
        <p:nvSpPr>
          <p:cNvPr id="5" name="文本框 4"/>
          <p:cNvSpPr txBox="1"/>
          <p:nvPr/>
        </p:nvSpPr>
        <p:spPr>
          <a:xfrm>
            <a:off x="614045" y="4213860"/>
            <a:ext cx="10963910" cy="1938020"/>
          </a:xfrm>
          <a:prstGeom prst="rect">
            <a:avLst/>
          </a:prstGeom>
          <a:noFill/>
        </p:spPr>
        <p:txBody>
          <a:bodyPr wrap="square" rtlCol="0">
            <a:spAutoFit/>
          </a:bodyPr>
          <a:p>
            <a:pPr algn="just"/>
            <a:r>
              <a:rPr lang="en-US" altLang="zh-CN" sz="2400" b="1">
                <a:latin typeface="Calibri" panose="020F0502020204030204" charset="0"/>
                <a:cs typeface="Calibri" panose="020F0502020204030204" charset="0"/>
              </a:rPr>
              <a:t>1. I hesitated, and was momentarily uneasy that guilt crossed my face.</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2. At the sight of this, I began to feel a little uneasy. With the night falling, I was on pins and needles.</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3. A mixed sense of embarrassment and guilt clung upon her.</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4. </a:t>
            </a:r>
            <a:r>
              <a:rPr lang="en-US" altLang="zh-CN" sz="2400" b="1">
                <a:latin typeface="Calibri" panose="020F0502020204030204" charset="0"/>
                <a:cs typeface="Calibri" panose="020F0502020204030204" charset="0"/>
                <a:sym typeface="+mn-ea"/>
              </a:rPr>
              <a:t>“Donate it or keep it for myself？”she pondered, with a conflicting heart.</a:t>
            </a:r>
            <a:endParaRPr lang="en-US" altLang="zh-CN" sz="2400" b="1">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3" grpId="0" bldLvl="0" animBg="1"/>
      <p:bldP spid="3" grpId="1"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文本框 99"/>
          <p:cNvSpPr txBox="1"/>
          <p:nvPr/>
        </p:nvSpPr>
        <p:spPr>
          <a:xfrm>
            <a:off x="121285" y="233045"/>
            <a:ext cx="11910060" cy="6554470"/>
          </a:xfrm>
          <a:prstGeom prst="rect">
            <a:avLst/>
          </a:prstGeom>
          <a:noFill/>
          <a:ln w="9525">
            <a:noFill/>
          </a:ln>
        </p:spPr>
        <p:txBody>
          <a:bodyPr wrap="square">
            <a:spAutoFit/>
          </a:bodyPr>
          <a:lstStyle/>
          <a:p>
            <a:pPr indent="0" algn="just"/>
            <a:r>
              <a:rPr lang="en-US" sz="2800" b="0" dirty="0">
                <a:latin typeface="Times New Roman" panose="02020603050405020304" charset="0"/>
                <a:ea typeface="宋体" panose="02010600030101010101" pitchFamily="2" charset="-122"/>
                <a:cs typeface="Times New Roman" panose="02020603050405020304" charset="0"/>
              </a:rPr>
              <a:t>    </a:t>
            </a:r>
            <a:r>
              <a:rPr lang="en-US" sz="2800" dirty="0">
                <a:latin typeface="Times New Roman" panose="02020603050405020304" charset="0"/>
                <a:ea typeface="宋体" panose="02010600030101010101" pitchFamily="2" charset="-122"/>
                <a:cs typeface="Times New Roman" panose="02020603050405020304" charset="0"/>
                <a:sym typeface="+mn-ea"/>
              </a:rPr>
              <a:t>    All hope was not gone.There was a sign in the Forbes’ store window that said”layaway(</a:t>
            </a:r>
            <a:r>
              <a:rPr lang="zh-CN" sz="2800" dirty="0">
                <a:latin typeface="Times New Roman" panose="02020603050405020304" charset="0"/>
                <a:ea typeface="宋体" panose="02010600030101010101" pitchFamily="2" charset="-122"/>
                <a:cs typeface="Times New Roman" panose="02020603050405020304" charset="0"/>
                <a:sym typeface="+mn-ea"/>
              </a:rPr>
              <a:t>分期付款</a:t>
            </a:r>
            <a:r>
              <a:rPr lang="en-US" sz="2800" dirty="0">
                <a:latin typeface="Times New Roman" panose="02020603050405020304" charset="0"/>
                <a:ea typeface="宋体" panose="02010600030101010101" pitchFamily="2" charset="-122"/>
                <a:cs typeface="Times New Roman" panose="02020603050405020304" charset="0"/>
                <a:sym typeface="+mn-ea"/>
              </a:rPr>
              <a:t>)”. Angelina pulled ten worn dollar </a:t>
            </a:r>
            <a:r>
              <a:rPr lang="en-US" sz="2800" u="sng" dirty="0">
                <a:latin typeface="Times New Roman" panose="02020603050405020304" charset="0"/>
                <a:ea typeface="宋体" panose="02010600030101010101" pitchFamily="2" charset="-122"/>
                <a:cs typeface="Times New Roman" panose="02020603050405020304" charset="0"/>
                <a:sym typeface="+mn-ea"/>
              </a:rPr>
              <a:t>bills</a:t>
            </a:r>
            <a:r>
              <a:rPr lang="en-US" sz="2800" dirty="0">
                <a:latin typeface="Times New Roman" panose="02020603050405020304" charset="0"/>
                <a:ea typeface="宋体" panose="02010600030101010101" pitchFamily="2" charset="-122"/>
                <a:cs typeface="Times New Roman" panose="02020603050405020304" charset="0"/>
                <a:sym typeface="+mn-ea"/>
              </a:rPr>
              <a:t> from her coat pocket .She ran to the store and begged the salesperson,</a:t>
            </a:r>
            <a:r>
              <a:rPr lang="en-US" sz="2800" u="sng" dirty="0">
                <a:latin typeface="Times New Roman" panose="02020603050405020304" charset="0"/>
                <a:ea typeface="宋体" panose="02010600030101010101" pitchFamily="2" charset="-122"/>
                <a:cs typeface="Times New Roman" panose="02020603050405020304" charset="0"/>
                <a:sym typeface="+mn-ea"/>
              </a:rPr>
              <a:t> Mrs.Harding</a:t>
            </a:r>
            <a:r>
              <a:rPr lang="en-US" sz="2800" dirty="0">
                <a:latin typeface="Times New Roman" panose="02020603050405020304" charset="0"/>
                <a:ea typeface="宋体" panose="02010600030101010101" pitchFamily="2" charset="-122"/>
                <a:cs typeface="Times New Roman" panose="02020603050405020304" charset="0"/>
                <a:sym typeface="+mn-ea"/>
              </a:rPr>
              <a:t>, to hold ’her’ dress for her. ”Ok. But you must come back in two weeks to pay the </a:t>
            </a:r>
            <a:r>
              <a:rPr lang="en-US" sz="2800" u="sng" dirty="0">
                <a:latin typeface="Times New Roman" panose="02020603050405020304" charset="0"/>
                <a:ea typeface="宋体" panose="02010600030101010101" pitchFamily="2" charset="-122"/>
                <a:cs typeface="Times New Roman" panose="02020603050405020304" charset="0"/>
                <a:sym typeface="+mn-ea"/>
              </a:rPr>
              <a:t>rest</a:t>
            </a:r>
            <a:r>
              <a:rPr lang="en-US" sz="2800" dirty="0">
                <a:latin typeface="Times New Roman" panose="02020603050405020304" charset="0"/>
                <a:ea typeface="宋体" panose="02010600030101010101" pitchFamily="2" charset="-122"/>
                <a:cs typeface="Times New Roman" panose="02020603050405020304" charset="0"/>
                <a:sym typeface="+mn-ea"/>
              </a:rPr>
              <a:t>” Angelina felt like jumping into the air. She was so happy that she told Mrs. Harding about the Avalon Service Club's work and its Christmas party .    </a:t>
            </a:r>
            <a:endParaRPr lang="en-US" sz="2800" b="0" dirty="0">
              <a:latin typeface="Times New Roman" panose="02020603050405020304" charset="0"/>
              <a:ea typeface="宋体" panose="02010600030101010101" pitchFamily="2" charset="-122"/>
              <a:cs typeface="Times New Roman" panose="02020603050405020304" charset="0"/>
            </a:endParaRPr>
          </a:p>
          <a:p>
            <a:pPr indent="0" algn="just"/>
            <a:r>
              <a:rPr lang="en-US" sz="2800" dirty="0">
                <a:latin typeface="Times New Roman" panose="02020603050405020304" charset="0"/>
                <a:ea typeface="宋体" panose="02010600030101010101" pitchFamily="2" charset="-122"/>
                <a:cs typeface="Times New Roman" panose="02020603050405020304" charset="0"/>
                <a:sym typeface="+mn-ea"/>
              </a:rPr>
              <a:t>    Then, Angelina shook and suffered in the cold wind looking for work. Finally, Angelina got a job making new clothing for dolls. Angelina was excellent at </a:t>
            </a:r>
            <a:r>
              <a:rPr lang="en-US" sz="2800" u="sng" dirty="0">
                <a:latin typeface="Times New Roman" panose="02020603050405020304" charset="0"/>
                <a:ea typeface="宋体" panose="02010600030101010101" pitchFamily="2" charset="-122"/>
                <a:cs typeface="Times New Roman" panose="02020603050405020304" charset="0"/>
                <a:sym typeface="+mn-ea"/>
              </a:rPr>
              <a:t>sewing.</a:t>
            </a:r>
            <a:r>
              <a:rPr lang="en-US" sz="2800" dirty="0">
                <a:latin typeface="Times New Roman" panose="02020603050405020304" charset="0"/>
                <a:ea typeface="宋体" panose="02010600030101010101" pitchFamily="2" charset="-122"/>
                <a:cs typeface="Times New Roman" panose="02020603050405020304" charset="0"/>
                <a:sym typeface="+mn-ea"/>
              </a:rPr>
              <a:t> Sure enough, the dolls' dresses turned out beautiful. She got twenty dollars. Still</a:t>
            </a:r>
            <a:r>
              <a:rPr lang="zh-CN" sz="2800" dirty="0">
                <a:latin typeface="Times New Roman" panose="02020603050405020304" charset="0"/>
                <a:ea typeface="宋体" panose="02010600030101010101" pitchFamily="2" charset="-122"/>
                <a:cs typeface="Times New Roman" panose="02020603050405020304" charset="0"/>
                <a:sym typeface="+mn-ea"/>
              </a:rPr>
              <a:t>，</a:t>
            </a:r>
            <a:r>
              <a:rPr lang="en-US" sz="2800" dirty="0">
                <a:latin typeface="Times New Roman" panose="02020603050405020304" charset="0"/>
                <a:ea typeface="宋体" panose="02010600030101010101" pitchFamily="2" charset="-122"/>
                <a:cs typeface="Times New Roman" panose="02020603050405020304" charset="0"/>
                <a:sym typeface="+mn-ea"/>
              </a:rPr>
              <a:t>she was far from having enough money for her dress . She felt helpless as the final payment date arrived .    </a:t>
            </a:r>
            <a:endParaRPr lang="en-US" sz="2800" b="0" dirty="0">
              <a:latin typeface="Times New Roman" panose="02020603050405020304" charset="0"/>
              <a:ea typeface="宋体" panose="02010600030101010101" pitchFamily="2" charset="-122"/>
              <a:cs typeface="Times New Roman" panose="02020603050405020304" charset="0"/>
            </a:endParaRPr>
          </a:p>
          <a:p>
            <a:pPr indent="0" algn="just"/>
            <a:r>
              <a:rPr lang="en-US" sz="2800" dirty="0">
                <a:latin typeface="Times New Roman" panose="02020603050405020304" charset="0"/>
                <a:ea typeface="宋体" panose="02010600030101010101" pitchFamily="2" charset="-122"/>
                <a:cs typeface="Times New Roman" panose="02020603050405020304" charset="0"/>
                <a:sym typeface="+mn-ea"/>
              </a:rPr>
              <a:t>    She returned sadly to Forbes' Store, “I don't have enough money for the dress.” Then she saw Mrs.Harding's eyes were red. She looked like she had been crying .She said the store was closing and she was losing her job.</a:t>
            </a:r>
            <a:endParaRPr lang="zh-CN" altLang="en-US" sz="2800" dirty="0">
              <a:latin typeface="Times New Roman" panose="02020603050405020304" charset="0"/>
              <a:cs typeface="Times New Roman" panose="02020603050405020304" charset="0"/>
            </a:endParaRPr>
          </a:p>
          <a:p>
            <a:pPr indent="0" algn="just"/>
            <a:endParaRPr lang="zh-CN" altLang="en-US" sz="2800" dirty="0">
              <a:latin typeface="Times New Roman" panose="02020603050405020304" charset="0"/>
              <a:cs typeface="Times New Roman" panose="02020603050405020304" charset="0"/>
            </a:endParaRPr>
          </a:p>
        </p:txBody>
      </p:sp>
      <p:sp>
        <p:nvSpPr>
          <p:cNvPr id="4" name="文本框 3"/>
          <p:cNvSpPr txBox="1"/>
          <p:nvPr/>
        </p:nvSpPr>
        <p:spPr>
          <a:xfrm>
            <a:off x="44451" y="831215"/>
            <a:ext cx="12101830" cy="953135"/>
          </a:xfrm>
          <a:prstGeom prst="rect">
            <a:avLst/>
          </a:prstGeom>
          <a:solidFill>
            <a:schemeClr val="accent2"/>
          </a:solidFill>
        </p:spPr>
        <p:txBody>
          <a:bodyPr wrap="none" rtlCol="0">
            <a:spAutoFit/>
          </a:bodyPr>
          <a:p>
            <a:pPr algn="just"/>
            <a:r>
              <a:rPr lang="en-US" altLang="zh-CN" sz="2800" b="1" dirty="0" smtClean="0">
                <a:solidFill>
                  <a:schemeClr val="bg1"/>
                </a:solidFill>
                <a:latin typeface="Calibri" panose="020F0502020204030204" charset="0"/>
                <a:cs typeface="Times New Roman" panose="02020603050405020304" charset="0"/>
                <a:sym typeface="+mn-ea"/>
              </a:rPr>
              <a:t>Angelina decided to layaway in Forbes’ Store, giving the salesperson ten dollars,  </a:t>
            </a:r>
            <a:endParaRPr lang="en-US" altLang="zh-CN" sz="2800" b="1" dirty="0" smtClean="0">
              <a:solidFill>
                <a:schemeClr val="bg1"/>
              </a:solidFill>
              <a:latin typeface="Calibri" panose="020F0502020204030204" charset="0"/>
              <a:cs typeface="Times New Roman" panose="02020603050405020304" charset="0"/>
              <a:sym typeface="+mn-ea"/>
            </a:endParaRPr>
          </a:p>
          <a:p>
            <a:pPr algn="just"/>
            <a:r>
              <a:rPr lang="en-US" altLang="zh-CN" sz="2800" b="1" dirty="0" smtClean="0">
                <a:solidFill>
                  <a:schemeClr val="bg1"/>
                </a:solidFill>
                <a:latin typeface="Calibri" panose="020F0502020204030204" charset="0"/>
                <a:cs typeface="Times New Roman" panose="02020603050405020304" charset="0"/>
                <a:sym typeface="+mn-ea"/>
              </a:rPr>
              <a:t>and asked Mrs. Harding to hold “her“ dress for her for two weeks. </a:t>
            </a:r>
            <a:endParaRPr lang="zh-CN" altLang="en-US" sz="2800"/>
          </a:p>
        </p:txBody>
      </p:sp>
      <p:sp>
        <p:nvSpPr>
          <p:cNvPr id="6" name="文本框 5"/>
          <p:cNvSpPr txBox="1"/>
          <p:nvPr/>
        </p:nvSpPr>
        <p:spPr>
          <a:xfrm>
            <a:off x="1568133" y="2952115"/>
            <a:ext cx="7826375" cy="953135"/>
          </a:xfrm>
          <a:prstGeom prst="rect">
            <a:avLst/>
          </a:prstGeom>
          <a:solidFill>
            <a:schemeClr val="accent2"/>
          </a:solidFill>
        </p:spPr>
        <p:txBody>
          <a:bodyPr wrap="none" rtlCol="0">
            <a:spAutoFit/>
          </a:bodyPr>
          <a:p>
            <a:pPr algn="just"/>
            <a:r>
              <a:rPr lang="en-US" altLang="zh-CN" sz="2800" b="1" dirty="0" smtClean="0">
                <a:solidFill>
                  <a:schemeClr val="bg1"/>
                </a:solidFill>
                <a:latin typeface="Calibri" panose="020F0502020204030204" charset="0"/>
                <a:cs typeface="Times New Roman" panose="02020603050405020304" charset="0"/>
                <a:sym typeface="+mn-ea"/>
              </a:rPr>
              <a:t>Angelina got a job and worked hard to earn money. </a:t>
            </a:r>
            <a:endParaRPr lang="en-US" altLang="zh-CN" sz="2800" b="1" dirty="0" smtClean="0">
              <a:solidFill>
                <a:schemeClr val="bg1"/>
              </a:solidFill>
              <a:latin typeface="Calibri" panose="020F0502020204030204" charset="0"/>
              <a:cs typeface="Times New Roman" panose="02020603050405020304" charset="0"/>
              <a:sym typeface="+mn-ea"/>
            </a:endParaRPr>
          </a:p>
          <a:p>
            <a:pPr algn="just"/>
            <a:r>
              <a:rPr lang="en-US" altLang="zh-CN" sz="2800" b="1" dirty="0" smtClean="0">
                <a:solidFill>
                  <a:schemeClr val="bg1"/>
                </a:solidFill>
                <a:latin typeface="Calibri" panose="020F0502020204030204" charset="0"/>
                <a:cs typeface="Times New Roman" panose="02020603050405020304" charset="0"/>
                <a:sym typeface="+mn-ea"/>
              </a:rPr>
              <a:t>Yet the money was not enough. </a:t>
            </a:r>
            <a:endParaRPr lang="zh-CN" altLang="en-US" sz="2800"/>
          </a:p>
        </p:txBody>
      </p:sp>
      <p:sp>
        <p:nvSpPr>
          <p:cNvPr id="7" name="文本框 6"/>
          <p:cNvSpPr txBox="1"/>
          <p:nvPr/>
        </p:nvSpPr>
        <p:spPr>
          <a:xfrm>
            <a:off x="159703" y="5280025"/>
            <a:ext cx="11811635" cy="521970"/>
          </a:xfrm>
          <a:prstGeom prst="rect">
            <a:avLst/>
          </a:prstGeom>
          <a:solidFill>
            <a:schemeClr val="accent2"/>
          </a:solidFill>
        </p:spPr>
        <p:txBody>
          <a:bodyPr wrap="none" rtlCol="0">
            <a:spAutoFit/>
          </a:bodyPr>
          <a:p>
            <a:pPr algn="just"/>
            <a:r>
              <a:rPr lang="en-US" altLang="zh-CN" sz="2800" b="1" dirty="0" smtClean="0">
                <a:solidFill>
                  <a:schemeClr val="bg1"/>
                </a:solidFill>
                <a:latin typeface="Calibri" panose="020F0502020204030204" charset="0"/>
                <a:cs typeface="Times New Roman" panose="02020603050405020304" charset="0"/>
                <a:sym typeface="+mn-ea"/>
              </a:rPr>
              <a:t> When she returned to the store, Mrs. Hardings told her she was losing her job.</a:t>
            </a:r>
            <a:endParaRPr lang="zh-CN" altLang="en-US" sz="2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0" y="117475"/>
            <a:ext cx="12115800" cy="1938020"/>
          </a:xfrm>
          <a:prstGeom prst="rect">
            <a:avLst/>
          </a:prstGeom>
          <a:noFill/>
          <a:ln w="9525">
            <a:noFill/>
          </a:ln>
        </p:spPr>
        <p:txBody>
          <a:bodyPr wrap="square">
            <a:spAutoFit/>
          </a:bodyPr>
          <a:lstStyle/>
          <a:p>
            <a:pPr indent="0"/>
            <a:r>
              <a:rPr lang="zh-CN" sz="2400" b="0">
                <a:latin typeface="宋体" panose="02010600030101010101" pitchFamily="2" charset="-122"/>
                <a:ea typeface="宋体" panose="02010600030101010101" pitchFamily="2" charset="-122"/>
                <a:cs typeface="宋体" panose="02010600030101010101" pitchFamily="2" charset="-122"/>
              </a:rPr>
              <a:t>注意：</a:t>
            </a:r>
            <a:endParaRPr lang="zh-CN" sz="2400" b="0">
              <a:latin typeface="宋体" panose="02010600030101010101" pitchFamily="2" charset="-122"/>
              <a:ea typeface="宋体" panose="02010600030101010101" pitchFamily="2" charset="-122"/>
              <a:cs typeface="宋体" panose="02010600030101010101" pitchFamily="2" charset="-122"/>
            </a:endParaRPr>
          </a:p>
          <a:p>
            <a:pPr indent="0"/>
            <a:r>
              <a:rPr lang="en-US" sz="2400" b="0">
                <a:latin typeface="宋体" panose="02010600030101010101" pitchFamily="2" charset="-122"/>
                <a:ea typeface="宋体" panose="02010600030101010101" pitchFamily="2" charset="-122"/>
                <a:cs typeface="宋体" panose="02010600030101010101" pitchFamily="2" charset="-122"/>
              </a:rPr>
              <a:t>    	1.</a:t>
            </a:r>
            <a:r>
              <a:rPr lang="zh-CN" sz="2400" b="0">
                <a:latin typeface="宋体" panose="02010600030101010101" pitchFamily="2" charset="-122"/>
                <a:ea typeface="宋体" panose="02010600030101010101" pitchFamily="2" charset="-122"/>
                <a:cs typeface="宋体" panose="02010600030101010101" pitchFamily="2" charset="-122"/>
              </a:rPr>
              <a:t>所续写短文的词数应为</a:t>
            </a:r>
            <a:r>
              <a:rPr lang="en-US" sz="2400" b="0">
                <a:latin typeface="宋体" panose="02010600030101010101" pitchFamily="2" charset="-122"/>
                <a:ea typeface="宋体" panose="02010600030101010101" pitchFamily="2" charset="-122"/>
                <a:cs typeface="宋体" panose="02010600030101010101" pitchFamily="2" charset="-122"/>
              </a:rPr>
              <a:t>150</a:t>
            </a:r>
            <a:r>
              <a:rPr lang="zh-CN" sz="2400" b="0">
                <a:latin typeface="宋体" panose="02010600030101010101" pitchFamily="2" charset="-122"/>
                <a:ea typeface="宋体" panose="02010600030101010101" pitchFamily="2" charset="-122"/>
                <a:cs typeface="宋体" panose="02010600030101010101" pitchFamily="2" charset="-122"/>
              </a:rPr>
              <a:t>左右；</a:t>
            </a:r>
            <a:endParaRPr lang="zh-CN" sz="2400" b="0">
              <a:latin typeface="宋体" panose="02010600030101010101" pitchFamily="2" charset="-122"/>
              <a:ea typeface="宋体" panose="02010600030101010101" pitchFamily="2" charset="-122"/>
              <a:cs typeface="宋体" panose="02010600030101010101" pitchFamily="2" charset="-122"/>
            </a:endParaRPr>
          </a:p>
          <a:p>
            <a:pPr indent="0"/>
            <a:r>
              <a:rPr lang="en-US" sz="2400" b="0">
                <a:latin typeface="宋体" panose="02010600030101010101" pitchFamily="2" charset="-122"/>
                <a:ea typeface="宋体" panose="02010600030101010101" pitchFamily="2" charset="-122"/>
                <a:cs typeface="宋体" panose="02010600030101010101" pitchFamily="2" charset="-122"/>
              </a:rPr>
              <a:t>	2.</a:t>
            </a:r>
            <a:r>
              <a:rPr lang="zh-CN" sz="2400" b="0">
                <a:latin typeface="宋体" panose="02010600030101010101" pitchFamily="2" charset="-122"/>
                <a:ea typeface="宋体" panose="02010600030101010101" pitchFamily="2" charset="-122"/>
                <a:cs typeface="宋体" panose="02010600030101010101" pitchFamily="2" charset="-122"/>
              </a:rPr>
              <a:t>至少使用</a:t>
            </a:r>
            <a:r>
              <a:rPr lang="en-US" sz="2400" b="0">
                <a:latin typeface="宋体" panose="02010600030101010101" pitchFamily="2" charset="-122"/>
                <a:ea typeface="宋体" panose="02010600030101010101" pitchFamily="2" charset="-122"/>
                <a:cs typeface="宋体" panose="02010600030101010101" pitchFamily="2" charset="-122"/>
              </a:rPr>
              <a:t>5</a:t>
            </a:r>
            <a:r>
              <a:rPr lang="zh-CN" sz="2400" b="0">
                <a:latin typeface="宋体" panose="02010600030101010101" pitchFamily="2" charset="-122"/>
                <a:ea typeface="宋体" panose="02010600030101010101" pitchFamily="2" charset="-122"/>
                <a:cs typeface="宋体" panose="02010600030101010101" pitchFamily="2" charset="-122"/>
              </a:rPr>
              <a:t>个短文中标有下划线的关键词语；</a:t>
            </a:r>
            <a:endParaRPr lang="zh-CN" sz="2400" b="0">
              <a:latin typeface="宋体" panose="02010600030101010101" pitchFamily="2" charset="-122"/>
              <a:ea typeface="宋体" panose="02010600030101010101" pitchFamily="2" charset="-122"/>
              <a:cs typeface="宋体" panose="02010600030101010101" pitchFamily="2" charset="-122"/>
            </a:endParaRPr>
          </a:p>
          <a:p>
            <a:pPr indent="0"/>
            <a:r>
              <a:rPr lang="en-US" sz="2400" b="0">
                <a:latin typeface="宋体" panose="02010600030101010101" pitchFamily="2" charset="-122"/>
                <a:ea typeface="宋体" panose="02010600030101010101" pitchFamily="2" charset="-122"/>
                <a:cs typeface="宋体" panose="02010600030101010101" pitchFamily="2" charset="-122"/>
              </a:rPr>
              <a:t>	3.</a:t>
            </a:r>
            <a:r>
              <a:rPr lang="zh-CN" sz="2400" b="0">
                <a:latin typeface="宋体" panose="02010600030101010101" pitchFamily="2" charset="-122"/>
                <a:ea typeface="宋体" panose="02010600030101010101" pitchFamily="2" charset="-122"/>
                <a:cs typeface="宋体" panose="02010600030101010101" pitchFamily="2" charset="-122"/>
              </a:rPr>
              <a:t>续写部分分为两段，每段的开头语己为你写好；</a:t>
            </a:r>
            <a:endParaRPr lang="zh-CN" sz="2400" b="0">
              <a:latin typeface="宋体" panose="02010600030101010101" pitchFamily="2" charset="-122"/>
              <a:ea typeface="宋体" panose="02010600030101010101" pitchFamily="2" charset="-122"/>
              <a:cs typeface="宋体" panose="02010600030101010101" pitchFamily="2" charset="-122"/>
            </a:endParaRPr>
          </a:p>
          <a:p>
            <a:pPr indent="0"/>
            <a:r>
              <a:rPr lang="en-US" sz="2400" b="0">
                <a:latin typeface="宋体" panose="02010600030101010101" pitchFamily="2" charset="-122"/>
                <a:ea typeface="宋体" panose="02010600030101010101" pitchFamily="2" charset="-122"/>
                <a:cs typeface="宋体" panose="02010600030101010101" pitchFamily="2" charset="-122"/>
              </a:rPr>
              <a:t>	4.</a:t>
            </a:r>
            <a:r>
              <a:rPr lang="zh-CN" sz="2400" b="0">
                <a:latin typeface="宋体" panose="02010600030101010101" pitchFamily="2" charset="-122"/>
                <a:ea typeface="宋体" panose="02010600030101010101" pitchFamily="2" charset="-122"/>
                <a:cs typeface="宋体" panose="02010600030101010101" pitchFamily="2" charset="-122"/>
              </a:rPr>
              <a:t>续写完成后，请用下划线标出你所使用的关键词语。</a:t>
            </a:r>
            <a:endParaRPr lang="zh-CN" altLang="en-US" sz="2400">
              <a:latin typeface="宋体" panose="02010600030101010101" pitchFamily="2" charset="-122"/>
              <a:cs typeface="宋体" panose="02010600030101010101" pitchFamily="2" charset="-122"/>
            </a:endParaRPr>
          </a:p>
        </p:txBody>
      </p:sp>
      <p:sp>
        <p:nvSpPr>
          <p:cNvPr id="6" name="文本框 5"/>
          <p:cNvSpPr txBox="1"/>
          <p:nvPr/>
        </p:nvSpPr>
        <p:spPr>
          <a:xfrm>
            <a:off x="0" y="2152015"/>
            <a:ext cx="11997690" cy="1383665"/>
          </a:xfrm>
          <a:prstGeom prst="rect">
            <a:avLst/>
          </a:prstGeom>
          <a:noFill/>
        </p:spPr>
        <p:txBody>
          <a:bodyPr wrap="none" rtlCol="0" anchor="t">
            <a:spAutoFit/>
          </a:bodyPr>
          <a:lstStyle/>
          <a:p>
            <a:r>
              <a:rPr lang="en-US" sz="2800">
                <a:latin typeface="Calibri" panose="020F0502020204030204" charset="0"/>
                <a:ea typeface="宋体" panose="02010600030101010101" pitchFamily="2" charset="-122"/>
                <a:cs typeface="Times New Roman" panose="02020603050405020304" charset="0"/>
                <a:sym typeface="+mn-ea"/>
              </a:rPr>
              <a:t>Paragraph1:</a:t>
            </a:r>
            <a:endParaRPr lang="en-US" sz="2800">
              <a:latin typeface="Calibri" panose="020F0502020204030204" charset="0"/>
              <a:ea typeface="宋体" panose="02010600030101010101" pitchFamily="2" charset="-122"/>
              <a:cs typeface="Times New Roman" panose="02020603050405020304" charset="0"/>
              <a:sym typeface="+mn-ea"/>
            </a:endParaRPr>
          </a:p>
          <a:p>
            <a:r>
              <a:rPr lang="en-US" sz="2800">
                <a:latin typeface="Calibri" panose="020F0502020204030204" charset="0"/>
                <a:ea typeface="宋体" panose="02010600030101010101" pitchFamily="2" charset="-122"/>
                <a:cs typeface="Times New Roman" panose="02020603050405020304" charset="0"/>
                <a:sym typeface="+mn-ea"/>
              </a:rPr>
              <a:t>    Suddenly, Mrs Harding said that she would pay the rest of the money so Angelia </a:t>
            </a:r>
            <a:endParaRPr lang="en-US" sz="2800">
              <a:latin typeface="Calibri" panose="020F0502020204030204" charset="0"/>
              <a:ea typeface="宋体" panose="02010600030101010101" pitchFamily="2" charset="-122"/>
              <a:cs typeface="Times New Roman" panose="02020603050405020304" charset="0"/>
              <a:sym typeface="+mn-ea"/>
            </a:endParaRPr>
          </a:p>
          <a:p>
            <a:r>
              <a:rPr lang="en-US" sz="2800">
                <a:latin typeface="Calibri" panose="020F0502020204030204" charset="0"/>
                <a:ea typeface="宋体" panose="02010600030101010101" pitchFamily="2" charset="-122"/>
                <a:cs typeface="Times New Roman" panose="02020603050405020304" charset="0"/>
                <a:sym typeface="+mn-ea"/>
              </a:rPr>
              <a:t>could have it.</a:t>
            </a:r>
            <a:endParaRPr lang="zh-CN" altLang="en-US" sz="2800"/>
          </a:p>
        </p:txBody>
      </p:sp>
      <p:sp>
        <p:nvSpPr>
          <p:cNvPr id="7" name="文本框 6"/>
          <p:cNvSpPr txBox="1"/>
          <p:nvPr/>
        </p:nvSpPr>
        <p:spPr>
          <a:xfrm>
            <a:off x="60960" y="4117340"/>
            <a:ext cx="12131040" cy="1383665"/>
          </a:xfrm>
          <a:prstGeom prst="rect">
            <a:avLst/>
          </a:prstGeom>
          <a:noFill/>
        </p:spPr>
        <p:txBody>
          <a:bodyPr wrap="square" rtlCol="0" anchor="t">
            <a:spAutoFit/>
          </a:bodyPr>
          <a:lstStyle/>
          <a:p>
            <a:r>
              <a:rPr lang="en-US" sz="2800">
                <a:latin typeface="Calibri" panose="020F0502020204030204" charset="0"/>
                <a:ea typeface="宋体" panose="02010600030101010101" pitchFamily="2" charset="-122"/>
                <a:cs typeface="Calibri" panose="020F0502020204030204" charset="0"/>
                <a:sym typeface="+mn-ea"/>
              </a:rPr>
              <a:t>Paragraph2:</a:t>
            </a:r>
            <a:endParaRPr lang="en-US" sz="2800">
              <a:latin typeface="Calibri" panose="020F0502020204030204" charset="0"/>
              <a:ea typeface="宋体" panose="02010600030101010101" pitchFamily="2" charset="-122"/>
              <a:cs typeface="Calibri" panose="020F0502020204030204" charset="0"/>
              <a:sym typeface="+mn-ea"/>
            </a:endParaRPr>
          </a:p>
          <a:p>
            <a:r>
              <a:rPr lang="en-US" sz="2800">
                <a:latin typeface="Calibri" panose="020F0502020204030204" charset="0"/>
                <a:ea typeface="宋体" panose="02010600030101010101" pitchFamily="2" charset="-122"/>
                <a:cs typeface="Calibri" panose="020F0502020204030204" charset="0"/>
                <a:sym typeface="+mn-ea"/>
              </a:rPr>
              <a:t>   Outside, Angelina saw a man who looked like Santa Claus was asking people for money to help poor people. </a:t>
            </a:r>
            <a:endParaRPr lang="zh-CN" altLang="en-US" sz="28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5" y="57150"/>
            <a:ext cx="12191365" cy="6985635"/>
          </a:xfrm>
          <a:prstGeom prst="rect">
            <a:avLst/>
          </a:prstGeom>
          <a:noFill/>
        </p:spPr>
        <p:txBody>
          <a:bodyPr wrap="square" rtlCol="0">
            <a:spAutoFit/>
          </a:bodyPr>
          <a:p>
            <a:r>
              <a:rPr lang="en-US" altLang="zh-CN" sz="3200">
                <a:solidFill>
                  <a:srgbClr val="FF0000"/>
                </a:solidFill>
                <a:latin typeface="Times New Roman" panose="02020603050405020304" charset="0"/>
                <a:cs typeface="Times New Roman" panose="02020603050405020304" charset="0"/>
              </a:rPr>
              <a:t>puzzles to solve:</a:t>
            </a:r>
            <a:endParaRPr lang="en-US" altLang="zh-CN"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Why did Harding offer to help Angelina? Was she rich?</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accept the offered help or not?</a:t>
            </a:r>
            <a:endParaRPr lang="en-US" altLang="zh-CN" sz="3200">
              <a:latin typeface="Times New Roman" panose="02020603050405020304" charset="0"/>
              <a:cs typeface="Times New Roman" panose="02020603050405020304" charset="0"/>
            </a:endParaRPr>
          </a:p>
          <a:p>
            <a:r>
              <a:rPr lang="en-US" altLang="zh-CN" sz="3200" i="1">
                <a:latin typeface="Times New Roman" panose="02020603050405020304" charset="0"/>
                <a:cs typeface="Times New Roman" panose="02020603050405020304" charset="0"/>
              </a:rPr>
              <a:t>I</a:t>
            </a:r>
            <a:r>
              <a:rPr lang="en-US" altLang="zh-CN" sz="3200">
                <a:latin typeface="Times New Roman" panose="02020603050405020304" charset="0"/>
                <a:cs typeface="Times New Roman" panose="02020603050405020304" charset="0"/>
              </a:rPr>
              <a:t>f she accepted the help, what if Mrs Harding lost the job?</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If she refused the help, how did she deal with the dress problem?</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Who is the man outside? father? stranger</a:t>
            </a:r>
            <a:r>
              <a:rPr lang="zh-CN" altLang="en-US" sz="3200">
                <a:latin typeface="Times New Roman" panose="02020603050405020304" charset="0"/>
                <a:cs typeface="Times New Roman" panose="02020603050405020304" charset="0"/>
              </a:rPr>
              <a:t>？</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If the man is her father, why did he do so? to buy her the dress?  </a:t>
            </a:r>
            <a:endParaRPr lang="en-US" altLang="zh-CN"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上下两段不是两个独立的故事，应该是有紧密联系的，主要矛盾就是如何解决裙子的问题</a:t>
            </a:r>
            <a:r>
              <a:rPr lang="en-US" altLang="zh-CN" sz="3200">
                <a:latin typeface="Times New Roman" panose="02020603050405020304" charset="0"/>
                <a:cs typeface="Times New Roman" panose="02020603050405020304" charset="0"/>
              </a:rPr>
              <a:t>(</a:t>
            </a:r>
            <a:r>
              <a:rPr lang="zh-CN" altLang="zh-CN" sz="3200">
                <a:latin typeface="Times New Roman" panose="02020603050405020304" charset="0"/>
                <a:cs typeface="Times New Roman" panose="02020603050405020304" charset="0"/>
              </a:rPr>
              <a:t>若在第一段解决了问题，场面就会铺的很大</a:t>
            </a:r>
            <a:endParaRPr lang="zh-CN" altLang="zh-CN"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情节无疑会很复杂，尽量不要给自己挖坑</a:t>
            </a:r>
            <a:endParaRPr lang="en-US" altLang="zh-CN"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在这个似乎人人都困难的时期，</a:t>
            </a:r>
            <a:r>
              <a:rPr lang="zh-CN" altLang="en-US" sz="3200">
                <a:latin typeface="Times New Roman" panose="02020603050405020304" charset="0"/>
                <a:cs typeface="Times New Roman" panose="02020603050405020304" charset="0"/>
                <a:sym typeface="+mn-ea"/>
              </a:rPr>
              <a:t>通过</a:t>
            </a:r>
            <a:r>
              <a:rPr lang="zh-CN" altLang="en-US" sz="3200">
                <a:latin typeface="Times New Roman" panose="02020603050405020304" charset="0"/>
                <a:cs typeface="Times New Roman" panose="02020603050405020304" charset="0"/>
                <a:sym typeface="+mn-ea"/>
              </a:rPr>
              <a:t>小女孩为圣诞晚会买新的漂亮裙子的故事传达怎样的道理？通过这个这个解决裙子问题的过程，小女孩自身成长了吗？</a:t>
            </a:r>
            <a:r>
              <a:rPr lang="en-US" altLang="zh-CN" sz="3200">
                <a:latin typeface="Times New Roman" panose="02020603050405020304" charset="0"/>
                <a:cs typeface="Times New Roman" panose="02020603050405020304" charset="0"/>
              </a:rPr>
              <a:t>What's  the theme of the passage?</a:t>
            </a:r>
            <a:endParaRPr lang="en-US" altLang="zh-CN"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ox(in)">
                                      <p:cBhvr>
                                        <p:cTn id="7" dur="20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ox(in)">
                                      <p:cBhvr>
                                        <p:cTn id="23" dur="20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Effect transition="in" filter="box(in)">
                                      <p:cBhvr>
                                        <p:cTn id="51"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矩形 3"/>
          <p:cNvSpPr/>
          <p:nvPr/>
        </p:nvSpPr>
        <p:spPr>
          <a:xfrm>
            <a:off x="0" y="0"/>
            <a:ext cx="4273550" cy="645160"/>
          </a:xfrm>
          <a:prstGeom prst="rect">
            <a:avLst/>
          </a:prstGeom>
          <a:noFill/>
          <a:ln>
            <a:noFill/>
          </a:ln>
        </p:spPr>
        <p:txBody>
          <a:bodyPr wrap="none" rtlCol="0" anchor="t">
            <a:spAutoFit/>
          </a:bodyPr>
          <a:p>
            <a:pPr algn="ctr"/>
            <a:r>
              <a:rPr lang="en-US" altLang="zh-CN" sz="3600" b="1">
                <a:solidFill>
                  <a:srgbClr val="FF0000"/>
                </a:solidFill>
                <a:effectLst>
                  <a:outerShdw blurRad="38100" dist="19050" dir="2700000" algn="tl" rotWithShape="0">
                    <a:schemeClr val="dk1">
                      <a:alpha val="40000"/>
                    </a:schemeClr>
                  </a:outerShdw>
                </a:effectLst>
                <a:latin typeface="Calibri" panose="020F0502020204030204" charset="0"/>
                <a:cs typeface="Calibri" panose="020F0502020204030204" charset="0"/>
              </a:rPr>
              <a:t>Read for hidden clues</a:t>
            </a:r>
            <a:endParaRPr lang="en-US" altLang="zh-CN" sz="3600" b="1">
              <a:solidFill>
                <a:srgbClr val="FF0000"/>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
        <p:nvSpPr>
          <p:cNvPr id="5" name="文本框 4"/>
          <p:cNvSpPr txBox="1"/>
          <p:nvPr/>
        </p:nvSpPr>
        <p:spPr>
          <a:xfrm>
            <a:off x="150495" y="645160"/>
            <a:ext cx="12118975" cy="953135"/>
          </a:xfrm>
          <a:prstGeom prst="rect">
            <a:avLst/>
          </a:prstGeom>
          <a:noFill/>
        </p:spPr>
        <p:txBody>
          <a:bodyPr wrap="none" rtlCol="0" anchor="t">
            <a:spAutoFit/>
          </a:bodyPr>
          <a:p>
            <a:r>
              <a:rPr lang="en-US" sz="2800" dirty="0">
                <a:latin typeface="Calibri" panose="020F0502020204030204" charset="0"/>
                <a:ea typeface="宋体" panose="02010600030101010101" pitchFamily="2" charset="-122"/>
                <a:cs typeface="Calibri" panose="020F0502020204030204" charset="0"/>
                <a:sym typeface="+mn-ea"/>
              </a:rPr>
              <a:t>    1. Her </a:t>
            </a:r>
            <a:r>
              <a:rPr lang="en-US" sz="2800" u="sng" dirty="0">
                <a:latin typeface="Calibri" panose="020F0502020204030204" charset="0"/>
                <a:ea typeface="宋体" panose="02010600030101010101" pitchFamily="2" charset="-122"/>
                <a:cs typeface="Calibri" panose="020F0502020204030204" charset="0"/>
                <a:sym typeface="+mn-ea"/>
              </a:rPr>
              <a:t>father</a:t>
            </a:r>
            <a:r>
              <a:rPr lang="en-US" sz="2800" dirty="0">
                <a:latin typeface="Calibri" panose="020F0502020204030204" charset="0"/>
                <a:ea typeface="宋体" panose="02010600030101010101" pitchFamily="2" charset="-122"/>
                <a:cs typeface="Calibri" panose="020F0502020204030204" charset="0"/>
                <a:sym typeface="+mn-ea"/>
              </a:rPr>
              <a:t> replied, “Angelina, have you forgotten that I had no job for a whole </a:t>
            </a:r>
            <a:endParaRPr lang="en-US" sz="2800" dirty="0">
              <a:latin typeface="Calibri" panose="020F0502020204030204" charset="0"/>
              <a:ea typeface="宋体" panose="02010600030101010101" pitchFamily="2" charset="-122"/>
              <a:cs typeface="Calibri" panose="020F0502020204030204" charset="0"/>
              <a:sym typeface="+mn-ea"/>
            </a:endParaRPr>
          </a:p>
          <a:p>
            <a:r>
              <a:rPr lang="en-US" sz="2800" dirty="0">
                <a:latin typeface="Calibri" panose="020F0502020204030204" charset="0"/>
                <a:ea typeface="宋体" panose="02010600030101010101" pitchFamily="2" charset="-122"/>
                <a:cs typeface="Calibri" panose="020F0502020204030204" charset="0"/>
                <a:sym typeface="+mn-ea"/>
              </a:rPr>
              <a:t>    year? Now I have work again. You should be very </a:t>
            </a:r>
            <a:r>
              <a:rPr lang="en-US" sz="2800" u="sng" dirty="0">
                <a:latin typeface="Calibri" panose="020F0502020204030204" charset="0"/>
                <a:ea typeface="宋体" panose="02010600030101010101" pitchFamily="2" charset="-122"/>
                <a:cs typeface="Calibri" panose="020F0502020204030204" charset="0"/>
                <a:sym typeface="+mn-ea"/>
              </a:rPr>
              <a:t>thankful</a:t>
            </a:r>
            <a:r>
              <a:rPr lang="en-US" sz="2800" dirty="0">
                <a:latin typeface="Calibri" panose="020F0502020204030204" charset="0"/>
                <a:ea typeface="宋体" panose="02010600030101010101" pitchFamily="2" charset="-122"/>
                <a:cs typeface="Calibri" panose="020F0502020204030204" charset="0"/>
                <a:sym typeface="+mn-ea"/>
              </a:rPr>
              <a:t>.” </a:t>
            </a:r>
            <a:endParaRPr lang="zh-CN" altLang="en-US" sz="2800"/>
          </a:p>
        </p:txBody>
      </p:sp>
      <p:sp>
        <p:nvSpPr>
          <p:cNvPr id="6" name="文本框 5"/>
          <p:cNvSpPr txBox="1"/>
          <p:nvPr/>
        </p:nvSpPr>
        <p:spPr>
          <a:xfrm>
            <a:off x="440690" y="2599055"/>
            <a:ext cx="11437620" cy="953135"/>
          </a:xfrm>
          <a:prstGeom prst="rect">
            <a:avLst/>
          </a:prstGeom>
          <a:noFill/>
        </p:spPr>
        <p:txBody>
          <a:bodyPr wrap="square" rtlCol="0" anchor="t">
            <a:spAutoFit/>
          </a:bodyPr>
          <a:p>
            <a:r>
              <a:rPr lang="en-US" sz="2800" dirty="0">
                <a:latin typeface="Calibri" panose="020F0502020204030204" charset="0"/>
                <a:ea typeface="宋体" panose="02010600030101010101" pitchFamily="2" charset="-122"/>
                <a:cs typeface="Calibri" panose="020F0502020204030204" charset="0"/>
                <a:sym typeface="+mn-ea"/>
              </a:rPr>
              <a:t>3. They wrote cheerful cards for hospital patients. They cooked meals for the</a:t>
            </a:r>
            <a:endParaRPr lang="en-US" sz="2800" dirty="0">
              <a:latin typeface="Calibri" panose="020F0502020204030204" charset="0"/>
              <a:ea typeface="宋体" panose="02010600030101010101" pitchFamily="2" charset="-122"/>
              <a:cs typeface="Calibri" panose="020F0502020204030204" charset="0"/>
              <a:sym typeface="+mn-ea"/>
            </a:endParaRPr>
          </a:p>
          <a:p>
            <a:r>
              <a:rPr lang="en-US" sz="2800" dirty="0">
                <a:latin typeface="Calibri" panose="020F0502020204030204" charset="0"/>
                <a:ea typeface="宋体" panose="02010600030101010101" pitchFamily="2" charset="-122"/>
                <a:cs typeface="Calibri" panose="020F0502020204030204" charset="0"/>
                <a:sym typeface="+mn-ea"/>
              </a:rPr>
              <a:t>homeless .</a:t>
            </a:r>
            <a:endParaRPr lang="en-US" altLang="en-US" sz="2800" dirty="0">
              <a:latin typeface="Calibri" panose="020F0502020204030204" charset="0"/>
              <a:ea typeface="宋体" panose="02010600030101010101" pitchFamily="2" charset="-122"/>
              <a:cs typeface="Calibri" panose="020F0502020204030204" charset="0"/>
              <a:sym typeface="+mn-ea"/>
            </a:endParaRPr>
          </a:p>
        </p:txBody>
      </p:sp>
      <p:sp>
        <p:nvSpPr>
          <p:cNvPr id="7" name="文本框 6"/>
          <p:cNvSpPr txBox="1"/>
          <p:nvPr/>
        </p:nvSpPr>
        <p:spPr>
          <a:xfrm>
            <a:off x="394335" y="1598295"/>
            <a:ext cx="11529695" cy="953135"/>
          </a:xfrm>
          <a:prstGeom prst="rect">
            <a:avLst/>
          </a:prstGeom>
          <a:noFill/>
        </p:spPr>
        <p:txBody>
          <a:bodyPr wrap="square" rtlCol="0" anchor="t">
            <a:spAutoFit/>
          </a:bodyPr>
          <a:p>
            <a:pPr indent="0" algn="just"/>
            <a:r>
              <a:rPr lang="en-US" sz="2800" dirty="0">
                <a:latin typeface="Calibri" panose="020F0502020204030204" charset="0"/>
                <a:ea typeface="宋体" panose="02010600030101010101" pitchFamily="2" charset="-122"/>
                <a:cs typeface="Calibri" panose="020F0502020204030204" charset="0"/>
                <a:sym typeface="+mn-ea"/>
              </a:rPr>
              <a:t>2. Her mother sighed, “Well, we can not buy it. We have to be careful. You never know when I might lose my job.”</a:t>
            </a:r>
            <a:endParaRPr lang="en-US" altLang="en-US" sz="2800" dirty="0">
              <a:latin typeface="Calibri" panose="020F0502020204030204" charset="0"/>
              <a:ea typeface="宋体" panose="02010600030101010101" pitchFamily="2" charset="-122"/>
              <a:cs typeface="Calibri" panose="020F0502020204030204" charset="0"/>
              <a:sym typeface="+mn-ea"/>
            </a:endParaRPr>
          </a:p>
        </p:txBody>
      </p:sp>
      <p:sp>
        <p:nvSpPr>
          <p:cNvPr id="8" name="文本框 7"/>
          <p:cNvSpPr txBox="1"/>
          <p:nvPr/>
        </p:nvSpPr>
        <p:spPr>
          <a:xfrm>
            <a:off x="394335" y="4686300"/>
            <a:ext cx="11683365" cy="953135"/>
          </a:xfrm>
          <a:prstGeom prst="rect">
            <a:avLst/>
          </a:prstGeom>
          <a:noFill/>
        </p:spPr>
        <p:txBody>
          <a:bodyPr wrap="square" rtlCol="0" anchor="t">
            <a:spAutoFit/>
          </a:bodyPr>
          <a:p>
            <a:pPr indent="0" algn="just"/>
            <a:r>
              <a:rPr lang="en-US" sz="2800" dirty="0">
                <a:latin typeface="Calibri" panose="020F0502020204030204" charset="0"/>
                <a:ea typeface="宋体" panose="02010600030101010101" pitchFamily="2" charset="-122"/>
                <a:cs typeface="Calibri" panose="020F0502020204030204" charset="0"/>
                <a:sym typeface="+mn-ea"/>
              </a:rPr>
              <a:t> 5. Then she saw Mrs.Harding's eyes were red. She looked like she had been  crying.She said the store was closing and she was losing her job.</a:t>
            </a:r>
            <a:endParaRPr lang="zh-CN" altLang="en-US" sz="2800"/>
          </a:p>
        </p:txBody>
      </p:sp>
      <p:sp>
        <p:nvSpPr>
          <p:cNvPr id="13" name="文本框 12"/>
          <p:cNvSpPr txBox="1"/>
          <p:nvPr/>
        </p:nvSpPr>
        <p:spPr>
          <a:xfrm>
            <a:off x="4648200" y="861060"/>
            <a:ext cx="5318760" cy="521970"/>
          </a:xfrm>
          <a:prstGeom prst="rect">
            <a:avLst/>
          </a:prstGeom>
          <a:solidFill>
            <a:srgbClr val="FFC000"/>
          </a:solidFill>
        </p:spPr>
        <p:txBody>
          <a:bodyPr wrap="square" rtlCol="0">
            <a:spAutoFit/>
          </a:bodyPr>
          <a:p>
            <a:r>
              <a:rPr lang="en-US" altLang="zh-CN" sz="2800" b="1">
                <a:solidFill>
                  <a:srgbClr val="FF0000"/>
                </a:solidFill>
                <a:latin typeface="Calibri" panose="020F0502020204030204" charset="0"/>
                <a:cs typeface="Calibri" panose="020F0502020204030204" charset="0"/>
              </a:rPr>
              <a:t>her father: thankful/grateful</a:t>
            </a:r>
            <a:endParaRPr lang="en-US" altLang="zh-CN" sz="2800" b="1">
              <a:solidFill>
                <a:srgbClr val="FF0000"/>
              </a:solidFill>
              <a:latin typeface="Calibri" panose="020F0502020204030204" charset="0"/>
              <a:cs typeface="Calibri" panose="020F0502020204030204" charset="0"/>
            </a:endParaRPr>
          </a:p>
        </p:txBody>
      </p:sp>
      <p:sp>
        <p:nvSpPr>
          <p:cNvPr id="2" name="文本框 1"/>
          <p:cNvSpPr txBox="1"/>
          <p:nvPr/>
        </p:nvSpPr>
        <p:spPr>
          <a:xfrm>
            <a:off x="4648200" y="1813560"/>
            <a:ext cx="3123565" cy="521970"/>
          </a:xfrm>
          <a:prstGeom prst="rect">
            <a:avLst/>
          </a:prstGeom>
          <a:solidFill>
            <a:srgbClr val="FFC000"/>
          </a:solidFill>
        </p:spPr>
        <p:txBody>
          <a:bodyPr wrap="square" rtlCol="0">
            <a:spAutoFit/>
          </a:bodyPr>
          <a:p>
            <a:r>
              <a:rPr lang="en-US" altLang="zh-CN" sz="2800" b="1">
                <a:solidFill>
                  <a:srgbClr val="FF0000"/>
                </a:solidFill>
                <a:latin typeface="Calibri" panose="020F0502020204030204" charset="0"/>
                <a:cs typeface="Calibri" panose="020F0502020204030204" charset="0"/>
              </a:rPr>
              <a:t>her mother: careful</a:t>
            </a:r>
            <a:endParaRPr lang="en-US" altLang="zh-CN" sz="2800" b="1">
              <a:solidFill>
                <a:srgbClr val="FF0000"/>
              </a:solidFill>
              <a:latin typeface="Calibri" panose="020F0502020204030204" charset="0"/>
              <a:cs typeface="Calibri" panose="020F0502020204030204" charset="0"/>
            </a:endParaRPr>
          </a:p>
        </p:txBody>
      </p:sp>
      <p:sp>
        <p:nvSpPr>
          <p:cNvPr id="3" name="文本框 2"/>
          <p:cNvSpPr txBox="1"/>
          <p:nvPr/>
        </p:nvSpPr>
        <p:spPr>
          <a:xfrm>
            <a:off x="4772660" y="2814320"/>
            <a:ext cx="5319395" cy="521970"/>
          </a:xfrm>
          <a:prstGeom prst="rect">
            <a:avLst/>
          </a:prstGeom>
          <a:solidFill>
            <a:srgbClr val="FFC000"/>
          </a:solidFill>
        </p:spPr>
        <p:txBody>
          <a:bodyPr wrap="square" rtlCol="0">
            <a:spAutoFit/>
          </a:bodyPr>
          <a:p>
            <a:r>
              <a:rPr lang="en-US" altLang="zh-CN" sz="2800" b="1">
                <a:solidFill>
                  <a:srgbClr val="FF0000"/>
                </a:solidFill>
                <a:latin typeface="Calibri" panose="020F0502020204030204" charset="0"/>
                <a:cs typeface="Calibri" panose="020F0502020204030204" charset="0"/>
              </a:rPr>
              <a:t>Angelina: warm-hearted/generous</a:t>
            </a:r>
            <a:endParaRPr lang="en-US" altLang="zh-CN" sz="2800" b="1">
              <a:solidFill>
                <a:srgbClr val="FF0000"/>
              </a:solidFill>
              <a:latin typeface="Calibri" panose="020F0502020204030204" charset="0"/>
              <a:cs typeface="Calibri" panose="020F0502020204030204" charset="0"/>
            </a:endParaRPr>
          </a:p>
        </p:txBody>
      </p:sp>
      <p:sp>
        <p:nvSpPr>
          <p:cNvPr id="9" name="文本框 8"/>
          <p:cNvSpPr txBox="1"/>
          <p:nvPr/>
        </p:nvSpPr>
        <p:spPr>
          <a:xfrm>
            <a:off x="4774565" y="4978400"/>
            <a:ext cx="5318125" cy="521970"/>
          </a:xfrm>
          <a:prstGeom prst="rect">
            <a:avLst/>
          </a:prstGeom>
          <a:solidFill>
            <a:srgbClr val="FFC000"/>
          </a:solidFill>
        </p:spPr>
        <p:txBody>
          <a:bodyPr wrap="square" rtlCol="0">
            <a:spAutoFit/>
          </a:bodyPr>
          <a:p>
            <a:r>
              <a:rPr lang="en-US" altLang="zh-CN" sz="2800" b="1">
                <a:solidFill>
                  <a:srgbClr val="FF0000"/>
                </a:solidFill>
                <a:latin typeface="Calibri" panose="020F0502020204030204" charset="0"/>
                <a:cs typeface="Calibri" panose="020F0502020204030204" charset="0"/>
              </a:rPr>
              <a:t>Mrs. Harding: needy( in trouble)</a:t>
            </a:r>
            <a:endParaRPr lang="en-US" altLang="zh-CN" sz="2800" b="1">
              <a:solidFill>
                <a:srgbClr val="FF0000"/>
              </a:solidFill>
              <a:latin typeface="Calibri" panose="020F0502020204030204" charset="0"/>
              <a:cs typeface="Calibri" panose="020F0502020204030204" charset="0"/>
            </a:endParaRPr>
          </a:p>
        </p:txBody>
      </p:sp>
      <p:sp>
        <p:nvSpPr>
          <p:cNvPr id="12" name="文本框 11"/>
          <p:cNvSpPr txBox="1"/>
          <p:nvPr/>
        </p:nvSpPr>
        <p:spPr>
          <a:xfrm>
            <a:off x="440690" y="3663950"/>
            <a:ext cx="11199495" cy="953135"/>
          </a:xfrm>
          <a:prstGeom prst="rect">
            <a:avLst/>
          </a:prstGeom>
          <a:noFill/>
        </p:spPr>
        <p:txBody>
          <a:bodyPr wrap="none" rtlCol="0" anchor="t">
            <a:spAutoFit/>
          </a:bodyPr>
          <a:p>
            <a:r>
              <a:rPr lang="en-US" sz="2800" dirty="0">
                <a:latin typeface="Calibri" panose="020F0502020204030204" charset="0"/>
                <a:ea typeface="宋体" panose="02010600030101010101" pitchFamily="2" charset="-122"/>
                <a:cs typeface="Calibri" panose="020F0502020204030204" charset="0"/>
                <a:sym typeface="+mn-ea"/>
              </a:rPr>
              <a:t>4. The girls wore party clothes and many people came to see them perform. </a:t>
            </a:r>
            <a:endParaRPr lang="en-US" sz="2800" dirty="0">
              <a:latin typeface="Calibri" panose="020F0502020204030204" charset="0"/>
              <a:ea typeface="宋体" panose="02010600030101010101" pitchFamily="2" charset="-122"/>
              <a:cs typeface="Calibri" panose="020F0502020204030204" charset="0"/>
              <a:sym typeface="+mn-ea"/>
            </a:endParaRPr>
          </a:p>
          <a:p>
            <a:r>
              <a:rPr lang="en-US" sz="2800" dirty="0">
                <a:latin typeface="Calibri" panose="020F0502020204030204" charset="0"/>
                <a:ea typeface="宋体" panose="02010600030101010101" pitchFamily="2" charset="-122"/>
                <a:cs typeface="Calibri" panose="020F0502020204030204" charset="0"/>
                <a:sym typeface="+mn-ea"/>
              </a:rPr>
              <a:t>Angelina had only a plain gray dress …… a little too short. </a:t>
            </a:r>
            <a:endParaRPr lang="zh-CN" altLang="en-US" sz="2800"/>
          </a:p>
        </p:txBody>
      </p:sp>
      <p:sp>
        <p:nvSpPr>
          <p:cNvPr id="14" name="文本框 13"/>
          <p:cNvSpPr txBox="1"/>
          <p:nvPr/>
        </p:nvSpPr>
        <p:spPr>
          <a:xfrm>
            <a:off x="4774565" y="3946525"/>
            <a:ext cx="5317490" cy="521970"/>
          </a:xfrm>
          <a:prstGeom prst="rect">
            <a:avLst/>
          </a:prstGeom>
          <a:solidFill>
            <a:srgbClr val="FFC000"/>
          </a:solidFill>
        </p:spPr>
        <p:txBody>
          <a:bodyPr wrap="square" rtlCol="0">
            <a:spAutoFit/>
          </a:bodyPr>
          <a:p>
            <a:r>
              <a:rPr lang="en-US" altLang="zh-CN" sz="2800" b="1">
                <a:solidFill>
                  <a:srgbClr val="FF0000"/>
                </a:solidFill>
                <a:latin typeface="Calibri" panose="020F0502020204030204" charset="0"/>
                <a:cs typeface="Calibri" panose="020F0502020204030204" charset="0"/>
              </a:rPr>
              <a:t>Angelina: eager for a new dress </a:t>
            </a:r>
            <a:endParaRPr lang="en-US" altLang="zh-CN" sz="2800" b="1">
              <a:solidFill>
                <a:srgbClr val="FF0000"/>
              </a:solidFill>
              <a:latin typeface="Calibri" panose="020F0502020204030204" charset="0"/>
              <a:cs typeface="Calibri" panose="020F0502020204030204" charset="0"/>
            </a:endParaRPr>
          </a:p>
        </p:txBody>
      </p:sp>
      <p:sp>
        <p:nvSpPr>
          <p:cNvPr id="10" name="文本框 9"/>
          <p:cNvSpPr txBox="1"/>
          <p:nvPr/>
        </p:nvSpPr>
        <p:spPr>
          <a:xfrm>
            <a:off x="498475" y="5824220"/>
            <a:ext cx="10162540" cy="953135"/>
          </a:xfrm>
          <a:prstGeom prst="rect">
            <a:avLst/>
          </a:prstGeom>
          <a:noFill/>
        </p:spPr>
        <p:txBody>
          <a:bodyPr wrap="square" rtlCol="0">
            <a:spAutoFit/>
          </a:bodyPr>
          <a:p>
            <a:r>
              <a:rPr lang="en-US" sz="2800" dirty="0">
                <a:latin typeface="Calibri" panose="020F0502020204030204" charset="0"/>
                <a:ea typeface="宋体" panose="02010600030101010101" pitchFamily="2" charset="-122"/>
                <a:cs typeface="Calibri" panose="020F0502020204030204" charset="0"/>
                <a:sym typeface="+mn-ea"/>
              </a:rPr>
              <a:t>6.Angelina was excellent at </a:t>
            </a:r>
            <a:r>
              <a:rPr lang="en-US" sz="2800" u="sng" dirty="0">
                <a:latin typeface="Calibri" panose="020F0502020204030204" charset="0"/>
                <a:ea typeface="宋体" panose="02010600030101010101" pitchFamily="2" charset="-122"/>
                <a:cs typeface="Calibri" panose="020F0502020204030204" charset="0"/>
                <a:sym typeface="+mn-ea"/>
              </a:rPr>
              <a:t>sewing.</a:t>
            </a:r>
            <a:r>
              <a:rPr lang="en-US" sz="2800" dirty="0">
                <a:latin typeface="Calibri" panose="020F0502020204030204" charset="0"/>
                <a:ea typeface="宋体" panose="02010600030101010101" pitchFamily="2" charset="-122"/>
                <a:cs typeface="Calibri" panose="020F0502020204030204" charset="0"/>
                <a:sym typeface="+mn-ea"/>
              </a:rPr>
              <a:t> Sure enough, the dolls' dresses turned out beautiful. </a:t>
            </a:r>
            <a:endParaRPr lang="zh-CN" altLang="en-US" sz="2800"/>
          </a:p>
        </p:txBody>
      </p:sp>
      <p:sp>
        <p:nvSpPr>
          <p:cNvPr id="11" name="文本框 10"/>
          <p:cNvSpPr txBox="1"/>
          <p:nvPr/>
        </p:nvSpPr>
        <p:spPr>
          <a:xfrm>
            <a:off x="4273550" y="5958205"/>
            <a:ext cx="5318125" cy="521970"/>
          </a:xfrm>
          <a:prstGeom prst="rect">
            <a:avLst/>
          </a:prstGeom>
          <a:solidFill>
            <a:srgbClr val="FFC000"/>
          </a:solidFill>
        </p:spPr>
        <p:txBody>
          <a:bodyPr wrap="square" rtlCol="0">
            <a:spAutoFit/>
          </a:bodyPr>
          <a:p>
            <a:r>
              <a:rPr lang="en-US" altLang="zh-CN" sz="2800" b="1">
                <a:solidFill>
                  <a:srgbClr val="FF0000"/>
                </a:solidFill>
                <a:latin typeface="Calibri" panose="020F0502020204030204" charset="0"/>
                <a:cs typeface="Calibri" panose="020F0502020204030204" charset="0"/>
              </a:rPr>
              <a:t>Angelina was good at sewing.</a:t>
            </a:r>
            <a:endParaRPr lang="en-US" altLang="zh-CN" sz="2800" b="1">
              <a:solidFill>
                <a:srgbClr val="FF0000"/>
              </a:solidFill>
              <a:latin typeface="Calibri" panose="020F0502020204030204" charset="0"/>
              <a:cs typeface="Calibri" panose="020F05020202040302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linds(horizontal)">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linds(horizontal)">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P spid="3" grpId="0" bldLvl="0" animBg="1"/>
      <p:bldP spid="9" grpId="0" bldLvl="0" animBg="1"/>
      <p:bldP spid="14" grpId="0" bldLvl="0" animBg="1"/>
      <p:bldP spid="5" grpId="0"/>
      <p:bldP spid="7" grpId="0"/>
      <p:bldP spid="6" grpId="0"/>
      <p:bldP spid="12" grpId="0"/>
      <p:bldP spid="8" grpId="0"/>
      <p:bldP spid="11" grpId="0" bldLvl="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0"/>
            <a:ext cx="4523740" cy="645160"/>
          </a:xfrm>
          <a:prstGeom prst="rect">
            <a:avLst/>
          </a:prstGeom>
          <a:noFill/>
          <a:ln>
            <a:noFill/>
          </a:ln>
        </p:spPr>
        <p:txBody>
          <a:bodyPr wrap="none" rtlCol="0" anchor="t">
            <a:spAutoFit/>
          </a:bodyPr>
          <a:lstStyle/>
          <a:p>
            <a:pPr algn="ctr"/>
            <a:r>
              <a:rPr lang="en-US" altLang="zh-CN" sz="3600" b="1">
                <a:solidFill>
                  <a:srgbClr val="FF0000"/>
                </a:solidFill>
                <a:effectLst>
                  <a:outerShdw blurRad="38100" dist="19050" dir="2700000" algn="tl" rotWithShape="0">
                    <a:schemeClr val="dk1">
                      <a:alpha val="40000"/>
                    </a:schemeClr>
                  </a:outerShdw>
                </a:effectLst>
                <a:latin typeface="Calibri" panose="020F0502020204030204" charset="0"/>
                <a:cs typeface="Calibri" panose="020F0502020204030204" charset="0"/>
              </a:rPr>
              <a:t>Read for main conflicts</a:t>
            </a:r>
            <a:endParaRPr lang="en-US" altLang="zh-CN" sz="3600" b="1">
              <a:solidFill>
                <a:srgbClr val="FF0000"/>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
        <p:nvSpPr>
          <p:cNvPr id="9" name="文本框 8"/>
          <p:cNvSpPr txBox="1"/>
          <p:nvPr/>
        </p:nvSpPr>
        <p:spPr>
          <a:xfrm>
            <a:off x="219710" y="2414905"/>
            <a:ext cx="8595360" cy="583565"/>
          </a:xfrm>
          <a:prstGeom prst="rect">
            <a:avLst/>
          </a:prstGeom>
          <a:solidFill>
            <a:srgbClr val="FFC000"/>
          </a:solidFill>
        </p:spPr>
        <p:txBody>
          <a:bodyPr wrap="square" rtlCol="0">
            <a:spAutoFit/>
          </a:bodyPr>
          <a:p>
            <a:r>
              <a:rPr lang="en-US" altLang="zh-CN" sz="3200" b="1">
                <a:solidFill>
                  <a:srgbClr val="FF0000"/>
                </a:solidFill>
                <a:latin typeface="Calibri" panose="020F0502020204030204" charset="0"/>
                <a:cs typeface="Calibri" panose="020F0502020204030204" charset="0"/>
              </a:rPr>
              <a:t>Conflict2: Whether to buy the dress or not?</a:t>
            </a:r>
            <a:endParaRPr lang="zh-CN" altLang="en-US" sz="3200" b="1">
              <a:solidFill>
                <a:srgbClr val="FF0000"/>
              </a:solidFill>
              <a:latin typeface="Calibri" panose="020F0502020204030204" charset="0"/>
              <a:cs typeface="Calibri" panose="020F0502020204030204" charset="0"/>
            </a:endParaRPr>
          </a:p>
        </p:txBody>
      </p:sp>
      <p:sp>
        <p:nvSpPr>
          <p:cNvPr id="12" name="文本框 11"/>
          <p:cNvSpPr txBox="1"/>
          <p:nvPr/>
        </p:nvSpPr>
        <p:spPr>
          <a:xfrm>
            <a:off x="108585" y="645160"/>
            <a:ext cx="11725275" cy="583565"/>
          </a:xfrm>
          <a:prstGeom prst="rect">
            <a:avLst/>
          </a:prstGeom>
          <a:solidFill>
            <a:srgbClr val="FFC000"/>
          </a:solidFill>
        </p:spPr>
        <p:txBody>
          <a:bodyPr wrap="square" rtlCol="0">
            <a:spAutoFit/>
          </a:bodyPr>
          <a:p>
            <a:r>
              <a:rPr lang="en-US" altLang="zh-CN" sz="3200" b="1">
                <a:solidFill>
                  <a:srgbClr val="FF0000"/>
                </a:solidFill>
                <a:latin typeface="Calibri" panose="020F0502020204030204" charset="0"/>
                <a:cs typeface="Calibri" panose="020F0502020204030204" charset="0"/>
              </a:rPr>
              <a:t>Conflict1: Whether to acccept the offered dress?</a:t>
            </a:r>
            <a:endParaRPr lang="zh-CN" altLang="en-US" sz="3200" b="1">
              <a:solidFill>
                <a:schemeClr val="accent1">
                  <a:lumMod val="75000"/>
                </a:schemeClr>
              </a:solidFill>
              <a:latin typeface="Calibri" panose="020F0502020204030204" charset="0"/>
              <a:cs typeface="Calibri" panose="020F0502020204030204" charset="0"/>
            </a:endParaRPr>
          </a:p>
        </p:txBody>
      </p:sp>
      <p:sp>
        <p:nvSpPr>
          <p:cNvPr id="13" name="文本框 12"/>
          <p:cNvSpPr txBox="1"/>
          <p:nvPr/>
        </p:nvSpPr>
        <p:spPr>
          <a:xfrm>
            <a:off x="144780" y="4063365"/>
            <a:ext cx="11902440" cy="1076325"/>
          </a:xfrm>
          <a:prstGeom prst="rect">
            <a:avLst/>
          </a:prstGeom>
          <a:solidFill>
            <a:srgbClr val="FFC000"/>
          </a:solidFill>
        </p:spPr>
        <p:txBody>
          <a:bodyPr wrap="square" rtlCol="0">
            <a:spAutoFit/>
          </a:bodyPr>
          <a:p>
            <a:r>
              <a:rPr lang="en-US" altLang="zh-CN" sz="3200" b="1">
                <a:solidFill>
                  <a:srgbClr val="FF0000"/>
                </a:solidFill>
                <a:latin typeface="Calibri" panose="020F0502020204030204" charset="0"/>
                <a:cs typeface="Calibri" panose="020F0502020204030204" charset="0"/>
              </a:rPr>
              <a:t>Conflict3: What did she do at the sight of the man outside?</a:t>
            </a:r>
            <a:endParaRPr lang="en-US" altLang="zh-CN" sz="3200" b="1">
              <a:solidFill>
                <a:srgbClr val="FF0000"/>
              </a:solidFill>
              <a:latin typeface="Calibri" panose="020F0502020204030204" charset="0"/>
              <a:cs typeface="Calibri" panose="020F0502020204030204" charset="0"/>
            </a:endParaRPr>
          </a:p>
          <a:p>
            <a:r>
              <a:rPr lang="en-US" altLang="zh-CN" sz="3200" b="1">
                <a:solidFill>
                  <a:srgbClr val="FF0000"/>
                </a:solidFill>
                <a:latin typeface="Calibri" panose="020F0502020204030204" charset="0"/>
                <a:cs typeface="Calibri" panose="020F0502020204030204" charset="0"/>
              </a:rPr>
              <a:t>                   Donate her money?</a:t>
            </a:r>
            <a:endParaRPr lang="en-US" altLang="zh-CN" sz="3200" b="1">
              <a:solidFill>
                <a:srgbClr val="FF0000"/>
              </a:solidFill>
              <a:latin typeface="Calibri" panose="020F0502020204030204" charset="0"/>
              <a:cs typeface="Calibri" panose="020F0502020204030204" charset="0"/>
            </a:endParaRPr>
          </a:p>
        </p:txBody>
      </p:sp>
      <p:sp>
        <p:nvSpPr>
          <p:cNvPr id="3" name="文本框 2"/>
          <p:cNvSpPr txBox="1"/>
          <p:nvPr/>
        </p:nvSpPr>
        <p:spPr>
          <a:xfrm>
            <a:off x="219710" y="5402580"/>
            <a:ext cx="11902440" cy="583565"/>
          </a:xfrm>
          <a:prstGeom prst="rect">
            <a:avLst/>
          </a:prstGeom>
          <a:solidFill>
            <a:srgbClr val="FFC000"/>
          </a:solidFill>
        </p:spPr>
        <p:txBody>
          <a:bodyPr wrap="square" rtlCol="0">
            <a:spAutoFit/>
          </a:bodyPr>
          <a:p>
            <a:r>
              <a:rPr lang="en-US" altLang="zh-CN" sz="3200" b="1">
                <a:solidFill>
                  <a:srgbClr val="FF0000"/>
                </a:solidFill>
                <a:latin typeface="Calibri" panose="020F0502020204030204" charset="0"/>
                <a:cs typeface="Calibri" panose="020F0502020204030204" charset="0"/>
              </a:rPr>
              <a:t>What's the theme of the story ?</a:t>
            </a:r>
            <a:endParaRPr lang="en-US" altLang="zh-CN" sz="3200" b="1">
              <a:solidFill>
                <a:srgbClr val="FF0000"/>
              </a:solidFill>
              <a:latin typeface="Calibri" panose="020F0502020204030204" charset="0"/>
              <a:cs typeface="Calibri" panose="020F05020202040302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2" grpId="0" bldLvl="0" animBg="1"/>
      <p:bldP spid="13" grpId="0" bldLvl="0" animBg="1"/>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407035" y="1356360"/>
            <a:ext cx="11581765" cy="1198880"/>
          </a:xfrm>
          <a:prstGeom prst="rect">
            <a:avLst/>
          </a:prstGeom>
          <a:noFill/>
        </p:spPr>
        <p:txBody>
          <a:bodyPr wrap="square" rtlCol="0" anchor="t">
            <a:spAutoFit/>
          </a:bodyPr>
          <a:lstStyle/>
          <a:p>
            <a:r>
              <a:rPr lang="en-US" sz="2400" b="1" dirty="0">
                <a:latin typeface="Calibri" panose="020F0502020204030204" charset="0"/>
                <a:ea typeface="宋体" panose="02010600030101010101" pitchFamily="2" charset="-122"/>
                <a:cs typeface="Times New Roman" panose="02020603050405020304" charset="0"/>
                <a:sym typeface="+mn-ea"/>
              </a:rPr>
              <a:t>Paragraph1:</a:t>
            </a:r>
            <a:endParaRPr lang="en-US" sz="2400" b="1" dirty="0">
              <a:latin typeface="Calibri" panose="020F0502020204030204" charset="0"/>
              <a:ea typeface="宋体" panose="02010600030101010101" pitchFamily="2" charset="-122"/>
              <a:cs typeface="Times New Roman" panose="02020603050405020304" charset="0"/>
              <a:sym typeface="+mn-ea"/>
            </a:endParaRPr>
          </a:p>
          <a:p>
            <a:r>
              <a:rPr lang="en-US" sz="2400" b="1" dirty="0">
                <a:latin typeface="Calibri" panose="020F0502020204030204" charset="0"/>
                <a:ea typeface="宋体" panose="02010600030101010101" pitchFamily="2" charset="-122"/>
                <a:cs typeface="Times New Roman" panose="02020603050405020304" charset="0"/>
                <a:sym typeface="+mn-ea"/>
              </a:rPr>
              <a:t>    Suddenly, Mrs Harding said that she would pay the rest of the money so Angelia could </a:t>
            </a:r>
            <a:endParaRPr lang="en-US" sz="2400" b="1" dirty="0">
              <a:latin typeface="Calibri" panose="020F0502020204030204" charset="0"/>
              <a:ea typeface="宋体" panose="02010600030101010101" pitchFamily="2" charset="-122"/>
              <a:cs typeface="Times New Roman" panose="02020603050405020304" charset="0"/>
              <a:sym typeface="+mn-ea"/>
            </a:endParaRPr>
          </a:p>
          <a:p>
            <a:r>
              <a:rPr lang="en-US" sz="2400" b="1" dirty="0">
                <a:latin typeface="Calibri" panose="020F0502020204030204" charset="0"/>
                <a:ea typeface="宋体" panose="02010600030101010101" pitchFamily="2" charset="-122"/>
                <a:cs typeface="Times New Roman" panose="02020603050405020304" charset="0"/>
                <a:sym typeface="+mn-ea"/>
              </a:rPr>
              <a:t>have it.</a:t>
            </a:r>
            <a:endParaRPr lang="zh-CN" altLang="en-US" sz="2400" b="1" dirty="0"/>
          </a:p>
        </p:txBody>
      </p:sp>
      <p:sp>
        <p:nvSpPr>
          <p:cNvPr id="7" name="文本框 6"/>
          <p:cNvSpPr txBox="1"/>
          <p:nvPr/>
        </p:nvSpPr>
        <p:spPr>
          <a:xfrm>
            <a:off x="406400" y="3960495"/>
            <a:ext cx="11785600" cy="1198880"/>
          </a:xfrm>
          <a:prstGeom prst="rect">
            <a:avLst/>
          </a:prstGeom>
          <a:noFill/>
        </p:spPr>
        <p:txBody>
          <a:bodyPr wrap="none" rtlCol="0" anchor="t">
            <a:spAutoFit/>
          </a:bodyPr>
          <a:lstStyle/>
          <a:p>
            <a:r>
              <a:rPr lang="en-US" sz="2400" b="1" dirty="0">
                <a:latin typeface="Calibri" panose="020F0502020204030204" charset="0"/>
                <a:ea typeface="宋体" panose="02010600030101010101" pitchFamily="2" charset="-122"/>
                <a:cs typeface="Calibri" panose="020F0502020204030204" charset="0"/>
                <a:sym typeface="+mn-ea"/>
              </a:rPr>
              <a:t>Paragraph2:</a:t>
            </a:r>
            <a:endParaRPr lang="en-US" sz="2400" b="1" dirty="0">
              <a:latin typeface="Calibri" panose="020F0502020204030204" charset="0"/>
              <a:ea typeface="宋体" panose="02010600030101010101" pitchFamily="2" charset="-122"/>
              <a:cs typeface="Calibri" panose="020F0502020204030204" charset="0"/>
              <a:sym typeface="+mn-ea"/>
            </a:endParaRPr>
          </a:p>
          <a:p>
            <a:r>
              <a:rPr lang="en-US" sz="2400" b="1" dirty="0">
                <a:latin typeface="Calibri" panose="020F0502020204030204" charset="0"/>
                <a:ea typeface="宋体" panose="02010600030101010101" pitchFamily="2" charset="-122"/>
                <a:cs typeface="Calibri" panose="020F0502020204030204" charset="0"/>
                <a:sym typeface="+mn-ea"/>
              </a:rPr>
              <a:t>   Outside, Angelina saw a man who looked like Santa Claus was asking people for money to </a:t>
            </a:r>
            <a:endParaRPr lang="en-US" sz="2400" b="1" dirty="0">
              <a:latin typeface="Calibri" panose="020F0502020204030204" charset="0"/>
              <a:ea typeface="宋体" panose="02010600030101010101" pitchFamily="2" charset="-122"/>
              <a:cs typeface="Calibri" panose="020F0502020204030204" charset="0"/>
              <a:sym typeface="+mn-ea"/>
            </a:endParaRPr>
          </a:p>
          <a:p>
            <a:r>
              <a:rPr lang="en-US" sz="2400" b="1" dirty="0">
                <a:latin typeface="Calibri" panose="020F0502020204030204" charset="0"/>
                <a:ea typeface="宋体" panose="02010600030101010101" pitchFamily="2" charset="-122"/>
                <a:cs typeface="Calibri" panose="020F0502020204030204" charset="0"/>
                <a:sym typeface="+mn-ea"/>
              </a:rPr>
              <a:t>help poor people. </a:t>
            </a:r>
            <a:endParaRPr lang="zh-CN" altLang="en-US" sz="2400" b="1" dirty="0"/>
          </a:p>
        </p:txBody>
      </p:sp>
      <p:sp>
        <p:nvSpPr>
          <p:cNvPr id="5" name="TextBox 5"/>
          <p:cNvSpPr txBox="1">
            <a:spLocks noChangeArrowheads="1"/>
          </p:cNvSpPr>
          <p:nvPr/>
        </p:nvSpPr>
        <p:spPr bwMode="auto">
          <a:xfrm>
            <a:off x="0" y="127635"/>
            <a:ext cx="11363960" cy="583565"/>
          </a:xfrm>
          <a:prstGeom prst="rect">
            <a:avLst/>
          </a:prstGeom>
          <a:noFill/>
          <a:ln w="9525">
            <a:noFill/>
            <a:miter lim="800000"/>
          </a:ln>
        </p:spPr>
        <p:txBody>
          <a:bodyPr wrap="square">
            <a:spAutoFit/>
          </a:bodyPr>
          <a:lstStyle/>
          <a:p>
            <a:r>
              <a:rPr lang="en-US" altLang="zh-CN" sz="3200" b="1" dirty="0">
                <a:solidFill>
                  <a:srgbClr val="FF0000"/>
                </a:solidFill>
                <a:latin typeface="Calibri" panose="020F0502020204030204" charset="0"/>
              </a:rPr>
              <a:t>Infer possible solutions </a:t>
            </a:r>
            <a:endParaRPr lang="en-US" altLang="zh-CN" sz="3200" b="1" dirty="0">
              <a:solidFill>
                <a:srgbClr val="FF0000"/>
              </a:solidFill>
              <a:latin typeface="Calibri" panose="020F0502020204030204" charset="0"/>
            </a:endParaRPr>
          </a:p>
        </p:txBody>
      </p:sp>
      <p:sp>
        <p:nvSpPr>
          <p:cNvPr id="8" name="Oval 6"/>
          <p:cNvSpPr/>
          <p:nvPr>
            <p:custDataLst>
              <p:tags r:id="rId1"/>
            </p:custDataLst>
          </p:nvPr>
        </p:nvSpPr>
        <p:spPr>
          <a:xfrm>
            <a:off x="711036" y="4331335"/>
            <a:ext cx="1009015" cy="457200"/>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 name="TextBox 2"/>
          <p:cNvSpPr txBox="1"/>
          <p:nvPr/>
        </p:nvSpPr>
        <p:spPr>
          <a:xfrm>
            <a:off x="2627630" y="3439795"/>
            <a:ext cx="8917940" cy="460375"/>
          </a:xfrm>
          <a:prstGeom prst="rect">
            <a:avLst/>
          </a:prstGeom>
          <a:solidFill>
            <a:schemeClr val="accent1">
              <a:lumMod val="75000"/>
            </a:schemeClr>
          </a:solidFill>
        </p:spPr>
        <p:txBody>
          <a:bodyPr wrap="square" rtlCol="0">
            <a:spAutoFit/>
          </a:bodyPr>
          <a:lstStyle/>
          <a:p>
            <a:r>
              <a:rPr lang="en-US" altLang="zh-CN" sz="2400" b="1" dirty="0" smtClean="0">
                <a:solidFill>
                  <a:schemeClr val="bg1"/>
                </a:solidFill>
                <a:latin typeface="Calibri" panose="020F0502020204030204" charset="0"/>
              </a:rPr>
              <a:t>Angelina walked out of the store </a:t>
            </a:r>
            <a:endParaRPr lang="zh-CN" altLang="en-US" sz="2400" b="1" dirty="0">
              <a:solidFill>
                <a:schemeClr val="bg1"/>
              </a:solidFill>
              <a:latin typeface="Calibri" panose="020F0502020204030204" charset="0"/>
            </a:endParaRPr>
          </a:p>
        </p:txBody>
      </p:sp>
      <p:sp>
        <p:nvSpPr>
          <p:cNvPr id="4" name="Oval 6"/>
          <p:cNvSpPr/>
          <p:nvPr>
            <p:custDataLst>
              <p:tags r:id="rId2"/>
            </p:custDataLst>
          </p:nvPr>
        </p:nvSpPr>
        <p:spPr>
          <a:xfrm>
            <a:off x="8533765" y="4331335"/>
            <a:ext cx="3455035" cy="457200"/>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9" name="Oval 6"/>
          <p:cNvSpPr/>
          <p:nvPr>
            <p:custDataLst>
              <p:tags r:id="rId3"/>
            </p:custDataLst>
          </p:nvPr>
        </p:nvSpPr>
        <p:spPr>
          <a:xfrm>
            <a:off x="294005" y="4788535"/>
            <a:ext cx="2543810" cy="457200"/>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0" name="TextBox 2"/>
          <p:cNvSpPr txBox="1"/>
          <p:nvPr/>
        </p:nvSpPr>
        <p:spPr>
          <a:xfrm>
            <a:off x="1831975" y="5245735"/>
            <a:ext cx="5443855" cy="460375"/>
          </a:xfrm>
          <a:prstGeom prst="rect">
            <a:avLst/>
          </a:prstGeom>
          <a:solidFill>
            <a:schemeClr val="accent1">
              <a:lumMod val="75000"/>
            </a:schemeClr>
          </a:solidFill>
        </p:spPr>
        <p:txBody>
          <a:bodyPr wrap="square" rtlCol="0">
            <a:spAutoFit/>
          </a:bodyPr>
          <a:p>
            <a:r>
              <a:rPr lang="en-US" altLang="zh-CN" sz="2400" b="1" dirty="0" smtClean="0">
                <a:solidFill>
                  <a:schemeClr val="bg1"/>
                </a:solidFill>
                <a:latin typeface="Calibri" panose="020F0502020204030204" charset="0"/>
              </a:rPr>
              <a:t>Angelina decided to donate her money.</a:t>
            </a:r>
            <a:endParaRPr lang="zh-CN" altLang="en-US" sz="2400" b="1" dirty="0">
              <a:solidFill>
                <a:schemeClr val="bg1"/>
              </a:solidFill>
              <a:latin typeface="Calibri" panose="020F0502020204030204" charset="0"/>
            </a:endParaRPr>
          </a:p>
        </p:txBody>
      </p:sp>
      <p:sp>
        <p:nvSpPr>
          <p:cNvPr id="16" name="文本框 15"/>
          <p:cNvSpPr txBox="1"/>
          <p:nvPr/>
        </p:nvSpPr>
        <p:spPr>
          <a:xfrm>
            <a:off x="5485765" y="1171575"/>
            <a:ext cx="6416040" cy="460375"/>
          </a:xfrm>
          <a:prstGeom prst="rect">
            <a:avLst/>
          </a:prstGeom>
          <a:noFill/>
        </p:spPr>
        <p:txBody>
          <a:bodyPr wrap="square" rtlCol="0" anchor="t">
            <a:spAutoFit/>
          </a:bodyPr>
          <a:p>
            <a:pPr indent="0" algn="just"/>
            <a:r>
              <a:rPr lang="en-US" sz="2400" b="1" dirty="0">
                <a:solidFill>
                  <a:srgbClr val="FF0000"/>
                </a:solidFill>
                <a:latin typeface="Calibri" panose="020F0502020204030204" charset="0"/>
                <a:ea typeface="宋体" panose="02010600030101010101" pitchFamily="2" charset="-122"/>
                <a:cs typeface="Calibri" panose="020F0502020204030204" charset="0"/>
                <a:sym typeface="+mn-ea"/>
              </a:rPr>
              <a:t> Mrs.Harding was losing her job ; she was needy.</a:t>
            </a:r>
            <a:endParaRPr lang="en-US" altLang="en-US" sz="2400" b="1" dirty="0">
              <a:solidFill>
                <a:srgbClr val="FF0000"/>
              </a:solidFill>
              <a:latin typeface="Calibri" panose="020F0502020204030204" charset="0"/>
              <a:ea typeface="宋体" panose="02010600030101010101" pitchFamily="2" charset="-122"/>
              <a:cs typeface="Calibri" panose="020F0502020204030204" charset="0"/>
              <a:sym typeface="+mn-ea"/>
            </a:endParaRPr>
          </a:p>
        </p:txBody>
      </p:sp>
      <p:sp>
        <p:nvSpPr>
          <p:cNvPr id="14" name="文本框 13"/>
          <p:cNvSpPr txBox="1"/>
          <p:nvPr/>
        </p:nvSpPr>
        <p:spPr>
          <a:xfrm>
            <a:off x="5571490" y="4893945"/>
            <a:ext cx="6416040" cy="460375"/>
          </a:xfrm>
          <a:prstGeom prst="rect">
            <a:avLst/>
          </a:prstGeom>
          <a:noFill/>
        </p:spPr>
        <p:txBody>
          <a:bodyPr wrap="square" rtlCol="0" anchor="t">
            <a:spAutoFit/>
          </a:bodyPr>
          <a:p>
            <a:pPr indent="0" algn="just"/>
            <a:r>
              <a:rPr lang="en-US" sz="2400" b="1" dirty="0">
                <a:solidFill>
                  <a:srgbClr val="FF0000"/>
                </a:solidFill>
                <a:latin typeface="Calibri" panose="020F0502020204030204" charset="0"/>
                <a:ea typeface="宋体" panose="02010600030101010101" pitchFamily="2" charset="-122"/>
                <a:cs typeface="Calibri" panose="020F0502020204030204" charset="0"/>
                <a:sym typeface="+mn-ea"/>
              </a:rPr>
              <a:t> Angelina’s club was warm-hearted and generous.</a:t>
            </a:r>
            <a:endParaRPr lang="en-US" altLang="en-US" sz="2400" b="1" dirty="0">
              <a:solidFill>
                <a:srgbClr val="FF0000"/>
              </a:solidFill>
              <a:latin typeface="Calibri" panose="020F0502020204030204" charset="0"/>
              <a:ea typeface="宋体" panose="02010600030101010101" pitchFamily="2" charset="-122"/>
              <a:cs typeface="Calibri" panose="020F0502020204030204" charset="0"/>
              <a:sym typeface="+mn-ea"/>
            </a:endParaRPr>
          </a:p>
        </p:txBody>
      </p:sp>
      <p:sp>
        <p:nvSpPr>
          <p:cNvPr id="15" name="TextBox 2"/>
          <p:cNvSpPr txBox="1"/>
          <p:nvPr/>
        </p:nvSpPr>
        <p:spPr>
          <a:xfrm>
            <a:off x="2627630" y="2823845"/>
            <a:ext cx="9565005" cy="460375"/>
          </a:xfrm>
          <a:prstGeom prst="rect">
            <a:avLst/>
          </a:prstGeom>
          <a:solidFill>
            <a:schemeClr val="accent1">
              <a:lumMod val="75000"/>
            </a:schemeClr>
          </a:solidFill>
        </p:spPr>
        <p:txBody>
          <a:bodyPr wrap="square" rtlCol="0">
            <a:spAutoFit/>
          </a:bodyPr>
          <a:p>
            <a:r>
              <a:rPr lang="en-US" altLang="zh-CN" sz="2400" b="1" dirty="0" smtClean="0">
                <a:solidFill>
                  <a:schemeClr val="bg1"/>
                </a:solidFill>
                <a:latin typeface="Calibri" panose="020F0502020204030204" charset="0"/>
              </a:rPr>
              <a:t>Would Angelina refuse Mrs. Harding’s offered help at a second thought?</a:t>
            </a:r>
            <a:endParaRPr lang="zh-CN" altLang="en-US" sz="2400" b="1" dirty="0">
              <a:solidFill>
                <a:schemeClr val="bg1"/>
              </a:solidFill>
              <a:latin typeface="Calibri" panose="020F0502020204030204" charset="0"/>
            </a:endParaRPr>
          </a:p>
        </p:txBody>
      </p:sp>
      <p:sp>
        <p:nvSpPr>
          <p:cNvPr id="17" name="Oval 6"/>
          <p:cNvSpPr/>
          <p:nvPr>
            <p:custDataLst>
              <p:tags r:id="rId4"/>
            </p:custDataLst>
          </p:nvPr>
        </p:nvSpPr>
        <p:spPr>
          <a:xfrm>
            <a:off x="4826635" y="1727200"/>
            <a:ext cx="4710430" cy="457200"/>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8" name="文本框 17"/>
          <p:cNvSpPr txBox="1"/>
          <p:nvPr/>
        </p:nvSpPr>
        <p:spPr>
          <a:xfrm>
            <a:off x="5563235" y="711200"/>
            <a:ext cx="6416040" cy="460375"/>
          </a:xfrm>
          <a:prstGeom prst="rect">
            <a:avLst/>
          </a:prstGeom>
          <a:noFill/>
        </p:spPr>
        <p:txBody>
          <a:bodyPr wrap="square" rtlCol="0" anchor="t">
            <a:spAutoFit/>
          </a:bodyPr>
          <a:p>
            <a:pPr indent="0" algn="just"/>
            <a:r>
              <a:rPr lang="en-US" sz="2400" b="1" dirty="0">
                <a:solidFill>
                  <a:srgbClr val="FF0000"/>
                </a:solidFill>
                <a:latin typeface="Calibri" panose="020F0502020204030204" charset="0"/>
                <a:ea typeface="宋体" panose="02010600030101010101" pitchFamily="2" charset="-122"/>
                <a:cs typeface="Calibri" panose="020F0502020204030204" charset="0"/>
                <a:sym typeface="+mn-ea"/>
              </a:rPr>
              <a:t>Angelina dreamed of having a new dress.</a:t>
            </a:r>
            <a:endParaRPr lang="en-US" altLang="en-US" sz="2400" b="1" dirty="0">
              <a:solidFill>
                <a:srgbClr val="FF0000"/>
              </a:solidFill>
              <a:latin typeface="Calibri" panose="020F0502020204030204" charset="0"/>
              <a:ea typeface="宋体" panose="02010600030101010101" pitchFamily="2" charset="-122"/>
              <a:cs typeface="Calibri" panose="020F0502020204030204" charset="0"/>
              <a:sym typeface="+mn-ea"/>
            </a:endParaRPr>
          </a:p>
        </p:txBody>
      </p:sp>
      <p:sp>
        <p:nvSpPr>
          <p:cNvPr id="19" name="TextBox 2"/>
          <p:cNvSpPr txBox="1"/>
          <p:nvPr/>
        </p:nvSpPr>
        <p:spPr>
          <a:xfrm>
            <a:off x="2627630" y="2184400"/>
            <a:ext cx="9450070" cy="460375"/>
          </a:xfrm>
          <a:prstGeom prst="rect">
            <a:avLst/>
          </a:prstGeom>
          <a:solidFill>
            <a:schemeClr val="accent1">
              <a:lumMod val="75000"/>
            </a:schemeClr>
          </a:solidFill>
        </p:spPr>
        <p:txBody>
          <a:bodyPr wrap="square" rtlCol="0">
            <a:spAutoFit/>
          </a:bodyPr>
          <a:p>
            <a:r>
              <a:rPr lang="en-US" altLang="zh-CN" sz="2400" b="1" dirty="0" smtClean="0">
                <a:solidFill>
                  <a:schemeClr val="bg1"/>
                </a:solidFill>
                <a:latin typeface="Calibri" panose="020F0502020204030204" charset="0"/>
              </a:rPr>
              <a:t>What's Angelina's immediate response to the offered help?  (delighted?) </a:t>
            </a:r>
            <a:endParaRPr lang="zh-CN" altLang="en-US" sz="2400" b="1" dirty="0">
              <a:solidFill>
                <a:schemeClr val="bg1"/>
              </a:solidFill>
              <a:latin typeface="Calibri" panose="020F0502020204030204" charset="0"/>
            </a:endParaRPr>
          </a:p>
        </p:txBody>
      </p:sp>
      <p:sp>
        <p:nvSpPr>
          <p:cNvPr id="20" name="矩形 19"/>
          <p:cNvSpPr/>
          <p:nvPr/>
        </p:nvSpPr>
        <p:spPr>
          <a:xfrm>
            <a:off x="7433466" y="5354041"/>
            <a:ext cx="4857750" cy="460375"/>
          </a:xfrm>
          <a:prstGeom prst="rect">
            <a:avLst/>
          </a:prstGeom>
        </p:spPr>
        <p:txBody>
          <a:bodyPr wrap="none">
            <a:spAutoFit/>
          </a:bodyPr>
          <a:p>
            <a:r>
              <a:rPr lang="en-US" altLang="zh-CN" sz="2400" b="1" dirty="0" smtClean="0">
                <a:solidFill>
                  <a:srgbClr val="FF0000"/>
                </a:solidFill>
                <a:latin typeface="Calibri" panose="020F0502020204030204" charset="0"/>
                <a:cs typeface="Calibri" panose="020F0502020204030204" charset="0"/>
              </a:rPr>
              <a:t>Ambivalent(struggling with choices)?</a:t>
            </a:r>
            <a:endParaRPr lang="en-US" altLang="zh-CN" sz="2400" b="1" dirty="0" smtClean="0">
              <a:solidFill>
                <a:srgbClr val="FF0000"/>
              </a:solidFill>
              <a:latin typeface="Calibri" panose="020F0502020204030204" charset="0"/>
              <a:cs typeface="Calibri" panose="020F0502020204030204" charset="0"/>
            </a:endParaRPr>
          </a:p>
        </p:txBody>
      </p:sp>
      <p:sp>
        <p:nvSpPr>
          <p:cNvPr id="21" name="TextBox 11"/>
          <p:cNvSpPr txBox="1"/>
          <p:nvPr/>
        </p:nvSpPr>
        <p:spPr>
          <a:xfrm>
            <a:off x="1918335" y="5814695"/>
            <a:ext cx="4829810" cy="460375"/>
          </a:xfrm>
          <a:prstGeom prst="rect">
            <a:avLst/>
          </a:prstGeom>
          <a:solidFill>
            <a:srgbClr val="2169D3"/>
          </a:solidFill>
          <a:ln>
            <a:solidFill>
              <a:srgbClr val="0070C0"/>
            </a:solidFill>
          </a:ln>
        </p:spPr>
        <p:txBody>
          <a:bodyPr wrap="square" rtlCol="0">
            <a:spAutoFit/>
          </a:bodyPr>
          <a:p>
            <a:r>
              <a:rPr lang="en-US" altLang="zh-CN" sz="2400" b="1" dirty="0" smtClean="0">
                <a:solidFill>
                  <a:schemeClr val="bg1"/>
                </a:solidFill>
                <a:latin typeface="Calibri" panose="020F0502020204030204" charset="0"/>
                <a:cs typeface="Calibri" panose="020F0502020204030204" charset="0"/>
              </a:rPr>
              <a:t>What possibly led to her decision?</a:t>
            </a:r>
            <a:endParaRPr lang="en-US" altLang="zh-CN" sz="2400" b="1" dirty="0" smtClean="0">
              <a:solidFill>
                <a:schemeClr val="bg1"/>
              </a:solidFill>
              <a:latin typeface="Calibri" panose="020F0502020204030204" charset="0"/>
              <a:cs typeface="Calibri" panose="020F0502020204030204" charset="0"/>
            </a:endParaRPr>
          </a:p>
        </p:txBody>
      </p:sp>
      <p:sp>
        <p:nvSpPr>
          <p:cNvPr id="22" name="矩形 21"/>
          <p:cNvSpPr/>
          <p:nvPr/>
        </p:nvSpPr>
        <p:spPr>
          <a:xfrm>
            <a:off x="7305040" y="5871845"/>
            <a:ext cx="4367530" cy="829945"/>
          </a:xfrm>
          <a:prstGeom prst="rect">
            <a:avLst/>
          </a:prstGeom>
        </p:spPr>
        <p:txBody>
          <a:bodyPr wrap="square">
            <a:spAutoFit/>
          </a:bodyPr>
          <a:p>
            <a:r>
              <a:rPr lang="en-US" altLang="zh-CN" sz="2400" b="1" dirty="0" smtClean="0">
                <a:solidFill>
                  <a:srgbClr val="FF0000"/>
                </a:solidFill>
                <a:latin typeface="Calibri" panose="020F0502020204030204" charset="0"/>
                <a:cs typeface="Calibri" panose="020F0502020204030204" charset="0"/>
              </a:rPr>
              <a:t>her father/mother?Mrs Harding?</a:t>
            </a:r>
            <a:endParaRPr lang="en-US" altLang="zh-CN" sz="2400" b="1" dirty="0" smtClean="0">
              <a:solidFill>
                <a:srgbClr val="FF0000"/>
              </a:solidFill>
              <a:latin typeface="Calibri" panose="020F0502020204030204" charset="0"/>
              <a:cs typeface="Calibri" panose="020F0502020204030204" charset="0"/>
            </a:endParaRPr>
          </a:p>
          <a:p>
            <a:r>
              <a:rPr lang="en-US" altLang="zh-CN" sz="2400" b="1" dirty="0" smtClean="0">
                <a:solidFill>
                  <a:srgbClr val="FF0000"/>
                </a:solidFill>
                <a:latin typeface="Calibri" panose="020F0502020204030204" charset="0"/>
                <a:cs typeface="Calibri" panose="020F0502020204030204" charset="0"/>
              </a:rPr>
              <a:t>her inner kindness?</a:t>
            </a:r>
            <a:endParaRPr lang="en-US" altLang="zh-CN" sz="2400" b="1" dirty="0" smtClean="0">
              <a:solidFill>
                <a:srgbClr val="FF0000"/>
              </a:solidFill>
              <a:latin typeface="Calibri" panose="020F0502020204030204" charset="0"/>
              <a:cs typeface="Calibri" panose="020F0502020204030204" charset="0"/>
            </a:endParaRPr>
          </a:p>
        </p:txBody>
      </p:sp>
      <p:sp>
        <p:nvSpPr>
          <p:cNvPr id="2" name="TextBox 11"/>
          <p:cNvSpPr txBox="1"/>
          <p:nvPr/>
        </p:nvSpPr>
        <p:spPr>
          <a:xfrm>
            <a:off x="1918335" y="6332220"/>
            <a:ext cx="4829810" cy="460375"/>
          </a:xfrm>
          <a:prstGeom prst="rect">
            <a:avLst/>
          </a:prstGeom>
          <a:solidFill>
            <a:srgbClr val="2169D3"/>
          </a:solidFill>
          <a:ln>
            <a:solidFill>
              <a:srgbClr val="0070C0"/>
            </a:solidFill>
          </a:ln>
        </p:spPr>
        <p:txBody>
          <a:bodyPr wrap="square" rtlCol="0">
            <a:spAutoFit/>
          </a:bodyPr>
          <a:p>
            <a:r>
              <a:rPr lang="en-US" altLang="zh-CN" sz="2400" b="1" dirty="0" smtClean="0">
                <a:solidFill>
                  <a:schemeClr val="bg1"/>
                </a:solidFill>
                <a:latin typeface="Calibri" panose="020F0502020204030204" charset="0"/>
                <a:cs typeface="Calibri" panose="020F0502020204030204" charset="0"/>
              </a:rPr>
              <a:t>What 's her solution to her dress?</a:t>
            </a:r>
            <a:endParaRPr lang="en-US" altLang="zh-CN" sz="2400" b="1" dirty="0" smtClean="0">
              <a:solidFill>
                <a:schemeClr val="bg1"/>
              </a:solidFill>
              <a:latin typeface="Calibri" panose="020F0502020204030204" charset="0"/>
              <a:cs typeface="Calibri" panose="020F0502020204030204" charset="0"/>
            </a:endParaRPr>
          </a:p>
        </p:txBody>
      </p:sp>
      <p:sp>
        <p:nvSpPr>
          <p:cNvPr id="12" name="文本框 11"/>
          <p:cNvSpPr txBox="1"/>
          <p:nvPr/>
        </p:nvSpPr>
        <p:spPr>
          <a:xfrm>
            <a:off x="6920865" y="3378200"/>
            <a:ext cx="4443095" cy="521970"/>
          </a:xfrm>
          <a:prstGeom prst="rect">
            <a:avLst/>
          </a:prstGeom>
          <a:noFill/>
        </p:spPr>
        <p:txBody>
          <a:bodyPr wrap="none" rtlCol="0">
            <a:spAutoFit/>
          </a:bodyPr>
          <a:p>
            <a:pPr algn="l"/>
            <a:r>
              <a:rPr lang="en-US" altLang="zh-CN" sz="2800" b="1" dirty="0" smtClean="0">
                <a:solidFill>
                  <a:srgbClr val="FF0000"/>
                </a:solidFill>
                <a:latin typeface="Calibri" panose="020F0502020204030204" charset="0"/>
                <a:sym typeface="+mn-ea"/>
              </a:rPr>
              <a:t>with the money or the dress.</a:t>
            </a:r>
            <a:endParaRPr lang="en-US" altLang="zh-CN" sz="2800" b="1" dirty="0" smtClean="0">
              <a:solidFill>
                <a:srgbClr val="FF0000"/>
              </a:solidFill>
              <a:latin typeface="Calibri" panose="020F0502020204030204" charset="0"/>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ox(in)">
                                      <p:cBhvr>
                                        <p:cTn id="50" dur="2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blinds(horizontal)">
                                      <p:cBhvr>
                                        <p:cTn id="55" dur="500"/>
                                        <p:tgtEl>
                                          <p:spTgt spid="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blinds(horizontal)">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blinds(horizontal)">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blinds(horizontal)">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blinds(horizontal)">
                                      <p:cBhvr>
                                        <p:cTn id="78" dur="500"/>
                                        <p:tgtEl>
                                          <p:spTgt spid="21"/>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blinds(horizontal)">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blinds(horizontal)">
                                      <p:cBhvr>
                                        <p:cTn id="8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5" grpId="1"/>
      <p:bldP spid="6" grpId="0"/>
      <p:bldP spid="7" grpId="0"/>
      <p:bldP spid="6" grpId="1"/>
      <p:bldP spid="7" grpId="1"/>
      <p:bldP spid="3" grpId="0" bldLvl="0" animBg="1"/>
      <p:bldP spid="4" grpId="0" bldLvl="0" animBg="1"/>
      <p:bldP spid="9" grpId="0" bldLvl="0" animBg="1"/>
      <p:bldP spid="10" grpId="0" bldLvl="0" animBg="1"/>
      <p:bldP spid="16" grpId="0"/>
      <p:bldP spid="14" grpId="0"/>
      <p:bldP spid="15" grpId="0" bldLvl="0" animBg="1"/>
      <p:bldP spid="17" grpId="0" bldLvl="0" animBg="1"/>
      <p:bldP spid="18" grpId="0"/>
      <p:bldP spid="19" grpId="0" bldLvl="0" animBg="1"/>
      <p:bldP spid="20" grpId="0"/>
      <p:bldP spid="21" grpId="0" bldLvl="0" animBg="1"/>
      <p:bldP spid="22" grpId="0"/>
      <p:bldP spid="2" grpId="0" bldLvl="0" animBg="1"/>
      <p:bldP spid="12"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BEAUTIFY_FLAG" val="#wm#"/>
  <p:tag name="KSO_WM_TEMPLATE_CATEGORY" val="custom"/>
  <p:tag name="KSO_WM_TEMPLATE_INDEX" val="20205081"/>
</p:tagLst>
</file>

<file path=ppt/tags/tag63.xml><?xml version="1.0" encoding="utf-8"?>
<p:tagLst xmlns:p="http://schemas.openxmlformats.org/presentationml/2006/main">
  <p:tag name="KSO_WM_BEAUTIFY_FLAG" val="#wm#"/>
  <p:tag name="KSO_WM_TEMPLATE_CATEGORY" val="custom"/>
  <p:tag name="KSO_WM_TEMPLATE_INDEX" val="20205081"/>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FULL_TEXT_BEAUTIFY_COPY_ID" val="7"/>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FULL_TEXT_BEAUTIFY_COPY_ID" val="7"/>
</p:tagLst>
</file>

<file path=ppt/tags/tag71.xml><?xml version="1.0" encoding="utf-8"?>
<p:tagLst xmlns:p="http://schemas.openxmlformats.org/presentationml/2006/main">
  <p:tag name="KSO_WM_FULL_TEXT_BEAUTIFY_COPY_ID" val="7"/>
</p:tagLst>
</file>

<file path=ppt/tags/tag72.xml><?xml version="1.0" encoding="utf-8"?>
<p:tagLst xmlns:p="http://schemas.openxmlformats.org/presentationml/2006/main">
  <p:tag name="KSO_WM_FULL_TEXT_BEAUTIFY_COPY_ID" val="7"/>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UNIT_TABLE_BEAUTIFY" val="smartTable{24ec78dc-6461-4a12-b9f4-9bce5ced25be}"/>
</p:tagLst>
</file>

<file path=ppt/tags/tag76.xml><?xml version="1.0" encoding="utf-8"?>
<p:tagLst xmlns:p="http://schemas.openxmlformats.org/presentationml/2006/main">
  <p:tag name="ISLIDE.THEME" val="https://www.islide.cc;"/>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ISLIDE.THEME" val="https://www.islide.cc;"/>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21465</Words>
  <Application>WPS 演示</Application>
  <PresentationFormat>自定义</PresentationFormat>
  <Paragraphs>412</Paragraphs>
  <Slides>38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38</vt:i4>
      </vt:variant>
    </vt:vector>
  </HeadingPairs>
  <TitlesOfParts>
    <vt:vector size="52" baseType="lpstr">
      <vt:lpstr>Arial</vt:lpstr>
      <vt:lpstr>宋体</vt:lpstr>
      <vt:lpstr>Wingdings</vt:lpstr>
      <vt:lpstr>微软雅黑</vt:lpstr>
      <vt:lpstr>Wingdings</vt:lpstr>
      <vt:lpstr>Calibri</vt:lpstr>
      <vt:lpstr>Times New Roman</vt:lpstr>
      <vt:lpstr>Arial Unicode MS</vt:lpstr>
      <vt:lpstr>Corbel</vt:lpstr>
      <vt:lpstr>方正粗黑宋简体</vt:lpstr>
      <vt:lpstr>仿宋</vt:lpstr>
      <vt:lpstr>Impact</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change of the feelings</vt:lpstr>
      <vt:lpstr>2021.3  十校联考  The missing bolt</vt:lpstr>
      <vt:lpstr>Sentence patterns to describe your observation of sb I noticed the tears in my father's eyes  and the pain in his tone. </vt:lpstr>
      <vt:lpstr>Match the content with the description</vt:lpstr>
      <vt:lpstr>What to reflect and how to describe it</vt:lpstr>
      <vt:lpstr>Sentence patterns to describe your reflection</vt:lpstr>
      <vt:lpstr>Appreciation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change of the feelings</vt:lpstr>
      <vt:lpstr>PowerPoint 演示文稿</vt:lpstr>
      <vt:lpstr>PowerPoint 演示文稿</vt:lpstr>
      <vt:lpstr>2021.3  十校联考  The missing bolt</vt:lpstr>
      <vt:lpstr>PowerPoint 演示文稿</vt:lpstr>
      <vt:lpstr>Appreciation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lina</cp:lastModifiedBy>
  <cp:revision>69</cp:revision>
  <dcterms:created xsi:type="dcterms:W3CDTF">2021-03-14T10:18:00Z</dcterms:created>
  <dcterms:modified xsi:type="dcterms:W3CDTF">2021-03-20T00:08:15Z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A454B8D34C9749EC88883B86DA926430</vt:lpwstr>
  </property>
  <property fmtid="{D5CDD505-2E9C-101B-9397-08002B2CF9AE}" pid="4" name="KSOSaveFontToCloudKey">
    <vt:lpwstr>609231542_btnclosed</vt:lpwstr>
  </property>
</Properties>
</file>