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2" r:id="rId5"/>
    <p:sldMasterId id="2147483694" r:id="rId6"/>
    <p:sldMasterId id="2147483706" r:id="rId7"/>
  </p:sldMasterIdLst>
  <p:notesMasterIdLst>
    <p:notesMasterId r:id="rId9"/>
  </p:notesMasterIdLst>
  <p:sldIdLst>
    <p:sldId id="257" r:id="rId8"/>
    <p:sldId id="269" r:id="rId10"/>
    <p:sldId id="256" r:id="rId11"/>
    <p:sldId id="258" r:id="rId12"/>
    <p:sldId id="295" r:id="rId13"/>
    <p:sldId id="297" r:id="rId14"/>
    <p:sldId id="302" r:id="rId15"/>
    <p:sldId id="360" r:id="rId16"/>
    <p:sldId id="322" r:id="rId17"/>
    <p:sldId id="303" r:id="rId18"/>
    <p:sldId id="361" r:id="rId19"/>
    <p:sldId id="321" r:id="rId20"/>
    <p:sldId id="298" r:id="rId21"/>
    <p:sldId id="304" r:id="rId22"/>
    <p:sldId id="323" r:id="rId23"/>
    <p:sldId id="271" r:id="rId24"/>
    <p:sldId id="348" r:id="rId25"/>
    <p:sldId id="349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8" r:id="rId36"/>
    <p:sldId id="389" r:id="rId37"/>
    <p:sldId id="385" r:id="rId38"/>
    <p:sldId id="386" r:id="rId39"/>
    <p:sldId id="387" r:id="rId40"/>
    <p:sldId id="399" r:id="rId41"/>
    <p:sldId id="400" r:id="rId42"/>
    <p:sldId id="401" r:id="rId43"/>
    <p:sldId id="394" r:id="rId44"/>
    <p:sldId id="396" r:id="rId45"/>
    <p:sldId id="398" r:id="rId46"/>
    <p:sldId id="397" r:id="rId47"/>
  </p:sldIdLst>
  <p:sldSz cx="12192000" cy="6858000"/>
  <p:notesSz cx="7103745" cy="10234295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945A5"/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-256" y="288"/>
      </p:cViewPr>
      <p:guideLst>
        <p:guide orient="horz" pos="2195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gs" Target="tags/tag115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012950" cy="211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0"/>
            <a:ext cx="19812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414123"/>
            <a:ext cx="6343650" cy="4075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42" y="3909814"/>
            <a:ext cx="1969116" cy="2936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9375" y="2602397"/>
            <a:ext cx="6953250" cy="77421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4763" y="3376612"/>
            <a:ext cx="4562475" cy="5332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E347-7F92-4604-B49E-376ACF164270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2E4B-DF2E-4AA9-87AF-D728E8E35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95950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DBF6-599A-45E7-97F6-D3C32A514E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198BF-3A32-488E-BEA8-6C609DD1DC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76A7-F397-4DD6-A3CE-37721F962D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8280-9722-480C-AA2A-8A88B44BE7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2422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875" y="3276599"/>
            <a:ext cx="6826250" cy="71437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6525" y="4017963"/>
            <a:ext cx="6838950" cy="809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3294-DDA0-49F7-957C-518F9638D89F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FE06-1280-46EC-92CD-70FD28296704}" type="slidenum">
              <a:rPr lang="zh-CN" altLang="en-US"/>
            </a:fld>
            <a:endParaRPr lang="zh-CN" altLang="en-US"/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684895" y="-110490"/>
            <a:ext cx="34290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610" y="1187802"/>
            <a:ext cx="9675657" cy="2526808"/>
          </a:xfrm>
        </p:spPr>
        <p:txBody>
          <a:bodyPr anchor="b"/>
          <a:lstStyle>
            <a:lvl1pPr algn="ctr"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610" y="3812054"/>
            <a:ext cx="9675657" cy="1752301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70" indent="0" algn="ctr">
              <a:buNone/>
              <a:defRPr sz="2115"/>
            </a:lvl2pPr>
            <a:lvl3pPr marL="967740" indent="0" algn="ctr">
              <a:buNone/>
              <a:defRPr sz="1905"/>
            </a:lvl3pPr>
            <a:lvl4pPr marL="1451610" indent="0" algn="ctr">
              <a:buNone/>
              <a:defRPr sz="1695"/>
            </a:lvl4pPr>
            <a:lvl5pPr marL="1934845" indent="0" algn="ctr">
              <a:buNone/>
              <a:defRPr sz="1695"/>
            </a:lvl5pPr>
            <a:lvl6pPr marL="2418715" indent="0" algn="ctr">
              <a:buNone/>
              <a:defRPr sz="1695"/>
            </a:lvl6pPr>
            <a:lvl7pPr marL="2902585" indent="0" algn="ctr">
              <a:buNone/>
              <a:defRPr sz="1695"/>
            </a:lvl7pPr>
            <a:lvl8pPr marL="3386455" indent="0" algn="ctr">
              <a:buNone/>
              <a:defRPr sz="1695"/>
            </a:lvl8pPr>
            <a:lvl9pPr marL="3870325" indent="0" algn="ctr">
              <a:buNone/>
              <a:defRPr sz="1695"/>
            </a:lvl9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216" y="1809424"/>
            <a:ext cx="11127006" cy="3019065"/>
          </a:xfrm>
        </p:spPr>
        <p:txBody>
          <a:bodyPr anchor="b"/>
          <a:lstStyle>
            <a:lvl1pPr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0216" y="4857051"/>
            <a:ext cx="11127006" cy="1587655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6935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1069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386414"/>
            <a:ext cx="11127006" cy="1402850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8616" y="1779183"/>
            <a:ext cx="5457675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8616" y="2651133"/>
            <a:ext cx="5457675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1069" y="1779183"/>
            <a:ext cx="5484553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1069" y="2651133"/>
            <a:ext cx="5484553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D24D-BCB6-44FF-8386-B5DBA29E0A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711B-1329-453B-800F-03B261135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1610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pPr marL="0" marR="0" lvl="0" indent="0" algn="l" defTabSz="863600" rtl="0" eaLnBrk="1" fontAlgn="base" latinLnBrk="0" hangingPunct="1">
              <a:lnSpc>
                <a:spcPct val="9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flipH="1">
            <a:off x="0" y="0"/>
            <a:ext cx="0" cy="0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32190" y="386414"/>
            <a:ext cx="2781751" cy="6150696"/>
          </a:xfrm>
        </p:spPr>
        <p:txBody>
          <a:bodyPr vert="eaVert"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6935" y="386414"/>
            <a:ext cx="8183993" cy="6150696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610" y="1187802"/>
            <a:ext cx="9675657" cy="2526808"/>
          </a:xfrm>
        </p:spPr>
        <p:txBody>
          <a:bodyPr anchor="b"/>
          <a:lstStyle>
            <a:lvl1pPr algn="ctr">
              <a:defRPr sz="635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610" y="3812054"/>
            <a:ext cx="9675657" cy="1752301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70" indent="0" algn="ctr">
              <a:buNone/>
              <a:defRPr sz="2115"/>
            </a:lvl2pPr>
            <a:lvl3pPr marL="967740" indent="0" algn="ctr">
              <a:buNone/>
              <a:defRPr sz="1905"/>
            </a:lvl3pPr>
            <a:lvl4pPr marL="1451610" indent="0" algn="ctr">
              <a:buNone/>
              <a:defRPr sz="1695"/>
            </a:lvl4pPr>
            <a:lvl5pPr marL="1934845" indent="0" algn="ctr">
              <a:buNone/>
              <a:defRPr sz="1695"/>
            </a:lvl5pPr>
            <a:lvl6pPr marL="2418715" indent="0" algn="ctr">
              <a:buNone/>
              <a:defRPr sz="1695"/>
            </a:lvl6pPr>
            <a:lvl7pPr marL="2902585" indent="0" algn="ctr">
              <a:buNone/>
              <a:defRPr sz="1695"/>
            </a:lvl7pPr>
            <a:lvl8pPr marL="3386455" indent="0" algn="ctr">
              <a:buNone/>
              <a:defRPr sz="1695"/>
            </a:lvl8pPr>
            <a:lvl9pPr marL="3870325" indent="0" algn="ctr">
              <a:buNone/>
              <a:defRPr sz="1695"/>
            </a:lvl9pPr>
          </a:lstStyle>
          <a:p>
            <a:pPr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216" y="1809424"/>
            <a:ext cx="11127006" cy="3019065"/>
          </a:xfrm>
        </p:spPr>
        <p:txBody>
          <a:bodyPr anchor="b"/>
          <a:lstStyle>
            <a:lvl1pPr>
              <a:defRPr sz="635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0216" y="4857051"/>
            <a:ext cx="11127006" cy="1587655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86935" y="1932068"/>
            <a:ext cx="5482872" cy="4605042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31069" y="1932068"/>
            <a:ext cx="5482872" cy="4605042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386414"/>
            <a:ext cx="11127006" cy="140285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8616" y="1779183"/>
            <a:ext cx="5457675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auto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88616" y="2651133"/>
            <a:ext cx="5457675" cy="3899417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31069" y="1779183"/>
            <a:ext cx="5484553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auto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31069" y="2651133"/>
            <a:ext cx="5484553" cy="3899417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4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9825"/>
            <a:ext cx="5157787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4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9825"/>
            <a:ext cx="5183188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72F4-9E2E-445A-84E2-20CCAAD82EC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B549-47CE-4A1F-A00E-341B7D15D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auto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1610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pPr fontAlgn="auto"/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auto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0" y="0"/>
            <a:ext cx="0" cy="0"/>
          </a:xfrm>
        </p:spPr>
        <p:txBody>
          <a:bodyPr vert="eaVert"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32190" y="386414"/>
            <a:ext cx="2781751" cy="6150696"/>
          </a:xfrm>
        </p:spPr>
        <p:txBody>
          <a:bodyPr vert="eaVert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86935" y="386414"/>
            <a:ext cx="8183993" cy="6150696"/>
          </a:xfrm>
        </p:spPr>
        <p:txBody>
          <a:bodyPr vert="eaVert"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B7D-72D2-4F2B-A33C-E0B878CE61D7}" type="datetimeFigureOut">
              <a:rPr lang="zh-CN" altLang="en-US"/>
            </a:fld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9283-8660-4E5C-ABE4-D98B75233C8B}" type="slidenum">
              <a:rPr lang="zh-CN" altLang="en-US"/>
            </a:fld>
            <a:endParaRPr lang="zh-CN" altLang="en-US"/>
          </a:p>
        </p:txBody>
      </p:sp>
      <p:pic>
        <p:nvPicPr>
          <p:cNvPr id="3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C0D5-45E1-4F7F-8B51-BF87C936AB2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38C4-2273-4844-988B-0EF8E59EE2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409699"/>
          </a:xfrm>
        </p:spPr>
        <p:txBody>
          <a:bodyPr anchor="t"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7701"/>
            <a:ext cx="6172200" cy="5213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58CF-DB0C-4FA8-8430-6EF3CDCE47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402F-D0EA-47AD-B34B-72371E9FAF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20A2-D5A0-4773-9DEE-6EDDDDBC43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324F-451B-430F-A6B5-B3BEB438F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3" Type="http://schemas.openxmlformats.org/officeDocument/2006/relationships/theme" Target="../theme/theme6.xml"/><Relationship Id="rId12" Type="http://schemas.openxmlformats.org/officeDocument/2006/relationships/image" Target="../media/image9.jpeg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066F66-4BAD-41C9-82CD-E581E5B65F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87D908-3C76-49C4-9630-B128F5E7B76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  <a:prstGeom prst="rect">
            <a:avLst/>
          </a:prstGeom>
          <a:noFill/>
          <a:ln w="9525">
            <a:noFill/>
          </a:ln>
        </p:spPr>
        <p:txBody>
          <a:bodyPr lIns="86411" tIns="43205" rIns="86411" bIns="43205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marL="0" indent="0" algn="l" defTabSz="91376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45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3765" rtl="0" eaLnBrk="1" fontAlgn="base" hangingPunct="1">
        <a:lnSpc>
          <a:spcPct val="90000"/>
        </a:lnSpc>
        <a:spcBef>
          <a:spcPts val="1005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30505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marL="0" indent="0" algn="l" defTabSz="96774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655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41935" indent="-241935" algn="l" defTabSz="967740" rtl="0" eaLnBrk="1" fontAlgn="base" latinLnBrk="0" hangingPunct="1">
        <a:lnSpc>
          <a:spcPct val="90000"/>
        </a:lnSpc>
        <a:spcBef>
          <a:spcPct val="212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9354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/>
              <a:t>第二级</a:t>
            </a:r>
            <a:endParaRPr lang="zh-CN" altLang="en-US" dirty="0"/>
          </a:p>
          <a:p>
            <a:pPr lvl="1" indent="-285750"/>
            <a:r>
              <a:rPr lang="zh-CN" altLang="en-US" dirty="0"/>
              <a:t>第三级</a:t>
            </a:r>
            <a:endParaRPr lang="zh-CN" altLang="en-US" dirty="0"/>
          </a:p>
          <a:p>
            <a:pPr lvl="2" indent="-228600"/>
            <a:r>
              <a:rPr lang="zh-CN" altLang="en-US" dirty="0"/>
              <a:t>第四级</a:t>
            </a:r>
            <a:endParaRPr lang="zh-CN" altLang="en-US" dirty="0"/>
          </a:p>
          <a:p>
            <a:pPr lvl="3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4.emf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13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38.xml"/><Relationship Id="rId17" Type="http://schemas.openxmlformats.org/officeDocument/2006/relationships/tags" Target="../tags/tag31.xml"/><Relationship Id="rId16" Type="http://schemas.openxmlformats.org/officeDocument/2006/relationships/image" Target="../media/image16.png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image" Target="../media/image15.png"/><Relationship Id="rId11" Type="http://schemas.openxmlformats.org/officeDocument/2006/relationships/tags" Target="../tags/tag27.xml"/><Relationship Id="rId10" Type="http://schemas.openxmlformats.org/officeDocument/2006/relationships/image" Target="../media/image14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../media/image18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20.png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19.png"/><Relationship Id="rId2" Type="http://schemas.openxmlformats.org/officeDocument/2006/relationships/tags" Target="../tags/tag60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20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19.png"/><Relationship Id="rId2" Type="http://schemas.openxmlformats.org/officeDocument/2006/relationships/tags" Target="../tags/tag68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20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19.png"/><Relationship Id="rId2" Type="http://schemas.openxmlformats.org/officeDocument/2006/relationships/tags" Target="../tags/tag76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7" Type="http://schemas.openxmlformats.org/officeDocument/2006/relationships/slideLayout" Target="../slideLayouts/slideLayout3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../media/image21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6" Type="http://schemas.openxmlformats.org/officeDocument/2006/relationships/slideLayout" Target="../slideLayouts/slideLayout38.xml"/><Relationship Id="rId15" Type="http://schemas.openxmlformats.org/officeDocument/2006/relationships/image" Target="../media/image22.png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506345" y="2716062"/>
            <a:ext cx="6953250" cy="774215"/>
          </a:xfrm>
        </p:spPr>
        <p:txBody>
          <a:bodyPr/>
          <a:lstStyle/>
          <a:p>
            <a:r>
              <a:rPr lang="zh-CN" altLang="en-US" sz="5400">
                <a:latin typeface="华文琥珀" panose="02010800040101010101" charset="-122"/>
                <a:ea typeface="华文琥珀" panose="02010800040101010101" charset="-122"/>
              </a:rPr>
              <a:t>艺苑拾香  情韵方筑</a:t>
            </a:r>
            <a:endParaRPr lang="zh-CN" altLang="en-US" sz="54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21637" y="3856241"/>
            <a:ext cx="7713345" cy="533400"/>
          </a:xfrm>
        </p:spPr>
        <p:txBody>
          <a:bodyPr/>
          <a:lstStyle/>
          <a:p>
            <a:r>
              <a:rPr lang="en-US" altLang="zh-CN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—— </a:t>
            </a:r>
            <a:r>
              <a:rPr lang="zh-CN" altLang="en-US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鉴赏散文语言的艺术特色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907291" y="6287459"/>
            <a:ext cx="47647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——</a:t>
            </a:r>
            <a:r>
              <a:rPr lang="zh-CN" altLang="en-US" sz="2000" smtClean="0">
                <a:solidFill>
                  <a:schemeClr val="tx1"/>
                </a:solidFill>
              </a:rPr>
              <a:t>余光中</a:t>
            </a:r>
            <a:r>
              <a:rPr lang="en-US" altLang="zh-CN" sz="2000" smtClean="0">
                <a:solidFill>
                  <a:schemeClr val="tx1"/>
                </a:solidFill>
              </a:rPr>
              <a:t>《</a:t>
            </a:r>
            <a:r>
              <a:rPr lang="zh-CN" altLang="en-US" sz="2000" smtClean="0">
                <a:solidFill>
                  <a:schemeClr val="tx1"/>
                </a:solidFill>
              </a:rPr>
              <a:t>听听那冷雨</a:t>
            </a:r>
            <a:r>
              <a:rPr lang="en-US" altLang="zh-CN" sz="2000" smtClean="0">
                <a:solidFill>
                  <a:schemeClr val="tx1"/>
                </a:solidFill>
              </a:rPr>
              <a:t>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64565" y="817245"/>
            <a:ext cx="104470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       听听，那冷雨。看看，那冷雨。嗅嗅闻闻，那冷雨。舔舔吧，那冷雨。雨下在他的伞上这城市百万人的伞上，雨衣上，屋上，天线上，雨下在基隆港，在防波堤，在海峡的船上，清明这季雨。雨是女性，应该最富于感性。雨气空濛而迷幻，细细嗅嗅，清清爽爽新新，有一点薄荷的香味。浓的时候，竟发出草和树沐浴之后特有的淡淡的土腥气，也许那尽是蚯蚓和蜗牛的腥气吧，毕竟是惊蛰了啊。也许地上的地下的生命，也许古中国层层叠叠的记忆皆蠢蠢而蠕，也许是植物的潜意识和梦紧，那腥气。</a:t>
            </a:r>
            <a:endParaRPr lang="en-US" altLang="zh-CN" sz="2400" smtClean="0"/>
          </a:p>
          <a:p>
            <a:r>
              <a:rPr lang="en-US" altLang="zh-CN" sz="2400" smtClean="0"/>
              <a:t>       ……</a:t>
            </a:r>
            <a:r>
              <a:rPr lang="zh-CN" altLang="en-US" sz="2400" smtClean="0"/>
              <a:t>      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r>
              <a:rPr lang="zh-CN" altLang="en-US" sz="2400" smtClean="0"/>
              <a:t> 雨来了，最轻的敲打乐敲打这城市，苍茫的屋顶，远远近近，一张张敲过去，古老的琴，那细细密密的节奏，单调里自有一种柔婉与亲切，滴滴点点滴滴，似幻似真，若孩时在摇篮里，一曲耳熟的童谣摇摇欲睡，母亲吟哦鼻音与喉音。或是在江南的泽国水乡，一大筐绿油油的桑叶被啮于千百头蚕，细细琐琐屑屑，口器与口器咀咀嚼嚼。雨来了，雨来的时候瓦这么说，一片瓦说千亿片瓦说，说轻轻地奏吧沉沉地弹，徐徐地叩吧挞挞地敲，间间歇歇敲一个雨季，即兴演奏从惊蛰到清明，在零落的坟上冷冷奏挽歌，一片瓦吟千亿片瓦吟。</a:t>
            </a:r>
            <a:endParaRPr lang="en-US" altLang="zh-CN" sz="2400" smtClean="0"/>
          </a:p>
          <a:p>
            <a:endParaRPr lang="zh-CN" altLang="en-US" sz="2400" smtClean="0"/>
          </a:p>
          <a:p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0665" y="1143635"/>
            <a:ext cx="9171305" cy="457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①大量运用叠音词。增添文章音乐感，韵律美。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②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长句短句相间，具有结构上的美感，错综灵活，突破长句的呆板、枯燥，又避免短句的细碎、零散。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③整句与散句交错运用，句式富于变化，有节奏感，生动活泼，使文章语势激荡而又意味绵长。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998855" y="1208405"/>
            <a:ext cx="1909851" cy="2313638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9475" y="1225550"/>
            <a:ext cx="37465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用词之美：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句式之美：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0" y="2210435"/>
            <a:ext cx="4981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动词、形容词	    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叠音词、拟声词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7050" y="4492625"/>
            <a:ext cx="5633720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长句和短句结合  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整句和散句结合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引用与化用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uiExpand="1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118455" y="6105569"/>
            <a:ext cx="655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林徽因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窗子之外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全国</a:t>
            </a: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888365" y="889635"/>
            <a:ext cx="10256520" cy="503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1600" smtClean="0"/>
          </a:p>
          <a:p>
            <a:pPr>
              <a:lnSpc>
                <a:spcPct val="120000"/>
              </a:lnSpc>
            </a:pPr>
            <a:r>
              <a:rPr lang="en-US" altLang="zh-CN" sz="2400" smtClean="0"/>
              <a:t>      </a:t>
            </a:r>
            <a:r>
              <a:rPr lang="en-US" altLang="zh-CN" sz="2800" smtClean="0"/>
              <a:t> </a:t>
            </a:r>
            <a:r>
              <a:rPr lang="zh-CN" altLang="zh-CN" sz="2800" smtClean="0"/>
              <a:t>廊子幽秀地开着扇子式，六边形的格子窗，透过外院的日光，外院的杂音。什么送煤的来了，偶然你看到一个两个被煤炭染成黔黑的脸；什么米送到了，一个人掮着一大口袋在背上，慢慢踱过屏门；还有自来水，电灯、电话公司来收账的，胸口斜挂着皮口袋，手里推着一辆自行车；更有时厨子来个朋友了，满脸的笑容，“好呀，好呀，”地走进门房；什么赵妈的丈夫来拿钱了，那是每月一号一点都不差的，早来了你就听到两个人唧唧哝哝争吵的声浪。那里不是没有颜色、声音、生的一切活动，只是他们和你总隔个窗子，——扇子式的，六边形的，纱的，玻璃的！ </a:t>
            </a:r>
            <a:endParaRPr lang="zh-CN" altLang="zh-CN" sz="2800" smtClean="0"/>
          </a:p>
        </p:txBody>
      </p:sp>
      <p:sp>
        <p:nvSpPr>
          <p:cNvPr id="538" name="矩形 537"/>
          <p:cNvSpPr/>
          <p:nvPr/>
        </p:nvSpPr>
        <p:spPr>
          <a:xfrm>
            <a:off x="514532" y="358895"/>
            <a:ext cx="10419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rgbClr val="A50021"/>
                </a:solidFill>
              </a:rPr>
              <a:t>     </a:t>
            </a:r>
            <a:r>
              <a:rPr lang="zh-CN" altLang="en-US" sz="3600" smtClean="0">
                <a:solidFill>
                  <a:srgbClr val="A50021"/>
                </a:solidFill>
              </a:rPr>
              <a:t>题目</a:t>
            </a:r>
            <a:r>
              <a:rPr lang="zh-CN" altLang="zh-CN" sz="3600" smtClean="0">
                <a:solidFill>
                  <a:srgbClr val="A50021"/>
                </a:solidFill>
              </a:rPr>
              <a:t>：从表达方式角度赏析</a:t>
            </a:r>
            <a:r>
              <a:rPr lang="zh-CN" altLang="en-US" sz="3600" smtClean="0">
                <a:solidFill>
                  <a:srgbClr val="A50021"/>
                </a:solidFill>
              </a:rPr>
              <a:t>下面语段语言特色。</a:t>
            </a:r>
            <a:endParaRPr lang="zh-CN" altLang="en-US" sz="36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65420" y="941705"/>
            <a:ext cx="4354830" cy="1101090"/>
            <a:chOff x="8314" y="329"/>
            <a:chExt cx="4380" cy="2928"/>
          </a:xfrm>
        </p:grpSpPr>
        <p:sp>
          <p:nvSpPr>
            <p:cNvPr id="4" name="圆角矩形标注 3"/>
            <p:cNvSpPr/>
            <p:nvPr/>
          </p:nvSpPr>
          <p:spPr>
            <a:xfrm>
              <a:off x="8314" y="329"/>
              <a:ext cx="4380" cy="2928"/>
            </a:xfrm>
            <a:prstGeom prst="wedgeRoundRectCallout">
              <a:avLst>
                <a:gd name="adj1" fmla="val -60717"/>
                <a:gd name="adj2" fmla="val 116782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19" y="852"/>
              <a:ext cx="4169" cy="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记叙 描写相结合</a:t>
              </a:r>
              <a:endParaRPr lang="zh-CN" altLang="en-US" sz="4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6156" y="3276600"/>
            <a:ext cx="4380621" cy="1263015"/>
            <a:chOff x="11839" y="5160"/>
            <a:chExt cx="5439" cy="1989"/>
          </a:xfrm>
        </p:grpSpPr>
        <p:sp>
          <p:nvSpPr>
            <p:cNvPr id="7" name="圆角矩形标注 6"/>
            <p:cNvSpPr/>
            <p:nvPr/>
          </p:nvSpPr>
          <p:spPr>
            <a:xfrm>
              <a:off x="11839" y="5160"/>
              <a:ext cx="5439" cy="1989"/>
            </a:xfrm>
            <a:prstGeom prst="wedgeRoundRectCallout">
              <a:avLst>
                <a:gd name="adj1" fmla="val -79859"/>
                <a:gd name="adj2" fmla="val 10479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00" y="5598"/>
              <a:ext cx="527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议论 抒情 相结合</a:t>
              </a:r>
              <a:endParaRPr lang="zh-CN" altLang="en-US" sz="4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28946" y="5885859"/>
            <a:ext cx="57829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鲍尔吉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zh-CN" altLang="en-US" sz="2400" smtClean="0">
                <a:solidFill>
                  <a:schemeClr val="tx1"/>
                </a:solidFill>
              </a:rPr>
              <a:t>原野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青草寂静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1327785" y="1358900"/>
            <a:ext cx="9535795" cy="43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smtClean="0"/>
              <a:t>       </a:t>
            </a:r>
            <a:r>
              <a:rPr lang="zh-CN" altLang="zh-CN" sz="2800" smtClean="0"/>
              <a:t>青草让山坡的线条柔和，山的所有的坡度都被青草包裹的如在眼前，从山顶背后露出的云团像是从青草里冒出来的，而野花如奔跑。在我记忆中，穿裙子的小女孩儿都喜欢奔跑，裙子上的花太漂亮，不跑腿不得劲。野花的花瓣在风中俯仰摇摆，像笑得直不起腰。而青草如山羊一样静穆地看野花笑。天最热的中午，蚂蚱如触电一般蹦远。我研究过蚂蚱，它的后足比四只前足长十多倍，中间折叠。谁长这样的腿都没法走路，只能蹦。蚂蚱动作的突兀给人感觉它没脑子，细看它脑袋挺大，方型。这种脸型适合戴黑框眼镜。</a:t>
            </a:r>
            <a:endParaRPr lang="zh-CN" altLang="zh-CN" sz="2800" smtClean="0"/>
          </a:p>
        </p:txBody>
      </p:sp>
      <p:sp>
        <p:nvSpPr>
          <p:cNvPr id="540" name="矩形 539"/>
          <p:cNvSpPr/>
          <p:nvPr/>
        </p:nvSpPr>
        <p:spPr>
          <a:xfrm>
            <a:off x="1737668" y="452539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题目：从语言风格角度赏析下面语段语言特色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30565" y="2995295"/>
            <a:ext cx="2726055" cy="1155065"/>
            <a:chOff x="9901" y="4717"/>
            <a:chExt cx="5185" cy="181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圆角矩形标注 1"/>
            <p:cNvSpPr/>
            <p:nvPr/>
          </p:nvSpPr>
          <p:spPr>
            <a:xfrm>
              <a:off x="9901" y="4717"/>
              <a:ext cx="5185" cy="1819"/>
            </a:xfrm>
            <a:prstGeom prst="wedgeRoundRectCallout">
              <a:avLst>
                <a:gd name="adj1" fmla="val -105625"/>
                <a:gd name="adj2" fmla="val 124601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70" y="5013"/>
              <a:ext cx="4246" cy="1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幽默诙谐</a:t>
              </a:r>
              <a:endParaRPr lang="zh-CN" altLang="en-US" sz="4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2630" y="909955"/>
            <a:ext cx="2936875" cy="1010920"/>
            <a:chOff x="11138" y="1433"/>
            <a:chExt cx="4625" cy="1592"/>
          </a:xfrm>
        </p:grpSpPr>
        <p:sp>
          <p:nvSpPr>
            <p:cNvPr id="6" name="圆角矩形标注 5"/>
            <p:cNvSpPr/>
            <p:nvPr/>
          </p:nvSpPr>
          <p:spPr>
            <a:xfrm>
              <a:off x="11138" y="1433"/>
              <a:ext cx="4335" cy="1592"/>
            </a:xfrm>
            <a:prstGeom prst="wedgeRoundRectCallout">
              <a:avLst>
                <a:gd name="adj1" fmla="val -94290"/>
                <a:gd name="adj2" fmla="val 15414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38" y="1607"/>
              <a:ext cx="462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朴实而清新</a:t>
              </a:r>
              <a:endParaRPr lang="zh-CN" altLang="en-US" sz="4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627505" y="1046480"/>
            <a:ext cx="2123440" cy="224345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flipH="1">
            <a:off x="1630045" y="3445510"/>
            <a:ext cx="2120900" cy="236474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350" y="1358900"/>
            <a:ext cx="6656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记叙、描写（外貌、语言、动作神态、</a:t>
            </a:r>
            <a:r>
              <a:rPr lang="zh-CN" altLang="en-US" sz="3200" b="1" smtClean="0">
                <a:solidFill>
                  <a:srgbClr val="0B5FD1"/>
                </a:solidFill>
              </a:rPr>
              <a:t>细节等）</a:t>
            </a:r>
            <a:r>
              <a:rPr lang="zh-CN" altLang="en-US" sz="3200" b="1">
                <a:solidFill>
                  <a:srgbClr val="0B5FD1"/>
                </a:solidFill>
              </a:rPr>
              <a:t>、议论、</a:t>
            </a:r>
            <a:r>
              <a:rPr lang="zh-CN" altLang="en-US" sz="3200" b="1" smtClean="0">
                <a:solidFill>
                  <a:srgbClr val="0B5FD1"/>
                </a:solidFill>
              </a:rPr>
              <a:t>抒情（直接与间接）、夹叙夹议等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6870" y="3445510"/>
            <a:ext cx="716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语体</a:t>
            </a:r>
            <a:r>
              <a:rPr lang="zh-CN" altLang="en-US" sz="3200" b="1" smtClean="0">
                <a:solidFill>
                  <a:srgbClr val="0B5FD1"/>
                </a:solidFill>
              </a:rPr>
              <a:t>色彩（方言俗语、口语书面语）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6235" y="4292600"/>
            <a:ext cx="6273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质朴与华丽、豪放与柔婉、</a:t>
            </a:r>
            <a:endParaRPr lang="zh-CN" altLang="en-US" sz="3200" b="1">
              <a:solidFill>
                <a:srgbClr val="0B5FD1"/>
              </a:solidFill>
            </a:endParaRPr>
          </a:p>
          <a:p>
            <a:r>
              <a:rPr lang="zh-CN" altLang="en-US" sz="3200" b="1" smtClean="0">
                <a:solidFill>
                  <a:srgbClr val="0B5FD1"/>
                </a:solidFill>
              </a:rPr>
              <a:t>庄重与诙谐、简洁与细腻</a:t>
            </a:r>
            <a:r>
              <a:rPr lang="zh-CN" altLang="en-US" sz="3200" b="1">
                <a:solidFill>
                  <a:srgbClr val="0B5FD1"/>
                </a:solidFill>
              </a:rPr>
              <a:t>、清新明快</a:t>
            </a:r>
            <a:r>
              <a:rPr lang="zh-CN" altLang="en-US" sz="3200" b="1" smtClean="0">
                <a:solidFill>
                  <a:srgbClr val="0B5FD1"/>
                </a:solidFill>
              </a:rPr>
              <a:t>、朴素</a:t>
            </a:r>
            <a:r>
              <a:rPr lang="zh-CN" altLang="en-US" sz="3200" b="1">
                <a:solidFill>
                  <a:srgbClr val="0B5FD1"/>
                </a:solidFill>
              </a:rPr>
              <a:t>自然、含蓄蕴藉等。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5" grpId="0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268345"/>
            <a:ext cx="3429000" cy="358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2" name="组合 4"/>
          <p:cNvGrpSpPr/>
          <p:nvPr/>
        </p:nvGrpSpPr>
        <p:grpSpPr>
          <a:xfrm>
            <a:off x="1516698" y="1539876"/>
            <a:ext cx="10292715" cy="4787895"/>
            <a:chOff x="5371266" y="1419225"/>
            <a:chExt cx="10294494" cy="4787905"/>
          </a:xfrm>
        </p:grpSpPr>
        <p:grpSp>
          <p:nvGrpSpPr>
            <p:cNvPr id="7174" name="组合 23"/>
            <p:cNvGrpSpPr/>
            <p:nvPr/>
          </p:nvGrpSpPr>
          <p:grpSpPr>
            <a:xfrm>
              <a:off x="5371266" y="1419225"/>
              <a:ext cx="10294494" cy="1548133"/>
              <a:chOff x="5023432" y="1420416"/>
              <a:chExt cx="10294492" cy="1544860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767781" y="1420416"/>
                <a:ext cx="9550143" cy="1544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概括特点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（一两个词即可）；</a:t>
                </a:r>
                <a:endParaRPr lang="zh-CN" altLang="en-US" sz="3600">
                  <a:latin typeface="Verdana" panose="020B0604030504040204" pitchFamily="34" charset="0"/>
                  <a:ea typeface="黑体" panose="02010609060101010101" charset="-122"/>
                  <a:sym typeface="+mn-ea"/>
                </a:endParaRPr>
              </a:p>
              <a:p>
                <a:pPr indent="0" algn="l" eaLnBrk="1" hangingPunct="1">
                  <a:lnSpc>
                    <a:spcPct val="120000"/>
                  </a:lnSpc>
                  <a:buNone/>
                </a:pP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</a:t>
                </a:r>
                <a:r>
                  <a:rPr lang="zh-CN" altLang="en-US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抓角度</a:t>
                </a:r>
                <a:r>
                  <a:rPr lang="en-US" altLang="zh-CN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: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用词、句式、修辞、风格等角度）；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5" name="文本框 1"/>
              <p:cNvSpPr txBox="1">
                <a:spLocks noChangeArrowheads="1"/>
              </p:cNvSpPr>
              <p:nvPr/>
            </p:nvSpPr>
            <p:spPr bwMode="auto">
              <a:xfrm>
                <a:off x="5023432" y="1559820"/>
                <a:ext cx="64135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5" name="组合 22"/>
            <p:cNvGrpSpPr/>
            <p:nvPr/>
          </p:nvGrpSpPr>
          <p:grpSpPr>
            <a:xfrm>
              <a:off x="5385239" y="3090549"/>
              <a:ext cx="4873197" cy="982662"/>
              <a:chOff x="5037405" y="3004011"/>
              <a:chExt cx="4873196" cy="982996"/>
            </a:xfrm>
          </p:grpSpPr>
          <p:sp>
            <p:nvSpPr>
              <p:cNvPr id="31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6052310" y="3004011"/>
                <a:ext cx="3858291" cy="522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3" name="文本框 1"/>
              <p:cNvSpPr txBox="1">
                <a:spLocks noChangeArrowheads="1"/>
              </p:cNvSpPr>
              <p:nvPr/>
            </p:nvSpPr>
            <p:spPr bwMode="auto">
              <a:xfrm>
                <a:off x="5037405" y="3341627"/>
                <a:ext cx="730250" cy="64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E19F95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>
                  <a:solidFill>
                    <a:srgbClr val="E19F95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6" name="组合 21"/>
            <p:cNvGrpSpPr/>
            <p:nvPr/>
          </p:nvGrpSpPr>
          <p:grpSpPr>
            <a:xfrm>
              <a:off x="5385238" y="5475932"/>
              <a:ext cx="7774379" cy="731199"/>
              <a:chOff x="5037404" y="5347623"/>
              <a:chExt cx="7774377" cy="731446"/>
            </a:xfrm>
          </p:grpSpPr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901153" y="5347623"/>
                <a:ext cx="6910628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指出效果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(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运用术语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)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1" name="文本框 1"/>
              <p:cNvSpPr txBox="1">
                <a:spLocks noChangeArrowheads="1"/>
              </p:cNvSpPr>
              <p:nvPr/>
            </p:nvSpPr>
            <p:spPr bwMode="auto">
              <a:xfrm>
                <a:off x="5037404" y="5433690"/>
                <a:ext cx="730250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 flipH="1">
              <a:off x="6115615" y="3001967"/>
              <a:ext cx="7452378" cy="2340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FF0000"/>
                  </a:solidFill>
                  <a:latin typeface="+mn-ea"/>
                  <a:ea typeface="+mn-ea"/>
                  <a:sym typeface="+mn-ea"/>
                </a:rPr>
                <a:t>举例分析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(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结合文本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)</a:t>
              </a:r>
              <a:endParaRPr lang="en-US" altLang="zh-CN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扣内容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（析关键词、看上下文）</a:t>
              </a:r>
              <a:endParaRPr lang="zh-CN" altLang="en-US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析作用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（主旨、情感）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553" name="矩形 245761"/>
          <p:cNvSpPr/>
          <p:nvPr/>
        </p:nvSpPr>
        <p:spPr>
          <a:xfrm>
            <a:off x="9769475" y="127000"/>
            <a:ext cx="2312035" cy="8115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答题步骤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603" name="表格 60560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22425" y="1145540"/>
          <a:ext cx="9145270" cy="5129530"/>
        </p:xfrm>
        <a:graphic>
          <a:graphicData uri="http://schemas.openxmlformats.org/drawingml/2006/table">
            <a:tbl>
              <a:tblPr/>
              <a:tblGrid>
                <a:gridCol w="556260"/>
                <a:gridCol w="2624455"/>
                <a:gridCol w="5964555"/>
              </a:tblGrid>
              <a:tr h="521970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 rowSpan="4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用词之美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动词、形容词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准确；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精练；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生动、形象、传神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12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叠字、叠词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增强语言的生动性、形象性，使语言具有绘画美；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韵律铿锵悦耳，使语言富有音乐美；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叠字可以组成整齐的句式，使语言具有建筑美；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叠字能使意思强化，起到强调作用；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⑤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叠字能使上下文联系紧密，使人有一气呵成之感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突出某种思想，强调某种情感，具有强烈的抒情性和感染力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化用成语或古语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富有文采，典雅优美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600" y="269875"/>
            <a:ext cx="2995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</a:rPr>
              <a:t>知识体系归纳</a:t>
            </a:r>
            <a:endParaRPr lang="zh-CN" altLang="en-US" sz="3200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875" name="表格 62587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8290" y="312420"/>
          <a:ext cx="9074785" cy="6009640"/>
        </p:xfrm>
        <a:graphic>
          <a:graphicData uri="http://schemas.openxmlformats.org/drawingml/2006/table">
            <a:tbl>
              <a:tblPr/>
              <a:tblGrid>
                <a:gridCol w="946150"/>
                <a:gridCol w="1341755"/>
                <a:gridCol w="6786880"/>
              </a:tblGrid>
              <a:tr h="484505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长句短句结合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行文错落有致，生动活泼，富于变化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整句散句结合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句式参差，错落有致，节奏顿挫，音韵和谐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风格之美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豪放、直白、华丽、精练、凝练、柔婉、含蓄、细腻、典雅、凝重、清新、明丽、朴素、活泼、诙谐等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47825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手法之美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修辞之美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如比喻句、排比句、拟人句、对偶句、反问句等。修辞方式是指修饰文字词句，运用各种方法，使语言表达得准确、鲜明而生动有力，情感真挚、强烈而又引人入胜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84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描写之美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如白描，细描，动静结合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以动衬静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，视、嗅、听结合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有色有声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，对比衬托，铺陈渲染，等等，使描写细致生动，形象鲜明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58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1800" y="117221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6" name="TextBox 4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散文的线索怎么找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227" name="对角圆角矩形 29"/>
          <p:cNvSpPr/>
          <p:nvPr>
            <p:custDataLst>
              <p:tags r:id="rId2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228" name="对角圆角矩形 35"/>
          <p:cNvSpPr/>
          <p:nvPr>
            <p:custDataLst>
              <p:tags r:id="rId3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52229" name="组合 2"/>
          <p:cNvPicPr>
            <a:picLocks noGrp="1"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8433" y="1616494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230" name="直接连接符 20"/>
          <p:cNvCxnSpPr/>
          <p:nvPr>
            <p:custDataLst>
              <p:tags r:id="rId6"/>
            </p:custDataLst>
          </p:nvPr>
        </p:nvCxnSpPr>
        <p:spPr>
          <a:xfrm rot="-5400000" flipH="1">
            <a:off x="-569452" y="3990054"/>
            <a:ext cx="3824908" cy="20158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2231" name="TextBox 24"/>
          <p:cNvSpPr/>
          <p:nvPr>
            <p:custDataLst>
              <p:tags r:id="rId7"/>
            </p:custDataLst>
          </p:nvPr>
        </p:nvSpPr>
        <p:spPr>
          <a:xfrm>
            <a:off x="1752034" y="2065002"/>
            <a:ext cx="5617257" cy="87058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540" b="1">
                <a:latin typeface="楷体" panose="02010609060101010101" pitchFamily="49" charset="-122"/>
                <a:ea typeface="楷体" panose="02010609060101010101" pitchFamily="49" charset="-122"/>
              </a:rPr>
              <a:t>理清文中中心事件的变化发展顺序，确定事件线。</a:t>
            </a:r>
            <a:endParaRPr lang="zh-CN" altLang="en-US" sz="254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2" name="TextBox 25"/>
          <p:cNvSpPr/>
          <p:nvPr>
            <p:custDataLst>
              <p:tags r:id="rId8"/>
            </p:custDataLst>
          </p:nvPr>
        </p:nvSpPr>
        <p:spPr>
          <a:xfrm>
            <a:off x="1632767" y="3415562"/>
            <a:ext cx="5536626" cy="87058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540" b="1">
                <a:latin typeface="楷体" panose="02010609060101010101" pitchFamily="49" charset="-122"/>
                <a:ea typeface="楷体" panose="02010609060101010101" pitchFamily="49" charset="-122"/>
              </a:rPr>
              <a:t>找到有序串联文章主要情节的时间、空间词，确定时空线。</a:t>
            </a:r>
            <a:endParaRPr lang="zh-CN" altLang="en-US" sz="254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3" name="组合 2"/>
          <p:cNvPicPr>
            <a:picLocks noGrp="1"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8590" y="2945218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4" name="组合 2"/>
          <p:cNvPicPr>
            <a:picLocks noGrp="1"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35546" y="4304177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5" name="TextBox 41"/>
          <p:cNvSpPr/>
          <p:nvPr>
            <p:custDataLst>
              <p:tags r:id="rId13"/>
            </p:custDataLst>
          </p:nvPr>
        </p:nvSpPr>
        <p:spPr>
          <a:xfrm>
            <a:off x="1666363" y="4841713"/>
            <a:ext cx="8721530" cy="49784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645" b="1">
                <a:latin typeface="楷体" panose="02010609060101010101" pitchFamily="49" charset="-122"/>
                <a:ea typeface="楷体" panose="02010609060101010101" pitchFamily="49" charset="-122"/>
              </a:rPr>
              <a:t>找出文中反复出现并贯穿全文的物象，确定事物线。</a:t>
            </a:r>
            <a:endParaRPr lang="zh-CN" altLang="en-US" sz="2645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6" name="TextBox 42"/>
          <p:cNvSpPr/>
          <p:nvPr>
            <p:custDataLst>
              <p:tags r:id="rId14"/>
            </p:custDataLst>
          </p:nvPr>
        </p:nvSpPr>
        <p:spPr>
          <a:xfrm>
            <a:off x="1666363" y="5958782"/>
            <a:ext cx="9962904" cy="49784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645" b="1">
                <a:latin typeface="楷体" panose="02010609060101010101" pitchFamily="49" charset="-122"/>
                <a:ea typeface="楷体" panose="02010609060101010101" pitchFamily="49" charset="-122"/>
              </a:rPr>
              <a:t>找出体现主人公情感变化的句子，理清变化的轨迹，确定情感线。</a:t>
            </a:r>
            <a:endParaRPr lang="zh-CN" altLang="en-US" sz="2645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7" name="组合 2"/>
          <p:cNvPicPr>
            <a:picLocks noGrp="1"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35546" y="5424605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41" name="Rectangle 18"/>
          <p:cNvSpPr/>
          <p:nvPr>
            <p:custDataLst>
              <p:tags r:id="rId17"/>
            </p:custDataLst>
          </p:nvPr>
        </p:nvSpPr>
        <p:spPr>
          <a:xfrm>
            <a:off x="671921" y="336485"/>
            <a:ext cx="3475510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 fill="hold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 fill="hold"/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 fill="hold"/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 fill="hold"/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 fill="hold"/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31" grpId="0" animBg="1" build="allAtOnce"/>
      <p:bldP spid="52232" grpId="0" animBg="1" build="allAtOnce"/>
      <p:bldP spid="52235" grpId="0" animBg="1" build="allAtOnce"/>
      <p:bldP spid="52236" grpId="0" animBg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905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pic>
        <p:nvPicPr>
          <p:cNvPr id="11" name="图片 10" descr="ZGJYB2017060905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5"/>
            <a:ext cx="4533900" cy="6163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3940" y="1278890"/>
            <a:ext cx="6948805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3600" smtClean="0">
                <a:latin typeface="+mn-ea"/>
              </a:rPr>
              <a:t>“语文学科将论述类文本阅读、文学类文本阅读和实用类文本阅读均设置为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必做题</a:t>
            </a:r>
            <a:r>
              <a:rPr lang="zh-CN" altLang="zh-CN" sz="3600" smtClean="0">
                <a:latin typeface="+mn-ea"/>
              </a:rPr>
              <a:t>，对不同的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思维方式</a:t>
            </a:r>
            <a:r>
              <a:rPr lang="zh-CN" altLang="zh-CN" sz="3600" smtClean="0">
                <a:latin typeface="+mn-ea"/>
              </a:rPr>
              <a:t>和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素养构成</a:t>
            </a:r>
            <a:r>
              <a:rPr lang="zh-CN" altLang="zh-CN" sz="3600" smtClean="0">
                <a:latin typeface="+mn-ea"/>
              </a:rPr>
              <a:t>进行考查，全面覆盖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信息筛选</a:t>
            </a:r>
            <a:r>
              <a:rPr lang="zh-CN" altLang="zh-CN" sz="3600" smtClean="0">
                <a:latin typeface="+mn-ea"/>
              </a:rPr>
              <a:t>、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逻辑分析</a:t>
            </a:r>
            <a:r>
              <a:rPr lang="zh-CN" altLang="zh-CN" sz="3600" smtClean="0">
                <a:latin typeface="+mn-ea"/>
              </a:rPr>
              <a:t>、                 </a:t>
            </a:r>
            <a:r>
              <a:rPr lang="en-US" altLang="zh-CN" sz="3600" smtClean="0">
                <a:latin typeface="+mn-ea"/>
              </a:rPr>
              <a:t>		 </a:t>
            </a:r>
            <a:r>
              <a:rPr lang="zh-CN" altLang="zh-CN" sz="3600" smtClean="0">
                <a:latin typeface="+mn-ea"/>
              </a:rPr>
              <a:t>以及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语言运用</a:t>
            </a:r>
            <a:r>
              <a:rPr lang="zh-CN" altLang="zh-CN" sz="3600" smtClean="0">
                <a:latin typeface="+mn-ea"/>
              </a:rPr>
              <a:t>等能力。”</a:t>
            </a:r>
            <a:endParaRPr lang="zh-CN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4853940" y="4860925"/>
            <a:ext cx="270192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/>
                <a:latin typeface="+mn-ea"/>
              </a:rPr>
              <a:t>审美鉴赏</a:t>
            </a:r>
            <a:r>
              <a:rPr lang="en-US" altLang="zh-CN" sz="400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480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480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325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699959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3252" name="TextBox 26"/>
          <p:cNvSpPr/>
          <p:nvPr>
            <p:custDataLst>
              <p:tags r:id="rId4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散文线索的作用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4" name="TextBox 32"/>
          <p:cNvSpPr/>
          <p:nvPr>
            <p:custDataLst>
              <p:tags r:id="rId6"/>
            </p:custDataLst>
          </p:nvPr>
        </p:nvSpPr>
        <p:spPr>
          <a:xfrm>
            <a:off x="4312051" y="2214503"/>
            <a:ext cx="5276215" cy="102108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呈现某种情景或状态   揭示主题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表达某种情感或思想   深化主旨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6" name="TextBox 35"/>
          <p:cNvSpPr/>
          <p:nvPr>
            <p:custDataLst>
              <p:tags r:id="rId8"/>
            </p:custDataLst>
          </p:nvPr>
        </p:nvSpPr>
        <p:spPr>
          <a:xfrm>
            <a:off x="4340607" y="3733044"/>
            <a:ext cx="5800090" cy="102108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组织材料，贯穿全文；使结构清晰，</a:t>
            </a:r>
            <a:endParaRPr lang="en-US" altLang="zh-CN" sz="275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情节集中；使行文富于变化。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7" name="Rectangle 11"/>
          <p:cNvSpPr/>
          <p:nvPr>
            <p:custDataLst>
              <p:tags r:id="rId9"/>
            </p:custDataLst>
          </p:nvPr>
        </p:nvSpPr>
        <p:spPr>
          <a:xfrm>
            <a:off x="806305" y="319687"/>
            <a:ext cx="3475510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 fill="hold"/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 fill="hold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 fill="hold"/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 fill="hold"/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bldLvl="0" animBg="1"/>
      <p:bldP spid="53254" grpId="0" animBg="1" uiExpand="1" build="allAtOnce"/>
      <p:bldP spid="53255" grpId="0" bldLvl="0" animBg="1"/>
      <p:bldP spid="53256" grpId="0" animBg="1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837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2" name="TextBox 26"/>
          <p:cNvSpPr/>
          <p:nvPr>
            <p:custDataLst>
              <p:tags r:id="rId4"/>
            </p:custDataLst>
          </p:nvPr>
        </p:nvSpPr>
        <p:spPr>
          <a:xfrm>
            <a:off x="629926" y="9966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句段作用题失分点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4" name="TextBox 32"/>
          <p:cNvSpPr/>
          <p:nvPr>
            <p:custDataLst>
              <p:tags r:id="rId6"/>
            </p:custDataLst>
          </p:nvPr>
        </p:nvSpPr>
        <p:spPr>
          <a:xfrm>
            <a:off x="4335568" y="2179228"/>
            <a:ext cx="6850231" cy="1021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只概括字面意思，没有联系情感或主旨作答。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6" name="TextBox 35"/>
          <p:cNvSpPr/>
          <p:nvPr>
            <p:custDataLst>
              <p:tags r:id="rId8"/>
            </p:custDataLst>
          </p:nvPr>
        </p:nvSpPr>
        <p:spPr>
          <a:xfrm>
            <a:off x="4337248" y="3672571"/>
            <a:ext cx="6850231" cy="148653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作答不结合具体内容阐释，如只答“引起下文”则容易失分，应说明怎么引的，引出了什么。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7" name="Rectangle 11"/>
          <p:cNvSpPr/>
          <p:nvPr>
            <p:custDataLst>
              <p:tags r:id="rId9"/>
            </p:custDataLst>
          </p:nvPr>
        </p:nvSpPr>
        <p:spPr>
          <a:xfrm>
            <a:off x="69711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易错提醒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 fill="hold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 fill="hold"/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bldLvl="0" animBg="1"/>
      <p:bldP spid="58374" grpId="0" animBg="1" build="allAtOnce"/>
      <p:bldP spid="58375" grpId="0" bldLvl="0" animBg="1"/>
      <p:bldP spid="58376" grpId="0" animBg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5" name="TextBox 1"/>
          <p:cNvSpPr/>
          <p:nvPr>
            <p:custDataLst>
              <p:tags r:id="rId1"/>
            </p:custDataLst>
          </p:nvPr>
        </p:nvSpPr>
        <p:spPr>
          <a:xfrm>
            <a:off x="629926" y="9882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散文句段作用题答题思路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9396" name="组合 18"/>
          <p:cNvGrpSpPr/>
          <p:nvPr/>
        </p:nvGrpSpPr>
        <p:grpSpPr>
          <a:xfrm>
            <a:off x="2415555" y="1786155"/>
            <a:ext cx="4919980" cy="1639203"/>
            <a:chOff x="4827536" y="3571852"/>
            <a:chExt cx="9837111" cy="3277910"/>
          </a:xfrm>
        </p:grpSpPr>
        <p:sp>
          <p:nvSpPr>
            <p:cNvPr id="59397" name="椭圆 10"/>
            <p:cNvSpPr/>
            <p:nvPr>
              <p:custDataLst>
                <p:tags r:id="rId2"/>
              </p:custDataLst>
            </p:nvPr>
          </p:nvSpPr>
          <p:spPr>
            <a:xfrm>
              <a:off x="8108064" y="3571852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8" name="TextBox 11"/>
            <p:cNvSpPr/>
            <p:nvPr>
              <p:custDataLst>
                <p:tags r:id="rId3"/>
              </p:custDataLst>
            </p:nvPr>
          </p:nvSpPr>
          <p:spPr>
            <a:xfrm>
              <a:off x="4827536" y="4713945"/>
              <a:ext cx="9837111" cy="2135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确认段落在行文中的位置</a:t>
              </a:r>
              <a:endParaRPr lang="zh-CN" altLang="en-US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是开头段、中间段还是结尾段。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9399" name="组合 19"/>
          <p:cNvGrpSpPr/>
          <p:nvPr/>
        </p:nvGrpSpPr>
        <p:grpSpPr>
          <a:xfrm>
            <a:off x="6203508" y="2211144"/>
            <a:ext cx="4919980" cy="3047639"/>
            <a:chOff x="12401674" y="4424317"/>
            <a:chExt cx="9837111" cy="6093145"/>
          </a:xfrm>
        </p:grpSpPr>
        <p:sp>
          <p:nvSpPr>
            <p:cNvPr id="59400" name="椭圆 12"/>
            <p:cNvSpPr/>
            <p:nvPr>
              <p:custDataLst>
                <p:tags r:id="rId4"/>
              </p:custDataLst>
            </p:nvPr>
          </p:nvSpPr>
          <p:spPr>
            <a:xfrm>
              <a:off x="17180690" y="6261004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" name="TextBox 13"/>
            <p:cNvSpPr/>
            <p:nvPr>
              <p:custDataLst>
                <p:tags r:id="rId5"/>
              </p:custDataLst>
            </p:nvPr>
          </p:nvSpPr>
          <p:spPr>
            <a:xfrm>
              <a:off x="12401674" y="7403243"/>
              <a:ext cx="9837111" cy="3114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从内容上进行分析</a:t>
              </a:r>
              <a:endParaRPr lang="en-US" altLang="zh-CN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如该段写了什么，对文章主旨、</a:t>
              </a:r>
              <a:endParaRPr lang="en-US" altLang="zh-CN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抒发情感等有什么作用。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2" name="Picture 10" descr="D:\嘟儿私人\QQ\1074772015\FileRecv\箭头(1)\箭头-08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9680000" flipV="1">
              <a:off x="14649226" y="4424317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9403" name="组合 20"/>
          <p:cNvGrpSpPr/>
          <p:nvPr/>
        </p:nvGrpSpPr>
        <p:grpSpPr>
          <a:xfrm>
            <a:off x="1238014" y="4221867"/>
            <a:ext cx="6273800" cy="1904611"/>
            <a:chOff x="2470082" y="9097033"/>
            <a:chExt cx="12547391" cy="3813500"/>
          </a:xfrm>
        </p:grpSpPr>
        <p:sp>
          <p:nvSpPr>
            <p:cNvPr id="59404" name="椭圆 14"/>
            <p:cNvSpPr/>
            <p:nvPr>
              <p:custDataLst>
                <p:tags r:id="rId8"/>
              </p:custDataLst>
            </p:nvPr>
          </p:nvSpPr>
          <p:spPr>
            <a:xfrm>
              <a:off x="6888248" y="9629059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" name="TextBox 15"/>
            <p:cNvSpPr/>
            <p:nvPr>
              <p:custDataLst>
                <p:tags r:id="rId9"/>
              </p:custDataLst>
            </p:nvPr>
          </p:nvSpPr>
          <p:spPr>
            <a:xfrm>
              <a:off x="2470082" y="10771994"/>
              <a:ext cx="12547391" cy="21385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从结构上进行分析</a:t>
              </a:r>
              <a:endParaRPr lang="en-US" altLang="zh-CN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如承上启下、与前后文进行照应等作用。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6" name="Picture 10" descr="D:\嘟儿私人\QQ\1074772015\FileRecv\箭头(1)\箭头-08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1220000" flipV="1">
              <a:off x="7647534" y="9097033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9407" name="对角圆角矩形 36"/>
          <p:cNvSpPr/>
          <p:nvPr>
            <p:custDataLst>
              <p:tags r:id="rId11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408" name="Rectangle 19"/>
          <p:cNvSpPr/>
          <p:nvPr>
            <p:custDataLst>
              <p:tags r:id="rId12"/>
            </p:custDataLst>
          </p:nvPr>
        </p:nvSpPr>
        <p:spPr>
          <a:xfrm>
            <a:off x="69711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0418" name="组合 38"/>
          <p:cNvGrpSpPr/>
          <p:nvPr/>
        </p:nvGrpSpPr>
        <p:grpSpPr>
          <a:xfrm>
            <a:off x="1810826" y="1858386"/>
            <a:ext cx="9841958" cy="4664810"/>
            <a:chOff x="3616698" y="3714728"/>
            <a:chExt cx="19682987" cy="9330002"/>
          </a:xfrm>
        </p:grpSpPr>
        <p:grpSp>
          <p:nvGrpSpPr>
            <p:cNvPr id="60419" name="组合 25"/>
            <p:cNvGrpSpPr/>
            <p:nvPr/>
          </p:nvGrpSpPr>
          <p:grpSpPr>
            <a:xfrm>
              <a:off x="3616698" y="3714728"/>
              <a:ext cx="15962205" cy="8501122"/>
              <a:chOff x="4045326" y="3643290"/>
              <a:chExt cx="15962205" cy="8501122"/>
            </a:xfrm>
          </p:grpSpPr>
          <p:sp>
            <p:nvSpPr>
              <p:cNvPr id="60420" name="圆角矩形 21"/>
              <p:cNvSpPr/>
              <p:nvPr>
                <p:custDataLst>
                  <p:tags r:id="rId1"/>
                </p:custDataLst>
              </p:nvPr>
            </p:nvSpPr>
            <p:spPr>
              <a:xfrm>
                <a:off x="4045326" y="4071918"/>
                <a:ext cx="15962205" cy="8072494"/>
              </a:xfrm>
              <a:prstGeom prst="roundRect">
                <a:avLst>
                  <a:gd name="adj" fmla="val 4125"/>
                </a:avLst>
              </a:prstGeom>
              <a:solidFill>
                <a:srgbClr val="D5D5FF"/>
              </a:solidFill>
              <a:ln w="25400">
                <a:noFill/>
              </a:ln>
            </p:spPr>
            <p:txBody>
              <a:bodyPr lIns="91435" tIns="45717" rIns="91435" bIns="45717" anchor="ctr" anchorCtr="0"/>
              <a:p>
                <a:pPr algn="ctr" defTabSz="863600"/>
                <a:endPara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pSp>
            <p:nvGrpSpPr>
              <p:cNvPr id="60421" name="组合 20"/>
              <p:cNvGrpSpPr/>
              <p:nvPr/>
            </p:nvGrpSpPr>
            <p:grpSpPr>
              <a:xfrm>
                <a:off x="9971072" y="3643290"/>
                <a:ext cx="3500462" cy="1103004"/>
                <a:chOff x="9756758" y="4286232"/>
                <a:chExt cx="3500462" cy="1103004"/>
              </a:xfrm>
            </p:grpSpPr>
            <p:pic>
              <p:nvPicPr>
                <p:cNvPr id="60422" name="图片 18" descr="未标题-7.png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6758" y="4286232"/>
                  <a:ext cx="3500462" cy="10846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0423" name="TextBox 1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758866" y="4363034"/>
                  <a:ext cx="1760137" cy="10262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1435" tIns="45717" rIns="91435" bIns="45717" anchor="t" anchorCtr="0">
                  <a:spAutoFit/>
                </a:bodyPr>
                <a:p>
                  <a:pPr defTabSz="863600"/>
                  <a:r>
                    <a:rPr lang="zh-CN" altLang="en-US" sz="2750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开头</a:t>
                  </a:r>
                  <a:endPara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pic>
          <p:nvPicPr>
            <p:cNvPr id="60424" name="图片 37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0425" name="TextBox 26"/>
          <p:cNvSpPr/>
          <p:nvPr>
            <p:custDataLst>
              <p:tags r:id="rId7"/>
            </p:custDataLst>
          </p:nvPr>
        </p:nvSpPr>
        <p:spPr>
          <a:xfrm>
            <a:off x="3524224" y="1011766"/>
            <a:ext cx="4379243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426" name="TextBox 24"/>
          <p:cNvSpPr/>
          <p:nvPr>
            <p:custDataLst>
              <p:tags r:id="rId8"/>
            </p:custDataLst>
          </p:nvPr>
        </p:nvSpPr>
        <p:spPr>
          <a:xfrm>
            <a:off x="2773353" y="2500070"/>
            <a:ext cx="6359729" cy="347535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①开篇点题            ②总领全文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③引起下文话题    ④为下文作铺垫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⑤渲染环境氛围，奠定情感基调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⑥设置悬念，激发读者阅读兴趣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0427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28" name="Rectangle 15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 fill="hold"/>
                                        <p:tgtEl>
                                          <p:spTgt spid="604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 fill="hold"/>
                                        <p:tgtEl>
                                          <p:spTgt spid="604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 fill="hold"/>
                                        <p:tgtEl>
                                          <p:spTgt spid="6042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 fill="hold"/>
                                        <p:tgtEl>
                                          <p:spTgt spid="60426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2" name="圆角矩形 32"/>
          <p:cNvSpPr/>
          <p:nvPr>
            <p:custDataLst>
              <p:tags r:id="rId1"/>
            </p:custDataLst>
          </p:nvPr>
        </p:nvSpPr>
        <p:spPr>
          <a:xfrm>
            <a:off x="1810826" y="2071721"/>
            <a:ext cx="7982417" cy="3225219"/>
          </a:xfrm>
          <a:prstGeom prst="roundRect">
            <a:avLst>
              <a:gd name="adj" fmla="val 4125"/>
            </a:avLst>
          </a:prstGeom>
          <a:solidFill>
            <a:srgbClr val="D5D5FF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endParaRPr lang="zh-CN" altLang="en-US" sz="275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1443" name="组合 17"/>
          <p:cNvGrpSpPr/>
          <p:nvPr/>
        </p:nvGrpSpPr>
        <p:grpSpPr>
          <a:xfrm>
            <a:off x="4773996" y="1858386"/>
            <a:ext cx="6878788" cy="4664810"/>
            <a:chOff x="9542444" y="3714728"/>
            <a:chExt cx="13757241" cy="9330002"/>
          </a:xfrm>
        </p:grpSpPr>
        <p:grpSp>
          <p:nvGrpSpPr>
            <p:cNvPr id="61444" name="组合 20"/>
            <p:cNvGrpSpPr/>
            <p:nvPr/>
          </p:nvGrpSpPr>
          <p:grpSpPr>
            <a:xfrm>
              <a:off x="9542444" y="3714728"/>
              <a:ext cx="3500462" cy="1103004"/>
              <a:chOff x="9756758" y="4286232"/>
              <a:chExt cx="3500462" cy="1103004"/>
            </a:xfrm>
          </p:grpSpPr>
          <p:pic>
            <p:nvPicPr>
              <p:cNvPr id="61445" name="图片 18" descr="未标题-7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9756758" y="4286232"/>
                <a:ext cx="3500462" cy="108464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446" name="TextBox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758866" y="4363034"/>
                <a:ext cx="1760177" cy="1026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5" tIns="45717" rIns="91435" bIns="45717" anchor="t" anchorCtr="0">
                <a:spAutoFit/>
              </a:bodyPr>
              <a:p>
                <a:pPr defTabSz="863600"/>
                <a:r>
                  <a: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中间</a:t>
                </a:r>
                <a:endParaRPr lang="zh-CN" altLang="en-US" sz="275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61447" name="图片 16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48" name="TextBox 24"/>
          <p:cNvSpPr/>
          <p:nvPr>
            <p:custDataLst>
              <p:tags r:id="rId7"/>
            </p:custDataLst>
          </p:nvPr>
        </p:nvSpPr>
        <p:spPr>
          <a:xfrm>
            <a:off x="2773353" y="2500070"/>
            <a:ext cx="6966137" cy="262890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①承上启下            ②照应开头</a:t>
            </a:r>
            <a:r>
              <a:rPr lang="en-US" altLang="zh-CN" sz="2750" b="1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结尾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③引起下文内容    ④暗示或深化主旨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⑤埋下伏笔，为下文作铺垫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1449" name="TextBox 28"/>
          <p:cNvSpPr/>
          <p:nvPr>
            <p:custDataLst>
              <p:tags r:id="rId8"/>
            </p:custDataLst>
          </p:nvPr>
        </p:nvSpPr>
        <p:spPr>
          <a:xfrm>
            <a:off x="3816509" y="1000007"/>
            <a:ext cx="3667007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50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51" name="Rectangle 14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 fill="hold"/>
                                        <p:tgtEl>
                                          <p:spTgt spid="6144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 fill="hold"/>
                                        <p:tgtEl>
                                          <p:spTgt spid="61448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 fill="hold"/>
                                        <p:tgtEl>
                                          <p:spTgt spid="61448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2466" name="圆角矩形 30"/>
          <p:cNvSpPr/>
          <p:nvPr>
            <p:custDataLst>
              <p:tags r:id="rId1"/>
            </p:custDataLst>
          </p:nvPr>
        </p:nvSpPr>
        <p:spPr>
          <a:xfrm>
            <a:off x="1810826" y="2071721"/>
            <a:ext cx="7982417" cy="3517505"/>
          </a:xfrm>
          <a:prstGeom prst="roundRect">
            <a:avLst>
              <a:gd name="adj" fmla="val 4125"/>
            </a:avLst>
          </a:prstGeom>
          <a:solidFill>
            <a:srgbClr val="D5D5FF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endParaRPr lang="zh-CN" altLang="en-US" sz="275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2467" name="组合 15"/>
          <p:cNvGrpSpPr/>
          <p:nvPr/>
        </p:nvGrpSpPr>
        <p:grpSpPr>
          <a:xfrm>
            <a:off x="4773996" y="1858386"/>
            <a:ext cx="6878788" cy="4664810"/>
            <a:chOff x="9542444" y="3714728"/>
            <a:chExt cx="13757241" cy="9330002"/>
          </a:xfrm>
        </p:grpSpPr>
        <p:grpSp>
          <p:nvGrpSpPr>
            <p:cNvPr id="62468" name="组合 20"/>
            <p:cNvGrpSpPr/>
            <p:nvPr/>
          </p:nvGrpSpPr>
          <p:grpSpPr>
            <a:xfrm>
              <a:off x="9542444" y="3714728"/>
              <a:ext cx="3500462" cy="1103004"/>
              <a:chOff x="9756758" y="4286232"/>
              <a:chExt cx="3500462" cy="1103004"/>
            </a:xfrm>
          </p:grpSpPr>
          <p:pic>
            <p:nvPicPr>
              <p:cNvPr id="62469" name="图片 18" descr="未标题-7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9756758" y="4286232"/>
                <a:ext cx="3500462" cy="108464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470" name="TextBox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758866" y="4363034"/>
                <a:ext cx="1760177" cy="1026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5" tIns="45717" rIns="91435" bIns="45717" anchor="t" anchorCtr="0">
                <a:spAutoFit/>
              </a:bodyPr>
              <a:p>
                <a:pPr defTabSz="863600"/>
                <a:r>
                  <a: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结尾</a:t>
                </a:r>
                <a:endParaRPr lang="zh-CN" altLang="en-US" sz="275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62471" name="图片 14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2472" name="TextBox 24"/>
          <p:cNvSpPr/>
          <p:nvPr>
            <p:custDataLst>
              <p:tags r:id="rId7"/>
            </p:custDataLst>
          </p:nvPr>
        </p:nvSpPr>
        <p:spPr>
          <a:xfrm>
            <a:off x="2215659" y="2358966"/>
            <a:ext cx="7713649" cy="296735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①总结全文，呼应开头 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②卒章显志，升华情感 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③画龙点睛，深化主题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④委婉含蓄，意在言外，发人深思，令人回味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2473" name="TextBox 25"/>
          <p:cNvSpPr/>
          <p:nvPr>
            <p:custDataLst>
              <p:tags r:id="rId8"/>
            </p:custDataLst>
          </p:nvPr>
        </p:nvSpPr>
        <p:spPr>
          <a:xfrm>
            <a:off x="3577977" y="993288"/>
            <a:ext cx="4144071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474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5" name="Rectangle 14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 fill="hold"/>
                                        <p:tgtEl>
                                          <p:spTgt spid="624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 fill="hold"/>
                                        <p:tgtEl>
                                          <p:spTgt spid="62472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 fill="hold"/>
                                        <p:tgtEl>
                                          <p:spTgt spid="62472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 fill="hold"/>
                                        <p:tgtEl>
                                          <p:spTgt spid="62472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2" name="TextBox 26"/>
          <p:cNvSpPr/>
          <p:nvPr>
            <p:custDataLst>
              <p:tags r:id="rId1"/>
            </p:custDataLst>
          </p:nvPr>
        </p:nvSpPr>
        <p:spPr>
          <a:xfrm>
            <a:off x="629926" y="921056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6563" name="组合 24"/>
          <p:cNvGrpSpPr/>
          <p:nvPr/>
        </p:nvGrpSpPr>
        <p:grpSpPr>
          <a:xfrm>
            <a:off x="1600851" y="1668568"/>
            <a:ext cx="3342805" cy="2109831"/>
            <a:chOff x="1384450" y="3929042"/>
            <a:chExt cx="6688382" cy="4220272"/>
          </a:xfrm>
        </p:grpSpPr>
        <p:sp>
          <p:nvSpPr>
            <p:cNvPr id="66564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开篇点题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65" name="组合 18"/>
            <p:cNvGrpSpPr/>
            <p:nvPr/>
          </p:nvGrpSpPr>
          <p:grpSpPr>
            <a:xfrm>
              <a:off x="1384450" y="5072050"/>
              <a:ext cx="6688382" cy="3077264"/>
              <a:chOff x="1384450" y="5072050"/>
              <a:chExt cx="6688382" cy="3077264"/>
            </a:xfrm>
          </p:grpSpPr>
          <p:sp>
            <p:nvSpPr>
              <p:cNvPr id="66566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1384450" y="5850608"/>
                <a:ext cx="6688382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突出文章主题，给读者留下深刻的印象。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67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68" name="组合 32"/>
          <p:cNvGrpSpPr/>
          <p:nvPr/>
        </p:nvGrpSpPr>
        <p:grpSpPr>
          <a:xfrm>
            <a:off x="5879306" y="1656809"/>
            <a:ext cx="4379243" cy="2104792"/>
            <a:chOff x="6785050" y="3960573"/>
            <a:chExt cx="8755906" cy="4211391"/>
          </a:xfrm>
        </p:grpSpPr>
        <p:sp>
          <p:nvSpPr>
            <p:cNvPr id="66569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前后照应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0" name="组合 19"/>
            <p:cNvGrpSpPr/>
            <p:nvPr/>
          </p:nvGrpSpPr>
          <p:grpSpPr>
            <a:xfrm>
              <a:off x="6785050" y="5103581"/>
              <a:ext cx="8755906" cy="3068383"/>
              <a:chOff x="6785050" y="5103581"/>
              <a:chExt cx="8755906" cy="3068383"/>
            </a:xfrm>
          </p:grpSpPr>
          <p:sp>
            <p:nvSpPr>
              <p:cNvPr id="66571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6785050" y="5904789"/>
                <a:ext cx="8755906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用线索来贯穿全文，使文章思路清晰，结构严谨。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2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3" name="组合 40"/>
          <p:cNvGrpSpPr/>
          <p:nvPr/>
        </p:nvGrpSpPr>
        <p:grpSpPr>
          <a:xfrm>
            <a:off x="1560536" y="4058926"/>
            <a:ext cx="3383120" cy="2096392"/>
            <a:chOff x="14354174" y="3960573"/>
            <a:chExt cx="6768306" cy="4196371"/>
          </a:xfrm>
        </p:grpSpPr>
        <p:sp>
          <p:nvSpPr>
            <p:cNvPr id="66574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铺垫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5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6576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使行文更流畅，增强文章内容的合理性。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7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8" name="组合 45"/>
          <p:cNvGrpSpPr/>
          <p:nvPr/>
        </p:nvGrpSpPr>
        <p:grpSpPr>
          <a:xfrm>
            <a:off x="5879306" y="4082443"/>
            <a:ext cx="4429637" cy="2072875"/>
            <a:chOff x="816811" y="3929042"/>
            <a:chExt cx="8856911" cy="4146608"/>
          </a:xfrm>
        </p:grpSpPr>
        <p:sp>
          <p:nvSpPr>
            <p:cNvPr id="66579" name="圆角矩形 46"/>
            <p:cNvSpPr/>
            <p:nvPr>
              <p:custDataLst>
                <p:tags r:id="rId1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层层深入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6580" name="圆角矩形 47"/>
            <p:cNvSpPr/>
            <p:nvPr>
              <p:custDataLst>
                <p:tags r:id="rId13"/>
              </p:custDataLst>
            </p:nvPr>
          </p:nvSpPr>
          <p:spPr>
            <a:xfrm>
              <a:off x="816811" y="5801250"/>
              <a:ext cx="8856911" cy="2274400"/>
            </a:xfrm>
            <a:prstGeom prst="roundRect">
              <a:avLst>
                <a:gd name="adj" fmla="val 4190"/>
              </a:avLst>
            </a:prstGeom>
            <a:solidFill>
              <a:srgbClr val="C9E9FF"/>
            </a:solidFill>
            <a:ln w="25400" cap="flat" cmpd="sng">
              <a:solidFill>
                <a:srgbClr val="D9F0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91435" tIns="45717" rIns="91435" bIns="45717" anchor="ctr" anchorCtr="0"/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使叙述或说理自然深入，容</a:t>
              </a:r>
              <a:endParaRPr lang="en-US" altLang="zh-CN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易被读者接受。</a:t>
              </a:r>
              <a:endParaRPr lang="zh-CN" altLang="en-US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66581" name="图片 48" descr="未标题-8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661505" y="5072050"/>
              <a:ext cx="175513" cy="792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6582" name="对角圆角矩形 36"/>
          <p:cNvSpPr/>
          <p:nvPr>
            <p:custDataLst>
              <p:tags r:id="rId15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583" name="Rectangle 26"/>
          <p:cNvSpPr/>
          <p:nvPr>
            <p:custDataLst>
              <p:tags r:id="rId16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 fill="hold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7586" name="TextBox 26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7587" name="组合 24"/>
          <p:cNvGrpSpPr/>
          <p:nvPr/>
        </p:nvGrpSpPr>
        <p:grpSpPr>
          <a:xfrm>
            <a:off x="3431835" y="1685366"/>
            <a:ext cx="4711843" cy="2109831"/>
            <a:chOff x="7936" y="3929042"/>
            <a:chExt cx="9424686" cy="4220272"/>
          </a:xfrm>
        </p:grpSpPr>
        <p:sp>
          <p:nvSpPr>
            <p:cNvPr id="6758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以小见大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89" name="组合 18"/>
            <p:cNvGrpSpPr/>
            <p:nvPr/>
          </p:nvGrpSpPr>
          <p:grpSpPr>
            <a:xfrm>
              <a:off x="7936" y="5072050"/>
              <a:ext cx="9424686" cy="3077264"/>
              <a:chOff x="7936" y="5072050"/>
              <a:chExt cx="9424686" cy="3077264"/>
            </a:xfrm>
          </p:grpSpPr>
          <p:sp>
            <p:nvSpPr>
              <p:cNvPr id="67590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7936" y="5850608"/>
                <a:ext cx="9424686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用身边小的事、物阐述大的主题，使主题深刻，有说服力。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1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2" name="组合 32"/>
          <p:cNvGrpSpPr/>
          <p:nvPr/>
        </p:nvGrpSpPr>
        <p:grpSpPr>
          <a:xfrm>
            <a:off x="1844422" y="4067325"/>
            <a:ext cx="2990047" cy="2104791"/>
            <a:chOff x="8225210" y="3960573"/>
            <a:chExt cx="5976664" cy="4211391"/>
          </a:xfrm>
        </p:grpSpPr>
        <p:sp>
          <p:nvSpPr>
            <p:cNvPr id="67593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设置线索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4" name="组合 19"/>
            <p:cNvGrpSpPr/>
            <p:nvPr/>
          </p:nvGrpSpPr>
          <p:grpSpPr>
            <a:xfrm>
              <a:off x="8225210" y="5103581"/>
              <a:ext cx="5976664" cy="3068383"/>
              <a:chOff x="8225210" y="5103581"/>
              <a:chExt cx="5976664" cy="3068383"/>
            </a:xfrm>
          </p:grpSpPr>
          <p:sp>
            <p:nvSpPr>
              <p:cNvPr id="67595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8225210" y="5904789"/>
                <a:ext cx="5976664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使文章结构严谨连贯，浑然一体。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6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7" name="组合 40"/>
          <p:cNvGrpSpPr/>
          <p:nvPr/>
        </p:nvGrpSpPr>
        <p:grpSpPr>
          <a:xfrm>
            <a:off x="6924142" y="4067325"/>
            <a:ext cx="3384801" cy="2098072"/>
            <a:chOff x="14354174" y="3960573"/>
            <a:chExt cx="6768306" cy="4196371"/>
          </a:xfrm>
        </p:grpSpPr>
        <p:sp>
          <p:nvSpPr>
            <p:cNvPr id="67598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卒章显志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9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7600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增强文章的深刻性、感染力，使结构完整。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601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67602" name="对角圆角矩形 36"/>
          <p:cNvSpPr/>
          <p:nvPr>
            <p:custDataLst>
              <p:tags r:id="rId12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7603" name="Rectangle 22"/>
          <p:cNvSpPr/>
          <p:nvPr>
            <p:custDataLst>
              <p:tags r:id="rId13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  <p:pic>
        <p:nvPicPr>
          <p:cNvPr id="67604" name="New picture" hidden="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981507" y="11006585"/>
            <a:ext cx="483783" cy="2822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 fill="hold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 fill="hold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 fill="hold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302260" y="874395"/>
            <a:ext cx="11737340" cy="598360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…………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 先说那街。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……</a:t>
            </a: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960" b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……</a:t>
            </a:r>
            <a:r>
              <a:rPr lang="zh-CN" altLang="en-US" sz="2960" b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且说那人。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 …………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 再说那灯。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…………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218" name="矩形 21507"/>
          <p:cNvSpPr/>
          <p:nvPr>
            <p:custDataLst>
              <p:tags r:id="rId2"/>
            </p:custDataLst>
          </p:nvPr>
        </p:nvSpPr>
        <p:spPr>
          <a:xfrm>
            <a:off x="1033145" y="325120"/>
            <a:ext cx="10231755" cy="93599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/>
            <a:r>
              <a:rPr lang="en-US" altLang="zh-CN" sz="27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2018</a:t>
            </a:r>
            <a:r>
              <a:rPr lang="zh-CN" altLang="en-US" sz="27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年高考语文浙江卷</a:t>
            </a:r>
            <a:br>
              <a:rPr lang="zh-CN" altLang="en-US" sz="275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75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</a:t>
            </a: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汴京的星河  叶文玲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11505" y="710565"/>
            <a:ext cx="10752455" cy="554736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/>
          <a:p>
            <a:pPr marL="0" indent="0">
              <a:buNone/>
            </a:pPr>
            <a:r>
              <a:rPr lang="en-US" altLang="zh-CN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12. 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从结构上分析作品为什么先写街、再写人、后写灯。</a:t>
            </a:r>
            <a:endParaRPr lang="en-US" altLang="zh-CN" sz="3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en-US" altLang="zh-CN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266" name="文本框 50178"/>
          <p:cNvSpPr/>
          <p:nvPr>
            <p:custDataLst>
              <p:tags r:id="rId2"/>
            </p:custDataLst>
          </p:nvPr>
        </p:nvSpPr>
        <p:spPr>
          <a:xfrm>
            <a:off x="804625" y="1413239"/>
            <a:ext cx="10139282" cy="452120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50000"/>
              </a:lnSpc>
            </a:pPr>
            <a:r>
              <a:rPr lang="en-US" altLang="zh-CN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①</a:t>
            </a: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先写街的繁荣做铺垫，引出人潮汹涌。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②再写游人众多，为后面观灯受阻埋伏笔。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③最后写观灯盛况，把作品推向高潮并点题。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④层层铺垫，层层推进。 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  <a:spcBef>
                <a:spcPct val="50000"/>
              </a:spcBef>
            </a:pP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770" y="5246370"/>
            <a:ext cx="4769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863600"/>
            <a:r>
              <a:rPr lang="zh-CN" altLang="en-US" sz="48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逻辑知识导读法</a:t>
            </a:r>
            <a:endParaRPr lang="zh-CN" altLang="en-US" sz="48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122411564234"/>
          <p:cNvPicPr>
            <a:picLocks noChangeAspect="1"/>
          </p:cNvPicPr>
          <p:nvPr/>
        </p:nvPicPr>
        <p:blipFill>
          <a:blip r:embed="rId1"/>
          <a:srcRect t="60340" b="3691"/>
          <a:stretch>
            <a:fillRect/>
          </a:stretch>
        </p:blipFill>
        <p:spPr>
          <a:xfrm>
            <a:off x="-19685" y="4036060"/>
            <a:ext cx="12261215" cy="2487295"/>
          </a:xfrm>
          <a:prstGeom prst="rect">
            <a:avLst/>
          </a:prstGeom>
        </p:spPr>
      </p:pic>
      <p:pic>
        <p:nvPicPr>
          <p:cNvPr id="7" name="内容占位符 6" descr="2008122411564234"/>
          <p:cNvPicPr>
            <a:picLocks noGrp="1" noChangeAspect="1"/>
          </p:cNvPicPr>
          <p:nvPr>
            <p:ph sz="quarter" idx="13"/>
          </p:nvPr>
        </p:nvPicPr>
        <p:blipFill>
          <a:blip r:embed="rId1"/>
          <a:srcRect b="65172"/>
          <a:stretch>
            <a:fillRect/>
          </a:stretch>
        </p:blipFill>
        <p:spPr>
          <a:xfrm>
            <a:off x="-19685" y="864235"/>
            <a:ext cx="12283440" cy="3171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9685" y="-27940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193290" y="-27305"/>
            <a:ext cx="10772775" cy="594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smtClean="0">
                <a:solidFill>
                  <a:srgbClr val="FF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3600" b="1" smtClean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4400" b="1" smtClean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4400" b="1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文学类文本阅读</a:t>
            </a:r>
            <a:endParaRPr lang="zh-CN" altLang="zh-CN" sz="360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0B5FD1"/>
                </a:solidFill>
              </a:rPr>
              <a:t> 3.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体会重要语句的丰富含意，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4.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鉴赏作品的文学形象，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     </a:t>
            </a:r>
            <a:r>
              <a:rPr lang="zh-CN" altLang="zh-CN" sz="3600" b="1" smtClean="0">
                <a:solidFill>
                  <a:srgbClr val="0B5FD1"/>
                </a:solidFill>
              </a:rPr>
              <a:t>领悟作品的艺术魅力</a:t>
            </a: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5.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评价作品表现出的价值判断和审美取向</a:t>
            </a:r>
            <a:endParaRPr lang="zh-CN" altLang="zh-CN" sz="3600" b="1" smtClean="0">
              <a:solidFill>
                <a:srgbClr val="0B5FD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429510" y="2000250"/>
            <a:ext cx="888682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品味精彩的语言表达艺术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0515" y="-635"/>
            <a:ext cx="1166304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880"/>
              </a:lnSpc>
            </a:pPr>
            <a:r>
              <a:rPr lang="en-US" altLang="zh-CN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结构上：①与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标题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照应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凸显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主要地位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。②“老马”具有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线索性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，作者通过“老马”串联起所有的人物活动，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使行文更加紧凑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，更好的表现主题。</a:t>
            </a:r>
            <a:endParaRPr lang="zh-CN" altLang="en-US" sz="44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880"/>
              </a:lnSpc>
            </a:pP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内容上：①全文围绕着给“老马” 治病展开，是本文的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核心事件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44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880"/>
              </a:lnSpc>
            </a:pP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②作者通过“老马”的状态描写，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烘托了老努尔旦的形象</a:t>
            </a:r>
            <a:r>
              <a:rPr lang="zh-CN" altLang="en-US" sz="44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44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" y="0"/>
            <a:ext cx="1203452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.①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侧面烘托。</a:t>
            </a:r>
            <a:r>
              <a:rPr lang="zh-CN" altLang="en-US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阿依旦大姐在老努尔旦未出场之前，就不断的强调，他是个啰嗦的人，给读者以先声夺人之感。</a:t>
            </a:r>
            <a:endParaRPr lang="zh-CN" altLang="en-US" sz="40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欲扬先抑。</a:t>
            </a:r>
            <a:r>
              <a:rPr lang="zh-CN" altLang="en-US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前后的对比反差。前面写了老努尔旦很啰嗦，但是在医马前后，他却没有啰嗦，更多的表现出来是对马的关爱。还有老努尔旦对布鲁尔前后态度的改变，以及对马的粗心和细心都形成了对照。</a:t>
            </a:r>
            <a:endParaRPr lang="zh-CN" altLang="en-US" sz="40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78105"/>
            <a:ext cx="1210818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40"/>
              </a:lnSpc>
            </a:pPr>
            <a:r>
              <a:rPr lang="en-US" altLang="zh-CN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.①文章用大量篇幅写了在布鲁尔治疗马时老努尔旦与老马的状态，写出了人与马在经历磨难时的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坚定与忍耐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②文章既写了与马相关的“哈萨克人”的活动，也从牧民的视角写出“马”的活动与感受，表现出“马”在牧民生活中的不可或缺的地位，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点明牧民浓厚的爱马情结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展现了独特鲜明的哈萨克风俗习惯与传统文化。</a:t>
            </a:r>
            <a:endParaRPr lang="zh-CN" altLang="en-US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③文章写老努尔旦把马当做朋友、家人，而马也与主人心意相通，深刻地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表现出牧民与马、自然和谐共存的状态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④文章最后“他和它都迈着摇晃的步伐”“一瘸一拐”“消失”流露出人与马相依为命的情感，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隐隐暗示了生活中不能言说的孤独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1025" y="-127635"/>
            <a:ext cx="102831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1D41D5"/>
                </a:solidFill>
              </a:rPr>
              <a:t>14.D 【馈：传输，运输。】 </a:t>
            </a:r>
            <a:endParaRPr lang="zh-CN" altLang="en-US" sz="3200" b="1">
              <a:solidFill>
                <a:srgbClr val="1D41D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1D41D5"/>
                </a:solidFill>
              </a:rPr>
              <a:t>15.D 【D 项两个“而”都表修饰。A 项连词，表目的，来；介词，用。B 项代词，代士卒； 代词，那里。C 项代词，代这件事；代词，代自己】 </a:t>
            </a:r>
            <a:endParaRPr lang="zh-CN" altLang="en-US" sz="3200" b="1">
              <a:solidFill>
                <a:srgbClr val="1D41D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1D41D5"/>
                </a:solidFill>
              </a:rPr>
              <a:t>16.B 【B 项作者不认为柳中丞是冒失的孤军挺进，他能服人心是因为他个人的人格及能把握时机】</a:t>
            </a:r>
            <a:endParaRPr lang="zh-CN" altLang="en-US" sz="3200" b="1">
              <a:solidFill>
                <a:srgbClr val="1D41D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1D41D5"/>
                </a:solidFill>
              </a:rPr>
              <a:t>17.急 之 则 怨 /缓 之 则 不 用 命 /浮 寄 孤 悬/ 形 势 销 弱 /又 与 贼 不 相 谙委/临 敌 恐 骇/ 难 以 有 功</a:t>
            </a:r>
            <a:endParaRPr lang="zh-CN" altLang="en-US" sz="32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81355" y="0"/>
            <a:ext cx="1151064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18.</a:t>
            </a:r>
            <a:r>
              <a:rPr lang="zh-CN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）手握重兵的将领，勇猛的武士劲旅，畏惧懦弱，退缩不前，没有人愿意拿起兵器成为士卒的先行者。</a:t>
            </a:r>
            <a:endParaRPr lang="zh-CN" sz="4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（“畏懦蹙蹜”“莫”“杖”各</a:t>
            </a:r>
            <a:r>
              <a:rPr 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 </a:t>
            </a:r>
            <a:r>
              <a:rPr lang="zh-CN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分）</a:t>
            </a:r>
            <a:r>
              <a:rPr 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（</a:t>
            </a:r>
            <a:r>
              <a:rPr lang="en-US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4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）一般普通人的身心想法，是（希望）让到来的军队如同应时的雨水，夏商周三代使用军队作战，不超出（在）这样的想法。</a:t>
            </a:r>
            <a:endParaRPr lang="zh-CN" sz="4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（“众人”“所至”“师”各</a:t>
            </a:r>
            <a:r>
              <a:rPr 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 </a:t>
            </a:r>
            <a:r>
              <a:rPr lang="zh-CN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分）</a:t>
            </a:r>
            <a:r>
              <a:rPr lang="en-US" sz="4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en-US" sz="4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9560" y="0"/>
            <a:ext cx="11718290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1D41D5"/>
                </a:solidFill>
              </a:rPr>
              <a:t>19.羁愁 闲适（得意、不受世俗的羁绊、对自由的热爱、对隐居生活的热爱）</a:t>
            </a:r>
            <a:endParaRPr lang="zh-CN" altLang="en-US" sz="3200" b="1">
              <a:solidFill>
                <a:srgbClr val="1D41D5"/>
              </a:solidFill>
            </a:endParaRPr>
          </a:p>
          <a:p>
            <a:r>
              <a:rPr lang="zh-CN" altLang="en-US" sz="3200" b="1">
                <a:solidFill>
                  <a:srgbClr val="1D41D5"/>
                </a:solidFill>
              </a:rPr>
              <a:t>20.①描写角度不同。《高邮》</a:t>
            </a:r>
            <a:r>
              <a:rPr lang="zh-CN" altLang="en-US" sz="3200" b="1">
                <a:solidFill>
                  <a:srgbClr val="FF0000"/>
                </a:solidFill>
              </a:rPr>
              <a:t>点面结合</a:t>
            </a:r>
            <a:r>
              <a:rPr lang="zh-CN" altLang="en-US" sz="3200" b="1">
                <a:solidFill>
                  <a:srgbClr val="1D41D5"/>
                </a:solidFill>
              </a:rPr>
              <a:t>，既有远景勾勒，也有细致景物的描摹，描写的较为细致，营造清新的意境；《点绛唇》只注重“点”，西湖特色景致的“点”，引发读者想 象勾勒整幅画面。</a:t>
            </a:r>
            <a:endParaRPr lang="zh-CN" altLang="en-US" sz="3200" b="1">
              <a:solidFill>
                <a:srgbClr val="1D41D5"/>
              </a:solidFill>
            </a:endParaRPr>
          </a:p>
          <a:p>
            <a:r>
              <a:rPr lang="zh-CN" altLang="en-US" sz="3200" b="1">
                <a:solidFill>
                  <a:srgbClr val="1D41D5"/>
                </a:solidFill>
              </a:rPr>
              <a:t>②描写手法不同。《高邮》</a:t>
            </a:r>
            <a:r>
              <a:rPr lang="zh-CN" altLang="en-US" sz="3200" b="1">
                <a:solidFill>
                  <a:srgbClr val="FF0000"/>
                </a:solidFill>
              </a:rPr>
              <a:t>视听结合</a:t>
            </a:r>
            <a:r>
              <a:rPr lang="zh-CN" altLang="en-US" sz="3200" b="1">
                <a:solidFill>
                  <a:srgbClr val="1D41D5"/>
                </a:solidFill>
              </a:rPr>
              <a:t>，有生活气息，烟火气，偏向于景物的“活”。《点绛唇》则</a:t>
            </a:r>
            <a:r>
              <a:rPr lang="zh-CN" altLang="en-US" sz="3200" b="1">
                <a:solidFill>
                  <a:srgbClr val="FF0000"/>
                </a:solidFill>
              </a:rPr>
              <a:t>以动衬静</a:t>
            </a:r>
            <a:r>
              <a:rPr lang="zh-CN" altLang="en-US" sz="3200" b="1">
                <a:solidFill>
                  <a:srgbClr val="1D41D5"/>
                </a:solidFill>
              </a:rPr>
              <a:t>，用“高歌”“拍掌”“荡浆”反衬出景物的“静”。</a:t>
            </a:r>
            <a:endParaRPr lang="zh-CN" altLang="en-US" sz="3200" b="1">
              <a:solidFill>
                <a:srgbClr val="1D41D5"/>
              </a:solidFill>
            </a:endParaRPr>
          </a:p>
          <a:p>
            <a:r>
              <a:rPr lang="zh-CN" altLang="en-US" sz="3200" b="1">
                <a:solidFill>
                  <a:srgbClr val="1D41D5"/>
                </a:solidFill>
              </a:rPr>
              <a:t>③ 写景目的不同，《高邮》</a:t>
            </a:r>
            <a:r>
              <a:rPr lang="zh-CN" altLang="en-US" sz="3200" b="1">
                <a:solidFill>
                  <a:srgbClr val="FF0000"/>
                </a:solidFill>
              </a:rPr>
              <a:t>为抒情张本</a:t>
            </a:r>
            <a:r>
              <a:rPr lang="zh-CN" altLang="en-US" sz="3200" b="1">
                <a:solidFill>
                  <a:srgbClr val="1D41D5"/>
                </a:solidFill>
              </a:rPr>
              <a:t>，借景抒情。前六句描写的山水田园风光是为了引出 “羁愁”。《点绛唇》的写景是把景作为人物活动的背景，写出闲适之情，不受世俗的羁绊， 对自由的热爱。</a:t>
            </a:r>
            <a:endParaRPr lang="zh-CN" altLang="en-US" sz="32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-635"/>
            <a:ext cx="12294870" cy="7785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rgbClr val="0B5FD1"/>
                </a:solidFill>
              </a:rPr>
              <a:t>(2020</a:t>
            </a:r>
            <a:r>
              <a:rPr lang="zh-CN" altLang="zh-CN" sz="3200" b="1">
                <a:solidFill>
                  <a:srgbClr val="0B5FD1"/>
                </a:solidFill>
              </a:rPr>
              <a:t>浙</a:t>
            </a:r>
            <a:r>
              <a:rPr lang="en-US" altLang="zh-CN" sz="3200" b="1">
                <a:solidFill>
                  <a:srgbClr val="0B5FD1"/>
                </a:solidFill>
              </a:rPr>
              <a:t>)</a:t>
            </a:r>
            <a:r>
              <a:rPr lang="zh-CN" altLang="en-US" sz="3200" b="1">
                <a:solidFill>
                  <a:srgbClr val="0B5FD1"/>
                </a:solidFill>
              </a:rPr>
              <a:t>B. 历经千年沧桑，觥（gōng）筹交错的场面早已</a:t>
            </a:r>
            <a:r>
              <a:rPr lang="zh-CN" altLang="en-US" sz="3200" b="1">
                <a:solidFill>
                  <a:srgbClr val="FF0000"/>
                </a:solidFill>
              </a:rPr>
              <a:t>湮（yān）没</a:t>
            </a:r>
            <a:r>
              <a:rPr lang="zh-CN" altLang="en-US" sz="3200" b="1">
                <a:solidFill>
                  <a:srgbClr val="0B5FD1"/>
                </a:solidFill>
              </a:rPr>
              <a:t>于历史深处，但留存至今的一件件青铜器足以让人们浮想联</a:t>
            </a:r>
            <a:r>
              <a:rPr lang="zh-CN" altLang="en-US" sz="3200" b="1">
                <a:solidFill>
                  <a:srgbClr val="FF0000"/>
                </a:solidFill>
              </a:rPr>
              <a:t>篇</a:t>
            </a:r>
            <a:r>
              <a:rPr lang="zh-CN" altLang="en-US" sz="3200" b="1">
                <a:solidFill>
                  <a:srgbClr val="0B5FD1"/>
                </a:solidFill>
              </a:rPr>
              <a:t>，去回味那个钟鸣鼎食的时代。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 b="1">
              <a:solidFill>
                <a:srgbClr val="0B5FD1"/>
              </a:solidFill>
            </a:endParaRPr>
          </a:p>
          <a:p>
            <a:r>
              <a:rPr lang="en-US" altLang="zh-CN" sz="3200" b="1">
                <a:solidFill>
                  <a:srgbClr val="0B5FD1"/>
                </a:solidFill>
                <a:sym typeface="+mn-ea"/>
              </a:rPr>
              <a:t>(2019</a:t>
            </a:r>
            <a:r>
              <a:rPr lang="zh-CN" altLang="zh-CN" sz="3200" b="1">
                <a:solidFill>
                  <a:srgbClr val="0B5FD1"/>
                </a:solidFill>
                <a:sym typeface="+mn-ea"/>
              </a:rPr>
              <a:t>浙</a:t>
            </a:r>
            <a:r>
              <a:rPr lang="en-US" altLang="zh-CN" sz="3200" b="1">
                <a:solidFill>
                  <a:srgbClr val="0B5FD1"/>
                </a:solidFill>
                <a:sym typeface="+mn-ea"/>
              </a:rPr>
              <a:t>)</a:t>
            </a:r>
            <a:r>
              <a:rPr lang="zh-CN" altLang="en-US" sz="3200" b="1">
                <a:solidFill>
                  <a:srgbClr val="0B5FD1"/>
                </a:solidFill>
              </a:rPr>
              <a:t>D.如果一个人能够用爱心拥抱世界，那么整个世界的灿烂和澄(chénɡ)净都会永驻心中，即便身形羸(léi)弱，也会因内心的丰盈而精神焕发、神采</a:t>
            </a:r>
            <a:r>
              <a:rPr lang="zh-CN" altLang="en-US" sz="3200" b="1">
                <a:solidFill>
                  <a:srgbClr val="FF0000"/>
                </a:solidFill>
              </a:rPr>
              <a:t>熠熠</a:t>
            </a:r>
            <a:r>
              <a:rPr lang="zh-CN" altLang="en-US" sz="3200" b="1">
                <a:solidFill>
                  <a:srgbClr val="0B5FD1"/>
                </a:solidFill>
              </a:rPr>
              <a:t>。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 b="1">
              <a:solidFill>
                <a:srgbClr val="0B5FD1"/>
              </a:solidFill>
            </a:endParaRPr>
          </a:p>
          <a:p>
            <a:r>
              <a:rPr lang="en-US" altLang="zh-CN" sz="3200" b="1">
                <a:solidFill>
                  <a:srgbClr val="0B5FD1"/>
                </a:solidFill>
                <a:sym typeface="+mn-ea"/>
              </a:rPr>
              <a:t>(2018</a:t>
            </a:r>
            <a:r>
              <a:rPr lang="zh-CN" altLang="zh-CN" sz="3200" b="1">
                <a:solidFill>
                  <a:srgbClr val="0B5FD1"/>
                </a:solidFill>
                <a:sym typeface="+mn-ea"/>
              </a:rPr>
              <a:t>浙</a:t>
            </a:r>
            <a:r>
              <a:rPr lang="en-US" altLang="zh-CN" sz="3200" b="1">
                <a:solidFill>
                  <a:srgbClr val="0B5FD1"/>
                </a:solidFill>
                <a:sym typeface="+mn-ea"/>
              </a:rPr>
              <a:t>)</a:t>
            </a:r>
            <a:r>
              <a:rPr lang="zh-CN" altLang="en-US" sz="3200" b="1">
                <a:solidFill>
                  <a:srgbClr val="0B5FD1"/>
                </a:solidFill>
              </a:rPr>
              <a:t>D.对于那些</a:t>
            </a:r>
            <a:r>
              <a:rPr lang="zh-CN" altLang="en-US" sz="3200" b="1">
                <a:solidFill>
                  <a:srgbClr val="FF0000"/>
                </a:solidFill>
              </a:rPr>
              <a:t>枉顾</a:t>
            </a:r>
            <a:r>
              <a:rPr lang="zh-CN" altLang="en-US" sz="3200" b="1">
                <a:solidFill>
                  <a:srgbClr val="0B5FD1"/>
                </a:solidFill>
              </a:rPr>
              <a:t>道德与法律铤而走险的电商平台，有关部门必须给予相应的惩</a:t>
            </a:r>
            <a:r>
              <a:rPr lang="zh-CN" altLang="en-US" sz="3200" b="1">
                <a:solidFill>
                  <a:srgbClr val="FF0000"/>
                </a:solidFill>
              </a:rPr>
              <a:t>(chěng)</a:t>
            </a:r>
            <a:r>
              <a:rPr lang="zh-CN" altLang="en-US" sz="3200" b="1">
                <a:solidFill>
                  <a:srgbClr val="0B5FD1"/>
                </a:solidFill>
              </a:rPr>
              <a:t>罚，否则难以制止种种薅(hāo)顾客羊毛的恶劣行为。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/>
          </a:p>
          <a:p>
            <a:r>
              <a:rPr lang="zh-CN" altLang="en-US" sz="4800" b="1">
                <a:solidFill>
                  <a:srgbClr val="FF0000"/>
                </a:solidFill>
                <a:sym typeface="+mn-ea"/>
              </a:rPr>
              <a:t>淹没</a:t>
            </a:r>
            <a:r>
              <a:rPr lang="en-US" altLang="zh-CN" sz="48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4800" b="1">
                <a:solidFill>
                  <a:srgbClr val="FF0000"/>
                </a:solidFill>
                <a:sym typeface="+mn-ea"/>
              </a:rPr>
              <a:t>湮没</a:t>
            </a:r>
            <a:r>
              <a:rPr lang="en-US" altLang="zh-CN" sz="4800" b="1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sz="4800" b="1">
                <a:solidFill>
                  <a:srgbClr val="FF0000"/>
                </a:solidFill>
                <a:sym typeface="+mn-ea"/>
              </a:rPr>
              <a:t>神采奕奕</a:t>
            </a:r>
            <a:r>
              <a:rPr lang="en-US" altLang="zh-CN" sz="48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4800" b="1">
                <a:solidFill>
                  <a:srgbClr val="FF0000"/>
                </a:solidFill>
                <a:sym typeface="+mn-ea"/>
              </a:rPr>
              <a:t>熠熠闪光</a:t>
            </a:r>
            <a:r>
              <a:rPr lang="en-US" altLang="zh-CN" sz="4800" b="1">
                <a:solidFill>
                  <a:srgbClr val="FF0000"/>
                </a:solidFill>
                <a:sym typeface="+mn-ea"/>
              </a:rPr>
              <a:t>     </a:t>
            </a:r>
            <a:r>
              <a:rPr lang="zh-CN" altLang="en-US" sz="4800" b="1">
                <a:solidFill>
                  <a:srgbClr val="FF0000"/>
                </a:solidFill>
                <a:sym typeface="+mn-ea"/>
              </a:rPr>
              <a:t>枉顾</a:t>
            </a:r>
            <a:r>
              <a:rPr lang="en-US" altLang="zh-CN" sz="48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4800" b="1">
                <a:solidFill>
                  <a:srgbClr val="FF0000"/>
                </a:solidFill>
                <a:sym typeface="+mn-ea"/>
              </a:rPr>
              <a:t>罔顾</a:t>
            </a:r>
            <a:endParaRPr lang="zh-CN" altLang="en-US" sz="4800" b="1">
              <a:solidFill>
                <a:srgbClr val="FF0000"/>
              </a:solidFill>
            </a:endParaRPr>
          </a:p>
          <a:p>
            <a:endParaRPr lang="zh-CN" altLang="en-US" sz="3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8" name="矩形 344067"/>
          <p:cNvSpPr/>
          <p:nvPr/>
        </p:nvSpPr>
        <p:spPr>
          <a:xfrm>
            <a:off x="629285" y="879158"/>
            <a:ext cx="11297920" cy="33693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4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2013</a:t>
            </a:r>
            <a:r>
              <a:rPr lang="zh-CN" altLang="en-US" sz="4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年 </a:t>
            </a:r>
            <a:endParaRPr lang="zh-CN" altLang="en-US" sz="4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4400" b="1" dirty="0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D</a:t>
            </a:r>
            <a:r>
              <a:rPr lang="zh-CN" altLang="en-US" sz="4400" b="1" dirty="0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．初次登陆电子邮箱、微博或使用银行卡、会员卡时都须输入密码，而不同的密码容易混淆，这给人们平添了许多烦恼。</a:t>
            </a:r>
            <a:endParaRPr lang="zh-CN" altLang="en-US" sz="4400" b="1" dirty="0">
              <a:solidFill>
                <a:srgbClr val="1D41D5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53250" name="文本框 344068"/>
          <p:cNvSpPr txBox="1"/>
          <p:nvPr/>
        </p:nvSpPr>
        <p:spPr>
          <a:xfrm>
            <a:off x="2835275" y="4868863"/>
            <a:ext cx="542131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4070" name="文本框 344069"/>
          <p:cNvSpPr txBox="1"/>
          <p:nvPr/>
        </p:nvSpPr>
        <p:spPr>
          <a:xfrm flipV="1">
            <a:off x="2855913" y="4792663"/>
            <a:ext cx="5111750" cy="1106805"/>
          </a:xfrm>
          <a:prstGeom prst="rect">
            <a:avLst/>
          </a:prstGeom>
          <a:noFill/>
          <a:ln w="9525">
            <a:noFill/>
          </a:ln>
        </p:spPr>
        <p:txBody>
          <a:bodyPr rot="10800000" anchor="t" anchorCtr="0">
            <a:spAutoFit/>
          </a:bodyPr>
          <a:p>
            <a:r>
              <a:rPr lang="zh-CN" altLang="en-US" sz="6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登陆 </a:t>
            </a:r>
            <a:r>
              <a:rPr lang="en-US" altLang="zh-CN" sz="6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/</a:t>
            </a:r>
            <a:r>
              <a:rPr lang="zh-CN" altLang="en-US" sz="6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登录</a:t>
            </a:r>
            <a:endParaRPr lang="zh-CN" altLang="en-US" sz="6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charRg st="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8">
                                            <p:txEl>
                                              <p:charRg st="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8">
                                            <p:txEl>
                                              <p:charRg st="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7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7470" y="214630"/>
            <a:ext cx="11995785" cy="7293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2020</a:t>
            </a:r>
            <a:r>
              <a:rPr lang="zh-CN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</a:t>
            </a:r>
            <a:r>
              <a:rPr lang="zh-CN" altLang="zh-CN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屏幕中的剧情</a:t>
            </a:r>
            <a:r>
              <a:rPr lang="zh-CN" altLang="zh-CN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风生水起</a:t>
            </a:r>
            <a:r>
              <a:rPr lang="zh-CN" altLang="zh-CN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，扣人心弦。</a:t>
            </a:r>
            <a:r>
              <a:rPr lang="zh-CN" altLang="zh-CN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（风起云生）</a:t>
            </a:r>
            <a:endParaRPr lang="zh-CN" altLang="zh-CN" sz="6000" b="1">
              <a:solidFill>
                <a:srgbClr val="1D41D5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6000" b="1">
              <a:solidFill>
                <a:srgbClr val="1D41D5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2019</a:t>
            </a:r>
            <a:r>
              <a:rPr lang="zh-CN" altLang="en-US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</a:t>
            </a:r>
            <a:r>
              <a:rPr lang="zh-CN" altLang="en-US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他们或</a:t>
            </a:r>
            <a:r>
              <a:rPr lang="zh-CN" altLang="en-US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娓娓道来</a:t>
            </a:r>
            <a:r>
              <a:rPr lang="zh-CN" altLang="en-US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地讲述文物的历史，或扮成古人演绎国宝故事，串联起国宝的前世今生。</a:t>
            </a:r>
            <a:endParaRPr lang="zh-CN" altLang="en-US" sz="6000" b="1">
              <a:solidFill>
                <a:srgbClr val="1D41D5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60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         </a:t>
            </a:r>
            <a:r>
              <a:rPr lang="zh-CN" altLang="en-US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（娓娓动听）</a:t>
            </a:r>
            <a:endParaRPr lang="zh-CN" altLang="en-US" sz="48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1125" y="80010"/>
            <a:ext cx="11679555" cy="6808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fontAlgn="auto">
              <a:lnSpc>
                <a:spcPts val="6660"/>
              </a:lnSpc>
            </a:pPr>
            <a:r>
              <a:rPr lang="zh-CN" altLang="zh-CN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2018</a:t>
            </a:r>
            <a:r>
              <a:rPr lang="zh-CN" altLang="zh-CN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）当然，</a:t>
            </a:r>
            <a:r>
              <a:rPr lang="zh-CN" altLang="zh-CN" sz="4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关于</a:t>
            </a:r>
            <a:r>
              <a:rPr lang="zh-CN" altLang="zh-CN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绘本创作者，需要观照的，不仅有儿童心灵成长的需求，还有成年读者的精神世界。</a:t>
            </a:r>
            <a:r>
              <a:rPr lang="zh-CN" altLang="zh-CN" sz="4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（对于）</a:t>
            </a:r>
            <a:endParaRPr lang="zh-CN" altLang="zh-CN" sz="48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fontAlgn="auto">
              <a:lnSpc>
                <a:spcPts val="6660"/>
              </a:lnSpc>
            </a:pPr>
            <a:endParaRPr lang="zh-CN" altLang="en-US" sz="48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fontAlgn="auto">
              <a:lnSpc>
                <a:spcPts val="6660"/>
              </a:lnSpc>
            </a:pPr>
            <a:r>
              <a:rPr lang="zh-CN" altLang="en-US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2017</a:t>
            </a:r>
            <a:r>
              <a:rPr lang="zh-CN" altLang="en-US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）让这场智能革命惠及所有的人群，使得人人可以享受智能的红利，这是时代</a:t>
            </a:r>
            <a:r>
              <a:rPr lang="zh-CN" altLang="en-US" sz="4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付与</a:t>
            </a:r>
            <a:r>
              <a:rPr lang="zh-CN" altLang="en-US" sz="48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我们的使命。</a:t>
            </a:r>
            <a:r>
              <a:rPr lang="zh-CN" altLang="en-US" sz="4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（赋予）</a:t>
            </a:r>
            <a:endParaRPr lang="zh-CN" altLang="en-US" sz="48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5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00">
                                            <p:txEl>
                                              <p:charRg st="5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183298"/>
          <p:cNvSpPr>
            <a:spLocks noGrp="1"/>
          </p:cNvSpPr>
          <p:nvPr>
            <p:ph idx="1"/>
          </p:nvPr>
        </p:nvSpPr>
        <p:spPr>
          <a:xfrm>
            <a:off x="1288415" y="833120"/>
            <a:ext cx="10325735" cy="5760720"/>
          </a:xfrm>
          <a:solidFill>
            <a:schemeClr val="bg1"/>
          </a:solidFill>
        </p:spPr>
        <p:txBody>
          <a:bodyPr anchor="t"/>
          <a:lstStyle/>
          <a:p>
            <a:pPr algn="l">
              <a:lnSpc>
                <a:spcPct val="80000"/>
              </a:lnSpc>
            </a:pPr>
            <a:r>
              <a:rPr lang="en-US" altLang="zh-CN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altLang="zh-CN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常见命题形式：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、这篇文章在语言上有何特色？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              （简析本文的语言特色。）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、某某段从语言上看有什么特点。请举例分析。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、分析本文的语言风格或谈谈文章的语言艺术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、本文语言很有特色，请结合文中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××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两处分别加以赏析。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4466" y="10764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C31111"/>
                </a:solidFill>
              </a:rPr>
              <a:t>题目</a:t>
            </a:r>
            <a:r>
              <a:rPr lang="zh-CN" altLang="zh-CN" sz="3200" smtClean="0">
                <a:solidFill>
                  <a:srgbClr val="C31111"/>
                </a:solidFill>
              </a:rPr>
              <a:t>：</a:t>
            </a:r>
            <a:r>
              <a:rPr lang="zh-CN" altLang="en-US" sz="3200" smtClean="0">
                <a:solidFill>
                  <a:srgbClr val="C31111"/>
                </a:solidFill>
              </a:rPr>
              <a:t>赏</a:t>
            </a:r>
            <a:r>
              <a:rPr lang="zh-CN" altLang="zh-CN" sz="3200" smtClean="0">
                <a:solidFill>
                  <a:srgbClr val="C31111"/>
                </a:solidFill>
              </a:rPr>
              <a:t>析下列语段语言运用上的特点。</a:t>
            </a:r>
            <a:endParaRPr lang="zh-CN" altLang="en-US" sz="3200" smtClean="0">
              <a:solidFill>
                <a:srgbClr val="C3111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456565" y="777875"/>
            <a:ext cx="11421110" cy="618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锣鼓敲响，间以两声喇叭嘶鸣，板胡、二胡和月琴便合奏起来，似无太多特点。而当另一位抱着月琴的中年汉子开口刚唱了两句，台下观众便爆出掌声；白毛老汉也是刚刚接唱了两声，那掌声又骤然爆响，有人接连用关中土语高声喝彩，“美得很！”“太斩劲了！”我也是这种感受，也拍着手，只是没喊出来，他们遵照事先的演出安排，唱了两段折子戏，几乎掌声连着掌声，喝彩连着喝彩，无疑成为演出的一个高潮。然而，令人惊讶的一幕出现了，站在最后的一位穿着粗布对门襟的半大老汉</a:t>
            </a:r>
            <a:r>
              <a:rPr lang="zh-CN" altLang="en-US" sz="2400" smtClean="0"/>
              <a:t>扛</a:t>
            </a:r>
            <a:r>
              <a:rPr lang="zh-CN" altLang="zh-CN" sz="2400" smtClean="0"/>
              <a:t>着长条板凳走到台前，左手拎起长凳一头，另一头支在舞台上，用右手握着的一块木砖，随着乐器的节奏和演员的合唱连续敲击长条板凳，任谁也意料不及的这种举动，竟然把台下的掌声和叫好声震哑了，出现了鸦雀无声的静场，短暂的静默之后，掌声和欢呼声骤然爆响，经久不息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       </a:t>
            </a:r>
            <a:r>
              <a:rPr lang="zh-CN" altLang="zh-CN" sz="2400" smtClean="0"/>
              <a:t>我在这腔调里沉迷且陷入遐想，这是发自雄浑的关中大地深处的声响，抑或是渭水波浪的涛声，也像是骤雨拍击无边秋禾的啸响，亦不无知时节的好雨润泽秦川初春返青麦苗的细近于无的柔声，甚至让我想到柴烟弥漫的村巷里牛哞马叫的声音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>
                <a:sym typeface="+mn-ea"/>
              </a:rPr>
              <a:t>                                            ——</a:t>
            </a:r>
            <a:r>
              <a:rPr lang="zh-CN" altLang="en-US" sz="2400" smtClean="0">
                <a:sym typeface="+mn-ea"/>
              </a:rPr>
              <a:t>散文</a:t>
            </a:r>
            <a:r>
              <a:rPr lang="en-US" altLang="zh-CN" sz="2400" smtClean="0">
                <a:sym typeface="+mn-ea"/>
              </a:rPr>
              <a:t>《</a:t>
            </a:r>
            <a:r>
              <a:rPr lang="zh-CN" altLang="en-US" sz="2400" smtClean="0">
                <a:sym typeface="+mn-ea"/>
              </a:rPr>
              <a:t>白鹿原奏响一支老腔（</a:t>
            </a:r>
            <a:r>
              <a:rPr lang="en-US" altLang="zh-CN" sz="2400" smtClean="0">
                <a:sym typeface="+mn-ea"/>
              </a:rPr>
              <a:t>2016</a:t>
            </a:r>
            <a:r>
              <a:rPr lang="zh-CN" altLang="en-US" sz="2400" smtClean="0">
                <a:sym typeface="+mn-ea"/>
              </a:rPr>
              <a:t>北京卷）</a:t>
            </a:r>
            <a:endParaRPr lang="zh-CN" altLang="zh-CN" sz="2400" smtClean="0"/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982470" y="2310765"/>
            <a:ext cx="2123440" cy="271208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4107180" y="2102485"/>
            <a:ext cx="2123440" cy="292735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4"/>
            </p:custDataLst>
          </p:nvPr>
        </p:nvSpPr>
        <p:spPr>
          <a:xfrm>
            <a:off x="6230620" y="2102485"/>
            <a:ext cx="2123440" cy="289941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5"/>
            </p:custDataLst>
          </p:nvPr>
        </p:nvSpPr>
        <p:spPr>
          <a:xfrm flipH="1">
            <a:off x="8354695" y="2325370"/>
            <a:ext cx="2120900" cy="269113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2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52621" y="6211649"/>
            <a:ext cx="615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朱以撒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挺拔之姿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天津卷）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79805" y="949325"/>
            <a:ext cx="104292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待到我在鹤峰原度假，已经到了闲适的年龄了。风随夕阳西下而愈加强劲，一些植物已在形态上仓皇失措，叶片翻飞如鸟兽惊散。竹林在随风俯仰中显示了一种从容，在徐徐的摇曳里，山野之风的张狂之力往往被斯文地化解开来。在魏晋的文字中有不少“徐徐”的记录，“徐徐”看起来只是肢体上的动作，实则是内心的从容优雅。内心慢了，整个人的举止也就慢了，斯文了，有风度了。竹被称为四君子之一，它在四君子中是最为清俊的，风来了，风过了，余韵袅袅。</a:t>
            </a:r>
            <a:endParaRPr lang="en-US" altLang="zh-CN" sz="2400" smtClean="0"/>
          </a:p>
          <a:p>
            <a:r>
              <a:rPr lang="en-US" altLang="zh-CN" sz="2400" smtClean="0"/>
              <a:t>……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r>
              <a:rPr lang="zh-CN" altLang="zh-CN" sz="2400" smtClean="0"/>
              <a:t>回到城里看到的更多是与园林建筑相匹配的纤纤细竹，优雅而有骨感。进入古色古香的庭院，玩味钟鼎彝器、瓦甓青花，又翻动图籍残纸。忽然有一缕淡淡的流逝感浮了上来——日子是越发小巧婉约起来了。算算此时，是农历的六月七月之交，时晴时雨，山野在潮湿中，无数的竹鞭在奋力吮吸，竹节争先向上，风雅鼓荡，场面奇崛，整座山岭充盈着大气与生机，让热烈的阳光照彻。</a:t>
            </a:r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3910" y="1565275"/>
            <a:ext cx="804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latin typeface="+mn-ea"/>
              </a:rPr>
              <a:t>比喻、比拟、排比等修辞</a:t>
            </a:r>
            <a:r>
              <a:rPr lang="zh-CN" altLang="en-US" sz="3200" b="1">
                <a:latin typeface="+mn-ea"/>
              </a:rPr>
              <a:t>，文意生动。</a:t>
            </a:r>
            <a:endParaRPr lang="zh-CN" altLang="en-US" sz="3200" b="1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3275" y="2823845"/>
            <a:ext cx="9337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b="1">
                <a:solidFill>
                  <a:srgbClr val="0B5FD1"/>
                </a:solidFill>
                <a:latin typeface="+mj-ea"/>
                <a:ea typeface="+mj-ea"/>
                <a:sym typeface="+mn-ea"/>
              </a:rPr>
              <a:t>衬托、对比、想象。</a:t>
            </a:r>
            <a:endParaRPr lang="zh-CN" altLang="en-US" sz="3200" b="1">
              <a:solidFill>
                <a:srgbClr val="0B5FD1"/>
              </a:solidFill>
              <a:latin typeface="+mj-ea"/>
              <a:ea typeface="+mj-ea"/>
              <a:sym typeface="+mn-ea"/>
            </a:endParaRPr>
          </a:p>
          <a:p>
            <a:pPr lvl="0" algn="l"/>
            <a:r>
              <a:rPr lang="zh-CN" altLang="en-US" sz="3200" b="1">
                <a:latin typeface="+mj-ea"/>
                <a:ea typeface="+mj-ea"/>
                <a:sym typeface="+mn-ea"/>
              </a:rPr>
              <a:t>以“一些植物”来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反衬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山野的竹子徐徐的从容优雅。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想像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山野中无数的竹鞭在奋力向上生长，与城市里竹子的优雅纤细形成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对比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。赞美了竹子争先向上的顽强生命力。</a:t>
            </a:r>
            <a:endParaRPr lang="zh-CN" altLang="en-US" sz="3200" b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981710" y="1377950"/>
            <a:ext cx="2123440" cy="238887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8185" y="1626235"/>
            <a:ext cx="313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</a:rPr>
              <a:t>常见修辞格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7290" y="2627630"/>
            <a:ext cx="6317615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/>
              <a:t>      </a:t>
            </a:r>
            <a:r>
              <a:rPr lang="en-US" altLang="zh-CN" sz="3600" b="1">
                <a:solidFill>
                  <a:srgbClr val="0B5FD1"/>
                </a:solidFill>
              </a:rPr>
              <a:t> </a:t>
            </a:r>
            <a:r>
              <a:rPr lang="zh-CN" altLang="en-US" sz="3600" b="1">
                <a:solidFill>
                  <a:srgbClr val="0B5FD1"/>
                </a:solidFill>
              </a:rPr>
              <a:t>象征、渲染、衬托、对比、联想和想象、抑扬、动静结合、多感官结合、虚实结合、正侧面相结合等等。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10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00.xml><?xml version="1.0" encoding="utf-8"?>
<p:tagLst xmlns:p="http://schemas.openxmlformats.org/presentationml/2006/main">
  <p:tag name="AS_UNIQUEID" val="257"/>
</p:tagLst>
</file>

<file path=ppt/tags/tag101.xml><?xml version="1.0" encoding="utf-8"?>
<p:tagLst xmlns:p="http://schemas.openxmlformats.org/presentationml/2006/main">
  <p:tag name="AS_UNIQUEID" val="258"/>
</p:tagLst>
</file>

<file path=ppt/tags/tag102.xml><?xml version="1.0" encoding="utf-8"?>
<p:tagLst xmlns:p="http://schemas.openxmlformats.org/presentationml/2006/main">
  <p:tag name="AS_UNIQUEID" val="259"/>
</p:tagLst>
</file>

<file path=ppt/tags/tag103.xml><?xml version="1.0" encoding="utf-8"?>
<p:tagLst xmlns:p="http://schemas.openxmlformats.org/presentationml/2006/main">
  <p:tag name="AS_UNIQUEID" val="260"/>
</p:tagLst>
</file>

<file path=ppt/tags/tag104.xml><?xml version="1.0" encoding="utf-8"?>
<p:tagLst xmlns:p="http://schemas.openxmlformats.org/presentationml/2006/main">
  <p:tag name="AS_UNIQUEID" val="261"/>
</p:tagLst>
</file>

<file path=ppt/tags/tag105.xml><?xml version="1.0" encoding="utf-8"?>
<p:tagLst xmlns:p="http://schemas.openxmlformats.org/presentationml/2006/main">
  <p:tag name="AS_UNIQUEID" val="262"/>
</p:tagLst>
</file>

<file path=ppt/tags/tag106.xml><?xml version="1.0" encoding="utf-8"?>
<p:tagLst xmlns:p="http://schemas.openxmlformats.org/presentationml/2006/main">
  <p:tag name="AS_UNIQUEID" val="263"/>
</p:tagLst>
</file>

<file path=ppt/tags/tag107.xml><?xml version="1.0" encoding="utf-8"?>
<p:tagLst xmlns:p="http://schemas.openxmlformats.org/presentationml/2006/main">
  <p:tag name="AS_UNIQUEID" val="264"/>
</p:tagLst>
</file>

<file path=ppt/tags/tag108.xml><?xml version="1.0" encoding="utf-8"?>
<p:tagLst xmlns:p="http://schemas.openxmlformats.org/presentationml/2006/main">
  <p:tag name="AS_UNIQUEID" val="265"/>
</p:tagLst>
</file>

<file path=ppt/tags/tag109.xml><?xml version="1.0" encoding="utf-8"?>
<p:tagLst xmlns:p="http://schemas.openxmlformats.org/presentationml/2006/main">
  <p:tag name="AS_UNIQUEID" val="266"/>
</p:tagLst>
</file>

<file path=ppt/tags/tag11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10.xml><?xml version="1.0" encoding="utf-8"?>
<p:tagLst xmlns:p="http://schemas.openxmlformats.org/presentationml/2006/main">
  <p:tag name="AS_UNIQUEID" val="267"/>
</p:tagLst>
</file>

<file path=ppt/tags/tag111.xml><?xml version="1.0" encoding="utf-8"?>
<p:tagLst xmlns:p="http://schemas.openxmlformats.org/presentationml/2006/main">
  <p:tag name="AS_UNIQUEID" val="44"/>
</p:tagLst>
</file>

<file path=ppt/tags/tag112.xml><?xml version="1.0" encoding="utf-8"?>
<p:tagLst xmlns:p="http://schemas.openxmlformats.org/presentationml/2006/main">
  <p:tag name="AS_UNIQUEID" val="45"/>
</p:tagLst>
</file>

<file path=ppt/tags/tag113.xml><?xml version="1.0" encoding="utf-8"?>
<p:tagLst xmlns:p="http://schemas.openxmlformats.org/presentationml/2006/main">
  <p:tag name="AS_UNIQUEID" val="47"/>
</p:tagLst>
</file>

<file path=ppt/tags/tag114.xml><?xml version="1.0" encoding="utf-8"?>
<p:tagLst xmlns:p="http://schemas.openxmlformats.org/presentationml/2006/main">
  <p:tag name="AS_UNIQUEID" val="48"/>
</p:tagLst>
</file>

<file path=ppt/tags/tag11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2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3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4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5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6.xml><?xml version="1.0" encoding="utf-8"?>
<p:tagLst xmlns:p="http://schemas.openxmlformats.org/presentationml/2006/main">
  <p:tag name="KSO_WM_BEAUTIFY_FLAG" val="#wm#"/>
  <p:tag name="KSO_WM_SLIDE_ID" val="basetag20163672_6"/>
  <p:tag name="KSO_WM_SLIDE_INDEX" val="6"/>
  <p:tag name="KSO_WM_SLIDE_ITEM_CNT" val="0"/>
  <p:tag name="KSO_WM_SLIDE_TYPE" val="contents"/>
  <p:tag name="KSO_WM_TAG_VERSION" val="1.0"/>
  <p:tag name="KSO_WM_TEMPLATE_CATEGORY" val="basetag"/>
  <p:tag name="KSO_WM_TEMPLATE_INDEX" val="20163672"/>
</p:tagLst>
</file>

<file path=ppt/tags/tag17.xml><?xml version="1.0" encoding="utf-8"?>
<p:tagLst xmlns:p="http://schemas.openxmlformats.org/presentationml/2006/main">
  <p:tag name="KSO_WM_UNIT_TABLE_BEAUTIFY" val="smartTable{117267fd-1e50-4e6c-9c34-7325ec197092}"/>
</p:tagLst>
</file>

<file path=ppt/tags/tag18.xml><?xml version="1.0" encoding="utf-8"?>
<p:tagLst xmlns:p="http://schemas.openxmlformats.org/presentationml/2006/main">
  <p:tag name="KSO_WM_UNIT_TABLE_BEAUTIFY" val="smartTable{1a45e713-8294-4ff5-8f64-6c4b1be3e776}"/>
</p:tagLst>
</file>

<file path=ppt/tags/tag19.xml><?xml version="1.0" encoding="utf-8"?>
<p:tagLst xmlns:p="http://schemas.openxmlformats.org/presentationml/2006/main">
  <p:tag name="AS_UNIQUEID" val="145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20.xml><?xml version="1.0" encoding="utf-8"?>
<p:tagLst xmlns:p="http://schemas.openxmlformats.org/presentationml/2006/main">
  <p:tag name="AS_UNIQUEID" val="146"/>
</p:tagLst>
</file>

<file path=ppt/tags/tag21.xml><?xml version="1.0" encoding="utf-8"?>
<p:tagLst xmlns:p="http://schemas.openxmlformats.org/presentationml/2006/main">
  <p:tag name="AS_UNIQUEID" val="147"/>
</p:tagLst>
</file>

<file path=ppt/tags/tag22.xml><?xml version="1.0" encoding="utf-8"?>
<p:tagLst xmlns:p="http://schemas.openxmlformats.org/presentationml/2006/main">
  <p:tag name="AS_UNIQUEID" val="148"/>
</p:tagLst>
</file>

<file path=ppt/tags/tag23.xml><?xml version="1.0" encoding="utf-8"?>
<p:tagLst xmlns:p="http://schemas.openxmlformats.org/presentationml/2006/main">
  <p:tag name="AS_UNIQUEID" val="149"/>
</p:tagLst>
</file>

<file path=ppt/tags/tag24.xml><?xml version="1.0" encoding="utf-8"?>
<p:tagLst xmlns:p="http://schemas.openxmlformats.org/presentationml/2006/main">
  <p:tag name="AS_UNIQUEID" val="150"/>
</p:tagLst>
</file>

<file path=ppt/tags/tag25.xml><?xml version="1.0" encoding="utf-8"?>
<p:tagLst xmlns:p="http://schemas.openxmlformats.org/presentationml/2006/main">
  <p:tag name="AS_UNIQUEID" val="151"/>
</p:tagLst>
</file>

<file path=ppt/tags/tag26.xml><?xml version="1.0" encoding="utf-8"?>
<p:tagLst xmlns:p="http://schemas.openxmlformats.org/presentationml/2006/main">
  <p:tag name="AS_UNIQUEID" val="152"/>
</p:tagLst>
</file>

<file path=ppt/tags/tag27.xml><?xml version="1.0" encoding="utf-8"?>
<p:tagLst xmlns:p="http://schemas.openxmlformats.org/presentationml/2006/main">
  <p:tag name="AS_UNIQUEID" val="153"/>
</p:tagLst>
</file>

<file path=ppt/tags/tag28.xml><?xml version="1.0" encoding="utf-8"?>
<p:tagLst xmlns:p="http://schemas.openxmlformats.org/presentationml/2006/main">
  <p:tag name="AS_UNIQUEID" val="154"/>
</p:tagLst>
</file>

<file path=ppt/tags/tag29.xml><?xml version="1.0" encoding="utf-8"?>
<p:tagLst xmlns:p="http://schemas.openxmlformats.org/presentationml/2006/main">
  <p:tag name="AS_UNIQUEID" val="155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basetag"/>
  <p:tag name="KSO_WM_TEMPLATE_INDEX" val="20163672"/>
  <p:tag name="KSO_WM_TEMPLATE_THUMBS_INDEX" val="1、6、8、9、11、15、16、17、7、20、22、25、27、32、34、36、37、38"/>
</p:tagLst>
</file>

<file path=ppt/tags/tag30.xml><?xml version="1.0" encoding="utf-8"?>
<p:tagLst xmlns:p="http://schemas.openxmlformats.org/presentationml/2006/main">
  <p:tag name="AS_UNIQUEID" val="156"/>
</p:tagLst>
</file>

<file path=ppt/tags/tag31.xml><?xml version="1.0" encoding="utf-8"?>
<p:tagLst xmlns:p="http://schemas.openxmlformats.org/presentationml/2006/main">
  <p:tag name="AS_UNIQUEID" val="159"/>
</p:tagLst>
</file>

<file path=ppt/tags/tag32.xml><?xml version="1.0" encoding="utf-8"?>
<p:tagLst xmlns:p="http://schemas.openxmlformats.org/presentationml/2006/main">
  <p:tag name="AS_UNIQUEID" val="160"/>
</p:tagLst>
</file>

<file path=ppt/tags/tag33.xml><?xml version="1.0" encoding="utf-8"?>
<p:tagLst xmlns:p="http://schemas.openxmlformats.org/presentationml/2006/main">
  <p:tag name="AS_UNIQUEID" val="161"/>
</p:tagLst>
</file>

<file path=ppt/tags/tag34.xml><?xml version="1.0" encoding="utf-8"?>
<p:tagLst xmlns:p="http://schemas.openxmlformats.org/presentationml/2006/main">
  <p:tag name="AS_UNIQUEID" val="162"/>
</p:tagLst>
</file>

<file path=ppt/tags/tag35.xml><?xml version="1.0" encoding="utf-8"?>
<p:tagLst xmlns:p="http://schemas.openxmlformats.org/presentationml/2006/main">
  <p:tag name="AS_UNIQUEID" val="163"/>
</p:tagLst>
</file>

<file path=ppt/tags/tag36.xml><?xml version="1.0" encoding="utf-8"?>
<p:tagLst xmlns:p="http://schemas.openxmlformats.org/presentationml/2006/main">
  <p:tag name="AS_UNIQUEID" val="164"/>
</p:tagLst>
</file>

<file path=ppt/tags/tag37.xml><?xml version="1.0" encoding="utf-8"?>
<p:tagLst xmlns:p="http://schemas.openxmlformats.org/presentationml/2006/main">
  <p:tag name="AS_UNIQUEID" val="165"/>
</p:tagLst>
</file>

<file path=ppt/tags/tag38.xml><?xml version="1.0" encoding="utf-8"?>
<p:tagLst xmlns:p="http://schemas.openxmlformats.org/presentationml/2006/main">
  <p:tag name="AS_UNIQUEID" val="166"/>
</p:tagLst>
</file>

<file path=ppt/tags/tag39.xml><?xml version="1.0" encoding="utf-8"?>
<p:tagLst xmlns:p="http://schemas.openxmlformats.org/presentationml/2006/main">
  <p:tag name="AS_UNIQUEID" val="167"/>
</p:tagLst>
</file>

<file path=ppt/tags/tag4.xml><?xml version="1.0" encoding="utf-8"?>
<p:tagLst xmlns:p="http://schemas.openxmlformats.org/presentationml/2006/main">
  <p:tag name="KSO_WM_BEAUTIFY_FLAG" val="#wm#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AG_VERSION" val="1.0"/>
  <p:tag name="KSO_WM_TEMPLATE_CATEGORY" val="basetag"/>
  <p:tag name="KSO_WM_TEMPLATE_INDEX" val="20163672"/>
  <p:tag name="KSO_WM_TEMPLATE_THUMBS_INDEX" val="1、9、12、16、19、22、"/>
</p:tagLst>
</file>

<file path=ppt/tags/tag40.xml><?xml version="1.0" encoding="utf-8"?>
<p:tagLst xmlns:p="http://schemas.openxmlformats.org/presentationml/2006/main">
  <p:tag name="AS_UNIQUEID" val="184"/>
</p:tagLst>
</file>

<file path=ppt/tags/tag41.xml><?xml version="1.0" encoding="utf-8"?>
<p:tagLst xmlns:p="http://schemas.openxmlformats.org/presentationml/2006/main">
  <p:tag name="AS_UNIQUEID" val="185"/>
</p:tagLst>
</file>

<file path=ppt/tags/tag42.xml><?xml version="1.0" encoding="utf-8"?>
<p:tagLst xmlns:p="http://schemas.openxmlformats.org/presentationml/2006/main">
  <p:tag name="AS_UNIQUEID" val="186"/>
</p:tagLst>
</file>

<file path=ppt/tags/tag43.xml><?xml version="1.0" encoding="utf-8"?>
<p:tagLst xmlns:p="http://schemas.openxmlformats.org/presentationml/2006/main">
  <p:tag name="AS_UNIQUEID" val="187"/>
</p:tagLst>
</file>

<file path=ppt/tags/tag44.xml><?xml version="1.0" encoding="utf-8"?>
<p:tagLst xmlns:p="http://schemas.openxmlformats.org/presentationml/2006/main">
  <p:tag name="AS_UNIQUEID" val="188"/>
</p:tagLst>
</file>

<file path=ppt/tags/tag45.xml><?xml version="1.0" encoding="utf-8"?>
<p:tagLst xmlns:p="http://schemas.openxmlformats.org/presentationml/2006/main">
  <p:tag name="AS_UNIQUEID" val="189"/>
</p:tagLst>
</file>

<file path=ppt/tags/tag46.xml><?xml version="1.0" encoding="utf-8"?>
<p:tagLst xmlns:p="http://schemas.openxmlformats.org/presentationml/2006/main">
  <p:tag name="AS_UNIQUEID" val="190"/>
</p:tagLst>
</file>

<file path=ppt/tags/tag47.xml><?xml version="1.0" encoding="utf-8"?>
<p:tagLst xmlns:p="http://schemas.openxmlformats.org/presentationml/2006/main">
  <p:tag name="AS_UNIQUEID" val="191"/>
</p:tagLst>
</file>

<file path=ppt/tags/tag48.xml><?xml version="1.0" encoding="utf-8"?>
<p:tagLst xmlns:p="http://schemas.openxmlformats.org/presentationml/2006/main">
  <p:tag name="AS_UNIQUEID" val="193"/>
</p:tagLst>
</file>

<file path=ppt/tags/tag49.xml><?xml version="1.0" encoding="utf-8"?>
<p:tagLst xmlns:p="http://schemas.openxmlformats.org/presentationml/2006/main">
  <p:tag name="AS_UNIQUEID" val="194"/>
</p:tagLst>
</file>

<file path=ppt/tags/tag5.xml><?xml version="1.0" encoding="utf-8"?>
<p:tagLst xmlns:p="http://schemas.openxmlformats.org/presentationml/2006/main">
  <p:tag name="KSO_WM_TEMPLATE_CATEGORY" val="basetag"/>
  <p:tag name="KSO_WM_TEMPLATE_INDEX" val="20163672"/>
</p:tagLst>
</file>

<file path=ppt/tags/tag50.xml><?xml version="1.0" encoding="utf-8"?>
<p:tagLst xmlns:p="http://schemas.openxmlformats.org/presentationml/2006/main">
  <p:tag name="AS_UNIQUEID" val="195"/>
</p:tagLst>
</file>

<file path=ppt/tags/tag51.xml><?xml version="1.0" encoding="utf-8"?>
<p:tagLst xmlns:p="http://schemas.openxmlformats.org/presentationml/2006/main">
  <p:tag name="AS_UNIQUEID" val="196"/>
</p:tagLst>
</file>

<file path=ppt/tags/tag52.xml><?xml version="1.0" encoding="utf-8"?>
<p:tagLst xmlns:p="http://schemas.openxmlformats.org/presentationml/2006/main">
  <p:tag name="AS_UNIQUEID" val="197"/>
</p:tagLst>
</file>

<file path=ppt/tags/tag53.xml><?xml version="1.0" encoding="utf-8"?>
<p:tagLst xmlns:p="http://schemas.openxmlformats.org/presentationml/2006/main">
  <p:tag name="AS_UNIQUEID" val="198"/>
</p:tagLst>
</file>

<file path=ppt/tags/tag54.xml><?xml version="1.0" encoding="utf-8"?>
<p:tagLst xmlns:p="http://schemas.openxmlformats.org/presentationml/2006/main">
  <p:tag name="AS_UNIQUEID" val="199"/>
</p:tagLst>
</file>

<file path=ppt/tags/tag55.xml><?xml version="1.0" encoding="utf-8"?>
<p:tagLst xmlns:p="http://schemas.openxmlformats.org/presentationml/2006/main">
  <p:tag name="AS_UNIQUEID" val="200"/>
</p:tagLst>
</file>

<file path=ppt/tags/tag56.xml><?xml version="1.0" encoding="utf-8"?>
<p:tagLst xmlns:p="http://schemas.openxmlformats.org/presentationml/2006/main">
  <p:tag name="AS_UNIQUEID" val="201"/>
</p:tagLst>
</file>

<file path=ppt/tags/tag57.xml><?xml version="1.0" encoding="utf-8"?>
<p:tagLst xmlns:p="http://schemas.openxmlformats.org/presentationml/2006/main">
  <p:tag name="AS_UNIQUEID" val="202"/>
</p:tagLst>
</file>

<file path=ppt/tags/tag58.xml><?xml version="1.0" encoding="utf-8"?>
<p:tagLst xmlns:p="http://schemas.openxmlformats.org/presentationml/2006/main">
  <p:tag name="AS_UNIQUEID" val="203"/>
</p:tagLst>
</file>

<file path=ppt/tags/tag59.xml><?xml version="1.0" encoding="utf-8"?>
<p:tagLst xmlns:p="http://schemas.openxmlformats.org/presentationml/2006/main">
  <p:tag name="AS_UNIQUEID" val="204"/>
</p:tagLst>
</file>

<file path=ppt/tags/tag6.xml><?xml version="1.0" encoding="utf-8"?>
<p:tagLst xmlns:p="http://schemas.openxmlformats.org/presentationml/2006/main">
  <p:tag name="KSO_WM_BEAUTIFY_FLAG" val="#wm#"/>
  <p:tag name="KSO_WM_SLIDE_ID" val="custom20184574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TAG_VERSION" val="1.0"/>
  <p:tag name="KSO_WM_TEMPLATE_CATEGORY" val="basetag"/>
  <p:tag name="KSO_WM_TEMPLATE_INDEX" val="20163672"/>
</p:tagLst>
</file>

<file path=ppt/tags/tag60.xml><?xml version="1.0" encoding="utf-8"?>
<p:tagLst xmlns:p="http://schemas.openxmlformats.org/presentationml/2006/main">
  <p:tag name="AS_UNIQUEID" val="205"/>
</p:tagLst>
</file>

<file path=ppt/tags/tag61.xml><?xml version="1.0" encoding="utf-8"?>
<p:tagLst xmlns:p="http://schemas.openxmlformats.org/presentationml/2006/main">
  <p:tag name="AS_UNIQUEID" val="206"/>
</p:tagLst>
</file>

<file path=ppt/tags/tag62.xml><?xml version="1.0" encoding="utf-8"?>
<p:tagLst xmlns:p="http://schemas.openxmlformats.org/presentationml/2006/main">
  <p:tag name="AS_UNIQUEID" val="207"/>
</p:tagLst>
</file>

<file path=ppt/tags/tag63.xml><?xml version="1.0" encoding="utf-8"?>
<p:tagLst xmlns:p="http://schemas.openxmlformats.org/presentationml/2006/main">
  <p:tag name="AS_UNIQUEID" val="208"/>
</p:tagLst>
</file>

<file path=ppt/tags/tag64.xml><?xml version="1.0" encoding="utf-8"?>
<p:tagLst xmlns:p="http://schemas.openxmlformats.org/presentationml/2006/main">
  <p:tag name="AS_UNIQUEID" val="209"/>
</p:tagLst>
</file>

<file path=ppt/tags/tag65.xml><?xml version="1.0" encoding="utf-8"?>
<p:tagLst xmlns:p="http://schemas.openxmlformats.org/presentationml/2006/main">
  <p:tag name="AS_UNIQUEID" val="210"/>
</p:tagLst>
</file>

<file path=ppt/tags/tag66.xml><?xml version="1.0" encoding="utf-8"?>
<p:tagLst xmlns:p="http://schemas.openxmlformats.org/presentationml/2006/main">
  <p:tag name="AS_UNIQUEID" val="211"/>
</p:tagLst>
</file>

<file path=ppt/tags/tag67.xml><?xml version="1.0" encoding="utf-8"?>
<p:tagLst xmlns:p="http://schemas.openxmlformats.org/presentationml/2006/main">
  <p:tag name="AS_UNIQUEID" val="212"/>
</p:tagLst>
</file>

<file path=ppt/tags/tag68.xml><?xml version="1.0" encoding="utf-8"?>
<p:tagLst xmlns:p="http://schemas.openxmlformats.org/presentationml/2006/main">
  <p:tag name="AS_UNIQUEID" val="213"/>
</p:tagLst>
</file>

<file path=ppt/tags/tag69.xml><?xml version="1.0" encoding="utf-8"?>
<p:tagLst xmlns:p="http://schemas.openxmlformats.org/presentationml/2006/main">
  <p:tag name="AS_UNIQUEID" val="214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2"/>
</p:tagLst>
</file>

<file path=ppt/tags/tag70.xml><?xml version="1.0" encoding="utf-8"?>
<p:tagLst xmlns:p="http://schemas.openxmlformats.org/presentationml/2006/main">
  <p:tag name="AS_UNIQUEID" val="215"/>
</p:tagLst>
</file>

<file path=ppt/tags/tag71.xml><?xml version="1.0" encoding="utf-8"?>
<p:tagLst xmlns:p="http://schemas.openxmlformats.org/presentationml/2006/main">
  <p:tag name="AS_UNIQUEID" val="216"/>
</p:tagLst>
</file>

<file path=ppt/tags/tag72.xml><?xml version="1.0" encoding="utf-8"?>
<p:tagLst xmlns:p="http://schemas.openxmlformats.org/presentationml/2006/main">
  <p:tag name="AS_UNIQUEID" val="217"/>
</p:tagLst>
</file>

<file path=ppt/tags/tag73.xml><?xml version="1.0" encoding="utf-8"?>
<p:tagLst xmlns:p="http://schemas.openxmlformats.org/presentationml/2006/main">
  <p:tag name="AS_UNIQUEID" val="218"/>
</p:tagLst>
</file>

<file path=ppt/tags/tag74.xml><?xml version="1.0" encoding="utf-8"?>
<p:tagLst xmlns:p="http://schemas.openxmlformats.org/presentationml/2006/main">
  <p:tag name="AS_UNIQUEID" val="219"/>
</p:tagLst>
</file>

<file path=ppt/tags/tag75.xml><?xml version="1.0" encoding="utf-8"?>
<p:tagLst xmlns:p="http://schemas.openxmlformats.org/presentationml/2006/main">
  <p:tag name="AS_UNIQUEID" val="220"/>
</p:tagLst>
</file>

<file path=ppt/tags/tag76.xml><?xml version="1.0" encoding="utf-8"?>
<p:tagLst xmlns:p="http://schemas.openxmlformats.org/presentationml/2006/main">
  <p:tag name="AS_UNIQUEID" val="221"/>
</p:tagLst>
</file>

<file path=ppt/tags/tag77.xml><?xml version="1.0" encoding="utf-8"?>
<p:tagLst xmlns:p="http://schemas.openxmlformats.org/presentationml/2006/main">
  <p:tag name="AS_UNIQUEID" val="222"/>
</p:tagLst>
</file>

<file path=ppt/tags/tag78.xml><?xml version="1.0" encoding="utf-8"?>
<p:tagLst xmlns:p="http://schemas.openxmlformats.org/presentationml/2006/main">
  <p:tag name="AS_UNIQUEID" val="223"/>
</p:tagLst>
</file>

<file path=ppt/tags/tag79.xml><?xml version="1.0" encoding="utf-8"?>
<p:tagLst xmlns:p="http://schemas.openxmlformats.org/presentationml/2006/main">
  <p:tag name="AS_UNIQUEID" val="224"/>
</p:tagLst>
</file>

<file path=ppt/tags/tag8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80.xml><?xml version="1.0" encoding="utf-8"?>
<p:tagLst xmlns:p="http://schemas.openxmlformats.org/presentationml/2006/main">
  <p:tag name="AS_UNIQUEID" val="225"/>
</p:tagLst>
</file>

<file path=ppt/tags/tag81.xml><?xml version="1.0" encoding="utf-8"?>
<p:tagLst xmlns:p="http://schemas.openxmlformats.org/presentationml/2006/main">
  <p:tag name="AS_UNIQUEID" val="226"/>
</p:tagLst>
</file>

<file path=ppt/tags/tag82.xml><?xml version="1.0" encoding="utf-8"?>
<p:tagLst xmlns:p="http://schemas.openxmlformats.org/presentationml/2006/main">
  <p:tag name="AS_UNIQUEID" val="227"/>
</p:tagLst>
</file>

<file path=ppt/tags/tag83.xml><?xml version="1.0" encoding="utf-8"?>
<p:tagLst xmlns:p="http://schemas.openxmlformats.org/presentationml/2006/main">
  <p:tag name="AS_UNIQUEID" val="240"/>
</p:tagLst>
</file>

<file path=ppt/tags/tag84.xml><?xml version="1.0" encoding="utf-8"?>
<p:tagLst xmlns:p="http://schemas.openxmlformats.org/presentationml/2006/main">
  <p:tag name="AS_UNIQUEID" val="241"/>
</p:tagLst>
</file>

<file path=ppt/tags/tag85.xml><?xml version="1.0" encoding="utf-8"?>
<p:tagLst xmlns:p="http://schemas.openxmlformats.org/presentationml/2006/main">
  <p:tag name="AS_UNIQUEID" val="242"/>
</p:tagLst>
</file>

<file path=ppt/tags/tag86.xml><?xml version="1.0" encoding="utf-8"?>
<p:tagLst xmlns:p="http://schemas.openxmlformats.org/presentationml/2006/main">
  <p:tag name="AS_UNIQUEID" val="243"/>
</p:tagLst>
</file>

<file path=ppt/tags/tag87.xml><?xml version="1.0" encoding="utf-8"?>
<p:tagLst xmlns:p="http://schemas.openxmlformats.org/presentationml/2006/main">
  <p:tag name="AS_UNIQUEID" val="244"/>
</p:tagLst>
</file>

<file path=ppt/tags/tag88.xml><?xml version="1.0" encoding="utf-8"?>
<p:tagLst xmlns:p="http://schemas.openxmlformats.org/presentationml/2006/main">
  <p:tag name="AS_UNIQUEID" val="245"/>
</p:tagLst>
</file>

<file path=ppt/tags/tag89.xml><?xml version="1.0" encoding="utf-8"?>
<p:tagLst xmlns:p="http://schemas.openxmlformats.org/presentationml/2006/main">
  <p:tag name="AS_UNIQUEID" val="246"/>
</p:tagLst>
</file>

<file path=ppt/tags/tag9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90.xml><?xml version="1.0" encoding="utf-8"?>
<p:tagLst xmlns:p="http://schemas.openxmlformats.org/presentationml/2006/main">
  <p:tag name="AS_UNIQUEID" val="247"/>
</p:tagLst>
</file>

<file path=ppt/tags/tag91.xml><?xml version="1.0" encoding="utf-8"?>
<p:tagLst xmlns:p="http://schemas.openxmlformats.org/presentationml/2006/main">
  <p:tag name="AS_UNIQUEID" val="248"/>
</p:tagLst>
</file>

<file path=ppt/tags/tag92.xml><?xml version="1.0" encoding="utf-8"?>
<p:tagLst xmlns:p="http://schemas.openxmlformats.org/presentationml/2006/main">
  <p:tag name="AS_UNIQUEID" val="249"/>
</p:tagLst>
</file>

<file path=ppt/tags/tag93.xml><?xml version="1.0" encoding="utf-8"?>
<p:tagLst xmlns:p="http://schemas.openxmlformats.org/presentationml/2006/main">
  <p:tag name="AS_UNIQUEID" val="250"/>
</p:tagLst>
</file>

<file path=ppt/tags/tag94.xml><?xml version="1.0" encoding="utf-8"?>
<p:tagLst xmlns:p="http://schemas.openxmlformats.org/presentationml/2006/main">
  <p:tag name="AS_UNIQUEID" val="251"/>
</p:tagLst>
</file>

<file path=ppt/tags/tag95.xml><?xml version="1.0" encoding="utf-8"?>
<p:tagLst xmlns:p="http://schemas.openxmlformats.org/presentationml/2006/main">
  <p:tag name="AS_UNIQUEID" val="252"/>
</p:tagLst>
</file>

<file path=ppt/tags/tag96.xml><?xml version="1.0" encoding="utf-8"?>
<p:tagLst xmlns:p="http://schemas.openxmlformats.org/presentationml/2006/main">
  <p:tag name="AS_UNIQUEID" val="253"/>
</p:tagLst>
</file>

<file path=ppt/tags/tag97.xml><?xml version="1.0" encoding="utf-8"?>
<p:tagLst xmlns:p="http://schemas.openxmlformats.org/presentationml/2006/main">
  <p:tag name="AS_UNIQUEID" val="254"/>
</p:tagLst>
</file>

<file path=ppt/tags/tag98.xml><?xml version="1.0" encoding="utf-8"?>
<p:tagLst xmlns:p="http://schemas.openxmlformats.org/presentationml/2006/main">
  <p:tag name="AS_UNIQUEID" val="255"/>
</p:tagLst>
</file>

<file path=ppt/tags/tag99.xml><?xml version="1.0" encoding="utf-8"?>
<p:tagLst xmlns:p="http://schemas.openxmlformats.org/presentationml/2006/main">
  <p:tag name="AS_UNIQUEID" val="25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232323"/>
      </a:accent1>
      <a:accent2>
        <a:srgbClr val="C31111"/>
      </a:accent2>
      <a:accent3>
        <a:srgbClr val="232323"/>
      </a:accent3>
      <a:accent4>
        <a:srgbClr val="C31111"/>
      </a:accent4>
      <a:accent5>
        <a:srgbClr val="232323"/>
      </a:accent5>
      <a:accent6>
        <a:srgbClr val="C31111"/>
      </a:accent6>
      <a:hlink>
        <a:srgbClr val="232323"/>
      </a:hlink>
      <a:folHlink>
        <a:srgbClr val="C31111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232323"/>
    </a:accent1>
    <a:accent2>
      <a:srgbClr val="C31111"/>
    </a:accent2>
    <a:accent3>
      <a:srgbClr val="232323"/>
    </a:accent3>
    <a:accent4>
      <a:srgbClr val="C31111"/>
    </a:accent4>
    <a:accent5>
      <a:srgbClr val="232323"/>
    </a:accent5>
    <a:accent6>
      <a:srgbClr val="C31111"/>
    </a:accent6>
    <a:hlink>
      <a:srgbClr val="232323"/>
    </a:hlink>
    <a:folHlink>
      <a:srgbClr val="C3111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6349</Words>
  <Application>WPS 演示</Application>
  <PresentationFormat/>
  <Paragraphs>426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黑体</vt:lpstr>
      <vt:lpstr>Calibri Light</vt:lpstr>
      <vt:lpstr>等线 Light</vt:lpstr>
      <vt:lpstr>华文琥珀</vt:lpstr>
      <vt:lpstr>华文中宋</vt:lpstr>
      <vt:lpstr>华文行楷</vt:lpstr>
      <vt:lpstr>微软雅黑</vt:lpstr>
      <vt:lpstr>Arial Unicode MS</vt:lpstr>
      <vt:lpstr>Calibri</vt:lpstr>
      <vt:lpstr>Calibri</vt:lpstr>
      <vt:lpstr>Verdana</vt:lpstr>
      <vt:lpstr>幼圆</vt:lpstr>
      <vt:lpstr>Impact</vt:lpstr>
      <vt:lpstr>Times New Roman</vt:lpstr>
      <vt:lpstr>楷体_GB2312</vt:lpstr>
      <vt:lpstr>新宋体</vt:lpstr>
      <vt:lpstr>楷体</vt:lpstr>
      <vt:lpstr>方正粗黑宋简体</vt:lpstr>
      <vt:lpstr>等线</vt:lpstr>
      <vt:lpstr>华文楷体</vt:lpstr>
      <vt:lpstr>Office 主题</vt:lpstr>
      <vt:lpstr>自定义设计方案</vt:lpstr>
      <vt:lpstr>Office 主题​​</vt:lpstr>
      <vt:lpstr>1_Office 主题​​</vt:lpstr>
      <vt:lpstr>2_Office 主题​​</vt:lpstr>
      <vt:lpstr>默认设计模板</vt:lpstr>
      <vt:lpstr>艺苑拾香  情韵方筑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23</cp:revision>
  <cp:lastPrinted>2021-01-09T09:40:00Z</cp:lastPrinted>
  <dcterms:created xsi:type="dcterms:W3CDTF">2021-01-09T09:40:00Z</dcterms:created>
  <dcterms:modified xsi:type="dcterms:W3CDTF">2021-03-24T02:01:35Z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3CB23A1D891F4008A2233A7BC3C1D57A</vt:lpwstr>
  </property>
  <property fmtid="{D5CDD505-2E9C-101B-9397-08002B2CF9AE}" pid="7" name="KSOProductBuildVer">
    <vt:lpwstr>2052-11.1.0.10431</vt:lpwstr>
  </property>
  <property fmtid="{D5CDD505-2E9C-101B-9397-08002B2CF9AE}" pid="8" name="KSOSaveFontToCloudKey">
    <vt:lpwstr>594741307_btnclosed</vt:lpwstr>
  </property>
</Properties>
</file>