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3" r:id="rId3"/>
    <p:sldId id="1002" r:id="rId4"/>
    <p:sldId id="940" r:id="rId5"/>
    <p:sldId id="941" r:id="rId6"/>
    <p:sldId id="943" r:id="rId8"/>
    <p:sldId id="944" r:id="rId9"/>
    <p:sldId id="945" r:id="rId10"/>
    <p:sldId id="1004" r:id="rId11"/>
    <p:sldId id="1005" r:id="rId12"/>
    <p:sldId id="946" r:id="rId13"/>
    <p:sldId id="989" r:id="rId14"/>
    <p:sldId id="990" r:id="rId15"/>
    <p:sldId id="991" r:id="rId16"/>
    <p:sldId id="834" r:id="rId17"/>
    <p:sldId id="869" r:id="rId18"/>
    <p:sldId id="904" r:id="rId19"/>
    <p:sldId id="983" r:id="rId20"/>
    <p:sldId id="984" r:id="rId21"/>
    <p:sldId id="985" r:id="rId22"/>
    <p:sldId id="986" r:id="rId23"/>
    <p:sldId id="987" r:id="rId24"/>
    <p:sldId id="988" r:id="rId25"/>
    <p:sldId id="72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2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70" y="300355"/>
            <a:ext cx="11221720" cy="698563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A scene: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 i="1">
                <a:latin typeface="Georgia" panose="02040502050405020303" charset="0"/>
                <a:cs typeface="Georgia" panose="02040502050405020303" charset="0"/>
              </a:rPr>
              <a:t>Taking a deep breath, he went in a second time.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The darkness was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overwhelming</a:t>
            </a:r>
            <a:r>
              <a:rPr lang="en-US" altLang="zh-CN" sz="32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(adj. 势不可挡的，压倒的)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He 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stumbled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blindly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跌跌撞撞地盲目跑in the 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dark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ness, and finally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made it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to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the second floor终于到了二楼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zh-CN" altLang="en-US" sz="3200">
                <a:solidFill>
                  <a:schemeClr val="tx2"/>
                </a:solidFill>
                <a:latin typeface="Georgia" panose="02040502050405020303" charset="0"/>
                <a:cs typeface="Georgia" panose="02040502050405020303" charset="0"/>
              </a:rPr>
              <a:t>where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he was met by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intense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heat. He was 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nearly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suffocated /chocked to death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  <a:sym typeface="+mn-ea"/>
              </a:rPr>
              <a:t>窒息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by 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  <a:sym typeface="+mn-ea"/>
              </a:rPr>
              <a:t>fumes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"Baby girl, where are you? " He cried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desperately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All he could hear was the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crackling and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popping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噼里啪啦of burning wood.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Then a soft moan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emerged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他听到了轻轻的呻吟声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He quickly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crawled </a:t>
            </a:r>
            <a:r>
              <a:rPr lang="en-US" altLang="zh-CN" sz="32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(vt.爬)</a:t>
            </a:r>
            <a:r>
              <a:rPr lang="en-US" altLang="zh-CN" sz="3200" b="1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toward the sound. Finally, he touched something. A shoe, then an ankle. He pulled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Tiara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toward him and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cs typeface="Georgia" panose="02040502050405020303" charset="0"/>
              </a:rPr>
              <a:t>hugged her tight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and said, "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Uncle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’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s got you. "The last thing he remembered, he was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outsid</a:t>
            </a:r>
            <a:r>
              <a:rPr lang="en-US" altLang="zh-CN" sz="3200" u="sng">
                <a:latin typeface="Georgia" panose="02040502050405020303" charset="0"/>
                <a:cs typeface="Georgia" panose="02040502050405020303" charset="0"/>
              </a:rPr>
              <a:t>e.</a:t>
            </a:r>
            <a:endParaRPr lang="zh-CN" altLang="en-US" sz="3200" u="sng"/>
          </a:p>
          <a:p>
            <a:endParaRPr lang="zh-CN" altLang="en-US" sz="3200" u="sng"/>
          </a:p>
        </p:txBody>
      </p:sp>
      <p:sp>
        <p:nvSpPr>
          <p:cNvPr id="3" name="文本框 2"/>
          <p:cNvSpPr txBox="1"/>
          <p:nvPr/>
        </p:nvSpPr>
        <p:spPr>
          <a:xfrm>
            <a:off x="3392170" y="888365"/>
            <a:ext cx="26301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0260" y="1381125"/>
            <a:ext cx="31381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5575" y="1863090"/>
            <a:ext cx="13855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84920" y="1863090"/>
            <a:ext cx="11188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73300" y="2354580"/>
            <a:ext cx="13677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72325" y="2354580"/>
            <a:ext cx="3840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0820" y="2855595"/>
            <a:ext cx="14624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59430" y="2855595"/>
            <a:ext cx="11093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0820" y="3362960"/>
            <a:ext cx="2062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47230" y="3362325"/>
            <a:ext cx="39655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19345" y="3843655"/>
            <a:ext cx="48856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57165" y="4316095"/>
            <a:ext cx="14839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788676" y="2806655"/>
            <a:ext cx="10365105" cy="310854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Visions of sth. marched before my eyes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 noticed the ____ in his eyes and the _____ in his tone.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He looked back and saw sb, who was ____, face/hands/.. ___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There he was, doing 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  suddenly realized that..   /    I  became aware of…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The sight of it reminded me of…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It hit / struck/ occurred to / dawned on  me that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6758" y="885265"/>
            <a:ext cx="629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00FF"/>
                </a:solidFill>
                <a:latin typeface="Impact" panose="020B0806030902050204" charset="0"/>
                <a:ea typeface="仿宋" panose="02010609060101010101" charset="-122"/>
                <a:cs typeface="Impact" panose="020B0806030902050204" charset="0"/>
              </a:rPr>
              <a:t>observation &amp; reflection</a:t>
            </a:r>
            <a:endParaRPr lang="en-US" altLang="zh-CN" sz="4800" dirty="0">
              <a:solidFill>
                <a:srgbClr val="0000FF"/>
              </a:solidFill>
              <a:latin typeface="Impact" panose="020B0806030902050204" charset="0"/>
              <a:ea typeface="仿宋" panose="02010609060101010101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ľ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ŝļide"/>
          <p:cNvSpPr>
            <a:spLocks noGrp="1"/>
          </p:cNvSpPr>
          <p:nvPr>
            <p:ph type="title"/>
          </p:nvPr>
        </p:nvSpPr>
        <p:spPr>
          <a:xfrm>
            <a:off x="84525" y="64840"/>
            <a:ext cx="10969200" cy="705600"/>
          </a:xfrm>
        </p:spPr>
        <p:txBody>
          <a:bodyPr/>
          <a:lstStyle/>
          <a:p>
            <a:r>
              <a:rPr lang="en-US" altLang="zh-CN" dirty="0" smtClean="0"/>
              <a:t>Appreciation</a:t>
            </a:r>
            <a:endParaRPr lang="zh-CN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 rot="10800000" flipV="1">
            <a:off x="0" y="524510"/>
            <a:ext cx="12132945" cy="5507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Dad called the stores but none carried the bolt that fitted this old van. 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Maybe we were not going on The Trip after all.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Visions of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diving at the lake and hanging out with friends happily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marched before my eyes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My soul silently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rejoiced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 But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then I caught sight of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the lonely figure of Dad,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who was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leaning over the van, face clouded with gloom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trip would be a bubble!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”,dad forced a smile.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 noticed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 the  gloom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in his eyes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 and the depression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in his tone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The sight of it reminded me of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all the expectations and excitement earlier he had for the Trip. But now, the Trip —The Trip of a Lifetime—was vanishing before his eyes.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I couldn’t bear to see Dad so disappointed. </a:t>
            </a:r>
            <a:r>
              <a:rPr lang="en-US" altLang="zh-CN" sz="3200" b="1" dirty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“I will have to find that bolt for Dad” I murmuered to myself determinedly.</a:t>
            </a:r>
            <a:endParaRPr lang="en-US" altLang="zh-CN" sz="3200" b="1" dirty="0" smtClean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3610" y="1031240"/>
            <a:ext cx="22910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what I felt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3458210" y="2037080"/>
            <a:ext cx="33578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what I observe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2751455" y="3806825"/>
            <a:ext cx="29768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what I reflect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6" name="文本框 5"/>
          <p:cNvSpPr txBox="1"/>
          <p:nvPr/>
        </p:nvSpPr>
        <p:spPr>
          <a:xfrm>
            <a:off x="2475865" y="4903470"/>
            <a:ext cx="352742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what I decided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0" y="645160"/>
            <a:ext cx="12114530" cy="10763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 algn="just"/>
            <a:r>
              <a:rPr lang="en-US" sz="32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3200" b="1" i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Suddenly, Mrs Harding said that she would pay the rest of the money so Angelia could have it.</a:t>
            </a:r>
            <a:r>
              <a:rPr lang="en-US" sz="32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6375" y="2345055"/>
            <a:ext cx="12143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How did Angelina feel then?</a:t>
            </a:r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 did Angelina observe then?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What's  Angelina's reflection then?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What’s her final decision?</a:t>
            </a:r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64135"/>
            <a:ext cx="1216342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I'm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amazed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(amaze) how wildly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passionate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(passion) people are in their feelings toward this novel --regardless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whether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they love or hate “The Alchemist”.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After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listening to “the sign”, the boy is off for the adventure in his personal jouney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exploration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(explore) and self-discovery, searching for the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hidden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(hide) treasure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located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(locate) near the pyramids in Egypt.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treasure lies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where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your heart belongs.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many writers, I'm an expert at procrastination. When I ought to be working on an assignment,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clock ticking towards my deadline,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I'll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sit there watching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pointless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(point) videos on YouTube.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fresh perspective on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procrastination is beginning to open up exciting new approach to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(reduce) the habit.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Hundred more deaths could have happened (happen) in Washington state over the past weeks of bad air from the fires.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35" y="179070"/>
            <a:ext cx="13055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3220" y="179070"/>
            <a:ext cx="17265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3875" y="631825"/>
            <a:ext cx="13150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38975" y="1611630"/>
            <a:ext cx="4902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23895" y="2074545"/>
            <a:ext cx="18605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390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59275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4490" y="3143885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31360" y="4037965"/>
            <a:ext cx="787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42360" y="4577080"/>
            <a:ext cx="1441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7825" y="5566410"/>
            <a:ext cx="13652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26180" y="6076950"/>
            <a:ext cx="33864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31445"/>
            <a:ext cx="12163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 these pictures, you can usually see the phone the person is taking a picture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. Selfies taken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a mirror often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are taken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(take)in a bathroom,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some people think is offensive.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9165" y="245745"/>
            <a:ext cx="6832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6280" y="639445"/>
            <a:ext cx="8261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64735" y="639445"/>
            <a:ext cx="13620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80855" y="639445"/>
            <a:ext cx="7969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940" y="1607185"/>
            <a:ext cx="121354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轮流骑</a:t>
            </a:r>
            <a:r>
              <a:rPr lang="zh-CN" altLang="en-US" sz="2800"/>
              <a:t>滑板</a:t>
            </a:r>
            <a:r>
              <a:rPr lang="en-US" altLang="zh-CN" sz="2800"/>
              <a:t>车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take turns riding a scooter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在一个晴朗的星期六下午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on a crisp Saturday afternoon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一个留着胡须、一头乱蓬蓬的卷发的男人出现了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a bearded man with a head of messy curls appeared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像抱婴儿一样抱</a:t>
            </a:r>
            <a:r>
              <a:rPr lang="zh-CN" altLang="en-US" sz="2800"/>
              <a:t>起她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cradle her like a baby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Kim的恐惧变成了啜泣，然后</a:t>
            </a:r>
            <a:r>
              <a:rPr lang="zh-CN" altLang="en-US" sz="2800"/>
              <a:t>求助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Kim's fear became sobs, and then begged for help.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开始乱踢乱打，试图挣脱出来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She began kicking and flailing, trying to get free of the man's grip.</a:t>
            </a:r>
            <a:endParaRPr lang="en-US" altLang="zh-CN" sz="2800">
              <a:solidFill>
                <a:srgbClr val="FF0000"/>
              </a:solidFill>
            </a:endParaRPr>
          </a:p>
          <a:p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61315"/>
            <a:ext cx="12125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flail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(sth) (about/around) to move around without control; to move your arms and legs around without control 乱动；胡乱摆动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boys flailed around on the floor. 男孩子们在地板上任意地动来动去。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 was running along, his arms flailing wildly. 他向前跑，拼命摆动双臂。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hit sb/sth very hard, especially with a stick （尤指用棍棒）猛击，猛打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83185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work and determination pay off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7295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生命要活得精彩。没有借口，没有保留，没有退缩。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这个小提琴发出的乐音无比悦耳，连那个收藏家都听得入了迷。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The violin sang out a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piece of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quality  music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so beautiful that the collector himself could only listen in wonderment.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竭尽全力的生活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live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one’s life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fully.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我宁愿像蜡烛般燃尽，也不愿让自己锈迹斑斑。我宁愿将生命全部耗尽，也不愿临死之时自己能做和没来得及做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I’d rather burn out than rust out. I’d rather be used up than die not having done whatever I could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过度劳累从而让我们精疲力竭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wear ourselves out on over-activity.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幸福不在于过于忙碌，而在于帮助他人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Happiness is never found in excessive busyness.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最后，我知道我的幸福与我能做什么、不能做什么没有关系。幸福只和我参与。我的生命要活得精彩。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In the end, I know that my happiness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is not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about  my ability or my inability. It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about my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participation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. My life is meant to be lived.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  <a:p>
            <a:r>
              <a:rPr lang="en-US" altLang="zh-CN" sz="3600"/>
              <a:t>4. They find dirty surfaces and paint them with images or messages ________(use) cleaning brushes or pressure hoses.</a:t>
            </a:r>
            <a:endParaRPr lang="en-US" altLang="zh-CN" sz="3600"/>
          </a:p>
          <a:p>
            <a:r>
              <a:rPr lang="en-US" altLang="zh-CN" sz="3600"/>
              <a:t>5.</a:t>
            </a:r>
            <a:r>
              <a:rPr lang="en-US" altLang="zh-CN" sz="3200">
                <a:sym typeface="+mn-ea"/>
              </a:rPr>
              <a:t>他（老人）的目光一直扫过每一个人，寻找能和他一起下棋的人。</a:t>
            </a:r>
            <a:endParaRPr lang="en-US" altLang="zh-CN" sz="3600"/>
          </a:p>
          <a:p>
            <a:r>
              <a:rPr lang="en-US" altLang="zh-CN" sz="3600"/>
              <a:t>His eyes </a:t>
            </a:r>
            <a:r>
              <a:rPr lang="en-US" altLang="zh-CN" sz="3600">
                <a:solidFill>
                  <a:srgbClr val="FF0000"/>
                </a:solidFill>
              </a:rPr>
              <a:t>kept jumping from person to person</a:t>
            </a:r>
            <a:r>
              <a:rPr lang="en-US" altLang="zh-CN" sz="3600"/>
              <a:t>, </a:t>
            </a:r>
            <a:r>
              <a:rPr lang="en-US" altLang="zh-CN" sz="3600">
                <a:solidFill>
                  <a:srgbClr val="FF0000"/>
                </a:solidFill>
              </a:rPr>
              <a:t>searching for </a:t>
            </a:r>
            <a:r>
              <a:rPr lang="en-US" altLang="zh-CN" sz="3600"/>
              <a:t>someone to join him for a game of chess.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put sb at risk of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/>
              <a:t>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make up for the loss of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addressed </a:t>
            </a:r>
            <a:r>
              <a:rPr lang="en-US" altLang="zh-CN" sz="3200">
                <a:solidFill>
                  <a:srgbClr val="FF0000"/>
                </a:solidFill>
              </a:rPr>
              <a:t>a preblem concerning</a:t>
            </a:r>
            <a:r>
              <a:rPr lang="en-US" altLang="zh-CN" sz="3200"/>
              <a:t>/</a:t>
            </a:r>
            <a:r>
              <a:rPr lang="en-US" altLang="zh-CN" sz="3200">
                <a:solidFill>
                  <a:srgbClr val="0000FF"/>
                </a:solidFill>
              </a:rPr>
              <a:t>a</a:t>
            </a:r>
            <a:r>
              <a:rPr lang="en-US" altLang="zh-CN" sz="3200">
                <a:solidFill>
                  <a:srgbClr val="0000FF"/>
                </a:solidFill>
              </a:rPr>
              <a:t>ddress an envelop/He addressed an audience of 10.000 people.</a:t>
            </a:r>
            <a:endParaRPr lang="en-US" altLang="zh-CN" sz="3200">
              <a:solidFill>
                <a:srgbClr val="0000FF"/>
              </a:solidFill>
            </a:endParaRPr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arouse readers’ sympathy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The task </a:t>
            </a:r>
            <a:r>
              <a:rPr lang="zh-CN" altLang="en-US" sz="3600">
                <a:solidFill>
                  <a:srgbClr val="FF0000"/>
                </a:solidFill>
              </a:rPr>
              <a:t>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c.hiphotos.baidu.com/exp/w=500/sign=206a76eeca95d143da76e42343f28296/2f738bd4b31c8701c346280b257f9e2f0608ff6f.jp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958850"/>
            <a:ext cx="12232005" cy="56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255905"/>
            <a:ext cx="3376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describe the scene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887199" cy="586327"/>
            <a:chOff x="-161900" y="270006"/>
            <a:chExt cx="10143459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320299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482199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Put an adj. before the word “fire”.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69940" y="1610388"/>
            <a:ext cx="96521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 </a:t>
            </a:r>
            <a:r>
              <a:rPr lang="zh-CN" altLang="en-US" sz="3200" kern="100" dirty="0">
                <a:latin typeface="等线" panose="02010600030101010101" charset="-122"/>
                <a:cs typeface="Times New Roman" panose="02020603050405020304" charset="0"/>
              </a:rPr>
              <a:t>大火      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the ________________ fire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84527" y="2782010"/>
            <a:ext cx="4795177" cy="2804340"/>
            <a:chOff x="3867150" y="2971800"/>
            <a:chExt cx="1524000" cy="1295400"/>
          </a:xfrm>
        </p:grpSpPr>
        <p:grpSp>
          <p:nvGrpSpPr>
            <p:cNvPr id="16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17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006798" y="2989903"/>
              <a:ext cx="1163564" cy="120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  <a:ea typeface="Gulim" panose="020B0600000101010101" pitchFamily="34" charset="-127"/>
                </a:rPr>
                <a:t>violent          </a:t>
              </a:r>
              <a:r>
                <a:rPr lang="zh-CN" altLang="en-US" sz="3600" baseline="-25000" dirty="0">
                  <a:solidFill>
                    <a:srgbClr val="C00000"/>
                  </a:solidFill>
                  <a:ea typeface="Gulim" panose="020B0600000101010101" pitchFamily="34" charset="-127"/>
                </a:rPr>
                <a:t>猛烈的</a:t>
              </a:r>
              <a:endParaRPr lang="en-US" altLang="zh-CN" sz="3600" baseline="-25000" dirty="0">
                <a:solidFill>
                  <a:srgbClr val="C00000"/>
                </a:solidFill>
                <a:ea typeface="Gulim" panose="020B0600000101010101" pitchFamily="34" charset="-127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ferocious     </a:t>
              </a:r>
              <a:endParaRPr lang="en-US" altLang="zh-CN" sz="3600" baseline="-25000" dirty="0">
                <a:solidFill>
                  <a:srgbClr val="C00000"/>
                </a:solidFill>
                <a:ea typeface="Gulim" panose="020B0600000101010101" pitchFamily="34" charset="-127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enormous  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巨大的</a:t>
              </a:r>
              <a:endParaRPr lang="zh-CN" altLang="en-US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massive</a:t>
              </a:r>
              <a:endParaRPr lang="en-US" altLang="zh-CN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devastating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毁灭性的</a:t>
              </a:r>
              <a:endParaRPr lang="zh-CN" altLang="en-US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destructive</a:t>
              </a:r>
              <a:endParaRPr lang="zh-CN" altLang="en-US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roaring       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熊熊燃烧的</a:t>
              </a:r>
              <a:endParaRPr lang="en-US" altLang="zh-CN" sz="3600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89773" y="2791476"/>
            <a:ext cx="2010612" cy="2804340"/>
            <a:chOff x="3867150" y="2971800"/>
            <a:chExt cx="1524000" cy="1295400"/>
          </a:xfrm>
        </p:grpSpPr>
        <p:grpSp>
          <p:nvGrpSpPr>
            <p:cNvPr id="22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24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25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/>
              </a:p>
            </p:txBody>
          </p:sp>
        </p:grp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3972528" y="3128210"/>
              <a:ext cx="1163564" cy="55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ea typeface="Gulim" panose="020B0600000101010101" pitchFamily="34" charset="-127"/>
                </a:rPr>
                <a:t>horrible</a:t>
              </a:r>
              <a:endParaRPr lang="en-US" altLang="zh-CN" sz="3600" baseline="-25000" dirty="0"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ea typeface="Gulim" panose="020B0600000101010101" pitchFamily="34" charset="-127"/>
                </a:rPr>
                <a:t>terrible</a:t>
              </a:r>
              <a:endParaRPr lang="en-US" altLang="zh-CN" sz="3600" baseline="-25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07473" y="2740314"/>
            <a:ext cx="2404789" cy="2804340"/>
            <a:chOff x="3867150" y="2971800"/>
            <a:chExt cx="1524000" cy="1295400"/>
          </a:xfrm>
        </p:grpSpPr>
        <p:grpSp>
          <p:nvGrpSpPr>
            <p:cNvPr id="27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29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/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966427" y="2986093"/>
              <a:ext cx="1163564" cy="70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solidFill>
                    <a:schemeClr val="accent1"/>
                  </a:solidFill>
                  <a:ea typeface="Gulim" panose="020B0600000101010101" pitchFamily="34" charset="-127"/>
                </a:rPr>
                <a:t>n. to replace fire:</a:t>
              </a: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414510" y="3959225"/>
            <a:ext cx="1096010" cy="1170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blaze</a:t>
            </a:r>
            <a:endParaRPr lang="en-US" altLang="zh-CN" sz="3600" b="1" baseline="-25000" dirty="0">
              <a:solidFill>
                <a:srgbClr val="FF0000"/>
              </a:solidFill>
              <a:ea typeface="Gulim" panose="020B0600000101010101" pitchFamily="34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flames</a:t>
            </a:r>
            <a:endParaRPr lang="en-US" altLang="zh-CN" sz="3600" b="1" baseline="-25000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None/>
            </a:pPr>
            <a:r>
              <a:rPr lang="en-GB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fireball</a:t>
            </a:r>
            <a:endParaRPr lang="en-GB" altLang="zh-CN" sz="3600" b="1" baseline="-25000" dirty="0">
              <a:solidFill>
                <a:srgbClr val="FF0000"/>
              </a:solidFill>
              <a:ea typeface="Gulim" panose="020B0600000101010101" pitchFamily="34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might we hear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58183" y="1293690"/>
            <a:ext cx="10914949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We heard the _____________ (explode) of the gas tank mixed with the _______ (noise) sounds from shattering windows.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The air was filled with thick, black smoke, the sounds of _______ (siren</a:t>
            </a:r>
            <a:r>
              <a:rPr lang="zh-CN" altLang="en-US" sz="3200" dirty="0">
                <a:latin typeface="等线" panose="02010600030101010101" charset="-122"/>
                <a:cs typeface="Times New Roman" panose="02020603050405020304" charset="0"/>
              </a:rPr>
              <a:t>汽笛声</a:t>
            </a: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), people _____________ (scream) and glass breaking.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All he could hear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crackling and popping </a:t>
            </a:r>
            <a:r>
              <a:rPr lang="zh-CN" altLang="en-US" sz="3200" b="1">
                <a:solidFill>
                  <a:srgbClr val="00206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(噼啪声)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the burning wood</a:t>
            </a:r>
            <a:r>
              <a:rPr lang="en-US" sz="3200" b="1">
                <a:solidFill>
                  <a:srgbClr val="00206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.</a:t>
            </a:r>
            <a:endParaRPr lang="en-US" altLang="zh-CN" sz="3200" b="1">
              <a:solidFill>
                <a:srgbClr val="00206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3860" y="1264861"/>
            <a:ext cx="2690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explosion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8772" y="1788372"/>
            <a:ext cx="218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noisy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4271" y="3216257"/>
            <a:ext cx="2540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sirens</a:t>
            </a:r>
            <a:endParaRPr lang="zh-CN" altLang="en-US" sz="3200" b="1" i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5567" y="3216136"/>
            <a:ext cx="2949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screaming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4095" y="4244975"/>
            <a:ext cx="41757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difficulties might we confront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81685" y="1623060"/>
            <a:ext cx="11316970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呛得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他快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窒息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了。</a:t>
            </a:r>
            <a:br>
              <a:rPr lang="en-US" altLang="zh-CN" sz="28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He was nearly __________________________ by the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thick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smoke/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  <a:sym typeface="+mn-ea"/>
              </a:rPr>
              <a:t>fumes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来势汹汹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，差点把他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熏倒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。</a:t>
            </a:r>
            <a:br>
              <a:rPr lang="en-US" altLang="zh-CN" sz="28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The smoke was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overwhelming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which almost ___________________.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浓烟遮蔽了他的视线，他跌跌撞撞地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摸索着前进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Blinded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by the</a:t>
            </a:r>
            <a:r>
              <a:rPr lang="zh-CN" altLang="en-US" sz="3200" dirty="0">
                <a:latin typeface="+mn-ea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dense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smoke, he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stumbled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to _________________.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0" lvl="1" indent="0">
              <a:lnSpc>
                <a:spcPts val="4000"/>
              </a:lnSpc>
              <a:buFont typeface="+mj-lt"/>
              <a:buNone/>
            </a:pPr>
            <a:r>
              <a:rPr lang="en-US" altLang="zh-CN" sz="3200" dirty="0">
                <a:latin typeface="+mn-ea"/>
                <a:cs typeface="Times New Roman" panose="02020603050405020304" charset="0"/>
              </a:rPr>
              <a:t>   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Blinded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 by the thick smoke, he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ploughed on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费力地继续进行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)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, crying Tiara's name aloud.</a:t>
            </a:r>
            <a:endParaRPr lang="en-US" altLang="zh-CN" sz="32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indent="0">
              <a:lnSpc>
                <a:spcPts val="4000"/>
              </a:lnSpc>
              <a:buFont typeface="+mj-lt"/>
              <a:buNone/>
            </a:pPr>
            <a:endParaRPr lang="en-US" altLang="zh-CN" sz="32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1048" y="2140525"/>
            <a:ext cx="5066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C00000"/>
                </a:solidFill>
              </a:rPr>
              <a:t>choked/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suffocated </a:t>
            </a:r>
            <a:r>
              <a:rPr lang="en-US" altLang="zh-CN" sz="3200" b="1" dirty="0">
                <a:solidFill>
                  <a:srgbClr val="C00000"/>
                </a:solidFill>
              </a:rPr>
              <a:t>to death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1556" y="4175210"/>
            <a:ext cx="3013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made him faint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18772" y="5136110"/>
            <a:ext cx="2416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feel his way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0955" y="3806825"/>
            <a:ext cx="23101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4765" y="5243830"/>
            <a:ext cx="12903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36410" y="5821680"/>
            <a:ext cx="22123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94765" y="5821680"/>
            <a:ext cx="14370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difficulties might we confront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26876" y="1853280"/>
            <a:ext cx="1099289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他觉得喉咙和肺火辣辣的，同时每一眨眼都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刺痛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他的眼睛。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He felt his throat and lungs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burned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, every blink _________ his eyes.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迎着热浪，他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竭尽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全力往上爬。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__________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by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intense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heat, he struggled to ________ upwards.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8282" y="2354901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stung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25170" y="4439550"/>
            <a:ext cx="278125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scramble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965" y="4439550"/>
            <a:ext cx="2781253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>
                <a:solidFill>
                  <a:srgbClr val="C00000"/>
                </a:solidFill>
              </a:rPr>
              <a:t>Met/Greeted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05" y="0"/>
            <a:ext cx="12164695" cy="6759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you can see 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房子</a:t>
            </a:r>
            <a:r>
              <a:rPr lang="zh-CN" altLang="en-US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浸没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在一股巨大的火焰之中。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熊熊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大火吞噬了整座房子。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烈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火烧毁了木屋里的一切。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房子被猛烈的/毁灭性的大火照亮了。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熊熊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大火把木屋烧得粉碎，把它烧成了灰烬。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house was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bath</a:t>
            </a:r>
            <a:r>
              <a:rPr lang="en-US" altLang="zh-CN" sz="3200" u="sng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ed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 immense stream of flame.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roaring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/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massive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fire 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swallow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ed/engulfed  the whole house.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blaze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onsume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everything in the wooden house.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house was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lit up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by the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violent/devastating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fire.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ferocious fire </a:t>
            </a:r>
            <a:r>
              <a:rPr lang="en-US" altLang="zh-CN" sz="32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rip</a:t>
            </a:r>
            <a:r>
              <a:rPr lang="en-US" altLang="zh-CN" sz="3200" u="sng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ped (tear sth intopieces) </a:t>
            </a:r>
            <a:r>
              <a:rPr lang="en-US" altLang="zh-CN" sz="32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through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wooden house, reducing it to ashes.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05" y="0"/>
            <a:ext cx="12164695" cy="6759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you can see 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>
                <a:sym typeface="+mn-ea"/>
              </a:rPr>
              <a:t>火焰像蜥蜴一样迅速地蹿到二楼,</a:t>
            </a:r>
            <a:r>
              <a:rPr lang="zh-CN" altLang="zh-CN" sz="3200" dirty="0">
                <a:sym typeface="+mn-ea"/>
              </a:rPr>
              <a:t>火势更猛烈了</a:t>
            </a:r>
            <a:endParaRPr lang="en-US" altLang="zh-CN" sz="3200" dirty="0"/>
          </a:p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进入着火的房子就像冲进火球/“一桶黑漆”。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一大片浓烟从燃烧的房屋中滚滚而出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木屋中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大火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肆虐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sym typeface="+mn-ea"/>
              </a:rPr>
              <a:t>The flame which had run swift </a:t>
            </a:r>
            <a:r>
              <a:rPr lang="en-US" altLang="zh-CN" sz="3200" b="1" dirty="0">
                <a:solidFill>
                  <a:srgbClr val="C00000"/>
                </a:solidFill>
                <a:sym typeface="+mn-ea"/>
              </a:rPr>
              <a:t>as</a:t>
            </a:r>
            <a:r>
              <a:rPr lang="en-US" altLang="zh-CN" sz="3200" dirty="0">
                <a:sym typeface="+mn-ea"/>
              </a:rPr>
              <a:t> a lizard up to the second story had found its kind.</a:t>
            </a:r>
            <a:r>
              <a:rPr lang="en-US" altLang="zh-CN" sz="3200" dirty="0"/>
              <a:t>火焰像蜥蜴一样迅速地蹿到二楼,</a:t>
            </a:r>
            <a:r>
              <a:rPr lang="zh-CN" altLang="zh-CN" sz="3200" dirty="0"/>
              <a:t>火势更猛烈了</a:t>
            </a:r>
            <a:endParaRPr lang="en-US" altLang="zh-CN" sz="3200" dirty="0"/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Entering the burning house </a:t>
            </a:r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was like </a:t>
            </a: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running into a fireball / “a bucket of black paint”.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A great cloud of smoke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billow</a:t>
            </a:r>
            <a:r>
              <a:rPr lang="en-US" altLang="zh-CN" sz="3200" u="sng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ed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from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 the burning houses.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The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blaze</a:t>
            </a: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is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 raging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 fast</a:t>
            </a: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 in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the wooden house.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THEME" val="https://www.islide.cc;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8346</Words>
  <Application>WPS 演示</Application>
  <PresentationFormat>自定义</PresentationFormat>
  <Paragraphs>229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微软雅黑</vt:lpstr>
      <vt:lpstr>等线</vt:lpstr>
      <vt:lpstr>Gulim</vt:lpstr>
      <vt:lpstr>Georgia</vt:lpstr>
      <vt:lpstr>华文楷体</vt:lpstr>
      <vt:lpstr>Arial Unicode MS</vt:lpstr>
      <vt:lpstr>Calibri</vt:lpstr>
      <vt:lpstr>Impact</vt:lpstr>
      <vt:lpstr>仿宋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Appreciation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lina</cp:lastModifiedBy>
  <cp:revision>479</cp:revision>
  <dcterms:created xsi:type="dcterms:W3CDTF">2017-08-18T03:02:00Z</dcterms:created>
  <dcterms:modified xsi:type="dcterms:W3CDTF">2021-03-24T01:34:10Z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DCA665E2CCEE4F8480B23822822D0007</vt:lpwstr>
  </property>
</Properties>
</file>