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21"/>
  </p:notesMasterIdLst>
  <p:sldIdLst>
    <p:sldId id="482" r:id="rId4"/>
    <p:sldId id="481" r:id="rId5"/>
    <p:sldId id="485" r:id="rId6"/>
    <p:sldId id="454" r:id="rId7"/>
    <p:sldId id="450" r:id="rId8"/>
    <p:sldId id="465" r:id="rId9"/>
    <p:sldId id="464" r:id="rId10"/>
    <p:sldId id="466" r:id="rId11"/>
    <p:sldId id="471" r:id="rId12"/>
    <p:sldId id="451" r:id="rId13"/>
    <p:sldId id="507" r:id="rId14"/>
    <p:sldId id="534" r:id="rId15"/>
    <p:sldId id="535" r:id="rId16"/>
    <p:sldId id="591" r:id="rId17"/>
    <p:sldId id="537" r:id="rId18"/>
    <p:sldId id="425" r:id="rId19"/>
    <p:sldId id="43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卢潇潇" initials="卢"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169D3"/>
    <a:srgbClr val="FFFFFF"/>
    <a:srgbClr val="0070C0"/>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65" d="100"/>
          <a:sy n="65" d="100"/>
        </p:scale>
        <p:origin x="-108" y="-186"/>
      </p:cViewPr>
      <p:guideLst>
        <p:guide orient="horz" pos="2069"/>
        <p:guide pos="396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showMasterSp="0">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showMasterSp="0">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9" Type="http://schemas.openxmlformats.org/officeDocument/2006/relationships/theme" Target="../theme/theme2.xml"/><Relationship Id="rId18" Type="http://schemas.openxmlformats.org/officeDocument/2006/relationships/image" Target="../media/image1.png"/><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pic>
        <p:nvPicPr>
          <p:cNvPr id="2" name="图片 1" descr="水印"/>
          <p:cNvPicPr>
            <a:picLocks noChangeAspect="1"/>
          </p:cNvPicPr>
          <p:nvPr userDrawn="1"/>
        </p:nvPicPr>
        <p:blipFill>
          <a:blip r:embed="rId9"/>
          <a:stretch>
            <a:fillRect/>
          </a:stretch>
        </p:blipFill>
        <p:spPr>
          <a:xfrm>
            <a:off x="6915150" y="63500"/>
            <a:ext cx="5173345" cy="16744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pic>
        <p:nvPicPr>
          <p:cNvPr id="8" name="图片 7" descr="水印"/>
          <p:cNvPicPr>
            <a:picLocks noChangeAspect="1"/>
          </p:cNvPicPr>
          <p:nvPr userDrawn="1"/>
        </p:nvPicPr>
        <p:blipFill>
          <a:blip r:embed="rId18"/>
          <a:stretch>
            <a:fillRect/>
          </a:stretch>
        </p:blipFill>
        <p:spPr>
          <a:xfrm>
            <a:off x="6915150" y="63500"/>
            <a:ext cx="5173345" cy="1674495"/>
          </a:xfrm>
          <a:prstGeom prst="rect">
            <a:avLst/>
          </a:prstGeom>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6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6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7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7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7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6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6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6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6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ïśľïḑé"/>
        <p:cNvGrpSpPr/>
        <p:nvPr/>
      </p:nvGrpSpPr>
      <p:grpSpPr>
        <a:xfrm>
          <a:off x="0" y="0"/>
          <a:ext cx="0" cy="0"/>
          <a:chOff x="0" y="0"/>
          <a:chExt cx="0" cy="0"/>
        </a:xfrm>
      </p:grpSpPr>
      <p:sp>
        <p:nvSpPr>
          <p:cNvPr id="2" name="ïŝļide"/>
          <p:cNvSpPr>
            <a:spLocks noGrp="1"/>
          </p:cNvSpPr>
          <p:nvPr>
            <p:ph type="title"/>
          </p:nvPr>
        </p:nvSpPr>
        <p:spPr>
          <a:xfrm>
            <a:off x="84525" y="64840"/>
            <a:ext cx="10969200" cy="705600"/>
          </a:xfrm>
        </p:spPr>
        <p:txBody>
          <a:bodyPr/>
          <a:lstStyle/>
          <a:p>
            <a:r>
              <a:rPr lang="en-US" altLang="zh-CN" dirty="0" smtClean="0"/>
              <a:t>Appreciation</a:t>
            </a:r>
            <a:endParaRPr lang="zh-CN" altLang="en-US" dirty="0"/>
          </a:p>
        </p:txBody>
      </p:sp>
      <p:sp>
        <p:nvSpPr>
          <p:cNvPr id="11266" name="Rectangle 2"/>
          <p:cNvSpPr>
            <a:spLocks noChangeArrowheads="1"/>
          </p:cNvSpPr>
          <p:nvPr/>
        </p:nvSpPr>
        <p:spPr bwMode="auto">
          <a:xfrm rot="10800000" flipV="1">
            <a:off x="0" y="524510"/>
            <a:ext cx="12132945" cy="5507990"/>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spAutoFit/>
          </a:bodyPr>
          <a:lstStyle/>
          <a:p>
            <a:pPr lvl="0" indent="266700" fontAlgn="base">
              <a:spcBef>
                <a:spcPct val="0"/>
              </a:spcBef>
              <a:spcAft>
                <a:spcPct val="0"/>
              </a:spcAft>
            </a:pPr>
            <a:r>
              <a:rPr kumimoji="0" lang="en-US" altLang="zh-CN" sz="3200" b="0" i="1" u="none" strike="noStrike" cap="none" normalizeH="0" baseline="0" dirty="0" smtClean="0">
                <a:ln>
                  <a:noFill/>
                </a:ln>
                <a:solidFill>
                  <a:schemeClr val="tx1"/>
                </a:solidFill>
                <a:effectLst/>
                <a:latin typeface="Calibri" panose="020F0502020204030204" charset="0"/>
                <a:ea typeface="宋体" panose="02010600030101010101" pitchFamily="2" charset="-122"/>
                <a:cs typeface="Times New Roman" panose="02020603050405020304" charset="0"/>
              </a:rPr>
              <a:t>Dad called the stores but none carried the bolt that fitted this old van. </a:t>
            </a:r>
            <a:r>
              <a:rPr lang="en-US" altLang="zh-CN" sz="3200" dirty="0" smtClean="0">
                <a:solidFill>
                  <a:schemeClr val="tx1"/>
                </a:solidFill>
                <a:latin typeface="Calibri" panose="020F0502020204030204" charset="0"/>
                <a:ea typeface="宋体" panose="02010600030101010101" pitchFamily="2" charset="-122"/>
                <a:cs typeface="Times New Roman" panose="02020603050405020304" charset="0"/>
              </a:rPr>
              <a:t>Maybe we were not going on The Trip after all. </a:t>
            </a:r>
            <a:r>
              <a:rPr lang="en-US" altLang="zh-CN" sz="3200" b="1" dirty="0" smtClean="0">
                <a:solidFill>
                  <a:srgbClr val="FF0000"/>
                </a:solidFill>
                <a:latin typeface="Calibri" panose="020F0502020204030204" charset="0"/>
                <a:ea typeface="宋体" panose="02010600030101010101" pitchFamily="2" charset="-122"/>
                <a:cs typeface="Times New Roman" panose="02020603050405020304" charset="0"/>
              </a:rPr>
              <a:t>Visions of </a:t>
            </a:r>
            <a:r>
              <a:rPr lang="en-US" altLang="zh-CN" sz="3200" b="1" dirty="0" smtClean="0">
                <a:solidFill>
                  <a:schemeClr val="tx1"/>
                </a:solidFill>
                <a:latin typeface="Calibri" panose="020F0502020204030204" charset="0"/>
                <a:ea typeface="宋体" panose="02010600030101010101" pitchFamily="2" charset="-122"/>
                <a:cs typeface="Times New Roman" panose="02020603050405020304" charset="0"/>
              </a:rPr>
              <a:t>diving at the lake and hanging out with friends happily</a:t>
            </a:r>
            <a:r>
              <a:rPr lang="en-US" altLang="zh-CN" sz="3200" b="1" dirty="0" smtClean="0">
                <a:solidFill>
                  <a:srgbClr val="0000FF"/>
                </a:solidFill>
                <a:latin typeface="Calibri" panose="020F0502020204030204" charset="0"/>
                <a:ea typeface="宋体" panose="02010600030101010101" pitchFamily="2" charset="-122"/>
                <a:cs typeface="Times New Roman" panose="02020603050405020304" charset="0"/>
              </a:rPr>
              <a:t> </a:t>
            </a:r>
            <a:r>
              <a:rPr lang="en-US" altLang="zh-CN" sz="3200" b="1" dirty="0" smtClean="0">
                <a:solidFill>
                  <a:srgbClr val="FF0000"/>
                </a:solidFill>
                <a:latin typeface="Calibri" panose="020F0502020204030204" charset="0"/>
                <a:ea typeface="宋体" panose="02010600030101010101" pitchFamily="2" charset="-122"/>
                <a:cs typeface="Times New Roman" panose="02020603050405020304" charset="0"/>
              </a:rPr>
              <a:t>marched before my eyes</a:t>
            </a:r>
            <a:r>
              <a:rPr lang="en-US" altLang="zh-CN" sz="3200" b="1" dirty="0" smtClean="0">
                <a:solidFill>
                  <a:srgbClr val="0000FF"/>
                </a:solidFill>
                <a:latin typeface="Calibri" panose="020F0502020204030204" charset="0"/>
                <a:ea typeface="宋体" panose="02010600030101010101" pitchFamily="2" charset="-122"/>
                <a:cs typeface="Times New Roman" panose="02020603050405020304" charset="0"/>
              </a:rPr>
              <a:t>.</a:t>
            </a:r>
            <a:r>
              <a:rPr lang="en-US" altLang="zh-CN" sz="3200" dirty="0" smtClean="0">
                <a:solidFill>
                  <a:schemeClr val="tx1"/>
                </a:solidFill>
                <a:latin typeface="Calibri" panose="020F0502020204030204" charset="0"/>
                <a:ea typeface="宋体" panose="02010600030101010101" pitchFamily="2" charset="-122"/>
                <a:cs typeface="Times New Roman" panose="02020603050405020304" charset="0"/>
              </a:rPr>
              <a:t> My soul silently </a:t>
            </a:r>
            <a:r>
              <a:rPr lang="en-US" altLang="zh-CN" sz="3200" b="1" dirty="0" smtClean="0">
                <a:solidFill>
                  <a:srgbClr val="FF0000"/>
                </a:solidFill>
                <a:latin typeface="Calibri" panose="020F0502020204030204" charset="0"/>
                <a:ea typeface="宋体" panose="02010600030101010101" pitchFamily="2" charset="-122"/>
                <a:cs typeface="Times New Roman" panose="02020603050405020304" charset="0"/>
              </a:rPr>
              <a:t>rejoiced</a:t>
            </a:r>
            <a:r>
              <a:rPr lang="en-US" altLang="zh-CN" sz="3200" dirty="0" smtClean="0">
                <a:solidFill>
                  <a:schemeClr val="tx1"/>
                </a:solidFill>
                <a:latin typeface="Calibri" panose="020F0502020204030204" charset="0"/>
                <a:ea typeface="宋体" panose="02010600030101010101" pitchFamily="2" charset="-122"/>
                <a:cs typeface="Times New Roman" panose="02020603050405020304" charset="0"/>
              </a:rPr>
              <a:t>. But </a:t>
            </a:r>
            <a:r>
              <a:rPr kumimoji="0" lang="en-US" altLang="zh-CN" sz="32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Times New Roman" panose="02020603050405020304" charset="0"/>
              </a:rPr>
              <a:t>then I caught sight of</a:t>
            </a:r>
            <a:r>
              <a:rPr kumimoji="0" lang="en-US" altLang="zh-CN" sz="3200" b="0" i="0" u="none" strike="noStrike" cap="none" normalizeH="0" dirty="0" smtClean="0">
                <a:ln>
                  <a:noFill/>
                </a:ln>
                <a:solidFill>
                  <a:schemeClr val="tx1"/>
                </a:solidFill>
                <a:effectLst/>
                <a:latin typeface="Calibri" panose="020F0502020204030204" charset="0"/>
                <a:ea typeface="宋体" panose="02010600030101010101" pitchFamily="2" charset="-122"/>
                <a:cs typeface="Times New Roman" panose="02020603050405020304" charset="0"/>
              </a:rPr>
              <a:t> the lonely figure of Dad, </a:t>
            </a:r>
            <a:r>
              <a:rPr lang="en-US" altLang="zh-CN" sz="3200" b="1" dirty="0" smtClean="0">
                <a:solidFill>
                  <a:schemeClr val="tx1"/>
                </a:solidFill>
                <a:latin typeface="Calibri" panose="020F0502020204030204" charset="0"/>
                <a:sym typeface="+mn-ea"/>
              </a:rPr>
              <a:t>who was</a:t>
            </a:r>
            <a:r>
              <a:rPr lang="en-US" altLang="zh-CN" sz="3200" b="1" dirty="0" smtClean="0">
                <a:solidFill>
                  <a:srgbClr val="C00000"/>
                </a:solidFill>
                <a:latin typeface="Calibri" panose="020F0502020204030204" charset="0"/>
                <a:sym typeface="+mn-ea"/>
              </a:rPr>
              <a:t> </a:t>
            </a:r>
            <a:r>
              <a:rPr lang="en-US" altLang="zh-CN" sz="3200" b="1" dirty="0" smtClean="0">
                <a:solidFill>
                  <a:srgbClr val="FF0000"/>
                </a:solidFill>
                <a:latin typeface="Calibri" panose="020F0502020204030204" charset="0"/>
                <a:sym typeface="+mn-ea"/>
              </a:rPr>
              <a:t>leaning over the van, face clouded with gloom</a:t>
            </a:r>
            <a:r>
              <a:rPr lang="en-US" altLang="zh-CN" sz="3200" b="1" dirty="0" smtClean="0">
                <a:solidFill>
                  <a:srgbClr val="FF0000"/>
                </a:solidFill>
                <a:latin typeface="Calibri" panose="020F0502020204030204" charset="0"/>
                <a:ea typeface="宋体" panose="02010600030101010101" pitchFamily="2" charset="-122"/>
                <a:cs typeface="Times New Roman" panose="02020603050405020304" charset="0"/>
              </a:rPr>
              <a:t>.</a:t>
            </a:r>
            <a:r>
              <a:rPr lang="en-US" altLang="zh-CN" sz="3200" b="1" dirty="0" smtClean="0">
                <a:solidFill>
                  <a:srgbClr val="0000FF"/>
                </a:solidFill>
                <a:latin typeface="Calibri" panose="020F0502020204030204" charset="0"/>
                <a:ea typeface="宋体" panose="02010600030101010101" pitchFamily="2" charset="-122"/>
                <a:cs typeface="Times New Roman" panose="02020603050405020304" charset="0"/>
              </a:rPr>
              <a:t> </a:t>
            </a:r>
            <a:r>
              <a:rPr lang="en-US" altLang="zh-CN" sz="3200" b="1" dirty="0" smtClean="0">
                <a:solidFill>
                  <a:srgbClr val="C00000"/>
                </a:solidFill>
                <a:latin typeface="Calibri" panose="020F0502020204030204" charset="0"/>
                <a:sym typeface="+mn-ea"/>
              </a:rPr>
              <a:t> </a:t>
            </a:r>
            <a:r>
              <a:rPr lang="en-US" sz="3200">
                <a:solidFill>
                  <a:srgbClr val="000000"/>
                </a:solidFill>
                <a:latin typeface="Times New Roman" panose="02020603050405020304" charset="0"/>
                <a:ea typeface="仿宋" panose="02010609060101010101" charset="-122"/>
                <a:cs typeface="Times New Roman" panose="02020603050405020304" charset="0"/>
                <a:sym typeface="+mn-ea"/>
              </a:rPr>
              <a:t>“</a:t>
            </a:r>
            <a:r>
              <a:rPr lang="en-US" sz="3200">
                <a:solidFill>
                  <a:srgbClr val="000000"/>
                </a:solidFill>
                <a:latin typeface="Times New Roman" panose="02020603050405020304" charset="0"/>
                <a:ea typeface="宋体" panose="02010600030101010101" pitchFamily="2" charset="-122"/>
                <a:cs typeface="Times New Roman" panose="02020603050405020304" charset="0"/>
                <a:sym typeface="+mn-ea"/>
              </a:rPr>
              <a:t>The trip would be a bubble!</a:t>
            </a:r>
            <a:r>
              <a:rPr lang="en-US" sz="3200">
                <a:solidFill>
                  <a:srgbClr val="000000"/>
                </a:solidFill>
                <a:latin typeface="Times New Roman" panose="02020603050405020304" charset="0"/>
                <a:ea typeface="仿宋" panose="02010609060101010101" charset="-122"/>
                <a:cs typeface="Times New Roman" panose="02020603050405020304" charset="0"/>
                <a:sym typeface="+mn-ea"/>
              </a:rPr>
              <a:t>”,dad forced a smile.</a:t>
            </a:r>
            <a:r>
              <a:rPr lang="en-US" altLang="zh-CN" sz="3200" b="1" dirty="0" smtClean="0">
                <a:solidFill>
                  <a:srgbClr val="FF0000"/>
                </a:solidFill>
                <a:latin typeface="Calibri" panose="020F0502020204030204" charset="0"/>
                <a:sym typeface="+mn-ea"/>
              </a:rPr>
              <a:t>I noticed</a:t>
            </a:r>
            <a:r>
              <a:rPr lang="en-US" altLang="zh-CN" sz="3200" b="1" dirty="0" smtClean="0">
                <a:solidFill>
                  <a:schemeClr val="tx1"/>
                </a:solidFill>
                <a:latin typeface="Calibri" panose="020F0502020204030204" charset="0"/>
                <a:sym typeface="+mn-ea"/>
              </a:rPr>
              <a:t> the  gloom </a:t>
            </a:r>
            <a:r>
              <a:rPr lang="en-US" altLang="zh-CN" sz="3200" b="1" dirty="0" smtClean="0">
                <a:solidFill>
                  <a:srgbClr val="FF0000"/>
                </a:solidFill>
                <a:latin typeface="Calibri" panose="020F0502020204030204" charset="0"/>
                <a:sym typeface="+mn-ea"/>
              </a:rPr>
              <a:t>in his eyes</a:t>
            </a:r>
            <a:r>
              <a:rPr lang="en-US" altLang="zh-CN" sz="3200" b="1" dirty="0" smtClean="0">
                <a:solidFill>
                  <a:schemeClr val="tx1"/>
                </a:solidFill>
                <a:latin typeface="Calibri" panose="020F0502020204030204" charset="0"/>
                <a:sym typeface="+mn-ea"/>
              </a:rPr>
              <a:t> and the depression </a:t>
            </a:r>
            <a:r>
              <a:rPr lang="en-US" altLang="zh-CN" sz="3200" b="1" dirty="0" smtClean="0">
                <a:solidFill>
                  <a:srgbClr val="FF0000"/>
                </a:solidFill>
                <a:latin typeface="Calibri" panose="020F0502020204030204" charset="0"/>
                <a:sym typeface="+mn-ea"/>
              </a:rPr>
              <a:t>in his tone</a:t>
            </a:r>
            <a:r>
              <a:rPr lang="en-US" altLang="zh-CN" sz="3200" b="1" dirty="0" smtClean="0">
                <a:solidFill>
                  <a:srgbClr val="C00000"/>
                </a:solidFill>
                <a:latin typeface="Calibri" panose="020F0502020204030204" charset="0"/>
                <a:sym typeface="+mn-ea"/>
              </a:rPr>
              <a:t>.</a:t>
            </a:r>
            <a:r>
              <a:rPr lang="en-US" altLang="zh-CN" sz="3200" b="1" dirty="0" smtClean="0">
                <a:solidFill>
                  <a:srgbClr val="FF0000"/>
                </a:solidFill>
                <a:latin typeface="Calibri" panose="020F0502020204030204" charset="0"/>
                <a:ea typeface="宋体" panose="02010600030101010101" pitchFamily="2" charset="-122"/>
                <a:cs typeface="Times New Roman" panose="02020603050405020304" charset="0"/>
              </a:rPr>
              <a:t>The sight of it reminded me of</a:t>
            </a:r>
            <a:r>
              <a:rPr lang="en-US" altLang="zh-CN" sz="3200" b="1" dirty="0" smtClean="0">
                <a:solidFill>
                  <a:srgbClr val="0000FF"/>
                </a:solidFill>
                <a:latin typeface="Calibri" panose="020F0502020204030204" charset="0"/>
                <a:ea typeface="宋体" panose="02010600030101010101" pitchFamily="2" charset="-122"/>
                <a:cs typeface="Times New Roman" panose="02020603050405020304" charset="0"/>
              </a:rPr>
              <a:t> </a:t>
            </a:r>
            <a:r>
              <a:rPr lang="en-US" altLang="zh-CN" sz="3200" b="1" dirty="0" smtClean="0">
                <a:solidFill>
                  <a:schemeClr val="tx1"/>
                </a:solidFill>
                <a:latin typeface="Calibri" panose="020F0502020204030204" charset="0"/>
                <a:ea typeface="宋体" panose="02010600030101010101" pitchFamily="2" charset="-122"/>
                <a:cs typeface="Times New Roman" panose="02020603050405020304" charset="0"/>
              </a:rPr>
              <a:t>all the expectations and excitement earlier he had for the Trip. But now, the Trip —The Trip of a Lifetime—was vanishing before his eyes.</a:t>
            </a:r>
            <a:r>
              <a:rPr lang="en-US" altLang="zh-CN" sz="3200" b="1" dirty="0" smtClean="0">
                <a:solidFill>
                  <a:srgbClr val="0000FF"/>
                </a:solidFill>
                <a:latin typeface="Calibri" panose="020F0502020204030204" charset="0"/>
                <a:ea typeface="宋体" panose="02010600030101010101" pitchFamily="2" charset="-122"/>
                <a:cs typeface="Times New Roman" panose="02020603050405020304" charset="0"/>
              </a:rPr>
              <a:t> </a:t>
            </a:r>
            <a:r>
              <a:rPr kumimoji="0" lang="en-US" altLang="zh-CN" sz="32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Times New Roman" panose="02020603050405020304" charset="0"/>
              </a:rPr>
              <a:t>I couldn’t bear to see Dad so disappointed. </a:t>
            </a:r>
            <a:r>
              <a:rPr lang="en-US" altLang="zh-CN" sz="3200" b="1" dirty="0" smtClean="0">
                <a:gradFill>
                  <a:gsLst>
                    <a:gs pos="0">
                      <a:srgbClr val="FE4444"/>
                    </a:gs>
                    <a:gs pos="100000">
                      <a:srgbClr val="832B2B"/>
                    </a:gs>
                  </a:gsLst>
                  <a:lin scaled="0"/>
                </a:gradFill>
                <a:latin typeface="Calibri" panose="020F0502020204030204" charset="0"/>
                <a:ea typeface="宋体" panose="02010600030101010101" pitchFamily="2" charset="-122"/>
                <a:cs typeface="Times New Roman" panose="02020603050405020304" charset="0"/>
              </a:rPr>
              <a:t>“I will have to find that bolt for Dad” I murmuered to myself determinedly.</a:t>
            </a:r>
            <a:endParaRPr lang="en-US" altLang="zh-CN" sz="3200" b="1" dirty="0" smtClean="0">
              <a:gradFill>
                <a:gsLst>
                  <a:gs pos="0">
                    <a:srgbClr val="FE4444"/>
                  </a:gs>
                  <a:gs pos="100000">
                    <a:srgbClr val="832B2B"/>
                  </a:gs>
                </a:gsLst>
                <a:lin scaled="0"/>
              </a:gradFill>
              <a:latin typeface="Calibri" panose="020F0502020204030204" charset="0"/>
              <a:ea typeface="宋体" panose="02010600030101010101" pitchFamily="2" charset="-122"/>
              <a:cs typeface="Times New Roman" panose="02020603050405020304" charset="0"/>
            </a:endParaRPr>
          </a:p>
        </p:txBody>
      </p:sp>
      <p:sp>
        <p:nvSpPr>
          <p:cNvPr id="3" name="文本框 2"/>
          <p:cNvSpPr txBox="1"/>
          <p:nvPr/>
        </p:nvSpPr>
        <p:spPr>
          <a:xfrm>
            <a:off x="3239770" y="1452880"/>
            <a:ext cx="2291080" cy="645160"/>
          </a:xfrm>
          <a:prstGeom prst="rect">
            <a:avLst/>
          </a:prstGeom>
          <a:solidFill>
            <a:schemeClr val="bg1"/>
          </a:solidFill>
        </p:spPr>
        <p:txBody>
          <a:bodyPr wrap="none" rtlCol="0">
            <a:spAutoFit/>
          </a:bodyPr>
          <a:p>
            <a:r>
              <a:rPr lang="en-US" altLang="zh-CN" sz="3600" b="1">
                <a:gradFill>
                  <a:gsLst>
                    <a:gs pos="0">
                      <a:srgbClr val="14CD68"/>
                    </a:gs>
                    <a:gs pos="100000">
                      <a:srgbClr val="0B6E38"/>
                    </a:gs>
                  </a:gsLst>
                  <a:lin scaled="0"/>
                </a:gradFill>
              </a:rPr>
              <a:t>what I felt</a:t>
            </a:r>
            <a:r>
              <a:rPr lang="en-US" altLang="zh-CN" sz="3600" b="1"/>
              <a:t> </a:t>
            </a:r>
            <a:endParaRPr lang="en-US" altLang="zh-CN" sz="3600" b="1"/>
          </a:p>
        </p:txBody>
      </p:sp>
      <p:sp>
        <p:nvSpPr>
          <p:cNvPr id="4" name="文本框 3"/>
          <p:cNvSpPr txBox="1"/>
          <p:nvPr/>
        </p:nvSpPr>
        <p:spPr>
          <a:xfrm>
            <a:off x="0" y="2955925"/>
            <a:ext cx="3764280" cy="645160"/>
          </a:xfrm>
          <a:prstGeom prst="rect">
            <a:avLst/>
          </a:prstGeom>
          <a:solidFill>
            <a:schemeClr val="bg1"/>
          </a:solidFill>
        </p:spPr>
        <p:txBody>
          <a:bodyPr wrap="none" rtlCol="0">
            <a:spAutoFit/>
          </a:bodyPr>
          <a:p>
            <a:r>
              <a:rPr lang="en-US" altLang="zh-CN" sz="3600" b="1">
                <a:gradFill>
                  <a:gsLst>
                    <a:gs pos="0">
                      <a:srgbClr val="14CD68"/>
                    </a:gs>
                    <a:gs pos="100000">
                      <a:srgbClr val="0B6E38"/>
                    </a:gs>
                  </a:gsLst>
                  <a:lin scaled="0"/>
                </a:gradFill>
              </a:rPr>
              <a:t>what I observed</a:t>
            </a:r>
            <a:r>
              <a:rPr lang="en-US" altLang="zh-CN" sz="3600" b="1"/>
              <a:t> </a:t>
            </a:r>
            <a:endParaRPr lang="en-US" altLang="zh-CN" sz="3600" b="1"/>
          </a:p>
        </p:txBody>
      </p:sp>
      <p:sp>
        <p:nvSpPr>
          <p:cNvPr id="5" name="文本框 4"/>
          <p:cNvSpPr txBox="1"/>
          <p:nvPr/>
        </p:nvSpPr>
        <p:spPr>
          <a:xfrm>
            <a:off x="2896870" y="3979545"/>
            <a:ext cx="2976880" cy="645160"/>
          </a:xfrm>
          <a:prstGeom prst="rect">
            <a:avLst/>
          </a:prstGeom>
          <a:solidFill>
            <a:schemeClr val="bg1"/>
          </a:solidFill>
        </p:spPr>
        <p:txBody>
          <a:bodyPr wrap="none" rtlCol="0">
            <a:spAutoFit/>
          </a:bodyPr>
          <a:p>
            <a:r>
              <a:rPr lang="en-US" altLang="zh-CN" sz="3600" b="1">
                <a:gradFill>
                  <a:gsLst>
                    <a:gs pos="0">
                      <a:srgbClr val="14CD68"/>
                    </a:gs>
                    <a:gs pos="100000">
                      <a:srgbClr val="035C7D"/>
                    </a:gs>
                  </a:gsLst>
                  <a:lin scaled="0"/>
                </a:gradFill>
              </a:rPr>
              <a:t>what I reflect</a:t>
            </a:r>
            <a:r>
              <a:rPr lang="en-US" altLang="zh-CN" sz="3600" b="1"/>
              <a:t> </a:t>
            </a:r>
            <a:endParaRPr lang="en-US" altLang="zh-CN" sz="3600" b="1"/>
          </a:p>
        </p:txBody>
      </p:sp>
      <p:sp>
        <p:nvSpPr>
          <p:cNvPr id="6" name="文本框 5"/>
          <p:cNvSpPr txBox="1"/>
          <p:nvPr/>
        </p:nvSpPr>
        <p:spPr>
          <a:xfrm>
            <a:off x="2475865" y="4903470"/>
            <a:ext cx="3527425" cy="645160"/>
          </a:xfrm>
          <a:prstGeom prst="rect">
            <a:avLst/>
          </a:prstGeom>
          <a:solidFill>
            <a:schemeClr val="bg1"/>
          </a:solidFill>
        </p:spPr>
        <p:txBody>
          <a:bodyPr wrap="square" rtlCol="0">
            <a:spAutoFit/>
          </a:bodyPr>
          <a:p>
            <a:r>
              <a:rPr lang="en-US" altLang="zh-CN" sz="3600" b="1">
                <a:gradFill>
                  <a:gsLst>
                    <a:gs pos="0">
                      <a:srgbClr val="14CD68"/>
                    </a:gs>
                    <a:gs pos="100000">
                      <a:srgbClr val="035C7D"/>
                    </a:gs>
                  </a:gsLst>
                  <a:lin scaled="0"/>
                </a:gradFill>
              </a:rPr>
              <a:t>what I decided</a:t>
            </a:r>
            <a:r>
              <a:rPr lang="en-US" altLang="zh-CN" sz="3600" b="1"/>
              <a:t> </a:t>
            </a:r>
            <a:endParaRPr lang="en-US" altLang="zh-CN" sz="3600" b="1"/>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0" y="645160"/>
            <a:ext cx="12114530" cy="5692775"/>
          </a:xfrm>
          <a:prstGeom prst="rect">
            <a:avLst/>
          </a:prstGeom>
          <a:noFill/>
          <a:ln w="22225">
            <a:solidFill>
              <a:schemeClr val="tx1"/>
            </a:solidFill>
          </a:ln>
        </p:spPr>
        <p:txBody>
          <a:bodyPr wrap="square">
            <a:spAutoFit/>
          </a:bodyPr>
          <a:lstStyle/>
          <a:p>
            <a:pPr indent="0" algn="just"/>
            <a:r>
              <a:rPr lang="en-US" sz="2800" b="1" dirty="0">
                <a:latin typeface="Calibri" panose="020F0502020204030204" charset="0"/>
                <a:ea typeface="宋体" panose="02010600030101010101" pitchFamily="2" charset="-122"/>
                <a:cs typeface="Times New Roman" panose="02020603050405020304" charset="0"/>
              </a:rPr>
              <a:t>    </a:t>
            </a:r>
            <a:r>
              <a:rPr lang="en-US" sz="2800" b="1" i="1" dirty="0">
                <a:latin typeface="Calibri" panose="020F0502020204030204" charset="0"/>
                <a:ea typeface="宋体" panose="02010600030101010101" pitchFamily="2" charset="-122"/>
                <a:cs typeface="Times New Roman" panose="02020603050405020304" charset="0"/>
              </a:rPr>
              <a:t>Suddenly, Mrs Harding said that she would pay the rest of the money so Angelia could have it.</a:t>
            </a:r>
            <a:r>
              <a:rPr lang="en-US" sz="2800" b="1" dirty="0">
                <a:latin typeface="Calibri" panose="020F0502020204030204" charset="0"/>
                <a:ea typeface="宋体" panose="02010600030101010101" pitchFamily="2" charset="-122"/>
                <a:cs typeface="Times New Roman" panose="02020603050405020304" charset="0"/>
              </a:rPr>
              <a:t> </a:t>
            </a:r>
            <a:r>
              <a:rPr lang="en-US" sz="2800" b="1" dirty="0">
                <a:solidFill>
                  <a:schemeClr val="tx1"/>
                </a:solidFill>
                <a:latin typeface="Calibri" panose="020F0502020204030204" charset="0"/>
                <a:ea typeface="宋体" panose="02010600030101010101" pitchFamily="2" charset="-122"/>
                <a:cs typeface="Times New Roman" panose="02020603050405020304" charset="0"/>
              </a:rPr>
              <a:t>This commitment made </a:t>
            </a:r>
            <a:r>
              <a:rPr lang="en-US" altLang="zh-CN" sz="2800" b="1" dirty="0">
                <a:solidFill>
                  <a:schemeClr val="tx1"/>
                </a:solidFill>
                <a:latin typeface="Calibri" panose="020F0502020204030204" charset="0"/>
                <a:ea typeface="宋体" panose="02010600030101010101" pitchFamily="2" charset="-122"/>
                <a:cs typeface="Times New Roman" panose="02020603050405020304" charset="0"/>
              </a:rPr>
              <a:t>Angelina </a:t>
            </a:r>
            <a:r>
              <a:rPr lang="en-US" sz="2800" b="1" dirty="0">
                <a:solidFill>
                  <a:schemeClr val="tx1"/>
                </a:solidFill>
                <a:latin typeface="Calibri" panose="020F0502020204030204" charset="0"/>
                <a:ea typeface="宋体" panose="02010600030101010101" pitchFamily="2" charset="-122"/>
                <a:cs typeface="Times New Roman" panose="02020603050405020304" charset="0"/>
              </a:rPr>
              <a:t>ecstatic , her heart thumping wildly</a:t>
            </a:r>
            <a:r>
              <a:rPr lang="en-US" sz="2800" b="1" dirty="0">
                <a:solidFill>
                  <a:srgbClr val="FF0000"/>
                </a:solidFill>
                <a:latin typeface="Calibri" panose="020F0502020204030204" charset="0"/>
                <a:ea typeface="宋体" panose="02010600030101010101" pitchFamily="2" charset="-122"/>
                <a:cs typeface="Times New Roman" panose="02020603050405020304" charset="0"/>
              </a:rPr>
              <a:t>.</a:t>
            </a:r>
            <a:r>
              <a:rPr lang="en-US" sz="2800" b="1" dirty="0">
                <a:latin typeface="Calibri" panose="020F0502020204030204" charset="0"/>
                <a:ea typeface="宋体" panose="02010600030101010101" pitchFamily="2" charset="-122"/>
                <a:cs typeface="Times New Roman" panose="02020603050405020304" charset="0"/>
              </a:rPr>
              <a:t> </a:t>
            </a:r>
            <a:r>
              <a:rPr lang="en-US" sz="2800" b="1" dirty="0">
                <a:solidFill>
                  <a:srgbClr val="FF0000"/>
                </a:solidFill>
                <a:latin typeface="Calibri" panose="020F0502020204030204" charset="0"/>
                <a:ea typeface="宋体" panose="02010600030101010101" pitchFamily="2" charset="-122"/>
                <a:cs typeface="Times New Roman" panose="02020603050405020304" charset="0"/>
              </a:rPr>
              <a:t>The vision of</a:t>
            </a:r>
            <a:r>
              <a:rPr lang="en-US" sz="2800" b="1" dirty="0">
                <a:latin typeface="Calibri" panose="020F0502020204030204" charset="0"/>
                <a:ea typeface="宋体" panose="02010600030101010101" pitchFamily="2" charset="-122"/>
                <a:cs typeface="Times New Roman" panose="02020603050405020304" charset="0"/>
              </a:rPr>
              <a:t> her peers in the </a:t>
            </a:r>
            <a:r>
              <a:rPr lang="en-US" sz="2800" b="1" u="sng" dirty="0">
                <a:latin typeface="Calibri" panose="020F0502020204030204" charset="0"/>
                <a:ea typeface="宋体" panose="02010600030101010101" pitchFamily="2" charset="-122"/>
                <a:cs typeface="Times New Roman" panose="02020603050405020304" charset="0"/>
              </a:rPr>
              <a:t>club</a:t>
            </a:r>
            <a:r>
              <a:rPr lang="en-US" sz="2800" b="1" dirty="0">
                <a:latin typeface="Calibri" panose="020F0502020204030204" charset="0"/>
                <a:ea typeface="宋体" panose="02010600030101010101" pitchFamily="2" charset="-122"/>
                <a:cs typeface="Times New Roman" panose="02020603050405020304" charset="0"/>
              </a:rPr>
              <a:t> surrounding her and casting envious and </a:t>
            </a:r>
            <a:r>
              <a:rPr lang="en-US" sz="2800" b="1" dirty="0">
                <a:latin typeface="Calibri" panose="020F0502020204030204" charset="0"/>
                <a:ea typeface="宋体" panose="02010600030101010101" pitchFamily="2" charset="-122"/>
              </a:rPr>
              <a:t>worshiping</a:t>
            </a:r>
            <a:r>
              <a:rPr lang="en-US" sz="2800" b="1" dirty="0">
                <a:latin typeface="Calibri" panose="020F0502020204030204" charset="0"/>
                <a:ea typeface="宋体" panose="02010600030101010101" pitchFamily="2" charset="-122"/>
                <a:cs typeface="Times New Roman" panose="02020603050405020304" charset="0"/>
              </a:rPr>
              <a:t> look over at the Christmas party </a:t>
            </a:r>
            <a:r>
              <a:rPr lang="en-US" altLang="zh-CN" sz="2800" b="1" dirty="0" smtClean="0">
                <a:solidFill>
                  <a:srgbClr val="FF0000"/>
                </a:solidFill>
                <a:latin typeface="Calibri" panose="020F0502020204030204" charset="0"/>
                <a:cs typeface="Calibri" panose="020F0502020204030204" charset="0"/>
                <a:sym typeface="+mn-ea"/>
              </a:rPr>
              <a:t>marched before Angeliana's eyes</a:t>
            </a:r>
            <a:r>
              <a:rPr lang="en-US" sz="2800" b="1" dirty="0">
                <a:latin typeface="Calibri" panose="020F0502020204030204" charset="0"/>
                <a:ea typeface="宋体" panose="02010600030101010101" pitchFamily="2" charset="-122"/>
                <a:cs typeface="Times New Roman" panose="02020603050405020304" charset="0"/>
              </a:rPr>
              <a:t>. Her face flushed and eyes sparkled. Giggles and chuckles were to sound when a depressed face with red eyes </a:t>
            </a:r>
            <a:r>
              <a:rPr lang="en-US" sz="2800" b="1" dirty="0">
                <a:solidFill>
                  <a:srgbClr val="FF0000"/>
                </a:solidFill>
                <a:latin typeface="Calibri" panose="020F0502020204030204" charset="0"/>
                <a:ea typeface="宋体" panose="02010600030101010101" pitchFamily="2" charset="-122"/>
                <a:cs typeface="Times New Roman" panose="02020603050405020304" charset="0"/>
              </a:rPr>
              <a:t>reflected into her eyes</a:t>
            </a:r>
            <a:r>
              <a:rPr lang="en-US" sz="2800" b="1" dirty="0">
                <a:latin typeface="Calibri" panose="020F0502020204030204" charset="0"/>
                <a:ea typeface="宋体" panose="02010600030101010101" pitchFamily="2" charset="-122"/>
                <a:cs typeface="Times New Roman" panose="02020603050405020304" charset="0"/>
              </a:rPr>
              <a:t>. </a:t>
            </a:r>
            <a:r>
              <a:rPr lang="en-US" altLang="zh-CN" sz="2800" dirty="0" smtClean="0">
                <a:solidFill>
                  <a:srgbClr val="FF0000"/>
                </a:solidFill>
                <a:latin typeface="Calibri" panose="020F0502020204030204" charset="0"/>
                <a:sym typeface="+mn-ea"/>
              </a:rPr>
              <a:t>There</a:t>
            </a:r>
            <a:r>
              <a:rPr lang="en-US" altLang="zh-CN" sz="2800" dirty="0" smtClean="0">
                <a:latin typeface="Calibri" panose="020F0502020204030204" charset="0"/>
                <a:sym typeface="+mn-ea"/>
              </a:rPr>
              <a:t> Mrs Harding was, </a:t>
            </a:r>
            <a:r>
              <a:rPr lang="en-US" altLang="zh-CN" sz="2800" dirty="0" smtClean="0">
                <a:solidFill>
                  <a:srgbClr val="FF0000"/>
                </a:solidFill>
                <a:latin typeface="Calibri" panose="020F0502020204030204" charset="0"/>
                <a:sym typeface="+mn-ea"/>
              </a:rPr>
              <a:t>leaning over</a:t>
            </a:r>
            <a:r>
              <a:rPr lang="en-US" altLang="zh-CN" sz="2800" dirty="0" smtClean="0">
                <a:latin typeface="Calibri" panose="020F0502020204030204" charset="0"/>
                <a:sym typeface="+mn-ea"/>
              </a:rPr>
              <a:t> the window of the store, </a:t>
            </a:r>
            <a:r>
              <a:rPr lang="en-US" altLang="zh-CN" sz="2800" dirty="0" smtClean="0">
                <a:solidFill>
                  <a:srgbClr val="FF0000"/>
                </a:solidFill>
                <a:latin typeface="Calibri" panose="020F0502020204030204" charset="0"/>
                <a:sym typeface="+mn-ea"/>
              </a:rPr>
              <a:t>face clouded with gloom and eyes red with tears</a:t>
            </a:r>
            <a:r>
              <a:rPr lang="en-US" altLang="zh-CN" sz="2800" dirty="0" smtClean="0">
                <a:latin typeface="Calibri" panose="020F0502020204030204" charset="0"/>
                <a:sym typeface="+mn-ea"/>
              </a:rPr>
              <a:t>.</a:t>
            </a:r>
            <a:r>
              <a:rPr lang="en-US" altLang="zh-CN" sz="2800" b="1" dirty="0" smtClean="0">
                <a:gradFill>
                  <a:gsLst>
                    <a:gs pos="0">
                      <a:srgbClr val="FE4444"/>
                    </a:gs>
                    <a:gs pos="100000">
                      <a:srgbClr val="832B2B"/>
                    </a:gs>
                  </a:gsLst>
                  <a:lin scaled="0"/>
                </a:gradFill>
                <a:latin typeface="Calibri" panose="020F0502020204030204" charset="0"/>
                <a:cs typeface="Calibri" panose="020F0502020204030204" charset="0"/>
                <a:sym typeface="+mn-ea"/>
              </a:rPr>
              <a:t>The sight of it reminded</a:t>
            </a:r>
            <a:r>
              <a:rPr lang="en-US" altLang="zh-CN" sz="2800" b="1" dirty="0" smtClean="0">
                <a:latin typeface="Calibri" panose="020F0502020204030204" charset="0"/>
                <a:cs typeface="Calibri" panose="020F0502020204030204" charset="0"/>
                <a:sym typeface="+mn-ea"/>
              </a:rPr>
              <a:t> Angelina of how sad and depressed her father felt during that long year when he had no work. </a:t>
            </a:r>
            <a:r>
              <a:rPr lang="en-US" sz="2800" b="1" dirty="0">
                <a:solidFill>
                  <a:schemeClr val="tx1"/>
                </a:solidFill>
                <a:latin typeface="Calibri" panose="020F0502020204030204" charset="0"/>
                <a:ea typeface="宋体" panose="02010600030101010101" pitchFamily="2" charset="-122"/>
                <a:cs typeface="Times New Roman" panose="02020603050405020304" charset="0"/>
              </a:rPr>
              <a:t>She felt a little ashamed </a:t>
            </a:r>
            <a:r>
              <a:rPr lang="en-US" sz="2800" b="1" dirty="0">
                <a:latin typeface="Calibri" panose="020F0502020204030204" charset="0"/>
                <a:ea typeface="宋体" panose="02010600030101010101" pitchFamily="2" charset="-122"/>
                <a:cs typeface="Times New Roman" panose="02020603050405020304" charset="0"/>
              </a:rPr>
              <a:t>for her </a:t>
            </a:r>
            <a:r>
              <a:rPr lang="en-US" sz="2800" b="1" dirty="0">
                <a:solidFill>
                  <a:schemeClr val="tx1"/>
                </a:solidFill>
                <a:latin typeface="Calibri" panose="020F0502020204030204" charset="0"/>
                <a:ea typeface="宋体" panose="02010600030101010101" pitchFamily="2" charset="-122"/>
                <a:cs typeface="Times New Roman" panose="02020603050405020304" charset="0"/>
              </a:rPr>
              <a:t>momentary selfish thought of beautifying herself regardless of the hard situation of</a:t>
            </a:r>
            <a:r>
              <a:rPr lang="en-US" sz="2800" b="1" u="sng" dirty="0">
                <a:solidFill>
                  <a:schemeClr val="tx1"/>
                </a:solidFill>
                <a:latin typeface="Calibri" panose="020F0502020204030204" charset="0"/>
                <a:ea typeface="宋体" panose="02010600030101010101" pitchFamily="2" charset="-122"/>
                <a:cs typeface="Times New Roman" panose="02020603050405020304" charset="0"/>
              </a:rPr>
              <a:t> Mrs Harding</a:t>
            </a:r>
            <a:r>
              <a:rPr lang="en-US" sz="2800" b="1" dirty="0">
                <a:solidFill>
                  <a:srgbClr val="FF0000"/>
                </a:solidFill>
                <a:latin typeface="Calibri" panose="020F0502020204030204" charset="0"/>
                <a:ea typeface="宋体" panose="02010600030101010101" pitchFamily="2" charset="-122"/>
                <a:cs typeface="Times New Roman" panose="02020603050405020304" charset="0"/>
              </a:rPr>
              <a:t>.</a:t>
            </a:r>
            <a:r>
              <a:rPr lang="en-US" sz="2800" b="1" dirty="0">
                <a:latin typeface="Calibri" panose="020F0502020204030204" charset="0"/>
                <a:ea typeface="宋体" panose="02010600030101010101" pitchFamily="2" charset="-122"/>
                <a:cs typeface="Times New Roman" panose="02020603050405020304" charset="0"/>
              </a:rPr>
              <a:t> </a:t>
            </a:r>
            <a:r>
              <a:rPr lang="en-US" sz="2800" b="1" dirty="0">
                <a:solidFill>
                  <a:schemeClr val="tx1"/>
                </a:solidFill>
                <a:latin typeface="Calibri" panose="020F0502020204030204" charset="0"/>
                <a:ea typeface="宋体" panose="02010600030101010101" pitchFamily="2" charset="-122"/>
                <a:cs typeface="Times New Roman" panose="02020603050405020304" charset="0"/>
              </a:rPr>
              <a:t>Her accepting heart withdrew.</a:t>
            </a:r>
            <a:r>
              <a:rPr lang="en-US" sz="2800" b="1" dirty="0">
                <a:solidFill>
                  <a:srgbClr val="FF0000"/>
                </a:solidFill>
                <a:latin typeface="Calibri" panose="020F0502020204030204" charset="0"/>
                <a:ea typeface="宋体" panose="02010600030101010101" pitchFamily="2" charset="-122"/>
                <a:cs typeface="Times New Roman" panose="02020603050405020304" charset="0"/>
              </a:rPr>
              <a:t> </a:t>
            </a:r>
            <a:r>
              <a:rPr lang="en-US" sz="2800" b="1" dirty="0">
                <a:latin typeface="Calibri" panose="020F0502020204030204" charset="0"/>
                <a:ea typeface="宋体" panose="02010600030101010101" pitchFamily="2" charset="-122"/>
                <a:cs typeface="Times New Roman" panose="02020603050405020304" charset="0"/>
              </a:rPr>
              <a:t>“Thank you very much indeed for your kindness! Mrs Harding!” said Angelia, “Merry Christmas to you and good luck for your job hunting!” She strode out.</a:t>
            </a:r>
            <a:endParaRPr lang="zh-CN" altLang="en-US" sz="2800" b="1" dirty="0"/>
          </a:p>
        </p:txBody>
      </p:sp>
      <p:sp>
        <p:nvSpPr>
          <p:cNvPr id="2" name="矩形 1"/>
          <p:cNvSpPr/>
          <p:nvPr/>
        </p:nvSpPr>
        <p:spPr>
          <a:xfrm>
            <a:off x="0" y="0"/>
            <a:ext cx="3676650" cy="583565"/>
          </a:xfrm>
          <a:prstGeom prst="rect">
            <a:avLst/>
          </a:prstGeom>
          <a:noFill/>
          <a:ln>
            <a:noFill/>
          </a:ln>
        </p:spPr>
        <p:txBody>
          <a:bodyPr wrap="none" rtlCol="0" anchor="t">
            <a:spAutoFit/>
          </a:bodyPr>
          <a:lstStyle/>
          <a:p>
            <a:pPr algn="ctr"/>
            <a:r>
              <a:rPr lang="en-US" altLang="zh-CN" sz="3200" b="1">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One possible version</a:t>
            </a:r>
            <a:endParaRPr lang="en-US" altLang="zh-CN" sz="3200" b="1">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0" y="645160"/>
            <a:ext cx="12114530" cy="5507990"/>
          </a:xfrm>
          <a:prstGeom prst="rect">
            <a:avLst/>
          </a:prstGeom>
          <a:noFill/>
          <a:ln w="22225">
            <a:solidFill>
              <a:schemeClr val="tx1"/>
            </a:solidFill>
          </a:ln>
        </p:spPr>
        <p:txBody>
          <a:bodyPr wrap="square">
            <a:spAutoFit/>
          </a:bodyPr>
          <a:lstStyle/>
          <a:p>
            <a:pPr indent="0" algn="just"/>
            <a:r>
              <a:rPr lang="en-US" sz="2800" b="1" dirty="0">
                <a:latin typeface="Calibri" panose="020F0502020204030204" charset="0"/>
                <a:ea typeface="宋体" panose="02010600030101010101" pitchFamily="2" charset="-122"/>
                <a:cs typeface="Times New Roman" panose="02020603050405020304" charset="0"/>
              </a:rPr>
              <a:t>    </a:t>
            </a:r>
            <a:r>
              <a:rPr lang="en-US" sz="3200" b="1" i="1" dirty="0">
                <a:latin typeface="Calibri" panose="020F0502020204030204" charset="0"/>
                <a:ea typeface="宋体" panose="02010600030101010101" pitchFamily="2" charset="-122"/>
                <a:cs typeface="Times New Roman" panose="02020603050405020304" charset="0"/>
              </a:rPr>
              <a:t>Suddenly, Mrs Harding said that she would pay the rest of the money so Angelia could have it.</a:t>
            </a:r>
            <a:r>
              <a:rPr lang="en-US" sz="3200" b="1" dirty="0">
                <a:latin typeface="Calibri" panose="020F0502020204030204" charset="0"/>
                <a:ea typeface="宋体" panose="02010600030101010101" pitchFamily="2" charset="-122"/>
                <a:cs typeface="Times New Roman" panose="02020603050405020304" charset="0"/>
              </a:rPr>
              <a:t>  </a:t>
            </a:r>
            <a:r>
              <a:rPr lang="en-US" altLang="zh-CN" sz="3200" b="1">
                <a:latin typeface="Calibri" panose="020F0502020204030204" charset="0"/>
                <a:cs typeface="Calibri" panose="020F0502020204030204" charset="0"/>
                <a:sym typeface="+mn-ea"/>
              </a:rPr>
              <a:t>A surge of excitement </a:t>
            </a:r>
            <a:r>
              <a:rPr lang="en-US" altLang="zh-CN" sz="3200" b="1">
                <a:solidFill>
                  <a:srgbClr val="FF0000"/>
                </a:solidFill>
                <a:latin typeface="Calibri" panose="020F0502020204030204" charset="0"/>
                <a:cs typeface="Calibri" panose="020F0502020204030204" charset="0"/>
                <a:sym typeface="+mn-ea"/>
              </a:rPr>
              <a:t>ran through</a:t>
            </a:r>
            <a:r>
              <a:rPr lang="en-US" altLang="zh-CN" sz="3200" b="1">
                <a:latin typeface="Calibri" panose="020F0502020204030204" charset="0"/>
                <a:cs typeface="Calibri" panose="020F0502020204030204" charset="0"/>
                <a:sym typeface="+mn-ea"/>
              </a:rPr>
              <a:t> her </a:t>
            </a:r>
            <a:r>
              <a:rPr lang="en-US" altLang="zh-CN" sz="3200" b="1">
                <a:solidFill>
                  <a:srgbClr val="FF0000"/>
                </a:solidFill>
                <a:latin typeface="Calibri" panose="020F0502020204030204" charset="0"/>
                <a:cs typeface="Calibri" panose="020F0502020204030204" charset="0"/>
                <a:sym typeface="+mn-ea"/>
              </a:rPr>
              <a:t>at the sound of</a:t>
            </a:r>
            <a:r>
              <a:rPr lang="en-US" altLang="zh-CN" sz="3200" b="1">
                <a:latin typeface="Calibri" panose="020F0502020204030204" charset="0"/>
                <a:cs typeface="Calibri" panose="020F0502020204030204" charset="0"/>
                <a:sym typeface="+mn-ea"/>
              </a:rPr>
              <a:t> what Mrs Harding said.</a:t>
            </a:r>
            <a:r>
              <a:rPr lang="en-US" sz="3200" b="1" dirty="0">
                <a:solidFill>
                  <a:srgbClr val="FF0000"/>
                </a:solidFill>
                <a:latin typeface="Calibri" panose="020F0502020204030204" charset="0"/>
                <a:ea typeface="宋体" panose="02010600030101010101" pitchFamily="2" charset="-122"/>
                <a:cs typeface="Times New Roman" panose="02020603050405020304" charset="0"/>
              </a:rPr>
              <a:t>The vision of</a:t>
            </a:r>
            <a:r>
              <a:rPr lang="en-US" sz="3200" b="1" dirty="0">
                <a:latin typeface="Calibri" panose="020F0502020204030204" charset="0"/>
                <a:ea typeface="宋体" panose="02010600030101010101" pitchFamily="2" charset="-122"/>
                <a:cs typeface="Times New Roman" panose="02020603050405020304" charset="0"/>
              </a:rPr>
              <a:t> her peers in the </a:t>
            </a:r>
            <a:r>
              <a:rPr lang="en-US" sz="3200" b="1" u="sng" dirty="0">
                <a:latin typeface="Calibri" panose="020F0502020204030204" charset="0"/>
                <a:ea typeface="宋体" panose="02010600030101010101" pitchFamily="2" charset="-122"/>
                <a:cs typeface="Times New Roman" panose="02020603050405020304" charset="0"/>
              </a:rPr>
              <a:t>club</a:t>
            </a:r>
            <a:r>
              <a:rPr lang="en-US" sz="3200" b="1" dirty="0">
                <a:latin typeface="Calibri" panose="020F0502020204030204" charset="0"/>
                <a:ea typeface="宋体" panose="02010600030101010101" pitchFamily="2" charset="-122"/>
                <a:cs typeface="Times New Roman" panose="02020603050405020304" charset="0"/>
              </a:rPr>
              <a:t> surrounding her and casting envious look over at the Christmas party </a:t>
            </a:r>
            <a:r>
              <a:rPr lang="en-US" altLang="zh-CN" sz="3200" b="1" dirty="0" smtClean="0">
                <a:solidFill>
                  <a:srgbClr val="FF0000"/>
                </a:solidFill>
                <a:latin typeface="Calibri" panose="020F0502020204030204" charset="0"/>
                <a:cs typeface="Calibri" panose="020F0502020204030204" charset="0"/>
                <a:sym typeface="+mn-ea"/>
              </a:rPr>
              <a:t>marched before Angelina's eyes</a:t>
            </a:r>
            <a:r>
              <a:rPr lang="en-US" sz="3200" b="1" dirty="0">
                <a:latin typeface="Calibri" panose="020F0502020204030204" charset="0"/>
                <a:ea typeface="宋体" panose="02010600030101010101" pitchFamily="2" charset="-122"/>
                <a:cs typeface="Times New Roman" panose="02020603050405020304" charset="0"/>
              </a:rPr>
              <a:t>. Then a depressed face with red eyes </a:t>
            </a:r>
            <a:r>
              <a:rPr lang="en-US" sz="3200" b="1" dirty="0">
                <a:solidFill>
                  <a:srgbClr val="FF0000"/>
                </a:solidFill>
                <a:latin typeface="Calibri" panose="020F0502020204030204" charset="0"/>
                <a:ea typeface="宋体" panose="02010600030101010101" pitchFamily="2" charset="-122"/>
                <a:cs typeface="Times New Roman" panose="02020603050405020304" charset="0"/>
              </a:rPr>
              <a:t>reflected into her eyes</a:t>
            </a:r>
            <a:r>
              <a:rPr lang="en-US" sz="3200" b="1" dirty="0">
                <a:latin typeface="Calibri" panose="020F0502020204030204" charset="0"/>
                <a:ea typeface="宋体" panose="02010600030101010101" pitchFamily="2" charset="-122"/>
                <a:cs typeface="Times New Roman" panose="02020603050405020304" charset="0"/>
              </a:rPr>
              <a:t>. </a:t>
            </a:r>
            <a:r>
              <a:rPr lang="en-US" altLang="zh-CN" sz="3200" dirty="0" smtClean="0">
                <a:solidFill>
                  <a:srgbClr val="FF0000"/>
                </a:solidFill>
                <a:latin typeface="Calibri" panose="020F0502020204030204" charset="0"/>
                <a:sym typeface="+mn-ea"/>
              </a:rPr>
              <a:t>There</a:t>
            </a:r>
            <a:r>
              <a:rPr lang="en-US" altLang="zh-CN" sz="3200" dirty="0" smtClean="0">
                <a:latin typeface="Calibri" panose="020F0502020204030204" charset="0"/>
                <a:sym typeface="+mn-ea"/>
              </a:rPr>
              <a:t> Mrs Harding was lost in thought, </a:t>
            </a:r>
            <a:r>
              <a:rPr lang="en-US" altLang="zh-CN" sz="3200" dirty="0" smtClean="0">
                <a:solidFill>
                  <a:srgbClr val="FF0000"/>
                </a:solidFill>
                <a:latin typeface="Calibri" panose="020F0502020204030204" charset="0"/>
                <a:sym typeface="+mn-ea"/>
              </a:rPr>
              <a:t>face clouded with gloom, which </a:t>
            </a:r>
            <a:r>
              <a:rPr lang="en-US" altLang="zh-CN" sz="3200" b="1" dirty="0" smtClean="0">
                <a:gradFill>
                  <a:gsLst>
                    <a:gs pos="0">
                      <a:srgbClr val="FE4444"/>
                    </a:gs>
                    <a:gs pos="100000">
                      <a:srgbClr val="832B2B"/>
                    </a:gs>
                  </a:gsLst>
                  <a:lin scaled="0"/>
                </a:gradFill>
                <a:latin typeface="Calibri" panose="020F0502020204030204" charset="0"/>
                <a:cs typeface="Calibri" panose="020F0502020204030204" charset="0"/>
                <a:sym typeface="+mn-ea"/>
              </a:rPr>
              <a:t> reminded</a:t>
            </a:r>
            <a:r>
              <a:rPr lang="en-US" altLang="zh-CN" sz="3200" b="1" dirty="0" smtClean="0">
                <a:latin typeface="Calibri" panose="020F0502020204030204" charset="0"/>
                <a:cs typeface="Calibri" panose="020F0502020204030204" charset="0"/>
                <a:sym typeface="+mn-ea"/>
              </a:rPr>
              <a:t> Angelina of how depressed her father felt during that long </a:t>
            </a:r>
            <a:r>
              <a:rPr lang="en-US" altLang="zh-CN" sz="3200" b="1" dirty="0" smtClean="0">
                <a:solidFill>
                  <a:srgbClr val="FF0000"/>
                </a:solidFill>
                <a:latin typeface="Calibri" panose="020F0502020204030204" charset="0"/>
                <a:cs typeface="Calibri" panose="020F0502020204030204" charset="0"/>
                <a:sym typeface="+mn-ea"/>
              </a:rPr>
              <a:t>jobless</a:t>
            </a:r>
            <a:r>
              <a:rPr lang="en-US" altLang="zh-CN" sz="3200" b="1" dirty="0" smtClean="0">
                <a:latin typeface="Calibri" panose="020F0502020204030204" charset="0"/>
                <a:cs typeface="Calibri" panose="020F0502020204030204" charset="0"/>
                <a:sym typeface="+mn-ea"/>
              </a:rPr>
              <a:t> year. </a:t>
            </a:r>
            <a:r>
              <a:rPr lang="en-US" sz="3200" b="1" dirty="0">
                <a:solidFill>
                  <a:schemeClr val="tx1"/>
                </a:solidFill>
                <a:latin typeface="Calibri" panose="020F0502020204030204" charset="0"/>
                <a:ea typeface="宋体" panose="02010600030101010101" pitchFamily="2" charset="-122"/>
                <a:cs typeface="Times New Roman" panose="02020603050405020304" charset="0"/>
              </a:rPr>
              <a:t>She felt ashamed </a:t>
            </a:r>
            <a:r>
              <a:rPr lang="en-US" sz="3200" b="1" dirty="0">
                <a:latin typeface="Calibri" panose="020F0502020204030204" charset="0"/>
                <a:ea typeface="宋体" panose="02010600030101010101" pitchFamily="2" charset="-122"/>
                <a:cs typeface="Times New Roman" panose="02020603050405020304" charset="0"/>
              </a:rPr>
              <a:t>for herself.  “Thank you indeed for your kindness!” said Angelia, “Merry Christmas and good luck for your job hunting!” She strode out.                                                                                                99</a:t>
            </a:r>
            <a:endParaRPr lang="zh-CN" altLang="en-US" sz="3200" b="1" dirty="0"/>
          </a:p>
        </p:txBody>
      </p:sp>
      <p:sp>
        <p:nvSpPr>
          <p:cNvPr id="2" name="矩形 1"/>
          <p:cNvSpPr/>
          <p:nvPr/>
        </p:nvSpPr>
        <p:spPr>
          <a:xfrm>
            <a:off x="0" y="0"/>
            <a:ext cx="3676650" cy="583565"/>
          </a:xfrm>
          <a:prstGeom prst="rect">
            <a:avLst/>
          </a:prstGeom>
          <a:noFill/>
          <a:ln>
            <a:noFill/>
          </a:ln>
        </p:spPr>
        <p:txBody>
          <a:bodyPr wrap="none" rtlCol="0" anchor="t">
            <a:spAutoFit/>
          </a:bodyPr>
          <a:lstStyle/>
          <a:p>
            <a:pPr algn="ctr"/>
            <a:r>
              <a:rPr lang="en-US" altLang="zh-CN" sz="3200" b="1">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One possible version</a:t>
            </a:r>
            <a:endParaRPr lang="en-US" altLang="zh-CN" sz="3200" b="1">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p:txBody>
      </p:sp>
      <p:sp>
        <p:nvSpPr>
          <p:cNvPr id="3" name="文本框 2"/>
          <p:cNvSpPr txBox="1"/>
          <p:nvPr/>
        </p:nvSpPr>
        <p:spPr>
          <a:xfrm>
            <a:off x="3138170" y="1503045"/>
            <a:ext cx="2951480" cy="645160"/>
          </a:xfrm>
          <a:prstGeom prst="rect">
            <a:avLst/>
          </a:prstGeom>
          <a:solidFill>
            <a:schemeClr val="bg1"/>
          </a:solidFill>
        </p:spPr>
        <p:txBody>
          <a:bodyPr wrap="none" rtlCol="0">
            <a:spAutoFit/>
          </a:bodyPr>
          <a:p>
            <a:r>
              <a:rPr lang="en-US" altLang="zh-CN" sz="3600" b="1">
                <a:gradFill>
                  <a:gsLst>
                    <a:gs pos="0">
                      <a:srgbClr val="14CD68"/>
                    </a:gs>
                    <a:gs pos="100000">
                      <a:srgbClr val="035C7D"/>
                    </a:gs>
                  </a:gsLst>
                  <a:lin scaled="0"/>
                </a:gradFill>
              </a:rPr>
              <a:t>what she felt</a:t>
            </a:r>
            <a:r>
              <a:rPr lang="en-US" altLang="zh-CN" sz="3600" b="1"/>
              <a:t> </a:t>
            </a:r>
            <a:endParaRPr lang="en-US" altLang="zh-CN" sz="3600" b="1"/>
          </a:p>
        </p:txBody>
      </p:sp>
      <p:sp>
        <p:nvSpPr>
          <p:cNvPr id="4" name="文本框 3"/>
          <p:cNvSpPr txBox="1"/>
          <p:nvPr/>
        </p:nvSpPr>
        <p:spPr>
          <a:xfrm>
            <a:off x="86360" y="3076575"/>
            <a:ext cx="4297680" cy="645160"/>
          </a:xfrm>
          <a:prstGeom prst="rect">
            <a:avLst/>
          </a:prstGeom>
          <a:solidFill>
            <a:schemeClr val="bg1"/>
          </a:solidFill>
        </p:spPr>
        <p:txBody>
          <a:bodyPr wrap="none" rtlCol="0">
            <a:spAutoFit/>
          </a:bodyPr>
          <a:p>
            <a:r>
              <a:rPr lang="en-US" altLang="zh-CN" sz="3600" b="1">
                <a:gradFill>
                  <a:gsLst>
                    <a:gs pos="0">
                      <a:srgbClr val="14CD68"/>
                    </a:gs>
                    <a:gs pos="100000">
                      <a:srgbClr val="0B6E38"/>
                    </a:gs>
                  </a:gsLst>
                  <a:lin scaled="0"/>
                </a:gradFill>
              </a:rPr>
              <a:t>what she observed</a:t>
            </a:r>
            <a:r>
              <a:rPr lang="en-US" altLang="zh-CN" sz="3600" b="1"/>
              <a:t> </a:t>
            </a:r>
            <a:endParaRPr lang="en-US" altLang="zh-CN" sz="3600" b="1"/>
          </a:p>
        </p:txBody>
      </p:sp>
      <p:sp>
        <p:nvSpPr>
          <p:cNvPr id="5" name="文本框 4"/>
          <p:cNvSpPr txBox="1"/>
          <p:nvPr/>
        </p:nvSpPr>
        <p:spPr>
          <a:xfrm>
            <a:off x="3339465" y="4171950"/>
            <a:ext cx="4170680" cy="645160"/>
          </a:xfrm>
          <a:prstGeom prst="rect">
            <a:avLst/>
          </a:prstGeom>
          <a:solidFill>
            <a:schemeClr val="bg1"/>
          </a:solidFill>
        </p:spPr>
        <p:txBody>
          <a:bodyPr wrap="none" rtlCol="0">
            <a:spAutoFit/>
          </a:bodyPr>
          <a:p>
            <a:r>
              <a:rPr lang="en-US" altLang="zh-CN" sz="3600" b="1">
                <a:gradFill>
                  <a:gsLst>
                    <a:gs pos="0">
                      <a:srgbClr val="14CD68"/>
                    </a:gs>
                    <a:gs pos="100000">
                      <a:srgbClr val="0B6E38"/>
                    </a:gs>
                  </a:gsLst>
                  <a:lin scaled="0"/>
                </a:gradFill>
              </a:rPr>
              <a:t>what she reflected</a:t>
            </a:r>
            <a:r>
              <a:rPr lang="en-US" altLang="zh-CN" sz="3600" b="1"/>
              <a:t> </a:t>
            </a:r>
            <a:endParaRPr lang="en-US" altLang="zh-CN" sz="3600" b="1"/>
          </a:p>
        </p:txBody>
      </p:sp>
      <p:sp>
        <p:nvSpPr>
          <p:cNvPr id="6" name="文本框 5"/>
          <p:cNvSpPr txBox="1"/>
          <p:nvPr/>
        </p:nvSpPr>
        <p:spPr>
          <a:xfrm>
            <a:off x="3339465" y="5161915"/>
            <a:ext cx="3992880" cy="645160"/>
          </a:xfrm>
          <a:prstGeom prst="rect">
            <a:avLst/>
          </a:prstGeom>
          <a:solidFill>
            <a:schemeClr val="bg1"/>
          </a:solidFill>
        </p:spPr>
        <p:txBody>
          <a:bodyPr wrap="none" rtlCol="0">
            <a:spAutoFit/>
          </a:bodyPr>
          <a:p>
            <a:r>
              <a:rPr lang="en-US" altLang="zh-CN" sz="3600" b="1">
                <a:gradFill>
                  <a:gsLst>
                    <a:gs pos="0">
                      <a:srgbClr val="14CD68"/>
                    </a:gs>
                    <a:gs pos="100000">
                      <a:srgbClr val="035C7D"/>
                    </a:gs>
                  </a:gsLst>
                  <a:lin scaled="0"/>
                </a:gradFill>
              </a:rPr>
              <a:t>what she decided</a:t>
            </a:r>
            <a:r>
              <a:rPr lang="en-US" altLang="zh-CN" sz="3600" b="1"/>
              <a:t> </a:t>
            </a:r>
            <a:endParaRPr lang="en-US" altLang="zh-CN" sz="3600" b="1"/>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3665" y="363220"/>
            <a:ext cx="12183745" cy="452310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  </a:t>
            </a:r>
            <a:r>
              <a:rPr lang="zh-CN" altLang="en-US" sz="3200" u="sng">
                <a:latin typeface="Times New Roman" panose="02020603050405020304" charset="0"/>
                <a:cs typeface="Times New Roman" panose="02020603050405020304" charset="0"/>
              </a:rPr>
              <a:t>Outside, Angelina saw man who looked like Santa Claus was asking people for money to help poor</a:t>
            </a:r>
            <a:r>
              <a:rPr lang="en-US" altLang="zh-CN" sz="3200" u="sng">
                <a:latin typeface="Times New Roman" panose="02020603050405020304" charset="0"/>
                <a:cs typeface="Times New Roman" panose="02020603050405020304" charset="0"/>
              </a:rPr>
              <a:t> </a:t>
            </a:r>
            <a:r>
              <a:rPr lang="zh-CN" altLang="en-US" sz="3200" u="sng">
                <a:latin typeface="Times New Roman" panose="02020603050405020304" charset="0"/>
                <a:cs typeface="Times New Roman" panose="02020603050405020304" charset="0"/>
              </a:rPr>
              <a:t>people</a:t>
            </a:r>
            <a:r>
              <a:rPr lang="zh-CN" altLang="en-US" sz="3200">
                <a:latin typeface="Times New Roman" panose="02020603050405020304" charset="0"/>
                <a:cs typeface="Times New Roman" panose="02020603050405020304" charset="0"/>
              </a:rPr>
              <a:t>. Angelina stood still for moment on the snowy sidewalk. Then, quite suddenly, she gave the man dressed as Santa Claus several dollars. "Mrs. Harding is not the only one who wants to help other people." Just as suddenly she decided that maybe she would buy some material to add length to her old gray wool dress. And she started to plan how she would sew bright red ribbons along the neckline. Who knew, maybe she could look good at the Festival after all. But, in any event, she would have fun. After all, it was Christmas time</a:t>
            </a:r>
            <a:r>
              <a:rPr lang="en-US" altLang="zh-CN" sz="3200">
                <a:latin typeface="Times New Roman" panose="02020603050405020304" charset="0"/>
                <a:cs typeface="Times New Roman" panose="02020603050405020304" charset="0"/>
              </a:rPr>
              <a:t>.</a:t>
            </a:r>
            <a:endParaRPr lang="en-US" altLang="zh-CN" sz="32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0" y="410210"/>
            <a:ext cx="12192000" cy="5692775"/>
          </a:xfrm>
          <a:prstGeom prst="rect">
            <a:avLst/>
          </a:prstGeom>
          <a:noFill/>
          <a:ln w="22225">
            <a:solidFill>
              <a:schemeClr val="tx1"/>
            </a:solidFill>
          </a:ln>
        </p:spPr>
        <p:txBody>
          <a:bodyPr wrap="square">
            <a:spAutoFit/>
          </a:bodyPr>
          <a:lstStyle/>
          <a:p>
            <a:pPr indent="0" algn="just"/>
            <a:r>
              <a:rPr lang="en-US" sz="2800" b="1" dirty="0">
                <a:latin typeface="Calibri" panose="020F0502020204030204" charset="0"/>
                <a:ea typeface="宋体" panose="02010600030101010101" pitchFamily="2" charset="-122"/>
                <a:cs typeface="Calibri" panose="020F0502020204030204" charset="0"/>
              </a:rPr>
              <a:t>    </a:t>
            </a:r>
            <a:r>
              <a:rPr lang="en-US" sz="2800" b="1" i="1" dirty="0">
                <a:latin typeface="Calibri" panose="020F0502020204030204" charset="0"/>
                <a:ea typeface="宋体" panose="02010600030101010101" pitchFamily="2" charset="-122"/>
                <a:cs typeface="Calibri" panose="020F0502020204030204" charset="0"/>
              </a:rPr>
              <a:t>Outside, Angelina saw a man who looked like Santa Claus was asking people for money to help poor people.</a:t>
            </a:r>
            <a:r>
              <a:rPr lang="en-US" sz="2800" b="1" dirty="0">
                <a:latin typeface="Calibri" panose="020F0502020204030204" charset="0"/>
                <a:ea typeface="宋体" panose="02010600030101010101" pitchFamily="2" charset="-122"/>
                <a:cs typeface="Calibri" panose="020F0502020204030204" charset="0"/>
              </a:rPr>
              <a:t> </a:t>
            </a:r>
            <a:r>
              <a:rPr lang="en-US" sz="2800" b="1" dirty="0">
                <a:solidFill>
                  <a:srgbClr val="FF0000"/>
                </a:solidFill>
                <a:latin typeface="Calibri" panose="020F0502020204030204" charset="0"/>
                <a:ea typeface="宋体" panose="02010600030101010101" pitchFamily="2" charset="-122"/>
                <a:cs typeface="Calibri" panose="020F0502020204030204" charset="0"/>
              </a:rPr>
              <a:t>Standing in the hard blowing wind and fluttering dense snowflakes, he was seen busy warmly greeting and saying </a:t>
            </a:r>
            <a:r>
              <a:rPr lang="en-US" sz="2800" b="1" dirty="0">
                <a:latin typeface="Calibri" panose="020F0502020204030204" charset="0"/>
                <a:ea typeface="宋体" panose="02010600030101010101" pitchFamily="2" charset="-122"/>
                <a:cs typeface="Calibri" panose="020F0502020204030204" charset="0"/>
              </a:rPr>
              <a:t>“Thank you! Merry Christmas!” to the pedestrians dropping money in the charity box. “Donate it or keep it for myself</a:t>
            </a:r>
            <a:r>
              <a:rPr lang="zh-CN" sz="2800" b="1" dirty="0">
                <a:latin typeface="Calibri" panose="020F0502020204030204" charset="0"/>
                <a:ea typeface="宋体" panose="02010600030101010101" pitchFamily="2" charset="-122"/>
                <a:cs typeface="Calibri" panose="020F0502020204030204" charset="0"/>
              </a:rPr>
              <a:t>？</a:t>
            </a:r>
            <a:r>
              <a:rPr lang="en-US" sz="2800" b="1" dirty="0">
                <a:latin typeface="Calibri" panose="020F0502020204030204" charset="0"/>
                <a:ea typeface="宋体" panose="02010600030101010101" pitchFamily="2" charset="-122"/>
                <a:cs typeface="Calibri" panose="020F0502020204030204" charset="0"/>
              </a:rPr>
              <a:t>”</a:t>
            </a:r>
            <a:r>
              <a:rPr lang="en-US" sz="2800" b="1" dirty="0">
                <a:solidFill>
                  <a:srgbClr val="FF0000"/>
                </a:solidFill>
                <a:latin typeface="Calibri" panose="020F0502020204030204" charset="0"/>
                <a:ea typeface="宋体" panose="02010600030101010101" pitchFamily="2" charset="-122"/>
                <a:cs typeface="Calibri" panose="020F0502020204030204" charset="0"/>
              </a:rPr>
              <a:t>she pondered(think carefully), with a conflicting heart, </a:t>
            </a:r>
            <a:r>
              <a:rPr lang="en-US" sz="2800" b="1" dirty="0">
                <a:latin typeface="Calibri" panose="020F0502020204030204" charset="0"/>
                <a:ea typeface="宋体" panose="02010600030101010101" pitchFamily="2" charset="-122"/>
                <a:cs typeface="Calibri" panose="020F0502020204030204" charset="0"/>
              </a:rPr>
              <a:t>holding tightly the twenty- dollar</a:t>
            </a:r>
            <a:r>
              <a:rPr lang="en-US" sz="2800" b="1" u="sng" dirty="0">
                <a:latin typeface="Calibri" panose="020F0502020204030204" charset="0"/>
                <a:ea typeface="宋体" panose="02010600030101010101" pitchFamily="2" charset="-122"/>
                <a:cs typeface="Calibri" panose="020F0502020204030204" charset="0"/>
              </a:rPr>
              <a:t> bill</a:t>
            </a:r>
            <a:r>
              <a:rPr lang="en-US" sz="2800" b="1" dirty="0">
                <a:latin typeface="Calibri" panose="020F0502020204030204" charset="0"/>
                <a:ea typeface="宋体" panose="02010600030101010101" pitchFamily="2" charset="-122"/>
                <a:cs typeface="Calibri" panose="020F0502020204030204" charset="0"/>
              </a:rPr>
              <a:t> she had earned by </a:t>
            </a:r>
            <a:r>
              <a:rPr lang="en-US" sz="2800" b="1" u="sng" dirty="0">
                <a:latin typeface="Calibri" panose="020F0502020204030204" charset="0"/>
                <a:ea typeface="宋体" panose="02010600030101010101" pitchFamily="2" charset="-122"/>
                <a:cs typeface="Calibri" panose="020F0502020204030204" charset="0"/>
              </a:rPr>
              <a:t>sewing</a:t>
            </a:r>
            <a:r>
              <a:rPr lang="en-US" sz="2800" b="1" dirty="0">
                <a:latin typeface="Calibri" panose="020F0502020204030204" charset="0"/>
                <a:ea typeface="宋体" panose="02010600030101010101" pitchFamily="2" charset="-122"/>
                <a:cs typeface="Calibri" panose="020F0502020204030204" charset="0"/>
              </a:rPr>
              <a:t> doll clothing. </a:t>
            </a:r>
            <a:r>
              <a:rPr lang="en-US" sz="2800" b="1" dirty="0">
                <a:solidFill>
                  <a:srgbClr val="FF0000"/>
                </a:solidFill>
                <a:latin typeface="Calibri" panose="020F0502020204030204" charset="0"/>
                <a:ea typeface="宋体" panose="02010600030101010101" pitchFamily="2" charset="-122"/>
                <a:cs typeface="Calibri" panose="020F0502020204030204" charset="0"/>
              </a:rPr>
              <a:t>The haunting red-eyed Mrs Harding as well as the broad smile of the man when receiving money</a:t>
            </a:r>
            <a:r>
              <a:rPr lang="en-US" sz="2800" b="1" dirty="0">
                <a:latin typeface="Calibri" panose="020F0502020204030204" charset="0"/>
                <a:ea typeface="宋体" panose="02010600030101010101" pitchFamily="2" charset="-122"/>
                <a:cs typeface="Calibri" panose="020F0502020204030204" charset="0"/>
              </a:rPr>
              <a:t> </a:t>
            </a:r>
            <a:r>
              <a:rPr lang="en-US" sz="2800" b="1" dirty="0">
                <a:solidFill>
                  <a:srgbClr val="FF0000"/>
                </a:solidFill>
                <a:latin typeface="Calibri" panose="020F0502020204030204" charset="0"/>
                <a:ea typeface="宋体" panose="02010600030101010101" pitchFamily="2" charset="-122"/>
                <a:cs typeface="Calibri" panose="020F0502020204030204" charset="0"/>
              </a:rPr>
              <a:t>determined her choice</a:t>
            </a:r>
            <a:r>
              <a:rPr lang="en-US" sz="2800" b="1" dirty="0">
                <a:latin typeface="Calibri" panose="020F0502020204030204" charset="0"/>
                <a:ea typeface="宋体" panose="02010600030101010101" pitchFamily="2" charset="-122"/>
                <a:cs typeface="Calibri" panose="020F0502020204030204" charset="0"/>
              </a:rPr>
              <a:t>.She marched forward and dropped the money in the box. Snowflakes were still dancing along with her dream of children all wearing beautiful</a:t>
            </a:r>
            <a:r>
              <a:rPr lang="en-US" sz="2800" b="1" u="sng" dirty="0">
                <a:latin typeface="Calibri" panose="020F0502020204030204" charset="0"/>
                <a:ea typeface="宋体" panose="02010600030101010101" pitchFamily="2" charset="-122"/>
                <a:cs typeface="Calibri" panose="020F0502020204030204" charset="0"/>
              </a:rPr>
              <a:t> dresses</a:t>
            </a:r>
            <a:r>
              <a:rPr lang="en-US" sz="2800" b="1" dirty="0">
                <a:latin typeface="Calibri" panose="020F0502020204030204" charset="0"/>
                <a:ea typeface="宋体" panose="02010600030101010101" pitchFamily="2" charset="-122"/>
                <a:cs typeface="Calibri" panose="020F0502020204030204" charset="0"/>
              </a:rPr>
              <a:t>. S</a:t>
            </a:r>
            <a:r>
              <a:rPr lang="zh-CN" altLang="en-US" sz="2800" b="1">
                <a:latin typeface="Times New Roman" panose="02020603050405020304" charset="0"/>
                <a:cs typeface="Times New Roman" panose="02020603050405020304" charset="0"/>
                <a:sym typeface="+mn-ea"/>
              </a:rPr>
              <a:t>uddenly </a:t>
            </a:r>
            <a:r>
              <a:rPr lang="en-US" altLang="zh-CN" sz="2800" b="1">
                <a:latin typeface="Times New Roman" panose="02020603050405020304" charset="0"/>
                <a:cs typeface="Times New Roman" panose="02020603050405020304" charset="0"/>
                <a:sym typeface="+mn-ea"/>
              </a:rPr>
              <a:t>it struck her that</a:t>
            </a:r>
            <a:r>
              <a:rPr lang="zh-CN" altLang="en-US" sz="2800" b="1">
                <a:latin typeface="Times New Roman" panose="02020603050405020304" charset="0"/>
                <a:cs typeface="Times New Roman" panose="02020603050405020304" charset="0"/>
                <a:sym typeface="+mn-ea"/>
              </a:rPr>
              <a:t> she would buy some material to add length to her old gray dress</a:t>
            </a:r>
            <a:r>
              <a:rPr lang="en-US" altLang="zh-CN" sz="2800" b="1">
                <a:latin typeface="Times New Roman" panose="02020603050405020304" charset="0"/>
                <a:cs typeface="Times New Roman" panose="02020603050405020304" charset="0"/>
                <a:sym typeface="+mn-ea"/>
              </a:rPr>
              <a:t>. </a:t>
            </a:r>
            <a:r>
              <a:rPr lang="zh-CN" altLang="en-US" sz="2800" b="1">
                <a:latin typeface="Calibri" panose="020F0502020204030204" charset="0"/>
                <a:cs typeface="Calibri" panose="020F0502020204030204" charset="0"/>
                <a:sym typeface="+mn-ea"/>
              </a:rPr>
              <a:t>Smiles dancing in h</a:t>
            </a:r>
            <a:r>
              <a:rPr lang="en-US" altLang="zh-CN" sz="2800" b="1">
                <a:latin typeface="Calibri" panose="020F0502020204030204" charset="0"/>
                <a:cs typeface="Calibri" panose="020F0502020204030204" charset="0"/>
                <a:sym typeface="+mn-ea"/>
              </a:rPr>
              <a:t>er</a:t>
            </a:r>
            <a:r>
              <a:rPr lang="zh-CN" altLang="en-US" sz="2800" b="1">
                <a:latin typeface="Calibri" panose="020F0502020204030204" charset="0"/>
                <a:cs typeface="Calibri" panose="020F0502020204030204" charset="0"/>
                <a:sym typeface="+mn-ea"/>
              </a:rPr>
              <a:t> eyes</a:t>
            </a:r>
            <a:r>
              <a:rPr lang="en-US" altLang="zh-CN" sz="2800" b="1">
                <a:latin typeface="Calibri" panose="020F0502020204030204" charset="0"/>
                <a:cs typeface="Calibri" panose="020F0502020204030204" charset="0"/>
                <a:sym typeface="+mn-ea"/>
              </a:rPr>
              <a:t>,Angelina</a:t>
            </a:r>
            <a:r>
              <a:rPr lang="zh-CN" altLang="en-US" sz="2800" b="1">
                <a:latin typeface="Calibri" panose="020F0502020204030204" charset="0"/>
                <a:cs typeface="Calibri" panose="020F0502020204030204" charset="0"/>
                <a:sym typeface="+mn-ea"/>
              </a:rPr>
              <a:t> beamed at </a:t>
            </a:r>
            <a:r>
              <a:rPr lang="en-US" altLang="zh-CN" sz="2800" b="1">
                <a:latin typeface="Calibri" panose="020F0502020204030204" charset="0"/>
                <a:cs typeface="Calibri" panose="020F0502020204030204" charset="0"/>
                <a:sym typeface="+mn-ea"/>
              </a:rPr>
              <a:t>herself, “</a:t>
            </a:r>
            <a:r>
              <a:rPr lang="en-US" sz="2800" b="1" dirty="0">
                <a:latin typeface="Calibri" panose="020F0502020204030204" charset="0"/>
                <a:ea typeface="宋体" panose="02010600030101010101" pitchFamily="2" charset="-122"/>
                <a:cs typeface="Calibri" panose="020F0502020204030204" charset="0"/>
                <a:sym typeface="+mn-ea"/>
              </a:rPr>
              <a:t>Merry Christmas!” </a:t>
            </a:r>
            <a:r>
              <a:rPr lang="en-US" sz="2800" b="1" dirty="0">
                <a:latin typeface="Calibri" panose="020F0502020204030204" charset="0"/>
                <a:ea typeface="宋体" panose="02010600030101010101" pitchFamily="2" charset="-122"/>
                <a:cs typeface="Calibri" panose="020F0502020204030204" charset="0"/>
                <a:sym typeface="+mn-ea"/>
              </a:rPr>
              <a:t>Melodious Christmas songs were on and on in her ears! </a:t>
            </a:r>
            <a:endParaRPr lang="en-US" altLang="zh-CN" sz="2800" b="1" dirty="0">
              <a:latin typeface="Times New Roman" panose="02020603050405020304" charset="0"/>
              <a:cs typeface="Times New Roman" panose="02020603050405020304" charset="0"/>
              <a:sym typeface="+mn-ea"/>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76835" y="554355"/>
            <a:ext cx="12192000" cy="5507990"/>
          </a:xfrm>
          <a:prstGeom prst="rect">
            <a:avLst/>
          </a:prstGeom>
          <a:noFill/>
          <a:ln w="22225">
            <a:solidFill>
              <a:schemeClr val="tx1"/>
            </a:solidFill>
          </a:ln>
        </p:spPr>
        <p:txBody>
          <a:bodyPr wrap="square">
            <a:spAutoFit/>
          </a:bodyPr>
          <a:lstStyle/>
          <a:p>
            <a:pPr indent="0" algn="just"/>
            <a:r>
              <a:rPr lang="en-US" sz="3200" b="1" dirty="0">
                <a:latin typeface="Calibri" panose="020F0502020204030204" charset="0"/>
                <a:ea typeface="宋体" panose="02010600030101010101" pitchFamily="2" charset="-122"/>
                <a:cs typeface="Calibri" panose="020F0502020204030204" charset="0"/>
              </a:rPr>
              <a:t>    </a:t>
            </a:r>
            <a:r>
              <a:rPr lang="en-US" sz="3200" b="1" i="1" dirty="0">
                <a:latin typeface="Calibri" panose="020F0502020204030204" charset="0"/>
                <a:ea typeface="宋体" panose="02010600030101010101" pitchFamily="2" charset="-122"/>
                <a:cs typeface="Calibri" panose="020F0502020204030204" charset="0"/>
              </a:rPr>
              <a:t>Outside, Angelina saw a man who looked like Santa Claus was asking people for money to help poor people.</a:t>
            </a:r>
            <a:r>
              <a:rPr lang="en-US" sz="3200" b="1" dirty="0">
                <a:latin typeface="Calibri" panose="020F0502020204030204" charset="0"/>
                <a:ea typeface="宋体" panose="02010600030101010101" pitchFamily="2" charset="-122"/>
                <a:cs typeface="Calibri" panose="020F0502020204030204" charset="0"/>
              </a:rPr>
              <a:t>  “Donate it or keep it for myself</a:t>
            </a:r>
            <a:r>
              <a:rPr lang="zh-CN" sz="3200" b="1" dirty="0">
                <a:latin typeface="Calibri" panose="020F0502020204030204" charset="0"/>
                <a:ea typeface="宋体" panose="02010600030101010101" pitchFamily="2" charset="-122"/>
                <a:cs typeface="Calibri" panose="020F0502020204030204" charset="0"/>
              </a:rPr>
              <a:t>？</a:t>
            </a:r>
            <a:r>
              <a:rPr lang="en-US" sz="3200" b="1" dirty="0">
                <a:latin typeface="Calibri" panose="020F0502020204030204" charset="0"/>
                <a:ea typeface="宋体" panose="02010600030101010101" pitchFamily="2" charset="-122"/>
                <a:cs typeface="Calibri" panose="020F0502020204030204" charset="0"/>
              </a:rPr>
              <a:t>”</a:t>
            </a:r>
            <a:r>
              <a:rPr lang="en-US" sz="3200" b="1" dirty="0">
                <a:solidFill>
                  <a:srgbClr val="FF0000"/>
                </a:solidFill>
                <a:latin typeface="Calibri" panose="020F0502020204030204" charset="0"/>
                <a:ea typeface="宋体" panose="02010600030101010101" pitchFamily="2" charset="-122"/>
                <a:cs typeface="Calibri" panose="020F0502020204030204" charset="0"/>
              </a:rPr>
              <a:t>she pondered, with a conflicting heart, </a:t>
            </a:r>
            <a:r>
              <a:rPr lang="en-US" sz="3200" b="1" dirty="0">
                <a:latin typeface="Calibri" panose="020F0502020204030204" charset="0"/>
                <a:ea typeface="宋体" panose="02010600030101010101" pitchFamily="2" charset="-122"/>
                <a:cs typeface="Calibri" panose="020F0502020204030204" charset="0"/>
              </a:rPr>
              <a:t>holding tightly the twenty- dollar</a:t>
            </a:r>
            <a:r>
              <a:rPr lang="en-US" sz="3200" b="1" u="sng" dirty="0">
                <a:latin typeface="Calibri" panose="020F0502020204030204" charset="0"/>
                <a:ea typeface="宋体" panose="02010600030101010101" pitchFamily="2" charset="-122"/>
                <a:cs typeface="Calibri" panose="020F0502020204030204" charset="0"/>
              </a:rPr>
              <a:t> bill</a:t>
            </a:r>
            <a:r>
              <a:rPr lang="en-US" sz="3200" b="1" dirty="0">
                <a:latin typeface="Calibri" panose="020F0502020204030204" charset="0"/>
                <a:ea typeface="宋体" panose="02010600030101010101" pitchFamily="2" charset="-122"/>
                <a:cs typeface="Calibri" panose="020F0502020204030204" charset="0"/>
              </a:rPr>
              <a:t> she had earned by </a:t>
            </a:r>
            <a:r>
              <a:rPr lang="en-US" sz="3200" b="1" u="sng" dirty="0">
                <a:latin typeface="Calibri" panose="020F0502020204030204" charset="0"/>
                <a:ea typeface="宋体" panose="02010600030101010101" pitchFamily="2" charset="-122"/>
                <a:cs typeface="Calibri" panose="020F0502020204030204" charset="0"/>
              </a:rPr>
              <a:t>sewing</a:t>
            </a:r>
            <a:r>
              <a:rPr lang="en-US" sz="3200" b="1" dirty="0">
                <a:latin typeface="Calibri" panose="020F0502020204030204" charset="0"/>
                <a:ea typeface="宋体" panose="02010600030101010101" pitchFamily="2" charset="-122"/>
                <a:cs typeface="Calibri" panose="020F0502020204030204" charset="0"/>
              </a:rPr>
              <a:t> doll clothing. </a:t>
            </a:r>
            <a:r>
              <a:rPr lang="en-US" sz="3200" b="1" dirty="0">
                <a:solidFill>
                  <a:srgbClr val="FF0000"/>
                </a:solidFill>
                <a:latin typeface="Calibri" panose="020F0502020204030204" charset="0"/>
                <a:ea typeface="宋体" panose="02010600030101010101" pitchFamily="2" charset="-122"/>
                <a:cs typeface="Calibri" panose="020F0502020204030204" charset="0"/>
              </a:rPr>
              <a:t>The  red-eyed Mrs Harding as well as the broad smile of the man when receiving money</a:t>
            </a:r>
            <a:r>
              <a:rPr lang="en-US" sz="3200" b="1" dirty="0">
                <a:latin typeface="Calibri" panose="020F0502020204030204" charset="0"/>
                <a:ea typeface="宋体" panose="02010600030101010101" pitchFamily="2" charset="-122"/>
                <a:cs typeface="Calibri" panose="020F0502020204030204" charset="0"/>
              </a:rPr>
              <a:t> </a:t>
            </a:r>
            <a:r>
              <a:rPr lang="en-US" sz="3200" b="1" dirty="0">
                <a:solidFill>
                  <a:srgbClr val="FF0000"/>
                </a:solidFill>
                <a:latin typeface="Calibri" panose="020F0502020204030204" charset="0"/>
                <a:ea typeface="宋体" panose="02010600030101010101" pitchFamily="2" charset="-122"/>
                <a:cs typeface="Calibri" panose="020F0502020204030204" charset="0"/>
              </a:rPr>
              <a:t>determined her choice</a:t>
            </a:r>
            <a:r>
              <a:rPr lang="en-US" sz="3200" b="1" dirty="0">
                <a:latin typeface="Calibri" panose="020F0502020204030204" charset="0"/>
                <a:ea typeface="宋体" panose="02010600030101010101" pitchFamily="2" charset="-122"/>
                <a:cs typeface="Calibri" panose="020F0502020204030204" charset="0"/>
              </a:rPr>
              <a:t>.She marched forward and dropped the money in the box. Snowflakes were still dancing along with her dream of peers all wearing beautiful</a:t>
            </a:r>
            <a:r>
              <a:rPr lang="en-US" sz="3200" b="1" u="sng" dirty="0">
                <a:latin typeface="Calibri" panose="020F0502020204030204" charset="0"/>
                <a:ea typeface="宋体" panose="02010600030101010101" pitchFamily="2" charset="-122"/>
                <a:cs typeface="Calibri" panose="020F0502020204030204" charset="0"/>
              </a:rPr>
              <a:t> dresses</a:t>
            </a:r>
            <a:r>
              <a:rPr lang="en-US" sz="3200" b="1" dirty="0">
                <a:latin typeface="Calibri" panose="020F0502020204030204" charset="0"/>
                <a:ea typeface="宋体" panose="02010600030101010101" pitchFamily="2" charset="-122"/>
                <a:cs typeface="Calibri" panose="020F0502020204030204" charset="0"/>
              </a:rPr>
              <a:t>. S</a:t>
            </a:r>
            <a:r>
              <a:rPr lang="zh-CN" altLang="en-US" sz="3200" b="1">
                <a:latin typeface="Times New Roman" panose="02020603050405020304" charset="0"/>
                <a:cs typeface="Times New Roman" panose="02020603050405020304" charset="0"/>
                <a:sym typeface="+mn-ea"/>
              </a:rPr>
              <a:t>uddenly </a:t>
            </a:r>
            <a:r>
              <a:rPr lang="en-US" altLang="zh-CN" sz="3200" b="1">
                <a:latin typeface="Times New Roman" panose="02020603050405020304" charset="0"/>
                <a:cs typeface="Times New Roman" panose="02020603050405020304" charset="0"/>
                <a:sym typeface="+mn-ea"/>
              </a:rPr>
              <a:t>it struck her that</a:t>
            </a:r>
            <a:r>
              <a:rPr lang="zh-CN" altLang="en-US" sz="3200" b="1">
                <a:latin typeface="Times New Roman" panose="02020603050405020304" charset="0"/>
                <a:cs typeface="Times New Roman" panose="02020603050405020304" charset="0"/>
                <a:sym typeface="+mn-ea"/>
              </a:rPr>
              <a:t> she would buy some material to add length to her old gray dress</a:t>
            </a:r>
            <a:r>
              <a:rPr lang="en-US" altLang="zh-CN" sz="3200" b="1">
                <a:latin typeface="Times New Roman" panose="02020603050405020304" charset="0"/>
                <a:cs typeface="Times New Roman" panose="02020603050405020304" charset="0"/>
                <a:sym typeface="+mn-ea"/>
              </a:rPr>
              <a:t>. </a:t>
            </a:r>
            <a:r>
              <a:rPr lang="zh-CN" altLang="en-US" sz="3200" b="1">
                <a:latin typeface="Calibri" panose="020F0502020204030204" charset="0"/>
                <a:cs typeface="Calibri" panose="020F0502020204030204" charset="0"/>
                <a:sym typeface="+mn-ea"/>
              </a:rPr>
              <a:t>Smiles dancing in h</a:t>
            </a:r>
            <a:r>
              <a:rPr lang="en-US" altLang="zh-CN" sz="3200" b="1">
                <a:latin typeface="Calibri" panose="020F0502020204030204" charset="0"/>
                <a:cs typeface="Calibri" panose="020F0502020204030204" charset="0"/>
                <a:sym typeface="+mn-ea"/>
              </a:rPr>
              <a:t>er</a:t>
            </a:r>
            <a:r>
              <a:rPr lang="zh-CN" altLang="en-US" sz="3200" b="1">
                <a:latin typeface="Calibri" panose="020F0502020204030204" charset="0"/>
                <a:cs typeface="Calibri" panose="020F0502020204030204" charset="0"/>
                <a:sym typeface="+mn-ea"/>
              </a:rPr>
              <a:t> eyes</a:t>
            </a:r>
            <a:r>
              <a:rPr lang="en-US" altLang="zh-CN" sz="3200" b="1">
                <a:latin typeface="Calibri" panose="020F0502020204030204" charset="0"/>
                <a:cs typeface="Calibri" panose="020F0502020204030204" charset="0"/>
                <a:sym typeface="+mn-ea"/>
              </a:rPr>
              <a:t>, Angelina</a:t>
            </a:r>
            <a:r>
              <a:rPr lang="zh-CN" altLang="en-US" sz="3200" b="1">
                <a:latin typeface="Calibri" panose="020F0502020204030204" charset="0"/>
                <a:cs typeface="Calibri" panose="020F0502020204030204" charset="0"/>
                <a:sym typeface="+mn-ea"/>
              </a:rPr>
              <a:t> beamed at </a:t>
            </a:r>
            <a:r>
              <a:rPr lang="en-US" altLang="zh-CN" sz="3200" b="1">
                <a:latin typeface="Calibri" panose="020F0502020204030204" charset="0"/>
                <a:cs typeface="Calibri" panose="020F0502020204030204" charset="0"/>
                <a:sym typeface="+mn-ea"/>
              </a:rPr>
              <a:t>herself, “</a:t>
            </a:r>
            <a:r>
              <a:rPr lang="en-US" sz="3200" b="1" dirty="0">
                <a:latin typeface="Calibri" panose="020F0502020204030204" charset="0"/>
                <a:ea typeface="宋体" panose="02010600030101010101" pitchFamily="2" charset="-122"/>
                <a:cs typeface="Calibri" panose="020F0502020204030204" charset="0"/>
                <a:sym typeface="+mn-ea"/>
              </a:rPr>
              <a:t>Merry Christmas!”                                                                                                          97</a:t>
            </a:r>
            <a:endParaRPr lang="en-US" altLang="zh-CN" sz="3200" b="1" dirty="0">
              <a:latin typeface="Times New Roman" panose="02020603050405020304" charset="0"/>
              <a:cs typeface="Times New Roman" panose="02020603050405020304" charset="0"/>
              <a:sym typeface="+mn-ea"/>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5"/>
          <p:cNvSpPr txBox="1">
            <a:spLocks noChangeArrowheads="1"/>
          </p:cNvSpPr>
          <p:nvPr/>
        </p:nvSpPr>
        <p:spPr bwMode="auto">
          <a:xfrm>
            <a:off x="0" y="59525"/>
            <a:ext cx="7129463" cy="645160"/>
          </a:xfrm>
          <a:prstGeom prst="rect">
            <a:avLst/>
          </a:prstGeom>
          <a:noFill/>
          <a:ln w="9525">
            <a:noFill/>
            <a:miter lim="800000"/>
          </a:ln>
        </p:spPr>
        <p:txBody>
          <a:bodyPr>
            <a:spAutoFit/>
          </a:bodyPr>
          <a:lstStyle/>
          <a:p>
            <a:r>
              <a:rPr lang="en-US" altLang="zh-CN" sz="3600" b="1" dirty="0" smtClean="0">
                <a:solidFill>
                  <a:srgbClr val="FF0000"/>
                </a:solidFill>
                <a:latin typeface="Calibri" panose="020F0502020204030204" charset="0"/>
              </a:rPr>
              <a:t>Related writing materials</a:t>
            </a:r>
            <a:endParaRPr lang="en-US" altLang="zh-CN" sz="3600" b="1" dirty="0" smtClean="0">
              <a:solidFill>
                <a:srgbClr val="FF0000"/>
              </a:solidFill>
              <a:latin typeface="Calibri" panose="020F0502020204030204" charset="0"/>
            </a:endParaRPr>
          </a:p>
        </p:txBody>
      </p:sp>
      <p:sp>
        <p:nvSpPr>
          <p:cNvPr id="3" name="TextBox 2"/>
          <p:cNvSpPr txBox="1"/>
          <p:nvPr/>
        </p:nvSpPr>
        <p:spPr>
          <a:xfrm>
            <a:off x="513080" y="740410"/>
            <a:ext cx="5855335" cy="521970"/>
          </a:xfrm>
          <a:prstGeom prst="rect">
            <a:avLst/>
          </a:prstGeom>
          <a:solidFill>
            <a:srgbClr val="FFC000"/>
          </a:solidFill>
        </p:spPr>
        <p:txBody>
          <a:bodyPr wrap="square" rtlCol="0">
            <a:spAutoFit/>
          </a:bodyPr>
          <a:lstStyle/>
          <a:p>
            <a:pPr algn="l"/>
            <a:r>
              <a:rPr lang="en-US" altLang="zh-CN" sz="2800" b="1" dirty="0" smtClean="0"/>
              <a:t>Expressions to show “happy”</a:t>
            </a:r>
            <a:endParaRPr lang="zh-CN" altLang="en-US" sz="2800" b="1" dirty="0"/>
          </a:p>
        </p:txBody>
      </p:sp>
      <p:sp>
        <p:nvSpPr>
          <p:cNvPr id="100" name="文本框 99"/>
          <p:cNvSpPr txBox="1"/>
          <p:nvPr/>
        </p:nvSpPr>
        <p:spPr>
          <a:xfrm>
            <a:off x="349885" y="1262380"/>
            <a:ext cx="11842115" cy="5367655"/>
          </a:xfrm>
          <a:prstGeom prst="rect">
            <a:avLst/>
          </a:prstGeom>
          <a:noFill/>
          <a:ln w="9525">
            <a:noFill/>
          </a:ln>
        </p:spPr>
        <p:txBody>
          <a:bodyPr wrap="square">
            <a:spAutoFit/>
          </a:bodyPr>
          <a:p>
            <a:pPr indent="0" fontAlgn="auto">
              <a:lnSpc>
                <a:spcPct val="110000"/>
              </a:lnSpc>
            </a:pPr>
            <a:r>
              <a:rPr lang="en-US" sz="2400" b="1">
                <a:latin typeface="Calibri" panose="020F0502020204030204" charset="0"/>
                <a:ea typeface="宋体" panose="02010600030101010101" pitchFamily="2" charset="-122"/>
                <a:cs typeface="Calibri" panose="020F0502020204030204" charset="0"/>
              </a:rPr>
              <a:t>1. Bathed in sunshine, we all cheered and jumped with joy. 2. The crowd became restless(</a:t>
            </a:r>
            <a:r>
              <a:rPr lang="zh-CN" sz="2400" b="1">
                <a:latin typeface="Calibri" panose="020F0502020204030204" charset="0"/>
                <a:ea typeface="宋体" panose="02010600030101010101" pitchFamily="2" charset="-122"/>
                <a:cs typeface="Calibri" panose="020F0502020204030204" charset="0"/>
              </a:rPr>
              <a:t>骚动</a:t>
            </a:r>
            <a:r>
              <a:rPr lang="en-US" sz="2400" b="1">
                <a:latin typeface="Calibri" panose="020F0502020204030204" charset="0"/>
                <a:ea typeface="宋体" panose="02010600030101010101" pitchFamily="2" charset="-122"/>
                <a:cs typeface="Calibri" panose="020F0502020204030204" charset="0"/>
              </a:rPr>
              <a:t>), excitement filling the room.3. Tears of happiness poured down Susan’s cheeks. 4. Craig felt the wind touching his face merrily with brilliant sparkle in his eyes.</a:t>
            </a:r>
            <a:endParaRPr lang="en-US" sz="2400" b="1">
              <a:latin typeface="Calibri" panose="020F0502020204030204" charset="0"/>
              <a:ea typeface="宋体" panose="02010600030101010101" pitchFamily="2" charset="-122"/>
              <a:cs typeface="Calibri" panose="020F0502020204030204" charset="0"/>
            </a:endParaRPr>
          </a:p>
          <a:p>
            <a:pPr indent="0" fontAlgn="auto">
              <a:lnSpc>
                <a:spcPct val="110000"/>
              </a:lnSpc>
            </a:pPr>
            <a:r>
              <a:rPr lang="en-US" altLang="zh-CN" sz="2400" b="1">
                <a:latin typeface="Calibri" panose="020F0502020204030204" charset="0"/>
                <a:cs typeface="Calibri" panose="020F0502020204030204" charset="0"/>
              </a:rPr>
              <a:t>5. </a:t>
            </a:r>
            <a:r>
              <a:rPr lang="zh-CN" altLang="en-US" sz="2400" b="1">
                <a:latin typeface="Calibri" panose="020F0502020204030204" charset="0"/>
                <a:cs typeface="Calibri" panose="020F0502020204030204" charset="0"/>
              </a:rPr>
              <a:t>His eyes twinkle</a:t>
            </a:r>
            <a:r>
              <a:rPr lang="en-US" altLang="zh-CN" sz="2400" b="1">
                <a:latin typeface="Calibri" panose="020F0502020204030204" charset="0"/>
                <a:cs typeface="Calibri" panose="020F0502020204030204" charset="0"/>
              </a:rPr>
              <a:t>d</a:t>
            </a:r>
            <a:r>
              <a:rPr lang="zh-CN" altLang="en-US" sz="2400" b="1">
                <a:latin typeface="Calibri" panose="020F0502020204030204" charset="0"/>
                <a:cs typeface="Calibri" panose="020F0502020204030204" charset="0"/>
              </a:rPr>
              <a:t> with pleasure every time he remembers last winter. </a:t>
            </a:r>
            <a:endParaRPr lang="zh-CN" altLang="en-US" sz="2400" b="1">
              <a:latin typeface="Calibri" panose="020F0502020204030204" charset="0"/>
              <a:cs typeface="Calibri" panose="020F0502020204030204" charset="0"/>
            </a:endParaRPr>
          </a:p>
          <a:p>
            <a:pPr indent="0" fontAlgn="auto">
              <a:lnSpc>
                <a:spcPct val="110000"/>
              </a:lnSpc>
            </a:pPr>
            <a:r>
              <a:rPr lang="en-US" altLang="zh-CN" sz="2400" b="1">
                <a:latin typeface="Calibri" panose="020F0502020204030204" charset="0"/>
                <a:cs typeface="Calibri" panose="020F0502020204030204" charset="0"/>
              </a:rPr>
              <a:t>6</a:t>
            </a:r>
            <a:r>
              <a:rPr lang="zh-CN" altLang="en-US" sz="2400" b="1">
                <a:latin typeface="Calibri" panose="020F0502020204030204" charset="0"/>
                <a:cs typeface="Calibri" panose="020F0502020204030204" charset="0"/>
              </a:rPr>
              <a:t>.</a:t>
            </a:r>
            <a:r>
              <a:rPr lang="en-US" altLang="zh-CN" sz="2400" b="1">
                <a:latin typeface="Calibri" panose="020F0502020204030204" charset="0"/>
                <a:cs typeface="Calibri" panose="020F0502020204030204" charset="0"/>
              </a:rPr>
              <a:t> </a:t>
            </a:r>
            <a:r>
              <a:rPr lang="zh-CN" altLang="en-US" sz="2400" b="1">
                <a:latin typeface="Calibri" panose="020F0502020204030204" charset="0"/>
                <a:cs typeface="Calibri" panose="020F0502020204030204" charset="0"/>
              </a:rPr>
              <a:t>Smiles are dancing in his eyes./Her eyes danced with joy and happiness.</a:t>
            </a:r>
            <a:endParaRPr lang="zh-CN" altLang="en-US" sz="2400" b="1">
              <a:latin typeface="Calibri" panose="020F0502020204030204" charset="0"/>
              <a:cs typeface="Calibri" panose="020F0502020204030204" charset="0"/>
            </a:endParaRPr>
          </a:p>
          <a:p>
            <a:pPr indent="0" fontAlgn="auto">
              <a:lnSpc>
                <a:spcPct val="110000"/>
              </a:lnSpc>
            </a:pPr>
            <a:r>
              <a:rPr lang="en-US" altLang="zh-CN" sz="2400" b="1">
                <a:latin typeface="Calibri" panose="020F0502020204030204" charset="0"/>
                <a:cs typeface="Calibri" panose="020F0502020204030204" charset="0"/>
              </a:rPr>
              <a:t>7</a:t>
            </a:r>
            <a:r>
              <a:rPr lang="zh-CN" altLang="en-US" sz="2400" b="1">
                <a:latin typeface="Calibri" panose="020F0502020204030204" charset="0"/>
                <a:cs typeface="Calibri" panose="020F0502020204030204" charset="0"/>
              </a:rPr>
              <a:t>.</a:t>
            </a:r>
            <a:r>
              <a:rPr lang="en-US" altLang="zh-CN" sz="2400" b="1">
                <a:latin typeface="Calibri" panose="020F0502020204030204" charset="0"/>
                <a:cs typeface="Calibri" panose="020F0502020204030204" charset="0"/>
              </a:rPr>
              <a:t> </a:t>
            </a:r>
            <a:r>
              <a:rPr lang="en-US" sz="2400" b="1" dirty="0">
                <a:solidFill>
                  <a:schemeClr val="tx1"/>
                </a:solidFill>
                <a:latin typeface="Calibri" panose="020F0502020204030204" charset="0"/>
                <a:ea typeface="宋体" panose="02010600030101010101" pitchFamily="2" charset="-122"/>
                <a:cs typeface="Times New Roman" panose="02020603050405020304" charset="0"/>
                <a:sym typeface="+mn-ea"/>
              </a:rPr>
              <a:t>This commitment made </a:t>
            </a:r>
            <a:r>
              <a:rPr lang="en-US" altLang="zh-CN" sz="2400" b="1" dirty="0">
                <a:solidFill>
                  <a:schemeClr val="tx1"/>
                </a:solidFill>
                <a:latin typeface="Calibri" panose="020F0502020204030204" charset="0"/>
                <a:ea typeface="宋体" panose="02010600030101010101" pitchFamily="2" charset="-122"/>
                <a:cs typeface="Times New Roman" panose="02020603050405020304" charset="0"/>
                <a:sym typeface="+mn-ea"/>
              </a:rPr>
              <a:t>Angelia </a:t>
            </a:r>
            <a:r>
              <a:rPr lang="en-US" sz="2400" b="1" dirty="0">
                <a:solidFill>
                  <a:schemeClr val="tx1"/>
                </a:solidFill>
                <a:latin typeface="Calibri" panose="020F0502020204030204" charset="0"/>
                <a:ea typeface="宋体" panose="02010600030101010101" pitchFamily="2" charset="-122"/>
                <a:cs typeface="Times New Roman" panose="02020603050405020304" charset="0"/>
                <a:sym typeface="+mn-ea"/>
              </a:rPr>
              <a:t>ecstatic , her heart thumping wildly</a:t>
            </a:r>
            <a:r>
              <a:rPr lang="zh-CN" altLang="en-US" sz="2400" b="1">
                <a:solidFill>
                  <a:schemeClr val="tx1"/>
                </a:solidFill>
                <a:latin typeface="Calibri" panose="020F0502020204030204" charset="0"/>
                <a:cs typeface="Calibri" panose="020F0502020204030204" charset="0"/>
              </a:rPr>
              <a:t>. </a:t>
            </a:r>
            <a:endParaRPr lang="zh-CN" altLang="en-US" sz="2400" b="1">
              <a:latin typeface="Calibri" panose="020F0502020204030204" charset="0"/>
              <a:cs typeface="Calibri" panose="020F0502020204030204" charset="0"/>
            </a:endParaRPr>
          </a:p>
          <a:p>
            <a:pPr indent="0" fontAlgn="auto">
              <a:lnSpc>
                <a:spcPct val="110000"/>
              </a:lnSpc>
            </a:pPr>
            <a:r>
              <a:rPr lang="en-US" altLang="zh-CN" sz="2400" b="1">
                <a:latin typeface="Calibri" panose="020F0502020204030204" charset="0"/>
                <a:cs typeface="Calibri" panose="020F0502020204030204" charset="0"/>
              </a:rPr>
              <a:t>8</a:t>
            </a:r>
            <a:r>
              <a:rPr lang="zh-CN" altLang="en-US" sz="2400" b="1">
                <a:latin typeface="Calibri" panose="020F0502020204030204" charset="0"/>
                <a:cs typeface="Calibri" panose="020F0502020204030204" charset="0"/>
              </a:rPr>
              <a:t>.</a:t>
            </a:r>
            <a:r>
              <a:rPr lang="en-US" altLang="zh-CN" sz="2400" b="1">
                <a:latin typeface="Calibri" panose="020F0502020204030204" charset="0"/>
                <a:cs typeface="Calibri" panose="020F0502020204030204" charset="0"/>
              </a:rPr>
              <a:t> </a:t>
            </a:r>
            <a:r>
              <a:rPr lang="zh-CN" altLang="en-US" sz="2400" b="1">
                <a:latin typeface="Calibri" panose="020F0502020204030204" charset="0"/>
                <a:cs typeface="Calibri" panose="020F0502020204030204" charset="0"/>
              </a:rPr>
              <a:t>I beamed at(对...微笑) him, “Welcome back,...” </a:t>
            </a:r>
            <a:endParaRPr lang="zh-CN" altLang="en-US" sz="2400" b="1">
              <a:latin typeface="Calibri" panose="020F0502020204030204" charset="0"/>
              <a:cs typeface="Calibri" panose="020F0502020204030204" charset="0"/>
            </a:endParaRPr>
          </a:p>
          <a:p>
            <a:pPr indent="0" fontAlgn="auto">
              <a:lnSpc>
                <a:spcPct val="110000"/>
              </a:lnSpc>
            </a:pPr>
            <a:r>
              <a:rPr lang="en-US" altLang="zh-CN" sz="2400" b="1">
                <a:latin typeface="Calibri" panose="020F0502020204030204" charset="0"/>
                <a:cs typeface="Calibri" panose="020F0502020204030204" charset="0"/>
              </a:rPr>
              <a:t>9</a:t>
            </a:r>
            <a:r>
              <a:rPr lang="zh-CN" altLang="en-US" sz="2400" b="1">
                <a:latin typeface="Calibri" panose="020F0502020204030204" charset="0"/>
                <a:cs typeface="Calibri" panose="020F0502020204030204" charset="0"/>
              </a:rPr>
              <a:t>.</a:t>
            </a:r>
            <a:r>
              <a:rPr lang="en-US" altLang="zh-CN" sz="2400" b="1">
                <a:latin typeface="Calibri" panose="020F0502020204030204" charset="0"/>
                <a:cs typeface="Calibri" panose="020F0502020204030204" charset="0"/>
              </a:rPr>
              <a:t> A surge of excitement/delight ran through me, as if I were the king</a:t>
            </a:r>
            <a:r>
              <a:rPr lang="zh-CN" altLang="en-US" sz="2400" b="1">
                <a:latin typeface="Calibri" panose="020F0502020204030204" charset="0"/>
                <a:cs typeface="Calibri" panose="020F0502020204030204" charset="0"/>
              </a:rPr>
              <a:t>. </a:t>
            </a:r>
            <a:endParaRPr lang="zh-CN" altLang="en-US" sz="2400" b="1">
              <a:latin typeface="Calibri" panose="020F0502020204030204" charset="0"/>
              <a:cs typeface="Calibri" panose="020F0502020204030204" charset="0"/>
            </a:endParaRPr>
          </a:p>
          <a:p>
            <a:pPr indent="0" fontAlgn="auto">
              <a:lnSpc>
                <a:spcPct val="110000"/>
              </a:lnSpc>
            </a:pPr>
            <a:r>
              <a:rPr lang="en-US" altLang="zh-CN" sz="2400" b="1">
                <a:latin typeface="Calibri" panose="020F0502020204030204" charset="0"/>
                <a:cs typeface="Calibri" panose="020F0502020204030204" charset="0"/>
              </a:rPr>
              <a:t>10</a:t>
            </a:r>
            <a:r>
              <a:rPr lang="zh-CN" altLang="en-US" sz="2400" b="1">
                <a:latin typeface="Calibri" panose="020F0502020204030204" charset="0"/>
                <a:cs typeface="Calibri" panose="020F0502020204030204" charset="0"/>
              </a:rPr>
              <a:t>.</a:t>
            </a:r>
            <a:r>
              <a:rPr lang="en-US" altLang="zh-CN" sz="2400" b="1">
                <a:latin typeface="Calibri" panose="020F0502020204030204" charset="0"/>
                <a:cs typeface="Calibri" panose="020F0502020204030204" charset="0"/>
              </a:rPr>
              <a:t> </a:t>
            </a:r>
            <a:r>
              <a:rPr lang="zh-CN" altLang="en-US" sz="2400" b="1">
                <a:latin typeface="Calibri" panose="020F0502020204030204" charset="0"/>
                <a:cs typeface="Calibri" panose="020F0502020204030204" charset="0"/>
              </a:rPr>
              <a:t>Hearing this, everybody was wild with joy</a:t>
            </a:r>
            <a:r>
              <a:rPr lang="en-US" altLang="zh-CN" sz="2400" b="1">
                <a:latin typeface="Calibri" panose="020F0502020204030204" charset="0"/>
                <a:cs typeface="Calibri" panose="020F0502020204030204" charset="0"/>
              </a:rPr>
              <a:t>.</a:t>
            </a:r>
            <a:endParaRPr lang="zh-CN" altLang="en-US" sz="2400" b="1">
              <a:latin typeface="Calibri" panose="020F0502020204030204" charset="0"/>
              <a:cs typeface="Calibri" panose="020F0502020204030204" charset="0"/>
            </a:endParaRPr>
          </a:p>
          <a:p>
            <a:pPr indent="0" fontAlgn="auto">
              <a:lnSpc>
                <a:spcPct val="110000"/>
              </a:lnSpc>
            </a:pPr>
            <a:r>
              <a:rPr lang="en-US" altLang="zh-CN" sz="2400" b="1">
                <a:latin typeface="Calibri" panose="020F0502020204030204" charset="0"/>
                <a:cs typeface="Calibri" panose="020F0502020204030204" charset="0"/>
              </a:rPr>
              <a:t>11</a:t>
            </a:r>
            <a:r>
              <a:rPr lang="zh-CN" altLang="en-US" sz="2400" b="1">
                <a:latin typeface="Calibri" panose="020F0502020204030204" charset="0"/>
                <a:cs typeface="Calibri" panose="020F0502020204030204" charset="0"/>
              </a:rPr>
              <a:t>.</a:t>
            </a:r>
            <a:r>
              <a:rPr lang="en-US" altLang="zh-CN" sz="2400" b="1">
                <a:latin typeface="Calibri" panose="020F0502020204030204" charset="0"/>
                <a:cs typeface="Calibri" panose="020F0502020204030204" charset="0"/>
              </a:rPr>
              <a:t> </a:t>
            </a:r>
            <a:r>
              <a:rPr lang="en-US" sz="2400" b="1">
                <a:latin typeface="Calibri" panose="020F0502020204030204" charset="0"/>
                <a:cs typeface="Calibri" panose="020F0502020204030204" charset="0"/>
              </a:rPr>
              <a:t>His face was brimmed with happiness</a:t>
            </a:r>
            <a:r>
              <a:rPr lang="en-US" altLang="zh-CN" sz="2400" b="1">
                <a:latin typeface="Calibri" panose="020F0502020204030204" charset="0"/>
                <a:cs typeface="Calibri" panose="020F0502020204030204" charset="0"/>
              </a:rPr>
              <a:t>.</a:t>
            </a:r>
            <a:endParaRPr lang="en-US" altLang="zh-CN" sz="2400" b="1">
              <a:latin typeface="Calibri" panose="020F0502020204030204" charset="0"/>
              <a:cs typeface="Calibri" panose="020F0502020204030204" charset="0"/>
            </a:endParaRPr>
          </a:p>
          <a:p>
            <a:pPr indent="0" fontAlgn="auto">
              <a:lnSpc>
                <a:spcPct val="110000"/>
              </a:lnSpc>
            </a:pPr>
            <a:r>
              <a:rPr lang="en-US" altLang="zh-CN" sz="2400" b="1">
                <a:latin typeface="Calibri" panose="020F0502020204030204" charset="0"/>
                <a:cs typeface="Calibri" panose="020F0502020204030204" charset="0"/>
              </a:rPr>
              <a:t>12</a:t>
            </a:r>
            <a:r>
              <a:rPr lang="zh-CN" altLang="en-US" sz="2400" b="1">
                <a:latin typeface="Calibri" panose="020F0502020204030204" charset="0"/>
                <a:cs typeface="Calibri" panose="020F0502020204030204" charset="0"/>
              </a:rPr>
              <a:t>.</a:t>
            </a:r>
            <a:r>
              <a:rPr lang="en-US" altLang="zh-CN" sz="2400" b="1">
                <a:latin typeface="Calibri" panose="020F0502020204030204" charset="0"/>
                <a:cs typeface="Calibri" panose="020F0502020204030204" charset="0"/>
              </a:rPr>
              <a:t> </a:t>
            </a:r>
            <a:r>
              <a:rPr lang="zh-CN" altLang="en-US" sz="2400" b="1">
                <a:latin typeface="Calibri" panose="020F0502020204030204" charset="0"/>
                <a:cs typeface="Calibri" panose="020F0502020204030204" charset="0"/>
              </a:rPr>
              <a:t>One evening, standing under a jeweled sky, I found myself thankful for </a:t>
            </a:r>
            <a:endParaRPr lang="zh-CN" altLang="en-US" sz="2400" b="1">
              <a:latin typeface="Calibri" panose="020F0502020204030204" charset="0"/>
              <a:cs typeface="Calibri" panose="020F0502020204030204" charset="0"/>
            </a:endParaRPr>
          </a:p>
          <a:p>
            <a:pPr indent="0" fontAlgn="auto">
              <a:lnSpc>
                <a:spcPct val="110000"/>
              </a:lnSpc>
            </a:pPr>
            <a:r>
              <a:rPr lang="zh-CN" altLang="en-US" sz="2400" b="1">
                <a:latin typeface="Calibri" panose="020F0502020204030204" charset="0"/>
                <a:cs typeface="Calibri" panose="020F0502020204030204" charset="0"/>
              </a:rPr>
              <a:t>all the hardships. </a:t>
            </a:r>
            <a:endParaRPr lang="zh-CN" altLang="en-US" sz="2400" b="1">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linds(horizontal)">
                                      <p:cBhvr>
                                        <p:cTn id="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TextBox 3"/>
          <p:cNvSpPr txBox="1"/>
          <p:nvPr/>
        </p:nvSpPr>
        <p:spPr>
          <a:xfrm>
            <a:off x="340360" y="317500"/>
            <a:ext cx="4234815" cy="521970"/>
          </a:xfrm>
          <a:prstGeom prst="rect">
            <a:avLst/>
          </a:prstGeom>
          <a:solidFill>
            <a:srgbClr val="FFC000"/>
          </a:solidFill>
        </p:spPr>
        <p:txBody>
          <a:bodyPr wrap="square" rtlCol="0">
            <a:spAutoFit/>
          </a:bodyPr>
          <a:p>
            <a:r>
              <a:rPr lang="en-US" altLang="zh-CN" sz="2800" b="1" dirty="0" smtClean="0"/>
              <a:t>“guilty”&amp; “ashamed”</a:t>
            </a:r>
            <a:endParaRPr lang="zh-CN" altLang="en-US" sz="2800" b="1" dirty="0"/>
          </a:p>
        </p:txBody>
      </p:sp>
      <p:sp>
        <p:nvSpPr>
          <p:cNvPr id="2" name="文本框 1"/>
          <p:cNvSpPr txBox="1"/>
          <p:nvPr/>
        </p:nvSpPr>
        <p:spPr>
          <a:xfrm>
            <a:off x="427355" y="1092200"/>
            <a:ext cx="10302875" cy="1938020"/>
          </a:xfrm>
          <a:prstGeom prst="rect">
            <a:avLst/>
          </a:prstGeom>
          <a:noFill/>
        </p:spPr>
        <p:txBody>
          <a:bodyPr wrap="square" rtlCol="0">
            <a:spAutoFit/>
          </a:bodyPr>
          <a:p>
            <a:pPr algn="just"/>
            <a:r>
              <a:rPr lang="en-US" altLang="zh-CN" sz="2400" b="1">
                <a:latin typeface="Calibri" panose="020F0502020204030204" charset="0"/>
                <a:cs typeface="Calibri" panose="020F0502020204030204" charset="0"/>
              </a:rPr>
              <a:t>1. Guilt engulfed him at the thought of killing the cow.</a:t>
            </a:r>
            <a:endParaRPr lang="en-US" altLang="zh-CN" sz="2400" b="1">
              <a:latin typeface="Calibri" panose="020F0502020204030204" charset="0"/>
              <a:cs typeface="Calibri" panose="020F0502020204030204" charset="0"/>
            </a:endParaRPr>
          </a:p>
          <a:p>
            <a:pPr algn="just"/>
            <a:r>
              <a:rPr lang="en-US" altLang="zh-CN" sz="2400" b="1">
                <a:latin typeface="Calibri" panose="020F0502020204030204" charset="0"/>
                <a:cs typeface="Calibri" panose="020F0502020204030204" charset="0"/>
              </a:rPr>
              <a:t>2. A unique sense of guilt arises.</a:t>
            </a:r>
            <a:endParaRPr lang="en-US" altLang="zh-CN" sz="2400" b="1">
              <a:latin typeface="Calibri" panose="020F0502020204030204" charset="0"/>
              <a:cs typeface="Calibri" panose="020F0502020204030204" charset="0"/>
            </a:endParaRPr>
          </a:p>
          <a:p>
            <a:pPr algn="just"/>
            <a:r>
              <a:rPr lang="en-US" altLang="zh-CN" sz="2400" b="1">
                <a:latin typeface="Calibri" panose="020F0502020204030204" charset="0"/>
                <a:cs typeface="Calibri" panose="020F0502020204030204" charset="0"/>
              </a:rPr>
              <a:t>3. She felt so ashamed that she could feel her face burning.</a:t>
            </a:r>
            <a:endParaRPr lang="en-US" altLang="zh-CN" sz="2400" b="1">
              <a:latin typeface="Calibri" panose="020F0502020204030204" charset="0"/>
              <a:cs typeface="Calibri" panose="020F0502020204030204" charset="0"/>
            </a:endParaRPr>
          </a:p>
          <a:p>
            <a:pPr algn="just"/>
            <a:r>
              <a:rPr lang="en-US" altLang="zh-CN" sz="2400" b="1">
                <a:latin typeface="Calibri" panose="020F0502020204030204" charset="0"/>
                <a:cs typeface="Calibri" panose="020F0502020204030204" charset="0"/>
              </a:rPr>
              <a:t>4. So ashamed was she that she could feel the blood rush to her face.</a:t>
            </a:r>
            <a:endParaRPr lang="en-US" altLang="zh-CN" sz="2400" b="1">
              <a:latin typeface="Calibri" panose="020F0502020204030204" charset="0"/>
              <a:cs typeface="Calibri" panose="020F0502020204030204" charset="0"/>
            </a:endParaRPr>
          </a:p>
          <a:p>
            <a:pPr algn="just"/>
            <a:r>
              <a:rPr lang="en-US" altLang="zh-CN" sz="2400" b="1">
                <a:latin typeface="Calibri" panose="020F0502020204030204" charset="0"/>
                <a:cs typeface="Calibri" panose="020F0502020204030204" charset="0"/>
              </a:rPr>
              <a:t>5. So ashamed did he feel that she was close to tears.</a:t>
            </a:r>
            <a:endParaRPr lang="en-US" altLang="zh-CN" sz="2400" b="1">
              <a:latin typeface="Calibri" panose="020F0502020204030204" charset="0"/>
              <a:cs typeface="Calibri" panose="020F0502020204030204" charset="0"/>
            </a:endParaRPr>
          </a:p>
        </p:txBody>
      </p:sp>
      <p:sp>
        <p:nvSpPr>
          <p:cNvPr id="3" name="TextBox 3"/>
          <p:cNvSpPr txBox="1"/>
          <p:nvPr/>
        </p:nvSpPr>
        <p:spPr>
          <a:xfrm>
            <a:off x="427355" y="3435985"/>
            <a:ext cx="4925695" cy="521970"/>
          </a:xfrm>
          <a:prstGeom prst="rect">
            <a:avLst/>
          </a:prstGeom>
          <a:solidFill>
            <a:srgbClr val="FFC000"/>
          </a:solidFill>
        </p:spPr>
        <p:txBody>
          <a:bodyPr wrap="square" rtlCol="0">
            <a:spAutoFit/>
          </a:bodyPr>
          <a:p>
            <a:r>
              <a:rPr lang="en-US" altLang="zh-CN" sz="2800" b="1" dirty="0" smtClean="0"/>
              <a:t>“ambivalent” &amp;“hesitant”</a:t>
            </a:r>
            <a:endParaRPr lang="zh-CN" altLang="en-US" sz="2800" b="1" dirty="0"/>
          </a:p>
        </p:txBody>
      </p:sp>
      <p:sp>
        <p:nvSpPr>
          <p:cNvPr id="5" name="文本框 4"/>
          <p:cNvSpPr txBox="1"/>
          <p:nvPr/>
        </p:nvSpPr>
        <p:spPr>
          <a:xfrm>
            <a:off x="614045" y="4213860"/>
            <a:ext cx="10963910" cy="1938020"/>
          </a:xfrm>
          <a:prstGeom prst="rect">
            <a:avLst/>
          </a:prstGeom>
          <a:noFill/>
        </p:spPr>
        <p:txBody>
          <a:bodyPr wrap="square" rtlCol="0">
            <a:spAutoFit/>
          </a:bodyPr>
          <a:p>
            <a:pPr algn="just"/>
            <a:r>
              <a:rPr lang="en-US" altLang="zh-CN" sz="2400" b="1">
                <a:latin typeface="Calibri" panose="020F0502020204030204" charset="0"/>
                <a:cs typeface="Calibri" panose="020F0502020204030204" charset="0"/>
              </a:rPr>
              <a:t>1. I hesitated, and was momentarily uneasy that guilt crossed my face.</a:t>
            </a:r>
            <a:endParaRPr lang="en-US" altLang="zh-CN" sz="2400" b="1">
              <a:latin typeface="Calibri" panose="020F0502020204030204" charset="0"/>
              <a:cs typeface="Calibri" panose="020F0502020204030204" charset="0"/>
            </a:endParaRPr>
          </a:p>
          <a:p>
            <a:pPr algn="just"/>
            <a:r>
              <a:rPr lang="en-US" altLang="zh-CN" sz="2400" b="1">
                <a:latin typeface="Calibri" panose="020F0502020204030204" charset="0"/>
                <a:cs typeface="Calibri" panose="020F0502020204030204" charset="0"/>
              </a:rPr>
              <a:t>2. At the sight of this, I began to feel a little uneasy. With the night falling, I was on pins and needles.</a:t>
            </a:r>
            <a:endParaRPr lang="en-US" altLang="zh-CN" sz="2400" b="1">
              <a:latin typeface="Calibri" panose="020F0502020204030204" charset="0"/>
              <a:cs typeface="Calibri" panose="020F0502020204030204" charset="0"/>
            </a:endParaRPr>
          </a:p>
          <a:p>
            <a:pPr algn="just"/>
            <a:r>
              <a:rPr lang="en-US" altLang="zh-CN" sz="2400" b="1">
                <a:latin typeface="Calibri" panose="020F0502020204030204" charset="0"/>
                <a:cs typeface="Calibri" panose="020F0502020204030204" charset="0"/>
              </a:rPr>
              <a:t>3. A mixed sense of embarrassment and guilt clung upon her.</a:t>
            </a:r>
            <a:endParaRPr lang="en-US" altLang="zh-CN" sz="2400" b="1">
              <a:latin typeface="Calibri" panose="020F0502020204030204" charset="0"/>
              <a:cs typeface="Calibri" panose="020F0502020204030204" charset="0"/>
            </a:endParaRPr>
          </a:p>
          <a:p>
            <a:pPr algn="just"/>
            <a:r>
              <a:rPr lang="en-US" altLang="zh-CN" sz="2400" b="1">
                <a:latin typeface="Calibri" panose="020F0502020204030204" charset="0"/>
                <a:cs typeface="Calibri" panose="020F0502020204030204" charset="0"/>
              </a:rPr>
              <a:t>4. </a:t>
            </a:r>
            <a:r>
              <a:rPr lang="en-US" altLang="zh-CN" sz="2400" b="1">
                <a:latin typeface="Calibri" panose="020F0502020204030204" charset="0"/>
                <a:cs typeface="Calibri" panose="020F0502020204030204" charset="0"/>
                <a:sym typeface="+mn-ea"/>
              </a:rPr>
              <a:t>“Donate it or keep it for myself？”she pondered, with a conflicting heart.</a:t>
            </a:r>
            <a:endParaRPr lang="en-US" altLang="zh-CN" sz="2400" b="1">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P spid="3" grpId="0" bldLvl="0" animBg="1"/>
      <p:bldP spid="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p:cNvSpPr txBox="1"/>
          <p:nvPr/>
        </p:nvSpPr>
        <p:spPr>
          <a:xfrm>
            <a:off x="788676" y="2806655"/>
            <a:ext cx="10365105" cy="3108543"/>
          </a:xfrm>
          <a:prstGeom prst="rect">
            <a:avLst/>
          </a:prstGeom>
          <a:solidFill>
            <a:schemeClr val="accent6">
              <a:lumMod val="50000"/>
            </a:schemeClr>
          </a:solidFill>
          <a:ln w="38100" cmpd="sng">
            <a:solidFill>
              <a:schemeClr val="accent1">
                <a:shade val="50000"/>
              </a:schemeClr>
            </a:solidFill>
            <a:prstDash val="sysDot"/>
          </a:ln>
        </p:spPr>
        <p:txBody>
          <a:bodyPr wrap="square" rtlCol="0">
            <a:spAutoFit/>
          </a:bodyPr>
          <a:lstStyle/>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Visions of sth. marched before my eyes</a:t>
            </a:r>
            <a:endParaRPr lang="en-US" altLang="zh-CN" sz="2800" b="1" dirty="0" smtClean="0">
              <a:solidFill>
                <a:schemeClr val="bg1"/>
              </a:solidFill>
              <a:latin typeface="Calibri" panose="020F0502020204030204" charset="0"/>
            </a:endParaRPr>
          </a:p>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I noticed the ____ in his eyes and the _____ in his tone.</a:t>
            </a:r>
            <a:endParaRPr lang="en-US" altLang="zh-CN" sz="2800" b="1" dirty="0" smtClean="0">
              <a:solidFill>
                <a:schemeClr val="bg1"/>
              </a:solidFill>
              <a:latin typeface="Calibri" panose="020F0502020204030204" charset="0"/>
            </a:endParaRPr>
          </a:p>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He looked back and saw sb, who was ____, face/hands/.. ___</a:t>
            </a:r>
            <a:endParaRPr lang="en-US" altLang="zh-CN" sz="2800" b="1" dirty="0" smtClean="0">
              <a:solidFill>
                <a:schemeClr val="bg1"/>
              </a:solidFill>
              <a:latin typeface="Calibri" panose="020F0502020204030204" charset="0"/>
            </a:endParaRPr>
          </a:p>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There he was, doing </a:t>
            </a:r>
            <a:endParaRPr lang="en-US" altLang="zh-CN" sz="2800" b="1" dirty="0" smtClean="0">
              <a:solidFill>
                <a:schemeClr val="bg1"/>
              </a:solidFill>
              <a:latin typeface="Calibri" panose="020F0502020204030204" charset="0"/>
            </a:endParaRPr>
          </a:p>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I  suddenly realized that..   /    I  became aware of…</a:t>
            </a:r>
            <a:endParaRPr lang="en-US" altLang="zh-CN" sz="2800" b="1" dirty="0" smtClean="0">
              <a:solidFill>
                <a:schemeClr val="bg1"/>
              </a:solidFill>
              <a:latin typeface="Calibri" panose="020F0502020204030204" charset="0"/>
            </a:endParaRPr>
          </a:p>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The sight of it reminded me of…</a:t>
            </a:r>
            <a:endParaRPr lang="en-US" altLang="zh-CN" sz="2800" b="1" dirty="0" smtClean="0">
              <a:solidFill>
                <a:schemeClr val="bg1"/>
              </a:solidFill>
              <a:latin typeface="Calibri" panose="020F0502020204030204" charset="0"/>
            </a:endParaRPr>
          </a:p>
          <a:p>
            <a:pPr marL="514350" indent="-514350">
              <a:buFont typeface="Arial" panose="020B0604020202020204" pitchFamily="34" charset="0"/>
              <a:buChar char="•"/>
            </a:pPr>
            <a:r>
              <a:rPr lang="en-US" altLang="zh-CN" sz="2800" b="1" dirty="0" smtClean="0">
                <a:solidFill>
                  <a:schemeClr val="bg1"/>
                </a:solidFill>
                <a:latin typeface="Calibri" panose="020F0502020204030204" charset="0"/>
              </a:rPr>
              <a:t>It hit / struck/ occurred to / dawned on  me that</a:t>
            </a:r>
            <a:endParaRPr lang="en-US" altLang="zh-CN" sz="2800" b="1" dirty="0" smtClean="0">
              <a:solidFill>
                <a:schemeClr val="bg1"/>
              </a:solidFill>
              <a:latin typeface="Calibri" panose="020F0502020204030204" charset="0"/>
            </a:endParaRPr>
          </a:p>
        </p:txBody>
      </p:sp>
      <p:sp>
        <p:nvSpPr>
          <p:cNvPr id="12" name="文本框 11"/>
          <p:cNvSpPr txBox="1"/>
          <p:nvPr/>
        </p:nvSpPr>
        <p:spPr>
          <a:xfrm>
            <a:off x="1836758" y="885265"/>
            <a:ext cx="6290376" cy="830997"/>
          </a:xfrm>
          <a:prstGeom prst="rect">
            <a:avLst/>
          </a:prstGeom>
          <a:noFill/>
        </p:spPr>
        <p:txBody>
          <a:bodyPr wrap="none" rtlCol="0">
            <a:spAutoFit/>
          </a:bodyPr>
          <a:lstStyle/>
          <a:p>
            <a:r>
              <a:rPr lang="en-US" altLang="zh-CN" sz="4800" dirty="0">
                <a:solidFill>
                  <a:srgbClr val="0000FF"/>
                </a:solidFill>
                <a:latin typeface="Impact" panose="020B0806030902050204" charset="0"/>
                <a:ea typeface="仿宋" panose="02010609060101010101" charset="-122"/>
                <a:cs typeface="Impact" panose="020B0806030902050204" charset="0"/>
              </a:rPr>
              <a:t>observation &amp; reflection</a:t>
            </a:r>
            <a:endParaRPr lang="en-US" altLang="zh-CN" sz="4800" dirty="0">
              <a:solidFill>
                <a:srgbClr val="0000FF"/>
              </a:solidFill>
              <a:latin typeface="Impact" panose="020B0806030902050204" charset="0"/>
              <a:ea typeface="仿宋" panose="02010609060101010101" charset="-122"/>
              <a:cs typeface="Impact" panose="020B080603090205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0" y="645160"/>
            <a:ext cx="12114530" cy="1076325"/>
          </a:xfrm>
          <a:prstGeom prst="rect">
            <a:avLst/>
          </a:prstGeom>
          <a:noFill/>
          <a:ln w="22225">
            <a:solidFill>
              <a:schemeClr val="tx1"/>
            </a:solidFill>
          </a:ln>
        </p:spPr>
        <p:txBody>
          <a:bodyPr wrap="square">
            <a:spAutoFit/>
          </a:bodyPr>
          <a:lstStyle/>
          <a:p>
            <a:pPr indent="0" algn="just"/>
            <a:r>
              <a:rPr lang="en-US" sz="3200" b="1" dirty="0">
                <a:latin typeface="Calibri" panose="020F0502020204030204" charset="0"/>
                <a:ea typeface="宋体" panose="02010600030101010101" pitchFamily="2" charset="-122"/>
                <a:cs typeface="Times New Roman" panose="02020603050405020304" charset="0"/>
              </a:rPr>
              <a:t>    </a:t>
            </a:r>
            <a:r>
              <a:rPr lang="en-US" sz="3200" b="1" i="1" dirty="0">
                <a:latin typeface="Calibri" panose="020F0502020204030204" charset="0"/>
                <a:ea typeface="宋体" panose="02010600030101010101" pitchFamily="2" charset="-122"/>
                <a:cs typeface="Times New Roman" panose="02020603050405020304" charset="0"/>
              </a:rPr>
              <a:t>Suddenly, Mrs Harding said that she would pay the rest of the money so Angelia could have it.</a:t>
            </a:r>
            <a:r>
              <a:rPr lang="en-US" sz="3200" b="1" dirty="0">
                <a:latin typeface="Calibri" panose="020F0502020204030204" charset="0"/>
                <a:ea typeface="宋体" panose="02010600030101010101" pitchFamily="2" charset="-122"/>
                <a:cs typeface="Times New Roman" panose="02020603050405020304" charset="0"/>
              </a:rPr>
              <a:t> </a:t>
            </a:r>
            <a:endParaRPr lang="zh-CN" altLang="en-US" sz="3200" b="1" dirty="0"/>
          </a:p>
        </p:txBody>
      </p:sp>
      <p:sp>
        <p:nvSpPr>
          <p:cNvPr id="3" name="文本框 2"/>
          <p:cNvSpPr txBox="1"/>
          <p:nvPr/>
        </p:nvSpPr>
        <p:spPr>
          <a:xfrm>
            <a:off x="206375" y="2345055"/>
            <a:ext cx="12143740" cy="4523105"/>
          </a:xfrm>
          <a:prstGeom prst="rect">
            <a:avLst/>
          </a:prstGeom>
          <a:noFill/>
        </p:spPr>
        <p:txBody>
          <a:bodyPr wrap="square" rtlCol="0">
            <a:spAutoFit/>
          </a:bodyPr>
          <a:p>
            <a:r>
              <a:rPr lang="en-US" altLang="zh-CN" sz="3600">
                <a:latin typeface="Calibri" panose="020F0502020204030204" charset="0"/>
                <a:cs typeface="Calibri" panose="020F0502020204030204" charset="0"/>
                <a:sym typeface="+mn-ea"/>
              </a:rPr>
              <a:t>How did Angelina feel then when she was offered help?</a:t>
            </a:r>
            <a:endParaRPr lang="en-US" altLang="zh-CN" sz="3600">
              <a:latin typeface="Calibri" panose="020F0502020204030204" charset="0"/>
              <a:cs typeface="Calibri" panose="020F0502020204030204" charset="0"/>
            </a:endParaRPr>
          </a:p>
          <a:p>
            <a:endParaRPr lang="en-US" altLang="zh-CN" sz="3600">
              <a:latin typeface="Calibri" panose="020F0502020204030204" charset="0"/>
              <a:cs typeface="Calibri" panose="020F0502020204030204" charset="0"/>
            </a:endParaRPr>
          </a:p>
          <a:p>
            <a:r>
              <a:rPr lang="en-US" altLang="zh-CN" sz="3600">
                <a:latin typeface="Calibri" panose="020F0502020204030204" charset="0"/>
                <a:cs typeface="Calibri" panose="020F0502020204030204" charset="0"/>
                <a:sym typeface="+mn-ea"/>
              </a:rPr>
              <a:t>What did Angelina observe then?</a:t>
            </a:r>
            <a:endParaRPr lang="en-US" altLang="zh-CN" sz="3600">
              <a:latin typeface="Calibri" panose="020F0502020204030204" charset="0"/>
              <a:cs typeface="Calibri" panose="020F0502020204030204" charset="0"/>
              <a:sym typeface="+mn-ea"/>
            </a:endParaRPr>
          </a:p>
          <a:p>
            <a:endParaRPr lang="en-US" altLang="zh-CN" sz="3600">
              <a:latin typeface="Calibri" panose="020F0502020204030204" charset="0"/>
              <a:cs typeface="Calibri" panose="020F0502020204030204" charset="0"/>
              <a:sym typeface="+mn-ea"/>
            </a:endParaRPr>
          </a:p>
          <a:p>
            <a:r>
              <a:rPr lang="en-US" altLang="zh-CN" sz="3600">
                <a:latin typeface="Calibri" panose="020F0502020204030204" charset="0"/>
                <a:cs typeface="Calibri" panose="020F0502020204030204" charset="0"/>
                <a:sym typeface="+mn-ea"/>
              </a:rPr>
              <a:t>What's  Angelina's reflection then?</a:t>
            </a:r>
            <a:endParaRPr lang="en-US" altLang="zh-CN" sz="3600">
              <a:latin typeface="Calibri" panose="020F0502020204030204" charset="0"/>
              <a:cs typeface="Calibri" panose="020F0502020204030204" charset="0"/>
              <a:sym typeface="+mn-ea"/>
            </a:endParaRPr>
          </a:p>
          <a:p>
            <a:r>
              <a:rPr lang="en-US" altLang="zh-CN" sz="3600">
                <a:latin typeface="Calibri" panose="020F0502020204030204" charset="0"/>
                <a:cs typeface="Calibri" panose="020F0502020204030204" charset="0"/>
                <a:sym typeface="+mn-ea"/>
              </a:rPr>
              <a:t> </a:t>
            </a:r>
            <a:endParaRPr lang="en-US" altLang="zh-CN" sz="3600">
              <a:latin typeface="Calibri" panose="020F0502020204030204" charset="0"/>
              <a:cs typeface="Calibri" panose="020F0502020204030204" charset="0"/>
              <a:sym typeface="+mn-ea"/>
            </a:endParaRPr>
          </a:p>
          <a:p>
            <a:r>
              <a:rPr lang="en-US" altLang="zh-CN" sz="3600">
                <a:latin typeface="Calibri" panose="020F0502020204030204" charset="0"/>
                <a:cs typeface="Calibri" panose="020F0502020204030204" charset="0"/>
                <a:sym typeface="+mn-ea"/>
              </a:rPr>
              <a:t>What’s her final decision?</a:t>
            </a:r>
            <a:endParaRPr lang="en-US" altLang="zh-CN" sz="3600">
              <a:latin typeface="Calibri" panose="020F0502020204030204" charset="0"/>
              <a:cs typeface="Calibri" panose="020F0502020204030204" charset="0"/>
            </a:endParaRPr>
          </a:p>
          <a:p>
            <a:endParaRPr lang="zh-CN" altLang="en-US" sz="3600">
              <a:latin typeface="Calibri" panose="020F0502020204030204" charset="0"/>
              <a:cs typeface="Calibri" panose="020F0502020204030204"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049145" y="2374900"/>
            <a:ext cx="12172950" cy="583565"/>
          </a:xfrm>
          <a:prstGeom prst="rect">
            <a:avLst/>
          </a:prstGeom>
          <a:noFill/>
        </p:spPr>
        <p:txBody>
          <a:bodyPr wrap="square" rtlCol="0">
            <a:spAutoFit/>
          </a:bodyPr>
          <a:p>
            <a:r>
              <a:rPr lang="en-US" altLang="zh-CN" sz="3200"/>
              <a:t>How did Angelina feel then?</a:t>
            </a:r>
            <a:endParaRPr lang="en-US" altLang="zh-CN" sz="32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8735" y="4286885"/>
            <a:ext cx="12114530" cy="2061210"/>
          </a:xfrm>
          <a:prstGeom prst="rect">
            <a:avLst/>
          </a:prstGeom>
          <a:noFill/>
          <a:ln w="22225">
            <a:solidFill>
              <a:schemeClr val="tx1"/>
            </a:solidFill>
          </a:ln>
        </p:spPr>
        <p:txBody>
          <a:bodyPr wrap="square">
            <a:spAutoFit/>
          </a:bodyPr>
          <a:lstStyle/>
          <a:p>
            <a:pPr indent="0" algn="just"/>
            <a:r>
              <a:rPr lang="en-US" sz="3200" b="1" dirty="0">
                <a:latin typeface="Calibri" panose="020F0502020204030204" charset="0"/>
                <a:ea typeface="宋体" panose="02010600030101010101" pitchFamily="2" charset="-122"/>
                <a:cs typeface="Times New Roman" panose="02020603050405020304" charset="0"/>
              </a:rPr>
              <a:t>    </a:t>
            </a:r>
            <a:r>
              <a:rPr lang="en-US" sz="3200" b="1" dirty="0">
                <a:solidFill>
                  <a:schemeClr val="tx1"/>
                </a:solidFill>
                <a:latin typeface="Calibri" panose="020F0502020204030204" charset="0"/>
                <a:ea typeface="宋体" panose="02010600030101010101" pitchFamily="2" charset="-122"/>
                <a:cs typeface="Times New Roman" panose="02020603050405020304" charset="0"/>
              </a:rPr>
              <a:t>This commitment made </a:t>
            </a:r>
            <a:r>
              <a:rPr lang="en-US" altLang="zh-CN" sz="3200" b="1" dirty="0">
                <a:solidFill>
                  <a:schemeClr val="tx1"/>
                </a:solidFill>
                <a:latin typeface="Calibri" panose="020F0502020204030204" charset="0"/>
                <a:ea typeface="宋体" panose="02010600030101010101" pitchFamily="2" charset="-122"/>
                <a:cs typeface="Times New Roman" panose="02020603050405020304" charset="0"/>
              </a:rPr>
              <a:t>Angelina </a:t>
            </a:r>
            <a:r>
              <a:rPr lang="en-US" sz="3200" b="1" dirty="0">
                <a:solidFill>
                  <a:srgbClr val="FF0000"/>
                </a:solidFill>
                <a:latin typeface="Calibri" panose="020F0502020204030204" charset="0"/>
                <a:ea typeface="宋体" panose="02010600030101010101" pitchFamily="2" charset="-122"/>
                <a:cs typeface="Times New Roman" panose="02020603050405020304" charset="0"/>
              </a:rPr>
              <a:t>ecstatic</a:t>
            </a:r>
            <a:r>
              <a:rPr lang="en-US" sz="3200" b="1" dirty="0">
                <a:solidFill>
                  <a:schemeClr val="tx1"/>
                </a:solidFill>
                <a:latin typeface="Calibri" panose="020F0502020204030204" charset="0"/>
                <a:ea typeface="宋体" panose="02010600030101010101" pitchFamily="2" charset="-122"/>
                <a:cs typeface="Times New Roman" panose="02020603050405020304" charset="0"/>
              </a:rPr>
              <a:t> , </a:t>
            </a:r>
            <a:r>
              <a:rPr lang="en-US" sz="3200" b="1" dirty="0">
                <a:solidFill>
                  <a:srgbClr val="FF0000"/>
                </a:solidFill>
                <a:latin typeface="Calibri" panose="020F0502020204030204" charset="0"/>
                <a:ea typeface="宋体" panose="02010600030101010101" pitchFamily="2" charset="-122"/>
                <a:cs typeface="Times New Roman" panose="02020603050405020304" charset="0"/>
              </a:rPr>
              <a:t>her heart thumping wildly.</a:t>
            </a:r>
            <a:r>
              <a:rPr lang="en-US" sz="3200" b="1" dirty="0">
                <a:latin typeface="Calibri" panose="020F0502020204030204" charset="0"/>
                <a:ea typeface="宋体" panose="02010600030101010101" pitchFamily="2" charset="-122"/>
                <a:cs typeface="Times New Roman" panose="02020603050405020304" charset="0"/>
              </a:rPr>
              <a:t> </a:t>
            </a:r>
            <a:r>
              <a:rPr lang="en-US" sz="3200" b="1" dirty="0">
                <a:solidFill>
                  <a:srgbClr val="FF0000"/>
                </a:solidFill>
                <a:latin typeface="Calibri" panose="020F0502020204030204" charset="0"/>
                <a:ea typeface="宋体" panose="02010600030101010101" pitchFamily="2" charset="-122"/>
                <a:cs typeface="Times New Roman" panose="02020603050405020304" charset="0"/>
              </a:rPr>
              <a:t>The vision of</a:t>
            </a:r>
            <a:r>
              <a:rPr lang="en-US" sz="3200" b="1" dirty="0">
                <a:latin typeface="Calibri" panose="020F0502020204030204" charset="0"/>
                <a:ea typeface="宋体" panose="02010600030101010101" pitchFamily="2" charset="-122"/>
                <a:cs typeface="Times New Roman" panose="02020603050405020304" charset="0"/>
              </a:rPr>
              <a:t> her peers in the </a:t>
            </a:r>
            <a:r>
              <a:rPr lang="en-US" sz="3200" b="1" u="sng" dirty="0">
                <a:latin typeface="Calibri" panose="020F0502020204030204" charset="0"/>
                <a:ea typeface="宋体" panose="02010600030101010101" pitchFamily="2" charset="-122"/>
                <a:cs typeface="Times New Roman" panose="02020603050405020304" charset="0"/>
              </a:rPr>
              <a:t>club</a:t>
            </a:r>
            <a:r>
              <a:rPr lang="en-US" sz="3200" b="1" dirty="0">
                <a:latin typeface="Calibri" panose="020F0502020204030204" charset="0"/>
                <a:ea typeface="宋体" panose="02010600030101010101" pitchFamily="2" charset="-122"/>
                <a:cs typeface="Times New Roman" panose="02020603050405020304" charset="0"/>
              </a:rPr>
              <a:t> surrounding her and casting envious and </a:t>
            </a:r>
            <a:r>
              <a:rPr lang="en-US" sz="3200" b="1" dirty="0">
                <a:latin typeface="Calibri" panose="020F0502020204030204" charset="0"/>
                <a:ea typeface="宋体" panose="02010600030101010101" pitchFamily="2" charset="-122"/>
              </a:rPr>
              <a:t>worshiping</a:t>
            </a:r>
            <a:r>
              <a:rPr lang="en-US" sz="3200" b="1" dirty="0">
                <a:latin typeface="Calibri" panose="020F0502020204030204" charset="0"/>
                <a:ea typeface="宋体" panose="02010600030101010101" pitchFamily="2" charset="-122"/>
                <a:cs typeface="Times New Roman" panose="02020603050405020304" charset="0"/>
              </a:rPr>
              <a:t> look over at the Christmas party </a:t>
            </a:r>
            <a:r>
              <a:rPr lang="en-US" sz="3200" b="1" dirty="0">
                <a:solidFill>
                  <a:srgbClr val="FF0000"/>
                </a:solidFill>
                <a:latin typeface="Calibri" panose="020F0502020204030204" charset="0"/>
                <a:ea typeface="宋体" panose="02010600030101010101" pitchFamily="2" charset="-122"/>
                <a:cs typeface="Times New Roman" panose="02020603050405020304" charset="0"/>
              </a:rPr>
              <a:t>marched before her eyes</a:t>
            </a:r>
            <a:r>
              <a:rPr lang="en-US" sz="3200" b="1" dirty="0">
                <a:latin typeface="Calibri" panose="020F0502020204030204" charset="0"/>
                <a:ea typeface="宋体" panose="02010600030101010101" pitchFamily="2" charset="-122"/>
                <a:cs typeface="Times New Roman" panose="02020603050405020304" charset="0"/>
              </a:rPr>
              <a:t>. Her face flushed and eyes sparkled. </a:t>
            </a:r>
            <a:endParaRPr lang="zh-CN" altLang="en-US" sz="3200" b="1" dirty="0"/>
          </a:p>
        </p:txBody>
      </p:sp>
      <p:sp>
        <p:nvSpPr>
          <p:cNvPr id="5" name="文本框 4"/>
          <p:cNvSpPr txBox="1"/>
          <p:nvPr/>
        </p:nvSpPr>
        <p:spPr>
          <a:xfrm>
            <a:off x="0" y="1568450"/>
            <a:ext cx="12240895" cy="2256155"/>
          </a:xfrm>
          <a:prstGeom prst="rect">
            <a:avLst/>
          </a:prstGeom>
          <a:noFill/>
          <a:ln w="22225">
            <a:solidFill>
              <a:schemeClr val="tx1"/>
            </a:solidFill>
          </a:ln>
        </p:spPr>
        <p:txBody>
          <a:bodyPr wrap="square">
            <a:spAutoFit/>
          </a:bodyPr>
          <a:p>
            <a:pPr indent="0" fontAlgn="auto">
              <a:lnSpc>
                <a:spcPct val="110000"/>
              </a:lnSpc>
            </a:pPr>
            <a:r>
              <a:rPr lang="en-US" altLang="zh-CN" sz="3200" b="1">
                <a:latin typeface="Calibri" panose="020F0502020204030204" charset="0"/>
                <a:cs typeface="Calibri" panose="020F0502020204030204" charset="0"/>
                <a:sym typeface="+mn-ea"/>
              </a:rPr>
              <a:t>She </a:t>
            </a:r>
            <a:r>
              <a:rPr lang="en-US" altLang="zh-CN" sz="3200" b="1">
                <a:solidFill>
                  <a:srgbClr val="FF0000"/>
                </a:solidFill>
                <a:latin typeface="Calibri" panose="020F0502020204030204" charset="0"/>
                <a:cs typeface="Calibri" panose="020F0502020204030204" charset="0"/>
                <a:sym typeface="+mn-ea"/>
              </a:rPr>
              <a:t>gasped</a:t>
            </a:r>
            <a:r>
              <a:rPr lang="en-US" altLang="zh-CN" sz="3200" b="1">
                <a:latin typeface="Calibri" panose="020F0502020204030204" charset="0"/>
                <a:cs typeface="Calibri" panose="020F0502020204030204" charset="0"/>
                <a:sym typeface="+mn-ea"/>
              </a:rPr>
              <a:t> </a:t>
            </a:r>
            <a:r>
              <a:rPr lang="en-US" altLang="zh-CN" sz="3200" b="1">
                <a:solidFill>
                  <a:srgbClr val="FF0000"/>
                </a:solidFill>
                <a:latin typeface="Calibri" panose="020F0502020204030204" charset="0"/>
                <a:cs typeface="Calibri" panose="020F0502020204030204" charset="0"/>
                <a:sym typeface="+mn-ea"/>
              </a:rPr>
              <a:t>at</a:t>
            </a:r>
            <a:r>
              <a:rPr lang="en-US" altLang="zh-CN" sz="3200" b="1">
                <a:latin typeface="Calibri" panose="020F0502020204030204" charset="0"/>
                <a:cs typeface="Calibri" panose="020F0502020204030204" charset="0"/>
                <a:sym typeface="+mn-ea"/>
              </a:rPr>
              <a:t> what Mrs harding said, her</a:t>
            </a:r>
            <a:r>
              <a:rPr lang="zh-CN" altLang="en-US" sz="3200" b="1">
                <a:latin typeface="Calibri" panose="020F0502020204030204" charset="0"/>
                <a:cs typeface="Calibri" panose="020F0502020204030204" charset="0"/>
                <a:sym typeface="+mn-ea"/>
              </a:rPr>
              <a:t> eyes </a:t>
            </a:r>
            <a:r>
              <a:rPr lang="zh-CN" altLang="en-US" sz="3200" b="1">
                <a:solidFill>
                  <a:srgbClr val="FF0000"/>
                </a:solidFill>
                <a:latin typeface="Calibri" panose="020F0502020204030204" charset="0"/>
                <a:cs typeface="Calibri" panose="020F0502020204030204" charset="0"/>
                <a:sym typeface="+mn-ea"/>
              </a:rPr>
              <a:t>twinkl</a:t>
            </a:r>
            <a:r>
              <a:rPr lang="en-US" altLang="zh-CN" sz="3200" b="1">
                <a:solidFill>
                  <a:srgbClr val="FF0000"/>
                </a:solidFill>
                <a:latin typeface="Calibri" panose="020F0502020204030204" charset="0"/>
                <a:cs typeface="Calibri" panose="020F0502020204030204" charset="0"/>
                <a:sym typeface="+mn-ea"/>
              </a:rPr>
              <a:t>ing</a:t>
            </a:r>
            <a:r>
              <a:rPr lang="zh-CN" altLang="en-US" sz="3200" b="1">
                <a:solidFill>
                  <a:srgbClr val="FF0000"/>
                </a:solidFill>
                <a:latin typeface="Calibri" panose="020F0502020204030204" charset="0"/>
                <a:cs typeface="Calibri" panose="020F0502020204030204" charset="0"/>
                <a:sym typeface="+mn-ea"/>
              </a:rPr>
              <a:t> with </a:t>
            </a:r>
            <a:r>
              <a:rPr lang="en-US" altLang="zh-CN" sz="3200" b="1">
                <a:solidFill>
                  <a:srgbClr val="FF0000"/>
                </a:solidFill>
                <a:latin typeface="Calibri" panose="020F0502020204030204" charset="0"/>
                <a:cs typeface="Calibri" panose="020F0502020204030204" charset="0"/>
                <a:sym typeface="+mn-ea"/>
              </a:rPr>
              <a:t>excitement</a:t>
            </a:r>
            <a:r>
              <a:rPr lang="en-US" altLang="zh-CN" sz="3200" b="1">
                <a:latin typeface="Calibri" panose="020F0502020204030204" charset="0"/>
                <a:cs typeface="Calibri" panose="020F0502020204030204" charset="0"/>
                <a:sym typeface="+mn-ea"/>
              </a:rPr>
              <a:t>./</a:t>
            </a:r>
            <a:r>
              <a:rPr lang="en-US" altLang="zh-CN" sz="3200" b="1">
                <a:latin typeface="Calibri" panose="020F0502020204030204" charset="0"/>
                <a:cs typeface="Calibri" panose="020F0502020204030204" charset="0"/>
                <a:sym typeface="+mn-ea"/>
              </a:rPr>
              <a:t>excitement</a:t>
            </a:r>
            <a:r>
              <a:rPr lang="zh-CN" altLang="en-US" sz="3200" b="1">
                <a:latin typeface="Calibri" panose="020F0502020204030204" charset="0"/>
                <a:cs typeface="Calibri" panose="020F0502020204030204" charset="0"/>
                <a:sym typeface="+mn-ea"/>
              </a:rPr>
              <a:t> </a:t>
            </a:r>
            <a:r>
              <a:rPr lang="zh-CN" altLang="en-US" sz="3200" b="1">
                <a:solidFill>
                  <a:srgbClr val="FF0000"/>
                </a:solidFill>
                <a:latin typeface="Calibri" panose="020F0502020204030204" charset="0"/>
                <a:cs typeface="Calibri" panose="020F0502020204030204" charset="0"/>
                <a:sym typeface="+mn-ea"/>
              </a:rPr>
              <a:t>dancing</a:t>
            </a:r>
            <a:r>
              <a:rPr lang="zh-CN" altLang="en-US" sz="3200" b="1">
                <a:latin typeface="Calibri" panose="020F0502020204030204" charset="0"/>
                <a:cs typeface="Calibri" panose="020F0502020204030204" charset="0"/>
                <a:sym typeface="+mn-ea"/>
              </a:rPr>
              <a:t> in h</a:t>
            </a:r>
            <a:r>
              <a:rPr lang="en-US" altLang="zh-CN" sz="3200" b="1">
                <a:latin typeface="Calibri" panose="020F0502020204030204" charset="0"/>
                <a:cs typeface="Calibri" panose="020F0502020204030204" charset="0"/>
                <a:sym typeface="+mn-ea"/>
              </a:rPr>
              <a:t>er</a:t>
            </a:r>
            <a:r>
              <a:rPr lang="zh-CN" altLang="en-US" sz="3200" b="1">
                <a:latin typeface="Calibri" panose="020F0502020204030204" charset="0"/>
                <a:cs typeface="Calibri" panose="020F0502020204030204" charset="0"/>
                <a:sym typeface="+mn-ea"/>
              </a:rPr>
              <a:t> </a:t>
            </a:r>
            <a:r>
              <a:rPr lang="en-US" altLang="zh-CN" sz="3200" b="1">
                <a:solidFill>
                  <a:srgbClr val="FF0000"/>
                </a:solidFill>
                <a:latin typeface="Calibri" panose="020F0502020204030204" charset="0"/>
                <a:cs typeface="Calibri" panose="020F0502020204030204" charset="0"/>
                <a:sym typeface="+mn-ea"/>
              </a:rPr>
              <a:t>shining</a:t>
            </a:r>
            <a:r>
              <a:rPr lang="en-US" altLang="zh-CN" sz="3200" b="1">
                <a:latin typeface="Calibri" panose="020F0502020204030204" charset="0"/>
                <a:cs typeface="Calibri" panose="020F0502020204030204" charset="0"/>
                <a:sym typeface="+mn-ea"/>
              </a:rPr>
              <a:t> </a:t>
            </a:r>
            <a:r>
              <a:rPr lang="zh-CN" altLang="en-US" sz="3200" b="1">
                <a:latin typeface="Calibri" panose="020F0502020204030204" charset="0"/>
                <a:cs typeface="Calibri" panose="020F0502020204030204" charset="0"/>
                <a:sym typeface="+mn-ea"/>
              </a:rPr>
              <a:t>eyes</a:t>
            </a:r>
            <a:r>
              <a:rPr lang="en-US" altLang="zh-CN" sz="3200" b="1">
                <a:latin typeface="Calibri" panose="020F0502020204030204" charset="0"/>
                <a:cs typeface="Calibri" panose="020F0502020204030204" charset="0"/>
                <a:sym typeface="+mn-ea"/>
              </a:rPr>
              <a:t>.</a:t>
            </a:r>
            <a:endParaRPr lang="en-US" altLang="zh-CN" sz="3200" b="1">
              <a:latin typeface="Calibri" panose="020F0502020204030204" charset="0"/>
              <a:cs typeface="Calibri" panose="020F0502020204030204" charset="0"/>
              <a:sym typeface="+mn-ea"/>
            </a:endParaRPr>
          </a:p>
          <a:p>
            <a:pPr indent="0" fontAlgn="auto">
              <a:lnSpc>
                <a:spcPct val="110000"/>
              </a:lnSpc>
            </a:pPr>
            <a:r>
              <a:rPr lang="en-US" altLang="zh-CN" sz="3200" b="1">
                <a:latin typeface="Calibri" panose="020F0502020204030204" charset="0"/>
                <a:cs typeface="Calibri" panose="020F0502020204030204" charset="0"/>
                <a:sym typeface="+mn-ea"/>
              </a:rPr>
              <a:t>Hearing this, she stood rooted there, her</a:t>
            </a:r>
            <a:r>
              <a:rPr lang="en-US" sz="3200" b="1">
                <a:latin typeface="Calibri" panose="020F0502020204030204" charset="0"/>
                <a:cs typeface="Calibri" panose="020F0502020204030204" charset="0"/>
                <a:sym typeface="+mn-ea"/>
              </a:rPr>
              <a:t> face </a:t>
            </a:r>
            <a:r>
              <a:rPr lang="en-US" sz="3200" b="1">
                <a:solidFill>
                  <a:srgbClr val="FF0000"/>
                </a:solidFill>
                <a:latin typeface="Calibri" panose="020F0502020204030204" charset="0"/>
                <a:cs typeface="Calibri" panose="020F0502020204030204" charset="0"/>
                <a:sym typeface="+mn-ea"/>
              </a:rPr>
              <a:t>brimming with </a:t>
            </a:r>
            <a:r>
              <a:rPr lang="en-US" sz="3200" b="1">
                <a:latin typeface="Calibri" panose="020F0502020204030204" charset="0"/>
                <a:cs typeface="Calibri" panose="020F0502020204030204" charset="0"/>
                <a:sym typeface="+mn-ea"/>
              </a:rPr>
              <a:t>astonishemnt and</a:t>
            </a:r>
            <a:r>
              <a:rPr lang="zh-CN" altLang="en-US" sz="3200" b="1">
                <a:latin typeface="Calibri" panose="020F0502020204030204" charset="0"/>
                <a:cs typeface="Calibri" panose="020F0502020204030204" charset="0"/>
                <a:sym typeface="+mn-ea"/>
              </a:rPr>
              <a:t> eyes </a:t>
            </a:r>
            <a:r>
              <a:rPr lang="zh-CN" altLang="en-US" sz="3200" b="1">
                <a:solidFill>
                  <a:srgbClr val="FF0000"/>
                </a:solidFill>
                <a:latin typeface="Calibri" panose="020F0502020204030204" charset="0"/>
                <a:cs typeface="Calibri" panose="020F0502020204030204" charset="0"/>
                <a:sym typeface="+mn-ea"/>
              </a:rPr>
              <a:t>danc</a:t>
            </a:r>
            <a:r>
              <a:rPr lang="en-US" altLang="zh-CN" sz="3200" b="1">
                <a:solidFill>
                  <a:srgbClr val="FF0000"/>
                </a:solidFill>
                <a:latin typeface="Calibri" panose="020F0502020204030204" charset="0"/>
                <a:cs typeface="Calibri" panose="020F0502020204030204" charset="0"/>
                <a:sym typeface="+mn-ea"/>
              </a:rPr>
              <a:t>ing </a:t>
            </a:r>
            <a:r>
              <a:rPr lang="zh-CN" altLang="en-US" sz="3200" b="1">
                <a:solidFill>
                  <a:srgbClr val="FF0000"/>
                </a:solidFill>
                <a:latin typeface="Calibri" panose="020F0502020204030204" charset="0"/>
                <a:cs typeface="Calibri" panose="020F0502020204030204" charset="0"/>
                <a:sym typeface="+mn-ea"/>
              </a:rPr>
              <a:t>with</a:t>
            </a:r>
            <a:r>
              <a:rPr lang="zh-CN" altLang="en-US" sz="3200" b="1">
                <a:latin typeface="Calibri" panose="020F0502020204030204" charset="0"/>
                <a:cs typeface="Calibri" panose="020F0502020204030204" charset="0"/>
                <a:sym typeface="+mn-ea"/>
              </a:rPr>
              <a:t> </a:t>
            </a:r>
            <a:r>
              <a:rPr lang="en-US" altLang="zh-CN" sz="3200" b="1">
                <a:latin typeface="Calibri" panose="020F0502020204030204" charset="0"/>
                <a:cs typeface="Calibri" panose="020F0502020204030204" charset="0"/>
                <a:sym typeface="+mn-ea"/>
              </a:rPr>
              <a:t>excitement. </a:t>
            </a:r>
            <a:endParaRPr lang="zh-CN" altLang="en-US" sz="3200" b="1" dirty="0"/>
          </a:p>
        </p:txBody>
      </p:sp>
      <p:sp>
        <p:nvSpPr>
          <p:cNvPr id="7" name="文本框 6"/>
          <p:cNvSpPr txBox="1"/>
          <p:nvPr/>
        </p:nvSpPr>
        <p:spPr>
          <a:xfrm>
            <a:off x="63500" y="168275"/>
            <a:ext cx="12114530" cy="1568450"/>
          </a:xfrm>
          <a:prstGeom prst="rect">
            <a:avLst/>
          </a:prstGeom>
          <a:noFill/>
          <a:ln w="22225">
            <a:solidFill>
              <a:schemeClr val="tx1"/>
            </a:solidFill>
          </a:ln>
        </p:spPr>
        <p:txBody>
          <a:bodyPr wrap="square">
            <a:spAutoFit/>
          </a:bodyPr>
          <a:p>
            <a:pPr indent="0" algn="just"/>
            <a:r>
              <a:rPr lang="en-US" sz="3200" b="1" dirty="0">
                <a:latin typeface="Calibri" panose="020F0502020204030204" charset="0"/>
                <a:ea typeface="宋体" panose="02010600030101010101" pitchFamily="2" charset="-122"/>
                <a:cs typeface="Times New Roman" panose="02020603050405020304" charset="0"/>
              </a:rPr>
              <a:t>  </a:t>
            </a:r>
            <a:r>
              <a:rPr lang="en-US" altLang="zh-CN" sz="3200" b="1">
                <a:latin typeface="Calibri" panose="020F0502020204030204" charset="0"/>
                <a:cs typeface="Calibri" panose="020F0502020204030204" charset="0"/>
                <a:sym typeface="+mn-ea"/>
              </a:rPr>
              <a:t>A surge of excitement </a:t>
            </a:r>
            <a:r>
              <a:rPr lang="en-US" altLang="zh-CN" sz="3200" b="1">
                <a:solidFill>
                  <a:srgbClr val="FF0000"/>
                </a:solidFill>
                <a:latin typeface="Calibri" panose="020F0502020204030204" charset="0"/>
                <a:cs typeface="Calibri" panose="020F0502020204030204" charset="0"/>
                <a:sym typeface="+mn-ea"/>
              </a:rPr>
              <a:t>ran through</a:t>
            </a:r>
            <a:r>
              <a:rPr lang="en-US" altLang="zh-CN" sz="3200" b="1">
                <a:latin typeface="Calibri" panose="020F0502020204030204" charset="0"/>
                <a:cs typeface="Calibri" panose="020F0502020204030204" charset="0"/>
                <a:sym typeface="+mn-ea"/>
              </a:rPr>
              <a:t> her </a:t>
            </a:r>
            <a:r>
              <a:rPr lang="en-US" altLang="zh-CN" sz="3200" b="1">
                <a:solidFill>
                  <a:srgbClr val="FF0000"/>
                </a:solidFill>
                <a:latin typeface="Calibri" panose="020F0502020204030204" charset="0"/>
                <a:cs typeface="Calibri" panose="020F0502020204030204" charset="0"/>
                <a:sym typeface="+mn-ea"/>
              </a:rPr>
              <a:t>at the sound of</a:t>
            </a:r>
            <a:r>
              <a:rPr lang="en-US" altLang="zh-CN" sz="3200" b="1">
                <a:latin typeface="Calibri" panose="020F0502020204030204" charset="0"/>
                <a:cs typeface="Calibri" panose="020F0502020204030204" charset="0"/>
                <a:sym typeface="+mn-ea"/>
              </a:rPr>
              <a:t> what Mrs Harding said</a:t>
            </a:r>
            <a:r>
              <a:rPr lang="zh-CN" altLang="en-US" sz="3200" b="1">
                <a:latin typeface="Calibri" panose="020F0502020204030204" charset="0"/>
                <a:cs typeface="Calibri" panose="020F0502020204030204" charset="0"/>
                <a:sym typeface="+mn-ea"/>
              </a:rPr>
              <a:t>.</a:t>
            </a:r>
            <a:endParaRPr lang="zh-CN" altLang="en-US" sz="3200"/>
          </a:p>
          <a:p>
            <a:pPr indent="0" algn="just"/>
            <a:r>
              <a:rPr lang="en-US" sz="3200" b="1" dirty="0">
                <a:latin typeface="Calibri" panose="020F0502020204030204" charset="0"/>
                <a:ea typeface="宋体" panose="02010600030101010101" pitchFamily="2" charset="-122"/>
                <a:cs typeface="Times New Roman" panose="02020603050405020304" charset="0"/>
              </a:rPr>
              <a:t>  </a:t>
            </a:r>
            <a:endParaRPr lang="zh-CN" altLang="en-US" sz="3200" b="1"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box(in)">
                                      <p:cBhvr>
                                        <p:cTn id="13" dur="2000"/>
                                        <p:tgtEl>
                                          <p:spTgt spid="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00"/>
                                        </p:tgtEl>
                                        <p:attrNameLst>
                                          <p:attrName>style.visibility</p:attrName>
                                        </p:attrNameLst>
                                      </p:cBhvr>
                                      <p:to>
                                        <p:strVal val="visible"/>
                                      </p:to>
                                    </p:set>
                                    <p:animEffect transition="in" filter="box(in)">
                                      <p:cBhvr>
                                        <p:cTn id="18" dur="2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049145" y="2374900"/>
            <a:ext cx="12172950" cy="583565"/>
          </a:xfrm>
          <a:prstGeom prst="rect">
            <a:avLst/>
          </a:prstGeom>
          <a:noFill/>
        </p:spPr>
        <p:txBody>
          <a:bodyPr wrap="square" rtlCol="0">
            <a:spAutoFit/>
          </a:bodyPr>
          <a:p>
            <a:r>
              <a:rPr lang="en-US" altLang="zh-CN" sz="3200"/>
              <a:t>What did Angelina observe then?</a:t>
            </a:r>
            <a:endParaRPr lang="en-US" altLang="zh-CN" sz="32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0" y="75565"/>
            <a:ext cx="12153265" cy="6185535"/>
          </a:xfrm>
          <a:prstGeom prst="rect">
            <a:avLst/>
          </a:prstGeom>
          <a:noFill/>
        </p:spPr>
        <p:txBody>
          <a:bodyPr wrap="square" rtlCol="0">
            <a:spAutoFit/>
          </a:bodyPr>
          <a:p>
            <a:pPr marL="514350" lvl="0" indent="-514350"/>
            <a:r>
              <a:rPr lang="en-US" altLang="zh-CN" sz="3600" b="1" dirty="0" smtClean="0">
                <a:solidFill>
                  <a:srgbClr val="C00000"/>
                </a:solidFill>
                <a:latin typeface="Calibri" panose="020F0502020204030204" charset="0"/>
                <a:sym typeface="+mn-ea"/>
              </a:rPr>
              <a:t> </a:t>
            </a:r>
            <a:r>
              <a:rPr lang="en-US" altLang="zh-CN" sz="3600" dirty="0" smtClean="0">
                <a:solidFill>
                  <a:schemeClr val="tx1"/>
                </a:solidFill>
                <a:latin typeface="Calibri" panose="020F0502020204030204" charset="0"/>
                <a:sym typeface="+mn-ea"/>
              </a:rPr>
              <a:t>Angelina noticed </a:t>
            </a:r>
            <a:r>
              <a:rPr lang="en-US" altLang="zh-CN" sz="3600" dirty="0" smtClean="0">
                <a:solidFill>
                  <a:srgbClr val="FF0000"/>
                </a:solidFill>
                <a:latin typeface="Calibri" panose="020F0502020204030204" charset="0"/>
                <a:sym typeface="+mn-ea"/>
              </a:rPr>
              <a:t>the frustration in her eyes</a:t>
            </a:r>
            <a:r>
              <a:rPr lang="en-US" altLang="zh-CN" sz="3600" dirty="0" smtClean="0">
                <a:solidFill>
                  <a:schemeClr val="tx1"/>
                </a:solidFill>
                <a:latin typeface="Calibri" panose="020F0502020204030204" charset="0"/>
                <a:sym typeface="+mn-ea"/>
              </a:rPr>
              <a:t>.</a:t>
            </a:r>
            <a:endParaRPr lang="en-US" altLang="zh-CN" sz="3600" dirty="0" smtClean="0">
              <a:solidFill>
                <a:schemeClr val="tx1"/>
              </a:solidFill>
              <a:latin typeface="Calibri" panose="020F0502020204030204" charset="0"/>
              <a:sym typeface="+mn-ea"/>
            </a:endParaRPr>
          </a:p>
          <a:p>
            <a:pPr marL="514350" lvl="0" indent="-514350"/>
            <a:endParaRPr lang="en-US" altLang="zh-CN" sz="3600" dirty="0" smtClean="0">
              <a:solidFill>
                <a:schemeClr val="tx1"/>
              </a:solidFill>
              <a:latin typeface="Calibri" panose="020F0502020204030204" charset="0"/>
              <a:sym typeface="+mn-ea"/>
            </a:endParaRPr>
          </a:p>
          <a:p>
            <a:pPr marL="514350" lvl="0" indent="-514350"/>
            <a:r>
              <a:rPr lang="en-US" altLang="zh-CN" sz="3600" dirty="0" smtClean="0">
                <a:solidFill>
                  <a:schemeClr val="tx1"/>
                </a:solidFill>
                <a:latin typeface="Calibri" panose="020F0502020204030204" charset="0"/>
                <a:sym typeface="+mn-ea"/>
              </a:rPr>
              <a:t>Angelina</a:t>
            </a:r>
            <a:r>
              <a:rPr lang="en-US" altLang="zh-CN" sz="3600" dirty="0" smtClean="0">
                <a:solidFill>
                  <a:srgbClr val="FF0000"/>
                </a:solidFill>
                <a:latin typeface="Calibri" panose="020F0502020204030204" charset="0"/>
                <a:sym typeface="+mn-ea"/>
              </a:rPr>
              <a:t> looked up and saw</a:t>
            </a:r>
            <a:r>
              <a:rPr lang="en-US" altLang="zh-CN" sz="3600" dirty="0" smtClean="0">
                <a:solidFill>
                  <a:schemeClr val="tx1"/>
                </a:solidFill>
                <a:latin typeface="Calibri" panose="020F0502020204030204" charset="0"/>
                <a:sym typeface="+mn-ea"/>
              </a:rPr>
              <a:t> the lonely figure of Mrs Harding, who was </a:t>
            </a:r>
            <a:r>
              <a:rPr lang="en-US" altLang="zh-CN" sz="3600" dirty="0" smtClean="0">
                <a:solidFill>
                  <a:srgbClr val="FF0000"/>
                </a:solidFill>
                <a:latin typeface="Calibri" panose="020F0502020204030204" charset="0"/>
                <a:sym typeface="+mn-ea"/>
              </a:rPr>
              <a:t>leaning over</a:t>
            </a:r>
            <a:r>
              <a:rPr lang="en-US" altLang="zh-CN" sz="3600" dirty="0" smtClean="0">
                <a:solidFill>
                  <a:schemeClr val="tx1"/>
                </a:solidFill>
                <a:latin typeface="Calibri" panose="020F0502020204030204" charset="0"/>
                <a:sym typeface="+mn-ea"/>
              </a:rPr>
              <a:t> the window of the store, </a:t>
            </a:r>
            <a:r>
              <a:rPr lang="en-US" altLang="zh-CN" sz="3600" dirty="0" smtClean="0">
                <a:solidFill>
                  <a:srgbClr val="FF0000"/>
                </a:solidFill>
                <a:latin typeface="Calibri" panose="020F0502020204030204" charset="0"/>
                <a:sym typeface="+mn-ea"/>
              </a:rPr>
              <a:t>face clouded with gloom and eyes red with tears</a:t>
            </a:r>
            <a:r>
              <a:rPr lang="en-US" altLang="zh-CN" sz="3600" dirty="0" smtClean="0">
                <a:solidFill>
                  <a:schemeClr val="tx1"/>
                </a:solidFill>
                <a:latin typeface="Calibri" panose="020F0502020204030204" charset="0"/>
                <a:sym typeface="+mn-ea"/>
              </a:rPr>
              <a:t>.</a:t>
            </a:r>
            <a:endParaRPr lang="en-US" altLang="zh-CN" sz="3600" dirty="0" smtClean="0">
              <a:solidFill>
                <a:schemeClr val="tx1"/>
              </a:solidFill>
              <a:latin typeface="Calibri" panose="020F0502020204030204" charset="0"/>
              <a:sym typeface="+mn-ea"/>
            </a:endParaRPr>
          </a:p>
          <a:p>
            <a:pPr marL="514350" lvl="0" indent="-514350"/>
            <a:endParaRPr lang="en-US" altLang="zh-CN" sz="3600" dirty="0" smtClean="0">
              <a:solidFill>
                <a:schemeClr val="tx1"/>
              </a:solidFill>
              <a:latin typeface="Calibri" panose="020F0502020204030204" charset="0"/>
              <a:sym typeface="+mn-ea"/>
            </a:endParaRPr>
          </a:p>
          <a:p>
            <a:pPr marL="514350" lvl="0" indent="-514350"/>
            <a:r>
              <a:rPr lang="en-US" altLang="zh-CN" sz="3600" dirty="0" smtClean="0">
                <a:solidFill>
                  <a:srgbClr val="FF0000"/>
                </a:solidFill>
                <a:latin typeface="Calibri" panose="020F0502020204030204" charset="0"/>
                <a:sym typeface="+mn-ea"/>
              </a:rPr>
              <a:t>There</a:t>
            </a:r>
            <a:r>
              <a:rPr lang="en-US" altLang="zh-CN" sz="3600" dirty="0" smtClean="0">
                <a:solidFill>
                  <a:schemeClr val="tx1"/>
                </a:solidFill>
                <a:latin typeface="Calibri" panose="020F0502020204030204" charset="0"/>
                <a:sym typeface="+mn-ea"/>
              </a:rPr>
              <a:t> Mrs Harding was, </a:t>
            </a:r>
            <a:r>
              <a:rPr lang="en-US" altLang="zh-CN" sz="3600" dirty="0" smtClean="0">
                <a:solidFill>
                  <a:srgbClr val="FF0000"/>
                </a:solidFill>
                <a:latin typeface="Calibri" panose="020F0502020204030204" charset="0"/>
                <a:sym typeface="+mn-ea"/>
              </a:rPr>
              <a:t>leaning over</a:t>
            </a:r>
            <a:r>
              <a:rPr lang="en-US" altLang="zh-CN" sz="3600" dirty="0" smtClean="0">
                <a:solidFill>
                  <a:schemeClr val="tx1"/>
                </a:solidFill>
                <a:latin typeface="Calibri" panose="020F0502020204030204" charset="0"/>
                <a:sym typeface="+mn-ea"/>
              </a:rPr>
              <a:t> the window of the store, </a:t>
            </a:r>
            <a:r>
              <a:rPr lang="en-US" altLang="zh-CN" sz="3600" dirty="0" smtClean="0">
                <a:solidFill>
                  <a:srgbClr val="FF0000"/>
                </a:solidFill>
                <a:latin typeface="Calibri" panose="020F0502020204030204" charset="0"/>
                <a:sym typeface="+mn-ea"/>
              </a:rPr>
              <a:t>face clouded with gloom and eyes red with tears</a:t>
            </a:r>
            <a:r>
              <a:rPr lang="en-US" altLang="zh-CN" sz="3600" dirty="0" smtClean="0">
                <a:solidFill>
                  <a:schemeClr val="tx1"/>
                </a:solidFill>
                <a:latin typeface="Calibri" panose="020F0502020204030204" charset="0"/>
                <a:sym typeface="+mn-ea"/>
              </a:rPr>
              <a:t>.</a:t>
            </a:r>
            <a:endParaRPr lang="en-US" altLang="zh-CN" sz="3600" dirty="0" smtClean="0">
              <a:solidFill>
                <a:schemeClr val="tx1"/>
              </a:solidFill>
              <a:latin typeface="Calibri" panose="020F0502020204030204" charset="0"/>
              <a:sym typeface="+mn-ea"/>
            </a:endParaRPr>
          </a:p>
          <a:p>
            <a:pPr marL="514350" lvl="0" indent="-514350"/>
            <a:endParaRPr lang="en-US" altLang="zh-CN" sz="3600" dirty="0" smtClean="0">
              <a:solidFill>
                <a:schemeClr val="tx1"/>
              </a:solidFill>
              <a:latin typeface="Calibri" panose="020F0502020204030204" charset="0"/>
              <a:sym typeface="+mn-ea"/>
            </a:endParaRPr>
          </a:p>
          <a:p>
            <a:pPr marL="514350" lvl="0" indent="-514350"/>
            <a:r>
              <a:rPr lang="en-US" sz="3600" b="1" dirty="0">
                <a:latin typeface="Calibri" panose="020F0502020204030204" charset="0"/>
                <a:ea typeface="宋体" panose="02010600030101010101" pitchFamily="2" charset="-122"/>
                <a:cs typeface="Times New Roman" panose="02020603050405020304" charset="0"/>
                <a:sym typeface="+mn-ea"/>
              </a:rPr>
              <a:t> </a:t>
            </a:r>
            <a:r>
              <a:rPr lang="en-US" sz="3600" dirty="0">
                <a:latin typeface="Calibri" panose="020F0502020204030204" charset="0"/>
                <a:ea typeface="宋体" panose="02010600030101010101" pitchFamily="2" charset="-122"/>
                <a:cs typeface="Times New Roman" panose="02020603050405020304" charset="0"/>
                <a:sym typeface="+mn-ea"/>
              </a:rPr>
              <a:t>Giggles and chuckles were to sound </a:t>
            </a:r>
            <a:r>
              <a:rPr lang="en-US" sz="3600" dirty="0">
                <a:solidFill>
                  <a:schemeClr val="tx1"/>
                </a:solidFill>
                <a:latin typeface="Calibri" panose="020F0502020204030204" charset="0"/>
                <a:ea typeface="宋体" panose="02010600030101010101" pitchFamily="2" charset="-122"/>
                <a:cs typeface="Times New Roman" panose="02020603050405020304" charset="0"/>
                <a:sym typeface="+mn-ea"/>
              </a:rPr>
              <a:t>when </a:t>
            </a:r>
            <a:r>
              <a:rPr lang="en-US" sz="3600" dirty="0">
                <a:latin typeface="Calibri" panose="020F0502020204030204" charset="0"/>
                <a:ea typeface="宋体" panose="02010600030101010101" pitchFamily="2" charset="-122"/>
                <a:cs typeface="Times New Roman" panose="02020603050405020304" charset="0"/>
                <a:sym typeface="+mn-ea"/>
              </a:rPr>
              <a:t>a depressed face with red eyes </a:t>
            </a:r>
            <a:r>
              <a:rPr lang="en-US" sz="3600" dirty="0">
                <a:solidFill>
                  <a:srgbClr val="FF0000"/>
                </a:solidFill>
                <a:latin typeface="Calibri" panose="020F0502020204030204" charset="0"/>
                <a:ea typeface="宋体" panose="02010600030101010101" pitchFamily="2" charset="-122"/>
                <a:cs typeface="Times New Roman" panose="02020603050405020304" charset="0"/>
                <a:sym typeface="+mn-ea"/>
              </a:rPr>
              <a:t>reflected into her eyes/came into her sight.</a:t>
            </a:r>
            <a:r>
              <a:rPr lang="zh-CN" altLang="en-US" sz="3600">
                <a:latin typeface="Times New Roman" panose="02020603050405020304" charset="0"/>
                <a:cs typeface="Times New Roman" panose="02020603050405020304" charset="0"/>
                <a:sym typeface="+mn-ea"/>
              </a:rPr>
              <a:t> </a:t>
            </a:r>
            <a:endParaRPr lang="en-US" altLang="zh-CN" sz="3600" dirty="0" smtClean="0">
              <a:solidFill>
                <a:srgbClr val="FF0000"/>
              </a:solidFill>
              <a:latin typeface="Calibri" panose="020F0502020204030204" charset="0"/>
              <a:ea typeface="宋体" panose="02010600030101010101" pitchFamily="2" charset="-122"/>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 calcmode="lin" valueType="num">
                                      <p:cBhvr additive="base">
                                        <p:cTn id="1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box(in)">
                                      <p:cBhvr>
                                        <p:cTn id="18"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049145" y="2374900"/>
            <a:ext cx="12172950" cy="583565"/>
          </a:xfrm>
          <a:prstGeom prst="rect">
            <a:avLst/>
          </a:prstGeom>
          <a:noFill/>
        </p:spPr>
        <p:txBody>
          <a:bodyPr wrap="square" rtlCol="0">
            <a:spAutoFit/>
          </a:bodyPr>
          <a:p>
            <a:r>
              <a:rPr lang="en-US" altLang="zh-CN" sz="3200"/>
              <a:t>What's  Angelina's reflection then?</a:t>
            </a:r>
            <a:endParaRPr lang="en-US" altLang="zh-CN" sz="32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525" y="837565"/>
            <a:ext cx="12182475" cy="3538220"/>
          </a:xfrm>
          <a:prstGeom prst="rect">
            <a:avLst/>
          </a:prstGeom>
          <a:noFill/>
        </p:spPr>
        <p:txBody>
          <a:bodyPr wrap="square" rtlCol="0">
            <a:spAutoFit/>
          </a:bodyPr>
          <a:p>
            <a:pPr indent="0">
              <a:buFont typeface="Arial" panose="020B0604020202020204" pitchFamily="34" charset="0"/>
              <a:buNone/>
            </a:pPr>
            <a:r>
              <a:rPr lang="en-US" altLang="zh-CN" sz="3200" b="1" dirty="0" smtClean="0">
                <a:gradFill>
                  <a:gsLst>
                    <a:gs pos="0">
                      <a:srgbClr val="FE4444"/>
                    </a:gs>
                    <a:gs pos="100000">
                      <a:srgbClr val="832B2B"/>
                    </a:gs>
                  </a:gsLst>
                  <a:lin scaled="0"/>
                </a:gradFill>
                <a:latin typeface="Calibri" panose="020F0502020204030204" charset="0"/>
                <a:cs typeface="Calibri" panose="020F0502020204030204" charset="0"/>
                <a:sym typeface="+mn-ea"/>
              </a:rPr>
              <a:t>The sight of it reminded</a:t>
            </a:r>
            <a:r>
              <a:rPr lang="en-US" altLang="zh-CN" sz="3200" b="1" dirty="0" smtClean="0">
                <a:solidFill>
                  <a:schemeClr val="tx1"/>
                </a:solidFill>
                <a:latin typeface="Calibri" panose="020F0502020204030204" charset="0"/>
                <a:cs typeface="Calibri" panose="020F0502020204030204" charset="0"/>
                <a:sym typeface="+mn-ea"/>
              </a:rPr>
              <a:t> </a:t>
            </a:r>
            <a:r>
              <a:rPr lang="en-US" altLang="zh-CN" sz="3200" b="1" dirty="0" smtClean="0">
                <a:solidFill>
                  <a:srgbClr val="FF0000"/>
                </a:solidFill>
                <a:latin typeface="Calibri" panose="020F0502020204030204" charset="0"/>
                <a:cs typeface="Calibri" panose="020F0502020204030204" charset="0"/>
                <a:sym typeface="+mn-ea"/>
              </a:rPr>
              <a:t>Angelina of</a:t>
            </a:r>
            <a:r>
              <a:rPr lang="en-US" altLang="zh-CN" sz="3200" b="1" dirty="0" smtClean="0">
                <a:solidFill>
                  <a:schemeClr val="tx1"/>
                </a:solidFill>
                <a:latin typeface="Calibri" panose="020F0502020204030204" charset="0"/>
                <a:cs typeface="Calibri" panose="020F0502020204030204" charset="0"/>
                <a:sym typeface="+mn-ea"/>
              </a:rPr>
              <a:t> how sad and depressed her father felt during that long jobless year. </a:t>
            </a:r>
            <a:endParaRPr lang="en-US" altLang="zh-CN" sz="3200" b="1" dirty="0" smtClean="0">
              <a:solidFill>
                <a:schemeClr val="tx1"/>
              </a:solidFill>
              <a:latin typeface="Calibri" panose="020F0502020204030204" charset="0"/>
              <a:cs typeface="Calibri" panose="020F0502020204030204" charset="0"/>
              <a:sym typeface="+mn-ea"/>
            </a:endParaRPr>
          </a:p>
          <a:p>
            <a:pPr indent="0">
              <a:buFont typeface="Arial" panose="020B0604020202020204" pitchFamily="34" charset="0"/>
              <a:buNone/>
            </a:pPr>
            <a:endParaRPr lang="en-US" altLang="zh-CN" sz="3200" b="1" dirty="0" smtClean="0">
              <a:solidFill>
                <a:schemeClr val="tx1"/>
              </a:solidFill>
              <a:latin typeface="Calibri" panose="020F0502020204030204" charset="0"/>
              <a:cs typeface="Calibri" panose="020F0502020204030204" charset="0"/>
            </a:endParaRPr>
          </a:p>
          <a:p>
            <a:pPr indent="0">
              <a:buFont typeface="Arial" panose="020B0604020202020204" pitchFamily="34" charset="0"/>
              <a:buNone/>
            </a:pPr>
            <a:r>
              <a:rPr lang="en-US" altLang="zh-CN" sz="3200" b="1" dirty="0" smtClean="0">
                <a:solidFill>
                  <a:srgbClr val="FF0000"/>
                </a:solidFill>
                <a:latin typeface="Calibri" panose="020F0502020204030204" charset="0"/>
                <a:cs typeface="Calibri" panose="020F0502020204030204" charset="0"/>
                <a:sym typeface="+mn-ea"/>
              </a:rPr>
              <a:t>Visions of</a:t>
            </a:r>
            <a:r>
              <a:rPr lang="en-US" altLang="zh-CN" sz="3200" b="1" dirty="0" smtClean="0">
                <a:solidFill>
                  <a:schemeClr val="tx1"/>
                </a:solidFill>
                <a:latin typeface="Calibri" panose="020F0502020204030204" charset="0"/>
                <a:cs typeface="Calibri" panose="020F0502020204030204" charset="0"/>
                <a:sym typeface="+mn-ea"/>
              </a:rPr>
              <a:t>  her father's depression and mother's anxiety during that long jobless year  </a:t>
            </a:r>
            <a:r>
              <a:rPr lang="en-US" altLang="zh-CN" sz="3200" b="1" dirty="0" smtClean="0">
                <a:solidFill>
                  <a:srgbClr val="FF0000"/>
                </a:solidFill>
                <a:latin typeface="Calibri" panose="020F0502020204030204" charset="0"/>
                <a:cs typeface="Calibri" panose="020F0502020204030204" charset="0"/>
                <a:sym typeface="+mn-ea"/>
              </a:rPr>
              <a:t>marched before Angeliana's eyes</a:t>
            </a:r>
            <a:r>
              <a:rPr lang="en-US" altLang="zh-CN" sz="3200" b="1" dirty="0" smtClean="0">
                <a:solidFill>
                  <a:schemeClr val="tx1"/>
                </a:solidFill>
                <a:latin typeface="Calibri" panose="020F0502020204030204" charset="0"/>
                <a:cs typeface="Calibri" panose="020F0502020204030204" charset="0"/>
                <a:sym typeface="+mn-ea"/>
              </a:rPr>
              <a:t>.</a:t>
            </a:r>
            <a:endParaRPr lang="en-US" altLang="zh-CN" sz="3200" b="1" dirty="0" smtClean="0">
              <a:solidFill>
                <a:schemeClr val="tx1"/>
              </a:solidFill>
              <a:latin typeface="Calibri" panose="020F0502020204030204" charset="0"/>
              <a:cs typeface="Calibri" panose="020F0502020204030204" charset="0"/>
              <a:sym typeface="+mn-ea"/>
            </a:endParaRPr>
          </a:p>
          <a:p>
            <a:pPr indent="0">
              <a:buFont typeface="Arial" panose="020B0604020202020204" pitchFamily="34" charset="0"/>
              <a:buNone/>
            </a:pPr>
            <a:r>
              <a:rPr lang="en-US" sz="3200">
                <a:solidFill>
                  <a:schemeClr val="tx1"/>
                </a:solidFill>
                <a:latin typeface="Calibri" panose="020F0502020204030204" charset="0"/>
                <a:ea typeface="宋体" panose="02010600030101010101" pitchFamily="2" charset="-122"/>
                <a:cs typeface="Calibri" panose="020F0502020204030204" charset="0"/>
                <a:sym typeface="+mn-ea"/>
              </a:rPr>
              <a:t>     </a:t>
            </a:r>
            <a:endParaRPr lang="en-US" sz="3200">
              <a:solidFill>
                <a:schemeClr val="tx1"/>
              </a:solidFill>
              <a:latin typeface="Calibri" panose="020F0502020204030204" charset="0"/>
              <a:ea typeface="宋体" panose="02010600030101010101" pitchFamily="2" charset="-122"/>
              <a:cs typeface="Calibri" panose="020F0502020204030204" charset="0"/>
              <a:sym typeface="+mn-ea"/>
            </a:endParaRPr>
          </a:p>
          <a:p>
            <a:pPr indent="0">
              <a:buFont typeface="Arial" panose="020B0604020202020204" pitchFamily="34" charset="0"/>
              <a:buNone/>
            </a:pPr>
            <a:endParaRPr lang="en-US" altLang="en-US" sz="3200">
              <a:solidFill>
                <a:schemeClr val="tx1"/>
              </a:solidFill>
              <a:latin typeface="Calibri" panose="020F0502020204030204" charset="0"/>
              <a:ea typeface="宋体" panose="02010600030101010101" pitchFamily="2" charset="-122"/>
              <a:cs typeface="Calibri" panose="020F050202020403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ISLIDE.THEME" val="https://www.islide.cc;"/>
</p:tagLst>
</file>

<file path=ppt/tags/tag63.xml><?xml version="1.0" encoding="utf-8"?>
<p:tagLst xmlns:p="http://schemas.openxmlformats.org/presentationml/2006/main">
  <p:tag name="KSO_WM_BEAUTIFY_FLAG" val="#wm#"/>
  <p:tag name="KSO_WM_TEMPLATE_CATEGORY" val="custom"/>
  <p:tag name="KSO_WM_TEMPLATE_INDEX" val="20205081"/>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8406</Words>
  <Application>WPS 演示</Application>
  <PresentationFormat>自定义</PresentationFormat>
  <Paragraphs>116</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17</vt:i4>
      </vt:variant>
    </vt:vector>
  </HeadingPairs>
  <TitlesOfParts>
    <vt:vector size="29" baseType="lpstr">
      <vt:lpstr>Arial</vt:lpstr>
      <vt:lpstr>宋体</vt:lpstr>
      <vt:lpstr>Wingdings</vt:lpstr>
      <vt:lpstr>微软雅黑</vt:lpstr>
      <vt:lpstr>Wingdings</vt:lpstr>
      <vt:lpstr>Calibri</vt:lpstr>
      <vt:lpstr>Impact</vt:lpstr>
      <vt:lpstr>仿宋</vt:lpstr>
      <vt:lpstr>Times New Roman</vt:lpstr>
      <vt:lpstr>Arial Unicode MS</vt:lpstr>
      <vt:lpstr>webwppDefTheme</vt:lpstr>
      <vt:lpstr>Office 主题​​</vt:lpstr>
      <vt:lpstr>Appreciation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lina</cp:lastModifiedBy>
  <cp:revision>78</cp:revision>
  <dcterms:created xsi:type="dcterms:W3CDTF">2021-03-14T10:18:00Z</dcterms:created>
  <dcterms:modified xsi:type="dcterms:W3CDTF">2021-03-24T07:56:31Z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A454B8D34C9749EC88883B86DA926430</vt:lpwstr>
  </property>
  <property fmtid="{D5CDD505-2E9C-101B-9397-08002B2CF9AE}" pid="4" name="KSOSaveFontToCloudKey">
    <vt:lpwstr>609231542_btnclosed</vt:lpwstr>
  </property>
</Properties>
</file>