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78" r:id="rId3"/>
    <p:sldId id="516" r:id="rId5"/>
    <p:sldId id="800" r:id="rId6"/>
    <p:sldId id="401" r:id="rId7"/>
    <p:sldId id="776" r:id="rId8"/>
    <p:sldId id="778" r:id="rId9"/>
    <p:sldId id="779" r:id="rId10"/>
    <p:sldId id="801" r:id="rId11"/>
    <p:sldId id="783" r:id="rId12"/>
    <p:sldId id="784" r:id="rId13"/>
    <p:sldId id="782" r:id="rId14"/>
    <p:sldId id="777" r:id="rId15"/>
    <p:sldId id="381" r:id="rId16"/>
    <p:sldId id="383" r:id="rId17"/>
    <p:sldId id="791" r:id="rId18"/>
    <p:sldId id="790" r:id="rId19"/>
    <p:sldId id="515" r:id="rId20"/>
    <p:sldId id="261" r:id="rId21"/>
    <p:sldId id="262" r:id="rId22"/>
    <p:sldId id="793" r:id="rId23"/>
    <p:sldId id="802" r:id="rId24"/>
    <p:sldId id="821" r:id="rId25"/>
    <p:sldId id="822" r:id="rId26"/>
    <p:sldId id="79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4ECE7"/>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4" autoAdjust="0"/>
  </p:normalViewPr>
  <p:slideViewPr>
    <p:cSldViewPr snapToGrid="0">
      <p:cViewPr>
        <p:scale>
          <a:sx n="80" d="100"/>
          <a:sy n="80" d="100"/>
        </p:scale>
        <p:origin x="28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260B6-E4CE-4AF3-86D6-E37CEB2F33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C7AEE-0642-445C-BDA3-4F81D97769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4C7AEE-0642-445C-BDA3-4F81D97769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0" y="0"/>
            <a:ext cx="12192000" cy="693662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F165E-DB36-4744-A3E3-64595F51C1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1C0D-339F-4EC5-8BC0-EC6D923B31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 </a:t>
            </a:r>
            <a:r>
              <a:rPr lang="en-US" altLang="zh-CN" b="1" dirty="0">
                <a:solidFill>
                  <a:srgbClr val="FF0000"/>
                </a:solidFill>
              </a:rPr>
              <a:t>5</a:t>
            </a:r>
            <a:endParaRPr lang="zh-CN" altLang="en-US" b="1" dirty="0">
              <a:solidFill>
                <a:srgbClr val="FF0000"/>
              </a:solidFill>
            </a:endParaRPr>
          </a:p>
        </p:txBody>
      </p:sp>
      <p:sp>
        <p:nvSpPr>
          <p:cNvPr id="4" name="文本框 3"/>
          <p:cNvSpPr txBox="1"/>
          <p:nvPr/>
        </p:nvSpPr>
        <p:spPr>
          <a:xfrm>
            <a:off x="1163783" y="4294909"/>
            <a:ext cx="9598428" cy="1815882"/>
          </a:xfrm>
          <a:prstGeom prst="rect">
            <a:avLst/>
          </a:prstGeom>
          <a:solidFill>
            <a:schemeClr val="bg1">
              <a:lumMod val="95000"/>
            </a:schemeClr>
          </a:solidFill>
        </p:spPr>
        <p:txBody>
          <a:bodyPr wrap="square">
            <a:spAutoFit/>
          </a:bodyPr>
          <a:lstStyle/>
          <a:p>
            <a:r>
              <a:rPr lang="zh-CN" altLang="en-US" sz="2800" b="1" dirty="0">
                <a:solidFill>
                  <a:srgbClr val="0070C0"/>
                </a:solidFill>
              </a:rPr>
              <a:t>问举例的目的，答案通常在这个例子的前面，就是会有个引入；或者在总结的地方。举例的目的与例子相当于论点和论据的关系，</a:t>
            </a:r>
            <a:r>
              <a:rPr lang="zh-CN" altLang="en-US" sz="2800" b="1" dirty="0">
                <a:solidFill>
                  <a:srgbClr val="FF0000"/>
                </a:solidFill>
              </a:rPr>
              <a:t>用例子来证明的观点一般在例子的前后；还有一些是在该段中心句，要找到该段的主要观点</a:t>
            </a:r>
            <a:r>
              <a:rPr lang="zh-CN" altLang="en-US" sz="2800" b="1" dirty="0">
                <a:solidFill>
                  <a:srgbClr val="0070C0"/>
                </a:solidFill>
              </a:rPr>
              <a:t>。</a:t>
            </a:r>
            <a:endParaRPr lang="zh-CN" altLang="zh-CN" sz="2800" b="1" dirty="0">
              <a:solidFill>
                <a:srgbClr val="0070C0"/>
              </a:solidFill>
            </a:endParaRPr>
          </a:p>
        </p:txBody>
      </p:sp>
      <p:sp>
        <p:nvSpPr>
          <p:cNvPr id="5" name="爆炸形: 8 pt  4"/>
          <p:cNvSpPr/>
          <p:nvPr/>
        </p:nvSpPr>
        <p:spPr>
          <a:xfrm>
            <a:off x="7919257" y="2180316"/>
            <a:ext cx="1734589" cy="17521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Why</a:t>
            </a:r>
            <a:r>
              <a:rPr lang="zh-CN" altLang="en-US" sz="2800" b="1" dirty="0">
                <a:solidFill>
                  <a:srgbClr val="FF0000"/>
                </a:solidFill>
              </a:rPr>
              <a:t>？</a:t>
            </a:r>
            <a:endParaRPr lang="zh-CN" altLang="en-US" sz="2800" b="1" dirty="0">
              <a:solidFill>
                <a:srgbClr val="FF0000"/>
              </a:solidFill>
            </a:endParaRPr>
          </a:p>
        </p:txBody>
      </p:sp>
      <p:sp>
        <p:nvSpPr>
          <p:cNvPr id="7" name="副标题 6"/>
          <p:cNvSpPr>
            <a:spLocks noGrp="1"/>
          </p:cNvSpPr>
          <p:nvPr>
            <p:ph type="subTitle" idx="1"/>
          </p:nvPr>
        </p:nvSpPr>
        <p:spPr>
          <a:xfrm>
            <a:off x="3128227" y="2933748"/>
            <a:ext cx="5395912" cy="659558"/>
          </a:xfrm>
        </p:spPr>
        <p:txBody>
          <a:bodyPr>
            <a:normAutofit/>
          </a:bodyPr>
          <a:lstStyle/>
          <a:p>
            <a:r>
              <a:rPr lang="zh-CN" altLang="en-US" sz="3200" b="1" dirty="0"/>
              <a:t>证明例子前面观点</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753" y="528024"/>
            <a:ext cx="11914908" cy="2803844"/>
          </a:xfrm>
          <a:prstGeom prst="rect">
            <a:avLst/>
          </a:prstGeom>
          <a:noFill/>
        </p:spPr>
        <p:txBody>
          <a:bodyPr wrap="square">
            <a:spAutoFit/>
          </a:bodyPr>
          <a:lstStyle/>
          <a:p>
            <a:pPr marL="406400" algn="l">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【5】To make matters worse, the grain we feed animals is the leading driver of deforestation(</a:t>
            </a:r>
            <a:r>
              <a:rPr lang="x-none" altLang="zh-CN" sz="2400" b="1" kern="100" dirty="0">
                <a:effectLst/>
                <a:latin typeface="宋体" panose="02010600030101010101" pitchFamily="2" charset="-122"/>
                <a:ea typeface="等线" panose="02010600030101010101" pitchFamily="2" charset="-122"/>
                <a:cs typeface="Times New Roman" panose="02020603050405020304" pitchFamily="18" charset="0"/>
              </a:rPr>
              <a:t>采伐森林</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in the tropics. And it’s a hungry beast. Our cows, pigs and chickens </a:t>
            </a:r>
            <a:r>
              <a:rPr lang="en-US" altLang="zh-CN" sz="2400" b="1" u="sng" kern="100" dirty="0">
                <a:effectLst/>
                <a:latin typeface="Times New Roman" panose="02020603050405020304" pitchFamily="18" charset="0"/>
                <a:ea typeface="宋体" panose="02010600030101010101" pitchFamily="2" charset="-122"/>
                <a:cs typeface="Times New Roman" panose="02020603050405020304" pitchFamily="18" charset="0"/>
              </a:rPr>
              <a:t>devour</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over one-third of all crops we grow. Indeed, the grain we feed to animals in the U.S. alone could feed an additional 800 million people if it were eaten by us directly—more than the number of people currently living in hunger.</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249381" y="3901442"/>
            <a:ext cx="11615651" cy="1687963"/>
          </a:xfrm>
          <a:prstGeom prst="rect">
            <a:avLst/>
          </a:prstGeom>
          <a:solidFill>
            <a:srgbClr val="14ECE7"/>
          </a:solidFill>
        </p:spPr>
        <p:txBody>
          <a:bodyPr wrap="square">
            <a:spAutoFit/>
          </a:bodyPr>
          <a:lstStyle/>
          <a:p>
            <a:pPr indent="133985"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14.What does the underlined word “devour” in Paragraph 5 probably mean?</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A. Get something easily.	B. Ruin something completely.</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C. Eat something quickly.	D. Waste something seriously.</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6941598" y="1268595"/>
            <a:ext cx="1016453"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51983" y="1825507"/>
            <a:ext cx="3404977"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03436" y="3385822"/>
            <a:ext cx="2338775" cy="461665"/>
          </a:xfrm>
          <a:prstGeom prst="rect">
            <a:avLst/>
          </a:prstGeom>
          <a:solidFill>
            <a:srgbClr val="FF5050"/>
          </a:solidFill>
        </p:spPr>
        <p:txBody>
          <a:bodyPr wrap="square">
            <a:spAutoFit/>
          </a:bodyPr>
          <a:lstStyle/>
          <a:p>
            <a:r>
              <a:rPr lang="zh-CN" altLang="en-US" sz="2400" b="1" dirty="0">
                <a:solidFill>
                  <a:schemeClr val="bg1"/>
                </a:solidFill>
                <a:latin typeface="Arial" panose="020B0604020202020204" pitchFamily="34" charset="0"/>
              </a:rPr>
              <a:t>这些饥饿牛猪鸡</a:t>
            </a:r>
            <a:endParaRPr lang="zh-CN" altLang="en-US" sz="2400" b="1" dirty="0">
              <a:solidFill>
                <a:schemeClr val="bg1"/>
              </a:solidFill>
              <a:latin typeface="Arial" panose="020B0604020202020204" pitchFamily="34" charset="0"/>
            </a:endParaRPr>
          </a:p>
        </p:txBody>
      </p:sp>
      <p:sp>
        <p:nvSpPr>
          <p:cNvPr id="9" name="文本框 8"/>
          <p:cNvSpPr txBox="1"/>
          <p:nvPr/>
        </p:nvSpPr>
        <p:spPr>
          <a:xfrm>
            <a:off x="4721501" y="3412799"/>
            <a:ext cx="3316959" cy="461665"/>
          </a:xfrm>
          <a:prstGeom prst="rect">
            <a:avLst/>
          </a:prstGeom>
          <a:solidFill>
            <a:srgbClr val="FF5050"/>
          </a:solidFill>
        </p:spPr>
        <p:txBody>
          <a:bodyPr wrap="square">
            <a:spAutoFit/>
          </a:bodyPr>
          <a:lstStyle/>
          <a:p>
            <a:r>
              <a:rPr lang="zh-CN" altLang="en-US" sz="2400" b="1" dirty="0">
                <a:solidFill>
                  <a:schemeClr val="bg1"/>
                </a:solidFill>
                <a:latin typeface="Arial" panose="020B0604020202020204" pitchFamily="34" charset="0"/>
              </a:rPr>
              <a:t>超过</a:t>
            </a:r>
            <a:r>
              <a:rPr lang="en-US" altLang="zh-CN" sz="2400" b="1" dirty="0">
                <a:solidFill>
                  <a:schemeClr val="bg1"/>
                </a:solidFill>
                <a:latin typeface="Arial" panose="020B0604020202020204" pitchFamily="34" charset="0"/>
              </a:rPr>
              <a:t>1/3</a:t>
            </a:r>
            <a:r>
              <a:rPr lang="zh-CN" altLang="en-US" sz="2400" b="1" dirty="0">
                <a:solidFill>
                  <a:schemeClr val="bg1"/>
                </a:solidFill>
                <a:latin typeface="Arial" panose="020B0604020202020204" pitchFamily="34" charset="0"/>
              </a:rPr>
              <a:t>的农作物</a:t>
            </a:r>
            <a:endParaRPr lang="zh-CN" altLang="en-US" sz="2400" b="1" dirty="0">
              <a:solidFill>
                <a:schemeClr val="bg1"/>
              </a:solidFill>
              <a:latin typeface="Arial" panose="020B0604020202020204" pitchFamily="34" charset="0"/>
            </a:endParaRPr>
          </a:p>
        </p:txBody>
      </p:sp>
      <p:sp>
        <p:nvSpPr>
          <p:cNvPr id="4" name="动作按钮: 帮助 3">
            <a:hlinkClick r:id="" action="ppaction://noaction" highlightClick="1"/>
          </p:cNvPr>
          <p:cNvSpPr/>
          <p:nvPr/>
        </p:nvSpPr>
        <p:spPr>
          <a:xfrm>
            <a:off x="3412055" y="3385821"/>
            <a:ext cx="1042416" cy="515619"/>
          </a:xfrm>
          <a:prstGeom prst="actionButtonHelp">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53658" y="5147592"/>
            <a:ext cx="449778" cy="468791"/>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9134" y="649942"/>
            <a:ext cx="11172304" cy="2249847"/>
          </a:xfrm>
          <a:prstGeom prst="rect">
            <a:avLst/>
          </a:prstGeom>
          <a:noFill/>
        </p:spPr>
        <p:txBody>
          <a:bodyPr wrap="square">
            <a:spAutoFit/>
          </a:bodyPr>
          <a:lstStyle/>
          <a:p>
            <a:pPr marL="139700" marR="138430" indent="266065" algn="just">
              <a:lnSpc>
                <a:spcPct val="150000"/>
              </a:lnSpc>
              <a:spcAft>
                <a:spcPts val="0"/>
              </a:spcAf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【6】Livestock quietly causes 10 times more deforestation than the palm( </a:t>
            </a:r>
            <a:r>
              <a:rPr lang="x-none" altLang="zh-CN" sz="2400" b="1" kern="100" dirty="0">
                <a:effectLst/>
                <a:latin typeface="宋体" panose="02010600030101010101" pitchFamily="2" charset="-122"/>
                <a:ea typeface="等线" panose="02010600030101010101" pitchFamily="2" charset="-122"/>
                <a:cs typeface="Times New Roman" panose="02020603050405020304" pitchFamily="18" charset="0"/>
              </a:rPr>
              <a:t>棕</a:t>
            </a:r>
            <a:r>
              <a:rPr lang="x-none"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x-none" altLang="zh-CN" sz="2400" b="1" kern="100" dirty="0">
                <a:effectLst/>
                <a:latin typeface="宋体" panose="02010600030101010101" pitchFamily="2" charset="-122"/>
                <a:ea typeface="等线" panose="02010600030101010101" pitchFamily="2" charset="-122"/>
                <a:cs typeface="Times New Roman" panose="02020603050405020304" pitchFamily="18" charset="0"/>
              </a:rPr>
              <a:t>榈</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 oil industry but seems to get about 10 times less media attention. While it’s certainly true that avoiding palm oil is a good idea, avoiding eating animals that were raised on grain is an even more effective conservation way.</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nvSpPr>
        <p:spPr>
          <a:xfrm>
            <a:off x="238297" y="3618807"/>
            <a:ext cx="11615651" cy="2803844"/>
          </a:xfrm>
          <a:prstGeom prst="rect">
            <a:avLst/>
          </a:prstGeom>
          <a:solidFill>
            <a:srgbClr val="14ECE7"/>
          </a:solidFill>
        </p:spPr>
        <p:txBody>
          <a:bodyPr wrap="square">
            <a:spAutoFit/>
          </a:bodyPr>
          <a:lstStyle/>
          <a:p>
            <a:pPr indent="133985"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15.What can we infer from Paragraph 6?</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It doesn’t matter to consume palm oil.</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B. People haven’t realized the harm of livestock.</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The media pays little attention to the palm oil industry.</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D. The palm oil industry does more harm than livestock.</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副标题 2"/>
          <p:cNvSpPr txBox="1"/>
          <p:nvPr/>
        </p:nvSpPr>
        <p:spPr>
          <a:xfrm>
            <a:off x="3718558" y="259171"/>
            <a:ext cx="4655127" cy="533309"/>
          </a:xfrm>
          <a:prstGeom prst="rect">
            <a:avLst/>
          </a:prstGeom>
        </p:spPr>
        <p:txBody>
          <a:bodyPr>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b="1" dirty="0">
                <a:solidFill>
                  <a:srgbClr val="FF0000"/>
                </a:solidFill>
              </a:rPr>
              <a:t>对比之中必有考点</a:t>
            </a:r>
            <a:endParaRPr lang="zh-CN" altLang="en-US" sz="3200" b="1" dirty="0">
              <a:solidFill>
                <a:srgbClr val="FF0000"/>
              </a:solidFill>
            </a:endParaRPr>
          </a:p>
        </p:txBody>
      </p:sp>
      <p:sp>
        <p:nvSpPr>
          <p:cNvPr id="7" name="矩形 6"/>
          <p:cNvSpPr/>
          <p:nvPr/>
        </p:nvSpPr>
        <p:spPr>
          <a:xfrm>
            <a:off x="4785831" y="792480"/>
            <a:ext cx="1914227"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00479" y="1377711"/>
            <a:ext cx="1914227"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793" y="2831870"/>
            <a:ext cx="12169833" cy="461665"/>
          </a:xfrm>
          <a:prstGeom prst="rect">
            <a:avLst/>
          </a:prstGeom>
          <a:solidFill>
            <a:srgbClr val="FF0000"/>
          </a:solidFill>
        </p:spPr>
        <p:txBody>
          <a:bodyPr wrap="square">
            <a:spAutoFit/>
          </a:bodyPr>
          <a:lstStyle/>
          <a:p>
            <a:r>
              <a:rPr lang="zh-CN" altLang="en-US" sz="2400" b="1" i="0" dirty="0">
                <a:solidFill>
                  <a:schemeClr val="bg1"/>
                </a:solidFill>
                <a:effectLst/>
                <a:latin typeface="Arial" panose="020B0604020202020204" pitchFamily="34" charset="0"/>
              </a:rPr>
              <a:t>畜牧业无声无息地造成的森林砍伐量是棕榈油工业的</a:t>
            </a:r>
            <a:r>
              <a:rPr lang="en-US" altLang="zh-CN" sz="2400" b="1" i="0" dirty="0">
                <a:solidFill>
                  <a:schemeClr val="bg1"/>
                </a:solidFill>
                <a:effectLst/>
                <a:latin typeface="Arial" panose="020B0604020202020204" pitchFamily="34" charset="0"/>
              </a:rPr>
              <a:t>10</a:t>
            </a:r>
            <a:r>
              <a:rPr lang="zh-CN" altLang="en-US" sz="2400" b="1" i="0" dirty="0">
                <a:solidFill>
                  <a:schemeClr val="bg1"/>
                </a:solidFill>
                <a:effectLst/>
                <a:latin typeface="Arial" panose="020B0604020202020204" pitchFamily="34" charset="0"/>
              </a:rPr>
              <a:t>倍，但得到的媒体关注却少了</a:t>
            </a:r>
            <a:r>
              <a:rPr lang="en-US" altLang="zh-CN" sz="2400" b="1" i="0" dirty="0">
                <a:solidFill>
                  <a:schemeClr val="bg1"/>
                </a:solidFill>
                <a:effectLst/>
                <a:latin typeface="Arial" panose="020B0604020202020204" pitchFamily="34" charset="0"/>
              </a:rPr>
              <a:t>10</a:t>
            </a:r>
            <a:r>
              <a:rPr lang="zh-CN" altLang="en-US" sz="2400" b="1" i="0" dirty="0">
                <a:solidFill>
                  <a:schemeClr val="bg1"/>
                </a:solidFill>
                <a:effectLst/>
                <a:latin typeface="Arial" panose="020B0604020202020204" pitchFamily="34" charset="0"/>
              </a:rPr>
              <a:t>倍。</a:t>
            </a:r>
            <a:endParaRPr lang="zh-CN" altLang="en-US" sz="2400" b="1" dirty="0">
              <a:solidFill>
                <a:schemeClr val="bg1"/>
              </a:solidFill>
            </a:endParaRPr>
          </a:p>
        </p:txBody>
      </p:sp>
      <p:sp>
        <p:nvSpPr>
          <p:cNvPr id="11" name="椭圆 10"/>
          <p:cNvSpPr/>
          <p:nvPr/>
        </p:nvSpPr>
        <p:spPr>
          <a:xfrm>
            <a:off x="338052" y="4847321"/>
            <a:ext cx="449778" cy="468791"/>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5</a:t>
            </a:r>
            <a:endParaRPr lang="zh-CN" altLang="en-US" b="1" dirty="0">
              <a:solidFill>
                <a:srgbClr val="FF0000"/>
              </a:solidFill>
            </a:endParaRPr>
          </a:p>
        </p:txBody>
      </p:sp>
      <p:sp>
        <p:nvSpPr>
          <p:cNvPr id="4" name="文本框 3"/>
          <p:cNvSpPr txBox="1"/>
          <p:nvPr/>
        </p:nvSpPr>
        <p:spPr>
          <a:xfrm>
            <a:off x="4710545" y="3997275"/>
            <a:ext cx="2770909" cy="461665"/>
          </a:xfrm>
          <a:prstGeom prst="rect">
            <a:avLst/>
          </a:prstGeom>
          <a:solidFill>
            <a:schemeClr val="bg1">
              <a:lumMod val="95000"/>
            </a:schemeClr>
          </a:solidFill>
        </p:spPr>
        <p:txBody>
          <a:bodyPr wrap="square">
            <a:spAutoFit/>
          </a:bodyPr>
          <a:lstStyle/>
          <a:p>
            <a:r>
              <a:rPr lang="zh-CN" altLang="en-US" sz="2400" b="1" dirty="0">
                <a:solidFill>
                  <a:srgbClr val="0070C0"/>
                </a:solidFill>
              </a:rPr>
              <a:t>课堂巩固练习讲评</a:t>
            </a:r>
            <a:endParaRPr lang="zh-CN" altLang="en-US" sz="2400" b="1" dirty="0">
              <a:solidFill>
                <a:srgbClr val="0070C0"/>
              </a:solidFill>
            </a:endParaRPr>
          </a:p>
        </p:txBody>
      </p:sp>
      <p:sp>
        <p:nvSpPr>
          <p:cNvPr id="7" name="副标题 6"/>
          <p:cNvSpPr txBox="1"/>
          <p:nvPr/>
        </p:nvSpPr>
        <p:spPr>
          <a:xfrm>
            <a:off x="3128227" y="2933748"/>
            <a:ext cx="5395912" cy="659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a:t>证明例子前面观点</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470" y="1040476"/>
            <a:ext cx="11499272" cy="3046411"/>
          </a:xfrm>
          <a:prstGeom prst="rect">
            <a:avLst/>
          </a:prstGeom>
        </p:spPr>
        <p:txBody>
          <a:bodyPr wrap="square">
            <a:spAutoFit/>
          </a:bodyPr>
          <a:lstStyle/>
          <a:p>
            <a:pPr indent="355600" algn="just"/>
            <a:r>
              <a:rPr lang="en-US" altLang="zh-CN" sz="2135" b="1" dirty="0">
                <a:latin typeface="Calibri" panose="020F0502020204030204" pitchFamily="34" charset="0"/>
                <a:cs typeface="Calibri" panose="020F0502020204030204" pitchFamily="34" charset="0"/>
              </a:rPr>
              <a:t>Increasing Earth’s reflectiveness can cool the planet. In southern Spain the sudden increase of greenhouses(which reflect light back to space) has changed the warming trend locally, and actually cooled the region. While Spain as a whole is heating up quickly, temperatures near the greenhouses have decreased. This example should act as an inspiration for all cities. By painting buildings white, cities may slow down the warming process.</a:t>
            </a:r>
            <a:endParaRPr lang="zh-CN" altLang="zh-CN" sz="2135" b="1" dirty="0">
              <a:latin typeface="Calibri" panose="020F0502020204030204" pitchFamily="34" charset="0"/>
              <a:cs typeface="Calibri" panose="020F0502020204030204" pitchFamily="34" charset="0"/>
            </a:endParaRPr>
          </a:p>
          <a:p>
            <a:pPr indent="355600" algn="just"/>
            <a:r>
              <a:rPr lang="en-US" altLang="zh-CN" sz="2135" b="1" kern="100" dirty="0">
                <a:latin typeface="Calibri" panose="020F0502020204030204" pitchFamily="34" charset="0"/>
                <a:cs typeface="Calibri" panose="020F0502020204030204" pitchFamily="34" charset="0"/>
              </a:rPr>
              <a:t>In Peru, local farmers around a mountain with a glacier that has already fallen victim to climate change have begun painting the entire mountain peak white in the hope that the added reflectiveness will restore the life-giving ice. The outcome is still far from clear. But the World Bank has included the project on its list of "100 ideas to save the planet".</a:t>
            </a:r>
            <a:endParaRPr lang="zh-CN" altLang="zh-CN" sz="2135" b="1" kern="100" dirty="0">
              <a:latin typeface="Calibri" panose="020F0502020204030204" pitchFamily="34" charset="0"/>
              <a:cs typeface="Calibri" panose="020F0502020204030204" pitchFamily="34" charset="0"/>
            </a:endParaRPr>
          </a:p>
        </p:txBody>
      </p:sp>
      <p:sp>
        <p:nvSpPr>
          <p:cNvPr id="10" name="object 2"/>
          <p:cNvSpPr/>
          <p:nvPr/>
        </p:nvSpPr>
        <p:spPr>
          <a:xfrm>
            <a:off x="551411" y="4435316"/>
            <a:ext cx="11089177" cy="2034272"/>
          </a:xfrm>
          <a:custGeom>
            <a:avLst/>
            <a:gdLst/>
            <a:ahLst/>
            <a:cxnLst/>
            <a:rect l="l" t="t" r="r" b="b"/>
            <a:pathLst>
              <a:path w="8363584" h="2553335">
                <a:moveTo>
                  <a:pt x="8254311" y="2552701"/>
                </a:moveTo>
                <a:lnTo>
                  <a:pt x="108644" y="2552701"/>
                </a:lnTo>
                <a:lnTo>
                  <a:pt x="97948" y="2552185"/>
                </a:lnTo>
                <a:lnTo>
                  <a:pt x="57381" y="2539856"/>
                </a:lnTo>
                <a:lnTo>
                  <a:pt x="24619" y="2512943"/>
                </a:lnTo>
                <a:lnTo>
                  <a:pt x="4650" y="2475542"/>
                </a:lnTo>
                <a:lnTo>
                  <a:pt x="0" y="2444069"/>
                </a:lnTo>
                <a:lnTo>
                  <a:pt x="0" y="108632"/>
                </a:lnTo>
                <a:lnTo>
                  <a:pt x="8268" y="67074"/>
                </a:lnTo>
                <a:lnTo>
                  <a:pt x="31823" y="31824"/>
                </a:lnTo>
                <a:lnTo>
                  <a:pt x="67073" y="8269"/>
                </a:lnTo>
                <a:lnTo>
                  <a:pt x="108651" y="0"/>
                </a:lnTo>
                <a:lnTo>
                  <a:pt x="8254304" y="0"/>
                </a:lnTo>
                <a:lnTo>
                  <a:pt x="8265007" y="516"/>
                </a:lnTo>
                <a:lnTo>
                  <a:pt x="8305572" y="12842"/>
                </a:lnTo>
                <a:lnTo>
                  <a:pt x="8338334" y="39757"/>
                </a:lnTo>
                <a:lnTo>
                  <a:pt x="8358302" y="77160"/>
                </a:lnTo>
                <a:lnTo>
                  <a:pt x="8362955" y="108632"/>
                </a:lnTo>
                <a:lnTo>
                  <a:pt x="8362955" y="2444069"/>
                </a:lnTo>
                <a:lnTo>
                  <a:pt x="8354684" y="2485627"/>
                </a:lnTo>
                <a:lnTo>
                  <a:pt x="8331132" y="2520878"/>
                </a:lnTo>
                <a:lnTo>
                  <a:pt x="8295882" y="2544429"/>
                </a:lnTo>
                <a:lnTo>
                  <a:pt x="8254311" y="2552701"/>
                </a:lnTo>
                <a:close/>
              </a:path>
            </a:pathLst>
          </a:custGeom>
          <a:solidFill>
            <a:srgbClr val="14ECE7">
              <a:alpha val="99609"/>
            </a:srgbClr>
          </a:solidFill>
        </p:spPr>
        <p:txBody>
          <a:bodyPr wrap="square" lIns="0" tIns="0" rIns="0" bIns="0" rtlCol="0" anchor="ctr"/>
          <a:lstStyle/>
          <a:p>
            <a:r>
              <a:rPr lang="en-US" altLang="zh-CN" sz="2400" dirty="0"/>
              <a:t>      </a:t>
            </a:r>
            <a:r>
              <a:rPr lang="en-US" altLang="zh-CN" sz="2400" b="1" dirty="0"/>
              <a:t>68. What do we learn from the Peru example?</a:t>
            </a:r>
            <a:endParaRPr lang="zh-CN" altLang="zh-CN" sz="2400" b="1" dirty="0"/>
          </a:p>
          <a:p>
            <a:r>
              <a:rPr lang="en-US" altLang="zh-CN" sz="2400" b="1" dirty="0"/>
              <a:t>       A. White paint is usually safe for buildings.</a:t>
            </a:r>
            <a:endParaRPr lang="zh-CN" altLang="zh-CN" sz="2400" b="1" dirty="0"/>
          </a:p>
          <a:p>
            <a:r>
              <a:rPr lang="en-US" altLang="zh-CN" sz="2400" b="1" dirty="0"/>
              <a:t>       B. The global warming trend cannot be stopped.</a:t>
            </a:r>
            <a:endParaRPr lang="zh-CN" altLang="zh-CN" sz="2400" b="1" dirty="0"/>
          </a:p>
          <a:p>
            <a:r>
              <a:rPr lang="en-US" altLang="zh-CN" sz="2400" b="1" dirty="0"/>
              <a:t>       C. This country is heating up too quickly.</a:t>
            </a:r>
            <a:endParaRPr lang="zh-CN" altLang="zh-CN" sz="2400" b="1" dirty="0"/>
          </a:p>
          <a:p>
            <a:r>
              <a:rPr lang="en-US" altLang="zh-CN" sz="2400" b="1" dirty="0"/>
              <a:t>       D. Sunlight reflection may relieve global warming.</a:t>
            </a:r>
            <a:endParaRPr lang="zh-CN" altLang="zh-CN" sz="2400" b="1" dirty="0"/>
          </a:p>
        </p:txBody>
      </p:sp>
      <p:sp>
        <p:nvSpPr>
          <p:cNvPr id="11" name="object 4"/>
          <p:cNvSpPr/>
          <p:nvPr/>
        </p:nvSpPr>
        <p:spPr>
          <a:xfrm>
            <a:off x="254924" y="231259"/>
            <a:ext cx="2336800" cy="717296"/>
          </a:xfrm>
          <a:prstGeom prst="rect">
            <a:avLst/>
          </a:prstGeom>
          <a:solidFill>
            <a:schemeClr val="bg1"/>
          </a:solidFill>
        </p:spPr>
        <p:txBody>
          <a:bodyPr wrap="square" lIns="0" tIns="0" rIns="0" bIns="0" rtlCol="0" anchor="ctr"/>
          <a:lstStyle/>
          <a:p>
            <a:pPr algn="ctr"/>
            <a:r>
              <a:rPr lang="en-US" altLang="zh-CN" sz="2400" b="1" dirty="0">
                <a:solidFill>
                  <a:srgbClr val="C00000"/>
                </a:solidFill>
              </a:rPr>
              <a:t>Mini reading 1</a:t>
            </a:r>
            <a:endParaRPr sz="2400" b="1" dirty="0">
              <a:solidFill>
                <a:srgbClr val="C00000"/>
              </a:solidFill>
            </a:endParaRPr>
          </a:p>
        </p:txBody>
      </p:sp>
      <p:sp>
        <p:nvSpPr>
          <p:cNvPr id="17" name="矩形: 圆角 16"/>
          <p:cNvSpPr/>
          <p:nvPr/>
        </p:nvSpPr>
        <p:spPr>
          <a:xfrm>
            <a:off x="5088255" y="4512310"/>
            <a:ext cx="1838325" cy="4324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788324" y="2713690"/>
            <a:ext cx="973974" cy="3176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60017" y="6008262"/>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16"/>
          <p:cNvSpPr/>
          <p:nvPr/>
        </p:nvSpPr>
        <p:spPr>
          <a:xfrm>
            <a:off x="2419985" y="2033270"/>
            <a:ext cx="9472930" cy="4324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圆角 16"/>
          <p:cNvSpPr/>
          <p:nvPr/>
        </p:nvSpPr>
        <p:spPr>
          <a:xfrm>
            <a:off x="393700" y="2397125"/>
            <a:ext cx="5093970" cy="3829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圆角 16"/>
          <p:cNvSpPr/>
          <p:nvPr/>
        </p:nvSpPr>
        <p:spPr>
          <a:xfrm>
            <a:off x="788035" y="1040765"/>
            <a:ext cx="8305165" cy="4324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16"/>
          <p:cNvSpPr/>
          <p:nvPr/>
        </p:nvSpPr>
        <p:spPr>
          <a:xfrm>
            <a:off x="1480820" y="3031490"/>
            <a:ext cx="10351770" cy="4324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animBg="1"/>
      <p:bldP spid="29" grpId="0" animBg="1"/>
      <p:bldP spid="4" grpId="0" bldLvl="0" animBg="1"/>
      <p:bldP spid="5" grpId="0" bldLvl="0" animBg="1"/>
      <p:bldP spid="6"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p:cNvSpPr/>
          <p:nvPr/>
        </p:nvSpPr>
        <p:spPr>
          <a:xfrm>
            <a:off x="415636" y="626090"/>
            <a:ext cx="11338559" cy="2796305"/>
          </a:xfrm>
          <a:custGeom>
            <a:avLst/>
            <a:gdLst/>
            <a:ahLst/>
            <a:cxnLst/>
            <a:rect l="l" t="t" r="r" b="b"/>
            <a:pathLst>
              <a:path w="8315959" h="2562860">
                <a:moveTo>
                  <a:pt x="8208896" y="2562226"/>
                </a:moveTo>
                <a:lnTo>
                  <a:pt x="106433" y="2562226"/>
                </a:lnTo>
                <a:lnTo>
                  <a:pt x="95955" y="2561720"/>
                </a:lnTo>
                <a:lnTo>
                  <a:pt x="56214" y="2549642"/>
                </a:lnTo>
                <a:lnTo>
                  <a:pt x="24118" y="2523277"/>
                </a:lnTo>
                <a:lnTo>
                  <a:pt x="4556" y="2486636"/>
                </a:lnTo>
                <a:lnTo>
                  <a:pt x="0" y="2455804"/>
                </a:lnTo>
                <a:lnTo>
                  <a:pt x="0" y="106422"/>
                </a:lnTo>
                <a:lnTo>
                  <a:pt x="8154" y="65593"/>
                </a:lnTo>
                <a:lnTo>
                  <a:pt x="31190" y="31160"/>
                </a:lnTo>
                <a:lnTo>
                  <a:pt x="65747" y="8087"/>
                </a:lnTo>
                <a:lnTo>
                  <a:pt x="106441" y="0"/>
                </a:lnTo>
                <a:lnTo>
                  <a:pt x="8208889" y="0"/>
                </a:lnTo>
                <a:lnTo>
                  <a:pt x="8249717" y="8146"/>
                </a:lnTo>
                <a:lnTo>
                  <a:pt x="8284153" y="31174"/>
                </a:lnTo>
                <a:lnTo>
                  <a:pt x="8307242" y="65752"/>
                </a:lnTo>
                <a:lnTo>
                  <a:pt x="8315330" y="106422"/>
                </a:lnTo>
                <a:lnTo>
                  <a:pt x="8315330" y="2455804"/>
                </a:lnTo>
                <a:lnTo>
                  <a:pt x="8314825" y="2466270"/>
                </a:lnTo>
                <a:lnTo>
                  <a:pt x="8302748" y="2506011"/>
                </a:lnTo>
                <a:lnTo>
                  <a:pt x="8276381" y="2538106"/>
                </a:lnTo>
                <a:lnTo>
                  <a:pt x="8239740" y="2557668"/>
                </a:lnTo>
                <a:lnTo>
                  <a:pt x="8208896" y="2562226"/>
                </a:lnTo>
                <a:close/>
              </a:path>
            </a:pathLst>
          </a:custGeom>
          <a:solidFill>
            <a:srgbClr val="14ECE7">
              <a:alpha val="99609"/>
            </a:srgbClr>
          </a:solidFill>
        </p:spPr>
        <p:txBody>
          <a:bodyPr wrap="square" lIns="0" tIns="0" rIns="0" bIns="0" rtlCol="0"/>
          <a:lstStyle/>
          <a:p/>
        </p:txBody>
      </p:sp>
      <p:sp>
        <p:nvSpPr>
          <p:cNvPr id="11" name="矩形 10"/>
          <p:cNvSpPr/>
          <p:nvPr/>
        </p:nvSpPr>
        <p:spPr>
          <a:xfrm>
            <a:off x="1828800" y="1185544"/>
            <a:ext cx="8636000" cy="1938992"/>
          </a:xfrm>
          <a:prstGeom prst="rect">
            <a:avLst/>
          </a:prstGeom>
        </p:spPr>
        <p:txBody>
          <a:bodyPr wrap="square">
            <a:spAutoFit/>
          </a:bodyPr>
          <a:lstStyle/>
          <a:p>
            <a:r>
              <a:rPr lang="en-US" altLang="zh-CN" sz="2400" b="1" dirty="0">
                <a:latin typeface="Times New Roman" panose="02020603050405020304" pitchFamily="18" charset="0"/>
              </a:rPr>
              <a:t>37. Why did the author mention the P.E. class in his 7th year?</a:t>
            </a:r>
            <a:endParaRPr lang="zh-CN" altLang="zh-CN" sz="3200" b="1" dirty="0">
              <a:latin typeface="Times New Roman" panose="02020603050405020304" pitchFamily="18" charset="0"/>
            </a:endParaRPr>
          </a:p>
          <a:p>
            <a:pPr indent="177800"/>
            <a:r>
              <a:rPr lang="en-US" altLang="zh-CN" sz="2400" b="1" dirty="0">
                <a:latin typeface="Times New Roman" panose="02020603050405020304" pitchFamily="18" charset="0"/>
              </a:rPr>
              <a:t>A. To acknowledge the support of his teacher.</a:t>
            </a:r>
            <a:endParaRPr lang="zh-CN" altLang="zh-CN" sz="3200" b="1" dirty="0">
              <a:latin typeface="Times New Roman" panose="02020603050405020304" pitchFamily="18" charset="0"/>
            </a:endParaRPr>
          </a:p>
          <a:p>
            <a:pPr indent="177800"/>
            <a:r>
              <a:rPr lang="en-US" altLang="zh-CN" sz="2400" b="1" dirty="0">
                <a:latin typeface="Times New Roman" panose="02020603050405020304" pitchFamily="18" charset="0"/>
              </a:rPr>
              <a:t>B. To amuse the readers with a funny story.</a:t>
            </a:r>
            <a:endParaRPr lang="zh-CN" altLang="zh-CN" sz="3200" b="1" dirty="0">
              <a:latin typeface="Times New Roman" panose="02020603050405020304" pitchFamily="18" charset="0"/>
            </a:endParaRPr>
          </a:p>
          <a:p>
            <a:pPr indent="177800"/>
            <a:r>
              <a:rPr lang="en-US" altLang="zh-CN" sz="2400" b="1" dirty="0">
                <a:latin typeface="Times New Roman" panose="02020603050405020304" pitchFamily="18" charset="0"/>
              </a:rPr>
              <a:t>C. To show he was not talented in sports.</a:t>
            </a:r>
            <a:endParaRPr lang="zh-CN" altLang="zh-CN" sz="3200" b="1" dirty="0">
              <a:latin typeface="Times New Roman" panose="02020603050405020304" pitchFamily="18" charset="0"/>
            </a:endParaRPr>
          </a:p>
          <a:p>
            <a:pPr indent="177800"/>
            <a:r>
              <a:rPr lang="en-US" altLang="zh-CN" sz="2400" b="1" dirty="0">
                <a:latin typeface="Times New Roman" panose="02020603050405020304" pitchFamily="18" charset="0"/>
              </a:rPr>
              <a:t>D. To share a precious memory.</a:t>
            </a:r>
            <a:endParaRPr lang="zh-CN" altLang="zh-CN" sz="3200" b="1" dirty="0">
              <a:latin typeface="Times New Roman" panose="02020603050405020304" pitchFamily="18" charset="0"/>
            </a:endParaRPr>
          </a:p>
        </p:txBody>
      </p:sp>
      <p:sp>
        <p:nvSpPr>
          <p:cNvPr id="12" name="object 4"/>
          <p:cNvSpPr/>
          <p:nvPr/>
        </p:nvSpPr>
        <p:spPr>
          <a:xfrm>
            <a:off x="254668" y="195287"/>
            <a:ext cx="2336800" cy="717296"/>
          </a:xfrm>
          <a:prstGeom prst="rect">
            <a:avLst/>
          </a:prstGeom>
          <a:solidFill>
            <a:schemeClr val="bg1"/>
          </a:solidFill>
        </p:spPr>
        <p:txBody>
          <a:bodyPr wrap="square" lIns="0" tIns="0" rIns="0" bIns="0" rtlCol="0" anchor="ctr"/>
          <a:lstStyle/>
          <a:p>
            <a:pPr algn="ctr"/>
            <a:r>
              <a:rPr lang="en-US" altLang="zh-CN" sz="2400" b="1" dirty="0">
                <a:solidFill>
                  <a:srgbClr val="C00000"/>
                </a:solidFill>
              </a:rPr>
              <a:t>Mini reading 2</a:t>
            </a:r>
            <a:endParaRPr sz="2400" b="1" dirty="0">
              <a:solidFill>
                <a:srgbClr val="C00000"/>
              </a:solidFill>
            </a:endParaRPr>
          </a:p>
        </p:txBody>
      </p:sp>
      <p:sp>
        <p:nvSpPr>
          <p:cNvPr id="5" name="矩形 4"/>
          <p:cNvSpPr/>
          <p:nvPr/>
        </p:nvSpPr>
        <p:spPr>
          <a:xfrm>
            <a:off x="415635" y="3378423"/>
            <a:ext cx="11549149" cy="2934458"/>
          </a:xfrm>
          <a:prstGeom prst="rect">
            <a:avLst/>
          </a:prstGeom>
        </p:spPr>
        <p:txBody>
          <a:bodyPr wrap="square">
            <a:spAutoFit/>
          </a:bodyPr>
          <a:lstStyle/>
          <a:p>
            <a:pPr indent="355600">
              <a:lnSpc>
                <a:spcPts val="3200"/>
              </a:lnSpc>
              <a:tabLst>
                <a:tab pos="473710" algn="l"/>
                <a:tab pos="948055" algn="l"/>
                <a:tab pos="1421765" algn="l"/>
                <a:tab pos="1896110" algn="l"/>
                <a:tab pos="2370455" algn="l"/>
                <a:tab pos="2844165" algn="l"/>
                <a:tab pos="3318510" algn="l"/>
                <a:tab pos="3792855" algn="l"/>
                <a:tab pos="4266565" algn="l"/>
                <a:tab pos="4740910" algn="l"/>
                <a:tab pos="5215255" algn="l"/>
                <a:tab pos="5688965" algn="l"/>
              </a:tabLst>
            </a:pPr>
            <a:r>
              <a:rPr lang="en-US" altLang="zh-CN" sz="2400" b="1" dirty="0">
                <a:latin typeface="Times New Roman" panose="02020603050405020304" pitchFamily="18" charset="0"/>
              </a:rPr>
              <a:t>I remember back to my 7th year in school. In my first P.E. class, the teacher required us to run laps and then hit a softball. I didn’t do either well. He later informed me that I was “not athletic”.</a:t>
            </a:r>
            <a:endParaRPr lang="zh-CN" altLang="zh-CN" sz="3200" b="1" dirty="0">
              <a:latin typeface="Times New Roman" panose="02020603050405020304" pitchFamily="18" charset="0"/>
            </a:endParaRPr>
          </a:p>
          <a:p>
            <a:pPr indent="355600">
              <a:lnSpc>
                <a:spcPts val="3200"/>
              </a:lnSpc>
              <a:tabLst>
                <a:tab pos="473710" algn="l"/>
                <a:tab pos="948055" algn="l"/>
                <a:tab pos="1421765" algn="l"/>
                <a:tab pos="1896110" algn="l"/>
                <a:tab pos="2370455" algn="l"/>
                <a:tab pos="2844165" algn="l"/>
                <a:tab pos="3318510" algn="l"/>
                <a:tab pos="3792855" algn="l"/>
                <a:tab pos="4266565" algn="l"/>
                <a:tab pos="4740910" algn="l"/>
                <a:tab pos="5215255" algn="l"/>
                <a:tab pos="5688965" algn="l"/>
              </a:tabLst>
            </a:pPr>
            <a:r>
              <a:rPr lang="en-US" altLang="zh-CN" sz="2400" b="1" dirty="0">
                <a:latin typeface="Times New Roman" panose="02020603050405020304" pitchFamily="18" charset="0"/>
              </a:rPr>
              <a:t>The idea that I was “not athletic” stuck with me for years. When I started running in my 30s, I realized running was a battle against myself, not about competition or whether or not I was athletic. It was all about the battle against my own body and mind. A test of wills!</a:t>
            </a:r>
            <a:endParaRPr lang="zh-CN" altLang="zh-CN" sz="3200" b="1" dirty="0">
              <a:latin typeface="Times New Roman" panose="02020603050405020304" pitchFamily="18" charset="0"/>
            </a:endParaRPr>
          </a:p>
        </p:txBody>
      </p:sp>
      <p:sp>
        <p:nvSpPr>
          <p:cNvPr id="13" name="矩形: 圆角 12"/>
          <p:cNvSpPr/>
          <p:nvPr/>
        </p:nvSpPr>
        <p:spPr>
          <a:xfrm>
            <a:off x="6146800" y="1239887"/>
            <a:ext cx="3628967" cy="406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圆角 13"/>
          <p:cNvSpPr/>
          <p:nvPr/>
        </p:nvSpPr>
        <p:spPr>
          <a:xfrm>
            <a:off x="3471987" y="3461716"/>
            <a:ext cx="1648653" cy="3774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矩形: 圆角 14"/>
          <p:cNvSpPr/>
          <p:nvPr/>
        </p:nvSpPr>
        <p:spPr>
          <a:xfrm>
            <a:off x="7847215" y="3435606"/>
            <a:ext cx="1330036"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7" name="箭头: 右 16"/>
          <p:cNvSpPr/>
          <p:nvPr/>
        </p:nvSpPr>
        <p:spPr>
          <a:xfrm>
            <a:off x="4305968" y="142239"/>
            <a:ext cx="3396927" cy="77034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b="1" dirty="0">
                <a:solidFill>
                  <a:sysClr val="windowText" lastClr="000000"/>
                </a:solidFill>
              </a:rPr>
              <a:t>例子是为了证明</a:t>
            </a:r>
            <a:r>
              <a:rPr lang="zh-CN" altLang="en-US" sz="1865" b="1" dirty="0">
                <a:solidFill>
                  <a:srgbClr val="FF0000"/>
                </a:solidFill>
              </a:rPr>
              <a:t>后</a:t>
            </a:r>
            <a:r>
              <a:rPr lang="zh-CN" altLang="en-US" sz="1865" b="1" dirty="0">
                <a:solidFill>
                  <a:sysClr val="windowText" lastClr="000000"/>
                </a:solidFill>
              </a:rPr>
              <a:t>面的观点</a:t>
            </a:r>
            <a:endParaRPr lang="zh-CN" altLang="en-US" sz="1865" b="1" dirty="0">
              <a:solidFill>
                <a:sysClr val="windowText" lastClr="000000"/>
              </a:solidFill>
            </a:endParaRPr>
          </a:p>
        </p:txBody>
      </p:sp>
      <p:sp>
        <p:nvSpPr>
          <p:cNvPr id="18" name="矩形: 圆角 17"/>
          <p:cNvSpPr/>
          <p:nvPr/>
        </p:nvSpPr>
        <p:spPr>
          <a:xfrm>
            <a:off x="9454341" y="3882063"/>
            <a:ext cx="2510443"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矩形: 圆角 18"/>
          <p:cNvSpPr/>
          <p:nvPr/>
        </p:nvSpPr>
        <p:spPr>
          <a:xfrm>
            <a:off x="317267" y="4252852"/>
            <a:ext cx="4082938"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椭圆 20"/>
          <p:cNvSpPr/>
          <p:nvPr/>
        </p:nvSpPr>
        <p:spPr>
          <a:xfrm>
            <a:off x="1918751" y="2270697"/>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8"/>
          <p:cNvSpPr/>
          <p:nvPr/>
        </p:nvSpPr>
        <p:spPr>
          <a:xfrm>
            <a:off x="748665" y="4722495"/>
            <a:ext cx="7603490"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P spid="19" grpId="0" animBg="1"/>
      <p:bldP spid="21" grpId="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5</a:t>
            </a:r>
            <a:endParaRPr lang="zh-CN" altLang="en-US" b="1" dirty="0">
              <a:solidFill>
                <a:srgbClr val="FF0000"/>
              </a:solidFill>
            </a:endParaRPr>
          </a:p>
        </p:txBody>
      </p:sp>
      <p:sp>
        <p:nvSpPr>
          <p:cNvPr id="4" name="文本框 3"/>
          <p:cNvSpPr txBox="1"/>
          <p:nvPr/>
        </p:nvSpPr>
        <p:spPr>
          <a:xfrm>
            <a:off x="4710545" y="3997275"/>
            <a:ext cx="2174349" cy="461665"/>
          </a:xfrm>
          <a:prstGeom prst="rect">
            <a:avLst/>
          </a:prstGeom>
          <a:solidFill>
            <a:schemeClr val="bg1">
              <a:lumMod val="95000"/>
            </a:schemeClr>
          </a:solidFill>
        </p:spPr>
        <p:txBody>
          <a:bodyPr wrap="square">
            <a:spAutoFit/>
          </a:bodyPr>
          <a:lstStyle/>
          <a:p>
            <a:r>
              <a:rPr lang="zh-CN" altLang="en-US" sz="2400" b="1" dirty="0">
                <a:solidFill>
                  <a:srgbClr val="0070C0"/>
                </a:solidFill>
              </a:rPr>
              <a:t>篇章训练讲评</a:t>
            </a:r>
            <a:endParaRPr lang="zh-CN" altLang="en-US" sz="2400" b="1" dirty="0">
              <a:solidFill>
                <a:srgbClr val="0070C0"/>
              </a:solidFill>
            </a:endParaRPr>
          </a:p>
        </p:txBody>
      </p:sp>
      <p:sp>
        <p:nvSpPr>
          <p:cNvPr id="7" name="副标题 6"/>
          <p:cNvSpPr txBox="1"/>
          <p:nvPr/>
        </p:nvSpPr>
        <p:spPr>
          <a:xfrm>
            <a:off x="3128227" y="2933748"/>
            <a:ext cx="5395912" cy="659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dirty="0"/>
              <a:t>证明例子前面观点</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58588" y="406400"/>
            <a:ext cx="11367247" cy="5940088"/>
          </a:xfrm>
          <a:prstGeom prst="rect">
            <a:avLst/>
          </a:prstGeom>
          <a:noFill/>
        </p:spPr>
        <p:txBody>
          <a:bodyPr wrap="square">
            <a:spAutoFit/>
          </a:bodyPr>
          <a:lstStyle/>
          <a:p>
            <a:pPr indent="304800" algn="just"/>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Food allergies are surprisingly common, affecting about one in 13 kids in America. Navigating life to avoid accidental exposure to taboo (</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禁忌</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)foods can become stressful--x both for patients and their families.</a:t>
            </a:r>
            <a:endParaRPr lang="zh-CN" altLang="zh-CN" sz="2000" b="1" dirty="0">
              <a:effectLst/>
              <a:latin typeface="宋体" panose="02010600030101010101" pitchFamily="2" charset="-122"/>
              <a:ea typeface="宋体" panose="02010600030101010101" pitchFamily="2" charset="-122"/>
              <a:cs typeface="宋体" panose="02010600030101010101" pitchFamily="2" charset="-122"/>
            </a:endParaRPr>
          </a:p>
          <a:p>
            <a:pPr indent="266700" algn="just"/>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Isaac Judy, a 15-year old in St. Louis, remembers feeling upset when relatives appeared to belittle(</a:t>
            </a: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轻视</a:t>
            </a:r>
            <a:r>
              <a:rPr lang="en-US" altLang="zh-CN" sz="20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his peanut allergy At a family birthday party when he was about five, Isaac noticed there was peanut butter in the ice cream being served. He told his relatives he couldn't have it. One of them disregarded his warning. ‘‘She chased me around with the ice cream trying to get me to have one bite, ’’Isaac recalls.</a:t>
            </a:r>
            <a:endParaRPr lang="zh-CN" altLang="zh-CN" sz="2000" b="1" dirty="0">
              <a:effectLst/>
              <a:latin typeface="宋体" panose="02010600030101010101" pitchFamily="2" charset="-122"/>
              <a:ea typeface="宋体" panose="02010600030101010101" pitchFamily="2" charset="-122"/>
              <a:cs typeface="宋体" panose="02010600030101010101" pitchFamily="2" charset="-122"/>
            </a:endParaRPr>
          </a:p>
          <a:p>
            <a:pPr algn="l"/>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Food allergies are becoming more common. But many people still "don’t seem to understand their seriousness, says Tamara Hubbard, a therapist (</a:t>
            </a:r>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治疗专家</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helping families through the anxiety and stress that can come with managing food allergies." The disadvantaged people are navigating aunts and uncles, sometimes even grandparents, who don’t get it, " she says. "Or they get it-and choose not to respect the guidelines.</a:t>
            </a:r>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kern="0" dirty="0">
                <a:effectLst/>
                <a:latin typeface="等线" panose="02010600030101010101" pitchFamily="2" charset="-122"/>
                <a:ea typeface="宋体" panose="02010600030101010101" pitchFamily="2" charset="-122"/>
                <a:cs typeface="宋体" panose="02010600030101010101" pitchFamily="2" charset="-122"/>
              </a:rPr>
              <a:t> </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7160" algn="just"/>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Hubbard suggests that parents and children work together to create guidelines for managing food allergies. One rule might be to always carry auto-injectable epinephrine. That's a fast-acting drug that calms allergic reactions. But follow-through has practical considerations. Isaac finds the rectangular </a:t>
            </a:r>
            <a:r>
              <a:rPr lang="en-US" altLang="zh-CN" sz="2000" b="1"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Auvi</a:t>
            </a:r>
            <a:r>
              <a:rPr lang="en-US" altLang="zh-CN" sz="20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-Q fits into his trousers pockets more easily than the more commonly used EpiPen. "Teens need to decide what works for them within the guidelines of what keeps them safe, Hubbard says.</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7199" y="871541"/>
            <a:ext cx="10958511" cy="341632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【1】Food allergies are surprisingly common, affecting about one in 13 kids in America. Navigating life to avoid accidental exposure to taboo (</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禁忌</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)foods can become stressful--x both for patients and their families.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【2】</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Isaac Judy, a 15-year old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in St. Louis, remembers feeling upset when relatives appeared to belittle(</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轻视</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 his peanut allergy At a family birthday party when he was about five, Isaac noticed there was peanut butter in the ice cream being served. He told his relatives he couldn't have it. One of them disregarded his warning. "She chased me around with the ice cream trying to get me to have one bite, ”Isaac recalls.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865515" y="4530757"/>
            <a:ext cx="10226814" cy="1697388"/>
          </a:xfrm>
          <a:prstGeom prst="rect">
            <a:avLst/>
          </a:prstGeom>
          <a:solidFill>
            <a:srgbClr val="14ECE7"/>
          </a:solidFill>
        </p:spPr>
        <p:txBody>
          <a:bodyPr wrap="square">
            <a:spAutoFit/>
          </a:bodyPr>
          <a:lstStyle/>
          <a:p>
            <a:pPr indent="133350" algn="just">
              <a:lnSpc>
                <a:spcPts val="2500"/>
              </a:lnSpc>
              <a:defRPr/>
            </a:pPr>
            <a:r>
              <a:rPr lang="en-US" altLang="zh-CN" sz="2400" b="1"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8. What does </a:t>
            </a:r>
            <a:r>
              <a:rPr lang="en-US" altLang="zh-CN"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Isaac Judy’s example </a:t>
            </a:r>
            <a:r>
              <a:rPr lang="en-US" altLang="zh-CN" sz="2400" b="1" kern="100" dirty="0">
                <a:solidFill>
                  <a:prstClr val="black"/>
                </a:solidFill>
                <a:latin typeface="等线" panose="02010600030101010101" pitchFamily="2" charset="-122"/>
                <a:ea typeface="等线" panose="02010600030101010101" pitchFamily="2" charset="-122"/>
                <a:cs typeface="Times New Roman" panose="02020603050405020304" pitchFamily="18" charset="0"/>
              </a:rPr>
              <a:t>show?</a:t>
            </a:r>
            <a:endParaRPr lang="zh-CN" altLang="zh-CN" sz="2400" b="1" kern="100" dirty="0">
              <a:solidFill>
                <a:prstClr val="black"/>
              </a:solidFill>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2500"/>
              </a:lnSpc>
              <a:defRPr/>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Food allergies can cause stress.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2500"/>
              </a:lnSpc>
              <a:defRPr/>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B. Food allergies are common among kids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2500"/>
              </a:lnSpc>
              <a:defRPr/>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The outcomes of food allergies can be serious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2500"/>
              </a:lnSpc>
              <a:defRPr/>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The real causes of food allergies are hard to find</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cxnSp>
        <p:nvCxnSpPr>
          <p:cNvPr id="8" name="直接连接符 7"/>
          <p:cNvCxnSpPr/>
          <p:nvPr/>
        </p:nvCxnSpPr>
        <p:spPr>
          <a:xfrm>
            <a:off x="1857375" y="2214880"/>
            <a:ext cx="3604895" cy="2584450"/>
          </a:xfrm>
          <a:prstGeom prst="line">
            <a:avLst/>
          </a:prstGeom>
          <a:ln w="381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45080" y="1435100"/>
            <a:ext cx="5131435" cy="2223135"/>
          </a:xfrm>
          <a:prstGeom prst="line">
            <a:avLst/>
          </a:prstGeom>
          <a:ln w="381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171701" y="1593061"/>
            <a:ext cx="9058275" cy="500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7569" y="2028825"/>
            <a:ext cx="301287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171700" y="1605116"/>
            <a:ext cx="1307307"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76140" y="4803284"/>
            <a:ext cx="108585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958160" y="4803284"/>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左 14"/>
          <p:cNvSpPr/>
          <p:nvPr/>
        </p:nvSpPr>
        <p:spPr>
          <a:xfrm>
            <a:off x="3138946" y="177613"/>
            <a:ext cx="5101307" cy="843893"/>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ysClr val="windowText" lastClr="000000"/>
                </a:solidFill>
              </a:rPr>
              <a:t>例子是为了证明前面的观点</a:t>
            </a:r>
            <a:endParaRPr lang="zh-CN" altLang="en-US" sz="2400" b="1"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ldLvl="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8354" y="460189"/>
            <a:ext cx="11444940" cy="3360022"/>
          </a:xfrm>
          <a:prstGeom prst="rect">
            <a:avLst/>
          </a:prstGeom>
          <a:noFill/>
        </p:spPr>
        <p:txBody>
          <a:bodyPr wrap="square">
            <a:spAutoFit/>
          </a:bodyPr>
          <a:lstStyle/>
          <a:p>
            <a:pPr indent="266700" algn="just">
              <a:lnSpc>
                <a:spcPct val="150000"/>
              </a:lnSpc>
            </a:pP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【3】Food allergies are becoming more common. But many people still "don’t seem to understand their seriousness, says Tamara Hubbard, a therapist (</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治疗专家</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 helping families through the anxiety and stress that can come with managing food allergies." </a:t>
            </a:r>
            <a:r>
              <a:rPr lang="en-US" altLang="zh-CN" sz="2400" b="1" u="sng" kern="100" dirty="0">
                <a:latin typeface="等线" panose="02010600030101010101" pitchFamily="2" charset="-122"/>
                <a:ea typeface="等线" panose="02010600030101010101" pitchFamily="2" charset="-122"/>
                <a:cs typeface="Times New Roman" panose="02020603050405020304" pitchFamily="18" charset="0"/>
              </a:rPr>
              <a:t>The disadvantaged people </a:t>
            </a:r>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are navigating aunts and uncles, sometimes even grandparents, who don’t get it, " she says. "Or they get it-and choose not to respect the guidelines.”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322728" y="4361551"/>
            <a:ext cx="11540565" cy="2610458"/>
          </a:xfrm>
          <a:prstGeom prst="rect">
            <a:avLst/>
          </a:prstGeom>
          <a:solidFill>
            <a:srgbClr val="14ECE7"/>
          </a:solidFill>
        </p:spPr>
        <p:txBody>
          <a:bodyPr wrap="square">
            <a:spAutoFit/>
          </a:bodyPr>
          <a:lstStyle/>
          <a:p>
            <a:pPr indent="13335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9. What does the underlined part "The disadvantaged people" in Paragraph 3 refer to?</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Families with a great number of members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B. Families with members hardly getting along</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C. Families with members suffering from food allergies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D. Families with financial difficulty treating food allergies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lnSpc>
                <a:spcPts val="2500"/>
              </a:lnSpc>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5367020" y="2807335"/>
            <a:ext cx="470535" cy="460375"/>
          </a:xfrm>
          <a:prstGeom prst="rect">
            <a:avLst/>
          </a:prstGeom>
          <a:solidFill>
            <a:srgbClr val="FF5050"/>
          </a:solidFill>
        </p:spPr>
        <p:txBody>
          <a:bodyPr wrap="square">
            <a:spAutoFit/>
          </a:bodyPr>
          <a:lstStyle/>
          <a:p>
            <a:r>
              <a:rPr lang="en-US" altLang="zh-CN" sz="2400" b="1" dirty="0">
                <a:solidFill>
                  <a:schemeClr val="bg1"/>
                </a:solidFill>
                <a:latin typeface="Arial" panose="020B0604020202020204" pitchFamily="34" charset="0"/>
              </a:rPr>
              <a:t>it</a:t>
            </a:r>
            <a:r>
              <a:rPr lang="zh-CN" altLang="en-US" sz="2400" b="1" dirty="0">
                <a:solidFill>
                  <a:schemeClr val="bg1"/>
                </a:solidFill>
                <a:latin typeface="Arial" panose="020B0604020202020204" pitchFamily="34" charset="0"/>
              </a:rPr>
              <a:t>？</a:t>
            </a:r>
            <a:endParaRPr lang="zh-CN" altLang="en-US" sz="2400" b="1" dirty="0">
              <a:solidFill>
                <a:schemeClr val="bg1"/>
              </a:solidFill>
              <a:latin typeface="Arial" panose="020B0604020202020204" pitchFamily="34" charset="0"/>
            </a:endParaRPr>
          </a:p>
        </p:txBody>
      </p:sp>
      <p:cxnSp>
        <p:nvCxnSpPr>
          <p:cNvPr id="7" name="直接连接符 6"/>
          <p:cNvCxnSpPr/>
          <p:nvPr/>
        </p:nvCxnSpPr>
        <p:spPr>
          <a:xfrm>
            <a:off x="5837555" y="2660650"/>
            <a:ext cx="6025515" cy="266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37882" y="3228862"/>
            <a:ext cx="11098306" cy="391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37882" y="3809353"/>
            <a:ext cx="5169647" cy="108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448612" y="3930803"/>
            <a:ext cx="4649693" cy="461665"/>
          </a:xfrm>
          <a:prstGeom prst="rect">
            <a:avLst/>
          </a:prstGeom>
          <a:solidFill>
            <a:srgbClr val="FF0000"/>
          </a:solidFill>
        </p:spPr>
        <p:txBody>
          <a:bodyPr wrap="square">
            <a:spAutoFit/>
          </a:bodyPr>
          <a:lstStyle/>
          <a:p>
            <a:r>
              <a:rPr lang="zh-CN" altLang="zh-CN" sz="2400" b="1" dirty="0">
                <a:solidFill>
                  <a:schemeClr val="bg1"/>
                </a:solidFill>
                <a:latin typeface="Arial" panose="020B0604020202020204" pitchFamily="34" charset="0"/>
              </a:rPr>
              <a:t>那些有成员有食物过敏症的家庭</a:t>
            </a:r>
            <a:endParaRPr lang="zh-CN" altLang="en-US" sz="2400" b="1" dirty="0">
              <a:solidFill>
                <a:schemeClr val="bg1"/>
              </a:solidFill>
              <a:latin typeface="Arial" panose="020B0604020202020204" pitchFamily="34" charset="0"/>
            </a:endParaRPr>
          </a:p>
        </p:txBody>
      </p:sp>
      <p:sp>
        <p:nvSpPr>
          <p:cNvPr id="16" name="椭圆 15"/>
          <p:cNvSpPr/>
          <p:nvPr/>
        </p:nvSpPr>
        <p:spPr>
          <a:xfrm>
            <a:off x="418354" y="5436283"/>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6" grpId="0" bldLvl="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812" y="352612"/>
            <a:ext cx="11098306" cy="3914020"/>
          </a:xfrm>
          <a:prstGeom prst="rect">
            <a:avLst/>
          </a:prstGeom>
          <a:noFill/>
        </p:spPr>
        <p:txBody>
          <a:bodyPr wrap="square">
            <a:spAutoFit/>
          </a:bodyPr>
          <a:lstStyle/>
          <a:p>
            <a:pPr algn="just">
              <a:lnSpc>
                <a:spcPct val="150000"/>
              </a:lnSpc>
            </a:pPr>
            <a:r>
              <a:rPr lang="en-US" altLang="zh-CN" kern="100">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a:latin typeface="等线" panose="02010600030101010101" pitchFamily="2" charset="-122"/>
                <a:ea typeface="等线" panose="02010600030101010101" pitchFamily="2" charset="-122"/>
                <a:cs typeface="Times New Roman" panose="02020603050405020304" pitchFamily="18" charset="0"/>
              </a:rPr>
              <a:t>【4】Hubbard suggests that parents and children work together to create guidelines for managing food allergies. One rule might be to always carry auto-injectable epinephrine. That's a fast-acting drug that calms allergic reactions. But follow-through has practical considerations. Isaac finds the rectangular Auvi-Q fits into his trousers pockets more easily than the more commonly used EpiPen. "Teens need to decide what works for them within the guidelines of what keeps them safe, Hubbard says.</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836706" y="4458446"/>
            <a:ext cx="10359091" cy="1938992"/>
          </a:xfrm>
          <a:prstGeom prst="rect">
            <a:avLst/>
          </a:prstGeom>
          <a:solidFill>
            <a:srgbClr val="14ECE7"/>
          </a:solidFill>
        </p:spPr>
        <p:txBody>
          <a:bodyPr wrap="square">
            <a:spAutoFit/>
          </a:bodyPr>
          <a:lstStyle/>
          <a:p>
            <a:pPr indent="133350" algn="just"/>
            <a:r>
              <a:rPr lang="en-US" altLang="zh-CN" sz="2400" b="1" kern="100">
                <a:latin typeface="等线" panose="02010600030101010101" pitchFamily="2" charset="-122"/>
                <a:ea typeface="等线" panose="02010600030101010101" pitchFamily="2" charset="-122"/>
                <a:cs typeface="Times New Roman" panose="02020603050405020304" pitchFamily="18" charset="0"/>
              </a:rPr>
              <a:t>        10. What do we know about Auvi-Q?</a:t>
            </a:r>
            <a:endParaRPr lang="zh-CN" altLang="zh-CN" sz="2400" b="1" kern="10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a:latin typeface="等线" panose="02010600030101010101" pitchFamily="2" charset="-122"/>
                <a:ea typeface="等线" panose="02010600030101010101" pitchFamily="2" charset="-122"/>
                <a:cs typeface="Times New Roman" panose="02020603050405020304" pitchFamily="18" charset="0"/>
              </a:rPr>
              <a:t>        A. It is like a pen in appearance.</a:t>
            </a:r>
            <a:endParaRPr lang="zh-CN" altLang="zh-CN" sz="2400" b="1" kern="10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a:latin typeface="等线" panose="02010600030101010101" pitchFamily="2" charset="-122"/>
                <a:ea typeface="等线" panose="02010600030101010101" pitchFamily="2" charset="-122"/>
                <a:cs typeface="Times New Roman" panose="02020603050405020304" pitchFamily="18" charset="0"/>
              </a:rPr>
              <a:t>       B. It is to treat allergic reactions</a:t>
            </a:r>
            <a:endParaRPr lang="zh-CN" altLang="zh-CN" sz="2400" b="1" kern="10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a:latin typeface="等线" panose="02010600030101010101" pitchFamily="2" charset="-122"/>
                <a:ea typeface="等线" panose="02010600030101010101" pitchFamily="2" charset="-122"/>
                <a:cs typeface="Times New Roman" panose="02020603050405020304" pitchFamily="18" charset="0"/>
              </a:rPr>
              <a:t>       C. It isn't suitable for children to use</a:t>
            </a:r>
            <a:endParaRPr lang="zh-CN" altLang="zh-CN" sz="2400" b="1" kern="100">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2400" b="1" kern="100">
                <a:latin typeface="等线" panose="02010600030101010101" pitchFamily="2" charset="-122"/>
                <a:ea typeface="等线" panose="02010600030101010101" pitchFamily="2" charset="-122"/>
                <a:cs typeface="Times New Roman" panose="02020603050405020304" pitchFamily="18" charset="0"/>
              </a:rPr>
              <a:t>       D. It isn't recommended by Hubbard</a:t>
            </a:r>
            <a:endParaRPr lang="zh-CN"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10074910" y="2211070"/>
            <a:ext cx="1120140" cy="396875"/>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991995" y="1976755"/>
            <a:ext cx="9805035" cy="666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80213" y="1130158"/>
            <a:ext cx="4297082" cy="461665"/>
          </a:xfrm>
          <a:prstGeom prst="rect">
            <a:avLst/>
          </a:prstGeom>
          <a:solidFill>
            <a:srgbClr val="C00000"/>
          </a:solidFill>
        </p:spPr>
        <p:txBody>
          <a:bodyPr wrap="square">
            <a:spAutoFit/>
          </a:bodyPr>
          <a:lstStyle/>
          <a:p>
            <a:r>
              <a:rPr lang="zh-CN" altLang="en-US" sz="2400" b="1" i="0" dirty="0">
                <a:solidFill>
                  <a:schemeClr val="bg1"/>
                </a:solidFill>
                <a:effectLst/>
                <a:latin typeface="Arial" panose="020B0604020202020204" pitchFamily="34" charset="0"/>
              </a:rPr>
              <a:t>那是一种快速镇静过敏的药</a:t>
            </a:r>
            <a:endParaRPr lang="zh-CN" altLang="en-US" sz="2400" b="1" dirty="0">
              <a:solidFill>
                <a:schemeClr val="bg1"/>
              </a:solidFill>
            </a:endParaRPr>
          </a:p>
        </p:txBody>
      </p:sp>
      <p:cxnSp>
        <p:nvCxnSpPr>
          <p:cNvPr id="9" name="直接连接符 8"/>
          <p:cNvCxnSpPr/>
          <p:nvPr/>
        </p:nvCxnSpPr>
        <p:spPr>
          <a:xfrm flipV="1">
            <a:off x="2937435" y="2556039"/>
            <a:ext cx="8698753" cy="521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66376" y="3120815"/>
            <a:ext cx="8627036" cy="342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131671" y="3422589"/>
            <a:ext cx="8716682" cy="829945"/>
          </a:xfrm>
          <a:prstGeom prst="rect">
            <a:avLst/>
          </a:prstGeom>
          <a:solidFill>
            <a:srgbClr val="C00000"/>
          </a:solidFill>
        </p:spPr>
        <p:txBody>
          <a:bodyPr wrap="square">
            <a:spAutoFit/>
          </a:bodyPr>
          <a:lstStyle/>
          <a:p>
            <a:r>
              <a:rPr lang="zh-CN" altLang="en-US" sz="2400" b="1" i="0" dirty="0">
                <a:solidFill>
                  <a:schemeClr val="bg1"/>
                </a:solidFill>
                <a:effectLst/>
                <a:latin typeface="Arial" panose="020B0604020202020204" pitchFamily="34" charset="0"/>
              </a:rPr>
              <a:t>但后续行动也有实际考虑。艾萨克发现长方形的</a:t>
            </a:r>
            <a:r>
              <a:rPr lang="en-US" altLang="zh-CN" sz="2400" b="1" i="0" dirty="0" err="1">
                <a:solidFill>
                  <a:schemeClr val="bg1"/>
                </a:solidFill>
                <a:effectLst/>
                <a:latin typeface="Arial" panose="020B0604020202020204" pitchFamily="34" charset="0"/>
              </a:rPr>
              <a:t>Auvi</a:t>
            </a:r>
            <a:r>
              <a:rPr lang="en-US" altLang="zh-CN" sz="2400" b="1" i="0" dirty="0">
                <a:solidFill>
                  <a:schemeClr val="bg1"/>
                </a:solidFill>
                <a:effectLst/>
                <a:latin typeface="Arial" panose="020B0604020202020204" pitchFamily="34" charset="0"/>
              </a:rPr>
              <a:t>-Q</a:t>
            </a:r>
            <a:r>
              <a:rPr lang="zh-CN" altLang="en-US" sz="2400" b="1" i="0" dirty="0">
                <a:solidFill>
                  <a:schemeClr val="bg1"/>
                </a:solidFill>
                <a:effectLst/>
                <a:latin typeface="Arial" panose="020B0604020202020204" pitchFamily="34" charset="0"/>
              </a:rPr>
              <a:t>比常用的</a:t>
            </a:r>
            <a:r>
              <a:rPr lang="en-US" altLang="zh-CN" sz="2400" b="1" i="0" dirty="0">
                <a:solidFill>
                  <a:schemeClr val="bg1"/>
                </a:solidFill>
                <a:effectLst/>
                <a:latin typeface="Arial" panose="020B0604020202020204" pitchFamily="34" charset="0"/>
              </a:rPr>
              <a:t>EpiPen</a:t>
            </a:r>
            <a:r>
              <a:rPr lang="zh-CN" altLang="en-US" sz="2400" b="1" i="0" dirty="0">
                <a:solidFill>
                  <a:schemeClr val="bg1"/>
                </a:solidFill>
                <a:effectLst/>
                <a:latin typeface="Arial" panose="020B0604020202020204" pitchFamily="34" charset="0"/>
              </a:rPr>
              <a:t>更容易放进裤子口袋。（比较）</a:t>
            </a:r>
            <a:endParaRPr lang="zh-CN" altLang="en-US" sz="2400" b="1" dirty="0">
              <a:solidFill>
                <a:schemeClr val="bg1"/>
              </a:solidFill>
            </a:endParaRPr>
          </a:p>
        </p:txBody>
      </p:sp>
      <p:sp>
        <p:nvSpPr>
          <p:cNvPr id="17" name="椭圆 16"/>
          <p:cNvSpPr/>
          <p:nvPr/>
        </p:nvSpPr>
        <p:spPr>
          <a:xfrm>
            <a:off x="1482166" y="5197109"/>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animBg="1"/>
      <p:bldP spid="16" grpId="0" bldLvl="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400" y="773253"/>
            <a:ext cx="11887200" cy="4093428"/>
          </a:xfrm>
          <a:prstGeom prst="rect">
            <a:avLst/>
          </a:prstGeom>
          <a:noFill/>
        </p:spPr>
        <p:txBody>
          <a:bodyPr wrap="square">
            <a:spAutoFit/>
          </a:bodyPr>
          <a:lstStyle/>
          <a:p>
            <a:pPr indent="266700" fontAlgn="ct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【1】If you want to disturb the car industry, you'd better have a few billion dollars: Mom-and-pop carmakers are unlikely to beat the biggest car companies. But in agriculture, small farmers can get the best of the major players. By connecting directly with customers, and by responding quickly to changes in the markets as well as in the ecosystems(</a:t>
            </a:r>
            <a:r>
              <a:rPr lang="zh-CN"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生态系统）</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small farmers can keep one step ahead of the big guys. As the co-founder of the National Young Farmers Coalition (NYFC, </a:t>
            </a:r>
            <a:r>
              <a:rPr lang="zh-CN"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美国青年农会）</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a family farmer myself. I have a front-row seat to the innovations among small farmers that are transforming the industry.</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indent="266700" fontAlgn="ct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 example</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take the Quick Cut Greens Harvester, a tool developed just a couple of years ago by a young farmer, Jonathan </a:t>
            </a:r>
            <a:r>
              <a:rPr lang="en-US" altLang="zh-CN" sz="20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Dysinger</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Tennessee, with a small loan from a local Slow Money group. It enables small-scale farmers to harvest 175 pounds of green vegetables per hour—a huge improvement over harvesting just a few dozen pounds by hand—suddenly making it possible for the little guys to compete with large farms of California. Before the tool came out, small farmers couldn't touch the price per pound offered by California farms. But now, with the combination of a better price point and a generally fresher product, they can stay in busines</a:t>
            </a:r>
            <a:r>
              <a:rPr lang="en-US" altLang="zh-CN"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endParaRPr lang="zh-CN" altLang="zh-CN" b="1" kern="100" dirty="0">
              <a:latin typeface="Times New Roman" panose="02020603050405020304" pitchFamily="18" charset="0"/>
              <a:ea typeface="宋体" panose="02010600030101010101" pitchFamily="2" charset="-122"/>
              <a:cs typeface="宋体" panose="02010600030101010101" pitchFamily="2" charset="-122"/>
            </a:endParaRPr>
          </a:p>
        </p:txBody>
      </p:sp>
      <p:sp>
        <p:nvSpPr>
          <p:cNvPr id="7" name="文本框 6"/>
          <p:cNvSpPr txBox="1"/>
          <p:nvPr/>
        </p:nvSpPr>
        <p:spPr>
          <a:xfrm>
            <a:off x="765873" y="4813520"/>
            <a:ext cx="10660263" cy="1631216"/>
          </a:xfrm>
          <a:prstGeom prst="rect">
            <a:avLst/>
          </a:prstGeom>
          <a:noFill/>
        </p:spPr>
        <p:txBody>
          <a:bodyPr wrap="square">
            <a:spAutoFit/>
          </a:bodyPr>
          <a:lstStyle/>
          <a:p>
            <a:pPr algn="l" fontAlgn="ctr"/>
            <a:r>
              <a:rPr lang="en-US"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62.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does the author want to illustrate with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example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paragraph 2?</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algn="l" fontAlgn="ctr"/>
            <a:r>
              <a:rPr lang="en-US"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Loans to small local farmers are necessary.</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algn="l" fontAlgn="ctr"/>
            <a:r>
              <a:rPr lang="en-US"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B.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Technology is vital for agricultural development.</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algn="l" fontAlgn="ctr"/>
            <a:r>
              <a:rPr lang="en-US"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C.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Competition between small and big farms is fierce</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a:p>
            <a:pPr algn="l" fontAlgn="ctr"/>
            <a:r>
              <a:rPr lang="en-US" altLang="zh-CN" sz="2000" b="1"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D. </a:t>
            </a:r>
            <a:r>
              <a:rPr lang="en-US" altLang="zh-C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Small farmers may gain some advantages over big ones.</a:t>
            </a:r>
            <a:endParaRPr lang="zh-CN" altLang="zh-CN" sz="2000" b="1" kern="100" dirty="0">
              <a:latin typeface="Times New Roman" panose="02020603050405020304" pitchFamily="18" charset="0"/>
              <a:ea typeface="宋体" panose="02010600030101010101" pitchFamily="2" charset="-122"/>
              <a:cs typeface="宋体" panose="02010600030101010101" pitchFamily="2" charset="-122"/>
            </a:endParaRPr>
          </a:p>
        </p:txBody>
      </p:sp>
      <p:sp>
        <p:nvSpPr>
          <p:cNvPr id="15" name="椭圆 14"/>
          <p:cNvSpPr/>
          <p:nvPr/>
        </p:nvSpPr>
        <p:spPr>
          <a:xfrm>
            <a:off x="6450809" y="1048618"/>
            <a:ext cx="535783"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7072313" y="1454500"/>
            <a:ext cx="480774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7173" y="1761800"/>
            <a:ext cx="2300287" cy="5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536785" y="1121579"/>
            <a:ext cx="1635919" cy="403020"/>
          </a:xfrm>
          <a:prstGeom prst="ellipse">
            <a:avLst/>
          </a:prstGeom>
          <a:noFill/>
          <a:ln w="28575">
            <a:solidFill>
              <a:srgbClr val="FD7E0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19745" y="1422494"/>
            <a:ext cx="1830587" cy="403020"/>
          </a:xfrm>
          <a:prstGeom prst="ellipse">
            <a:avLst/>
          </a:prstGeom>
          <a:noFill/>
          <a:ln w="28575">
            <a:solidFill>
              <a:srgbClr val="FD7E0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081090" y="6065709"/>
            <a:ext cx="1635919" cy="403020"/>
          </a:xfrm>
          <a:prstGeom prst="ellipse">
            <a:avLst/>
          </a:prstGeom>
          <a:noFill/>
          <a:ln w="28575">
            <a:solidFill>
              <a:srgbClr val="FD7E0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168629" y="6041717"/>
            <a:ext cx="1246584" cy="403020"/>
          </a:xfrm>
          <a:prstGeom prst="ellipse">
            <a:avLst/>
          </a:prstGeom>
          <a:noFill/>
          <a:ln w="28575">
            <a:solidFill>
              <a:srgbClr val="FD7E0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0011225" y="6267215"/>
            <a:ext cx="2199383" cy="523220"/>
          </a:xfrm>
          <a:prstGeom prst="rect">
            <a:avLst/>
          </a:prstGeom>
          <a:solidFill>
            <a:srgbClr val="92D050"/>
          </a:solidFill>
        </p:spPr>
        <p:txBody>
          <a:bodyPr wrap="square">
            <a:spAutoFit/>
          </a:bodyPr>
          <a:lstStyle/>
          <a:p>
            <a:r>
              <a:rPr lang="en-US" altLang="zh-CN" sz="2800" b="1" dirty="0">
                <a:solidFill>
                  <a:srgbClr val="FF0000"/>
                </a:solidFill>
              </a:rPr>
              <a:t>2018</a:t>
            </a:r>
            <a:r>
              <a:rPr lang="zh-CN" altLang="en-US" sz="2800" b="1" dirty="0">
                <a:solidFill>
                  <a:srgbClr val="FF0000"/>
                </a:solidFill>
              </a:rPr>
              <a:t>江苏卷</a:t>
            </a:r>
            <a:endParaRPr lang="zh-CN" altLang="en-US" sz="2800" dirty="0"/>
          </a:p>
        </p:txBody>
      </p:sp>
      <p:sp>
        <p:nvSpPr>
          <p:cNvPr id="2" name="object 21"/>
          <p:cNvSpPr/>
          <p:nvPr/>
        </p:nvSpPr>
        <p:spPr>
          <a:xfrm>
            <a:off x="10494464" y="4822046"/>
            <a:ext cx="1034354" cy="1288298"/>
          </a:xfrm>
          <a:prstGeom prst="rect">
            <a:avLst/>
          </a:prstGeom>
          <a:blipFill>
            <a:blip r:embed="rId1" cstate="print"/>
            <a:stretch>
              <a:fillRect/>
            </a:stretch>
          </a:blipFill>
        </p:spPr>
        <p:txBody>
          <a:bodyPr wrap="square" lIns="0" tIns="0" rIns="0" bIns="0" rtlCol="0"/>
          <a:lstStyle/>
          <a:p/>
        </p:txBody>
      </p:sp>
      <p:sp>
        <p:nvSpPr>
          <p:cNvPr id="4" name="文本框 3"/>
          <p:cNvSpPr txBox="1"/>
          <p:nvPr/>
        </p:nvSpPr>
        <p:spPr>
          <a:xfrm>
            <a:off x="407199" y="293997"/>
            <a:ext cx="6097191" cy="523220"/>
          </a:xfrm>
          <a:prstGeom prst="rect">
            <a:avLst/>
          </a:prstGeom>
          <a:noFill/>
        </p:spPr>
        <p:txBody>
          <a:bodyPr wrap="square">
            <a:spAutoFit/>
          </a:bodyPr>
          <a:lstStyle/>
          <a:p>
            <a:r>
              <a:rPr lang="en-US" altLang="zh-CN" sz="2800" b="1" dirty="0">
                <a:solidFill>
                  <a:srgbClr val="FF0000"/>
                </a:solidFill>
              </a:rPr>
              <a:t>Mini reading 1</a:t>
            </a:r>
            <a:endParaRPr lang="zh-CN" altLang="en-US" sz="2800" dirty="0"/>
          </a:p>
        </p:txBody>
      </p:sp>
      <p:sp>
        <p:nvSpPr>
          <p:cNvPr id="6" name="椭圆 5"/>
          <p:cNvSpPr/>
          <p:nvPr/>
        </p:nvSpPr>
        <p:spPr>
          <a:xfrm>
            <a:off x="152400" y="3224530"/>
            <a:ext cx="11727180" cy="1047750"/>
          </a:xfrm>
          <a:prstGeom prst="ellipse">
            <a:avLst/>
          </a:prstGeom>
          <a:noFill/>
          <a:ln w="28575">
            <a:solidFill>
              <a:srgbClr val="FD7E0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2" grpId="0" animBg="1"/>
      <p:bldP spid="23" grpId="0" animBg="1"/>
      <p:bldP spid="24" grpId="0" animBg="1"/>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5</a:t>
            </a:r>
            <a:endParaRPr lang="zh-CN" altLang="en-US" b="1" dirty="0">
              <a:solidFill>
                <a:srgbClr val="FF0000"/>
              </a:solidFill>
            </a:endParaRPr>
          </a:p>
        </p:txBody>
      </p:sp>
      <p:sp>
        <p:nvSpPr>
          <p:cNvPr id="4" name="文本框 3"/>
          <p:cNvSpPr txBox="1"/>
          <p:nvPr/>
        </p:nvSpPr>
        <p:spPr>
          <a:xfrm>
            <a:off x="4710546" y="3997275"/>
            <a:ext cx="1678302" cy="830997"/>
          </a:xfrm>
          <a:prstGeom prst="rect">
            <a:avLst/>
          </a:prstGeom>
          <a:solidFill>
            <a:schemeClr val="bg1">
              <a:lumMod val="95000"/>
            </a:schemeClr>
          </a:solidFill>
        </p:spPr>
        <p:txBody>
          <a:bodyPr wrap="square">
            <a:spAutoFit/>
          </a:bodyPr>
          <a:lstStyle/>
          <a:p>
            <a:r>
              <a:rPr lang="zh-CN" altLang="en-US" sz="2400" b="1" dirty="0">
                <a:solidFill>
                  <a:srgbClr val="0070C0"/>
                </a:solidFill>
              </a:rPr>
              <a:t>课后巩固练习答案</a:t>
            </a:r>
            <a:endParaRPr lang="zh-CN" altLang="en-US" sz="2400" b="1" dirty="0">
              <a:solidFill>
                <a:srgbClr val="0070C0"/>
              </a:solidFill>
            </a:endParaRPr>
          </a:p>
        </p:txBody>
      </p:sp>
      <p:sp>
        <p:nvSpPr>
          <p:cNvPr id="7" name="副标题 6"/>
          <p:cNvSpPr txBox="1"/>
          <p:nvPr/>
        </p:nvSpPr>
        <p:spPr>
          <a:xfrm>
            <a:off x="3128227" y="2933748"/>
            <a:ext cx="5395912" cy="659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dirty="0"/>
              <a:t>证明例子前面观点</a:t>
            </a:r>
            <a:endParaRPr lang="zh-CN" altLang="en-US" sz="3200" b="1" dirty="0"/>
          </a:p>
        </p:txBody>
      </p:sp>
      <p:sp>
        <p:nvSpPr>
          <p:cNvPr id="3" name="object 6"/>
          <p:cNvSpPr/>
          <p:nvPr/>
        </p:nvSpPr>
        <p:spPr>
          <a:xfrm>
            <a:off x="8910918" y="3221318"/>
            <a:ext cx="1828683" cy="2329119"/>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9870" y="476885"/>
            <a:ext cx="11962130" cy="5692775"/>
          </a:xfrm>
          <a:prstGeom prst="rect">
            <a:avLst/>
          </a:prstGeom>
          <a:noFill/>
        </p:spPr>
        <p:txBody>
          <a:bodyPr wrap="square" rtlCol="0">
            <a:spAutoFit/>
          </a:bodyPr>
          <a:p>
            <a:r>
              <a:rPr lang="en-US" altLang="zh-CN" sz="2800">
                <a:latin typeface="Times New Roman" panose="02020603050405020304" pitchFamily="18" charset="0"/>
                <a:cs typeface="Times New Roman" panose="02020603050405020304" pitchFamily="18" charset="0"/>
              </a:rPr>
              <a:t>   </a:t>
            </a:r>
            <a:r>
              <a:rPr lang="zh-CN" altLang="en-US" sz="2800">
                <a:solidFill>
                  <a:srgbClr val="FF0000"/>
                </a:solidFill>
                <a:latin typeface="Times New Roman" panose="02020603050405020304" pitchFamily="18" charset="0"/>
                <a:cs typeface="Times New Roman" panose="02020603050405020304" pitchFamily="18" charset="0"/>
              </a:rPr>
              <a:t>People seem to forget that since innovation is a change，there can be no innovation without change</a:t>
            </a:r>
            <a:r>
              <a:rPr lang="zh-CN" altLang="en-US" sz="2800">
                <a:latin typeface="Times New Roman" panose="02020603050405020304" pitchFamily="18" charset="0"/>
                <a:cs typeface="Times New Roman" panose="02020603050405020304" pitchFamily="18" charset="0"/>
              </a:rPr>
              <a:t>．Unfortunately，conventional wisdom prevents leaders，followers and companies from changing and therefore innovating．If companies don't innovate，but their competitors do，the future is likely to be problematic．</a:t>
            </a:r>
            <a:r>
              <a:rPr lang="zh-CN" altLang="en-US" sz="2800">
                <a:solidFill>
                  <a:srgbClr val="FF0000"/>
                </a:solidFill>
                <a:latin typeface="Times New Roman" panose="02020603050405020304" pitchFamily="18" charset="0"/>
                <a:cs typeface="Times New Roman" panose="02020603050405020304" pitchFamily="18" charset="0"/>
              </a:rPr>
              <a:t>Breaking from conventional wisdom has led to many of the most innovative companies and products in history across many industries</a:t>
            </a:r>
            <a:r>
              <a:rPr lang="en-US" altLang="zh-CN" sz="2800">
                <a:solidFill>
                  <a:srgbClr val="FF0000"/>
                </a:solidFill>
                <a:latin typeface="Times New Roman" panose="02020603050405020304" pitchFamily="18" charset="0"/>
                <a:cs typeface="Times New Roman" panose="02020603050405020304" pitchFamily="18" charset="0"/>
              </a:rPr>
              <a:t>, </a:t>
            </a:r>
            <a:r>
              <a:rPr lang="zh-CN" altLang="en-US" sz="2800">
                <a:solidFill>
                  <a:srgbClr val="FF0000"/>
                </a:solidFill>
                <a:latin typeface="Times New Roman" panose="02020603050405020304" pitchFamily="18" charset="0"/>
                <a:cs typeface="Times New Roman" panose="02020603050405020304" pitchFamily="18" charset="0"/>
              </a:rPr>
              <a:t>so it has a powerful effect on business success</a:t>
            </a:r>
            <a:r>
              <a:rPr lang="zh-CN" altLang="en-US" sz="2800">
                <a:latin typeface="Times New Roman" panose="02020603050405020304" pitchFamily="18" charset="0"/>
                <a:cs typeface="Times New Roman" panose="02020603050405020304" pitchFamily="18" charset="0"/>
              </a:rPr>
              <a:t>．</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    </a:t>
            </a:r>
            <a:r>
              <a:rPr lang="zh-CN" altLang="en-US" sz="2800">
                <a:solidFill>
                  <a:srgbClr val="FF0000"/>
                </a:solidFill>
                <a:latin typeface="Times New Roman" panose="02020603050405020304" pitchFamily="18" charset="0"/>
                <a:cs typeface="Times New Roman" panose="02020603050405020304" pitchFamily="18" charset="0"/>
              </a:rPr>
              <a:t>Ted Turner </a:t>
            </a:r>
            <a:r>
              <a:rPr lang="zh-CN" altLang="en-US" sz="2800">
                <a:latin typeface="Times New Roman" panose="02020603050405020304" pitchFamily="18" charset="0"/>
                <a:cs typeface="Times New Roman" panose="02020603050405020304" pitchFamily="18" charset="0"/>
              </a:rPr>
              <a:t>（founder of CNN） knew little，if anything，about the news business，but he knew it was inconvenient to watch news only at the dinner hour，as was common before CNN．Turner's solution was to create a cable channel dedicated to news 24 hours a day．The news establishment reflected conventional wisdom at the time，and predicted his idea would fail because no one wanted to watch the news all day．</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18"/>
            <a:ext cx="12192000" cy="6000750"/>
          </a:xfrm>
          <a:prstGeom prst="rect">
            <a:avLst/>
          </a:prstGeom>
          <a:noFill/>
        </p:spPr>
        <p:txBody>
          <a:bodyPr wrap="square" rtlCol="0">
            <a:spAutoFit/>
          </a:bodyPr>
          <a:lstStyle/>
          <a:p>
            <a:pPr marR="0" indent="266700" algn="just" defTabSz="914400" fontAlgn="auto">
              <a:spcBef>
                <a:spcPts val="0"/>
              </a:spcBef>
              <a:spcAft>
                <a:spcPts val="0"/>
              </a:spcAft>
              <a:buClrTx/>
              <a:buSzTx/>
              <a:buFontTx/>
              <a:buNone/>
              <a:defRPr/>
            </a:pPr>
            <a:r>
              <a:rPr kumimoji="0" lang="en-US" altLang="zh-CN" sz="3200" u="sng" kern="100" cap="none" spc="0" normalizeH="0" baseline="0" noProof="0" dirty="0" smtClean="0">
                <a:latin typeface="Times New Roman" panose="02020603050405020304" pitchFamily="18" charset="0"/>
                <a:ea typeface="+mn-ea"/>
                <a:cs typeface="Times New Roman" panose="02020603050405020304" pitchFamily="18" charset="0"/>
              </a:rPr>
              <a:t>31</a:t>
            </a:r>
            <a:endParaRPr kumimoji="0" lang="en-US" altLang="zh-CN" sz="3200" u="sng" kern="100" cap="none" spc="0" normalizeH="0" baseline="0" noProof="0" dirty="0" smtClean="0">
              <a:latin typeface="Times New Roman" panose="02020603050405020304" pitchFamily="18" charset="0"/>
              <a:ea typeface="+mn-ea"/>
              <a:cs typeface="Times New Roman" panose="02020603050405020304" pitchFamily="18" charset="0"/>
            </a:endParaRPr>
          </a:p>
          <a:p>
            <a:pPr marR="0" indent="266700" algn="just" defTabSz="914400" fontAlgn="auto">
              <a:spcBef>
                <a:spcPts val="0"/>
              </a:spcBef>
              <a:spcAft>
                <a:spcPts val="0"/>
              </a:spcAft>
              <a:buClrTx/>
              <a:buSzTx/>
              <a:buFontTx/>
              <a:buNone/>
              <a:defRPr/>
            </a:pPr>
            <a:r>
              <a:rPr kumimoji="0" lang="en-US" altLang="zh-CN" sz="3200" u="sng" kern="100" cap="none" spc="0" normalizeH="0" baseline="0" noProof="0" dirty="0" smtClean="0">
                <a:latin typeface="Times New Roman" panose="02020603050405020304" pitchFamily="18" charset="0"/>
                <a:ea typeface="+mn-ea"/>
                <a:cs typeface="Times New Roman" panose="02020603050405020304" pitchFamily="18" charset="0"/>
              </a:rPr>
              <a:t>Punctuation. Even, if a sentence is badly punctuated. like this one: It can still be, understood. </a:t>
            </a:r>
            <a:r>
              <a:rPr kumimoji="0" lang="en-US" altLang="zh-CN" sz="3200" kern="100" cap="none" spc="0" normalizeH="0" baseline="0" noProof="0" dirty="0" smtClean="0">
                <a:latin typeface="Times New Roman" panose="02020603050405020304" pitchFamily="18" charset="0"/>
                <a:ea typeface="+mn-ea"/>
                <a:cs typeface="Times New Roman" panose="02020603050405020304" pitchFamily="18" charset="0"/>
              </a:rPr>
              <a:t>This short piece of text shows that it is the words that are the important part of the sentence, not the symbols between them. </a:t>
            </a:r>
            <a:r>
              <a:rPr kumimoji="0" lang="en-US" altLang="zh-CN" sz="3200" kern="100" cap="none" spc="0" normalizeH="0" baseline="0" noProof="0" dirty="0" smtClean="0">
                <a:solidFill>
                  <a:srgbClr val="FF0000"/>
                </a:solidFill>
                <a:latin typeface="Times New Roman" panose="02020603050405020304" pitchFamily="18" charset="0"/>
                <a:ea typeface="+mn-ea"/>
                <a:cs typeface="Times New Roman" panose="02020603050405020304" pitchFamily="18" charset="0"/>
              </a:rPr>
              <a:t>Oxford-based linguist Kelly Jones says, "It is the order in which the words appear that conveys the meaning, not the punctuation marks. If there is any doubt in the meaning of the sentence, people are clever enough to work out what the person is really trying to say. </a:t>
            </a:r>
            <a:r>
              <a:rPr kumimoji="0" lang="en-US" altLang="zh-CN" sz="3200" kern="100" cap="none" spc="0" normalizeH="0" baseline="0" noProof="0" dirty="0" smtClean="0">
                <a:gradFill>
                  <a:gsLst>
                    <a:gs pos="0">
                      <a:srgbClr val="14CD68"/>
                    </a:gs>
                    <a:gs pos="100000">
                      <a:srgbClr val="035C7D"/>
                    </a:gs>
                  </a:gsLst>
                  <a:lin scaled="0"/>
                </a:gradFill>
                <a:latin typeface="Times New Roman" panose="02020603050405020304" pitchFamily="18" charset="0"/>
                <a:ea typeface="+mn-ea"/>
                <a:cs typeface="Times New Roman" panose="02020603050405020304" pitchFamily="18" charset="0"/>
              </a:rPr>
              <a:t>For instance</a:t>
            </a:r>
            <a:r>
              <a:rPr kumimoji="0" lang="en-US" altLang="zh-CN" sz="3200" kern="100" cap="none" spc="0" normalizeH="0" baseline="0" noProof="0" dirty="0" smtClean="0">
                <a:solidFill>
                  <a:srgbClr val="FF0000"/>
                </a:solidFill>
                <a:latin typeface="Times New Roman" panose="02020603050405020304" pitchFamily="18" charset="0"/>
                <a:ea typeface="+mn-ea"/>
                <a:cs typeface="Times New Roman" panose="02020603050405020304" pitchFamily="18" charset="0"/>
              </a:rPr>
              <a:t>, when people speak, they do not use punctuation and yet we can still understand each other.”</a:t>
            </a:r>
            <a:r>
              <a:rPr kumimoji="0" lang="en-US" altLang="zh-CN" sz="3200" kern="100" cap="none" spc="0" normalizeH="0" baseline="0" noProof="0" dirty="0" smtClean="0">
                <a:latin typeface="Times New Roman" panose="02020603050405020304" pitchFamily="18" charset="0"/>
                <a:ea typeface="+mn-ea"/>
                <a:cs typeface="Times New Roman" panose="02020603050405020304" pitchFamily="18" charset="0"/>
              </a:rPr>
              <a:t> Also, punctuation can be confusing -there are lots of complex rules to observe, and if it is used incorrectly it can cause more problems than if there were none, Punctuation simply isn't needed.</a:t>
            </a:r>
            <a:r>
              <a:rPr kumimoji="0" lang="en-US" altLang="zh-CN" sz="3200" u="sng" kern="100" cap="none" spc="-2835" normalizeH="0" baseline="0" noProof="0" dirty="0" smtClean="0">
                <a:latin typeface="Times New Roman" panose="02020603050405020304" pitchFamily="18" charset="0"/>
                <a:ea typeface="+mn-ea"/>
                <a:cs typeface="Times New Roman" panose="02020603050405020304" pitchFamily="18" charset="0"/>
              </a:rPr>
              <a:t>628</a:t>
            </a:r>
            <a:endParaRPr kumimoji="0" lang="en-US" altLang="zh-CN" sz="3200" kern="100" cap="none" spc="0" normalizeH="0" baseline="0" noProof="0" dirty="0" smtClean="0">
              <a:latin typeface="等线" panose="02010600030101010101" pitchFamily="2" charset="-122"/>
              <a:ea typeface="+mn-ea"/>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3"/>
          <p:cNvSpPr txBox="1"/>
          <p:nvPr/>
        </p:nvSpPr>
        <p:spPr>
          <a:xfrm>
            <a:off x="38100" y="765175"/>
            <a:ext cx="12153900" cy="4032250"/>
          </a:xfrm>
          <a:prstGeom prst="rect">
            <a:avLst/>
          </a:prstGeom>
          <a:noFill/>
          <a:ln w="9525">
            <a:noFill/>
          </a:ln>
        </p:spPr>
        <p:txBody>
          <a:bodyPr wrap="square" anchor="t" anchorCtr="0">
            <a:spAutoFit/>
          </a:bodyPr>
          <a:p>
            <a:r>
              <a:rPr lang="zh-CN" altLang="en-US" sz="3200">
                <a:latin typeface="等线" panose="02010600030101010101" pitchFamily="2" charset="-122"/>
                <a:ea typeface="等线" panose="02010600030101010101" pitchFamily="2" charset="-122"/>
              </a:rPr>
              <a:t>31. Which of the following can be a strong argument against Kelly Jones's opinion?</a:t>
            </a:r>
            <a:endParaRPr lang="zh-CN" altLang="en-US" sz="3200">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A Punctuation adds to the effect and richness of a language.</a:t>
            </a:r>
            <a:endParaRPr lang="zh-CN" altLang="en-US" sz="3200">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B. Without punctuation, people would be breathless when speaking.</a:t>
            </a:r>
            <a:endParaRPr lang="zh-CN" altLang="en-US" sz="3200">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C Pauses and tones in speech serve similar functions to punctuation.</a:t>
            </a:r>
            <a:endParaRPr lang="zh-CN" altLang="en-US" sz="3200">
              <a:latin typeface="等线" panose="02010600030101010101" pitchFamily="2" charset="-122"/>
              <a:ea typeface="等线" panose="02010600030101010101" pitchFamily="2" charset="-122"/>
            </a:endParaRPr>
          </a:p>
          <a:p>
            <a:r>
              <a:rPr lang="zh-CN" altLang="en-US" sz="3200">
                <a:latin typeface="等线" panose="02010600030101010101" pitchFamily="2" charset="-122"/>
                <a:ea typeface="等线" panose="02010600030101010101" pitchFamily="2" charset="-122"/>
              </a:rPr>
              <a:t>D. The choice and order of words are important to conveying meaning.</a:t>
            </a:r>
            <a:endParaRPr lang="zh-CN" altLang="en-US" sz="3200">
              <a:latin typeface="等线" panose="02010600030101010101" pitchFamily="2" charset="-122"/>
              <a:ea typeface="等线" panose="02010600030101010101" pitchFamily="2" charset="-122"/>
            </a:endParaRPr>
          </a:p>
          <a:p>
            <a:endParaRPr lang="zh-CN" altLang="en-US" sz="3200">
              <a:latin typeface="等线" panose="02010600030101010101" pitchFamily="2" charset="-122"/>
              <a:ea typeface="等线"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735106" y="2296458"/>
            <a:ext cx="5689599" cy="2265083"/>
          </a:xfrm>
          <a:prstGeom prst="roundRect">
            <a:avLst/>
          </a:prstGeom>
          <a:solidFill>
            <a:srgbClr val="14EC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solidFill>
                  <a:srgbClr val="C00000"/>
                </a:solidFill>
              </a:rPr>
              <a:t>Thank you !</a:t>
            </a:r>
            <a:endParaRPr lang="zh-CN" altLang="en-US" sz="8000" dirty="0">
              <a:solidFill>
                <a:srgbClr val="C00000"/>
              </a:solidFill>
            </a:endParaRPr>
          </a:p>
        </p:txBody>
      </p:sp>
      <p:sp>
        <p:nvSpPr>
          <p:cNvPr id="4" name="object 5"/>
          <p:cNvSpPr/>
          <p:nvPr/>
        </p:nvSpPr>
        <p:spPr>
          <a:xfrm>
            <a:off x="6938682" y="1831316"/>
            <a:ext cx="4577909" cy="319536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6530" y="255905"/>
            <a:ext cx="11839575" cy="5507990"/>
          </a:xfrm>
          <a:prstGeom prst="rect">
            <a:avLst/>
          </a:prstGeom>
          <a:noFill/>
        </p:spPr>
        <p:txBody>
          <a:bodyPr wrap="square" rtlCol="0">
            <a:spAutoFit/>
          </a:bodyPr>
          <a:p>
            <a:pPr indent="266700" fontAlgn="ctr"/>
            <a:r>
              <a:rPr lang="en-US" altLang="zh-CN" sz="32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For example,</a:t>
            </a:r>
            <a:r>
              <a:rPr lang="en-US" altLang="zh-CN" sz="3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take the Quick Cut Greens Harvester, a tool developed just a couple of years ago by a young farmer, Jonathan </a:t>
            </a:r>
            <a:r>
              <a:rPr lang="en-US" altLang="zh-CN" sz="32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Dysinger</a:t>
            </a:r>
            <a:r>
              <a:rPr lang="en-US"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 in Tennessee, with a small loan from a local Slow Money group</a:t>
            </a:r>
            <a:r>
              <a:rPr lang="en-US" altLang="zh-CN" sz="3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It enables small-scale farmers to harvest 175 pounds of green vegetables per hour—a huge improvement over harvesting just a few dozen pounds by hand—suddenly making </a:t>
            </a:r>
            <a:r>
              <a:rPr lang="en-US"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it </a:t>
            </a:r>
            <a:r>
              <a:rPr lang="en-US" altLang="zh-CN" sz="3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possible for the little guys to compete with large farms of California. Before </a:t>
            </a:r>
            <a:r>
              <a:rPr lang="en-US"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the tool</a:t>
            </a:r>
            <a:r>
              <a:rPr lang="en-US" altLang="zh-CN" sz="32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came out, small farmers couldn't touch the price per pound offered by California farms. But now, with the combination of a better price point and a generally fresher product, they can stay in business.</a:t>
            </a:r>
            <a:endParaRPr lang="zh-CN" altLang="en-US" sz="3200"/>
          </a:p>
        </p:txBody>
      </p:sp>
      <p:sp>
        <p:nvSpPr>
          <p:cNvPr id="3" name="文本框 2"/>
          <p:cNvSpPr txBox="1"/>
          <p:nvPr/>
        </p:nvSpPr>
        <p:spPr>
          <a:xfrm>
            <a:off x="3075305" y="5763895"/>
            <a:ext cx="2372995" cy="645160"/>
          </a:xfrm>
          <a:prstGeom prst="rect">
            <a:avLst/>
          </a:prstGeom>
          <a:noFill/>
        </p:spPr>
        <p:txBody>
          <a:bodyPr wrap="none" rtlCol="0">
            <a:spAutoFit/>
          </a:bodyPr>
          <a:p>
            <a:r>
              <a:rPr lang="en-US" altLang="zh-CN" sz="3600" b="1">
                <a:solidFill>
                  <a:srgbClr val="0000FF"/>
                </a:solidFill>
              </a:rPr>
              <a:t>by contrast</a:t>
            </a:r>
            <a:endParaRPr lang="en-US" altLang="zh-CN" sz="3600" b="1">
              <a:solidFill>
                <a:srgbClr val="0000FF"/>
              </a:solidFill>
            </a:endParaRPr>
          </a:p>
        </p:txBody>
      </p:sp>
      <p:sp>
        <p:nvSpPr>
          <p:cNvPr id="4" name="文本框 3"/>
          <p:cNvSpPr txBox="1"/>
          <p:nvPr/>
        </p:nvSpPr>
        <p:spPr>
          <a:xfrm>
            <a:off x="2924810" y="5299710"/>
            <a:ext cx="7988300" cy="521970"/>
          </a:xfrm>
          <a:prstGeom prst="rect">
            <a:avLst/>
          </a:prstGeom>
          <a:noFill/>
        </p:spPr>
        <p:txBody>
          <a:bodyPr wrap="none" rtlCol="0">
            <a:spAutoFit/>
          </a:bodyPr>
          <a:p>
            <a:r>
              <a:rPr lang="en-US" altLang="zh-CN" sz="2800" b="1">
                <a:solidFill>
                  <a:srgbClr val="0000FF"/>
                </a:solidFill>
              </a:rPr>
              <a:t>How does the author improve his idea in this para?</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98516" y="1639666"/>
            <a:ext cx="11100261" cy="4341830"/>
          </a:xfrm>
          <a:prstGeom prst="rect">
            <a:avLst/>
          </a:prstGeom>
        </p:spPr>
        <p:txBody>
          <a:bodyPr vert="horz" wrap="square" lIns="0" tIns="111760" rIns="0" bIns="0" rtlCol="0">
            <a:spAutoFit/>
          </a:bodyPr>
          <a:lstStyle/>
          <a:p>
            <a:pPr marL="384175">
              <a:spcBef>
                <a:spcPts val="880"/>
              </a:spcBef>
            </a:pPr>
            <a:r>
              <a:rPr sz="2000" b="1" spc="11" dirty="0">
                <a:latin typeface="Cambria" panose="02040503050406030204" pitchFamily="18" charset="0"/>
                <a:ea typeface="Cambria" panose="02040503050406030204" pitchFamily="18" charset="0"/>
                <a:cs typeface="Arial" panose="020B0604020202020204"/>
              </a:rPr>
              <a:t>53. The bird watchers’ behavior shows that they ______.</a:t>
            </a:r>
            <a:endParaRPr sz="2000" b="1" spc="11" dirty="0">
              <a:latin typeface="Cambria" panose="02040503050406030204" pitchFamily="18" charset="0"/>
              <a:ea typeface="Cambria" panose="02040503050406030204" pitchFamily="18" charset="0"/>
              <a:cs typeface="Arial" panose="020B0604020202020204"/>
            </a:endParaRPr>
          </a:p>
          <a:p>
            <a:pPr marL="716915" indent="-332740">
              <a:spcBef>
                <a:spcPts val="780"/>
              </a:spcBef>
              <a:buAutoNum type="alphaUcPeriod"/>
              <a:tabLst>
                <a:tab pos="716915" algn="l"/>
              </a:tabLst>
            </a:pPr>
            <a:r>
              <a:rPr sz="2000" b="1" spc="11" dirty="0">
                <a:latin typeface="Cambria" panose="02040503050406030204" pitchFamily="18" charset="0"/>
                <a:ea typeface="Cambria" panose="02040503050406030204" pitchFamily="18" charset="0"/>
                <a:cs typeface="Arial" panose="020B0604020202020204"/>
              </a:rPr>
              <a:t>are very patient in their observation</a:t>
            </a:r>
            <a:endParaRPr sz="2000" b="1" spc="11" dirty="0">
              <a:latin typeface="Cambria" panose="02040503050406030204" pitchFamily="18" charset="0"/>
              <a:ea typeface="Cambria" panose="02040503050406030204" pitchFamily="18" charset="0"/>
              <a:cs typeface="Arial" panose="020B0604020202020204"/>
            </a:endParaRPr>
          </a:p>
          <a:p>
            <a:pPr marL="716915" indent="-332740">
              <a:spcBef>
                <a:spcPts val="780"/>
              </a:spcBef>
              <a:buAutoNum type="alphaUcPeriod"/>
              <a:tabLst>
                <a:tab pos="716915" algn="l"/>
              </a:tabLst>
            </a:pPr>
            <a:r>
              <a:rPr sz="2000" b="1" spc="11" dirty="0">
                <a:latin typeface="Cambria" panose="02040503050406030204" pitchFamily="18" charset="0"/>
                <a:ea typeface="Cambria" panose="02040503050406030204" pitchFamily="18" charset="0"/>
                <a:cs typeface="Arial" panose="020B0604020202020204"/>
              </a:rPr>
              <a:t>are really fascinated by nature</a:t>
            </a:r>
            <a:endParaRPr sz="2000" b="1" spc="11" dirty="0">
              <a:latin typeface="Cambria" panose="02040503050406030204" pitchFamily="18" charset="0"/>
              <a:ea typeface="Cambria" panose="02040503050406030204" pitchFamily="18" charset="0"/>
              <a:cs typeface="Arial" panose="020B0604020202020204"/>
            </a:endParaRPr>
          </a:p>
          <a:p>
            <a:pPr marL="726440" indent="-342265">
              <a:spcBef>
                <a:spcPts val="780"/>
              </a:spcBef>
              <a:buAutoNum type="alphaUcPeriod"/>
              <a:tabLst>
                <a:tab pos="726440" algn="l"/>
              </a:tabLst>
            </a:pPr>
            <a:r>
              <a:rPr sz="2000" b="1" spc="11" dirty="0">
                <a:latin typeface="Cambria" panose="02040503050406030204" pitchFamily="18" charset="0"/>
                <a:ea typeface="Cambria" panose="02040503050406030204" pitchFamily="18" charset="0"/>
                <a:cs typeface="Arial" panose="020B0604020202020204"/>
              </a:rPr>
              <a:t>care only about the names of birds</a:t>
            </a:r>
            <a:endParaRPr sz="2000" b="1" spc="11" dirty="0">
              <a:latin typeface="Cambria" panose="02040503050406030204" pitchFamily="18" charset="0"/>
              <a:ea typeface="Cambria" panose="02040503050406030204" pitchFamily="18" charset="0"/>
              <a:cs typeface="Arial" panose="020B0604020202020204"/>
            </a:endParaRPr>
          </a:p>
          <a:p>
            <a:pPr marL="726440" indent="-342265">
              <a:spcBef>
                <a:spcPts val="780"/>
              </a:spcBef>
              <a:buAutoNum type="alphaUcPeriod"/>
              <a:tabLst>
                <a:tab pos="726440" algn="l"/>
              </a:tabLst>
            </a:pPr>
            <a:r>
              <a:rPr sz="2000" b="1" spc="11" dirty="0">
                <a:latin typeface="Cambria" panose="02040503050406030204" pitchFamily="18" charset="0"/>
                <a:ea typeface="Cambria" panose="02040503050406030204" pitchFamily="18" charset="0"/>
                <a:cs typeface="Arial" panose="020B0604020202020204"/>
              </a:rPr>
              <a:t>question the accuracy of the field guides</a:t>
            </a:r>
            <a:endParaRPr sz="2000" b="1" spc="11" dirty="0">
              <a:latin typeface="Cambria" panose="02040503050406030204" pitchFamily="18" charset="0"/>
              <a:ea typeface="Cambria" panose="02040503050406030204" pitchFamily="18" charset="0"/>
              <a:cs typeface="Arial" panose="020B0604020202020204"/>
            </a:endParaRPr>
          </a:p>
          <a:p>
            <a:pPr>
              <a:spcBef>
                <a:spcPts val="30"/>
              </a:spcBef>
            </a:pPr>
            <a:endParaRPr sz="2300" dirty="0">
              <a:latin typeface="Times New Roman" panose="02020603050405020304"/>
              <a:cs typeface="Times New Roman" panose="02020603050405020304"/>
            </a:endParaRPr>
          </a:p>
          <a:p>
            <a:pPr marL="12700" marR="5080" indent="333375" algn="just">
              <a:lnSpc>
                <a:spcPct val="134000"/>
              </a:lnSpc>
              <a:spcBef>
                <a:spcPts val="5"/>
              </a:spcBef>
            </a:pPr>
            <a:r>
              <a:rPr lang="en-US" altLang="zh-CN" sz="2000" spc="2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   </a:t>
            </a:r>
            <a:r>
              <a:rPr sz="2400" b="1" spc="1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Another block </a:t>
            </a:r>
            <a:r>
              <a:rPr sz="2400" b="1" spc="2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to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awareness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is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the obsession( </a:t>
            </a:r>
            <a:r>
              <a:rPr sz="2400" b="1" spc="255" dirty="0">
                <a:solidFill>
                  <a:schemeClr val="tx1">
                    <a:lumMod val="95000"/>
                    <a:lumOff val="5000"/>
                  </a:schemeClr>
                </a:solidFill>
                <a:latin typeface="Cambria" panose="02040503050406030204" pitchFamily="18" charset="0"/>
                <a:ea typeface="Cambria" panose="02040503050406030204" pitchFamily="18" charset="0"/>
                <a:cs typeface="微软雅黑" panose="020B0503020204020204" charset="-122"/>
              </a:rPr>
              <a:t>痴 迷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 many </a:t>
            </a:r>
            <a:r>
              <a:rPr sz="2400" b="1" spc="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of us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have </a:t>
            </a:r>
            <a:r>
              <a:rPr sz="2400" b="1" spc="2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with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naming </a:t>
            </a:r>
            <a:r>
              <a:rPr sz="2400" b="1" spc="1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things. </a:t>
            </a:r>
            <a:r>
              <a:rPr sz="2400" b="1" spc="25" dirty="0">
                <a:solidFill>
                  <a:schemeClr val="tx1">
                    <a:lumMod val="95000"/>
                    <a:lumOff val="5000"/>
                  </a:schemeClr>
                </a:solidFill>
                <a:latin typeface="Cambria" panose="02040503050406030204" pitchFamily="18" charset="0"/>
                <a:ea typeface="Cambria" panose="02040503050406030204" pitchFamily="18" charset="0"/>
                <a:cs typeface="微软雅黑" panose="020B0503020204020204" charset="-122"/>
              </a:rPr>
              <a:t>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I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saw </a:t>
            </a:r>
            <a:r>
              <a:rPr sz="2400" b="1" spc="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bird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watchers </a:t>
            </a:r>
            <a:r>
              <a:rPr sz="2400" b="1" spc="2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who </a:t>
            </a:r>
            <a:r>
              <a:rPr sz="2400" b="1" spc="1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spotted </a:t>
            </a:r>
            <a:r>
              <a:rPr sz="2400" b="1" spc="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a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bird,  immediately </a:t>
            </a:r>
            <a:r>
              <a:rPr sz="2400" b="1" spc="1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looked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it </a:t>
            </a:r>
            <a:r>
              <a:rPr sz="2400" b="1" spc="5"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up </a:t>
            </a:r>
            <a:r>
              <a:rPr sz="2400" b="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in </a:t>
            </a:r>
            <a:r>
              <a:rPr sz="2400" b="1" spc="11" dirty="0">
                <a:solidFill>
                  <a:schemeClr val="tx1">
                    <a:lumMod val="95000"/>
                    <a:lumOff val="5000"/>
                  </a:schemeClr>
                </a:solidFill>
                <a:latin typeface="Cambria" panose="02040503050406030204" pitchFamily="18" charset="0"/>
                <a:ea typeface="Cambria" panose="02040503050406030204" pitchFamily="18" charset="0"/>
                <a:cs typeface="Arial" panose="020B0604020202020204"/>
              </a:rPr>
              <a:t>field guides, </a:t>
            </a:r>
            <a:r>
              <a:rPr sz="2400" b="1" spc="5" dirty="0">
                <a:latin typeface="Cambria" panose="02040503050406030204" pitchFamily="18" charset="0"/>
                <a:ea typeface="Cambria" panose="02040503050406030204" pitchFamily="18" charset="0"/>
                <a:cs typeface="Arial" panose="020B0604020202020204"/>
              </a:rPr>
              <a:t>and </a:t>
            </a:r>
            <a:r>
              <a:rPr sz="2400" b="1" spc="11" dirty="0">
                <a:latin typeface="Cambria" panose="02040503050406030204" pitchFamily="18" charset="0"/>
                <a:ea typeface="Cambria" panose="02040503050406030204" pitchFamily="18" charset="0"/>
                <a:cs typeface="Arial" panose="020B0604020202020204"/>
              </a:rPr>
              <a:t>said, </a:t>
            </a:r>
            <a:r>
              <a:rPr sz="2400" b="1" spc="5" dirty="0">
                <a:latin typeface="Cambria" panose="02040503050406030204" pitchFamily="18" charset="0"/>
                <a:ea typeface="Cambria" panose="02040503050406030204" pitchFamily="18" charset="0"/>
                <a:cs typeface="Arial" panose="020B0604020202020204"/>
              </a:rPr>
              <a:t>a </a:t>
            </a:r>
            <a:r>
              <a:rPr sz="2400" b="1" spc="11" dirty="0">
                <a:latin typeface="Cambria" panose="02040503050406030204" pitchFamily="18" charset="0"/>
                <a:ea typeface="Cambria" panose="02040503050406030204" pitchFamily="18" charset="0"/>
                <a:cs typeface="Arial" panose="020B0604020202020204"/>
              </a:rPr>
              <a:t>“ruby-crowned  kinglet” </a:t>
            </a:r>
            <a:r>
              <a:rPr sz="2400" b="1" spc="5" dirty="0">
                <a:latin typeface="Cambria" panose="02040503050406030204" pitchFamily="18" charset="0"/>
                <a:ea typeface="Cambria" panose="02040503050406030204" pitchFamily="18" charset="0"/>
                <a:cs typeface="Arial" panose="020B0604020202020204"/>
              </a:rPr>
              <a:t>and </a:t>
            </a:r>
            <a:r>
              <a:rPr sz="2400" b="1" spc="25" dirty="0">
                <a:latin typeface="Cambria" panose="02040503050406030204" pitchFamily="18" charset="0"/>
                <a:ea typeface="Cambria" panose="02040503050406030204" pitchFamily="18" charset="0"/>
                <a:cs typeface="Arial" panose="020B0604020202020204"/>
              </a:rPr>
              <a:t>checked </a:t>
            </a:r>
            <a:r>
              <a:rPr sz="2400" b="1" dirty="0">
                <a:latin typeface="Cambria" panose="02040503050406030204" pitchFamily="18" charset="0"/>
                <a:ea typeface="Cambria" panose="02040503050406030204" pitchFamily="18" charset="0"/>
                <a:cs typeface="Arial" panose="020B0604020202020204"/>
              </a:rPr>
              <a:t>it </a:t>
            </a:r>
            <a:r>
              <a:rPr sz="2400" b="1" spc="11" dirty="0">
                <a:latin typeface="Cambria" panose="02040503050406030204" pitchFamily="18" charset="0"/>
                <a:ea typeface="Cambria" panose="02040503050406030204" pitchFamily="18" charset="0"/>
                <a:cs typeface="Arial" panose="020B0604020202020204"/>
              </a:rPr>
              <a:t>off. </a:t>
            </a:r>
            <a:r>
              <a:rPr sz="2400" b="1" spc="51" dirty="0">
                <a:latin typeface="Cambria" panose="02040503050406030204" pitchFamily="18" charset="0"/>
                <a:ea typeface="Cambria" panose="02040503050406030204" pitchFamily="18" charset="0"/>
                <a:cs typeface="Arial" panose="020B0604020202020204"/>
              </a:rPr>
              <a:t>They </a:t>
            </a:r>
            <a:r>
              <a:rPr sz="2400" b="1" spc="5" dirty="0">
                <a:latin typeface="Cambria" panose="02040503050406030204" pitchFamily="18" charset="0"/>
                <a:ea typeface="Cambria" panose="02040503050406030204" pitchFamily="18" charset="0"/>
                <a:cs typeface="Arial" panose="020B0604020202020204"/>
              </a:rPr>
              <a:t>no longer paid </a:t>
            </a:r>
            <a:r>
              <a:rPr sz="2400" b="1" spc="15" dirty="0">
                <a:latin typeface="Cambria" panose="02040503050406030204" pitchFamily="18" charset="0"/>
                <a:ea typeface="Cambria" panose="02040503050406030204" pitchFamily="18" charset="0"/>
                <a:cs typeface="Arial" panose="020B0604020202020204"/>
              </a:rPr>
              <a:t>attention </a:t>
            </a:r>
            <a:r>
              <a:rPr sz="2400" b="1" spc="25" dirty="0">
                <a:latin typeface="Cambria" panose="02040503050406030204" pitchFamily="18" charset="0"/>
                <a:ea typeface="Cambria" panose="02040503050406030204" pitchFamily="18" charset="0"/>
                <a:cs typeface="Arial" panose="020B0604020202020204"/>
              </a:rPr>
              <a:t>to </a:t>
            </a:r>
            <a:r>
              <a:rPr sz="2400" b="1" spc="15" dirty="0">
                <a:latin typeface="Cambria" panose="02040503050406030204" pitchFamily="18" charset="0"/>
                <a:ea typeface="Cambria" panose="02040503050406030204" pitchFamily="18" charset="0"/>
                <a:cs typeface="Arial" panose="020B0604020202020204"/>
              </a:rPr>
              <a:t>the </a:t>
            </a:r>
            <a:r>
              <a:rPr sz="2400" b="1" spc="5" dirty="0">
                <a:latin typeface="Cambria" panose="02040503050406030204" pitchFamily="18" charset="0"/>
                <a:ea typeface="Cambria" panose="02040503050406030204" pitchFamily="18" charset="0"/>
                <a:cs typeface="Arial" panose="020B0604020202020204"/>
              </a:rPr>
              <a:t>bird </a:t>
            </a:r>
            <a:r>
              <a:rPr sz="2400" b="1" spc="575" dirty="0">
                <a:latin typeface="Cambria" panose="02040503050406030204" pitchFamily="18" charset="0"/>
                <a:ea typeface="Cambria" panose="02040503050406030204" pitchFamily="18" charset="0"/>
                <a:cs typeface="Arial" panose="020B0604020202020204"/>
              </a:rPr>
              <a:t> </a:t>
            </a:r>
            <a:r>
              <a:rPr sz="2400" b="1" spc="5" dirty="0">
                <a:latin typeface="Cambria" panose="02040503050406030204" pitchFamily="18" charset="0"/>
                <a:ea typeface="Cambria" panose="02040503050406030204" pitchFamily="18" charset="0"/>
                <a:cs typeface="Arial" panose="020B0604020202020204"/>
              </a:rPr>
              <a:t>and </a:t>
            </a:r>
            <a:r>
              <a:rPr sz="2400" b="1" spc="11" dirty="0">
                <a:latin typeface="Cambria" panose="02040503050406030204" pitchFamily="18" charset="0"/>
                <a:ea typeface="Cambria" panose="02040503050406030204" pitchFamily="18" charset="0"/>
                <a:cs typeface="Arial" panose="020B0604020202020204"/>
              </a:rPr>
              <a:t>never </a:t>
            </a:r>
            <a:r>
              <a:rPr sz="2400" b="1" spc="5" dirty="0">
                <a:latin typeface="Cambria" panose="02040503050406030204" pitchFamily="18" charset="0"/>
                <a:ea typeface="Cambria" panose="02040503050406030204" pitchFamily="18" charset="0"/>
                <a:cs typeface="Arial" panose="020B0604020202020204"/>
              </a:rPr>
              <a:t>learned </a:t>
            </a:r>
            <a:r>
              <a:rPr sz="2400" b="1" spc="15" dirty="0">
                <a:latin typeface="Cambria" panose="02040503050406030204" pitchFamily="18" charset="0"/>
                <a:ea typeface="Cambria" panose="02040503050406030204" pitchFamily="18" charset="0"/>
                <a:cs typeface="Arial" panose="020B0604020202020204"/>
              </a:rPr>
              <a:t>what </a:t>
            </a:r>
            <a:r>
              <a:rPr sz="2400" b="1" dirty="0">
                <a:latin typeface="Cambria" panose="02040503050406030204" pitchFamily="18" charset="0"/>
                <a:ea typeface="Cambria" panose="02040503050406030204" pitchFamily="18" charset="0"/>
                <a:cs typeface="Arial" panose="020B0604020202020204"/>
              </a:rPr>
              <a:t>it </a:t>
            </a:r>
            <a:r>
              <a:rPr sz="2400" b="1" spc="15" dirty="0">
                <a:latin typeface="Cambria" panose="02040503050406030204" pitchFamily="18" charset="0"/>
                <a:ea typeface="Cambria" panose="02040503050406030204" pitchFamily="18" charset="0"/>
                <a:cs typeface="Arial" panose="020B0604020202020204"/>
              </a:rPr>
              <a:t>was</a:t>
            </a:r>
            <a:r>
              <a:rPr sz="2400" b="1" spc="289" dirty="0">
                <a:latin typeface="Cambria" panose="02040503050406030204" pitchFamily="18" charset="0"/>
                <a:ea typeface="Cambria" panose="02040503050406030204" pitchFamily="18" charset="0"/>
                <a:cs typeface="Arial" panose="020B0604020202020204"/>
              </a:rPr>
              <a:t> </a:t>
            </a:r>
            <a:r>
              <a:rPr sz="2400" b="1" spc="5" dirty="0">
                <a:latin typeface="Cambria" panose="02040503050406030204" pitchFamily="18" charset="0"/>
                <a:ea typeface="Cambria" panose="02040503050406030204" pitchFamily="18" charset="0"/>
                <a:cs typeface="Arial" panose="020B0604020202020204"/>
              </a:rPr>
              <a:t>doing.</a:t>
            </a:r>
            <a:endParaRPr sz="2400" b="1" dirty="0">
              <a:latin typeface="Cambria" panose="02040503050406030204" pitchFamily="18" charset="0"/>
              <a:ea typeface="Cambria" panose="02040503050406030204" pitchFamily="18" charset="0"/>
              <a:cs typeface="Arial" panose="020B0604020202020204"/>
            </a:endParaRPr>
          </a:p>
        </p:txBody>
      </p:sp>
      <p:sp>
        <p:nvSpPr>
          <p:cNvPr id="8" name="object 4"/>
          <p:cNvSpPr/>
          <p:nvPr/>
        </p:nvSpPr>
        <p:spPr>
          <a:xfrm>
            <a:off x="209296" y="179903"/>
            <a:ext cx="2336800" cy="717296"/>
          </a:xfrm>
          <a:prstGeom prst="rect">
            <a:avLst/>
          </a:prstGeom>
          <a:solidFill>
            <a:schemeClr val="bg1"/>
          </a:solidFill>
        </p:spPr>
        <p:txBody>
          <a:bodyPr wrap="square" lIns="0" tIns="0" rIns="0" bIns="0" rtlCol="0" anchor="ctr"/>
          <a:lstStyle/>
          <a:p>
            <a:pPr algn="ctr"/>
            <a:r>
              <a:rPr lang="en-US" altLang="zh-CN" sz="2400" b="1" dirty="0">
                <a:solidFill>
                  <a:srgbClr val="C00000"/>
                </a:solidFill>
              </a:rPr>
              <a:t>Mini reading 2</a:t>
            </a:r>
            <a:endParaRPr sz="2400" b="1" dirty="0">
              <a:solidFill>
                <a:srgbClr val="C00000"/>
              </a:solidFill>
            </a:endParaRPr>
          </a:p>
        </p:txBody>
      </p:sp>
      <p:sp>
        <p:nvSpPr>
          <p:cNvPr id="13" name="矩形: 圆角 12"/>
          <p:cNvSpPr/>
          <p:nvPr/>
        </p:nvSpPr>
        <p:spPr>
          <a:xfrm>
            <a:off x="1396866" y="1768579"/>
            <a:ext cx="3336160" cy="3048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圆角 13"/>
          <p:cNvSpPr/>
          <p:nvPr/>
        </p:nvSpPr>
        <p:spPr>
          <a:xfrm>
            <a:off x="3613641" y="4635821"/>
            <a:ext cx="2074042" cy="39915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箭头: 左 14"/>
          <p:cNvSpPr/>
          <p:nvPr/>
        </p:nvSpPr>
        <p:spPr>
          <a:xfrm>
            <a:off x="2218944" y="5795089"/>
            <a:ext cx="5101307" cy="843893"/>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ysClr val="windowText" lastClr="000000"/>
                </a:solidFill>
              </a:rPr>
              <a:t>例子是为了证明前面的观点</a:t>
            </a:r>
            <a:endParaRPr lang="zh-CN" altLang="en-US" sz="2800" b="1" dirty="0">
              <a:solidFill>
                <a:sysClr val="windowText" lastClr="000000"/>
              </a:solidFill>
            </a:endParaRPr>
          </a:p>
        </p:txBody>
      </p:sp>
      <p:cxnSp>
        <p:nvCxnSpPr>
          <p:cNvPr id="16" name="直接连接符 15"/>
          <p:cNvCxnSpPr/>
          <p:nvPr/>
        </p:nvCxnSpPr>
        <p:spPr>
          <a:xfrm>
            <a:off x="1120897" y="4493501"/>
            <a:ext cx="10409745" cy="540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7289" y="4993257"/>
            <a:ext cx="21549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圆角 21"/>
          <p:cNvSpPr/>
          <p:nvPr/>
        </p:nvSpPr>
        <p:spPr>
          <a:xfrm>
            <a:off x="6653019" y="2246525"/>
            <a:ext cx="4715774" cy="1436957"/>
          </a:xfrm>
          <a:prstGeom prst="round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r>
              <a:rPr lang="zh-CN" altLang="en-US" sz="1865" b="1" dirty="0"/>
              <a:t> </a:t>
            </a:r>
            <a:r>
              <a:rPr lang="en-US" altLang="zh-CN" sz="2400" b="1" dirty="0"/>
              <a:t>be obsessed with </a:t>
            </a:r>
            <a:r>
              <a:rPr lang="en-US" altLang="zh-CN" sz="2400" b="1" dirty="0" err="1"/>
              <a:t>sth</a:t>
            </a:r>
            <a:r>
              <a:rPr lang="en-US" altLang="zh-CN" sz="2400" b="1" dirty="0"/>
              <a:t>.</a:t>
            </a:r>
            <a:r>
              <a:rPr lang="zh-CN" altLang="en-US" sz="2400" b="1" dirty="0"/>
              <a:t>对</a:t>
            </a:r>
            <a:r>
              <a:rPr lang="en-US" altLang="zh-CN" sz="2400" b="1" dirty="0"/>
              <a:t>…</a:t>
            </a:r>
            <a:r>
              <a:rPr lang="zh-CN" altLang="en-US" sz="2400" b="1" dirty="0"/>
              <a:t>痴迷</a:t>
            </a:r>
            <a:endParaRPr lang="en-US" altLang="zh-CN" sz="2400" b="1" dirty="0"/>
          </a:p>
          <a:p>
            <a:r>
              <a:rPr lang="en-US" altLang="zh-CN" sz="2400" b="1" dirty="0"/>
              <a:t>= have the obsession with </a:t>
            </a:r>
            <a:r>
              <a:rPr lang="en-US" altLang="zh-CN" sz="2400" b="1" dirty="0" err="1"/>
              <a:t>sth</a:t>
            </a:r>
            <a:r>
              <a:rPr lang="en-US" altLang="zh-CN" sz="2400" b="1" dirty="0"/>
              <a:t>.</a:t>
            </a:r>
            <a:endParaRPr lang="zh-CN" altLang="en-US" sz="2400" b="1" dirty="0"/>
          </a:p>
        </p:txBody>
      </p:sp>
      <p:sp>
        <p:nvSpPr>
          <p:cNvPr id="23" name="矩形: 圆角 22"/>
          <p:cNvSpPr/>
          <p:nvPr/>
        </p:nvSpPr>
        <p:spPr>
          <a:xfrm>
            <a:off x="1256792" y="2947176"/>
            <a:ext cx="1924304" cy="353301"/>
          </a:xfrm>
          <a:prstGeom prst="round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2135" b="1" dirty="0"/>
              <a:t> </a:t>
            </a:r>
            <a:r>
              <a:rPr lang="en-US" altLang="zh-CN" sz="1865" b="1" dirty="0"/>
              <a:t>care only about</a:t>
            </a:r>
            <a:endParaRPr lang="zh-CN" altLang="en-US" sz="1865" b="1" dirty="0"/>
          </a:p>
        </p:txBody>
      </p:sp>
      <p:cxnSp>
        <p:nvCxnSpPr>
          <p:cNvPr id="24" name="直接箭头连接符 23"/>
          <p:cNvCxnSpPr/>
          <p:nvPr/>
        </p:nvCxnSpPr>
        <p:spPr>
          <a:xfrm flipH="1" flipV="1">
            <a:off x="3088146" y="3314905"/>
            <a:ext cx="4359326" cy="10019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1282859" y="3280809"/>
            <a:ext cx="2754303" cy="14369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36644" y="2892993"/>
            <a:ext cx="52060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2" grpId="0" animBg="1"/>
      <p:bldP spid="23"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5</a:t>
            </a:r>
            <a:endParaRPr lang="zh-CN" altLang="en-US" b="1" dirty="0">
              <a:solidFill>
                <a:srgbClr val="FF0000"/>
              </a:solidFill>
            </a:endParaRPr>
          </a:p>
        </p:txBody>
      </p:sp>
      <p:sp>
        <p:nvSpPr>
          <p:cNvPr id="7" name="副标题 6"/>
          <p:cNvSpPr txBox="1"/>
          <p:nvPr/>
        </p:nvSpPr>
        <p:spPr>
          <a:xfrm>
            <a:off x="3128227" y="2933748"/>
            <a:ext cx="5395912" cy="6595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200" b="1"/>
              <a:t>证明例子前面观点</a:t>
            </a:r>
            <a:endParaRPr lang="zh-CN" alt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51179"/>
            <a:ext cx="11914908" cy="6555641"/>
          </a:xfrm>
          <a:prstGeom prst="rect">
            <a:avLst/>
          </a:prstGeom>
          <a:noFill/>
        </p:spPr>
        <p:txBody>
          <a:bodyPr wrap="square">
            <a:spAutoFit/>
          </a:bodyPr>
          <a:lstStyle/>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【1】While human population has doubled since 1970, the number of wild animals have dropped by more than half. At its root, this widespread environmental destruction is a result of our growth as a species and increasing food consumption to make ourselves able to continue living.</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779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【2】Although climate change casts a shadow over future conservation efforts, farming is the No. 1 threat to wildlife. We have already changed some 75 per cent of the ice-free land on this planet.</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652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【3】All of this raises the question: How can we eat well without harming wildlife? One simple step we can all take right now that would have a far greater impact than any other: Cut out the grain-fed beef.</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652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【4】The inefficiency of feeding livestock(</a:t>
            </a:r>
            <a:r>
              <a:rPr lang="x-none" altLang="zh-CN" sz="2000" b="1" kern="100" dirty="0">
                <a:effectLst/>
                <a:latin typeface="宋体" panose="02010600030101010101" pitchFamily="2" charset="-122"/>
                <a:ea typeface="等线" panose="02010600030101010101" pitchFamily="2" charset="-122"/>
                <a:cs typeface="Times New Roman" panose="02020603050405020304" pitchFamily="18" charset="0"/>
              </a:rPr>
              <a:t>家畜</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grain to turn them into meals for humans makes a diet heavy in animals particularly harsh on the Earth’s resources. For example, in the United States, it takes 25 kilograms of grain to produce one kilogram of beef. Pigs have a grain-to-meat ratio of 9:1, and chickens are 3:1.</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406400" algn="l"/>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【5】To make matters worse, the grain we feed animals is the leading driver of deforestation(</a:t>
            </a:r>
            <a:r>
              <a:rPr lang="x-none" altLang="zh-CN" sz="2000" b="1" kern="100" dirty="0">
                <a:effectLst/>
                <a:latin typeface="宋体" panose="02010600030101010101" pitchFamily="2" charset="-122"/>
                <a:ea typeface="等线" panose="02010600030101010101" pitchFamily="2" charset="-122"/>
                <a:cs typeface="Times New Roman" panose="02020603050405020304" pitchFamily="18" charset="0"/>
              </a:rPr>
              <a:t>采伐</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algn="just"/>
            <a:r>
              <a:rPr lang="x-none" altLang="zh-CN" sz="2000" b="1" kern="100" dirty="0">
                <a:effectLst/>
                <a:latin typeface="宋体" panose="02010600030101010101" pitchFamily="2" charset="-122"/>
                <a:ea typeface="等线" panose="02010600030101010101" pitchFamily="2" charset="-122"/>
                <a:cs typeface="Times New Roman" panose="02020603050405020304" pitchFamily="18" charset="0"/>
              </a:rPr>
              <a:t>森林</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in the tropics. And it’s a hungry beast. Our cows, pigs and chickens </a:t>
            </a:r>
            <a:r>
              <a:rPr lang="en-US" altLang="zh-CN" sz="2000" b="1" u="sng" kern="100" dirty="0">
                <a:effectLst/>
                <a:latin typeface="Times New Roman" panose="02020603050405020304" pitchFamily="18" charset="0"/>
                <a:ea typeface="宋体" panose="02010600030101010101" pitchFamily="2" charset="-122"/>
                <a:cs typeface="Times New Roman" panose="02020603050405020304" pitchFamily="18" charset="0"/>
              </a:rPr>
              <a:t>devour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over one-third of all crops we grow. Indeed, the grain we feed to animals in the U.S. alone could feed an additional 800 million people if it were eaten by us directly—more than the number of people currently living in hunger.</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【6】Livestock quietly causes 10 times more deforestation than the palm( </a:t>
            </a:r>
            <a:r>
              <a:rPr lang="x-none" altLang="zh-CN" sz="2000" b="1" kern="100" dirty="0">
                <a:effectLst/>
                <a:latin typeface="宋体" panose="02010600030101010101" pitchFamily="2" charset="-122"/>
                <a:ea typeface="等线" panose="02010600030101010101" pitchFamily="2" charset="-122"/>
                <a:cs typeface="Times New Roman" panose="02020603050405020304" pitchFamily="18" charset="0"/>
              </a:rPr>
              <a:t>棕</a:t>
            </a:r>
            <a:r>
              <a:rPr lang="x-none"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x-none" altLang="zh-CN" sz="2000" b="1" kern="100" dirty="0">
                <a:effectLst/>
                <a:latin typeface="宋体" panose="02010600030101010101" pitchFamily="2" charset="-122"/>
                <a:ea typeface="等线" panose="02010600030101010101" pitchFamily="2" charset="-122"/>
                <a:cs typeface="Times New Roman" panose="02020603050405020304" pitchFamily="18" charset="0"/>
              </a:rPr>
              <a:t>榈</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 oil industry but seems to get about 10 times less media attention. While it’s certainly true that avoiding palm oil is a good idea, avoiding eating animals that were raised on grain is an even more effective conservation way.</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【7】Feeding the world without damaging nature is one of the greatest challenges humans face. But with a little planning, better land management and some simple meal changes, many of the solutions are at arm’s length. For wildlife’s future, go forth and enjoy your vegetable burgers.</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2182495" y="2670810"/>
            <a:ext cx="7549515" cy="706755"/>
          </a:xfrm>
          <a:prstGeom prst="rect">
            <a:avLst/>
          </a:prstGeom>
          <a:solidFill>
            <a:schemeClr val="accent2"/>
          </a:solidFill>
        </p:spPr>
        <p:txBody>
          <a:bodyPr wrap="none" rtlCol="0">
            <a:spAutoFit/>
          </a:bodyPr>
          <a:p>
            <a:r>
              <a:rPr lang="en-US" altLang="zh-CN" sz="4000"/>
              <a:t>What’s main idea of each para? </a:t>
            </a:r>
            <a:endParaRPr lang="en-US" altLang="zh-CN"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51179"/>
            <a:ext cx="11914908" cy="6555641"/>
          </a:xfrm>
          <a:prstGeom prst="rect">
            <a:avLst/>
          </a:prstGeom>
          <a:noFill/>
        </p:spPr>
        <p:txBody>
          <a:bodyPr wrap="square">
            <a:spAutoFit/>
          </a:bodyPr>
          <a:lstStyle/>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While human population has doubled since 1970, the number of wild animals have dropped by more than half.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At its root, this widespread environmental destruction is a result of our growth as a species and increasing food consumption to make ourselves able to continue living.</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779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【2】Although climate change casts a shadow over future conservation efforts,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farming is the No. 1 threat to wildlife.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We have already changed some 75 per cent of the ice-free land on this planet.</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652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【3】All of this raises the question: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How can we eat well without harming wildlife?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One simple step we can all take right now that would have a far greater impact than any other: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Cut out the grain-fed beef.</a:t>
            </a:r>
            <a:endParaRPr lang="zh-CN" altLang="zh-CN" sz="20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139700" marR="136525"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The inefficiency of feeding livestock(</a:t>
            </a:r>
            <a:r>
              <a:rPr lang="x-none" altLang="zh-CN" sz="2000" b="1" kern="1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家畜</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grain to turn them into meals for humans makes a diet heavy in animals particularly harsh on the Earth’s resources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For example, in the United States, it takes 25 kilograms of grain to produce one kilogram of beef. Pigs have a grain-to-meat ratio of 9:1, and chickens are 3:1.</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406400" algn="l"/>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To make matters worse, the grain we feed animals is the leading driver of deforestation(</a:t>
            </a:r>
            <a:r>
              <a:rPr lang="x-none" altLang="zh-CN" sz="2000" b="1" kern="1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采伐</a:t>
            </a:r>
            <a:endParaRPr lang="zh-CN" altLang="zh-CN" sz="20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139700" algn="just"/>
            <a:r>
              <a:rPr lang="x-none" altLang="zh-CN" sz="2000" b="1" kern="1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森林</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in the tropics</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And it’s a hungry beast. Our cows, pigs and chickens </a:t>
            </a:r>
            <a:r>
              <a:rPr lang="en-US" altLang="zh-CN" sz="2000" b="1" u="sng" kern="100" dirty="0">
                <a:effectLst/>
                <a:latin typeface="Times New Roman" panose="02020603050405020304" pitchFamily="18" charset="0"/>
                <a:ea typeface="宋体" panose="02010600030101010101" pitchFamily="2" charset="-122"/>
                <a:cs typeface="Times New Roman" panose="02020603050405020304" pitchFamily="18" charset="0"/>
              </a:rPr>
              <a:t>devour</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over one-third of all crops we grow. Indeed, the grain we feed to animals in the U.S. alone could feed an additional 800 million people if it were eaten by us directly—more than the number of people currently living in hunger.</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【6】Livestock quietly causes 10 times more deforestation than the palm( </a:t>
            </a:r>
            <a:r>
              <a:rPr lang="x-none" altLang="zh-CN" sz="2000" b="1" kern="1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棕</a:t>
            </a:r>
            <a:r>
              <a:rPr lang="x-none"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x-none" altLang="zh-CN" sz="2000" b="1" kern="100" dirty="0">
                <a:solidFill>
                  <a:srgbClr val="FF0000"/>
                </a:solidFill>
                <a:effectLst/>
                <a:latin typeface="宋体" panose="02010600030101010101" pitchFamily="2" charset="-122"/>
                <a:ea typeface="等线" panose="02010600030101010101" pitchFamily="2" charset="-122"/>
                <a:cs typeface="Times New Roman" panose="02020603050405020304" pitchFamily="18" charset="0"/>
              </a:rPr>
              <a:t>榈</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 oil industry but seems to get about 10 times less media attention. While it’s certainly true that avoiding palm oil is a good idea,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avoiding eating animals that were raised on grain is an even more effective conservation way.</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8430" indent="266065" algn="just">
              <a:spcAft>
                <a:spcPts val="0"/>
              </a:spcAft>
            </a:pP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【7】Feeding the world without damaging nature is one of the greatest challenges humans face.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But with a little planning, better land management and some simple meal changes, many of the solutions are at arm’s length. For wildlife’s future, go forth and enjoy your vegetable burgers.</a:t>
            </a:r>
            <a:endParaRPr lang="zh-CN" altLang="zh-CN" sz="20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圆角矩形标注 12"/>
          <p:cNvSpPr/>
          <p:nvPr/>
        </p:nvSpPr>
        <p:spPr>
          <a:xfrm>
            <a:off x="10213571" y="529109"/>
            <a:ext cx="1657003" cy="529380"/>
          </a:xfrm>
          <a:prstGeom prst="wedgeRoundRectCallout">
            <a:avLst>
              <a:gd name="adj1" fmla="val -48316"/>
              <a:gd name="adj2" fmla="val -78444"/>
              <a:gd name="adj3" fmla="val 16667"/>
            </a:avLst>
          </a:prstGeom>
          <a:solidFill>
            <a:srgbClr val="C00000"/>
          </a:solidFill>
          <a:ln w="9525">
            <a:noFill/>
          </a:ln>
        </p:spPr>
        <p:txBody>
          <a:bodyPr/>
          <a:lstStyle/>
          <a:p>
            <a:r>
              <a:rPr lang="en-US" altLang="zh-CN" sz="2800" dirty="0">
                <a:solidFill>
                  <a:schemeClr val="bg1"/>
                </a:solidFill>
                <a:latin typeface="Times New Roman" panose="02020603050405020304" pitchFamily="18" charset="0"/>
                <a:ea typeface="华文楷体" panose="02010600040101010101" charset="-122"/>
              </a:rPr>
              <a:t>P1</a:t>
            </a:r>
            <a:r>
              <a:rPr lang="zh-CN" altLang="en-US" sz="2800" dirty="0">
                <a:solidFill>
                  <a:schemeClr val="bg1"/>
                </a:solidFill>
                <a:latin typeface="Times New Roman" panose="02020603050405020304" pitchFamily="18" charset="0"/>
                <a:ea typeface="华文楷体" panose="02010600040101010101" charset="-122"/>
              </a:rPr>
              <a:t>现状</a:t>
            </a:r>
            <a:endParaRPr lang="zh-CN" altLang="en-US" sz="2800" dirty="0">
              <a:solidFill>
                <a:schemeClr val="bg1"/>
              </a:solidFill>
              <a:latin typeface="Times New Roman" panose="02020603050405020304" pitchFamily="18" charset="0"/>
              <a:ea typeface="华文楷体" panose="02010600040101010101" charset="-122"/>
            </a:endParaRPr>
          </a:p>
        </p:txBody>
      </p:sp>
      <p:sp>
        <p:nvSpPr>
          <p:cNvPr id="4" name="圆角矩形标注 12"/>
          <p:cNvSpPr/>
          <p:nvPr/>
        </p:nvSpPr>
        <p:spPr>
          <a:xfrm>
            <a:off x="4967605" y="817880"/>
            <a:ext cx="3646805" cy="539115"/>
          </a:xfrm>
          <a:prstGeom prst="wedgeRoundRectCallout">
            <a:avLst>
              <a:gd name="adj1" fmla="val 75417"/>
              <a:gd name="adj2" fmla="val 28421"/>
              <a:gd name="adj3" fmla="val 16667"/>
            </a:avLst>
          </a:prstGeom>
          <a:solidFill>
            <a:srgbClr val="C00000"/>
          </a:solidFill>
          <a:ln w="9525">
            <a:noFill/>
          </a:ln>
        </p:spPr>
        <p:txBody>
          <a:bodyPr/>
          <a:lstStyle/>
          <a:p>
            <a:r>
              <a:rPr lang="en-US" altLang="zh-CN" sz="2800" dirty="0">
                <a:solidFill>
                  <a:schemeClr val="bg1"/>
                </a:solidFill>
                <a:latin typeface="Times New Roman" panose="02020603050405020304" pitchFamily="18" charset="0"/>
                <a:ea typeface="华文楷体" panose="02010600040101010101" charset="-122"/>
              </a:rPr>
              <a:t>P2</a:t>
            </a:r>
            <a:r>
              <a:rPr lang="zh-CN" altLang="zh-CN" sz="2800" dirty="0">
                <a:solidFill>
                  <a:schemeClr val="bg1"/>
                </a:solidFill>
                <a:latin typeface="Times New Roman" panose="02020603050405020304" pitchFamily="18" charset="0"/>
                <a:ea typeface="华文楷体" panose="02010600040101010101" charset="-122"/>
              </a:rPr>
              <a:t>提出观点（原因）</a:t>
            </a:r>
            <a:r>
              <a:rPr lang="en-US" altLang="zh-CN" sz="2800" dirty="0">
                <a:solidFill>
                  <a:schemeClr val="bg1"/>
                </a:solidFill>
                <a:latin typeface="Times New Roman" panose="02020603050405020304" pitchFamily="18" charset="0"/>
                <a:ea typeface="华文楷体" panose="02010600040101010101" charset="-122"/>
              </a:rPr>
              <a:t>26penny</a:t>
            </a:r>
            <a:endParaRPr lang="zh-CN" altLang="en-US" sz="2800" dirty="0">
              <a:solidFill>
                <a:schemeClr val="bg1"/>
              </a:solidFill>
              <a:latin typeface="Times New Roman" panose="02020603050405020304" pitchFamily="18" charset="0"/>
              <a:ea typeface="华文楷体" panose="02010600040101010101" charset="-122"/>
            </a:endParaRPr>
          </a:p>
        </p:txBody>
      </p:sp>
      <p:sp>
        <p:nvSpPr>
          <p:cNvPr id="6" name="圆角矩形标注 12"/>
          <p:cNvSpPr/>
          <p:nvPr/>
        </p:nvSpPr>
        <p:spPr>
          <a:xfrm>
            <a:off x="5807710" y="1703705"/>
            <a:ext cx="2398395" cy="539115"/>
          </a:xfrm>
          <a:prstGeom prst="wedgeRoundRectCallout">
            <a:avLst>
              <a:gd name="adj1" fmla="val 69662"/>
              <a:gd name="adj2" fmla="val 36641"/>
              <a:gd name="adj3" fmla="val 16667"/>
            </a:avLst>
          </a:prstGeom>
          <a:solidFill>
            <a:srgbClr val="C00000"/>
          </a:solidFill>
          <a:ln w="9525">
            <a:noFill/>
          </a:ln>
        </p:spPr>
        <p:txBody>
          <a:bodyPr/>
          <a:lstStyle/>
          <a:p>
            <a:r>
              <a:rPr lang="en-US" altLang="zh-CN" sz="2800" dirty="0">
                <a:solidFill>
                  <a:schemeClr val="bg1"/>
                </a:solidFill>
                <a:latin typeface="Times New Roman" panose="02020603050405020304" pitchFamily="18" charset="0"/>
                <a:ea typeface="华文楷体" panose="02010600040101010101" charset="-122"/>
              </a:rPr>
              <a:t>P3</a:t>
            </a:r>
            <a:r>
              <a:rPr lang="zh-CN" altLang="en-US" sz="2800" dirty="0">
                <a:solidFill>
                  <a:schemeClr val="bg1"/>
                </a:solidFill>
                <a:latin typeface="Times New Roman" panose="02020603050405020304" pitchFamily="18" charset="0"/>
                <a:ea typeface="华文楷体" panose="02010600040101010101" charset="-122"/>
              </a:rPr>
              <a:t>解决问题</a:t>
            </a:r>
            <a:r>
              <a:rPr lang="en-US" altLang="zh-CN" sz="2800" dirty="0">
                <a:solidFill>
                  <a:schemeClr val="bg1"/>
                </a:solidFill>
                <a:latin typeface="Times New Roman" panose="02020603050405020304" pitchFamily="18" charset="0"/>
                <a:ea typeface="华文楷体" panose="02010600040101010101" charset="-122"/>
              </a:rPr>
              <a:t>26penny</a:t>
            </a:r>
            <a:endParaRPr lang="zh-CN" altLang="en-US" sz="2800" dirty="0">
              <a:solidFill>
                <a:schemeClr val="bg1"/>
              </a:solidFill>
              <a:latin typeface="Times New Roman" panose="02020603050405020304" pitchFamily="18" charset="0"/>
              <a:ea typeface="华文楷体" panose="02010600040101010101" charset="-122"/>
            </a:endParaRPr>
          </a:p>
        </p:txBody>
      </p:sp>
      <p:sp>
        <p:nvSpPr>
          <p:cNvPr id="7" name="圆角矩形标注 12"/>
          <p:cNvSpPr/>
          <p:nvPr/>
        </p:nvSpPr>
        <p:spPr>
          <a:xfrm>
            <a:off x="6421531" y="3363040"/>
            <a:ext cx="2107328" cy="539327"/>
          </a:xfrm>
          <a:prstGeom prst="wedgeRoundRectCallout">
            <a:avLst>
              <a:gd name="adj1" fmla="val -107305"/>
              <a:gd name="adj2" fmla="val -23984"/>
              <a:gd name="adj3" fmla="val 16667"/>
            </a:avLst>
          </a:prstGeom>
          <a:solidFill>
            <a:srgbClr val="C00000"/>
          </a:solidFill>
          <a:ln w="9525">
            <a:noFill/>
          </a:ln>
        </p:spPr>
        <p:txBody>
          <a:bodyPr/>
          <a:lstStyle/>
          <a:p>
            <a:r>
              <a:rPr lang="en-US" altLang="zh-CN" sz="2800" dirty="0">
                <a:solidFill>
                  <a:schemeClr val="bg1"/>
                </a:solidFill>
                <a:latin typeface="Times New Roman" panose="02020603050405020304" pitchFamily="18" charset="0"/>
                <a:ea typeface="华文楷体" panose="02010600040101010101" charset="-122"/>
              </a:rPr>
              <a:t>P4-6 </a:t>
            </a:r>
            <a:r>
              <a:rPr lang="zh-CN" altLang="en-US" sz="2800" dirty="0">
                <a:solidFill>
                  <a:schemeClr val="bg1"/>
                </a:solidFill>
                <a:latin typeface="Times New Roman" panose="02020603050405020304" pitchFamily="18" charset="0"/>
                <a:ea typeface="华文楷体" panose="02010600040101010101" charset="-122"/>
              </a:rPr>
              <a:t>原因</a:t>
            </a:r>
            <a:endParaRPr lang="zh-CN" altLang="en-US" sz="2800" dirty="0">
              <a:solidFill>
                <a:schemeClr val="bg1"/>
              </a:solidFill>
              <a:latin typeface="Times New Roman" panose="02020603050405020304" pitchFamily="18" charset="0"/>
              <a:ea typeface="华文楷体" panose="02010600040101010101" charset="-122"/>
            </a:endParaRPr>
          </a:p>
        </p:txBody>
      </p:sp>
      <p:sp>
        <p:nvSpPr>
          <p:cNvPr id="8" name="圆角矩形标注 12"/>
          <p:cNvSpPr/>
          <p:nvPr/>
        </p:nvSpPr>
        <p:spPr>
          <a:xfrm>
            <a:off x="4967557" y="5192127"/>
            <a:ext cx="1540731" cy="539327"/>
          </a:xfrm>
          <a:prstGeom prst="wedgeRoundRectCallout">
            <a:avLst>
              <a:gd name="adj1" fmla="val -12347"/>
              <a:gd name="adj2" fmla="val 90073"/>
              <a:gd name="adj3" fmla="val 16667"/>
            </a:avLst>
          </a:prstGeom>
          <a:solidFill>
            <a:srgbClr val="C00000"/>
          </a:solidFill>
          <a:ln w="9525">
            <a:noFill/>
          </a:ln>
        </p:spPr>
        <p:txBody>
          <a:bodyPr/>
          <a:lstStyle/>
          <a:p>
            <a:r>
              <a:rPr lang="en-US" altLang="zh-CN" sz="2800" dirty="0">
                <a:solidFill>
                  <a:schemeClr val="bg1"/>
                </a:solidFill>
                <a:latin typeface="Times New Roman" panose="02020603050405020304" pitchFamily="18" charset="0"/>
                <a:ea typeface="华文楷体" panose="02010600040101010101" charset="-122"/>
              </a:rPr>
              <a:t>P7</a:t>
            </a:r>
            <a:r>
              <a:rPr lang="zh-CN" altLang="en-US" sz="2800" dirty="0">
                <a:solidFill>
                  <a:schemeClr val="bg1"/>
                </a:solidFill>
                <a:latin typeface="Times New Roman" panose="02020603050405020304" pitchFamily="18" charset="0"/>
                <a:ea typeface="华文楷体" panose="02010600040101010101" charset="-122"/>
              </a:rPr>
              <a:t>建议</a:t>
            </a:r>
            <a:endParaRPr lang="zh-CN" altLang="en-US" sz="2800" dirty="0">
              <a:solidFill>
                <a:schemeClr val="bg1"/>
              </a:solidFill>
              <a:latin typeface="Times New Roman" panose="02020603050405020304" pitchFamily="18" charset="0"/>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6" grpId="0" bldLvl="0" animBg="1"/>
      <p:bldP spid="7" grpId="0" bldLvl="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2138" y="417187"/>
            <a:ext cx="11039302" cy="2677656"/>
          </a:xfrm>
          <a:prstGeom prst="rect">
            <a:avLst/>
          </a:prstGeom>
          <a:noFill/>
        </p:spPr>
        <p:txBody>
          <a:bodyPr wrap="square">
            <a:spAutoFit/>
          </a:bodyPr>
          <a:lstStyle/>
          <a:p>
            <a:pPr marL="139700" marR="138430" indent="266065" algn="just">
              <a:spcAft>
                <a:spcPts val="0"/>
              </a:spcAf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【1】While human population has doubled since 1970, the number of wild animals have dropped by more than half. At its root, this widespread environmental destruction is a result of our growth as a species and increasing food consumption to make ourselves able to continue living.</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139700" marR="137795" indent="266065" algn="just">
              <a:spcAft>
                <a:spcPts val="0"/>
              </a:spcAf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【2】Although climate change casts a shadow over future conservation efforts, farming is the No. 1 threat to wildlife. We have already changed some 75 per cent of the ice-free land on this planet.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nvSpPr>
        <p:spPr>
          <a:xfrm>
            <a:off x="288174" y="3429000"/>
            <a:ext cx="11615651" cy="1695849"/>
          </a:xfrm>
          <a:prstGeom prst="rect">
            <a:avLst/>
          </a:prstGeom>
          <a:solidFill>
            <a:srgbClr val="14ECE7"/>
          </a:solidFill>
        </p:spPr>
        <p:txBody>
          <a:bodyPr wrap="square">
            <a:spAutoFit/>
          </a:bodyPr>
          <a:lstStyle/>
          <a:p>
            <a:pPr indent="133985"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12.What is the top reason that leads to the dropping number of wildlife?</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Growing crops.	                     B. Climate change.</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Environmental pollution.	        D. Increasing human population.</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p:cNvSpPr/>
          <p:nvPr/>
        </p:nvSpPr>
        <p:spPr>
          <a:xfrm>
            <a:off x="1942041" y="3643275"/>
            <a:ext cx="1911091" cy="365759"/>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2139142" y="2632364"/>
            <a:ext cx="637309" cy="10109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576580" y="2337110"/>
            <a:ext cx="3053907" cy="397153"/>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5256" y="2313186"/>
            <a:ext cx="1332337"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0288" y="4137548"/>
            <a:ext cx="449778" cy="468791"/>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50915" y="3642995"/>
            <a:ext cx="3735070" cy="36576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535940" y="1155700"/>
            <a:ext cx="10916285" cy="87884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079365" y="4656455"/>
            <a:ext cx="4059555" cy="46863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P spid="11" grpId="0" bldLvl="0" animBg="1"/>
      <p:bldP spid="12" grpId="0" bldLvl="0" animBg="1"/>
      <p:bldP spid="4" grpId="0" bldLvl="0" animBg="1"/>
      <p:bldP spid="6" grpId="0"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6116" y="572357"/>
            <a:ext cx="11299768" cy="2249847"/>
          </a:xfrm>
          <a:prstGeom prst="rect">
            <a:avLst/>
          </a:prstGeom>
          <a:noFill/>
        </p:spPr>
        <p:txBody>
          <a:bodyPr wrap="square">
            <a:spAutoFit/>
          </a:bodyPr>
          <a:lstStyle/>
          <a:p>
            <a:pPr marL="139700" marR="136525" indent="266065" algn="just">
              <a:lnSpc>
                <a:spcPct val="150000"/>
              </a:lnSpc>
              <a:spcAft>
                <a:spcPts val="0"/>
              </a:spcAf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【4】The inefficiency of feeding livestock(</a:t>
            </a:r>
            <a:r>
              <a:rPr lang="x-none" altLang="zh-CN" sz="2400" b="1" kern="100" dirty="0">
                <a:effectLst/>
                <a:latin typeface="宋体" panose="02010600030101010101" pitchFamily="2" charset="-122"/>
                <a:ea typeface="等线" panose="02010600030101010101" pitchFamily="2" charset="-122"/>
                <a:cs typeface="Times New Roman" panose="02020603050405020304" pitchFamily="18" charset="0"/>
              </a:rPr>
              <a:t>家畜</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grain to turn them into meals for humans makes a diet heavy in animals particularly harsh on the Earth’s resources. For example, in the United States, it takes 25 kilograms of grain to produce one kilogram of beef. Pigs have a grain-to-meat ratio of 9:1, and chickens are 3:1.</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副标题 6"/>
          <p:cNvSpPr txBox="1"/>
          <p:nvPr/>
        </p:nvSpPr>
        <p:spPr>
          <a:xfrm>
            <a:off x="3643617" y="68628"/>
            <a:ext cx="3571831" cy="6595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b="1" dirty="0"/>
              <a:t>证明例子前面</a:t>
            </a:r>
            <a:r>
              <a:rPr lang="zh-CN" altLang="en-US" sz="3200" b="1" dirty="0">
                <a:solidFill>
                  <a:srgbClr val="FF0000"/>
                </a:solidFill>
              </a:rPr>
              <a:t>观点</a:t>
            </a:r>
            <a:endParaRPr lang="zh-CN" altLang="en-US" sz="3200" b="1" dirty="0">
              <a:solidFill>
                <a:srgbClr val="FF0000"/>
              </a:solidFill>
            </a:endParaRPr>
          </a:p>
        </p:txBody>
      </p:sp>
      <p:sp>
        <p:nvSpPr>
          <p:cNvPr id="2" name="文本框 1"/>
          <p:cNvSpPr txBox="1"/>
          <p:nvPr/>
        </p:nvSpPr>
        <p:spPr>
          <a:xfrm>
            <a:off x="238297" y="4237482"/>
            <a:ext cx="11615651" cy="1695849"/>
          </a:xfrm>
          <a:prstGeom prst="rect">
            <a:avLst/>
          </a:prstGeom>
          <a:solidFill>
            <a:srgbClr val="14ECE7"/>
          </a:solidFill>
        </p:spPr>
        <p:txBody>
          <a:bodyPr wrap="square">
            <a:spAutoFit/>
          </a:bodyPr>
          <a:lstStyle/>
          <a:p>
            <a:pPr indent="133985" algn="l">
              <a:lnSpc>
                <a:spcPct val="150000"/>
              </a:lnSpc>
              <a:tabLst>
                <a:tab pos="1004570" algn="l"/>
                <a:tab pos="2336165" algn="l"/>
                <a:tab pos="2857500" algn="l"/>
                <a:tab pos="3814445" algn="l"/>
                <a:tab pos="4243070"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13.The author gives the example of beef in Paragraph 4 to show </a:t>
            </a:r>
            <a:r>
              <a:rPr lang="en-US" altLang="zh-CN" sz="2400" b="1" u="sng"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the high cost of producing beef	B. the difficulty in producing beef</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l">
              <a:lnSpc>
                <a:spcPct val="150000"/>
              </a:lnSpc>
              <a:tabLst>
                <a:tab pos="1004570" algn="l"/>
                <a:tab pos="2336165" algn="l"/>
                <a:tab pos="2857500" algn="l"/>
                <a:tab pos="3814445" algn="l"/>
                <a:tab pos="4774565" algn="l"/>
                <a:tab pos="5378450" algn="l"/>
                <a:tab pos="6610350" algn="l"/>
                <a:tab pos="7213600" algn="l"/>
              </a:tabLst>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the great waste of resources	D. the great loss of grain</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3527839" y="4402452"/>
            <a:ext cx="1188249"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8631" y="1842132"/>
            <a:ext cx="1914227"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95617" y="2853228"/>
            <a:ext cx="6143234" cy="830997"/>
          </a:xfrm>
          <a:prstGeom prst="rect">
            <a:avLst/>
          </a:prstGeom>
          <a:solidFill>
            <a:srgbClr val="FF5050"/>
          </a:solidFill>
        </p:spPr>
        <p:txBody>
          <a:bodyPr wrap="square">
            <a:spAutoFit/>
          </a:bodyPr>
          <a:lstStyle/>
          <a:p>
            <a:r>
              <a:rPr lang="zh-CN" altLang="en-US" sz="2400" b="1" i="0" dirty="0">
                <a:solidFill>
                  <a:schemeClr val="bg1"/>
                </a:solidFill>
                <a:effectLst/>
                <a:latin typeface="Arial" panose="020B0604020202020204" pitchFamily="34" charset="0"/>
              </a:rPr>
              <a:t>生产一公斤牛肉需要</a:t>
            </a:r>
            <a:r>
              <a:rPr lang="en-US" altLang="zh-CN" sz="2400" b="1" i="0" dirty="0">
                <a:solidFill>
                  <a:schemeClr val="bg1"/>
                </a:solidFill>
                <a:effectLst/>
                <a:latin typeface="Arial" panose="020B0604020202020204" pitchFamily="34" charset="0"/>
              </a:rPr>
              <a:t>25</a:t>
            </a:r>
            <a:r>
              <a:rPr lang="zh-CN" altLang="en-US" sz="2400" b="1" i="0" dirty="0">
                <a:solidFill>
                  <a:schemeClr val="bg1"/>
                </a:solidFill>
                <a:effectLst/>
                <a:latin typeface="Arial" panose="020B0604020202020204" pitchFamily="34" charset="0"/>
              </a:rPr>
              <a:t>公斤谷物。猪的谷物和肉的比例是</a:t>
            </a:r>
            <a:r>
              <a:rPr lang="en-US" altLang="zh-CN" sz="2400" b="1" i="0" dirty="0">
                <a:solidFill>
                  <a:schemeClr val="bg1"/>
                </a:solidFill>
                <a:effectLst/>
                <a:latin typeface="Arial" panose="020B0604020202020204" pitchFamily="34" charset="0"/>
              </a:rPr>
              <a:t>9:1</a:t>
            </a:r>
            <a:r>
              <a:rPr lang="zh-CN" altLang="en-US" sz="2400" b="1" i="0" dirty="0">
                <a:solidFill>
                  <a:schemeClr val="bg1"/>
                </a:solidFill>
                <a:effectLst/>
                <a:latin typeface="Arial" panose="020B0604020202020204" pitchFamily="34" charset="0"/>
              </a:rPr>
              <a:t>，鸡是</a:t>
            </a:r>
            <a:r>
              <a:rPr lang="en-US" altLang="zh-CN" sz="2400" b="1" i="0" dirty="0">
                <a:solidFill>
                  <a:schemeClr val="bg1"/>
                </a:solidFill>
                <a:effectLst/>
                <a:latin typeface="Arial" panose="020B0604020202020204" pitchFamily="34" charset="0"/>
              </a:rPr>
              <a:t>3:1</a:t>
            </a:r>
            <a:endParaRPr lang="zh-CN" altLang="en-US" sz="2400" b="1" dirty="0">
              <a:solidFill>
                <a:schemeClr val="bg1"/>
              </a:solidFill>
            </a:endParaRPr>
          </a:p>
        </p:txBody>
      </p:sp>
      <p:sp>
        <p:nvSpPr>
          <p:cNvPr id="12" name="箭头: 右 11"/>
          <p:cNvSpPr/>
          <p:nvPr/>
        </p:nvSpPr>
        <p:spPr>
          <a:xfrm>
            <a:off x="6550429" y="2892171"/>
            <a:ext cx="1579418" cy="753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proves</a:t>
            </a:r>
            <a:endParaRPr lang="zh-CN" altLang="en-US" sz="2400" b="1" dirty="0"/>
          </a:p>
        </p:txBody>
      </p:sp>
      <p:sp>
        <p:nvSpPr>
          <p:cNvPr id="13" name="矩形 12"/>
          <p:cNvSpPr/>
          <p:nvPr/>
        </p:nvSpPr>
        <p:spPr>
          <a:xfrm>
            <a:off x="1651933" y="726092"/>
            <a:ext cx="6300576" cy="39715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190679" y="2807061"/>
            <a:ext cx="3316959" cy="461665"/>
          </a:xfrm>
          <a:prstGeom prst="rect">
            <a:avLst/>
          </a:prstGeom>
          <a:solidFill>
            <a:srgbClr val="FF5050"/>
          </a:solidFill>
        </p:spPr>
        <p:txBody>
          <a:bodyPr wrap="square">
            <a:spAutoFit/>
          </a:bodyPr>
          <a:lstStyle/>
          <a:p>
            <a:r>
              <a:rPr lang="zh-CN" altLang="en-US" sz="2400" b="1" dirty="0">
                <a:solidFill>
                  <a:schemeClr val="bg1"/>
                </a:solidFill>
                <a:latin typeface="Arial" panose="020B0604020202020204" pitchFamily="34" charset="0"/>
              </a:rPr>
              <a:t>饲养牲畜谷物的低效率</a:t>
            </a:r>
            <a:endParaRPr lang="zh-CN" altLang="en-US" sz="2400" b="1" dirty="0">
              <a:solidFill>
                <a:schemeClr val="bg1"/>
              </a:solidFill>
              <a:latin typeface="Arial" panose="020B0604020202020204" pitchFamily="34" charset="0"/>
            </a:endParaRPr>
          </a:p>
        </p:txBody>
      </p:sp>
      <p:sp>
        <p:nvSpPr>
          <p:cNvPr id="15" name="文本框 14"/>
          <p:cNvSpPr txBox="1"/>
          <p:nvPr/>
        </p:nvSpPr>
        <p:spPr>
          <a:xfrm>
            <a:off x="8190679" y="3414448"/>
            <a:ext cx="3663269" cy="461665"/>
          </a:xfrm>
          <a:prstGeom prst="rect">
            <a:avLst/>
          </a:prstGeom>
          <a:solidFill>
            <a:srgbClr val="FF5050"/>
          </a:solidFill>
        </p:spPr>
        <p:txBody>
          <a:bodyPr wrap="square">
            <a:spAutoFit/>
          </a:bodyPr>
          <a:lstStyle/>
          <a:p>
            <a:r>
              <a:rPr lang="zh-CN" altLang="en-US" sz="2400" b="1" dirty="0">
                <a:solidFill>
                  <a:schemeClr val="bg1"/>
                </a:solidFill>
                <a:latin typeface="Arial" panose="020B0604020202020204" pitchFamily="34" charset="0"/>
              </a:rPr>
              <a:t>即是产出少成本高不划算</a:t>
            </a:r>
            <a:endParaRPr lang="zh-CN" altLang="en-US" sz="2400" b="1" dirty="0">
              <a:solidFill>
                <a:schemeClr val="bg1"/>
              </a:solidFill>
              <a:latin typeface="Arial" panose="020B0604020202020204" pitchFamily="34" charset="0"/>
            </a:endParaRPr>
          </a:p>
        </p:txBody>
      </p:sp>
      <p:sp>
        <p:nvSpPr>
          <p:cNvPr id="16" name="椭圆 15"/>
          <p:cNvSpPr/>
          <p:nvPr/>
        </p:nvSpPr>
        <p:spPr>
          <a:xfrm>
            <a:off x="1250950" y="4996180"/>
            <a:ext cx="2979420" cy="46863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50950" y="5464810"/>
            <a:ext cx="1609090" cy="46863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721350" y="5524500"/>
            <a:ext cx="1609090" cy="46863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1" grpId="0" animBg="1"/>
      <p:bldP spid="12" grpId="0" animBg="1"/>
      <p:bldP spid="13" grpId="0" animBg="1"/>
      <p:bldP spid="14" grpId="0" animBg="1"/>
      <p:bldP spid="15" grpId="0" animBg="1"/>
      <p:bldP spid="16" grpId="0" bldLvl="0" animBg="1"/>
      <p:bldP spid="4" grpId="0" bldLvl="0" animBg="1"/>
      <p:bldP spid="8"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17295</Words>
  <Application>WPS 演示</Application>
  <PresentationFormat>宽屏</PresentationFormat>
  <Paragraphs>221</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Times New Roman</vt:lpstr>
      <vt:lpstr>Cambria</vt:lpstr>
      <vt:lpstr>Arial</vt:lpstr>
      <vt:lpstr>Times New Roman</vt:lpstr>
      <vt:lpstr>微软雅黑</vt:lpstr>
      <vt:lpstr>等线</vt:lpstr>
      <vt:lpstr>华文楷体</vt:lpstr>
      <vt:lpstr>等线 Light</vt:lpstr>
      <vt:lpstr>Arial Unicode MS</vt:lpstr>
      <vt:lpstr>Calibri</vt:lpstr>
      <vt:lpstr>Office 主题​​</vt:lpstr>
      <vt:lpstr>阅读理解微技巧 5</vt:lpstr>
      <vt:lpstr>PowerPoint 演示文稿</vt:lpstr>
      <vt:lpstr>PowerPoint 演示文稿</vt:lpstr>
      <vt:lpstr>PowerPoint 演示文稿</vt:lpstr>
      <vt:lpstr>阅读理解微技巧5</vt:lpstr>
      <vt:lpstr>PowerPoint 演示文稿</vt:lpstr>
      <vt:lpstr>PowerPoint 演示文稿</vt:lpstr>
      <vt:lpstr>PowerPoint 演示文稿</vt:lpstr>
      <vt:lpstr>PowerPoint 演示文稿</vt:lpstr>
      <vt:lpstr>PowerPoint 演示文稿</vt:lpstr>
      <vt:lpstr>PowerPoint 演示文稿</vt:lpstr>
      <vt:lpstr>阅读理解微技巧5</vt:lpstr>
      <vt:lpstr>PowerPoint 演示文稿</vt:lpstr>
      <vt:lpstr>PowerPoint 演示文稿</vt:lpstr>
      <vt:lpstr>阅读理解微技巧5</vt:lpstr>
      <vt:lpstr>PowerPoint 演示文稿</vt:lpstr>
      <vt:lpstr>PowerPoint 演示文稿</vt:lpstr>
      <vt:lpstr>PowerPoint 演示文稿</vt:lpstr>
      <vt:lpstr>PowerPoint 演示文稿</vt:lpstr>
      <vt:lpstr>阅读理解微技巧5</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阅读理解微技巧 3</dc:title>
  <dc:creator>李 利</dc:creator>
  <cp:lastModifiedBy>lina</cp:lastModifiedBy>
  <cp:revision>86</cp:revision>
  <dcterms:created xsi:type="dcterms:W3CDTF">2020-10-06T01:09:00Z</dcterms:created>
  <dcterms:modified xsi:type="dcterms:W3CDTF">2021-03-29T01:39:33Z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7C24A3FAD29F4CF3BB577CB47AB7485C</vt:lpwstr>
  </property>
</Properties>
</file>