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90" r:id="rId5"/>
    <p:sldId id="305" r:id="rId6"/>
    <p:sldId id="302" r:id="rId7"/>
    <p:sldId id="303" r:id="rId8"/>
    <p:sldId id="293" r:id="rId9"/>
    <p:sldId id="294" r:id="rId10"/>
    <p:sldId id="295" r:id="rId11"/>
    <p:sldId id="297" r:id="rId12"/>
    <p:sldId id="298" r:id="rId13"/>
    <p:sldId id="304" r:id="rId14"/>
    <p:sldId id="308" r:id="rId15"/>
    <p:sldId id="309" r:id="rId16"/>
    <p:sldId id="330" r:id="rId17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5631"/>
  </p:normalViewPr>
  <p:slideViewPr>
    <p:cSldViewPr showGuides="1">
      <p:cViewPr varScale="1">
        <p:scale>
          <a:sx n="76" d="100"/>
          <a:sy n="76" d="100"/>
        </p:scale>
        <p:origin x="-102" y="-102"/>
      </p:cViewPr>
      <p:guideLst>
        <p:guide orient="horz" pos="2160"/>
        <p:guide pos="29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AD63-D566-446D-B5D8-7FE9377CA4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7667-D04F-4CD8-B15C-78D6B2E3FC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AD63-D566-446D-B5D8-7FE9377CA4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7667-D04F-4CD8-B15C-78D6B2E3FC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AD63-D566-446D-B5D8-7FE9377CA4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7667-D04F-4CD8-B15C-78D6B2E3FC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AD63-D566-446D-B5D8-7FE9377CA4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7667-D04F-4CD8-B15C-78D6B2E3FC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AD63-D566-446D-B5D8-7FE9377CA4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7667-D04F-4CD8-B15C-78D6B2E3FC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AD63-D566-446D-B5D8-7FE9377CA4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7667-D04F-4CD8-B15C-78D6B2E3FC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AD63-D566-446D-B5D8-7FE9377CA4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7667-D04F-4CD8-B15C-78D6B2E3FC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AD63-D566-446D-B5D8-7FE9377CA4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7667-D04F-4CD8-B15C-78D6B2E3FC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AD63-D566-446D-B5D8-7FE9377CA4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7667-D04F-4CD8-B15C-78D6B2E3FC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AD63-D566-446D-B5D8-7FE9377CA4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7667-D04F-4CD8-B15C-78D6B2E3FC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AD63-D566-446D-B5D8-7FE9377CA4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7667-D04F-4CD8-B15C-78D6B2E3FC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4AD63-D566-446D-B5D8-7FE9377CA4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F7667-D04F-4CD8-B15C-78D6B2E3FC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6688" y="0"/>
            <a:ext cx="2627312" cy="6021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2"/>
          <p:cNvSpPr>
            <a:spLocks noGrp="1"/>
          </p:cNvSpPr>
          <p:nvPr>
            <p:ph type="ctrTitle"/>
          </p:nvPr>
        </p:nvSpPr>
        <p:spPr>
          <a:xfrm>
            <a:off x="-124460" y="908050"/>
            <a:ext cx="8687435" cy="2952750"/>
          </a:xfrm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 eaLnBrk="1" hangingPunct="1"/>
            <a:r>
              <a:rPr lang="zh-CN" altLang="en-US" sz="6000" b="1">
                <a:solidFill>
                  <a:srgbClr val="FF0000"/>
                </a:solidFill>
                <a:ea typeface="华文行楷" panose="02010800040101010101" pitchFamily="2" charset="-122"/>
              </a:rPr>
              <a:t>散文阅读中如何理解重要句子的</a:t>
            </a:r>
            <a:r>
              <a:rPr lang="zh-CN" altLang="en-US" sz="6000" b="1" u="wavyHeavy">
                <a:solidFill>
                  <a:srgbClr val="FF0000"/>
                </a:solidFill>
                <a:uFill>
                  <a:solidFill>
                    <a:srgbClr val="000099"/>
                  </a:solidFill>
                </a:uFill>
                <a:ea typeface="华文行楷" panose="02010800040101010101" pitchFamily="2" charset="-122"/>
              </a:rPr>
              <a:t>含义及作用</a:t>
            </a:r>
            <a:endParaRPr lang="zh-CN" altLang="en-US" sz="6000" b="1" u="wavyHeavy">
              <a:solidFill>
                <a:srgbClr val="FF0000"/>
              </a:solidFill>
              <a:uFill>
                <a:solidFill>
                  <a:srgbClr val="000099"/>
                </a:solidFill>
              </a:uFill>
              <a:ea typeface="华文行楷" panose="02010800040101010101" pitchFamily="2" charset="-122"/>
            </a:endParaRPr>
          </a:p>
        </p:txBody>
      </p:sp>
      <p:sp>
        <p:nvSpPr>
          <p:cNvPr id="2053" name="Rectangle 3"/>
          <p:cNvSpPr>
            <a:spLocks noGrp="1"/>
          </p:cNvSpPr>
          <p:nvPr>
            <p:ph type="subTitle"/>
          </p:nvPr>
        </p:nvSpPr>
        <p:spPr>
          <a:xfrm>
            <a:off x="2846388" y="4224338"/>
            <a:ext cx="4930775" cy="1365250"/>
          </a:xfrm>
        </p:spPr>
        <p:txBody>
          <a:bodyPr vert="horz" wrap="square" lIns="91440" tIns="45720" rIns="91440" bIns="45720"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eaLnBrk="1" hangingPunct="1">
              <a:lnSpc>
                <a:spcPct val="90000"/>
              </a:lnSpc>
            </a:pPr>
            <a:endParaRPr lang="en-US" altLang="zh-CN" sz="4000">
              <a:solidFill>
                <a:srgbClr val="008000"/>
              </a:solidFill>
              <a:ea typeface="隶书" panose="02010509060101010101" pitchFamily="49" charset="-122"/>
            </a:endParaRPr>
          </a:p>
          <a:p>
            <a:pPr lvl="0" eaLnBrk="1" hangingPunct="1">
              <a:lnSpc>
                <a:spcPct val="90000"/>
              </a:lnSpc>
            </a:pPr>
            <a:endParaRPr lang="zh-CN" altLang="en-US" sz="4000" b="1">
              <a:solidFill>
                <a:srgbClr val="008000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-36195" y="1151255"/>
            <a:ext cx="9247505" cy="4856480"/>
          </a:xfrm>
        </p:spPr>
        <p:txBody>
          <a:bodyPr vert="horz" wrap="square" lIns="91440" tIns="45720" rIns="91440" bIns="45720" anchor="t"/>
          <a:lstStyle/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参考答案：</a:t>
            </a:r>
            <a:r>
              <a:rPr lang="zh-CN" altLang="en-US" sz="3600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这是作者对想象中的情景发出的感慨：</a:t>
            </a:r>
            <a:r>
              <a:rPr lang="zh-CN" altLang="en-US" sz="36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人类如果真的滥砍滥伐森林，到看树需要用复制的方法的时候，真是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太遗憾又极其荒唐可笑的</a:t>
            </a:r>
            <a:r>
              <a:rPr lang="zh-CN" altLang="en-US" sz="3600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，表达了作者对这种行为的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愤慨之情</a:t>
            </a:r>
            <a:r>
              <a:rPr lang="zh-CN" altLang="en-US" sz="3600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，点明主旨。</a:t>
            </a:r>
            <a:endParaRPr lang="zh-CN" altLang="en-US" sz="3600" b="1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endParaRPr lang="en-US" altLang="zh-CN" sz="3600" b="1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0" y="66675"/>
            <a:ext cx="9277350" cy="135128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方法四：从分析表达的感情主旨入手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/>
          </p:cNvSpPr>
          <p:nvPr>
            <p:ph idx="1"/>
          </p:nvPr>
        </p:nvSpPr>
        <p:spPr>
          <a:xfrm>
            <a:off x="395288" y="1557338"/>
            <a:ext cx="8007350" cy="41910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3600" b="1">
                <a:solidFill>
                  <a:srgbClr val="0000FF"/>
                </a:solidFill>
              </a:rPr>
              <a:t>          </a:t>
            </a:r>
            <a:r>
              <a:rPr lang="zh-CN" altLang="en-US" sz="3600" b="1">
                <a:solidFill>
                  <a:srgbClr val="0000CC"/>
                </a:solidFill>
                <a:ea typeface="黑体" panose="02010609060101010101" pitchFamily="2" charset="-122"/>
              </a:rPr>
              <a:t>文学作品往往表达作者的某种思想感情，作品总是以情动人，因此准确把握语句的感情因素，就成为理解文学作品中有关语句的关键。</a:t>
            </a:r>
            <a:endParaRPr lang="zh-CN" altLang="en-US" sz="3600" b="1">
              <a:solidFill>
                <a:srgbClr val="0000CC"/>
              </a:solidFill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3600" b="1"/>
              <a:t>          </a:t>
            </a:r>
            <a:r>
              <a:rPr lang="zh-CN" altLang="en-US" sz="3600" b="1">
                <a:ea typeface="黑体" panose="02010609060101010101" pitchFamily="2" charset="-122"/>
              </a:rPr>
              <a:t>将筛选出的文中的信息，含有的</a:t>
            </a:r>
            <a:r>
              <a:rPr lang="zh-CN" altLang="en-US" sz="3600" b="1">
                <a:solidFill>
                  <a:srgbClr val="FF0000"/>
                </a:solidFill>
                <a:ea typeface="黑体" panose="02010609060101010101" pitchFamily="2" charset="-122"/>
              </a:rPr>
              <a:t>比喻义、语境义、引申义</a:t>
            </a:r>
            <a:r>
              <a:rPr lang="zh-CN" altLang="en-US" sz="3600" b="1">
                <a:ea typeface="黑体" panose="02010609060101010101" pitchFamily="2" charset="-122"/>
              </a:rPr>
              <a:t>，与文章</a:t>
            </a:r>
            <a:r>
              <a:rPr lang="zh-CN" altLang="en-US" sz="3600" b="1">
                <a:solidFill>
                  <a:srgbClr val="FF0000"/>
                </a:solidFill>
                <a:ea typeface="黑体" panose="02010609060101010101" pitchFamily="2" charset="-122"/>
              </a:rPr>
              <a:t>主旨、作者思想感情</a:t>
            </a:r>
            <a:r>
              <a:rPr lang="zh-CN" altLang="en-US" sz="3600" b="1">
                <a:ea typeface="黑体" panose="02010609060101010101" pitchFamily="2" charset="-122"/>
              </a:rPr>
              <a:t>相结合，进行整合，才能使答案要点全面。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/>
          <p:nvPr/>
        </p:nvSpPr>
        <p:spPr>
          <a:xfrm>
            <a:off x="3200400" y="434975"/>
            <a:ext cx="441706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理解文中句子</a:t>
            </a:r>
            <a:endParaRPr lang="zh-CN" altLang="en-US" sz="440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6627" name="Rectangle 6"/>
          <p:cNvSpPr/>
          <p:nvPr/>
        </p:nvSpPr>
        <p:spPr>
          <a:xfrm>
            <a:off x="575945" y="4472305"/>
            <a:ext cx="730758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4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、从分析表达的感情主旨入手</a:t>
            </a:r>
            <a:endParaRPr lang="zh-CN" altLang="en-US" sz="4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28" name="Rectangle 7"/>
          <p:cNvSpPr/>
          <p:nvPr/>
        </p:nvSpPr>
        <p:spPr>
          <a:xfrm>
            <a:off x="556895" y="3383280"/>
            <a:ext cx="783145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4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、从分析句子的位置入手</a:t>
            </a:r>
            <a:endParaRPr lang="zh-CN" altLang="en-US" sz="4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29" name="Rectangle 9"/>
          <p:cNvSpPr/>
          <p:nvPr/>
        </p:nvSpPr>
        <p:spPr>
          <a:xfrm>
            <a:off x="576580" y="2410460"/>
            <a:ext cx="723011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4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、从分析句子的修辞手法入手</a:t>
            </a:r>
            <a:endParaRPr lang="zh-CN" altLang="en-US" sz="4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30" name="Rectangle 11"/>
          <p:cNvSpPr/>
          <p:nvPr/>
        </p:nvSpPr>
        <p:spPr>
          <a:xfrm>
            <a:off x="1374775" y="262255"/>
            <a:ext cx="182626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6000">
                <a:latin typeface="Arial" panose="020B0604020202020204" pitchFamily="34" charset="0"/>
              </a:rPr>
              <a:t>总结</a:t>
            </a:r>
            <a:endParaRPr lang="zh-CN" altLang="en-US" sz="600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6580" y="1523365"/>
            <a:ext cx="7040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4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、首先看有没有关键词</a:t>
            </a:r>
            <a:endParaRPr lang="zh-CN" altLang="en-US" sz="4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8229600" cy="563563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sz="4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理解重要语句应注意的问题：</a:t>
            </a:r>
            <a:endParaRPr lang="zh-CN" altLang="en-US" sz="4000" b="1">
              <a:solidFill>
                <a:srgbClr val="FF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0" y="990600"/>
            <a:ext cx="8991600" cy="5867400"/>
          </a:xfrm>
        </p:spPr>
        <p:txBody>
          <a:bodyPr vert="horz" wrap="square" lIns="91440" tIns="45720" rIns="91440" bIns="45720" anchor="t"/>
          <a:lstStyle/>
          <a:p>
            <a:pPr algn="just">
              <a:lnSpc>
                <a:spcPct val="90000"/>
              </a:lnSpc>
              <a:spcBef>
                <a:spcPts val="875"/>
              </a:spcBef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、要结合语境，句不离段，段不离篇，主旨句要结合全文理解，看是否有与文句对应的解说句。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lnSpc>
                <a:spcPct val="90000"/>
              </a:lnSpc>
              <a:spcBef>
                <a:spcPts val="875"/>
              </a:spcBef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、分析句子的结构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留心句子的修饰、限制成分，准确理解句意。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、从句子中的重要词语入手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把其中的重要词语的含义搞清楚了，就可以推知整句的意思。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、用了修辞手法的句子，要通过分析修辞方法及其效果进而理解句子的原本意思</a:t>
            </a:r>
            <a:r>
              <a:rPr lang="zh-CN" altLang="en-US" sz="24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。（比喻 借代  反语 双关等）</a:t>
            </a:r>
            <a:endParaRPr lang="zh-CN" altLang="en-US" sz="24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、对于含意深刻的句子，既要理解句子的语境意义（临时意义），又要理解句外意义（言外之意），即言在此而意在彼而产生的意义</a:t>
            </a:r>
            <a:r>
              <a:rPr lang="zh-CN" altLang="en-US" sz="24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。（由实及虚  以小见大  由表及里）</a:t>
            </a:r>
            <a:endParaRPr lang="zh-CN" altLang="en-US" sz="24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、必须紧扣住该句话，将原句从头至尾</a:t>
            </a:r>
            <a:r>
              <a:rPr lang="zh-CN" altLang="en-US" sz="2400" b="1">
                <a:solidFill>
                  <a:srgbClr val="0000FF"/>
                </a:solidFill>
                <a:ea typeface="黑体" panose="02010609060101010101" pitchFamily="2" charset="-122"/>
              </a:rPr>
              <a:t>“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翻译</a:t>
            </a:r>
            <a:r>
              <a:rPr lang="zh-CN" altLang="en-US" sz="2400" b="1">
                <a:solidFill>
                  <a:srgbClr val="0000FF"/>
                </a:solidFill>
                <a:ea typeface="黑体" panose="02010609060101010101" pitchFamily="2" charset="-122"/>
              </a:rPr>
              <a:t>”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（转换）成自己的话</a:t>
            </a:r>
            <a:r>
              <a:rPr lang="zh-CN" altLang="en-US" sz="24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。（长短句变换、单复句变换、常式与变式句变换、主动句与被动句变换）</a:t>
            </a:r>
            <a:endParaRPr lang="zh-CN" altLang="en-US" sz="24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、不可断句取义、不可照抄原文、不可另起炉灶、不可写成病句。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1444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7700" y="11430000"/>
            <a:ext cx="355600" cy="266700"/>
          </a:xfrm>
          <a:prstGeom prst="cube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" y="0"/>
            <a:ext cx="9083040" cy="6798945"/>
          </a:xfrm>
        </p:spPr>
        <p:txBody>
          <a:bodyPr/>
          <a:p>
            <a:pPr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 smtClean="0">
                <a:ln>
                  <a:noFill/>
                </a:ln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《</a:t>
            </a:r>
            <a:r>
              <a:rPr lang="zh-CN" altLang="en-US" b="1" dirty="0" smtClean="0">
                <a:ln>
                  <a:noFill/>
                </a:ln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雪</a:t>
            </a:r>
            <a:r>
              <a:rPr lang="en-US" altLang="zh-CN" b="1" dirty="0" smtClean="0">
                <a:ln>
                  <a:noFill/>
                </a:ln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》</a:t>
            </a:r>
            <a:r>
              <a:rPr lang="zh-CN" altLang="en-US" b="1" dirty="0" smtClean="0">
                <a:ln>
                  <a:noFill/>
                </a:ln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（外国小说）</a:t>
            </a:r>
            <a:r>
              <a:rPr lang="zh-CN" altLang="en-US" b="1" dirty="0" smtClean="0">
                <a:ln>
                  <a:noFill/>
                </a:ln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b="1" dirty="0" smtClean="0">
                <a:ln>
                  <a:noFill/>
                </a:ln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2020</a:t>
            </a:r>
            <a:r>
              <a:rPr lang="zh-CN" altLang="en-US" b="1" dirty="0" smtClean="0">
                <a:ln>
                  <a:noFill/>
                </a:ln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n>
                  <a:noFill/>
                </a:ln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12.</a:t>
            </a:r>
            <a:r>
              <a:rPr lang="zh-CN" altLang="en-US" dirty="0" smtClean="0">
                <a:ln>
                  <a:noFill/>
                </a:ln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作者用了</a:t>
            </a:r>
            <a:r>
              <a:rPr lang="zh-CN" altLang="en-US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哪些手法</a:t>
            </a:r>
            <a:r>
              <a:rPr lang="zh-CN" altLang="en-US" dirty="0" smtClean="0">
                <a:ln>
                  <a:noFill/>
                </a:ln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使</a:t>
            </a:r>
            <a:r>
              <a:rPr lang="zh-CN" altLang="en-US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小说结构</a:t>
            </a:r>
            <a:r>
              <a:rPr lang="zh-CN" altLang="en-US" dirty="0" smtClean="0">
                <a:ln>
                  <a:noFill/>
                </a:ln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紧凑</a:t>
            </a:r>
            <a:r>
              <a:rPr lang="en-US" altLang="zh-CN" dirty="0" smtClean="0">
                <a:ln>
                  <a:noFill/>
                </a:ln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?(6</a:t>
            </a:r>
            <a:r>
              <a:rPr lang="zh-CN" altLang="en-US" dirty="0" smtClean="0">
                <a:ln>
                  <a:noFill/>
                </a:ln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分</a:t>
            </a:r>
            <a:r>
              <a:rPr lang="en-US" altLang="zh-CN" dirty="0" smtClean="0">
                <a:ln>
                  <a:noFill/>
                </a:ln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</a:t>
            </a:r>
            <a:r>
              <a:rPr lang="zh-CN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答案：</a:t>
            </a:r>
            <a:endParaRPr kumimoji="0" 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①</a:t>
            </a:r>
            <a:r>
              <a:rPr lang="zh-CN" altLang="en-US" b="1">
                <a:solidFill>
                  <a:srgbClr val="0945A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情节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前后</a:t>
            </a:r>
            <a:r>
              <a:rPr lang="zh-CN" altLang="en-US" b="1">
                <a:solidFill>
                  <a:srgbClr val="0945A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照应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。小说开头以悬念的方式提到女主人公觉得和对方似曾相识，结尾进行呼应。</a:t>
            </a:r>
            <a:endParaRPr lang="zh-CN" altLang="en-US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②利用</a:t>
            </a:r>
            <a:r>
              <a:rPr lang="zh-CN" altLang="en-US" b="1">
                <a:solidFill>
                  <a:srgbClr val="0945A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书信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来</a:t>
            </a:r>
            <a:r>
              <a:rPr lang="zh-CN" altLang="en-US" b="1">
                <a:solidFill>
                  <a:srgbClr val="0945A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加快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小说的叙述</a:t>
            </a:r>
            <a:r>
              <a:rPr lang="zh-CN" altLang="en-US" b="1">
                <a:solidFill>
                  <a:srgbClr val="0945A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节奏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。通过书信，将男女主人公的心灵迅速拉近。</a:t>
            </a:r>
            <a:endParaRPr lang="zh-CN" altLang="en-US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③利用</a:t>
            </a:r>
            <a:r>
              <a:rPr lang="zh-CN" altLang="en-US" b="1">
                <a:solidFill>
                  <a:srgbClr val="0945A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景物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进行</a:t>
            </a:r>
            <a:r>
              <a:rPr lang="zh-CN" altLang="en-US" b="1">
                <a:solidFill>
                  <a:srgbClr val="0945A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前后勾连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。雪、钢琴、蜡烛等景物反复出现并前后勾连、照应。</a:t>
            </a:r>
            <a:endParaRPr lang="zh-CN" altLang="en-US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④</a:t>
            </a:r>
            <a:r>
              <a:rPr lang="zh-CN" altLang="en-US" b="1">
                <a:solidFill>
                  <a:srgbClr val="0945A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场景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相对</a:t>
            </a:r>
            <a:r>
              <a:rPr lang="zh-CN" altLang="en-US" b="1">
                <a:solidFill>
                  <a:srgbClr val="0945A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集中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。通过压缩空间的方式，将场景集中到波塔波夫老人的花园、小屋。    </a:t>
            </a:r>
            <a:r>
              <a:rPr lang="zh-CN" altLang="en-US"/>
              <a:t>   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/>
          <p:nvPr/>
        </p:nvSpPr>
        <p:spPr>
          <a:xfrm>
            <a:off x="34925" y="44450"/>
            <a:ext cx="9144000" cy="6739255"/>
          </a:xfrm>
          <a:prstGeom prst="rect">
            <a:avLst/>
          </a:prstGeom>
          <a:solidFill>
            <a:schemeClr val="bg1"/>
          </a:solidFill>
          <a:ln w="76200" cap="flat" cmpd="tri">
            <a:solidFill>
              <a:srgbClr val="99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zh-CN" altLang="en-US" sz="320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         理解文中重要句子的含义</a:t>
            </a:r>
            <a:endParaRPr lang="zh-CN" altLang="en-US" sz="320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【</a:t>
            </a:r>
            <a:r>
              <a:rPr lang="zh-CN" altLang="en-US" sz="32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明确哪些语句是重要语句</a:t>
            </a:r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】</a:t>
            </a:r>
            <a:endParaRPr lang="en-US" altLang="zh-CN" sz="320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主旨句、文眼句、总起句、概括句、过渡句、总结句、哲理句、含义深刻的语句等。</a:t>
            </a:r>
            <a:endParaRPr lang="zh-CN" altLang="en-US" sz="32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【</a:t>
            </a:r>
            <a:r>
              <a:rPr lang="zh-CN" altLang="en-US" sz="32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理解句子题两类题型</a:t>
            </a:r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】</a:t>
            </a:r>
            <a:r>
              <a:rPr lang="en-US" altLang="zh-CN" sz="320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endParaRPr lang="en-US" altLang="zh-CN" sz="32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一是句子的</a:t>
            </a:r>
            <a:r>
              <a:rPr lang="zh-CN" altLang="en-US" sz="3200" b="1">
                <a:latin typeface="Arial" panose="020B0604020202020204" pitchFamily="34" charset="0"/>
              </a:rPr>
              <a:t>含义理解。</a:t>
            </a:r>
            <a:endParaRPr lang="zh-CN" altLang="en-US" sz="3200" b="1">
              <a:latin typeface="Arial" panose="020B0604020202020204" pitchFamily="34" charset="0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二是句子的</a:t>
            </a:r>
            <a:r>
              <a:rPr lang="zh-CN" altLang="en-US" sz="3200" b="1">
                <a:latin typeface="Arial" panose="020B0604020202020204" pitchFamily="34" charset="0"/>
              </a:rPr>
              <a:t>作用理解。</a:t>
            </a:r>
            <a:endParaRPr lang="zh-CN" altLang="en-US" sz="3200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【</a:t>
            </a:r>
            <a:r>
              <a:rPr lang="zh-CN" altLang="en-US" sz="32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考查实质</a:t>
            </a:r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】 </a:t>
            </a:r>
            <a:endParaRPr lang="en-US" altLang="zh-CN" sz="320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一是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将</a:t>
            </a:r>
            <a:r>
              <a:rPr lang="zh-CN" altLang="en-US" sz="3200" b="1" u="sng">
                <a:sym typeface="+mn-ea"/>
              </a:rPr>
              <a:t>抽象含蓄的概念或句子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转化为</a:t>
            </a:r>
            <a:r>
              <a:rPr lang="zh-CN" altLang="en-US" sz="3200" b="1">
                <a:sym typeface="+mn-ea"/>
              </a:rPr>
              <a:t>具体化的阐释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。 </a:t>
            </a:r>
            <a:endParaRPr lang="zh-CN" altLang="en-US" sz="32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       二是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将使用了修辞手法的</a:t>
            </a:r>
            <a:r>
              <a:rPr lang="zh-CN" altLang="en-US" sz="3200" b="1" u="sng">
                <a:sym typeface="+mn-ea"/>
              </a:rPr>
              <a:t>形象化的语句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转化为</a:t>
            </a:r>
            <a:r>
              <a:rPr lang="zh-CN" altLang="en-US" sz="3200" b="1" u="sng">
                <a:sym typeface="+mn-ea"/>
              </a:rPr>
              <a:t>概括性的直白的语言。</a:t>
            </a:r>
            <a:endParaRPr lang="zh-CN" altLang="en-US" sz="40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61595" y="1480820"/>
            <a:ext cx="840676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3600" b="1"/>
          </a:p>
          <a:p>
            <a:r>
              <a:rPr lang="zh-CN" altLang="en-US" sz="3600" b="1">
                <a:solidFill>
                  <a:srgbClr val="0B5FD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含意</a:t>
            </a:r>
            <a:r>
              <a:rPr lang="en-US" altLang="zh-CN" sz="3600" b="1">
                <a:solidFill>
                  <a:srgbClr val="0B5FD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:</a:t>
            </a:r>
            <a:r>
              <a:rPr lang="zh-CN" altLang="en-US" sz="3600" b="1">
                <a:solidFill>
                  <a:srgbClr val="0B5FD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一指父亲的离乡，二指生命的逝去。父亲是希望安葬于故土，将这块空地作为自己的墓地。</a:t>
            </a:r>
            <a:endParaRPr lang="zh-CN" altLang="en-US" sz="3600" b="1">
              <a:solidFill>
                <a:srgbClr val="0B5FD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endParaRPr lang="zh-CN" altLang="en-US" sz="3600" b="1">
              <a:solidFill>
                <a:srgbClr val="0B5FD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 sz="3600" b="1">
                <a:solidFill>
                  <a:srgbClr val="0B5FD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作用：</a:t>
            </a:r>
            <a:r>
              <a:rPr lang="en-US" altLang="zh-CN" sz="3600" b="1">
                <a:solidFill>
                  <a:srgbClr val="0B5FD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</a:t>
            </a:r>
            <a:r>
              <a:rPr lang="zh-CN" altLang="en-US" sz="3600" b="1">
                <a:solidFill>
                  <a:srgbClr val="0B5FD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、结尾点题。</a:t>
            </a:r>
            <a:r>
              <a:rPr lang="en-US" altLang="zh-CN" sz="3600" b="1">
                <a:solidFill>
                  <a:srgbClr val="0B5FD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2</a:t>
            </a:r>
            <a:r>
              <a:rPr lang="zh-CN" altLang="en-US" sz="3600" b="1">
                <a:solidFill>
                  <a:srgbClr val="0B5FD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、表现了父亲对村庄的牵挂和落叶归根的朴实想法。</a:t>
            </a:r>
            <a:r>
              <a:rPr lang="en-US" altLang="zh-CN" sz="3600" b="1">
                <a:solidFill>
                  <a:srgbClr val="0B5FD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3</a:t>
            </a:r>
            <a:r>
              <a:rPr lang="zh-CN" altLang="en-US" sz="3600" b="1">
                <a:solidFill>
                  <a:srgbClr val="0B5FD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、表现了父亲面对终将到来的死亡平静坦然的态度。</a:t>
            </a:r>
            <a:endParaRPr lang="zh-CN" altLang="en-US" sz="3600" b="1">
              <a:solidFill>
                <a:srgbClr val="0B5FD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400" y="335915"/>
            <a:ext cx="81927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方法一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: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找关键词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</a:t>
            </a:r>
            <a:r>
              <a:rPr lang="zh-CN" altLang="en-US" sz="2800" b="1">
                <a:solidFill>
                  <a:srgbClr val="0B5FD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词</a:t>
            </a:r>
            <a:r>
              <a:rPr lang="zh-CN" altLang="en-US" sz="2800" b="1" smtClean="0">
                <a:solidFill>
                  <a:srgbClr val="0B5FD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语本义以及在</a:t>
            </a:r>
            <a:r>
              <a:rPr lang="zh-CN" altLang="en-US" sz="2800" b="1">
                <a:solidFill>
                  <a:srgbClr val="0B5FD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句子中的含义</a:t>
            </a:r>
            <a:r>
              <a:rPr lang="zh-CN" altLang="en-US" sz="2800" b="1" smtClean="0">
                <a:solidFill>
                  <a:srgbClr val="0B5FD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和</a:t>
            </a:r>
            <a:r>
              <a:rPr lang="zh-CN" altLang="en-US" sz="2800" b="1">
                <a:solidFill>
                  <a:srgbClr val="0B5FD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词句蕴含的情感</a:t>
            </a:r>
            <a:endParaRPr lang="zh-CN" altLang="en-US" sz="2800" b="1">
              <a:solidFill>
                <a:srgbClr val="0B5FD1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/>
          <p:nvPr/>
        </p:nvSpPr>
        <p:spPr>
          <a:xfrm>
            <a:off x="0" y="4076700"/>
            <a:ext cx="9144000" cy="1383665"/>
          </a:xfrm>
          <a:prstGeom prst="rect">
            <a:avLst/>
          </a:prstGeom>
          <a:noFill/>
          <a:ln w="28575" cap="flat" cmpd="sng">
            <a:solidFill>
              <a:srgbClr val="99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请指出</a:t>
            </a:r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我看到了母亲那对干瘪的乳房，像两只残缺不整的讨饭的碗，却为我们讨来了一生的盛宴。</a:t>
            </a:r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这句话的含意。       （福建卷）</a:t>
            </a:r>
            <a:endParaRPr lang="zh-CN" altLang="en-US" sz="280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67" name="Text Box 3"/>
          <p:cNvSpPr txBox="1"/>
          <p:nvPr/>
        </p:nvSpPr>
        <p:spPr>
          <a:xfrm>
            <a:off x="0" y="0"/>
            <a:ext cx="9144000" cy="3969385"/>
          </a:xfrm>
          <a:prstGeom prst="rect">
            <a:avLst/>
          </a:prstGeom>
          <a:noFill/>
          <a:ln w="38100" cap="flat" cmpd="dbl">
            <a:solidFill>
              <a:srgbClr val="99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6600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>
                <a:solidFill>
                  <a:srgbClr val="0066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>
                <a:solidFill>
                  <a:srgbClr val="0066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>
                <a:solidFill>
                  <a:srgbClr val="006600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2800">
                <a:solidFill>
                  <a:srgbClr val="006600"/>
                </a:solidFill>
                <a:latin typeface="Arial" panose="020B0604020202020204" pitchFamily="34" charset="0"/>
              </a:rPr>
              <a:t>落叶是疲倦的蝴蝶</a:t>
            </a:r>
            <a:r>
              <a:rPr lang="en-US" altLang="zh-CN" sz="2800">
                <a:solidFill>
                  <a:srgbClr val="006600"/>
                </a:solidFill>
                <a:latin typeface="Arial" panose="020B0604020202020204" pitchFamily="34" charset="0"/>
              </a:rPr>
              <a:t>》</a:t>
            </a:r>
            <a:r>
              <a:rPr lang="en-US" altLang="zh-CN" sz="2800" b="0">
                <a:latin typeface="Arial" panose="020B0604020202020204" pitchFamily="34" charset="0"/>
              </a:rPr>
              <a:t> </a:t>
            </a:r>
            <a:br>
              <a:rPr lang="en-US" altLang="zh-CN" sz="2800">
                <a:latin typeface="Arial" panose="020B0604020202020204" pitchFamily="34" charset="0"/>
              </a:rPr>
            </a:br>
            <a:r>
              <a:rPr lang="en-US" altLang="zh-CN" sz="2800">
                <a:latin typeface="Arial" panose="020B0604020202020204" pitchFamily="34" charset="0"/>
              </a:rPr>
              <a:t>      </a:t>
            </a:r>
            <a:r>
              <a:rPr lang="zh-CN" altLang="en-US" sz="2800">
                <a:latin typeface="Arial" panose="020B0604020202020204" pitchFamily="34" charset="0"/>
              </a:rPr>
              <a:t>我看到了母亲，为了不让我们在冬天里挨冻，她拾起一节节的枯枝，犹如把那些破碎的日子一一点缀，然后，把温暖交到我们的手上。柴垛越码越高，母亲却越来越矮。</a:t>
            </a:r>
            <a:r>
              <a:rPr lang="zh-CN" altLang="en-US" sz="2800" u="sng">
                <a:solidFill>
                  <a:srgbClr val="FF0000"/>
                </a:solidFill>
                <a:latin typeface="Arial" panose="020B0604020202020204" pitchFamily="34" charset="0"/>
              </a:rPr>
              <a:t>我看到了母亲那对干瘪的乳房，像两只残缺不整的讨饭的碗，却为我们讨来了一生的盛宴。</a:t>
            </a:r>
            <a:r>
              <a:rPr lang="zh-CN" altLang="en-US" sz="2800">
                <a:latin typeface="Arial" panose="020B0604020202020204" pitchFamily="34" charset="0"/>
              </a:rPr>
              <a:t>母亲在灶炕里点燃的红色的昏暗的火焰，成了那些夜里我们唯一可以依靠的肩膀，唯一可以握住的暖暖的手。 </a:t>
            </a:r>
            <a:endParaRPr lang="zh-CN" altLang="en-US" sz="2800">
              <a:latin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</a:rPr>
              <a:t>        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26628" name="Text Box 4"/>
          <p:cNvSpPr txBox="1"/>
          <p:nvPr/>
        </p:nvSpPr>
        <p:spPr>
          <a:xfrm>
            <a:off x="-10160" y="3968750"/>
            <a:ext cx="9154160" cy="304482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99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参考答案</a:t>
            </a:r>
            <a:endParaRPr lang="zh-CN" altLang="en-US" sz="320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运用了</a:t>
            </a:r>
            <a:r>
              <a:rPr lang="zh-CN" altLang="en-US" sz="3200">
                <a:latin typeface="黑体" panose="02010609060101010101" pitchFamily="2" charset="-122"/>
                <a:ea typeface="黑体" panose="02010609060101010101" pitchFamily="2" charset="-122"/>
              </a:rPr>
              <a:t>比喻</a:t>
            </a:r>
            <a:r>
              <a:rPr lang="zh-CN" altLang="en-US" sz="32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的修辞。</a:t>
            </a:r>
            <a:endParaRPr lang="zh-CN" altLang="en-US" sz="320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把母亲耗尽生命为孩子创造幸福的内涵</a:t>
            </a:r>
            <a:r>
              <a:rPr lang="zh-CN" altLang="en-US" sz="3200">
                <a:latin typeface="黑体" panose="02010609060101010101" pitchFamily="2" charset="-122"/>
                <a:ea typeface="黑体" panose="02010609060101010101" pitchFamily="2" charset="-122"/>
              </a:rPr>
              <a:t>形象生动化了</a:t>
            </a:r>
            <a:r>
              <a:rPr lang="zh-CN" altLang="en-US" sz="32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；凸现母亲一生的辛劳，强调她为了孩子费尽心血，</a:t>
            </a:r>
            <a:r>
              <a:rPr lang="zh-CN" altLang="en-US" sz="3200">
                <a:latin typeface="黑体" panose="02010609060101010101" pitchFamily="2" charset="-122"/>
                <a:ea typeface="黑体" panose="02010609060101010101" pitchFamily="2" charset="-122"/>
              </a:rPr>
              <a:t>表达了作者对母亲深深的感激</a:t>
            </a:r>
            <a:r>
              <a:rPr lang="zh-CN" altLang="en-US" sz="32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320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idx="1"/>
          </p:nvPr>
        </p:nvSpPr>
        <p:spPr>
          <a:xfrm>
            <a:off x="179388" y="1557338"/>
            <a:ext cx="8496300" cy="2232025"/>
          </a:xfrm>
          <a:noFill/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600" b="1">
                <a:solidFill>
                  <a:srgbClr val="0000FF"/>
                </a:solidFill>
                <a:ea typeface="黑体" panose="02010609060101010101" pitchFamily="2" charset="-122"/>
              </a:rPr>
              <a:t>第一步先确定句子使用的修辞格；</a:t>
            </a:r>
            <a:endParaRPr lang="zh-CN" altLang="en-US" sz="3600" b="1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3600" b="1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600" b="1">
                <a:solidFill>
                  <a:srgbClr val="0000FF"/>
                </a:solidFill>
                <a:ea typeface="黑体" panose="02010609060101010101" pitchFamily="2" charset="-122"/>
              </a:rPr>
              <a:t>第二步再将句子“还原”，分析文中是哪里使用、怎样使用的。并分析其表达效果。</a:t>
            </a:r>
            <a:endParaRPr lang="en-US" altLang="zh-CN" sz="36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12291" name="Rectangle 3"/>
          <p:cNvSpPr/>
          <p:nvPr/>
        </p:nvSpPr>
        <p:spPr>
          <a:xfrm>
            <a:off x="351790" y="199390"/>
            <a:ext cx="8468360" cy="10763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方法二：从分析句子的修辞手法入手</a:t>
            </a:r>
            <a:endParaRPr lang="zh-CN" altLang="en-US" sz="320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sz="320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652" name="Text Box 4"/>
          <p:cNvSpPr txBox="1"/>
          <p:nvPr/>
        </p:nvSpPr>
        <p:spPr>
          <a:xfrm>
            <a:off x="278765" y="4180840"/>
            <a:ext cx="9333865" cy="18141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320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形式（修辞格）</a:t>
            </a:r>
            <a:r>
              <a:rPr lang="en-US" altLang="zh-CN" sz="3200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+</a:t>
            </a:r>
            <a:r>
              <a:rPr lang="zh-CN" altLang="en-US" sz="3200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内容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（如何运用的）</a:t>
            </a:r>
            <a:r>
              <a:rPr lang="en-US" altLang="zh-CN" sz="3200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+</a:t>
            </a:r>
            <a:r>
              <a:rPr lang="zh-CN" altLang="en-US" sz="3200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情感</a:t>
            </a:r>
            <a:endParaRPr lang="zh-CN" altLang="en-US" sz="3200" b="1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 b="1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/>
          <p:nvPr/>
        </p:nvSpPr>
        <p:spPr>
          <a:xfrm>
            <a:off x="0" y="185738"/>
            <a:ext cx="9144000" cy="5692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>
                <a:solidFill>
                  <a:srgbClr val="000099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>
                <a:solidFill>
                  <a:srgbClr val="000099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城市是乡村的纪念碑</a:t>
            </a:r>
            <a:r>
              <a:rPr lang="en-US" altLang="zh-CN" sz="2800">
                <a:solidFill>
                  <a:srgbClr val="000099"/>
                </a:solidFill>
                <a:latin typeface="Arial" panose="020B0604020202020204" pitchFamily="34" charset="0"/>
              </a:rPr>
              <a:t>》</a:t>
            </a:r>
            <a:endParaRPr lang="en-US" altLang="zh-CN" sz="280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</a:rPr>
              <a:t>        </a:t>
            </a: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很久没有回家乡了。</a:t>
            </a:r>
            <a:r>
              <a:rPr lang="zh-CN" altLang="en-US" sz="2800" u="sng">
                <a:solidFill>
                  <a:srgbClr val="FF0000"/>
                </a:solidFill>
                <a:latin typeface="Arial" panose="020B0604020202020204" pitchFamily="34" charset="0"/>
              </a:rPr>
              <a:t>那个炊烟袅袅的小村子，是一剂良药，须得按时服用。</a:t>
            </a: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想必是，在田野里耍大的孩子，即使在城里呆得再久，那份散漫的野性也难以去除吧。这些年，想念村庄，已然成了一项必修的功课，或者是一种间歇性病灶，而且，其频率随年岁的增长而增长。</a:t>
            </a:r>
            <a:endParaRPr lang="zh-CN" altLang="en-US" sz="280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      这种想念，实在不是什么轻松的事。想念一个人，是可以有所凭借的，所谓睹物思人，至少给思念留了个出口；而且，还有现代通讯工具帮忙。可是，在喧嚣的城市里想念村庄，就如笼中之鸟想念山林一般，找不到一草一木一石的依据，所有的想像，都会被金属丝无情地阻隔，只剩下烦躁的心绪。 </a:t>
            </a:r>
            <a:endParaRPr lang="zh-CN" altLang="en-US" sz="28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3798" name="Text Box 6"/>
          <p:cNvSpPr txBox="1"/>
          <p:nvPr/>
        </p:nvSpPr>
        <p:spPr>
          <a:xfrm>
            <a:off x="3995738" y="188913"/>
            <a:ext cx="5148262" cy="519112"/>
          </a:xfrm>
          <a:prstGeom prst="rect">
            <a:avLst/>
          </a:prstGeom>
          <a:solidFill>
            <a:srgbClr val="CCFF66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首括句（锁定有效阅读区间）</a:t>
            </a:r>
            <a:endParaRPr lang="zh-CN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3"/>
          <p:cNvSpPr/>
          <p:nvPr/>
        </p:nvSpPr>
        <p:spPr>
          <a:xfrm>
            <a:off x="0" y="4724400"/>
            <a:ext cx="9144000" cy="2563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</a:rPr>
              <a:t>、文章开头说“那个炊烟袅袅小村子，是一剂良药，须得按时服用”。这句话的意思是什么？根据文意简要概括，并分析其作用。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 altLang="zh-CN" sz="36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3805" name="Line 13"/>
          <p:cNvSpPr/>
          <p:nvPr/>
        </p:nvSpPr>
        <p:spPr>
          <a:xfrm>
            <a:off x="1114425" y="2636838"/>
            <a:ext cx="7921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3806" name="Line 14"/>
          <p:cNvSpPr/>
          <p:nvPr/>
        </p:nvSpPr>
        <p:spPr>
          <a:xfrm>
            <a:off x="0" y="3068638"/>
            <a:ext cx="18351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pSp>
        <p:nvGrpSpPr>
          <p:cNvPr id="2" name="Group 22"/>
          <p:cNvGrpSpPr/>
          <p:nvPr/>
        </p:nvGrpSpPr>
        <p:grpSpPr>
          <a:xfrm>
            <a:off x="-107950" y="4508500"/>
            <a:ext cx="9144000" cy="1225550"/>
            <a:chOff x="0" y="2840"/>
            <a:chExt cx="5760" cy="772"/>
          </a:xfrm>
        </p:grpSpPr>
        <p:sp>
          <p:nvSpPr>
            <p:cNvPr id="14344" name="Line 17"/>
            <p:cNvSpPr/>
            <p:nvPr/>
          </p:nvSpPr>
          <p:spPr>
            <a:xfrm>
              <a:off x="4377" y="2840"/>
              <a:ext cx="138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grpSp>
          <p:nvGrpSpPr>
            <p:cNvPr id="14345" name="Group 21"/>
            <p:cNvGrpSpPr/>
            <p:nvPr/>
          </p:nvGrpSpPr>
          <p:grpSpPr>
            <a:xfrm>
              <a:off x="0" y="3113"/>
              <a:ext cx="2018" cy="499"/>
              <a:chOff x="0" y="3113"/>
              <a:chExt cx="2018" cy="499"/>
            </a:xfrm>
          </p:grpSpPr>
          <p:sp>
            <p:nvSpPr>
              <p:cNvPr id="14346" name="Line 18"/>
              <p:cNvSpPr/>
              <p:nvPr/>
            </p:nvSpPr>
            <p:spPr>
              <a:xfrm>
                <a:off x="113" y="3113"/>
                <a:ext cx="108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4347" name="Line 19"/>
              <p:cNvSpPr/>
              <p:nvPr/>
            </p:nvSpPr>
            <p:spPr>
              <a:xfrm>
                <a:off x="0" y="3612"/>
                <a:ext cx="201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/>
          <p:nvPr/>
        </p:nvSpPr>
        <p:spPr>
          <a:xfrm>
            <a:off x="0" y="0"/>
            <a:ext cx="9144000" cy="569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>
                <a:solidFill>
                  <a:srgbClr val="000099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>
                <a:solidFill>
                  <a:srgbClr val="000099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城市是乡村的纪念碑</a:t>
            </a:r>
            <a:r>
              <a:rPr lang="en-US" altLang="zh-CN" sz="2800">
                <a:solidFill>
                  <a:srgbClr val="000099"/>
                </a:solidFill>
                <a:latin typeface="Arial" panose="020B0604020202020204" pitchFamily="34" charset="0"/>
              </a:rPr>
              <a:t>》</a:t>
            </a:r>
            <a:endParaRPr lang="en-US" altLang="zh-CN" sz="280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</a:rPr>
              <a:t>        </a:t>
            </a: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很久没有回家乡了。</a:t>
            </a:r>
            <a:r>
              <a:rPr lang="zh-CN" altLang="en-US" sz="2800" u="sng">
                <a:solidFill>
                  <a:srgbClr val="FF0000"/>
                </a:solidFill>
                <a:latin typeface="Arial" panose="020B0604020202020204" pitchFamily="34" charset="0"/>
              </a:rPr>
              <a:t>那个炊烟袅袅的小村子，是一剂良药，须得按时服用。</a:t>
            </a: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想必是，在田野里耍大的孩子，即使在城里呆得再久，那份散漫的野性也难以去除吧。这些年，想念村庄，已然成了一项必修的功课，或者是一种间歇性病灶，而且，其频率随年岁的增长而增长。</a:t>
            </a:r>
            <a:endParaRPr lang="zh-CN" altLang="en-US" sz="280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      这种想念，实在不是什么轻松的事。想念一个人，是可以有所凭借的，所谓睹物思人，至少给思念留了个出口；而且，还有现代通讯工具帮忙。可是，在喧嚣的城市里想念村庄，就如笼中之鸟想念山林一般，找不到一草一木一石的依据，所有的想像，都会被金属丝无情地阻隔，只剩下烦躁的心绪。 </a:t>
            </a:r>
            <a:endParaRPr lang="zh-CN" altLang="en-US" sz="28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88068" name="Rectangle 4"/>
          <p:cNvSpPr/>
          <p:nvPr/>
        </p:nvSpPr>
        <p:spPr>
          <a:xfrm>
            <a:off x="-36512" y="5667375"/>
            <a:ext cx="9361487" cy="1066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</a:rPr>
              <a:t>答案：对家乡的思念之情能够</a:t>
            </a:r>
            <a:r>
              <a:rPr lang="zh-CN" altLang="en-US" sz="3200" smtClean="0">
                <a:solidFill>
                  <a:srgbClr val="FF0000"/>
                </a:solidFill>
                <a:latin typeface="Arial" panose="020B0604020202020204" pitchFamily="34" charset="0"/>
              </a:rPr>
              <a:t>平息城</a:t>
            </a:r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</a:rPr>
              <a:t>内的喧嚣给人心里带来的烦躁。</a:t>
            </a:r>
            <a:r>
              <a:rPr lang="zh-CN" altLang="en-US" sz="3200">
                <a:solidFill>
                  <a:srgbClr val="0000FF"/>
                </a:solidFill>
                <a:latin typeface="Arial" panose="020B0604020202020204" pitchFamily="34" charset="0"/>
              </a:rPr>
              <a:t>作用：</a:t>
            </a:r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</a:rPr>
              <a:t>点明主旨，领起下文。 </a:t>
            </a:r>
            <a:endParaRPr lang="zh-CN" altLang="en-US" sz="32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Line 5"/>
          <p:cNvSpPr/>
          <p:nvPr/>
        </p:nvSpPr>
        <p:spPr>
          <a:xfrm>
            <a:off x="1114425" y="2420938"/>
            <a:ext cx="7921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365" name="Line 6"/>
          <p:cNvSpPr/>
          <p:nvPr/>
        </p:nvSpPr>
        <p:spPr>
          <a:xfrm>
            <a:off x="0" y="2924175"/>
            <a:ext cx="18351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pSp>
        <p:nvGrpSpPr>
          <p:cNvPr id="15366" name="Group 7"/>
          <p:cNvGrpSpPr/>
          <p:nvPr/>
        </p:nvGrpSpPr>
        <p:grpSpPr>
          <a:xfrm>
            <a:off x="-107950" y="4365625"/>
            <a:ext cx="9144000" cy="1225550"/>
            <a:chOff x="0" y="2840"/>
            <a:chExt cx="5760" cy="772"/>
          </a:xfrm>
        </p:grpSpPr>
        <p:sp>
          <p:nvSpPr>
            <p:cNvPr id="15368" name="Line 8"/>
            <p:cNvSpPr/>
            <p:nvPr/>
          </p:nvSpPr>
          <p:spPr>
            <a:xfrm>
              <a:off x="4377" y="2840"/>
              <a:ext cx="138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grpSp>
          <p:nvGrpSpPr>
            <p:cNvPr id="15369" name="Group 9"/>
            <p:cNvGrpSpPr/>
            <p:nvPr/>
          </p:nvGrpSpPr>
          <p:grpSpPr>
            <a:xfrm>
              <a:off x="0" y="3113"/>
              <a:ext cx="2018" cy="499"/>
              <a:chOff x="0" y="3113"/>
              <a:chExt cx="2018" cy="499"/>
            </a:xfrm>
          </p:grpSpPr>
          <p:sp>
            <p:nvSpPr>
              <p:cNvPr id="15370" name="Line 10"/>
              <p:cNvSpPr/>
              <p:nvPr/>
            </p:nvSpPr>
            <p:spPr>
              <a:xfrm>
                <a:off x="113" y="3113"/>
                <a:ext cx="108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71" name="Line 11"/>
              <p:cNvSpPr/>
              <p:nvPr/>
            </p:nvSpPr>
            <p:spPr>
              <a:xfrm>
                <a:off x="0" y="3612"/>
                <a:ext cx="201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</p:grpSp>
      <p:sp>
        <p:nvSpPr>
          <p:cNvPr id="88077" name="Rectangle 13"/>
          <p:cNvSpPr/>
          <p:nvPr/>
        </p:nvSpPr>
        <p:spPr>
          <a:xfrm>
            <a:off x="395288" y="2924175"/>
            <a:ext cx="8229600" cy="1757363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整合答案的原则</a:t>
            </a:r>
            <a:r>
              <a:rPr lang="en-US" altLang="zh-CN" sz="32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en-US" altLang="zh-CN" sz="320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(1)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准确筛选信息</a:t>
            </a:r>
            <a:endParaRPr lang="zh-CN" altLang="en-US" sz="320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结合自己对作者感情文旨的理解整合</a:t>
            </a:r>
            <a:endParaRPr lang="en-US" altLang="zh-CN" sz="320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  <p:bldP spid="880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/>
          <p:nvPr/>
        </p:nvSpPr>
        <p:spPr>
          <a:xfrm>
            <a:off x="2406650" y="1251268"/>
            <a:ext cx="4110990" cy="49149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600" b="1">
                <a:solidFill>
                  <a:srgbClr val="0B5FD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600" b="1">
                <a:solidFill>
                  <a:srgbClr val="0B5FD1"/>
                </a:solidFill>
                <a:latin typeface="Arial" panose="020B0604020202020204" pitchFamily="34" charset="0"/>
              </a:rPr>
              <a:t>、点明主旨，领起下文。</a:t>
            </a:r>
            <a:r>
              <a:rPr lang="zh-CN" altLang="en-US" sz="2600">
                <a:latin typeface="Arial" panose="020B0604020202020204" pitchFamily="34" charset="0"/>
              </a:rPr>
              <a:t> </a:t>
            </a:r>
            <a:endParaRPr lang="zh-CN" altLang="en-US" sz="2600">
              <a:latin typeface="Arial" panose="020B0604020202020204" pitchFamily="34" charset="0"/>
            </a:endParaRPr>
          </a:p>
        </p:txBody>
      </p:sp>
      <p:sp>
        <p:nvSpPr>
          <p:cNvPr id="75779" name="Rectangle 3"/>
          <p:cNvSpPr/>
          <p:nvPr/>
        </p:nvSpPr>
        <p:spPr>
          <a:xfrm>
            <a:off x="2406650" y="1611630"/>
            <a:ext cx="4110990" cy="49149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600" b="1">
                <a:solidFill>
                  <a:srgbClr val="0B5FD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600" b="1">
                <a:solidFill>
                  <a:srgbClr val="0B5FD1"/>
                </a:solidFill>
                <a:latin typeface="Arial" panose="020B0604020202020204" pitchFamily="34" charset="0"/>
              </a:rPr>
              <a:t>、设置悬念，吸引读者。</a:t>
            </a:r>
            <a:r>
              <a:rPr lang="zh-CN" altLang="en-US" sz="2600">
                <a:latin typeface="Arial" panose="020B0604020202020204" pitchFamily="34" charset="0"/>
              </a:rPr>
              <a:t> </a:t>
            </a:r>
            <a:endParaRPr lang="zh-CN" altLang="en-US" sz="2600">
              <a:latin typeface="Arial" panose="020B0604020202020204" pitchFamily="34" charset="0"/>
            </a:endParaRPr>
          </a:p>
        </p:txBody>
      </p:sp>
      <p:sp>
        <p:nvSpPr>
          <p:cNvPr id="75780" name="Rectangle 4"/>
          <p:cNvSpPr/>
          <p:nvPr/>
        </p:nvSpPr>
        <p:spPr>
          <a:xfrm>
            <a:off x="2408238" y="1971993"/>
            <a:ext cx="6344285" cy="49149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600" b="1">
                <a:solidFill>
                  <a:srgbClr val="0B5FD1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600" b="1">
                <a:solidFill>
                  <a:srgbClr val="0B5FD1"/>
                </a:solidFill>
                <a:latin typeface="Arial" panose="020B0604020202020204" pitchFamily="34" charset="0"/>
              </a:rPr>
              <a:t>、蓄势（张本，铺垫），奠定感情基调。</a:t>
            </a:r>
            <a:endParaRPr lang="zh-CN" altLang="en-US" sz="2600" b="1">
              <a:solidFill>
                <a:srgbClr val="0B5FD1"/>
              </a:solidFill>
              <a:latin typeface="Arial" panose="020B0604020202020204" pitchFamily="34" charset="0"/>
            </a:endParaRPr>
          </a:p>
        </p:txBody>
      </p:sp>
      <p:sp>
        <p:nvSpPr>
          <p:cNvPr id="75781" name="Rectangle 5"/>
          <p:cNvSpPr/>
          <p:nvPr/>
        </p:nvSpPr>
        <p:spPr>
          <a:xfrm>
            <a:off x="2411413" y="2332355"/>
            <a:ext cx="4681855" cy="49149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600" b="1">
                <a:solidFill>
                  <a:srgbClr val="0B5FD1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600" b="1">
                <a:solidFill>
                  <a:srgbClr val="0B5FD1"/>
                </a:solidFill>
                <a:latin typeface="Arial" panose="020B0604020202020204" pitchFamily="34" charset="0"/>
              </a:rPr>
              <a:t>、点明思想感情变化的线索</a:t>
            </a:r>
            <a:r>
              <a:rPr lang="zh-CN" altLang="en-US" sz="2600">
                <a:latin typeface="Arial" panose="020B0604020202020204" pitchFamily="34" charset="0"/>
              </a:rPr>
              <a:t>。</a:t>
            </a:r>
            <a:endParaRPr lang="zh-CN" altLang="en-US" sz="2600">
              <a:latin typeface="Arial" panose="020B0604020202020204" pitchFamily="34" charset="0"/>
            </a:endParaRPr>
          </a:p>
        </p:txBody>
      </p:sp>
      <p:sp>
        <p:nvSpPr>
          <p:cNvPr id="75782" name="Rectangle 6"/>
          <p:cNvSpPr/>
          <p:nvPr/>
        </p:nvSpPr>
        <p:spPr>
          <a:xfrm>
            <a:off x="2339975" y="3241993"/>
            <a:ext cx="3778885" cy="49149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600" b="1">
                <a:solidFill>
                  <a:srgbClr val="0B5FD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600" b="1">
                <a:solidFill>
                  <a:srgbClr val="0B5FD1"/>
                </a:solidFill>
                <a:latin typeface="Arial" panose="020B0604020202020204" pitchFamily="34" charset="0"/>
              </a:rPr>
              <a:t>、承上启下的过渡作用</a:t>
            </a:r>
            <a:r>
              <a:rPr lang="zh-CN" altLang="en-US" sz="2600">
                <a:latin typeface="Arial" panose="020B0604020202020204" pitchFamily="34" charset="0"/>
              </a:rPr>
              <a:t> </a:t>
            </a:r>
            <a:endParaRPr lang="zh-CN" altLang="en-US" sz="2600">
              <a:latin typeface="Arial" panose="020B0604020202020204" pitchFamily="34" charset="0"/>
            </a:endParaRPr>
          </a:p>
        </p:txBody>
      </p:sp>
      <p:sp>
        <p:nvSpPr>
          <p:cNvPr id="75783" name="Rectangle 7"/>
          <p:cNvSpPr/>
          <p:nvPr/>
        </p:nvSpPr>
        <p:spPr>
          <a:xfrm>
            <a:off x="2173288" y="3659505"/>
            <a:ext cx="2541905" cy="49149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600">
                <a:latin typeface="Arial" panose="020B0604020202020204" pitchFamily="34" charset="0"/>
              </a:rPr>
              <a:t> </a:t>
            </a:r>
            <a:r>
              <a:rPr lang="en-US" altLang="zh-CN" sz="2600" b="1">
                <a:solidFill>
                  <a:srgbClr val="0B5FD1"/>
                </a:solidFill>
                <a:latin typeface="Arial" panose="020B0604020202020204" pitchFamily="34" charset="0"/>
              </a:rPr>
              <a:t> 2</a:t>
            </a:r>
            <a:r>
              <a:rPr lang="zh-CN" altLang="en-US" sz="2600" b="1">
                <a:solidFill>
                  <a:srgbClr val="0B5FD1"/>
                </a:solidFill>
                <a:latin typeface="Arial" panose="020B0604020202020204" pitchFamily="34" charset="0"/>
              </a:rPr>
              <a:t>、衬托作用。</a:t>
            </a:r>
            <a:endParaRPr lang="zh-CN" altLang="en-US" sz="2600" b="1">
              <a:solidFill>
                <a:srgbClr val="0B5FD1"/>
              </a:solidFill>
              <a:latin typeface="Arial" panose="020B0604020202020204" pitchFamily="34" charset="0"/>
            </a:endParaRPr>
          </a:p>
        </p:txBody>
      </p:sp>
      <p:sp>
        <p:nvSpPr>
          <p:cNvPr id="75784" name="Rectangle 8"/>
          <p:cNvSpPr/>
          <p:nvPr/>
        </p:nvSpPr>
        <p:spPr>
          <a:xfrm>
            <a:off x="2370138" y="4002406"/>
            <a:ext cx="3355340" cy="89154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600" b="1">
                <a:solidFill>
                  <a:srgbClr val="0B5FD1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600" b="1">
                <a:solidFill>
                  <a:srgbClr val="0B5FD1"/>
                </a:solidFill>
                <a:latin typeface="Arial" panose="020B0604020202020204" pitchFamily="34" charset="0"/>
              </a:rPr>
              <a:t>、渲染，烘托气氛。</a:t>
            </a:r>
            <a:endParaRPr lang="zh-CN" altLang="en-US" sz="2600" b="1">
              <a:solidFill>
                <a:srgbClr val="0B5FD1"/>
              </a:solidFill>
              <a:latin typeface="Arial" panose="020B0604020202020204" pitchFamily="34" charset="0"/>
            </a:endParaRPr>
          </a:p>
          <a:p>
            <a:r>
              <a:rPr lang="en-US" altLang="zh-CN" sz="2600" b="1">
                <a:solidFill>
                  <a:srgbClr val="0B5FD1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600" b="1">
                <a:solidFill>
                  <a:srgbClr val="0B5FD1"/>
                </a:solidFill>
                <a:latin typeface="Arial" panose="020B0604020202020204" pitchFamily="34" charset="0"/>
              </a:rPr>
              <a:t>、点明主旨。</a:t>
            </a:r>
            <a:endParaRPr lang="zh-CN" altLang="en-US" sz="2600" b="1">
              <a:solidFill>
                <a:srgbClr val="0B5FD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1295400" y="847725"/>
            <a:ext cx="3538538" cy="4381500"/>
            <a:chOff x="816" y="534"/>
            <a:chExt cx="2229" cy="2760"/>
          </a:xfrm>
        </p:grpSpPr>
        <p:sp>
          <p:nvSpPr>
            <p:cNvPr id="18446" name="Rectangle 10"/>
            <p:cNvSpPr/>
            <p:nvPr/>
          </p:nvSpPr>
          <p:spPr>
            <a:xfrm>
              <a:off x="839" y="534"/>
              <a:ext cx="2206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6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（一）位于文章的开头</a:t>
              </a:r>
              <a:endParaRPr lang="zh-CN" altLang="en-US" sz="2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8447" name="Rectangle 11"/>
            <p:cNvSpPr/>
            <p:nvPr/>
          </p:nvSpPr>
          <p:spPr>
            <a:xfrm>
              <a:off x="868" y="1804"/>
              <a:ext cx="2148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anchor="ctr">
              <a:spAutoFit/>
            </a:bodyPr>
            <a:lstStyle/>
            <a:p>
              <a:r>
                <a:rPr lang="zh-CN" altLang="en-US" sz="26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（二）位于文章的中间</a:t>
              </a:r>
              <a:endParaRPr lang="zh-CN" altLang="en-US" sz="2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8448" name="Rectangle 12"/>
            <p:cNvSpPr/>
            <p:nvPr/>
          </p:nvSpPr>
          <p:spPr>
            <a:xfrm>
              <a:off x="816" y="2986"/>
              <a:ext cx="1973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54000" anchor="ctr">
              <a:spAutoFit/>
            </a:bodyPr>
            <a:lstStyle/>
            <a:p>
              <a:r>
                <a:rPr lang="zh-CN" altLang="en-US" sz="26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（三）位于文章末尾</a:t>
              </a:r>
              <a:endParaRPr lang="zh-CN" altLang="en-US" sz="2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sp>
        <p:nvSpPr>
          <p:cNvPr id="75789" name="Rectangle 13"/>
          <p:cNvSpPr/>
          <p:nvPr/>
        </p:nvSpPr>
        <p:spPr>
          <a:xfrm>
            <a:off x="2336800" y="5183505"/>
            <a:ext cx="2450465" cy="49149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600" b="1">
                <a:solidFill>
                  <a:srgbClr val="0B5FD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600" b="1">
                <a:solidFill>
                  <a:srgbClr val="0B5FD1"/>
                </a:solidFill>
                <a:latin typeface="Arial" panose="020B0604020202020204" pitchFamily="34" charset="0"/>
              </a:rPr>
              <a:t>、总结上文。</a:t>
            </a:r>
            <a:r>
              <a:rPr lang="zh-CN" altLang="en-US" sz="2600">
                <a:latin typeface="Arial" panose="020B0604020202020204" pitchFamily="34" charset="0"/>
              </a:rPr>
              <a:t> </a:t>
            </a:r>
            <a:endParaRPr lang="zh-CN" altLang="en-US" sz="2600">
              <a:latin typeface="Arial" panose="020B0604020202020204" pitchFamily="34" charset="0"/>
            </a:endParaRPr>
          </a:p>
        </p:txBody>
      </p:sp>
      <p:sp>
        <p:nvSpPr>
          <p:cNvPr id="75790" name="Rectangle 14"/>
          <p:cNvSpPr/>
          <p:nvPr/>
        </p:nvSpPr>
        <p:spPr>
          <a:xfrm>
            <a:off x="2336800" y="5531168"/>
            <a:ext cx="2450465" cy="49149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600" b="1">
                <a:solidFill>
                  <a:srgbClr val="0B5FD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600" b="1">
                <a:solidFill>
                  <a:srgbClr val="0B5FD1"/>
                </a:solidFill>
                <a:latin typeface="Arial" panose="020B0604020202020204" pitchFamily="34" charset="0"/>
              </a:rPr>
              <a:t>、呼应上文。</a:t>
            </a:r>
            <a:r>
              <a:rPr lang="zh-CN" altLang="en-US" sz="2600">
                <a:latin typeface="Arial" panose="020B0604020202020204" pitchFamily="34" charset="0"/>
              </a:rPr>
              <a:t> </a:t>
            </a:r>
            <a:endParaRPr lang="zh-CN" altLang="en-US" sz="2600">
              <a:latin typeface="Arial" panose="020B0604020202020204" pitchFamily="34" charset="0"/>
            </a:endParaRPr>
          </a:p>
        </p:txBody>
      </p:sp>
      <p:sp>
        <p:nvSpPr>
          <p:cNvPr id="75791" name="Rectangle 15"/>
          <p:cNvSpPr/>
          <p:nvPr/>
        </p:nvSpPr>
        <p:spPr>
          <a:xfrm>
            <a:off x="2336800" y="5962968"/>
            <a:ext cx="2450465" cy="49149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600" b="1">
                <a:solidFill>
                  <a:srgbClr val="0B5FD1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600" b="1">
                <a:solidFill>
                  <a:srgbClr val="0B5FD1"/>
                </a:solidFill>
                <a:latin typeface="Arial" panose="020B0604020202020204" pitchFamily="34" charset="0"/>
              </a:rPr>
              <a:t>、卒章显志。</a:t>
            </a:r>
            <a:r>
              <a:rPr lang="zh-CN" altLang="en-US" sz="2600">
                <a:latin typeface="Arial" panose="020B0604020202020204" pitchFamily="34" charset="0"/>
              </a:rPr>
              <a:t> </a:t>
            </a:r>
            <a:endParaRPr lang="zh-CN" altLang="en-US" sz="2600">
              <a:latin typeface="Arial" panose="020B0604020202020204" pitchFamily="34" charset="0"/>
            </a:endParaRPr>
          </a:p>
        </p:txBody>
      </p:sp>
      <p:sp>
        <p:nvSpPr>
          <p:cNvPr id="18445" name="Text Box 16"/>
          <p:cNvSpPr txBox="1"/>
          <p:nvPr/>
        </p:nvSpPr>
        <p:spPr>
          <a:xfrm>
            <a:off x="107950" y="234950"/>
            <a:ext cx="9144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方法三：从分析句子的位置入手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分析句子的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作用和意义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sz="240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  <p:bldP spid="75779" grpId="0"/>
      <p:bldP spid="75780" grpId="0"/>
      <p:bldP spid="75781" grpId="0"/>
      <p:bldP spid="75782" grpId="0"/>
      <p:bldP spid="75783" grpId="0"/>
      <p:bldP spid="75784" grpId="0"/>
      <p:bldP spid="75789" grpId="0"/>
      <p:bldP spid="75790" grpId="0"/>
      <p:bldP spid="757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idx="1"/>
          </p:nvPr>
        </p:nvSpPr>
        <p:spPr>
          <a:xfrm>
            <a:off x="-396875" y="0"/>
            <a:ext cx="9648825" cy="68580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>
                <a:solidFill>
                  <a:srgbClr val="FF0000"/>
                </a:solidFill>
              </a:rPr>
              <a:t>    </a:t>
            </a:r>
            <a:r>
              <a:rPr lang="zh-CN" altLang="en-US" b="1">
                <a:solidFill>
                  <a:srgbClr val="FF0000"/>
                </a:solidFill>
              </a:rPr>
              <a:t>例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/>
              <a:t>《</a:t>
            </a:r>
            <a:r>
              <a:rPr lang="zh-CN" altLang="en-US" b="1"/>
              <a:t>秋光里的黄金树</a:t>
            </a:r>
            <a:r>
              <a:rPr lang="en-US" altLang="zh-CN" b="1"/>
              <a:t>》</a:t>
            </a:r>
            <a:endParaRPr lang="en-US" altLang="zh-CN" b="1"/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solidFill>
                  <a:srgbClr val="0000FF"/>
                </a:solidFill>
              </a:rPr>
              <a:t>       </a:t>
            </a:r>
            <a:r>
              <a:rPr lang="zh-CN" altLang="en-US" b="1">
                <a:solidFill>
                  <a:srgbClr val="0000CC"/>
                </a:solidFill>
              </a:rPr>
              <a:t>后来的人，谁还记得荒原不久以前的童话呢？关于树的呼吁已经很多了，我不打算重复了。我只是觉得，树在中国北方像流窜深山的小股残匪一样悲惨。</a:t>
            </a:r>
            <a:endParaRPr lang="zh-CN" altLang="en-US" b="1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00FF"/>
                </a:solidFill>
              </a:rPr>
              <a:t>       </a:t>
            </a:r>
            <a:r>
              <a:rPr lang="zh-CN" altLang="en-US" b="1">
                <a:solidFill>
                  <a:srgbClr val="0000CC"/>
                </a:solidFill>
              </a:rPr>
              <a:t>我忽然想到，</a:t>
            </a:r>
            <a:r>
              <a:rPr lang="zh-CN" altLang="en-US" b="1" u="sng">
                <a:solidFill>
                  <a:srgbClr val="FF0000"/>
                </a:solidFill>
              </a:rPr>
              <a:t>当地球上砍伐掉最后一棵树的时候</a:t>
            </a:r>
            <a:r>
              <a:rPr lang="zh-CN" altLang="en-US" b="1">
                <a:solidFill>
                  <a:srgbClr val="0000CC"/>
                </a:solidFill>
              </a:rPr>
              <a:t>，人类肯定是</a:t>
            </a:r>
            <a:r>
              <a:rPr lang="zh-CN" altLang="en-US" b="1" u="sng">
                <a:solidFill>
                  <a:srgbClr val="FF0000"/>
                </a:solidFill>
              </a:rPr>
              <a:t>更发达、更神奇了。</a:t>
            </a:r>
            <a:r>
              <a:rPr lang="zh-CN" altLang="en-US" b="1">
                <a:solidFill>
                  <a:srgbClr val="0000CC"/>
                </a:solidFill>
              </a:rPr>
              <a:t>但是那时人类将</a:t>
            </a:r>
            <a:r>
              <a:rPr lang="zh-CN" altLang="en-US" b="1" u="sng">
                <a:solidFill>
                  <a:srgbClr val="FF0000"/>
                </a:solidFill>
              </a:rPr>
              <a:t>用什么办法复制一棵树呢</a:t>
            </a:r>
            <a:r>
              <a:rPr lang="zh-CN" altLang="en-US" b="1">
                <a:solidFill>
                  <a:srgbClr val="0000CC"/>
                </a:solidFill>
              </a:rPr>
              <a:t>？复制一棵真正的树－－会增长年轮的、会发芽、开花、结果、叶子变成金币自动飘落的树－－</a:t>
            </a:r>
            <a:r>
              <a:rPr lang="zh-CN" altLang="en-US" b="1" u="sng">
                <a:solidFill>
                  <a:srgbClr val="FF0000"/>
                </a:solidFill>
              </a:rPr>
              <a:t>假如有谁可以做到，那无疑会成为科学史上的崭新一页。</a:t>
            </a:r>
            <a:endParaRPr lang="zh-CN" altLang="en-US" b="1" u="sng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00FF"/>
                </a:solidFill>
              </a:rPr>
              <a:t>        </a:t>
            </a:r>
            <a:r>
              <a:rPr lang="zh-CN" altLang="en-US" b="1" u="sng">
                <a:solidFill>
                  <a:srgbClr val="FF0000"/>
                </a:solidFill>
              </a:rPr>
              <a:t>但那将是多么滑稽的一页呀！</a:t>
            </a:r>
            <a:endParaRPr lang="zh-CN" altLang="en-US" b="1" u="sng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00FF"/>
                </a:solidFill>
              </a:rPr>
              <a:t>        </a:t>
            </a:r>
            <a:r>
              <a:rPr lang="zh-CN" altLang="en-US" b="1">
                <a:solidFill>
                  <a:srgbClr val="0000CC"/>
                </a:solidFill>
              </a:rPr>
              <a:t>因此，对树充满敬意吧</a:t>
            </a:r>
            <a:r>
              <a:rPr lang="en-US" altLang="zh-CN" b="1">
                <a:solidFill>
                  <a:srgbClr val="0000CC"/>
                </a:solidFill>
              </a:rPr>
              <a:t>——</a:t>
            </a:r>
            <a:r>
              <a:rPr lang="zh-CN" altLang="en-US" b="1">
                <a:solidFill>
                  <a:srgbClr val="0000CC"/>
                </a:solidFill>
              </a:rPr>
              <a:t>从现在就开始，对任何一棵树充满敬意，就像对自己的上司那样。</a:t>
            </a:r>
            <a:endParaRPr lang="zh-CN" altLang="en-US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2801</Words>
  <Application>WPS 演示</Application>
  <PresentationFormat>On-screen Show (4:3)</PresentationFormat>
  <Paragraphs>132</Paragraphs>
  <Slides>14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黑体</vt:lpstr>
      <vt:lpstr>华文行楷</vt:lpstr>
      <vt:lpstr>隶书</vt:lpstr>
      <vt:lpstr>方正粗黑宋简体</vt:lpstr>
      <vt:lpstr>华文中宋</vt:lpstr>
      <vt:lpstr>微软雅黑</vt:lpstr>
      <vt:lpstr>Arial Unicode MS</vt:lpstr>
      <vt:lpstr>Calibri</vt:lpstr>
      <vt:lpstr>华文楷体</vt:lpstr>
      <vt:lpstr>Times New Roman</vt:lpstr>
      <vt:lpstr>默认设计模板</vt:lpstr>
      <vt:lpstr>Office 主题</vt:lpstr>
      <vt:lpstr>散文阅读中如何理解重要句子的含义及作用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方法四：从分析表达的感情主旨入手</vt:lpstr>
      <vt:lpstr>PowerPoint 演示文稿</vt:lpstr>
      <vt:lpstr>理解重要语句应注意的问题：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阿国</cp:lastModifiedBy>
  <cp:revision>16</cp:revision>
  <cp:lastPrinted>2021-03-24T10:35:00Z</cp:lastPrinted>
  <dcterms:created xsi:type="dcterms:W3CDTF">2021-03-24T10:35:00Z</dcterms:created>
  <dcterms:modified xsi:type="dcterms:W3CDTF">2021-04-01T00:08:53Z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A5F9577E46484787BF721D97C5C88420</vt:lpwstr>
  </property>
  <property fmtid="{D5CDD505-2E9C-101B-9397-08002B2CF9AE}" pid="7" name="KSOProductBuildVer">
    <vt:lpwstr>2052-11.1.0.10446</vt:lpwstr>
  </property>
  <property fmtid="{D5CDD505-2E9C-101B-9397-08002B2CF9AE}" pid="8" name="KSOSaveFontToCloudKey">
    <vt:lpwstr>594741307_btnclosed</vt:lpwstr>
  </property>
</Properties>
</file>