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1230" r:id="rId3"/>
    <p:sldId id="1224" r:id="rId4"/>
    <p:sldId id="1225" r:id="rId5"/>
    <p:sldId id="1226" r:id="rId6"/>
    <p:sldId id="1227" r:id="rId7"/>
    <p:sldId id="1228" r:id="rId8"/>
    <p:sldId id="1229" r:id="rId9"/>
    <p:sldId id="1219" r:id="rId10"/>
    <p:sldId id="1217" r:id="rId11"/>
    <p:sldId id="1215" r:id="rId12"/>
    <p:sldId id="1216" r:id="rId13"/>
    <p:sldId id="1218" r:id="rId14"/>
    <p:sldId id="123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鹿在草地上&#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8590" y="0"/>
            <a:ext cx="5659972" cy="6858000"/>
          </a:xfrm>
          <a:prstGeom prst="rect">
            <a:avLst/>
          </a:prstGeom>
          <a:effectLst>
            <a:softEdge rad="635000"/>
          </a:effectLst>
        </p:spPr>
      </p:pic>
      <p:sp>
        <p:nvSpPr>
          <p:cNvPr id="9" name="标题 19"/>
          <p:cNvSpPr>
            <a:spLocks noGrp="1" noChangeArrowheads="1"/>
          </p:cNvSpPr>
          <p:nvPr/>
        </p:nvSpPr>
        <p:spPr bwMode="auto">
          <a:xfrm>
            <a:off x="292446" y="2391408"/>
            <a:ext cx="8345119"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pPr>
            <a:r>
              <a:rPr lang="en-US" altLang="zh-CN" sz="2800" b="1" dirty="0">
                <a:solidFill>
                  <a:schemeClr val="accent2">
                    <a:lumMod val="60000"/>
                    <a:lumOff val="40000"/>
                  </a:schemeClr>
                </a:solidFill>
                <a:latin typeface="Arial" panose="020B0604020202020204" pitchFamily="34" charset="0"/>
                <a:ea typeface="宋体" panose="02010600030101010101" pitchFamily="2" charset="-122"/>
              </a:rPr>
              <a:t>The Water of Life</a:t>
            </a:r>
            <a:endParaRPr lang="zh-CN" altLang="en-US" sz="2800" b="1" dirty="0">
              <a:solidFill>
                <a:schemeClr val="accent2">
                  <a:lumMod val="60000"/>
                  <a:lumOff val="40000"/>
                </a:schemeClr>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365125"/>
            <a:ext cx="12155170" cy="526224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1.</a:t>
            </a:r>
            <a:r>
              <a:rPr lang="zh-CN" altLang="en-US" sz="2800">
                <a:latin typeface="Times New Roman" panose="02020603050405020304" charset="0"/>
                <a:cs typeface="Times New Roman" panose="02020603050405020304" charset="0"/>
                <a:sym typeface="+mn-ea"/>
              </a:rPr>
              <a:t>Jack说在他高中生物课上他就想到这个方法。</a:t>
            </a:r>
            <a:r>
              <a:rPr lang="zh-CN" altLang="en-US" sz="2800">
                <a:latin typeface="Times New Roman" panose="02020603050405020304" charset="0"/>
                <a:cs typeface="Times New Roman" panose="02020603050405020304" charset="0"/>
                <a:sym typeface="+mn-ea"/>
              </a:rPr>
              <a:t>(无灵主语</a:t>
            </a:r>
            <a:r>
              <a:rPr lang="en-US" altLang="zh-CN" sz="2800">
                <a:latin typeface="Times New Roman" panose="02020603050405020304" charset="0"/>
                <a:cs typeface="Times New Roman" panose="02020603050405020304" charset="0"/>
                <a:sym typeface="+mn-ea"/>
              </a:rPr>
              <a: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Jack said </a:t>
            </a:r>
            <a:r>
              <a:rPr lang="zh-CN" altLang="en-US" sz="2800">
                <a:solidFill>
                  <a:srgbClr val="FF0000"/>
                </a:solidFill>
                <a:latin typeface="Times New Roman" panose="02020603050405020304" charset="0"/>
                <a:cs typeface="Times New Roman" panose="02020603050405020304" charset="0"/>
              </a:rPr>
              <a:t>the solution came to him </a:t>
            </a:r>
            <a:r>
              <a:rPr lang="zh-CN" altLang="en-US" sz="2800">
                <a:latin typeface="Times New Roman" panose="02020603050405020304" charset="0"/>
                <a:cs typeface="Times New Roman" panose="02020603050405020304" charset="0"/>
              </a:rPr>
              <a:t>during his high school biology class.</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sym typeface="+mn-ea"/>
              </a:rPr>
              <a:t>2.</a:t>
            </a:r>
            <a:r>
              <a:rPr lang="zh-CN" altLang="en-US" sz="2800">
                <a:latin typeface="Times New Roman" panose="02020603050405020304" charset="0"/>
                <a:cs typeface="Times New Roman" panose="02020603050405020304" charset="0"/>
                <a:sym typeface="+mn-ea"/>
              </a:rPr>
              <a:t>你只是想尝试去把自己的想法付诸实践。</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You are simply hesitate to </a:t>
            </a:r>
            <a:r>
              <a:rPr lang="zh-CN" altLang="en-US" sz="2800">
                <a:solidFill>
                  <a:srgbClr val="FF0000"/>
                </a:solidFill>
                <a:latin typeface="Times New Roman" panose="02020603050405020304" charset="0"/>
                <a:cs typeface="Times New Roman" panose="02020603050405020304" charset="0"/>
              </a:rPr>
              <a:t>give</a:t>
            </a:r>
            <a:r>
              <a:rPr lang="zh-CN" altLang="en-US" sz="2800">
                <a:latin typeface="Times New Roman" panose="02020603050405020304" charset="0"/>
                <a:cs typeface="Times New Roman" panose="02020603050405020304" charset="0"/>
              </a:rPr>
              <a:t> one of your ideas </a:t>
            </a:r>
            <a:r>
              <a:rPr lang="zh-CN" altLang="en-US" sz="2800">
                <a:solidFill>
                  <a:srgbClr val="FF0000"/>
                </a:solidFill>
                <a:latin typeface="Times New Roman" panose="02020603050405020304" charset="0"/>
                <a:cs typeface="Times New Roman" panose="02020603050405020304" charset="0"/>
              </a:rPr>
              <a:t>a shot</a:t>
            </a:r>
            <a:r>
              <a:rPr lang="zh-CN" altLang="en-US" sz="2800">
                <a:latin typeface="Times New Roman" panose="02020603050405020304" charset="0"/>
                <a:cs typeface="Times New Roman" panose="02020603050405020304" charset="0"/>
              </a:rPr>
              <a:t>. （give sth a shot 尝试）</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3.</a:t>
            </a:r>
            <a:r>
              <a:rPr lang="zh-CN" altLang="zh-CN" sz="2800">
                <a:latin typeface="Times New Roman" panose="02020603050405020304" charset="0"/>
                <a:cs typeface="Times New Roman" panose="02020603050405020304" charset="0"/>
              </a:rPr>
              <a:t>翻译</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To address this conflict, we should </a:t>
            </a:r>
            <a:r>
              <a:rPr lang="zh-CN" altLang="en-US" sz="2800">
                <a:solidFill>
                  <a:srgbClr val="0000FF"/>
                </a:solidFill>
                <a:latin typeface="Times New Roman" panose="02020603050405020304" charset="0"/>
                <a:cs typeface="Times New Roman" panose="02020603050405020304" charset="0"/>
              </a:rPr>
              <a:t>potentially</a:t>
            </a:r>
            <a:r>
              <a:rPr lang="zh-CN" altLang="en-US" sz="2800">
                <a:latin typeface="Times New Roman" panose="02020603050405020304" charset="0"/>
                <a:cs typeface="Times New Roman" panose="02020603050405020304" charset="0"/>
              </a:rPr>
              <a:t> help decipher</a:t>
            </a:r>
            <a:r>
              <a:rPr lang="en-US" altLang="zh-CN" sz="2800">
                <a:latin typeface="Times New Roman" panose="02020603050405020304" charset="0"/>
                <a:cs typeface="Times New Roman" panose="02020603050405020304" charset="0"/>
              </a:rPr>
              <a:t>(</a:t>
            </a:r>
            <a:r>
              <a:rPr lang="zh-CN" altLang="zh-CN" sz="2800">
                <a:latin typeface="Times New Roman" panose="02020603050405020304" charset="0"/>
                <a:cs typeface="Times New Roman" panose="02020603050405020304" charset="0"/>
              </a:rPr>
              <a:t>破译，辨认）</a:t>
            </a:r>
            <a:r>
              <a:rPr lang="zh-CN" altLang="en-US" sz="2800">
                <a:latin typeface="Times New Roman" panose="02020603050405020304" charset="0"/>
                <a:cs typeface="Times New Roman" panose="02020603050405020304" charset="0"/>
              </a:rPr>
              <a:t> how the climate change and the </a:t>
            </a:r>
            <a:r>
              <a:rPr lang="zh-CN" altLang="en-US" sz="2800">
                <a:solidFill>
                  <a:srgbClr val="0000FF"/>
                </a:solidFill>
                <a:latin typeface="Times New Roman" panose="02020603050405020304" charset="0"/>
                <a:cs typeface="Times New Roman" panose="02020603050405020304" charset="0"/>
              </a:rPr>
              <a:t>microenvironments</a:t>
            </a:r>
            <a:r>
              <a:rPr lang="zh-CN" altLang="en-US" sz="2800">
                <a:latin typeface="Times New Roman" panose="02020603050405020304" charset="0"/>
                <a:cs typeface="Times New Roman" panose="02020603050405020304" charset="0"/>
              </a:rPr>
              <a:t> are impacting the plant stress and then we </a:t>
            </a:r>
            <a:r>
              <a:rPr lang="zh-CN" altLang="en-US" sz="2800">
                <a:solidFill>
                  <a:srgbClr val="0000FF"/>
                </a:solidFill>
                <a:latin typeface="Times New Roman" panose="02020603050405020304" charset="0"/>
                <a:cs typeface="Times New Roman" panose="02020603050405020304" charset="0"/>
              </a:rPr>
              <a:t>are better equipped to</a:t>
            </a:r>
            <a:r>
              <a:rPr lang="zh-CN" altLang="en-US" sz="2800">
                <a:latin typeface="Times New Roman" panose="02020603050405020304" charset="0"/>
                <a:cs typeface="Times New Roman" panose="02020603050405020304" charset="0"/>
              </a:rPr>
              <a:t> help plants adapt to a changing environment.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a:t>
            </a:r>
            <a:r>
              <a:rPr lang="zh-CN" altLang="en-US" sz="2800">
                <a:solidFill>
                  <a:srgbClr val="FF0000"/>
                </a:solidFill>
                <a:latin typeface="Times New Roman" panose="02020603050405020304" charset="0"/>
                <a:cs typeface="Times New Roman" panose="02020603050405020304" charset="0"/>
              </a:rPr>
              <a:t>address the conflict 设法解决冲突，be equipped to do 使有能力做...，adapt to适应</a:t>
            </a:r>
            <a:r>
              <a:rPr lang="zh-CN" altLang="en-US" sz="2800">
                <a:latin typeface="Times New Roman" panose="02020603050405020304" charset="0"/>
                <a:cs typeface="Times New Roman" panose="02020603050405020304" charset="0"/>
              </a:rPr>
              <a:t>）</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为了解决这个矛盾，我们应该尽可能地去帮助破译气候是如何变化的和微型环境是如何影响植物压力的，这样我们就更有能力去帮助植物去适应不断变化的环境。</a:t>
            </a:r>
            <a:endParaRPr lang="zh-CN" altLang="en-US" sz="28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amond(in)">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ox(in)">
                                      <p:cBhvr>
                                        <p:cTn id="17" dur="20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diamond(in)">
                                      <p:cBhvr>
                                        <p:cTn id="22"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495" y="0"/>
            <a:ext cx="12145010" cy="673925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It’s like the promise of a sweet hereafter following what seems like a lifetime of toil.</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It’s the spring in our step that gets bouncier with each passing day—until by Friday, we’re practically bumping our heads against the ceiling.</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（spring 活力，朝气；bouncy 生气勃勃的，精神饱满的）</a:t>
            </a:r>
            <a:endParaRPr lang="zh-CN" altLang="en-US" sz="3200">
              <a:solidFill>
                <a:srgbClr val="FF0000"/>
              </a:solidFill>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这就像一个承诺：在辛苦了一辈子之后，我们将得到一个甜蜜的未来。这就是我们脚下轻快的步伐，每过去一天，步伐就更有活力--直到周五，我们的充满活力的步伐都能够让我们的头触碰到天花板。</a:t>
            </a:r>
            <a:endParaRPr lang="zh-CN" altLang="en-US" sz="2800">
              <a:latin typeface="Times New Roman" panose="02020603050405020304" charset="0"/>
              <a:cs typeface="Times New Roman" panose="02020603050405020304" charset="0"/>
            </a:endParaRPr>
          </a:p>
          <a:p>
            <a:r>
              <a:rPr lang="zh-CN" altLang="en-US" sz="2800">
                <a:solidFill>
                  <a:srgbClr val="FF0000"/>
                </a:solidFill>
                <a:latin typeface="Times New Roman" panose="02020603050405020304" charset="0"/>
                <a:cs typeface="Times New Roman" panose="02020603050405020304" charset="0"/>
              </a:rPr>
              <a:t>Spring</a:t>
            </a:r>
            <a:endParaRPr lang="zh-CN" altLang="en-US" sz="28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1</a:t>
            </a:r>
            <a:r>
              <a:rPr lang="zh-CN" altLang="en-US" sz="3200">
                <a:latin typeface="Times New Roman" panose="02020603050405020304" charset="0"/>
                <a:cs typeface="Times New Roman" panose="02020603050405020304" charset="0"/>
              </a:rPr>
              <a:t>名词：）</a:t>
            </a:r>
            <a:r>
              <a:rPr lang="zh-CN" altLang="en-US" sz="3200">
                <a:solidFill>
                  <a:srgbClr val="FF0000"/>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sym typeface="+mn-ea"/>
              </a:rPr>
              <a:t>她迈着轻快的步伐向前走去。</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She walked along with a spring in her step.</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动词：to appear or come somewhere suddenly 突然出现（或来到）</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她眼里一下子涌出了泪水。</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Tears sprang to her eyes. </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linds(horizontal)">
                                      <p:cBhvr>
                                        <p:cTn id="11" dur="500"/>
                                        <p:tgtEl>
                                          <p:spTgt spid="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amond(in)">
                                      <p:cBhvr>
                                        <p:cTn id="16" dur="2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ox(in)">
                                      <p:cBhvr>
                                        <p:cTn id="21" dur="20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ox(in)">
                                      <p:cBhvr>
                                        <p:cTn id="35" dur="20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90195"/>
            <a:ext cx="12201525" cy="550799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cast ：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But why should Monday </a:t>
            </a:r>
            <a:r>
              <a:rPr lang="zh-CN" altLang="en-US" sz="3200">
                <a:solidFill>
                  <a:srgbClr val="FF0000"/>
                </a:solidFill>
                <a:latin typeface="Times New Roman" panose="02020603050405020304" charset="0"/>
                <a:cs typeface="Times New Roman" panose="02020603050405020304" charset="0"/>
              </a:rPr>
              <a:t>cast such a long and fearful shadow on </a:t>
            </a:r>
            <a:r>
              <a:rPr lang="zh-CN" altLang="en-US" sz="3200">
                <a:latin typeface="Times New Roman" panose="02020603050405020304" charset="0"/>
                <a:cs typeface="Times New Roman" panose="02020603050405020304" charset="0"/>
              </a:rPr>
              <a:t>our lives?</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1 向…投以（视线、笑容等）</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她向他微笑以示欢迎。</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She </a:t>
            </a:r>
            <a:r>
              <a:rPr lang="zh-CN" altLang="en-US" sz="3200">
                <a:solidFill>
                  <a:srgbClr val="FF0000"/>
                </a:solidFill>
                <a:latin typeface="Times New Roman" panose="02020603050405020304" charset="0"/>
                <a:cs typeface="Times New Roman" panose="02020603050405020304" charset="0"/>
              </a:rPr>
              <a:t>cast a welcoming smile</a:t>
            </a:r>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to him</a:t>
            </a:r>
            <a:r>
              <a:rPr lang="zh-CN" altLang="en-US"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2  投射（光、影子等）</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橘红色的夕阳辉映着群山。</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The setting sun </a:t>
            </a:r>
            <a:r>
              <a:rPr lang="zh-CN" altLang="en-US" sz="3200">
                <a:solidFill>
                  <a:srgbClr val="FF0000"/>
                </a:solidFill>
                <a:latin typeface="Times New Roman" panose="02020603050405020304" charset="0"/>
                <a:cs typeface="Times New Roman" panose="02020603050405020304" charset="0"/>
              </a:rPr>
              <a:t>cast an orange glow over</a:t>
            </a:r>
            <a:r>
              <a:rPr lang="zh-CN" altLang="en-US" sz="3200">
                <a:latin typeface="Times New Roman" panose="02020603050405020304" charset="0"/>
                <a:cs typeface="Times New Roman" panose="02020603050405020304" charset="0"/>
              </a:rPr>
              <a:t> the mountains.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这个坏消息给事件的进程蒙上了一层阴影。</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The sad news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cast a shadow over</a:t>
            </a:r>
            <a:r>
              <a:rPr lang="zh-CN" altLang="en-US" sz="3200">
                <a:latin typeface="Times New Roman" panose="02020603050405020304" charset="0"/>
                <a:cs typeface="Times New Roman" panose="02020603050405020304" charset="0"/>
              </a:rPr>
              <a:t> the proceedings (= made people feel unhappy). </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box(in)">
                                      <p:cBhvr>
                                        <p:cTn id="11" dur="2000"/>
                                        <p:tgtEl>
                                          <p:spTgt spid="4">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blinds(horizontal)">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diamond(in)">
                                      <p:cBhvr>
                                        <p:cTn id="21" dur="20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415" y="610870"/>
            <a:ext cx="12173585" cy="3538220"/>
          </a:xfrm>
          <a:prstGeom prst="rect">
            <a:avLst/>
          </a:prstGeom>
          <a:noFill/>
        </p:spPr>
        <p:txBody>
          <a:bodyPr wrap="square" rtlCol="0">
            <a:spAutoFit/>
          </a:bodyPr>
          <a:p>
            <a:r>
              <a:rPr lang="en-US" altLang="zh-CN" sz="3200"/>
              <a:t>para 1:</a:t>
            </a:r>
            <a:endParaRPr lang="en-US" altLang="zh-CN" sz="3200"/>
          </a:p>
          <a:p>
            <a:r>
              <a:rPr lang="en-US" altLang="zh-CN" sz="3200"/>
              <a:t>“Do you remember a cold and hungry girl who once visited this place when you worked?”</a:t>
            </a:r>
            <a:endParaRPr lang="en-US" altLang="zh-CN" sz="3200"/>
          </a:p>
          <a:p>
            <a:endParaRPr lang="en-US" altLang="zh-CN" sz="3200"/>
          </a:p>
          <a:p>
            <a:r>
              <a:rPr lang="en-US" altLang="zh-CN" sz="3200"/>
              <a:t>Para2:</a:t>
            </a:r>
            <a:endParaRPr lang="en-US" altLang="zh-CN" sz="3200"/>
          </a:p>
          <a:p>
            <a:r>
              <a:rPr lang="en-US" altLang="zh-CN" sz="3200"/>
              <a:t>“So you started your own business?” Old Jack mumbld after a long silence.</a:t>
            </a:r>
            <a:endParaRPr lang="en-US" altLang="zh-CN"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240790"/>
            <a:ext cx="12037695" cy="403098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How did Billy feed the fawn?</a:t>
            </a:r>
            <a:endParaRPr kumimoji="0" lang="en-US" altLang="zh-CN" sz="32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endParaRPr>
          </a:p>
          <a:p>
            <a:pPr marL="342900" lvl="0" indent="-342900" algn="just">
              <a:buFont typeface="Wingdings" panose="05000000000000000000" pitchFamily="2" charset="2"/>
              <a:buChar char="Ø"/>
              <a:defRPr/>
            </a:pPr>
            <a:r>
              <a:rPr kumimoji="0" lang="en-US" altLang="zh-CN" sz="32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mn-cs"/>
              </a:rPr>
              <a:t>Cautiously/G</a:t>
            </a:r>
            <a:r>
              <a:rPr lang="en-US" altLang="zh-CN" sz="3200" dirty="0">
                <a:solidFill>
                  <a:srgbClr val="FF0000"/>
                </a:solidFill>
                <a:latin typeface="Arial" panose="020B0604020202020204"/>
                <a:ea typeface="宋体" panose="02010600030101010101" pitchFamily="2" charset="-122"/>
                <a:sym typeface="+mn-ea"/>
              </a:rPr>
              <a:t>ingerly/Carefully/Anxiously yet gently     </a:t>
            </a:r>
            <a:r>
              <a:rPr lang="en-US" altLang="zh-CN" sz="3200" dirty="0">
                <a:solidFill>
                  <a:srgbClr val="000000"/>
                </a:solidFill>
                <a:latin typeface="Arial" panose="020B0604020202020204"/>
                <a:ea typeface="宋体" panose="02010600030101010101" pitchFamily="2" charset="-122"/>
              </a:rPr>
              <a:t> </a:t>
            </a:r>
            <a:r>
              <a:rPr lang="zh-CN" altLang="en-US" sz="3200" dirty="0">
                <a:solidFill>
                  <a:srgbClr val="000000"/>
                </a:solidFill>
                <a:latin typeface="Arial" panose="020B0604020202020204"/>
                <a:ea typeface="宋体" panose="02010600030101010101" pitchFamily="2" charset="-122"/>
              </a:rPr>
              <a:t>小心地</a:t>
            </a:r>
            <a:endParaRPr lang="zh-CN" altLang="zh-CN" sz="3200" dirty="0">
              <a:solidFill>
                <a:srgbClr val="000000"/>
              </a:solidFill>
              <a:latin typeface="Arial" panose="020B0604020202020204"/>
              <a:ea typeface="宋体" panose="02010600030101010101" pitchFamily="2" charset="-122"/>
            </a:endParaRPr>
          </a:p>
          <a:p>
            <a:pPr lvl="0" indent="0" algn="just">
              <a:buFont typeface="Wingdings" panose="05000000000000000000" pitchFamily="2" charset="2"/>
              <a:buNone/>
              <a:defRPr/>
            </a:pPr>
            <a:r>
              <a:rPr lang="en-US" altLang="zh-CN" sz="3200" dirty="0">
                <a:solidFill>
                  <a:srgbClr val="000000"/>
                </a:solidFill>
                <a:latin typeface="Arial" panose="020B0604020202020204"/>
                <a:ea typeface="宋体" panose="02010600030101010101" pitchFamily="2" charset="-122"/>
              </a:rPr>
              <a:t>Billy </a:t>
            </a:r>
            <a:r>
              <a:rPr lang="en-US" altLang="zh-CN" sz="3200" dirty="0">
                <a:solidFill>
                  <a:srgbClr val="FF0000"/>
                </a:solidFill>
                <a:latin typeface="Arial" panose="020B0604020202020204"/>
                <a:ea typeface="宋体" panose="02010600030101010101" pitchFamily="2" charset="-122"/>
              </a:rPr>
              <a:t>crouched/bent/stooped down/knelt down</a:t>
            </a:r>
            <a:r>
              <a:rPr lang="en-US" altLang="zh-CN" sz="3200" dirty="0">
                <a:solidFill>
                  <a:srgbClr val="000000"/>
                </a:solidFill>
                <a:latin typeface="Arial" panose="020B0604020202020204"/>
                <a:ea typeface="宋体" panose="02010600030101010101" pitchFamily="2" charset="-122"/>
              </a:rPr>
              <a:t> </a:t>
            </a:r>
            <a:r>
              <a:rPr lang="zh-CN" altLang="zh-CN" sz="3200" dirty="0">
                <a:solidFill>
                  <a:srgbClr val="000000"/>
                </a:solidFill>
                <a:latin typeface="Arial" panose="020B0604020202020204"/>
                <a:ea typeface="宋体" panose="02010600030101010101" pitchFamily="2" charset="-122"/>
                <a:sym typeface="+mn-ea"/>
              </a:rPr>
              <a:t>蹲下弯腰</a:t>
            </a:r>
            <a:r>
              <a:rPr lang="en-US" altLang="zh-CN" sz="3200" dirty="0">
                <a:solidFill>
                  <a:srgbClr val="000000"/>
                </a:solidFill>
                <a:latin typeface="Arial" panose="020B0604020202020204"/>
                <a:ea typeface="宋体" panose="02010600030101010101" pitchFamily="2" charset="-122"/>
              </a:rPr>
              <a:t>by the weak fawn,  </a:t>
            </a:r>
            <a:r>
              <a:rPr lang="en-US" altLang="zh-CN" sz="3200" dirty="0">
                <a:solidFill>
                  <a:srgbClr val="FF0000"/>
                </a:solidFill>
                <a:latin typeface="Arial" panose="020B0604020202020204"/>
                <a:ea typeface="宋体" panose="02010600030101010101" pitchFamily="2" charset="-122"/>
              </a:rPr>
              <a:t>stretching out his hands</a:t>
            </a:r>
            <a:r>
              <a:rPr lang="en-US" altLang="zh-CN" sz="3200" dirty="0">
                <a:solidFill>
                  <a:srgbClr val="000000"/>
                </a:solidFill>
                <a:latin typeface="Arial" panose="020B0604020202020204"/>
                <a:ea typeface="宋体" panose="02010600030101010101" pitchFamily="2" charset="-122"/>
              </a:rPr>
              <a:t> with the water in the palms.“Drink it!” he </a:t>
            </a:r>
            <a:r>
              <a:rPr lang="en-US" altLang="zh-CN" sz="3200" dirty="0">
                <a:solidFill>
                  <a:srgbClr val="FF0000"/>
                </a:solidFill>
                <a:latin typeface="Arial" panose="020B0604020202020204"/>
                <a:ea typeface="宋体" panose="02010600030101010101" pitchFamily="2" charset="-122"/>
              </a:rPr>
              <a:t>coaxed</a:t>
            </a:r>
            <a:r>
              <a:rPr lang="en-US" altLang="zh-CN" sz="3200" dirty="0">
                <a:solidFill>
                  <a:srgbClr val="000000"/>
                </a:solidFill>
                <a:latin typeface="Arial" panose="020B0604020202020204"/>
                <a:ea typeface="宋体" panose="02010600030101010101" pitchFamily="2" charset="-122"/>
                <a:sym typeface="+mn-ea"/>
              </a:rPr>
              <a:t>(</a:t>
            </a:r>
            <a:r>
              <a:rPr lang="zh-CN" altLang="zh-CN" sz="3200" dirty="0">
                <a:solidFill>
                  <a:srgbClr val="000000"/>
                </a:solidFill>
                <a:latin typeface="Arial" panose="020B0604020202020204"/>
                <a:ea typeface="宋体" panose="02010600030101010101" pitchFamily="2" charset="-122"/>
                <a:sym typeface="+mn-ea"/>
              </a:rPr>
              <a:t>诱哄）</a:t>
            </a:r>
            <a:r>
              <a:rPr lang="en-US" altLang="zh-CN" sz="3200" dirty="0">
                <a:solidFill>
                  <a:srgbClr val="FF0000"/>
                </a:solidFill>
                <a:latin typeface="Arial" panose="020B0604020202020204"/>
                <a:ea typeface="宋体" panose="02010600030101010101" pitchFamily="2" charset="-122"/>
              </a:rPr>
              <a:t>/</a:t>
            </a:r>
            <a:r>
              <a:rPr lang="en-US" altLang="zh-CN" sz="3200">
                <a:solidFill>
                  <a:srgbClr val="FF0000"/>
                </a:solidFill>
                <a:latin typeface="Times New Roman" panose="02020603050405020304" charset="0"/>
                <a:ea typeface="Arial Unicode MS" panose="020B0604020202020204" charset="-122"/>
                <a:cs typeface="Times New Roman" panose="02020603050405020304" charset="0"/>
                <a:sym typeface="+mn-ea"/>
              </a:rPr>
              <a:t>signalling</a:t>
            </a:r>
            <a:r>
              <a:rPr lang="en-US" altLang="zh-CN" sz="3200">
                <a:latin typeface="Times New Roman" panose="02020603050405020304" charset="0"/>
                <a:ea typeface="Arial Unicode MS" panose="020B0604020202020204" charset="-122"/>
                <a:cs typeface="Times New Roman" panose="02020603050405020304" charset="0"/>
                <a:sym typeface="+mn-ea"/>
              </a:rPr>
              <a:t> </a:t>
            </a:r>
            <a:r>
              <a:rPr lang="zh-CN" altLang="zh-CN" sz="3200">
                <a:latin typeface="Times New Roman" panose="02020603050405020304" charset="0"/>
                <a:ea typeface="Arial Unicode MS" panose="020B0604020202020204" charset="-122"/>
                <a:cs typeface="Times New Roman" panose="02020603050405020304" charset="0"/>
                <a:sym typeface="+mn-ea"/>
              </a:rPr>
              <a:t>（示意）</a:t>
            </a:r>
            <a:r>
              <a:rPr lang="en-US" altLang="zh-CN" sz="3200">
                <a:latin typeface="Times New Roman" panose="02020603050405020304" charset="0"/>
                <a:ea typeface="Arial Unicode MS" panose="020B0604020202020204" charset="-122"/>
                <a:cs typeface="Times New Roman" panose="02020603050405020304" charset="0"/>
                <a:sym typeface="+mn-ea"/>
              </a:rPr>
              <a:t>the fawn to drink the water.</a:t>
            </a:r>
            <a:endParaRPr lang="en-US" altLang="zh-CN" sz="3200" dirty="0">
              <a:solidFill>
                <a:srgbClr val="000000"/>
              </a:solidFill>
              <a:latin typeface="Arial" panose="020B0604020202020204"/>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effectLst/>
              <a:uLnTx/>
              <a:uFillTx/>
              <a:latin typeface="Arial" panose="020B0604020202020204"/>
              <a:ea typeface="宋体" panose="02010600030101010101" pitchFamily="2" charset="-122"/>
            </a:endParaRPr>
          </a:p>
        </p:txBody>
      </p:sp>
      <p:sp>
        <p:nvSpPr>
          <p:cNvPr id="5" name="文本框 4"/>
          <p:cNvSpPr txBox="1"/>
          <p:nvPr/>
        </p:nvSpPr>
        <p:spPr>
          <a:xfrm>
            <a:off x="384175" y="2315845"/>
            <a:ext cx="897382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96950" y="2813685"/>
            <a:ext cx="800608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3723005" y="4617085"/>
            <a:ext cx="6642735" cy="368300"/>
          </a:xfrm>
          <a:prstGeom prst="rect">
            <a:avLst/>
          </a:prstGeom>
          <a:solidFill>
            <a:schemeClr val="bg1"/>
          </a:solidFill>
        </p:spPr>
        <p:txBody>
          <a:bodyPr wrap="square" rtlCol="0">
            <a:spAutoFit/>
          </a:bodyPr>
          <a:p>
            <a:endParaRPr lang="zh-CN" altLang="en-US"/>
          </a:p>
        </p:txBody>
      </p:sp>
      <p:sp>
        <p:nvSpPr>
          <p:cNvPr id="2" name="文本框 1"/>
          <p:cNvSpPr txBox="1"/>
          <p:nvPr/>
        </p:nvSpPr>
        <p:spPr>
          <a:xfrm>
            <a:off x="3723005" y="3755390"/>
            <a:ext cx="478536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1+ppt_h/2"/>
                                          </p:val>
                                        </p:tav>
                                      </p:tavLst>
                                    </p:anim>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6365" y="910590"/>
            <a:ext cx="11938635" cy="3538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3200" noProof="0" dirty="0">
                <a:solidFill>
                  <a:srgbClr val="FF0000"/>
                </a:solidFill>
                <a:latin typeface="Arial" panose="020B0604020202020204"/>
                <a:ea typeface="宋体" panose="02010600030101010101" pitchFamily="2" charset="-122"/>
              </a:rPr>
              <a:t>What did the fawn do?</a:t>
            </a:r>
            <a:endParaRPr lang="en-US" altLang="zh-CN" sz="3200" noProof="0" dirty="0">
              <a:solidFill>
                <a:srgbClr val="FF0000"/>
              </a:solidFill>
              <a:latin typeface="Arial" panose="020B0604020202020204"/>
              <a:ea typeface="宋体" panose="02010600030101010101" pitchFamily="2" charset="-122"/>
            </a:endParaRPr>
          </a:p>
          <a:p>
            <a:pPr marL="342900" indent="-342900" algn="just">
              <a:buFont typeface="Wingdings" panose="05000000000000000000" pitchFamily="2" charset="2"/>
              <a:buChar char="Ø"/>
              <a:defRPr/>
            </a:pPr>
            <a:r>
              <a:rPr lang="en-US" altLang="zh-CN" sz="3200" dirty="0">
                <a:latin typeface="Arial" panose="020B0604020202020204"/>
                <a:ea typeface="宋体" panose="02010600030101010101" pitchFamily="2" charset="-122"/>
              </a:rPr>
              <a:t>The baby fawn </a:t>
            </a:r>
            <a:r>
              <a:rPr lang="en-US" altLang="zh-CN" sz="3200" dirty="0">
                <a:solidFill>
                  <a:srgbClr val="FF0000"/>
                </a:solidFill>
                <a:latin typeface="Arial" panose="020B0604020202020204"/>
                <a:ea typeface="宋体" panose="02010600030101010101" pitchFamily="2" charset="-122"/>
              </a:rPr>
              <a:t>lifted its weak head</a:t>
            </a:r>
            <a:r>
              <a:rPr lang="en-US" altLang="zh-CN" sz="3200" dirty="0">
                <a:latin typeface="Arial" panose="020B0604020202020204"/>
                <a:ea typeface="宋体" panose="02010600030101010101" pitchFamily="2" charset="-122"/>
              </a:rPr>
              <a:t> with great efforts and </a:t>
            </a:r>
            <a:r>
              <a:rPr lang="en-US" altLang="zh-CN" sz="3200" dirty="0">
                <a:solidFill>
                  <a:srgbClr val="FF0000"/>
                </a:solidFill>
                <a:latin typeface="Arial" panose="020B0604020202020204"/>
                <a:ea typeface="宋体" panose="02010600030101010101" pitchFamily="2" charset="-122"/>
              </a:rPr>
              <a:t>eagerly lapped/licked/sipped/drank/swallowed/sucked</a:t>
            </a:r>
            <a:r>
              <a:rPr lang="zh-CN" altLang="en-US" sz="3200" dirty="0">
                <a:latin typeface="Arial" panose="020B0604020202020204"/>
                <a:ea typeface="宋体" panose="02010600030101010101" pitchFamily="2" charset="-122"/>
              </a:rPr>
              <a:t>（喝</a:t>
            </a:r>
            <a:r>
              <a:rPr lang="en-US" altLang="zh-CN" sz="3200" dirty="0">
                <a:latin typeface="Arial" panose="020B0604020202020204"/>
                <a:ea typeface="宋体" panose="02010600030101010101" pitchFamily="2" charset="-122"/>
              </a:rPr>
              <a:t>) </a:t>
            </a:r>
            <a:r>
              <a:rPr sz="3200">
                <a:solidFill>
                  <a:srgbClr val="FF0000"/>
                </a:solidFill>
                <a:latin typeface="Times New Roman" panose="02020603050405020304" charset="0"/>
                <a:cs typeface="Times New Roman" panose="02020603050405020304" charset="0"/>
                <a:sym typeface="+mn-ea"/>
              </a:rPr>
              <a:t>every drop</a:t>
            </a:r>
            <a:r>
              <a:rPr sz="3200">
                <a:latin typeface="Times New Roman" panose="02020603050405020304" charset="0"/>
                <a:cs typeface="Times New Roman" panose="02020603050405020304" charset="0"/>
                <a:sym typeface="+mn-ea"/>
              </a:rPr>
              <a:t> of water</a:t>
            </a:r>
            <a:r>
              <a:rPr lang="en-US" altLang="zh-CN" sz="3200" dirty="0">
                <a:latin typeface="Arial" panose="020B0604020202020204"/>
                <a:ea typeface="宋体" panose="02010600030101010101" pitchFamily="2" charset="-122"/>
              </a:rPr>
              <a:t> in his </a:t>
            </a:r>
            <a:r>
              <a:rPr lang="en-US" altLang="zh-CN" sz="3200" dirty="0">
                <a:solidFill>
                  <a:schemeClr val="tx1"/>
                </a:solidFill>
                <a:latin typeface="Arial" panose="020B0604020202020204"/>
                <a:ea typeface="宋体" panose="02010600030101010101" pitchFamily="2" charset="-122"/>
              </a:rPr>
              <a:t>cupped</a:t>
            </a:r>
            <a:r>
              <a:rPr lang="en-US" altLang="zh-CN" sz="3200" dirty="0">
                <a:latin typeface="Arial" panose="020B0604020202020204"/>
                <a:ea typeface="宋体" panose="02010600030101010101" pitchFamily="2" charset="-122"/>
              </a:rPr>
              <a:t> hands .</a:t>
            </a:r>
            <a:r>
              <a:rPr sz="3200">
                <a:latin typeface="Times New Roman" panose="02020603050405020304" charset="0"/>
                <a:cs typeface="Times New Roman" panose="02020603050405020304" charset="0"/>
                <a:sym typeface="+mn-ea"/>
              </a:rPr>
              <a:t>Thirst satisfied, the fawn </a:t>
            </a:r>
            <a:r>
              <a:rPr sz="3200">
                <a:solidFill>
                  <a:schemeClr val="tx1"/>
                </a:solidFill>
                <a:latin typeface="Times New Roman" panose="02020603050405020304" charset="0"/>
                <a:cs typeface="Times New Roman" panose="02020603050405020304" charset="0"/>
                <a:sym typeface="+mn-ea"/>
              </a:rPr>
              <a:t>looked up</a:t>
            </a:r>
            <a:r>
              <a:rPr sz="3200">
                <a:latin typeface="Times New Roman" panose="02020603050405020304" charset="0"/>
                <a:cs typeface="Times New Roman" panose="02020603050405020304" charset="0"/>
                <a:sym typeface="+mn-ea"/>
              </a:rPr>
              <a:t> at little Billy, </a:t>
            </a:r>
            <a:r>
              <a:rPr sz="3200">
                <a:solidFill>
                  <a:srgbClr val="FF0000"/>
                </a:solidFill>
                <a:latin typeface="Times New Roman" panose="02020603050405020304" charset="0"/>
                <a:cs typeface="Times New Roman" panose="02020603050405020304" charset="0"/>
                <a:sym typeface="+mn-ea"/>
              </a:rPr>
              <a:t>licking his moistured</a:t>
            </a:r>
            <a:r>
              <a:rPr lang="en-US" sz="3200">
                <a:solidFill>
                  <a:srgbClr val="FF0000"/>
                </a:solidFill>
                <a:latin typeface="Times New Roman" panose="02020603050405020304" charset="0"/>
                <a:cs typeface="Times New Roman" panose="02020603050405020304" charset="0"/>
                <a:sym typeface="+mn-ea"/>
              </a:rPr>
              <a:t>/moistened</a:t>
            </a:r>
            <a:r>
              <a:rPr sz="3200">
                <a:solidFill>
                  <a:srgbClr val="FF0000"/>
                </a:solidFill>
                <a:latin typeface="Times New Roman" panose="02020603050405020304" charset="0"/>
                <a:cs typeface="Times New Roman" panose="02020603050405020304" charset="0"/>
                <a:sym typeface="+mn-ea"/>
              </a:rPr>
              <a:t> lips</a:t>
            </a:r>
            <a:r>
              <a:rPr lang="en-US" sz="3200">
                <a:latin typeface="Times New Roman" panose="02020603050405020304" charset="0"/>
                <a:cs typeface="Times New Roman" panose="02020603050405020304" charset="0"/>
                <a:sym typeface="+mn-ea"/>
              </a:rPr>
              <a:t>, </a:t>
            </a:r>
            <a:r>
              <a:rPr lang="en-US" sz="3200">
                <a:solidFill>
                  <a:schemeClr val="tx1"/>
                </a:solidFill>
                <a:latin typeface="Times New Roman" panose="02020603050405020304" charset="0"/>
                <a:cs typeface="Times New Roman" panose="02020603050405020304" charset="0"/>
                <a:sym typeface="+mn-ea"/>
              </a:rPr>
              <a:t>as if a sign of gratitude</a:t>
            </a:r>
            <a:r>
              <a:rPr sz="3200">
                <a:solidFill>
                  <a:schemeClr val="tx1"/>
                </a:solidFill>
                <a:latin typeface="Times New Roman" panose="02020603050405020304" charset="0"/>
                <a:cs typeface="Times New Roman" panose="02020603050405020304" charset="0"/>
                <a:sym typeface="+mn-ea"/>
              </a:rPr>
              <a:t>.</a:t>
            </a:r>
            <a:endParaRPr sz="3200">
              <a:solidFill>
                <a:schemeClr val="tx1"/>
              </a:solidFill>
              <a:latin typeface="Times New Roman" panose="02020603050405020304" charset="0"/>
              <a:cs typeface="Times New Roman" panose="02020603050405020304" charset="0"/>
              <a:sym typeface="+mn-ea"/>
            </a:endParaRPr>
          </a:p>
          <a:p>
            <a:pPr marL="342900" indent="-342900" algn="just">
              <a:buFont typeface="Wingdings" panose="05000000000000000000" pitchFamily="2" charset="2"/>
              <a:buChar char="Ø"/>
              <a:defRPr/>
            </a:pPr>
            <a:endParaRPr kumimoji="0" lang="zh-CN" altLang="en-US" sz="3200" b="0" i="0" u="none" strike="noStrike" kern="1200" cap="none" spc="0" normalizeH="0" baseline="0" noProof="0" dirty="0">
              <a:ln>
                <a:noFill/>
              </a:ln>
              <a:solidFill>
                <a:schemeClr val="tx1"/>
              </a:solidFill>
              <a:effectLst/>
              <a:uLnTx/>
              <a:uFillTx/>
              <a:latin typeface="Times New Roman" panose="02020603050405020304" charset="0"/>
              <a:ea typeface="宋体" panose="02010600030101010101" pitchFamily="2" charset="-122"/>
              <a:cs typeface="Times New Roman" panose="02020603050405020304" charset="0"/>
              <a:sym typeface="+mn-ea"/>
            </a:endParaRPr>
          </a:p>
        </p:txBody>
      </p:sp>
      <p:sp>
        <p:nvSpPr>
          <p:cNvPr id="7" name="文本框 6"/>
          <p:cNvSpPr txBox="1"/>
          <p:nvPr/>
        </p:nvSpPr>
        <p:spPr>
          <a:xfrm>
            <a:off x="560070" y="1958975"/>
            <a:ext cx="1043178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4922520" cy="521970"/>
          </a:xfrm>
          <a:prstGeom prst="rect">
            <a:avLst/>
          </a:prstGeom>
          <a:noFill/>
        </p:spPr>
        <p:txBody>
          <a:bodyPr wrap="none" rtlCol="0" anchor="t">
            <a:spAutoFit/>
          </a:bodyPr>
          <a:p>
            <a:pPr algn="l"/>
            <a:r>
              <a:rPr lang="en-US" altLang="zh-CN" sz="2800" b="1">
                <a:solidFill>
                  <a:srgbClr val="002060"/>
                </a:solidFill>
                <a:latin typeface="Times New Roman" panose="02020603050405020304" charset="0"/>
                <a:cs typeface="Times New Roman" panose="02020603050405020304" charset="0"/>
                <a:sym typeface="+mn-ea"/>
              </a:rPr>
              <a:t>Design the plot-- first sentences</a:t>
            </a:r>
            <a:endParaRPr lang="en-US" altLang="zh-CN" sz="2800" b="1">
              <a:solidFill>
                <a:srgbClr val="002060"/>
              </a:solidFill>
              <a:latin typeface="Times New Roman" panose="02020603050405020304" charset="0"/>
              <a:cs typeface="Times New Roman" panose="02020603050405020304" charset="0"/>
              <a:sym typeface="+mn-ea"/>
            </a:endParaRPr>
          </a:p>
        </p:txBody>
      </p:sp>
      <p:sp>
        <p:nvSpPr>
          <p:cNvPr id="76804" name="AutoShape 4"/>
          <p:cNvSpPr/>
          <p:nvPr>
            <p:custDataLst>
              <p:tags r:id="rId1"/>
            </p:custDataLst>
          </p:nvPr>
        </p:nvSpPr>
        <p:spPr>
          <a:xfrm>
            <a:off x="2599690" y="1020445"/>
            <a:ext cx="5676265" cy="44323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grpSp>
        <p:nvGrpSpPr>
          <p:cNvPr id="76813" name="组合 76812"/>
          <p:cNvGrpSpPr/>
          <p:nvPr/>
        </p:nvGrpSpPr>
        <p:grpSpPr>
          <a:xfrm>
            <a:off x="175895" y="806450"/>
            <a:ext cx="2295525" cy="871855"/>
            <a:chOff x="0" y="0"/>
            <a:chExt cx="1161" cy="1539"/>
          </a:xfrm>
        </p:grpSpPr>
        <p:sp>
          <p:nvSpPr>
            <p:cNvPr id="76814" name="Oval 14"/>
            <p:cNvSpPr/>
            <p:nvPr>
              <p:custDataLst>
                <p:tags r:id="rId2"/>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15" name="AutoShape 15"/>
            <p:cNvSpPr/>
            <p:nvPr>
              <p:custDataLst>
                <p:tags r:id="rId3"/>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2" name="Text Box 7"/>
          <p:cNvSpPr txBox="1"/>
          <p:nvPr>
            <p:custDataLst>
              <p:tags r:id="rId4"/>
            </p:custDataLst>
          </p:nvPr>
        </p:nvSpPr>
        <p:spPr>
          <a:xfrm>
            <a:off x="2599690" y="980440"/>
            <a:ext cx="7526020" cy="368300"/>
          </a:xfrm>
          <a:prstGeom prst="rect">
            <a:avLst/>
          </a:prstGeom>
          <a:noFill/>
          <a:ln w="9525">
            <a:noFill/>
          </a:ln>
        </p:spPr>
        <p:txBody>
          <a:bodyPr wrap="square">
            <a:spAutoFit/>
          </a:bodyPr>
          <a:p>
            <a:pPr indent="0" algn="l">
              <a:spcBef>
                <a:spcPct val="50000"/>
              </a:spcBef>
              <a:buClrTx/>
              <a:buSzTx/>
              <a:buFontTx/>
              <a:buNone/>
            </a:pPr>
            <a:r>
              <a:rPr lang="en-US" altLang="zh-CN" sz="1800" b="1">
                <a:latin typeface="微软雅黑" panose="020B0503020204020204" charset="-122"/>
                <a:ea typeface="微软雅黑" panose="020B0503020204020204" charset="-122"/>
                <a:cs typeface="微软雅黑" panose="020B0503020204020204" charset="-122"/>
              </a:rPr>
              <a:t>I witnessed the most beautiful heart working hard to save a life. </a:t>
            </a:r>
            <a:endParaRPr lang="en-US" altLang="zh-CN" sz="1800" b="1">
              <a:latin typeface="微软雅黑" panose="020B0503020204020204" charset="-122"/>
              <a:ea typeface="微软雅黑" panose="020B0503020204020204" charset="-122"/>
              <a:cs typeface="微软雅黑" panose="020B0503020204020204" charset="-122"/>
            </a:endParaRPr>
          </a:p>
        </p:txBody>
      </p:sp>
      <p:sp>
        <p:nvSpPr>
          <p:cNvPr id="76823" name="Text Box 23"/>
          <p:cNvSpPr txBox="1"/>
          <p:nvPr>
            <p:custDataLst>
              <p:tags r:id="rId5"/>
            </p:custDataLst>
          </p:nvPr>
        </p:nvSpPr>
        <p:spPr>
          <a:xfrm>
            <a:off x="383540" y="1120775"/>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4" name="AutoShape 4"/>
          <p:cNvSpPr/>
          <p:nvPr>
            <p:custDataLst>
              <p:tags r:id="rId6"/>
            </p:custDataLst>
          </p:nvPr>
        </p:nvSpPr>
        <p:spPr>
          <a:xfrm>
            <a:off x="94615" y="1871345"/>
            <a:ext cx="12001500" cy="4168775"/>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7" name="文本框 6"/>
          <p:cNvSpPr txBox="1"/>
          <p:nvPr/>
        </p:nvSpPr>
        <p:spPr>
          <a:xfrm>
            <a:off x="296545" y="2545715"/>
            <a:ext cx="8382635" cy="583565"/>
          </a:xfrm>
          <a:prstGeom prst="rect">
            <a:avLst/>
          </a:prstGeom>
          <a:noFill/>
        </p:spPr>
        <p:txBody>
          <a:bodyPr wrap="none" rtlCol="0" anchor="t">
            <a:spAutoFit/>
          </a:bodyPr>
          <a:p>
            <a:pPr marL="457200" indent="-457200" algn="l">
              <a:buFont typeface="Wingdings" panose="05000000000000000000" charset="0"/>
              <a:buChar char="Ø"/>
            </a:pPr>
            <a:r>
              <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rPr>
              <a:t>What did I do after witnessing the whole thing?</a:t>
            </a:r>
            <a:endPar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sp>
        <p:nvSpPr>
          <p:cNvPr id="12" name="文本框 11"/>
          <p:cNvSpPr txBox="1"/>
          <p:nvPr/>
        </p:nvSpPr>
        <p:spPr>
          <a:xfrm>
            <a:off x="94615" y="3129280"/>
            <a:ext cx="11565255" cy="3046095"/>
          </a:xfrm>
          <a:prstGeom prst="rect">
            <a:avLst/>
          </a:prstGeom>
          <a:noFill/>
        </p:spPr>
        <p:txBody>
          <a:bodyPr wrap="square" rtlCol="0" anchor="t">
            <a:spAutoFit/>
          </a:bodyPr>
          <a:p>
            <a:r>
              <a:rPr lang="en-US" altLang="zh-CN" sz="3200">
                <a:solidFill>
                  <a:schemeClr val="tx1"/>
                </a:solidFill>
                <a:latin typeface="Times New Roman" panose="02020603050405020304" charset="0"/>
                <a:cs typeface="Times New Roman" panose="02020603050405020304" charset="0"/>
                <a:sym typeface="+mn-ea"/>
              </a:rPr>
              <a:t>1.</a:t>
            </a:r>
            <a:r>
              <a:rPr lang="zh-CN" altLang="en-US" sz="3200">
                <a:solidFill>
                  <a:schemeClr val="tx1"/>
                </a:solidFill>
                <a:latin typeface="Times New Roman" panose="02020603050405020304" charset="0"/>
                <a:cs typeface="Times New Roman" panose="02020603050405020304" charset="0"/>
                <a:sym typeface="+mn-ea"/>
              </a:rPr>
              <a:t>Before he tried to explain, I </a:t>
            </a:r>
            <a:r>
              <a:rPr lang="zh-CN" altLang="en-US" sz="3200">
                <a:solidFill>
                  <a:srgbClr val="FF0000"/>
                </a:solidFill>
                <a:latin typeface="Times New Roman" panose="02020603050405020304" charset="0"/>
                <a:cs typeface="Times New Roman" panose="02020603050405020304" charset="0"/>
                <a:sym typeface="+mn-ea"/>
              </a:rPr>
              <a:t>strode to him and held him tight</a:t>
            </a:r>
            <a:r>
              <a:rPr lang="zh-CN" altLang="en-US" sz="3200">
                <a:solidFill>
                  <a:schemeClr val="tx1"/>
                </a:solidFill>
                <a:latin typeface="Times New Roman" panose="02020603050405020304" charset="0"/>
                <a:cs typeface="Times New Roman" panose="02020603050405020304" charset="0"/>
                <a:sym typeface="+mn-ea"/>
              </a:rPr>
              <a:t>.</a:t>
            </a:r>
            <a:endParaRPr lang="zh-CN" altLang="en-US" sz="3200">
              <a:solidFill>
                <a:schemeClr val="tx1"/>
              </a:solidFill>
              <a:latin typeface="Times New Roman" panose="02020603050405020304" charset="0"/>
              <a:cs typeface="Times New Roman" panose="02020603050405020304" charset="0"/>
              <a:sym typeface="+mn-ea"/>
            </a:endParaRPr>
          </a:p>
          <a:p>
            <a:r>
              <a:rPr lang="en-US" altLang="zh-CN" sz="3200">
                <a:solidFill>
                  <a:schemeClr val="tx1"/>
                </a:solidFill>
                <a:latin typeface="Times New Roman" panose="02020603050405020304" charset="0"/>
                <a:cs typeface="Times New Roman" panose="02020603050405020304" charset="0"/>
                <a:sym typeface="+mn-ea"/>
              </a:rPr>
              <a:t>2.</a:t>
            </a:r>
            <a:r>
              <a:rPr sz="3200">
                <a:solidFill>
                  <a:srgbClr val="FF0000"/>
                </a:solidFill>
                <a:latin typeface="Times New Roman" panose="02020603050405020304" charset="0"/>
                <a:cs typeface="Times New Roman" panose="02020603050405020304" charset="0"/>
                <a:sym typeface="+mn-ea"/>
              </a:rPr>
              <a:t>Deeply touched by</a:t>
            </a:r>
            <a:r>
              <a:rPr sz="3200">
                <a:solidFill>
                  <a:schemeClr val="tx1"/>
                </a:solidFill>
                <a:latin typeface="Times New Roman" panose="02020603050405020304" charset="0"/>
                <a:cs typeface="Times New Roman" panose="02020603050405020304" charset="0"/>
                <a:sym typeface="+mn-ea"/>
              </a:rPr>
              <a:t> his act of kindness, I</a:t>
            </a:r>
            <a:r>
              <a:rPr sz="3200">
                <a:solidFill>
                  <a:srgbClr val="FF0000"/>
                </a:solidFill>
                <a:latin typeface="Times New Roman" panose="02020603050405020304" charset="0"/>
                <a:cs typeface="Times New Roman" panose="02020603050405020304" charset="0"/>
                <a:sym typeface="+mn-ea"/>
              </a:rPr>
              <a:t> strode over and gathered my young into </a:t>
            </a:r>
            <a:r>
              <a:rPr sz="3200">
                <a:solidFill>
                  <a:schemeClr val="tx1"/>
                </a:solidFill>
                <a:latin typeface="Times New Roman" panose="02020603050405020304" charset="0"/>
                <a:cs typeface="Times New Roman" panose="02020603050405020304" charset="0"/>
                <a:sym typeface="+mn-ea"/>
              </a:rPr>
              <a:t>my arms tightly,</a:t>
            </a:r>
            <a:r>
              <a:rPr sz="3200">
                <a:solidFill>
                  <a:srgbClr val="FF0000"/>
                </a:solidFill>
                <a:latin typeface="Times New Roman" panose="02020603050405020304" charset="0"/>
                <a:cs typeface="Times New Roman" panose="02020603050405020304" charset="0"/>
                <a:sym typeface="+mn-ea"/>
              </a:rPr>
              <a:t> tears of pride rolling down</a:t>
            </a:r>
            <a:r>
              <a:rPr sz="3200">
                <a:solidFill>
                  <a:schemeClr val="tx1"/>
                </a:solidFill>
                <a:latin typeface="Times New Roman" panose="02020603050405020304" charset="0"/>
                <a:cs typeface="Times New Roman" panose="02020603050405020304" charset="0"/>
                <a:sym typeface="+mn-ea"/>
              </a:rPr>
              <a:t> my cheeks and his back. </a:t>
            </a:r>
            <a:endParaRPr sz="3200">
              <a:solidFill>
                <a:schemeClr val="tx1"/>
              </a:solidFill>
              <a:latin typeface="Times New Roman" panose="02020603050405020304" charset="0"/>
              <a:cs typeface="Times New Roman" panose="02020603050405020304" charset="0"/>
              <a:sym typeface="+mn-ea"/>
            </a:endParaRPr>
          </a:p>
          <a:p>
            <a:r>
              <a:rPr lang="en-US" altLang="zh-CN" sz="3200">
                <a:solidFill>
                  <a:schemeClr val="tx1"/>
                </a:solidFill>
                <a:latin typeface="Times New Roman" panose="02020603050405020304" charset="0"/>
                <a:cs typeface="Times New Roman" panose="02020603050405020304" charset="0"/>
                <a:sym typeface="+mn-ea"/>
              </a:rPr>
              <a:t>3. </a:t>
            </a:r>
            <a:r>
              <a:rPr lang="en-US" altLang="zh-CN" sz="3200">
                <a:solidFill>
                  <a:srgbClr val="FF0000"/>
                </a:solidFill>
                <a:latin typeface="Times New Roman" panose="02020603050405020304" charset="0"/>
                <a:cs typeface="Times New Roman" panose="02020603050405020304" charset="0"/>
                <a:sym typeface="+mn-ea"/>
              </a:rPr>
              <a:t>Never could I have imagined</a:t>
            </a:r>
            <a:r>
              <a:rPr lang="en-US" altLang="zh-CN" sz="3200">
                <a:solidFill>
                  <a:schemeClr val="tx1"/>
                </a:solidFill>
                <a:latin typeface="Times New Roman" panose="02020603050405020304" charset="0"/>
                <a:cs typeface="Times New Roman" panose="02020603050405020304" charset="0"/>
                <a:sym typeface="+mn-ea"/>
              </a:rPr>
              <a:t> that my young should be blessed with such a generous heart.</a:t>
            </a:r>
            <a:endParaRPr lang="en-US" altLang="zh-CN" sz="3200">
              <a:solidFill>
                <a:schemeClr val="tx1"/>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diamond(in)">
                                      <p:cBhvr>
                                        <p:cTn id="17" dur="20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box(in)">
                                      <p:cBhvr>
                                        <p:cTn id="26" dur="2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2" grpId="0"/>
      <p:bldP spid="12" grpId="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5" name="文本框 4"/>
          <p:cNvSpPr txBox="1"/>
          <p:nvPr/>
        </p:nvSpPr>
        <p:spPr>
          <a:xfrm>
            <a:off x="1094740" y="83185"/>
            <a:ext cx="4922520" cy="521970"/>
          </a:xfrm>
          <a:prstGeom prst="rect">
            <a:avLst/>
          </a:prstGeom>
          <a:noFill/>
        </p:spPr>
        <p:txBody>
          <a:bodyPr wrap="none" rtlCol="0" anchor="t">
            <a:spAutoFit/>
          </a:bodyPr>
          <a:p>
            <a:pPr algn="l"/>
            <a:r>
              <a:rPr lang="en-US" altLang="zh-CN" sz="2800" b="1">
                <a:solidFill>
                  <a:srgbClr val="002060"/>
                </a:solidFill>
                <a:latin typeface="Times New Roman" panose="02020603050405020304" charset="0"/>
                <a:cs typeface="Times New Roman" panose="02020603050405020304" charset="0"/>
                <a:sym typeface="+mn-ea"/>
              </a:rPr>
              <a:t>Design the plot-- first sentences</a:t>
            </a:r>
            <a:endParaRPr lang="en-US" altLang="zh-CN" sz="2800" b="1">
              <a:solidFill>
                <a:srgbClr val="002060"/>
              </a:solidFill>
              <a:latin typeface="Times New Roman" panose="02020603050405020304" charset="0"/>
              <a:cs typeface="Times New Roman" panose="02020603050405020304" charset="0"/>
              <a:sym typeface="+mn-ea"/>
            </a:endParaRPr>
          </a:p>
        </p:txBody>
      </p:sp>
      <p:sp>
        <p:nvSpPr>
          <p:cNvPr id="76804" name="AutoShape 4"/>
          <p:cNvSpPr/>
          <p:nvPr>
            <p:custDataLst>
              <p:tags r:id="rId1"/>
            </p:custDataLst>
          </p:nvPr>
        </p:nvSpPr>
        <p:spPr>
          <a:xfrm>
            <a:off x="2994660" y="1022350"/>
            <a:ext cx="5676265" cy="44323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grpSp>
        <p:nvGrpSpPr>
          <p:cNvPr id="76813" name="组合 76812"/>
          <p:cNvGrpSpPr/>
          <p:nvPr/>
        </p:nvGrpSpPr>
        <p:grpSpPr>
          <a:xfrm>
            <a:off x="455930" y="750570"/>
            <a:ext cx="2295525" cy="871855"/>
            <a:chOff x="0" y="0"/>
            <a:chExt cx="1161" cy="1539"/>
          </a:xfrm>
        </p:grpSpPr>
        <p:sp>
          <p:nvSpPr>
            <p:cNvPr id="76814" name="Oval 14"/>
            <p:cNvSpPr/>
            <p:nvPr>
              <p:custDataLst>
                <p:tags r:id="rId2"/>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15" name="AutoShape 15"/>
            <p:cNvSpPr/>
            <p:nvPr>
              <p:custDataLst>
                <p:tags r:id="rId3"/>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2" name="Text Box 7"/>
          <p:cNvSpPr txBox="1"/>
          <p:nvPr>
            <p:custDataLst>
              <p:tags r:id="rId4"/>
            </p:custDataLst>
          </p:nvPr>
        </p:nvSpPr>
        <p:spPr>
          <a:xfrm>
            <a:off x="3148965" y="1059815"/>
            <a:ext cx="7526020" cy="368300"/>
          </a:xfrm>
          <a:prstGeom prst="rect">
            <a:avLst/>
          </a:prstGeom>
          <a:noFill/>
          <a:ln w="9525">
            <a:noFill/>
          </a:ln>
        </p:spPr>
        <p:txBody>
          <a:bodyPr wrap="square">
            <a:spAutoFit/>
          </a:bodyPr>
          <a:p>
            <a:pPr indent="0" algn="l">
              <a:spcBef>
                <a:spcPct val="50000"/>
              </a:spcBef>
              <a:buClrTx/>
              <a:buSzTx/>
              <a:buFontTx/>
              <a:buNone/>
            </a:pPr>
            <a:r>
              <a:rPr lang="en-US" altLang="zh-CN" sz="1800" b="1">
                <a:latin typeface="微软雅黑" panose="020B0503020204020204" charset="-122"/>
                <a:ea typeface="微软雅黑" panose="020B0503020204020204" charset="-122"/>
                <a:cs typeface="微软雅黑" panose="020B0503020204020204" charset="-122"/>
              </a:rPr>
              <a:t>I witnessed the most beautiful heart working hard to save a life. </a:t>
            </a:r>
            <a:endParaRPr lang="en-US" altLang="zh-CN" sz="1800" b="1">
              <a:latin typeface="微软雅黑" panose="020B0503020204020204" charset="-122"/>
              <a:ea typeface="微软雅黑" panose="020B0503020204020204" charset="-122"/>
              <a:cs typeface="微软雅黑" panose="020B0503020204020204" charset="-122"/>
            </a:endParaRPr>
          </a:p>
        </p:txBody>
      </p:sp>
      <p:sp>
        <p:nvSpPr>
          <p:cNvPr id="76823" name="Text Box 23"/>
          <p:cNvSpPr txBox="1"/>
          <p:nvPr>
            <p:custDataLst>
              <p:tags r:id="rId5"/>
            </p:custDataLst>
          </p:nvPr>
        </p:nvSpPr>
        <p:spPr>
          <a:xfrm>
            <a:off x="523875" y="1092200"/>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4" name="AutoShape 4"/>
          <p:cNvSpPr/>
          <p:nvPr>
            <p:custDataLst>
              <p:tags r:id="rId6"/>
            </p:custDataLst>
          </p:nvPr>
        </p:nvSpPr>
        <p:spPr>
          <a:xfrm>
            <a:off x="450215" y="1714500"/>
            <a:ext cx="11609705" cy="349504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sp>
        <p:nvSpPr>
          <p:cNvPr id="7" name="文本框 6"/>
          <p:cNvSpPr txBox="1"/>
          <p:nvPr/>
        </p:nvSpPr>
        <p:spPr>
          <a:xfrm>
            <a:off x="638810" y="1714500"/>
            <a:ext cx="8257540" cy="583565"/>
          </a:xfrm>
          <a:prstGeom prst="rect">
            <a:avLst/>
          </a:prstGeom>
          <a:noFill/>
        </p:spPr>
        <p:txBody>
          <a:bodyPr wrap="none" rtlCol="0" anchor="t">
            <a:spAutoFit/>
          </a:bodyPr>
          <a:p>
            <a:pPr marL="457200" indent="-457200" algn="l">
              <a:buFont typeface="Wingdings" panose="05000000000000000000" charset="0"/>
              <a:buChar char="Ø"/>
            </a:pPr>
            <a:r>
              <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rPr>
              <a:t>How did Billy react to my sudden appearance?</a:t>
            </a:r>
            <a:endPar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endParaRPr>
          </a:p>
        </p:txBody>
      </p:sp>
      <p:sp>
        <p:nvSpPr>
          <p:cNvPr id="12" name="文本框 11"/>
          <p:cNvSpPr txBox="1"/>
          <p:nvPr/>
        </p:nvSpPr>
        <p:spPr>
          <a:xfrm>
            <a:off x="614045" y="2298065"/>
            <a:ext cx="11565255" cy="3046095"/>
          </a:xfrm>
          <a:prstGeom prst="rect">
            <a:avLst/>
          </a:prstGeom>
          <a:noFill/>
        </p:spPr>
        <p:txBody>
          <a:bodyPr wrap="square" rtlCol="0" anchor="t">
            <a:spAutoFit/>
          </a:bodyPr>
          <a:p>
            <a:r>
              <a:rPr sz="3200">
                <a:solidFill>
                  <a:schemeClr val="tx1"/>
                </a:solidFill>
                <a:latin typeface="Times New Roman" panose="02020603050405020304" charset="0"/>
                <a:cs typeface="Times New Roman" panose="02020603050405020304" charset="0"/>
                <a:sym typeface="+mn-ea"/>
              </a:rPr>
              <a:t>1.A little embarrassed but still proud, he shared the whole story with me, saying that if he didn’t offer the helping hand, the fawn would end up being thirsty to death.</a:t>
            </a:r>
            <a:endParaRPr sz="3200">
              <a:solidFill>
                <a:schemeClr val="tx1"/>
              </a:solidFill>
              <a:latin typeface="Times New Roman" panose="02020603050405020304" charset="0"/>
              <a:cs typeface="Times New Roman" panose="02020603050405020304" charset="0"/>
              <a:sym typeface="+mn-ea"/>
            </a:endParaRPr>
          </a:p>
          <a:p>
            <a:r>
              <a:rPr sz="3200">
                <a:solidFill>
                  <a:schemeClr val="tx1"/>
                </a:solidFill>
                <a:latin typeface="Times New Roman" panose="02020603050405020304" charset="0"/>
                <a:cs typeface="Times New Roman" panose="02020603050405020304" charset="0"/>
                <a:sym typeface="+mn-ea"/>
              </a:rPr>
              <a:t>2.Somewhat surprised at my suddent appearance, he appeared a little embarrassed and ran into my arms.</a:t>
            </a:r>
            <a:endParaRPr sz="3200">
              <a:solidFill>
                <a:schemeClr val="tx1"/>
              </a:solidFill>
              <a:latin typeface="Times New Roman" panose="02020603050405020304" charset="0"/>
              <a:cs typeface="Times New Roman" panose="02020603050405020304" charset="0"/>
              <a:sym typeface="+mn-ea"/>
            </a:endParaRPr>
          </a:p>
          <a:p>
            <a:r>
              <a:rPr sz="3200">
                <a:solidFill>
                  <a:schemeClr val="tx1"/>
                </a:solidFill>
                <a:latin typeface="Times New Roman" panose="02020603050405020304" charset="0"/>
                <a:cs typeface="Times New Roman" panose="02020603050405020304" charset="0"/>
                <a:sym typeface="+mn-ea"/>
              </a:rPr>
              <a:t>3.He couldn’t wait to share the whole thing with me.</a:t>
            </a:r>
            <a:endParaRPr sz="3200">
              <a:solidFill>
                <a:schemeClr val="tx1"/>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amond(in)">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ox(in)">
                                      <p:cBhvr>
                                        <p:cTn id="17" dur="20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8" name="Group 14"/>
          <p:cNvGrpSpPr/>
          <p:nvPr/>
        </p:nvGrpSpPr>
        <p:grpSpPr>
          <a:xfrm>
            <a:off x="15875" y="635"/>
            <a:ext cx="7999095" cy="805815"/>
            <a:chOff x="0" y="1536"/>
            <a:chExt cx="5675" cy="663"/>
          </a:xfrm>
        </p:grpSpPr>
        <p:grpSp>
          <p:nvGrpSpPr>
            <p:cNvPr id="6151" name="Group 15"/>
            <p:cNvGrpSpPr/>
            <p:nvPr/>
          </p:nvGrpSpPr>
          <p:grpSpPr>
            <a:xfrm>
              <a:off x="183" y="1604"/>
              <a:ext cx="448" cy="299"/>
              <a:chOff x="720" y="336"/>
              <a:chExt cx="624" cy="432"/>
            </a:xfrm>
          </p:grpSpPr>
          <p:sp>
            <p:nvSpPr>
              <p:cNvPr id="6158" name="Rectangle 16"/>
              <p:cNvSpPr/>
              <p:nvPr/>
            </p:nvSpPr>
            <p:spPr>
              <a:xfrm>
                <a:off x="720" y="336"/>
                <a:ext cx="384" cy="432"/>
              </a:xfrm>
              <a:prstGeom prst="rect">
                <a:avLst/>
              </a:prstGeom>
              <a:solidFill>
                <a:srgbClr val="3333CC"/>
              </a:solidFill>
              <a:ln w="9525">
                <a:noFill/>
              </a:ln>
            </p:spPr>
            <p:txBody>
              <a:bodyPr wrap="none" anchor="ctr"/>
              <a:p>
                <a:endParaRPr lang="zh-CN" altLang="zh-CN" sz="2400" dirty="0">
                  <a:latin typeface="Tahoma" panose="020B0604030504040204" pitchFamily="34" charset="0"/>
                </a:endParaRPr>
              </a:p>
            </p:txBody>
          </p:sp>
          <p:sp>
            <p:nvSpPr>
              <p:cNvPr id="6159" name="Rectangle 17"/>
              <p:cNvSpPr/>
              <p:nvPr/>
            </p:nvSpPr>
            <p:spPr>
              <a:xfrm>
                <a:off x="1056" y="336"/>
                <a:ext cx="288" cy="432"/>
              </a:xfrm>
              <a:prstGeom prst="rect">
                <a:avLst/>
              </a:prstGeom>
              <a:gradFill rotWithShape="0">
                <a:gsLst>
                  <a:gs pos="0">
                    <a:srgbClr val="3333C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grpSp>
          <p:nvGrpSpPr>
            <p:cNvPr id="6152" name="Group 18"/>
            <p:cNvGrpSpPr/>
            <p:nvPr/>
          </p:nvGrpSpPr>
          <p:grpSpPr>
            <a:xfrm>
              <a:off x="261" y="1870"/>
              <a:ext cx="465" cy="299"/>
              <a:chOff x="912" y="2640"/>
              <a:chExt cx="672" cy="432"/>
            </a:xfrm>
          </p:grpSpPr>
          <p:sp>
            <p:nvSpPr>
              <p:cNvPr id="6156" name="Rectangle 19"/>
              <p:cNvSpPr/>
              <p:nvPr/>
            </p:nvSpPr>
            <p:spPr>
              <a:xfrm>
                <a:off x="912" y="2640"/>
                <a:ext cx="384" cy="432"/>
              </a:xfrm>
              <a:prstGeom prst="rect">
                <a:avLst/>
              </a:prstGeom>
              <a:solidFill>
                <a:srgbClr val="FFCF01"/>
              </a:solidFill>
              <a:ln w="9525">
                <a:noFill/>
              </a:ln>
            </p:spPr>
            <p:txBody>
              <a:bodyPr wrap="none" anchor="ctr"/>
              <a:p>
                <a:endParaRPr lang="zh-CN" altLang="zh-CN" sz="2400" dirty="0">
                  <a:latin typeface="Tahoma" panose="020B0604030504040204" pitchFamily="34" charset="0"/>
                </a:endParaRPr>
              </a:p>
            </p:txBody>
          </p:sp>
          <p:sp>
            <p:nvSpPr>
              <p:cNvPr id="6157" name="Rectangle 20"/>
              <p:cNvSpPr/>
              <p:nvPr/>
            </p:nvSpPr>
            <p:spPr>
              <a:xfrm>
                <a:off x="1248" y="2640"/>
                <a:ext cx="336" cy="432"/>
              </a:xfrm>
              <a:prstGeom prst="rect">
                <a:avLst/>
              </a:prstGeom>
              <a:gradFill rotWithShape="0">
                <a:gsLst>
                  <a:gs pos="0">
                    <a:srgbClr val="FFCF01"/>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6153" name="Rectangle 21"/>
            <p:cNvSpPr/>
            <p:nvPr/>
          </p:nvSpPr>
          <p:spPr>
            <a:xfrm>
              <a:off x="0" y="1824"/>
              <a:ext cx="353" cy="266"/>
            </a:xfrm>
            <a:prstGeom prst="rect">
              <a:avLst/>
            </a:prstGeom>
            <a:gradFill rotWithShape="0">
              <a:gsLst>
                <a:gs pos="0">
                  <a:srgbClr val="FFFFFF"/>
                </a:gs>
                <a:gs pos="100000">
                  <a:srgbClr val="FF0000"/>
                </a:gs>
              </a:gsLst>
              <a:lin ang="18900000" scaled="1"/>
              <a:tileRect/>
            </a:gradFill>
            <a:ln w="9525">
              <a:noFill/>
            </a:ln>
          </p:spPr>
          <p:txBody>
            <a:bodyPr wrap="none" anchor="ctr"/>
            <a:p>
              <a:endParaRPr lang="zh-CN" altLang="zh-CN" sz="2400" dirty="0">
                <a:latin typeface="Tahoma" panose="020B0604030504040204" pitchFamily="34" charset="0"/>
              </a:endParaRPr>
            </a:p>
          </p:txBody>
        </p:sp>
        <p:sp>
          <p:nvSpPr>
            <p:cNvPr id="6154" name="Rectangle 22"/>
            <p:cNvSpPr/>
            <p:nvPr/>
          </p:nvSpPr>
          <p:spPr>
            <a:xfrm>
              <a:off x="400" y="1536"/>
              <a:ext cx="20" cy="663"/>
            </a:xfrm>
            <a:prstGeom prst="rect">
              <a:avLst/>
            </a:prstGeom>
            <a:solidFill>
              <a:srgbClr val="1C1C1C"/>
            </a:solidFill>
            <a:ln w="9525">
              <a:noFill/>
            </a:ln>
          </p:spPr>
          <p:txBody>
            <a:bodyPr wrap="none" anchor="ctr"/>
            <a:p>
              <a:endParaRPr lang="zh-CN" altLang="zh-CN" sz="2400" dirty="0">
                <a:latin typeface="Tahoma" panose="020B0604030504040204" pitchFamily="34" charset="0"/>
              </a:endParaRPr>
            </a:p>
          </p:txBody>
        </p:sp>
        <p:sp>
          <p:nvSpPr>
            <p:cNvPr id="6155" name="Rectangle 23"/>
            <p:cNvSpPr/>
            <p:nvPr/>
          </p:nvSpPr>
          <p:spPr>
            <a:xfrm flipV="1">
              <a:off x="199" y="2054"/>
              <a:ext cx="5476" cy="35"/>
            </a:xfrm>
            <a:prstGeom prst="rect">
              <a:avLst/>
            </a:prstGeom>
            <a:gradFill rotWithShape="0">
              <a:gsLst>
                <a:gs pos="0">
                  <a:srgbClr val="1C1C1C"/>
                </a:gs>
                <a:gs pos="100000">
                  <a:srgbClr val="FFFFFF"/>
                </a:gs>
              </a:gsLst>
              <a:lin ang="0" scaled="1"/>
              <a:tileRect/>
            </a:gradFill>
            <a:ln w="9525">
              <a:noFill/>
            </a:ln>
          </p:spPr>
          <p:txBody>
            <a:bodyPr wrap="none" anchor="ctr"/>
            <a:p>
              <a:endParaRPr lang="zh-CN" altLang="zh-CN" sz="2400" dirty="0">
                <a:latin typeface="Tahoma" panose="020B0604030504040204" pitchFamily="34" charset="0"/>
              </a:endParaRPr>
            </a:p>
          </p:txBody>
        </p:sp>
      </p:grpSp>
      <p:sp>
        <p:nvSpPr>
          <p:cNvPr id="76804" name="AutoShape 4"/>
          <p:cNvSpPr/>
          <p:nvPr>
            <p:custDataLst>
              <p:tags r:id="rId1"/>
            </p:custDataLst>
          </p:nvPr>
        </p:nvSpPr>
        <p:spPr>
          <a:xfrm>
            <a:off x="2994660" y="1022350"/>
            <a:ext cx="5676265" cy="443230"/>
          </a:xfrm>
          <a:prstGeom prst="roundRect">
            <a:avLst>
              <a:gd name="adj" fmla="val 11505"/>
            </a:avLst>
          </a:prstGeom>
          <a:gradFill rotWithShape="1">
            <a:gsLst>
              <a:gs pos="0">
                <a:srgbClr val="358CC1"/>
              </a:gs>
              <a:gs pos="100000">
                <a:srgbClr val="FFFFFF">
                  <a:alpha val="0"/>
                </a:srgbClr>
              </a:gs>
            </a:gsLst>
            <a:lin ang="0" scaled="1"/>
          </a:gradFill>
          <a:ln w="9525">
            <a:noFill/>
          </a:ln>
        </p:spPr>
        <p:txBody>
          <a:bodyPr wrap="none" anchor="ctr"/>
          <a:p>
            <a:endParaRPr lang="zh-CN" altLang="en-US">
              <a:latin typeface="Arial" panose="020B0604020202020204" pitchFamily="34" charset="0"/>
            </a:endParaRPr>
          </a:p>
        </p:txBody>
      </p:sp>
      <p:grpSp>
        <p:nvGrpSpPr>
          <p:cNvPr id="76813" name="组合 76812"/>
          <p:cNvGrpSpPr/>
          <p:nvPr/>
        </p:nvGrpSpPr>
        <p:grpSpPr>
          <a:xfrm>
            <a:off x="455930" y="750570"/>
            <a:ext cx="2295525" cy="871855"/>
            <a:chOff x="0" y="0"/>
            <a:chExt cx="1161" cy="1539"/>
          </a:xfrm>
        </p:grpSpPr>
        <p:sp>
          <p:nvSpPr>
            <p:cNvPr id="76814" name="Oval 14"/>
            <p:cNvSpPr/>
            <p:nvPr>
              <p:custDataLst>
                <p:tags r:id="rId2"/>
              </p:custDataLst>
            </p:nvPr>
          </p:nvSpPr>
          <p:spPr>
            <a:xfrm>
              <a:off x="0" y="1166"/>
              <a:ext cx="1159" cy="362"/>
            </a:xfrm>
            <a:prstGeom prst="ellipse">
              <a:avLst/>
            </a:prstGeom>
            <a:gradFill rotWithShape="1">
              <a:gsLst>
                <a:gs pos="0">
                  <a:srgbClr val="E5EBD5"/>
                </a:gs>
                <a:gs pos="50000">
                  <a:srgbClr val="C1CF9D"/>
                </a:gs>
                <a:gs pos="100000">
                  <a:srgbClr val="E5EBD5"/>
                </a:gs>
              </a:gsLst>
              <a:lin ang="0" scaled="1"/>
            </a:gradFill>
            <a:ln w="9525">
              <a:noFill/>
            </a:ln>
          </p:spPr>
          <p:txBody>
            <a:bodyPr wrap="none" anchor="ctr"/>
            <a:p>
              <a:endParaRPr lang="zh-CN" altLang="en-US">
                <a:latin typeface="Arial" panose="020B0604020202020204" pitchFamily="34" charset="0"/>
              </a:endParaRPr>
            </a:p>
          </p:txBody>
        </p:sp>
        <p:sp>
          <p:nvSpPr>
            <p:cNvPr id="76815" name="AutoShape 15"/>
            <p:cNvSpPr/>
            <p:nvPr>
              <p:custDataLst>
                <p:tags r:id="rId3"/>
              </p:custDataLst>
            </p:nvPr>
          </p:nvSpPr>
          <p:spPr>
            <a:xfrm>
              <a:off x="2" y="0"/>
              <a:ext cx="1159" cy="1539"/>
            </a:xfrm>
            <a:prstGeom prst="can">
              <a:avLst>
                <a:gd name="adj" fmla="val 33194"/>
              </a:avLst>
            </a:prstGeom>
            <a:gradFill rotWithShape="1">
              <a:gsLst>
                <a:gs pos="0">
                  <a:srgbClr val="358CC1">
                    <a:alpha val="50000"/>
                  </a:srgbClr>
                </a:gs>
                <a:gs pos="50000">
                  <a:srgbClr val="2E3167"/>
                </a:gs>
                <a:gs pos="100000">
                  <a:srgbClr val="358CC1">
                    <a:alpha val="50000"/>
                  </a:srgbClr>
                </a:gs>
              </a:gsLst>
              <a:lin ang="0" scaled="1"/>
            </a:gradFill>
            <a:ln w="9525">
              <a:noFill/>
            </a:ln>
          </p:spPr>
          <p:txBody>
            <a:bodyPr wrap="none" anchor="ctr"/>
            <a:p>
              <a:endParaRPr lang="zh-CN" altLang="en-US">
                <a:latin typeface="Arial" panose="020B0604020202020204" pitchFamily="34" charset="0"/>
              </a:endParaRPr>
            </a:p>
          </p:txBody>
        </p:sp>
      </p:grpSp>
      <p:sp>
        <p:nvSpPr>
          <p:cNvPr id="2" name="Text Box 7"/>
          <p:cNvSpPr txBox="1"/>
          <p:nvPr>
            <p:custDataLst>
              <p:tags r:id="rId4"/>
            </p:custDataLst>
          </p:nvPr>
        </p:nvSpPr>
        <p:spPr>
          <a:xfrm>
            <a:off x="3148965" y="1059815"/>
            <a:ext cx="7526020" cy="368300"/>
          </a:xfrm>
          <a:prstGeom prst="rect">
            <a:avLst/>
          </a:prstGeom>
          <a:noFill/>
          <a:ln w="9525">
            <a:noFill/>
          </a:ln>
        </p:spPr>
        <p:txBody>
          <a:bodyPr wrap="square">
            <a:spAutoFit/>
          </a:bodyPr>
          <a:p>
            <a:pPr indent="0" algn="l">
              <a:spcBef>
                <a:spcPct val="50000"/>
              </a:spcBef>
              <a:buClrTx/>
              <a:buSzTx/>
              <a:buFontTx/>
              <a:buNone/>
            </a:pPr>
            <a:r>
              <a:rPr lang="en-US" altLang="zh-CN" sz="1800" b="1">
                <a:latin typeface="微软雅黑" panose="020B0503020204020204" charset="-122"/>
                <a:ea typeface="微软雅黑" panose="020B0503020204020204" charset="-122"/>
                <a:cs typeface="微软雅黑" panose="020B0503020204020204" charset="-122"/>
              </a:rPr>
              <a:t>I witnessed the most beautiful heart working hard to save a life. </a:t>
            </a:r>
            <a:endParaRPr lang="en-US" altLang="zh-CN" sz="1800" b="1">
              <a:latin typeface="微软雅黑" panose="020B0503020204020204" charset="-122"/>
              <a:ea typeface="微软雅黑" panose="020B0503020204020204" charset="-122"/>
              <a:cs typeface="微软雅黑" panose="020B0503020204020204" charset="-122"/>
            </a:endParaRPr>
          </a:p>
        </p:txBody>
      </p:sp>
      <p:sp>
        <p:nvSpPr>
          <p:cNvPr id="76823" name="Text Box 23"/>
          <p:cNvSpPr txBox="1"/>
          <p:nvPr>
            <p:custDataLst>
              <p:tags r:id="rId5"/>
            </p:custDataLst>
          </p:nvPr>
        </p:nvSpPr>
        <p:spPr>
          <a:xfrm>
            <a:off x="523875" y="1092200"/>
            <a:ext cx="2013585" cy="460375"/>
          </a:xfrm>
          <a:prstGeom prst="rect">
            <a:avLst/>
          </a:prstGeom>
          <a:noFill/>
          <a:ln w="9525">
            <a:noFill/>
          </a:ln>
          <a:effectLst>
            <a:outerShdw dist="17961" dir="2699999" algn="ctr" rotWithShape="0">
              <a:srgbClr val="003300">
                <a:alpha val="50000"/>
              </a:srgbClr>
            </a:outerShdw>
          </a:effectLst>
        </p:spPr>
        <p:txBody>
          <a:bodyPr wrap="square">
            <a:spAutoFit/>
          </a:bodyPr>
          <a:p>
            <a:pPr algn="ctr">
              <a:spcBef>
                <a:spcPct val="50000"/>
              </a:spcBef>
            </a:pPr>
            <a:r>
              <a:rPr lang="zh-CN" altLang="en-US" sz="2400" b="1">
                <a:solidFill>
                  <a:srgbClr val="FF0000"/>
                </a:solidFill>
                <a:latin typeface="Arial" panose="020B0604020202020204" pitchFamily="34" charset="0"/>
                <a:ea typeface="宋体" panose="02010600030101010101" pitchFamily="2" charset="-122"/>
                <a:sym typeface="+mn-ea"/>
              </a:rPr>
              <a:t>Paragraph</a:t>
            </a:r>
            <a:r>
              <a:rPr lang="en-US" altLang="zh-CN" sz="2400" b="1">
                <a:solidFill>
                  <a:srgbClr val="FF0000"/>
                </a:solidFill>
                <a:latin typeface="Arial" panose="020B0604020202020204" pitchFamily="34" charset="0"/>
                <a:ea typeface="宋体" panose="02010600030101010101" pitchFamily="2" charset="-122"/>
                <a:sym typeface="+mn-ea"/>
              </a:rPr>
              <a:t>2</a:t>
            </a:r>
            <a:endParaRPr lang="en-US" altLang="zh-CN" sz="2400" b="1">
              <a:solidFill>
                <a:srgbClr val="FF0000"/>
              </a:solidFill>
              <a:latin typeface="Arial" panose="020B0604020202020204" pitchFamily="34" charset="0"/>
              <a:ea typeface="宋体" panose="02010600030101010101" pitchFamily="2" charset="-122"/>
              <a:sym typeface="+mn-ea"/>
            </a:endParaRPr>
          </a:p>
        </p:txBody>
      </p:sp>
      <p:sp>
        <p:nvSpPr>
          <p:cNvPr id="10" name="文本框 9"/>
          <p:cNvSpPr txBox="1"/>
          <p:nvPr/>
        </p:nvSpPr>
        <p:spPr>
          <a:xfrm>
            <a:off x="0" y="1622425"/>
            <a:ext cx="11183620" cy="608965"/>
          </a:xfrm>
          <a:prstGeom prst="rect">
            <a:avLst/>
          </a:prstGeom>
          <a:noFill/>
        </p:spPr>
        <p:txBody>
          <a:bodyPr wrap="none" rtlCol="0" anchor="t">
            <a:spAutoFit/>
          </a:bodyPr>
          <a:p>
            <a:pPr marL="457200" indent="-457200" algn="l">
              <a:lnSpc>
                <a:spcPts val="4040"/>
              </a:lnSpc>
              <a:buFont typeface="Wingdings" panose="05000000000000000000" charset="0"/>
              <a:buChar char="Ø"/>
            </a:pPr>
            <a:r>
              <a:rPr lang="zh-CN" altLang="en-US" sz="3200">
                <a:solidFill>
                  <a:srgbClr val="002060"/>
                </a:solidFill>
                <a:latin typeface="Times New Roman" panose="02020603050405020304" charset="0"/>
                <a:ea typeface="华文宋体" panose="02010600040101010101" charset="-122"/>
                <a:cs typeface="Times New Roman" panose="02020603050405020304" charset="0"/>
                <a:sym typeface="+mn-ea"/>
              </a:rPr>
              <a:t>What miracle happened?  </a:t>
            </a:r>
            <a:r>
              <a:rPr lang="zh-CN" altLang="en-US" sz="2400" b="1">
                <a:solidFill>
                  <a:srgbClr val="C00000"/>
                </a:solidFill>
                <a:latin typeface="Times New Roman" panose="02020603050405020304" charset="0"/>
                <a:ea typeface="华文宋体" panose="02010600040101010101" charset="-122"/>
                <a:cs typeface="Times New Roman" panose="02020603050405020304" charset="0"/>
                <a:sym typeface="+mn-ea"/>
              </a:rPr>
              <a:t>(--rain</a:t>
            </a:r>
            <a:r>
              <a:rPr lang="en-US" altLang="zh-CN" sz="2400" b="1">
                <a:solidFill>
                  <a:srgbClr val="C00000"/>
                </a:solidFill>
                <a:latin typeface="Times New Roman" panose="02020603050405020304" charset="0"/>
                <a:ea typeface="华文宋体" panose="02010600040101010101" charset="-122"/>
                <a:cs typeface="Times New Roman" panose="02020603050405020304" charset="0"/>
                <a:sym typeface="+mn-ea"/>
              </a:rPr>
              <a:t>, </a:t>
            </a:r>
            <a:r>
              <a:rPr lang="zh-CN" altLang="en-US" sz="2400" b="1">
                <a:solidFill>
                  <a:srgbClr val="C00000"/>
                </a:solidFill>
                <a:latin typeface="Times New Roman" panose="02020603050405020304" charset="0"/>
                <a:ea typeface="华文宋体" panose="02010600040101010101" charset="-122"/>
                <a:cs typeface="Times New Roman" panose="02020603050405020304" charset="0"/>
                <a:sym typeface="+mn-ea"/>
              </a:rPr>
              <a:t>How to end your composition perfectly?)</a:t>
            </a:r>
            <a:endParaRPr lang="zh-CN" altLang="en-US" sz="2400" b="1">
              <a:solidFill>
                <a:srgbClr val="C00000"/>
              </a:solidFill>
              <a:latin typeface="Times New Roman" panose="02020603050405020304" charset="0"/>
              <a:ea typeface="华文宋体" panose="02010600040101010101" charset="-122"/>
              <a:cs typeface="Times New Roman" panose="02020603050405020304" charset="0"/>
              <a:sym typeface="+mn-ea"/>
            </a:endParaRPr>
          </a:p>
        </p:txBody>
      </p:sp>
      <p:sp>
        <p:nvSpPr>
          <p:cNvPr id="11" name="文本框 10"/>
          <p:cNvSpPr txBox="1"/>
          <p:nvPr/>
        </p:nvSpPr>
        <p:spPr>
          <a:xfrm>
            <a:off x="93345" y="2231390"/>
            <a:ext cx="12005310" cy="3954145"/>
          </a:xfrm>
          <a:prstGeom prst="rect">
            <a:avLst/>
          </a:prstGeom>
          <a:noFill/>
        </p:spPr>
        <p:txBody>
          <a:bodyPr wrap="square" rtlCol="0" anchor="t">
            <a:spAutoFit/>
          </a:bodyPr>
          <a:p>
            <a:r>
              <a:rPr lang="en-US" altLang="zh-CN" sz="3200">
                <a:solidFill>
                  <a:schemeClr val="tx1"/>
                </a:solidFill>
                <a:latin typeface="Times New Roman" panose="02020603050405020304" charset="0"/>
                <a:cs typeface="Times New Roman" panose="02020603050405020304" charset="0"/>
                <a:sym typeface="+mn-ea"/>
              </a:rPr>
              <a:t>1</a:t>
            </a:r>
            <a:r>
              <a:rPr sz="3200">
                <a:latin typeface="Times New Roman" panose="02020603050405020304" charset="0"/>
                <a:cs typeface="Times New Roman" panose="02020603050405020304" charset="0"/>
                <a:sym typeface="+mn-ea"/>
              </a:rPr>
              <a:t>And miraculously, the tears on my cheeks turned into the long-expected </a:t>
            </a:r>
            <a:r>
              <a:rPr sz="3200" u="sng">
                <a:latin typeface="Times New Roman" panose="02020603050405020304" charset="0"/>
                <a:cs typeface="Times New Roman" panose="02020603050405020304" charset="0"/>
                <a:sym typeface="+mn-ea"/>
              </a:rPr>
              <a:t>rain </a:t>
            </a:r>
            <a:r>
              <a:rPr sz="3200">
                <a:latin typeface="Times New Roman" panose="02020603050405020304" charset="0"/>
                <a:cs typeface="Times New Roman" panose="02020603050405020304" charset="0"/>
                <a:sym typeface="+mn-ea"/>
              </a:rPr>
              <a:t>from the sky! </a:t>
            </a:r>
            <a:endParaRPr lang="en-US" altLang="zh-CN" sz="3200">
              <a:solidFill>
                <a:schemeClr val="tx1"/>
              </a:solidFill>
              <a:latin typeface="Times New Roman" panose="02020603050405020304" charset="0"/>
              <a:cs typeface="Times New Roman" panose="02020603050405020304" charset="0"/>
              <a:sym typeface="+mn-ea"/>
            </a:endParaRPr>
          </a:p>
          <a:p>
            <a:r>
              <a:rPr lang="en-US" altLang="zh-CN" sz="3200">
                <a:solidFill>
                  <a:schemeClr val="tx1"/>
                </a:solidFill>
                <a:latin typeface="Times New Roman" panose="02020603050405020304" charset="0"/>
                <a:cs typeface="Times New Roman" panose="02020603050405020304" charset="0"/>
                <a:sym typeface="+mn-ea"/>
              </a:rPr>
              <a:t>2.</a:t>
            </a:r>
            <a:r>
              <a:rPr lang="zh-CN" altLang="en-US" sz="3200">
                <a:solidFill>
                  <a:schemeClr val="tx1"/>
                </a:solidFill>
                <a:latin typeface="Times New Roman" panose="02020603050405020304" charset="0"/>
                <a:cs typeface="Times New Roman" panose="02020603050405020304" charset="0"/>
                <a:sym typeface="+mn-ea"/>
              </a:rPr>
              <a:t>I looked up at the sky. It was as if God, Himself, was weeping with pride. The rain that came that day was a </a:t>
            </a:r>
            <a:r>
              <a:rPr lang="zh-CN" altLang="en-US" sz="3200" u="sng">
                <a:solidFill>
                  <a:schemeClr val="tx1"/>
                </a:solidFill>
                <a:latin typeface="Times New Roman" panose="02020603050405020304" charset="0"/>
                <a:cs typeface="Times New Roman" panose="02020603050405020304" charset="0"/>
                <a:sym typeface="+mn-ea"/>
              </a:rPr>
              <a:t>miracle</a:t>
            </a:r>
            <a:r>
              <a:rPr lang="zh-CN" altLang="en-US" sz="3200">
                <a:solidFill>
                  <a:schemeClr val="tx1"/>
                </a:solidFill>
                <a:latin typeface="Times New Roman" panose="02020603050405020304" charset="0"/>
                <a:cs typeface="Times New Roman" panose="02020603050405020304" charset="0"/>
                <a:sym typeface="+mn-ea"/>
              </a:rPr>
              <a:t>, saving our </a:t>
            </a:r>
            <a:r>
              <a:rPr lang="zh-CN" altLang="en-US" sz="3200" u="sng">
                <a:solidFill>
                  <a:schemeClr val="tx1"/>
                </a:solidFill>
                <a:latin typeface="Times New Roman" panose="02020603050405020304" charset="0"/>
                <a:cs typeface="Times New Roman" panose="02020603050405020304" charset="0"/>
                <a:sym typeface="+mn-ea"/>
              </a:rPr>
              <a:t>farm</a:t>
            </a:r>
            <a:r>
              <a:rPr lang="zh-CN" altLang="en-US" sz="3200">
                <a:solidFill>
                  <a:schemeClr val="tx1"/>
                </a:solidFill>
                <a:latin typeface="Times New Roman" panose="02020603050405020304" charset="0"/>
                <a:cs typeface="Times New Roman" panose="02020603050405020304" charset="0"/>
                <a:sym typeface="+mn-ea"/>
              </a:rPr>
              <a:t>, like my boy saved a life.</a:t>
            </a:r>
            <a:endParaRPr lang="zh-CN" altLang="en-US" sz="3200">
              <a:solidFill>
                <a:schemeClr val="tx1"/>
              </a:solidFill>
              <a:latin typeface="Times New Roman" panose="02020603050405020304" charset="0"/>
              <a:cs typeface="Times New Roman" panose="02020603050405020304" charset="0"/>
              <a:sym typeface="+mn-ea"/>
            </a:endParaRPr>
          </a:p>
          <a:p>
            <a:r>
              <a:rPr lang="en-US" sz="3200">
                <a:solidFill>
                  <a:schemeClr val="tx1"/>
                </a:solidFill>
                <a:latin typeface="Times New Roman" panose="02020603050405020304" charset="0"/>
                <a:cs typeface="Times New Roman" panose="02020603050405020304" charset="0"/>
                <a:sym typeface="+mn-ea"/>
              </a:rPr>
              <a:t>3.</a:t>
            </a:r>
            <a:r>
              <a:rPr sz="3200">
                <a:solidFill>
                  <a:schemeClr val="tx1"/>
                </a:solidFill>
                <a:latin typeface="Times New Roman" panose="02020603050405020304" charset="0"/>
                <a:cs typeface="Times New Roman" panose="02020603050405020304" charset="0"/>
                <a:sym typeface="+mn-ea"/>
              </a:rPr>
              <a:t>It must be God’s answer to people’s call for the rain, and also a reward for Billy’s act of kindness!</a:t>
            </a:r>
            <a:endParaRPr sz="3200">
              <a:solidFill>
                <a:schemeClr val="tx1"/>
              </a:solidFill>
              <a:latin typeface="Times New Roman" panose="02020603050405020304" charset="0"/>
              <a:cs typeface="Times New Roman" panose="02020603050405020304" charset="0"/>
              <a:sym typeface="+mn-ea"/>
            </a:endParaRPr>
          </a:p>
          <a:p>
            <a:pPr algn="l">
              <a:lnSpc>
                <a:spcPts val="3240"/>
              </a:lnSpc>
            </a:pPr>
            <a:endParaRPr lang="en-US" altLang="zh-CN" sz="3200">
              <a:solidFill>
                <a:schemeClr val="tx1"/>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500"/>
                                        <p:tgtEl>
                                          <p:spTgt spid="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box(in)">
                                      <p:cBhvr>
                                        <p:cTn id="16" dur="20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80645"/>
            <a:ext cx="12154535" cy="698563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1.</a:t>
            </a:r>
            <a:r>
              <a:rPr lang="zh-CN" altLang="en-US" sz="2800">
                <a:latin typeface="Times New Roman" panose="02020603050405020304" charset="0"/>
                <a:cs typeface="Times New Roman" panose="02020603050405020304" charset="0"/>
              </a:rPr>
              <a:t>Jack's test is 28 times </a:t>
            </a:r>
            <a:r>
              <a:rPr lang="zh-CN" altLang="en-US" sz="2800">
                <a:solidFill>
                  <a:srgbClr val="FF0000"/>
                </a:solidFill>
                <a:latin typeface="Times New Roman" panose="02020603050405020304" charset="0"/>
                <a:cs typeface="Times New Roman" panose="02020603050405020304" charset="0"/>
              </a:rPr>
              <a:t>faster</a:t>
            </a:r>
            <a:r>
              <a:rPr lang="en-US" altLang="zh-CN" sz="2800">
                <a:solidFill>
                  <a:srgbClr val="FF0000"/>
                </a:solidFill>
                <a:latin typeface="Times New Roman" panose="02020603050405020304" charset="0"/>
                <a:cs typeface="Times New Roman" panose="02020603050405020304" charset="0"/>
              </a:rPr>
              <a:t> (fast)</a:t>
            </a:r>
            <a:r>
              <a:rPr lang="zh-CN" altLang="en-US" sz="2800">
                <a:latin typeface="Times New Roman" panose="02020603050405020304" charset="0"/>
                <a:cs typeface="Times New Roman" panose="02020603050405020304" charset="0"/>
              </a:rPr>
              <a:t>, 26,000 times </a:t>
            </a:r>
            <a:r>
              <a:rPr lang="zh-CN" altLang="en-US" sz="2800">
                <a:solidFill>
                  <a:srgbClr val="FF0000"/>
                </a:solidFill>
                <a:latin typeface="Times New Roman" panose="02020603050405020304" charset="0"/>
                <a:cs typeface="Times New Roman" panose="02020603050405020304" charset="0"/>
              </a:rPr>
              <a:t>less expensive</a:t>
            </a:r>
            <a:r>
              <a:rPr lang="en-US" altLang="zh-CN" sz="2800">
                <a:solidFill>
                  <a:srgbClr val="FF0000"/>
                </a:solidFill>
                <a:latin typeface="Times New Roman" panose="02020603050405020304" charset="0"/>
                <a:cs typeface="Times New Roman" panose="02020603050405020304" charset="0"/>
              </a:rPr>
              <a:t> (expensive)</a:t>
            </a:r>
            <a:r>
              <a:rPr lang="zh-CN" altLang="en-US" sz="2800">
                <a:latin typeface="Times New Roman" panose="02020603050405020304" charset="0"/>
                <a:cs typeface="Times New Roman" panose="02020603050405020304" charset="0"/>
              </a:rPr>
              <a:t> and over 100 times more sensitive than the current diagnostic tests. </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2.It was after a close family friend died of pancreatic cancer </a:t>
            </a:r>
            <a:r>
              <a:rPr lang="en-US" altLang="zh-CN" sz="2800">
                <a:solidFill>
                  <a:srgbClr val="FF0000"/>
                </a:solidFill>
                <a:latin typeface="Times New Roman" panose="02020603050405020304" charset="0"/>
                <a:cs typeface="Times New Roman" panose="02020603050405020304" charset="0"/>
              </a:rPr>
              <a:t>that</a:t>
            </a:r>
            <a:r>
              <a:rPr lang="en-US" altLang="zh-CN" sz="2800">
                <a:latin typeface="Times New Roman" panose="02020603050405020304" charset="0"/>
                <a:cs typeface="Times New Roman" panose="02020603050405020304" charset="0"/>
              </a:rPr>
              <a:t> Jack Andraka became interested in finding a better early-detection diagnostic test.</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3.Jack worked after school every day, on weekends and over holidays at Maitra's lab </a:t>
            </a:r>
            <a:r>
              <a:rPr lang="en-US" altLang="zh-CN" sz="2800">
                <a:solidFill>
                  <a:srgbClr val="FF0000"/>
                </a:solidFill>
                <a:latin typeface="Times New Roman" panose="02020603050405020304" charset="0"/>
                <a:cs typeface="Times New Roman" panose="02020603050405020304" charset="0"/>
              </a:rPr>
              <a:t>until</a:t>
            </a:r>
            <a:r>
              <a:rPr lang="en-US" altLang="zh-CN" sz="2800">
                <a:latin typeface="Times New Roman" panose="02020603050405020304" charset="0"/>
                <a:cs typeface="Times New Roman" panose="02020603050405020304" charset="0"/>
              </a:rPr>
              <a:t> he developed his test.</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4. Also, keep </a:t>
            </a:r>
            <a:r>
              <a:rPr lang="en-US" altLang="zh-CN" sz="2800">
                <a:solidFill>
                  <a:srgbClr val="FF0000"/>
                </a:solidFill>
                <a:latin typeface="Times New Roman" panose="02020603050405020304" charset="0"/>
                <a:cs typeface="Times New Roman" panose="02020603050405020304" charset="0"/>
              </a:rPr>
              <a:t>in</a:t>
            </a:r>
            <a:r>
              <a:rPr lang="en-US" altLang="zh-CN" sz="2800">
                <a:latin typeface="Times New Roman" panose="02020603050405020304" charset="0"/>
                <a:cs typeface="Times New Roman" panose="02020603050405020304" charset="0"/>
              </a:rPr>
              <a:t> mind that you don't </a:t>
            </a:r>
            <a:r>
              <a:rPr lang="en-US" altLang="zh-CN" sz="2800">
                <a:solidFill>
                  <a:srgbClr val="FF0000"/>
                </a:solidFill>
                <a:latin typeface="Times New Roman" panose="02020603050405020304" charset="0"/>
                <a:cs typeface="Times New Roman" panose="02020603050405020304" charset="0"/>
              </a:rPr>
              <a:t>necessarily</a:t>
            </a:r>
            <a:r>
              <a:rPr lang="en-US" altLang="zh-CN" sz="2800">
                <a:latin typeface="Times New Roman" panose="02020603050405020304" charset="0"/>
                <a:cs typeface="Times New Roman" panose="02020603050405020304" charset="0"/>
              </a:rPr>
              <a:t> (necessary) need a giant team, billions of dollars in resources or even more than 15 years of life experience to do something amazing.</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5.Diao's goal for this research is </a:t>
            </a:r>
            <a:r>
              <a:rPr lang="en-US" altLang="zh-CN" sz="2800">
                <a:solidFill>
                  <a:srgbClr val="FF0000"/>
                </a:solidFill>
                <a:latin typeface="Times New Roman" panose="02020603050405020304" charset="0"/>
                <a:cs typeface="Times New Roman" panose="02020603050405020304" charset="0"/>
              </a:rPr>
              <a:t>to develop</a:t>
            </a:r>
            <a:r>
              <a:rPr lang="en-US" altLang="zh-CN" sz="2800">
                <a:latin typeface="Times New Roman" panose="02020603050405020304" charset="0"/>
                <a:cs typeface="Times New Roman" panose="02020603050405020304" charset="0"/>
              </a:rPr>
              <a:t> (develop) wearable sensors for plants so that their health and stress levels are detected autonomously, </a:t>
            </a:r>
            <a:r>
              <a:rPr lang="en-US" altLang="zh-CN" sz="2800">
                <a:solidFill>
                  <a:srgbClr val="FF0000"/>
                </a:solidFill>
                <a:latin typeface="Times New Roman" panose="02020603050405020304" charset="0"/>
                <a:cs typeface="Times New Roman" panose="02020603050405020304" charset="0"/>
              </a:rPr>
              <a:t>with</a:t>
            </a:r>
            <a:r>
              <a:rPr lang="en-US" altLang="zh-CN" sz="2800">
                <a:latin typeface="Times New Roman" panose="02020603050405020304" charset="0"/>
                <a:cs typeface="Times New Roman" panose="02020603050405020304" charset="0"/>
              </a:rPr>
              <a:t> no need for humans to do the testing.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6.In fact, it takes most of Sunday. That's </a:t>
            </a:r>
            <a:r>
              <a:rPr lang="en-US" altLang="zh-CN" sz="2800">
                <a:solidFill>
                  <a:srgbClr val="FF0000"/>
                </a:solidFill>
                <a:latin typeface="Times New Roman" panose="02020603050405020304" charset="0"/>
                <a:cs typeface="Times New Roman" panose="02020603050405020304" charset="0"/>
              </a:rPr>
              <a:t>when</a:t>
            </a:r>
            <a:r>
              <a:rPr lang="en-US" altLang="zh-CN" sz="2800">
                <a:latin typeface="Times New Roman" panose="02020603050405020304" charset="0"/>
                <a:cs typeface="Times New Roman" panose="02020603050405020304" charset="0"/>
              </a:rPr>
              <a:t> anxiety comes </a:t>
            </a:r>
            <a:r>
              <a:rPr lang="en-US" altLang="zh-CN" sz="2800">
                <a:solidFill>
                  <a:srgbClr val="FF0000"/>
                </a:solidFill>
                <a:latin typeface="Times New Roman" panose="02020603050405020304" charset="0"/>
                <a:cs typeface="Times New Roman" panose="02020603050405020304" charset="0"/>
              </a:rPr>
              <a:t>creeping</a:t>
            </a:r>
            <a:r>
              <a:rPr lang="en-US" altLang="zh-CN" sz="2800">
                <a:latin typeface="Times New Roman" panose="02020603050405020304" charset="0"/>
                <a:cs typeface="Times New Roman" panose="02020603050405020304" charset="0"/>
              </a:rPr>
              <a:t> (creep) in and another countdown begins: 12 hours until Monday. The </a:t>
            </a:r>
            <a:r>
              <a:rPr lang="en-US" altLang="zh-CN" sz="2800">
                <a:solidFill>
                  <a:srgbClr val="FF0000"/>
                </a:solidFill>
                <a:latin typeface="Times New Roman" panose="02020603050405020304" charset="0"/>
                <a:cs typeface="Times New Roman" panose="02020603050405020304" charset="0"/>
              </a:rPr>
              <a:t>mounting</a:t>
            </a:r>
            <a:r>
              <a:rPr lang="en-US" altLang="zh-CN" sz="2800">
                <a:latin typeface="Times New Roman" panose="02020603050405020304" charset="0"/>
                <a:cs typeface="Times New Roman" panose="02020603050405020304" charset="0"/>
              </a:rPr>
              <a:t> (mount) stress of an incoming Monday can </a:t>
            </a:r>
            <a:r>
              <a:rPr lang="en-US" altLang="zh-CN" sz="2800">
                <a:gradFill>
                  <a:gsLst>
                    <a:gs pos="0">
                      <a:srgbClr val="14CD68"/>
                    </a:gs>
                    <a:gs pos="100000">
                      <a:srgbClr val="035C7D"/>
                    </a:gs>
                  </a:gsLst>
                  <a:lin scaled="0"/>
                </a:gradFill>
                <a:latin typeface="Times New Roman" panose="02020603050405020304" charset="0"/>
                <a:cs typeface="Times New Roman" panose="02020603050405020304" charset="0"/>
              </a:rPr>
              <a:t>erase any joy</a:t>
            </a:r>
            <a:r>
              <a:rPr lang="en-US" altLang="zh-CN" sz="2800">
                <a:latin typeface="Times New Roman" panose="02020603050405020304" charset="0"/>
                <a:cs typeface="Times New Roman" panose="02020603050405020304" charset="0"/>
              </a:rPr>
              <a:t> you might get from a Sunday evening.</a:t>
            </a:r>
            <a:endParaRPr lang="en-US" altLang="zh-CN" sz="2800">
              <a:latin typeface="Times New Roman" panose="02020603050405020304" charset="0"/>
              <a:cs typeface="Times New Roman" panose="02020603050405020304" charset="0"/>
            </a:endParaRPr>
          </a:p>
        </p:txBody>
      </p:sp>
      <p:sp>
        <p:nvSpPr>
          <p:cNvPr id="4" name="文本框 3"/>
          <p:cNvSpPr txBox="1"/>
          <p:nvPr/>
        </p:nvSpPr>
        <p:spPr>
          <a:xfrm>
            <a:off x="3517900" y="165735"/>
            <a:ext cx="75628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7211060" y="165735"/>
            <a:ext cx="203073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8745855" y="1034415"/>
            <a:ext cx="49530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570230" y="2292985"/>
            <a:ext cx="638810"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1942465" y="2762250"/>
            <a:ext cx="382905"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5293360" y="2762250"/>
            <a:ext cx="1523365"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4735830" y="4021455"/>
            <a:ext cx="1523365"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8745855" y="4389755"/>
            <a:ext cx="697230"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5829300" y="5315585"/>
            <a:ext cx="801370" cy="368300"/>
          </a:xfrm>
          <a:prstGeom prst="rect">
            <a:avLst/>
          </a:prstGeom>
          <a:solidFill>
            <a:schemeClr val="bg1"/>
          </a:solidFill>
        </p:spPr>
        <p:txBody>
          <a:bodyPr wrap="square" rtlCol="0">
            <a:spAutoFit/>
          </a:bodyPr>
          <a:p>
            <a:endParaRPr lang="zh-CN" altLang="en-US"/>
          </a:p>
        </p:txBody>
      </p:sp>
      <p:sp>
        <p:nvSpPr>
          <p:cNvPr id="13" name="文本框 12"/>
          <p:cNvSpPr txBox="1"/>
          <p:nvPr/>
        </p:nvSpPr>
        <p:spPr>
          <a:xfrm>
            <a:off x="8884920" y="5315585"/>
            <a:ext cx="1191260" cy="368300"/>
          </a:xfrm>
          <a:prstGeom prst="rect">
            <a:avLst/>
          </a:prstGeom>
          <a:solidFill>
            <a:schemeClr val="bg1"/>
          </a:solidFill>
        </p:spPr>
        <p:txBody>
          <a:bodyPr wrap="square" rtlCol="0">
            <a:spAutoFit/>
          </a:bodyPr>
          <a:p>
            <a:endParaRPr lang="zh-CN" altLang="en-US"/>
          </a:p>
        </p:txBody>
      </p:sp>
      <p:sp>
        <p:nvSpPr>
          <p:cNvPr id="14" name="文本框 13"/>
          <p:cNvSpPr txBox="1"/>
          <p:nvPr/>
        </p:nvSpPr>
        <p:spPr>
          <a:xfrm>
            <a:off x="8679180" y="5746750"/>
            <a:ext cx="139763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ppt_x"/>
                                          </p:val>
                                        </p:tav>
                                      </p:tavLst>
                                    </p:anim>
                                    <p:anim calcmode="lin" valueType="num">
                                      <p:cBhvr additive="base">
                                        <p:cTn id="37" dur="500"/>
                                        <p:tgtEl>
                                          <p:spTgt spid="9"/>
                                        </p:tgtEl>
                                        <p:attrNameLst>
                                          <p:attrName>ppt_y</p:attrName>
                                        </p:attrNameLst>
                                      </p:cBhvr>
                                      <p:tavLst>
                                        <p:tav tm="0">
                                          <p:val>
                                            <p:strVal val="ppt_y"/>
                                          </p:val>
                                        </p:tav>
                                        <p:tav tm="100000">
                                          <p:val>
                                            <p:strVal val="1+ppt_h/2"/>
                                          </p:val>
                                        </p:tav>
                                      </p:tavLst>
                                    </p:anim>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1"/>
                                        </p:tgtEl>
                                        <p:attrNameLst>
                                          <p:attrName>ppt_x</p:attrName>
                                        </p:attrNameLst>
                                      </p:cBhvr>
                                      <p:tavLst>
                                        <p:tav tm="0">
                                          <p:val>
                                            <p:strVal val="ppt_x"/>
                                          </p:val>
                                        </p:tav>
                                        <p:tav tm="100000">
                                          <p:val>
                                            <p:strVal val="ppt_x"/>
                                          </p:val>
                                        </p:tav>
                                      </p:tavLst>
                                    </p:anim>
                                    <p:anim calcmode="lin" valueType="num">
                                      <p:cBhvr additive="base">
                                        <p:cTn id="49" dur="500"/>
                                        <p:tgtEl>
                                          <p:spTgt spid="11"/>
                                        </p:tgtEl>
                                        <p:attrNameLst>
                                          <p:attrName>ppt_y</p:attrName>
                                        </p:attrNameLst>
                                      </p:cBhvr>
                                      <p:tavLst>
                                        <p:tav tm="0">
                                          <p:val>
                                            <p:strVal val="ppt_y"/>
                                          </p:val>
                                        </p:tav>
                                        <p:tav tm="100000">
                                          <p:val>
                                            <p:strVal val="1+ppt_h/2"/>
                                          </p:val>
                                        </p:tav>
                                      </p:tavLst>
                                    </p:anim>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2"/>
                                        </p:tgtEl>
                                        <p:attrNameLst>
                                          <p:attrName>ppt_x</p:attrName>
                                        </p:attrNameLst>
                                      </p:cBhvr>
                                      <p:tavLst>
                                        <p:tav tm="0">
                                          <p:val>
                                            <p:strVal val="ppt_x"/>
                                          </p:val>
                                        </p:tav>
                                        <p:tav tm="100000">
                                          <p:val>
                                            <p:strVal val="ppt_x"/>
                                          </p:val>
                                        </p:tav>
                                      </p:tavLst>
                                    </p:anim>
                                    <p:anim calcmode="lin" valueType="num">
                                      <p:cBhvr additive="base">
                                        <p:cTn id="55" dur="500"/>
                                        <p:tgtEl>
                                          <p:spTgt spid="12"/>
                                        </p:tgtEl>
                                        <p:attrNameLst>
                                          <p:attrName>ppt_y</p:attrName>
                                        </p:attrNameLst>
                                      </p:cBhvr>
                                      <p:tavLst>
                                        <p:tav tm="0">
                                          <p:val>
                                            <p:strVal val="ppt_y"/>
                                          </p:val>
                                        </p:tav>
                                        <p:tav tm="100000">
                                          <p:val>
                                            <p:strVal val="1+ppt_h/2"/>
                                          </p:val>
                                        </p:tav>
                                      </p:tavLst>
                                    </p:anim>
                                    <p:set>
                                      <p:cBhvr>
                                        <p:cTn id="56" dur="1" fill="hold">
                                          <p:stCondLst>
                                            <p:cond delay="499"/>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3"/>
                                        </p:tgtEl>
                                        <p:attrNameLst>
                                          <p:attrName>ppt_x</p:attrName>
                                        </p:attrNameLst>
                                      </p:cBhvr>
                                      <p:tavLst>
                                        <p:tav tm="0">
                                          <p:val>
                                            <p:strVal val="ppt_x"/>
                                          </p:val>
                                        </p:tav>
                                        <p:tav tm="100000">
                                          <p:val>
                                            <p:strVal val="ppt_x"/>
                                          </p:val>
                                        </p:tav>
                                      </p:tavLst>
                                    </p:anim>
                                    <p:anim calcmode="lin" valueType="num">
                                      <p:cBhvr additive="base">
                                        <p:cTn id="61" dur="500"/>
                                        <p:tgtEl>
                                          <p:spTgt spid="13"/>
                                        </p:tgtEl>
                                        <p:attrNameLst>
                                          <p:attrName>ppt_y</p:attrName>
                                        </p:attrNameLst>
                                      </p:cBhvr>
                                      <p:tavLst>
                                        <p:tav tm="0">
                                          <p:val>
                                            <p:strVal val="ppt_y"/>
                                          </p:val>
                                        </p:tav>
                                        <p:tav tm="100000">
                                          <p:val>
                                            <p:strVal val="1+ppt_h/2"/>
                                          </p:val>
                                        </p:tav>
                                      </p:tavLst>
                                    </p:anim>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4"/>
                                        </p:tgtEl>
                                        <p:attrNameLst>
                                          <p:attrName>ppt_x</p:attrName>
                                        </p:attrNameLst>
                                      </p:cBhvr>
                                      <p:tavLst>
                                        <p:tav tm="0">
                                          <p:val>
                                            <p:strVal val="ppt_x"/>
                                          </p:val>
                                        </p:tav>
                                        <p:tav tm="100000">
                                          <p:val>
                                            <p:strVal val="ppt_x"/>
                                          </p:val>
                                        </p:tav>
                                      </p:tavLst>
                                    </p:anim>
                                    <p:anim calcmode="lin" valueType="num">
                                      <p:cBhvr additive="base">
                                        <p:cTn id="67" dur="500"/>
                                        <p:tgtEl>
                                          <p:spTgt spid="14"/>
                                        </p:tgtEl>
                                        <p:attrNameLst>
                                          <p:attrName>ppt_y</p:attrName>
                                        </p:attrNameLst>
                                      </p:cBhvr>
                                      <p:tavLst>
                                        <p:tav tm="0">
                                          <p:val>
                                            <p:strVal val="ppt_y"/>
                                          </p:val>
                                        </p:tav>
                                        <p:tav tm="100000">
                                          <p:val>
                                            <p:strVal val="1+ppt_h/2"/>
                                          </p:val>
                                        </p:tav>
                                      </p:tavLst>
                                    </p:anim>
                                    <p:set>
                                      <p:cBhvr>
                                        <p:cTn id="6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46380"/>
            <a:ext cx="12183745" cy="2676525"/>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 </a:t>
            </a:r>
            <a:r>
              <a:rPr lang="en-US" altLang="zh-CN" sz="2800">
                <a:latin typeface="Times New Roman" panose="02020603050405020304" charset="0"/>
                <a:cs typeface="Times New Roman" panose="02020603050405020304" charset="0"/>
              </a:rPr>
              <a:t>7.</a:t>
            </a:r>
            <a:r>
              <a:rPr lang="zh-CN" altLang="en-US" sz="2800">
                <a:latin typeface="Times New Roman" panose="02020603050405020304" charset="0"/>
                <a:cs typeface="Times New Roman" panose="02020603050405020304" charset="0"/>
              </a:rPr>
              <a:t>Most importantly, don’t leave any unsettled Friday business </a:t>
            </a:r>
            <a:r>
              <a:rPr lang="en-US" altLang="zh-CN" sz="2800">
                <a:solidFill>
                  <a:srgbClr val="FF0000"/>
                </a:solidFill>
                <a:latin typeface="Times New Roman" panose="02020603050405020304" charset="0"/>
                <a:cs typeface="Times New Roman" panose="02020603050405020304" charset="0"/>
              </a:rPr>
              <a:t>hanging</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 (hang) over the weekend.</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8.</a:t>
            </a:r>
            <a:r>
              <a:rPr lang="zh-CN" altLang="en-US" sz="2800">
                <a:latin typeface="Times New Roman" panose="02020603050405020304" charset="0"/>
                <a:cs typeface="Times New Roman" panose="02020603050405020304" charset="0"/>
              </a:rPr>
              <a:t>From digital displays that show instant price changes to advertisements </a:t>
            </a:r>
            <a:r>
              <a:rPr lang="zh-CN" altLang="en-US" sz="2800">
                <a:solidFill>
                  <a:srgbClr val="FF0000"/>
                </a:solidFill>
                <a:latin typeface="Times New Roman" panose="02020603050405020304" charset="0"/>
                <a:cs typeface="Times New Roman" panose="02020603050405020304" charset="0"/>
              </a:rPr>
              <a:t>linked</a:t>
            </a:r>
            <a:r>
              <a:rPr lang="zh-CN" altLang="en-US" sz="2800">
                <a:latin typeface="Times New Roman" panose="02020603050405020304" charset="0"/>
                <a:cs typeface="Times New Roman" panose="02020603050405020304" charset="0"/>
              </a:rPr>
              <a:t> （</a:t>
            </a:r>
            <a:r>
              <a:rPr lang="en-US" altLang="zh-CN" sz="2800">
                <a:latin typeface="Times New Roman" panose="02020603050405020304" charset="0"/>
                <a:cs typeface="Times New Roman" panose="02020603050405020304" charset="0"/>
              </a:rPr>
              <a:t>link) </a:t>
            </a:r>
            <a:r>
              <a:rPr lang="zh-CN" altLang="en-US" sz="2800">
                <a:latin typeface="Times New Roman" panose="02020603050405020304" charset="0"/>
                <a:cs typeface="Times New Roman" panose="02020603050405020304" charset="0"/>
              </a:rPr>
              <a:t>to your shopping list, you can expect the technology to become more personalized.</a:t>
            </a:r>
            <a:endParaRPr lang="zh-CN" altLang="en-US" sz="2800">
              <a:latin typeface="Times New Roman" panose="02020603050405020304" charset="0"/>
              <a:cs typeface="Times New Roman" panose="02020603050405020304" charset="0"/>
            </a:endParaRPr>
          </a:p>
        </p:txBody>
      </p:sp>
      <p:sp>
        <p:nvSpPr>
          <p:cNvPr id="5" name="文本框 4"/>
          <p:cNvSpPr txBox="1"/>
          <p:nvPr/>
        </p:nvSpPr>
        <p:spPr>
          <a:xfrm>
            <a:off x="9265920" y="341630"/>
            <a:ext cx="123888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0504805" y="1568450"/>
            <a:ext cx="123888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73585" cy="600075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1.creep </a:t>
            </a:r>
            <a:r>
              <a:rPr lang="zh-CN" altLang="en-US" sz="3200">
                <a:latin typeface="Times New Roman" panose="02020603050405020304" charset="0"/>
                <a:cs typeface="Times New Roman" panose="02020603050405020304" charset="0"/>
              </a:rPr>
              <a:t>她的双臂慢慢地搂住了他的脖子。</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sym typeface="+mn-ea"/>
              </a:rPr>
              <a:t>Her arms crept around his neck.</a:t>
            </a:r>
            <a:r>
              <a:rPr lang="zh-CN" altLang="en-US" sz="3200">
                <a:latin typeface="Times New Roman" panose="02020603050405020304" charset="0"/>
                <a:cs typeface="Times New Roman" panose="02020603050405020304" charset="0"/>
                <a:sym typeface="+mn-ea"/>
              </a:rPr>
              <a:t>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我渐渐地产生了一丝疑虑。</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sym typeface="+mn-ea"/>
              </a:rPr>
              <a:t> A slight feeling of suspicion crept over me.</a:t>
            </a:r>
            <a:endParaRPr lang="zh-CN" altLang="en-US" sz="3200">
              <a:solidFill>
                <a:srgbClr val="FF0000"/>
              </a:solidFill>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2.</a:t>
            </a:r>
            <a:r>
              <a:rPr lang="zh-CN" altLang="en-US" sz="3200">
                <a:latin typeface="Times New Roman" panose="02020603050405020304" charset="0"/>
                <a:cs typeface="Times New Roman" panose="02020603050405020304" charset="0"/>
              </a:rPr>
              <a:t>mounting 上升的；增长的growing</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越来越兴奋╱关注╱紧张</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mounting excitement/concern/tension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3.</a:t>
            </a:r>
            <a:r>
              <a:rPr lang="zh-CN" altLang="en-US" sz="3200">
                <a:latin typeface="Times New Roman" panose="02020603050405020304" charset="0"/>
                <a:cs typeface="Times New Roman" panose="02020603050405020304" charset="0"/>
              </a:rPr>
              <a:t>erase 清除；消除；消灭</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她试图忘却那天晚上的事。</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She tried to erase the memory of that evening. </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sym typeface="+mn-ea"/>
              </a:rPr>
              <a:t>他心中所有的疑虑突然一扫而空了。</a:t>
            </a:r>
            <a:endParaRPr lang="zh-CN" altLang="en-US" sz="3200">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All doubts were suddenly erased from his mind. </a:t>
            </a:r>
            <a:endParaRPr lang="zh-CN" altLang="en-US" sz="32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amond(in)">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ox(in)">
                                      <p:cBhvr>
                                        <p:cTn id="17" dur="20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diamond(in)">
                                      <p:cBhvr>
                                        <p:cTn id="22" dur="20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blinds(horizontal)">
                                      <p:cBhvr>
                                        <p:cTn id="2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FULL_TEXT_BEAUTIFY_COPY_ID" val="76804"/>
</p:tagLst>
</file>

<file path=ppt/tags/tag10.xml><?xml version="1.0" encoding="utf-8"?>
<p:tagLst xmlns:p="http://schemas.openxmlformats.org/presentationml/2006/main">
  <p:tag name="KSO_WM_FULL_TEXT_BEAUTIFY_COPY_ID" val="76807"/>
</p:tagLst>
</file>

<file path=ppt/tags/tag11.xml><?xml version="1.0" encoding="utf-8"?>
<p:tagLst xmlns:p="http://schemas.openxmlformats.org/presentationml/2006/main">
  <p:tag name="KSO_WM_FULL_TEXT_BEAUTIFY_COPY_ID" val="76823"/>
</p:tagLst>
</file>

<file path=ppt/tags/tag12.xml><?xml version="1.0" encoding="utf-8"?>
<p:tagLst xmlns:p="http://schemas.openxmlformats.org/presentationml/2006/main">
  <p:tag name="KSO_WM_FULL_TEXT_BEAUTIFY_COPY_ID" val="76804"/>
</p:tagLst>
</file>

<file path=ppt/tags/tag13.xml><?xml version="1.0" encoding="utf-8"?>
<p:tagLst xmlns:p="http://schemas.openxmlformats.org/presentationml/2006/main">
  <p:tag name="KSO_WM_FULL_TEXT_BEAUTIFY_COPY_ID" val="76804"/>
</p:tagLst>
</file>

<file path=ppt/tags/tag14.xml><?xml version="1.0" encoding="utf-8"?>
<p:tagLst xmlns:p="http://schemas.openxmlformats.org/presentationml/2006/main">
  <p:tag name="KSO_WM_FULL_TEXT_BEAUTIFY_COPY_ID" val="76814"/>
</p:tagLst>
</file>

<file path=ppt/tags/tag15.xml><?xml version="1.0" encoding="utf-8"?>
<p:tagLst xmlns:p="http://schemas.openxmlformats.org/presentationml/2006/main">
  <p:tag name="KSO_WM_FULL_TEXT_BEAUTIFY_COPY_ID" val="76815"/>
</p:tagLst>
</file>

<file path=ppt/tags/tag16.xml><?xml version="1.0" encoding="utf-8"?>
<p:tagLst xmlns:p="http://schemas.openxmlformats.org/presentationml/2006/main">
  <p:tag name="KSO_WM_FULL_TEXT_BEAUTIFY_COPY_ID" val="76807"/>
</p:tagLst>
</file>

<file path=ppt/tags/tag17.xml><?xml version="1.0" encoding="utf-8"?>
<p:tagLst xmlns:p="http://schemas.openxmlformats.org/presentationml/2006/main">
  <p:tag name="KSO_WM_FULL_TEXT_BEAUTIFY_COPY_ID" val="76823"/>
</p:tagLst>
</file>

<file path=ppt/tags/tag2.xml><?xml version="1.0" encoding="utf-8"?>
<p:tagLst xmlns:p="http://schemas.openxmlformats.org/presentationml/2006/main">
  <p:tag name="KSO_WM_FULL_TEXT_BEAUTIFY_COPY_ID" val="76814"/>
</p:tagLst>
</file>

<file path=ppt/tags/tag3.xml><?xml version="1.0" encoding="utf-8"?>
<p:tagLst xmlns:p="http://schemas.openxmlformats.org/presentationml/2006/main">
  <p:tag name="KSO_WM_FULL_TEXT_BEAUTIFY_COPY_ID" val="76815"/>
</p:tagLst>
</file>

<file path=ppt/tags/tag4.xml><?xml version="1.0" encoding="utf-8"?>
<p:tagLst xmlns:p="http://schemas.openxmlformats.org/presentationml/2006/main">
  <p:tag name="KSO_WM_FULL_TEXT_BEAUTIFY_COPY_ID" val="76807"/>
</p:tagLst>
</file>

<file path=ppt/tags/tag5.xml><?xml version="1.0" encoding="utf-8"?>
<p:tagLst xmlns:p="http://schemas.openxmlformats.org/presentationml/2006/main">
  <p:tag name="KSO_WM_FULL_TEXT_BEAUTIFY_COPY_ID" val="76823"/>
</p:tagLst>
</file>

<file path=ppt/tags/tag6.xml><?xml version="1.0" encoding="utf-8"?>
<p:tagLst xmlns:p="http://schemas.openxmlformats.org/presentationml/2006/main">
  <p:tag name="KSO_WM_FULL_TEXT_BEAUTIFY_COPY_ID" val="76804"/>
</p:tagLst>
</file>

<file path=ppt/tags/tag7.xml><?xml version="1.0" encoding="utf-8"?>
<p:tagLst xmlns:p="http://schemas.openxmlformats.org/presentationml/2006/main">
  <p:tag name="KSO_WM_FULL_TEXT_BEAUTIFY_COPY_ID" val="76804"/>
</p:tagLst>
</file>

<file path=ppt/tags/tag8.xml><?xml version="1.0" encoding="utf-8"?>
<p:tagLst xmlns:p="http://schemas.openxmlformats.org/presentationml/2006/main">
  <p:tag name="KSO_WM_FULL_TEXT_BEAUTIFY_COPY_ID" val="76814"/>
</p:tagLst>
</file>

<file path=ppt/tags/tag9.xml><?xml version="1.0" encoding="utf-8"?>
<p:tagLst xmlns:p="http://schemas.openxmlformats.org/presentationml/2006/main">
  <p:tag name="KSO_WM_FULL_TEXT_BEAUTIFY_COPY_ID" val="76815"/>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5209</Words>
  <Application>WPS 演示</Application>
  <PresentationFormat>自定义</PresentationFormat>
  <Paragraphs>106</Paragraphs>
  <Slides>13</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宋体</vt:lpstr>
      <vt:lpstr>Wingdings</vt:lpstr>
      <vt:lpstr>Candara</vt:lpstr>
      <vt:lpstr>华文新魏</vt:lpstr>
      <vt:lpstr>Symbol</vt:lpstr>
      <vt:lpstr>Times New Roman</vt:lpstr>
      <vt:lpstr>微软雅黑</vt:lpstr>
      <vt:lpstr>Arial Unicode MS</vt:lpstr>
      <vt:lpstr>华文楷体</vt:lpstr>
      <vt:lpstr>等线</vt:lpstr>
      <vt:lpstr>Calibri</vt:lpstr>
      <vt:lpstr>Arial</vt:lpstr>
      <vt:lpstr>Arial Unicode MS</vt:lpstr>
      <vt:lpstr>Tahoma</vt:lpstr>
      <vt:lpstr>Wingdings</vt:lpstr>
      <vt:lpstr>华文宋体</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lina</cp:lastModifiedBy>
  <cp:revision>496</cp:revision>
  <dcterms:created xsi:type="dcterms:W3CDTF">2017-08-18T03:02:00Z</dcterms:created>
  <dcterms:modified xsi:type="dcterms:W3CDTF">2021-04-03T00:07:49Z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B9C015ADB24A449CB7C38991884013FD</vt:lpwstr>
  </property>
</Properties>
</file>