
<file path=[Content_Types].xml><?xml version="1.0" encoding="utf-8"?>
<Types xmlns="http://schemas.openxmlformats.org/package/2006/content-types">
  <Default Extension="jpeg" ContentType="image/jpeg"/>
  <Default Extension="JPG" ContentType="image/.jp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870" r:id="rId3"/>
    <p:sldId id="795" r:id="rId4"/>
    <p:sldId id="796" r:id="rId5"/>
    <p:sldId id="797" r:id="rId6"/>
    <p:sldId id="800" r:id="rId7"/>
    <p:sldId id="455" r:id="rId8"/>
    <p:sldId id="414" r:id="rId9"/>
    <p:sldId id="420" r:id="rId10"/>
    <p:sldId id="871" r:id="rId11"/>
    <p:sldId id="469" r:id="rId12"/>
    <p:sldId id="472" r:id="rId13"/>
    <p:sldId id="473" r:id="rId14"/>
    <p:sldId id="475" r:id="rId15"/>
    <p:sldId id="476" r:id="rId16"/>
    <p:sldId id="80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4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260B6-E4CE-4AF3-86D6-E37CEB2F33A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C7AEE-0642-445C-BDA3-4F81D97769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0" y="0"/>
            <a:ext cx="12192000" cy="693662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EF165E-DB36-4744-A3E3-64595F51C1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311C0D-339F-4EC5-8BC0-EC6D923B317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F165E-DB36-4744-A3E3-64595F51C15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11C0D-339F-4EC5-8BC0-EC6D923B31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7"/>
          <p:cNvSpPr>
            <a:spLocks noChangeArrowheads="1"/>
          </p:cNvSpPr>
          <p:nvPr/>
        </p:nvSpPr>
        <p:spPr bwMode="auto">
          <a:xfrm>
            <a:off x="1342116" y="1265413"/>
            <a:ext cx="2371162" cy="748666"/>
          </a:xfrm>
          <a:prstGeom prst="rect">
            <a:avLst/>
          </a:prstGeom>
          <a:noFill/>
          <a:ln w="9525">
            <a:noFill/>
            <a:miter lim="800000"/>
          </a:ln>
        </p:spPr>
        <p:txBody>
          <a:bodyPr wrap="none">
            <a:spAutoFit/>
          </a:bodyPr>
          <a:lstStyle/>
          <a:p>
            <a:pPr algn="ctr"/>
            <a:r>
              <a:rPr lang="zh-CN" altLang="en-US" sz="4265" b="1" dirty="0">
                <a:solidFill>
                  <a:srgbClr val="0000CC"/>
                </a:solidFill>
                <a:latin typeface="微软雅黑" panose="020B0503020204020204" charset="-122"/>
                <a:ea typeface="微软雅黑" panose="020B0503020204020204" charset="-122"/>
              </a:rPr>
              <a:t>课后作业</a:t>
            </a:r>
            <a:endParaRPr lang="zh-CN" altLang="en-US" sz="4265" b="1" dirty="0">
              <a:solidFill>
                <a:srgbClr val="0000CC"/>
              </a:solidFill>
              <a:latin typeface="微软雅黑" panose="020B0503020204020204" charset="-122"/>
              <a:ea typeface="微软雅黑" panose="020B0503020204020204" charset="-122"/>
            </a:endParaRPr>
          </a:p>
        </p:txBody>
      </p:sp>
      <p:pic>
        <p:nvPicPr>
          <p:cNvPr id="10242" name="Picture 2" descr="åå­ åç æ¥çåå­æ´å¤ç¾å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66953" y="1962497"/>
            <a:ext cx="6821978" cy="4263736"/>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1464" y="192880"/>
            <a:ext cx="11794331" cy="6453049"/>
          </a:xfrm>
          <a:prstGeom prst="rect">
            <a:avLst/>
          </a:prstGeom>
        </p:spPr>
        <p:txBody>
          <a:bodyPr wrap="square">
            <a:spAutoFit/>
          </a:bodyPr>
          <a:lstStyle/>
          <a:p>
            <a:pPr indent="266700">
              <a:lnSpc>
                <a:spcPts val="1800"/>
              </a:lnSpc>
              <a:spcAft>
                <a:spcPts val="375"/>
              </a:spcAft>
            </a:pP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【1】Easter (</a:t>
            </a:r>
            <a:r>
              <a:rPr lang="zh-CN"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复活节</a:t>
            </a:r>
            <a:r>
              <a:rPr lang="en-US" altLang="zh-CN" sz="1600" b="1" dirty="0">
                <a:latin typeface="Calibri" panose="020F0502020204030204" pitchFamily="34" charset="0"/>
                <a:ea typeface="宋体" panose="02010600030101010101" pitchFamily="2" charset="-122"/>
                <a:cs typeface="Calibri" panose="020F0502020204030204" pitchFamily="34" charset="0"/>
              </a:rPr>
              <a:t>) is still a great day for worship, candy in baskets and running around the yard finding eggs, </a:t>
            </a:r>
            <a:r>
              <a:rPr lang="en-US" altLang="zh-CN" sz="1600" b="1" dirty="0">
                <a:solidFill>
                  <a:srgbClr val="FF0000"/>
                </a:solidFill>
                <a:latin typeface="Calibri" panose="020F0502020204030204" pitchFamily="34" charset="0"/>
                <a:ea typeface="宋体" panose="02010600030101010101" pitchFamily="2" charset="-122"/>
                <a:cs typeface="Calibri" panose="020F0502020204030204" pitchFamily="34" charset="0"/>
              </a:rPr>
              <a:t>but every year it gets quite a bit worse for bunnies.</a:t>
            </a:r>
            <a:endParaRPr lang="zh-CN" altLang="zh-CN" sz="1600" b="1" dirty="0">
              <a:solidFill>
                <a:srgbClr val="FF0000"/>
              </a:solidFill>
              <a:latin typeface="Calibri" panose="020F0502020204030204" pitchFamily="34" charset="0"/>
              <a:ea typeface="宋体" panose="02010600030101010101" pitchFamily="2" charset="-122"/>
              <a:cs typeface="Calibri" panose="020F0502020204030204" pitchFamily="34" charset="0"/>
            </a:endParaRPr>
          </a:p>
          <a:p>
            <a:pPr indent="266700">
              <a:lnSpc>
                <a:spcPts val="1800"/>
              </a:lnSpc>
              <a:spcAft>
                <a:spcPts val="375"/>
              </a:spcAft>
            </a:pP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【2】And no, not because the kids like to pull their ears. The </a:t>
            </a:r>
            <a:r>
              <a:rPr lang="en-US" altLang="zh-CN" sz="1600" b="1" u="sng" dirty="0">
                <a:solidFill>
                  <a:srgbClr val="323E32"/>
                </a:solidFill>
                <a:latin typeface="Calibri" panose="020F0502020204030204" pitchFamily="34" charset="0"/>
                <a:ea typeface="宋体" panose="02010600030101010101" pitchFamily="2" charset="-122"/>
                <a:cs typeface="Calibri" panose="020F0502020204030204" pitchFamily="34" charset="0"/>
              </a:rPr>
              <a:t>culprit</a:t>
            </a: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 is climate change, and </a:t>
            </a:r>
            <a:r>
              <a:rPr lang="en-US" altLang="zh-CN" sz="1600" b="1" dirty="0">
                <a:solidFill>
                  <a:srgbClr val="FF0000"/>
                </a:solidFill>
                <a:latin typeface="Calibri" panose="020F0502020204030204" pitchFamily="34" charset="0"/>
                <a:ea typeface="宋体" panose="02010600030101010101" pitchFamily="2" charset="-122"/>
                <a:cs typeface="Calibri" panose="020F0502020204030204" pitchFamily="34" charset="0"/>
              </a:rPr>
              <a:t>some researchers found that rising temperatures are having harmful effects on at least five species of rabbit in the US.</a:t>
            </a:r>
            <a:endParaRPr lang="zh-CN" altLang="zh-CN" sz="1600" b="1" dirty="0">
              <a:solidFill>
                <a:srgbClr val="FF0000"/>
              </a:solidFill>
              <a:latin typeface="Calibri" panose="020F0502020204030204" pitchFamily="34" charset="0"/>
              <a:ea typeface="宋体" panose="02010600030101010101" pitchFamily="2" charset="-122"/>
              <a:cs typeface="Calibri" panose="020F0502020204030204" pitchFamily="34" charset="0"/>
            </a:endParaRPr>
          </a:p>
          <a:p>
            <a:pPr indent="266700">
              <a:lnSpc>
                <a:spcPts val="1800"/>
              </a:lnSpc>
              <a:spcAft>
                <a:spcPts val="375"/>
              </a:spcAft>
            </a:pP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【3】</a:t>
            </a:r>
            <a:r>
              <a:rPr lang="en-US" altLang="zh-CN" sz="1600" b="1" dirty="0">
                <a:solidFill>
                  <a:srgbClr val="FF00FF"/>
                </a:solidFill>
                <a:latin typeface="Calibri" panose="020F0502020204030204" pitchFamily="34" charset="0"/>
                <a:ea typeface="宋体" panose="02010600030101010101" pitchFamily="2" charset="-122"/>
                <a:cs typeface="Calibri" panose="020F0502020204030204" pitchFamily="34" charset="0"/>
              </a:rPr>
              <a:t>Take the Lower Keys Marsh rabbit, for instance. </a:t>
            </a: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An endangered species that lives in the Lower Florida Keys, this species of cottontail is a great swimmer -- it lives on the islands! -- but it is already severely affected by development and now by rising sea levels. According to the Center for Biological Diversity, an ocean level rise of only 0.6 meters will send these ~</a:t>
            </a:r>
            <a:r>
              <a:rPr lang="en-US" altLang="zh-CN" sz="1600" b="1" dirty="0" err="1">
                <a:solidFill>
                  <a:srgbClr val="323E32"/>
                </a:solidFill>
                <a:latin typeface="Calibri" panose="020F0502020204030204" pitchFamily="34" charset="0"/>
                <a:ea typeface="宋体" panose="02010600030101010101" pitchFamily="2" charset="-122"/>
                <a:cs typeface="Calibri" panose="020F0502020204030204" pitchFamily="34" charset="0"/>
              </a:rPr>
              <a:t>ys</a:t>
            </a: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 jumping to higher ground and a 0.9-meter rise would wipe out their habitat (</a:t>
            </a:r>
            <a:r>
              <a:rPr lang="zh-CN"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栖息地</a:t>
            </a:r>
            <a:r>
              <a:rPr lang="en-US" altLang="zh-CN" sz="1600" b="1" dirty="0">
                <a:latin typeface="Calibri" panose="020F0502020204030204" pitchFamily="34" charset="0"/>
                <a:ea typeface="宋体" panose="02010600030101010101" pitchFamily="2" charset="-122"/>
                <a:cs typeface="Calibri" panose="020F0502020204030204" pitchFamily="34" charset="0"/>
              </a:rPr>
              <a:t>) completely.</a:t>
            </a:r>
            <a:endParaRPr lang="zh-CN" altLang="zh-CN" sz="1600" b="1" dirty="0">
              <a:latin typeface="Calibri" panose="020F0502020204030204" pitchFamily="34" charset="0"/>
              <a:ea typeface="宋体" panose="02010600030101010101" pitchFamily="2" charset="-122"/>
              <a:cs typeface="Calibri" panose="020F0502020204030204" pitchFamily="34" charset="0"/>
            </a:endParaRPr>
          </a:p>
          <a:p>
            <a:pPr indent="266700">
              <a:lnSpc>
                <a:spcPts val="1800"/>
              </a:lnSpc>
              <a:spcAft>
                <a:spcPts val="375"/>
              </a:spcAft>
            </a:pP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【4】</a:t>
            </a:r>
            <a:r>
              <a:rPr lang="en-US" altLang="zh-CN" sz="1600" b="1" dirty="0">
                <a:solidFill>
                  <a:srgbClr val="FF00FF"/>
                </a:solidFill>
                <a:latin typeface="Calibri" panose="020F0502020204030204" pitchFamily="34" charset="0"/>
                <a:ea typeface="宋体" panose="02010600030101010101" pitchFamily="2" charset="-122"/>
                <a:cs typeface="Calibri" panose="020F0502020204030204" pitchFamily="34" charset="0"/>
              </a:rPr>
              <a:t>The snowshoe hare, on the other hand, has a color issue. </a:t>
            </a: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Most of these rabbits change their fur color from white in the wintertime to brown in the summer, each designed to give them better cover from predators (</a:t>
            </a:r>
            <a:r>
              <a:rPr lang="zh-CN"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捕食者</a:t>
            </a:r>
            <a:r>
              <a:rPr lang="en-US" altLang="zh-CN" sz="1600" b="1" dirty="0">
                <a:latin typeface="Calibri" panose="020F0502020204030204" pitchFamily="34" charset="0"/>
                <a:ea typeface="宋体" panose="02010600030101010101" pitchFamily="2" charset="-122"/>
                <a:cs typeface="Calibri" panose="020F0502020204030204" pitchFamily="34" charset="0"/>
              </a:rPr>
              <a:t>). As the number of days with snow decreases all across the country, however, more and more bunnies are being left in white fur during brown dirt days of both fall and spring, making them an easier mark for predators. Researchers know that the color change is controlled by the number of hours of sunlight, but whether the rabbit will be able to adapt quick enough to survive is a big question. The National Wildlife Federation has reported that hunters have noticed their numbers are already markedly down.</a:t>
            </a:r>
            <a:endParaRPr lang="zh-CN" altLang="zh-CN" sz="1600" b="1" dirty="0">
              <a:latin typeface="Calibri" panose="020F0502020204030204" pitchFamily="34" charset="0"/>
              <a:ea typeface="宋体" panose="02010600030101010101" pitchFamily="2" charset="-122"/>
              <a:cs typeface="Calibri" panose="020F0502020204030204" pitchFamily="34" charset="0"/>
            </a:endParaRPr>
          </a:p>
          <a:p>
            <a:pPr indent="266700">
              <a:lnSpc>
                <a:spcPts val="1800"/>
              </a:lnSpc>
              <a:spcAft>
                <a:spcPts val="375"/>
              </a:spcAft>
            </a:pP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【5】</a:t>
            </a:r>
            <a:r>
              <a:rPr lang="en-US" altLang="zh-CN" sz="1600" b="1" dirty="0">
                <a:solidFill>
                  <a:srgbClr val="FF00FF"/>
                </a:solidFill>
                <a:latin typeface="Calibri" panose="020F0502020204030204" pitchFamily="34" charset="0"/>
                <a:ea typeface="宋体" panose="02010600030101010101" pitchFamily="2" charset="-122"/>
                <a:cs typeface="Calibri" panose="020F0502020204030204" pitchFamily="34" charset="0"/>
              </a:rPr>
              <a:t>American </a:t>
            </a:r>
            <a:r>
              <a:rPr lang="en-US" altLang="zh-CN" sz="1600" b="1" dirty="0" err="1">
                <a:solidFill>
                  <a:srgbClr val="FF00FF"/>
                </a:solidFill>
                <a:latin typeface="Calibri" panose="020F0502020204030204" pitchFamily="34" charset="0"/>
                <a:ea typeface="宋体" panose="02010600030101010101" pitchFamily="2" charset="-122"/>
                <a:cs typeface="Calibri" panose="020F0502020204030204" pitchFamily="34" charset="0"/>
              </a:rPr>
              <a:t>pikas</a:t>
            </a:r>
            <a:r>
              <a:rPr lang="en-US" altLang="zh-CN" sz="1600" b="1" dirty="0">
                <a:solidFill>
                  <a:srgbClr val="FF00FF"/>
                </a:solidFill>
                <a:latin typeface="Calibri" panose="020F0502020204030204" pitchFamily="34" charset="0"/>
                <a:ea typeface="宋体" panose="02010600030101010101" pitchFamily="2" charset="-122"/>
                <a:cs typeface="Calibri" panose="020F0502020204030204" pitchFamily="34" charset="0"/>
              </a:rPr>
              <a:t> or rock rabbits, a relative of rabbits and hares, might be the first of these species to go extinct due to climate change. </a:t>
            </a: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About 7-8 inches long, </a:t>
            </a:r>
            <a:r>
              <a:rPr lang="en-US" altLang="zh-CN" sz="1600" b="1" dirty="0" err="1">
                <a:solidFill>
                  <a:srgbClr val="323E32"/>
                </a:solidFill>
                <a:latin typeface="Calibri" panose="020F0502020204030204" pitchFamily="34" charset="0"/>
                <a:ea typeface="宋体" panose="02010600030101010101" pitchFamily="2" charset="-122"/>
                <a:cs typeface="Calibri" panose="020F0502020204030204" pitchFamily="34" charset="0"/>
              </a:rPr>
              <a:t>pikas</a:t>
            </a: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 live high in the cool. damp mountains west of the Rocky Mountains. As global temperatures rise, they would naturally migrate (</a:t>
            </a:r>
            <a:r>
              <a:rPr lang="zh-CN"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迁移</a:t>
            </a:r>
            <a:r>
              <a:rPr lang="en-US" altLang="zh-CN" sz="1600" b="1" dirty="0">
                <a:latin typeface="Calibri" panose="020F0502020204030204" pitchFamily="34" charset="0"/>
                <a:ea typeface="宋体" panose="02010600030101010101" pitchFamily="2" charset="-122"/>
                <a:cs typeface="Calibri" panose="020F0502020204030204" pitchFamily="34" charset="0"/>
              </a:rPr>
              <a:t>) to higher ground -- but they already occupy the mountaintops. They can't go any higher. The National Wildlife Federation reports that they might not be able to stand the new temperatures as their habitat heats up.</a:t>
            </a:r>
            <a:endParaRPr lang="zh-CN" altLang="zh-CN" sz="1600" b="1" dirty="0">
              <a:latin typeface="Calibri" panose="020F0502020204030204" pitchFamily="34" charset="0"/>
              <a:ea typeface="宋体" panose="02010600030101010101" pitchFamily="2" charset="-122"/>
              <a:cs typeface="Calibri" panose="020F0502020204030204" pitchFamily="34" charset="0"/>
            </a:endParaRPr>
          </a:p>
          <a:p>
            <a:pPr indent="266700">
              <a:lnSpc>
                <a:spcPts val="1800"/>
              </a:lnSpc>
              <a:spcAft>
                <a:spcPts val="375"/>
              </a:spcAft>
            </a:pP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【6】</a:t>
            </a:r>
            <a:r>
              <a:rPr lang="en-US" altLang="zh-CN" sz="1600" b="1" dirty="0">
                <a:solidFill>
                  <a:srgbClr val="FF00FF"/>
                </a:solidFill>
                <a:latin typeface="Calibri" panose="020F0502020204030204" pitchFamily="34" charset="0"/>
                <a:ea typeface="宋体" panose="02010600030101010101" pitchFamily="2" charset="-122"/>
                <a:cs typeface="Calibri" panose="020F0502020204030204" pitchFamily="34" charset="0"/>
              </a:rPr>
              <a:t>The volcano rabbit has the same problem. </a:t>
            </a: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These rabbits live on the slopes of volcanoes in Mexico, and recent studies have shown that the lower range of their habitat has already shifted upward about 700 meters, but there are not suitable plants for them to move higher, so they are stuck in the middle. Scientists are concerned about their populations.</a:t>
            </a:r>
            <a:endParaRPr lang="zh-CN" altLang="zh-CN" sz="1600" b="1" dirty="0">
              <a:latin typeface="Calibri" panose="020F0502020204030204" pitchFamily="34" charset="0"/>
              <a:ea typeface="宋体" panose="02010600030101010101" pitchFamily="2" charset="-122"/>
              <a:cs typeface="Calibri" panose="020F0502020204030204" pitchFamily="34" charset="0"/>
            </a:endParaRPr>
          </a:p>
          <a:p>
            <a:pPr indent="266700">
              <a:lnSpc>
                <a:spcPts val="1800"/>
              </a:lnSpc>
              <a:spcAft>
                <a:spcPts val="375"/>
              </a:spcAft>
            </a:pP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【7】</a:t>
            </a:r>
            <a:r>
              <a:rPr lang="en-US" altLang="zh-CN" sz="1600" b="1" dirty="0">
                <a:solidFill>
                  <a:srgbClr val="FF00FF"/>
                </a:solidFill>
                <a:latin typeface="Calibri" panose="020F0502020204030204" pitchFamily="34" charset="0"/>
                <a:ea typeface="宋体" panose="02010600030101010101" pitchFamily="2" charset="-122"/>
                <a:cs typeface="Calibri" panose="020F0502020204030204" pitchFamily="34" charset="0"/>
              </a:rPr>
              <a:t>Native to the US, pygmy rabbits weigh less than 1 pound and live in the American West.</a:t>
            </a: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 They are believed to be the smallest rabbits in the world. Their habitats have been destroyed by development. Several populations, such as the Columbia Basin pygmy, almost went extinct and were saved by zoo breeding programs. Pygmy rabbits also rely on winter cover by digging tunnels through the snow to escape predators, but lesser snowfall is leaving them exposed.</a:t>
            </a:r>
            <a:endParaRPr lang="zh-CN" altLang="zh-CN" sz="1600" b="1" dirty="0">
              <a:latin typeface="Calibri" panose="020F0502020204030204" pitchFamily="34" charset="0"/>
              <a:ea typeface="宋体" panose="02010600030101010101" pitchFamily="2" charset="-122"/>
              <a:cs typeface="Calibri" panose="020F0502020204030204" pitchFamily="34" charset="0"/>
            </a:endParaRPr>
          </a:p>
          <a:p>
            <a:pPr indent="266700">
              <a:lnSpc>
                <a:spcPts val="1800"/>
              </a:lnSpc>
              <a:spcAft>
                <a:spcPts val="375"/>
              </a:spcAft>
            </a:pPr>
            <a:r>
              <a:rPr lang="en-US" altLang="zh-CN" sz="1600" b="1" dirty="0">
                <a:solidFill>
                  <a:srgbClr val="323E32"/>
                </a:solidFill>
                <a:latin typeface="Calibri" panose="020F0502020204030204" pitchFamily="34" charset="0"/>
                <a:ea typeface="宋体" panose="02010600030101010101" pitchFamily="2" charset="-122"/>
                <a:cs typeface="Calibri" panose="020F0502020204030204" pitchFamily="34" charset="0"/>
              </a:rPr>
              <a:t>【8】</a:t>
            </a:r>
            <a:r>
              <a:rPr lang="en-US" altLang="zh-CN" sz="1600" b="1" dirty="0">
                <a:solidFill>
                  <a:srgbClr val="FF0000"/>
                </a:solidFill>
                <a:latin typeface="Calibri" panose="020F0502020204030204" pitchFamily="34" charset="0"/>
                <a:ea typeface="宋体" panose="02010600030101010101" pitchFamily="2" charset="-122"/>
                <a:cs typeface="Calibri" panose="020F0502020204030204" pitchFamily="34" charset="0"/>
              </a:rPr>
              <a:t>All of this gives new meaning to dressing up in a giant bunny costume this Easter.</a:t>
            </a:r>
            <a:endParaRPr lang="zh-CN" altLang="zh-CN" sz="1600" b="1" dirty="0">
              <a:solidFill>
                <a:srgbClr val="FF0000"/>
              </a:solidFill>
              <a:latin typeface="Calibri" panose="020F0502020204030204" pitchFamily="34" charset="0"/>
              <a:ea typeface="宋体" panose="02010600030101010101" pitchFamily="2" charset="-122"/>
              <a:cs typeface="Calibri" panose="020F0502020204030204" pitchFamily="34" charset="0"/>
            </a:endParaRPr>
          </a:p>
        </p:txBody>
      </p:sp>
      <p:sp>
        <p:nvSpPr>
          <p:cNvPr id="3" name="椭圆 2"/>
          <p:cNvSpPr/>
          <p:nvPr/>
        </p:nvSpPr>
        <p:spPr>
          <a:xfrm>
            <a:off x="4621528" y="865690"/>
            <a:ext cx="1946911" cy="459380"/>
          </a:xfrm>
          <a:prstGeom prst="ellipse">
            <a:avLst/>
          </a:prstGeom>
          <a:noFill/>
          <a:ln w="28575">
            <a:solidFill>
              <a:srgbClr val="008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3829" y="428628"/>
            <a:ext cx="11944351" cy="5758884"/>
          </a:xfrm>
          <a:prstGeom prst="rect">
            <a:avLst/>
          </a:prstGeom>
        </p:spPr>
        <p:txBody>
          <a:bodyPr wrap="square">
            <a:spAutoFit/>
          </a:bodyPr>
          <a:lstStyle/>
          <a:p>
            <a:pPr indent="266700">
              <a:lnSpc>
                <a:spcPts val="3200"/>
              </a:lnSpc>
              <a:spcAft>
                <a:spcPts val="375"/>
              </a:spcAft>
            </a:pP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【1】Easter (</a:t>
            </a:r>
            <a:r>
              <a:rPr lang="zh-CN"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复活节</a:t>
            </a:r>
            <a:r>
              <a:rPr lang="en-US" altLang="zh-CN" sz="2400" b="1" dirty="0">
                <a:latin typeface="Calibri" panose="020F0502020204030204" pitchFamily="34" charset="0"/>
                <a:ea typeface="宋体" panose="02010600030101010101" pitchFamily="2" charset="-122"/>
                <a:cs typeface="Calibri" panose="020F0502020204030204" pitchFamily="34" charset="0"/>
              </a:rPr>
              <a:t>) is still a great day for worship, candy in baskets and running around the yard finding eggs, </a:t>
            </a:r>
            <a:r>
              <a:rPr lang="en-US"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rPr>
              <a:t>but every year it gets quite a bit worse for bunnies.</a:t>
            </a:r>
            <a:endParaRPr lang="zh-CN"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endParaRPr>
          </a:p>
          <a:p>
            <a:pPr indent="266700">
              <a:lnSpc>
                <a:spcPts val="3200"/>
              </a:lnSpc>
              <a:spcAft>
                <a:spcPts val="375"/>
              </a:spcAft>
            </a:pP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【2】And no, not because the kids like to pull their ears. The </a:t>
            </a:r>
            <a:r>
              <a:rPr lang="en-US" altLang="zh-CN" sz="2400" b="1" u="sng" dirty="0">
                <a:solidFill>
                  <a:srgbClr val="323E32"/>
                </a:solidFill>
                <a:latin typeface="Calibri" panose="020F0502020204030204" pitchFamily="34" charset="0"/>
                <a:ea typeface="宋体" panose="02010600030101010101" pitchFamily="2" charset="-122"/>
                <a:cs typeface="Calibri" panose="020F0502020204030204" pitchFamily="34" charset="0"/>
              </a:rPr>
              <a:t>culprit</a:t>
            </a: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 is climate change, and </a:t>
            </a:r>
            <a:r>
              <a:rPr lang="en-US"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rPr>
              <a:t>some researchers found that rising temperatures are having harmful effects on at least five species of rabbit in the US.</a:t>
            </a:r>
            <a:endParaRPr lang="zh-CN"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endParaRPr>
          </a:p>
          <a:p>
            <a:pPr indent="266700">
              <a:lnSpc>
                <a:spcPts val="3200"/>
              </a:lnSpc>
              <a:spcAft>
                <a:spcPts val="375"/>
              </a:spcAft>
            </a:pP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【3】</a:t>
            </a:r>
            <a:r>
              <a:rPr lang="en-US" altLang="zh-CN" sz="2400" b="1" dirty="0">
                <a:solidFill>
                  <a:srgbClr val="FF00FF"/>
                </a:solidFill>
                <a:latin typeface="Calibri" panose="020F0502020204030204" pitchFamily="34" charset="0"/>
                <a:ea typeface="宋体" panose="02010600030101010101" pitchFamily="2" charset="-122"/>
                <a:cs typeface="Calibri" panose="020F0502020204030204" pitchFamily="34" charset="0"/>
              </a:rPr>
              <a:t>Take the Lower Keys Marsh rabbit, for instance. </a:t>
            </a:r>
            <a:endParaRPr lang="en-US" altLang="zh-CN" sz="2400" b="1" dirty="0">
              <a:solidFill>
                <a:srgbClr val="FF00FF"/>
              </a:solidFill>
              <a:latin typeface="Calibri" panose="020F0502020204030204" pitchFamily="34" charset="0"/>
              <a:ea typeface="宋体" panose="02010600030101010101" pitchFamily="2" charset="-122"/>
              <a:cs typeface="Calibri" panose="020F0502020204030204" pitchFamily="34" charset="0"/>
            </a:endParaRPr>
          </a:p>
          <a:p>
            <a:pPr indent="266700">
              <a:lnSpc>
                <a:spcPts val="3200"/>
              </a:lnSpc>
              <a:spcAft>
                <a:spcPts val="375"/>
              </a:spcAft>
            </a:pP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【4】</a:t>
            </a:r>
            <a:r>
              <a:rPr lang="en-US" altLang="zh-CN" sz="2400" b="1" dirty="0">
                <a:solidFill>
                  <a:srgbClr val="FF00FF"/>
                </a:solidFill>
                <a:latin typeface="Calibri" panose="020F0502020204030204" pitchFamily="34" charset="0"/>
                <a:ea typeface="宋体" panose="02010600030101010101" pitchFamily="2" charset="-122"/>
                <a:cs typeface="Calibri" panose="020F0502020204030204" pitchFamily="34" charset="0"/>
              </a:rPr>
              <a:t>The snowshoe hare, on the other hand, has a color issue. </a:t>
            </a:r>
            <a:endParaRPr lang="en-US" altLang="zh-CN" sz="2400" b="1" dirty="0">
              <a:solidFill>
                <a:srgbClr val="FF00FF"/>
              </a:solidFill>
              <a:latin typeface="Calibri" panose="020F0502020204030204" pitchFamily="34" charset="0"/>
              <a:ea typeface="宋体" panose="02010600030101010101" pitchFamily="2" charset="-122"/>
              <a:cs typeface="Calibri" panose="020F0502020204030204" pitchFamily="34" charset="0"/>
            </a:endParaRPr>
          </a:p>
          <a:p>
            <a:pPr indent="266700">
              <a:lnSpc>
                <a:spcPts val="3200"/>
              </a:lnSpc>
              <a:spcAft>
                <a:spcPts val="375"/>
              </a:spcAft>
            </a:pP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【5】</a:t>
            </a:r>
            <a:r>
              <a:rPr lang="en-US" altLang="zh-CN" sz="2400" b="1" dirty="0">
                <a:solidFill>
                  <a:srgbClr val="FF00FF"/>
                </a:solidFill>
                <a:latin typeface="Calibri" panose="020F0502020204030204" pitchFamily="34" charset="0"/>
                <a:ea typeface="宋体" panose="02010600030101010101" pitchFamily="2" charset="-122"/>
                <a:cs typeface="Calibri" panose="020F0502020204030204" pitchFamily="34" charset="0"/>
              </a:rPr>
              <a:t>American </a:t>
            </a:r>
            <a:r>
              <a:rPr lang="en-US" altLang="zh-CN" sz="2400" b="1" dirty="0" err="1">
                <a:solidFill>
                  <a:srgbClr val="FF00FF"/>
                </a:solidFill>
                <a:latin typeface="Calibri" panose="020F0502020204030204" pitchFamily="34" charset="0"/>
                <a:ea typeface="宋体" panose="02010600030101010101" pitchFamily="2" charset="-122"/>
                <a:cs typeface="Calibri" panose="020F0502020204030204" pitchFamily="34" charset="0"/>
              </a:rPr>
              <a:t>pikas</a:t>
            </a:r>
            <a:r>
              <a:rPr lang="en-US" altLang="zh-CN" sz="2400" b="1" dirty="0">
                <a:solidFill>
                  <a:srgbClr val="FF00FF"/>
                </a:solidFill>
                <a:latin typeface="Calibri" panose="020F0502020204030204" pitchFamily="34" charset="0"/>
                <a:ea typeface="宋体" panose="02010600030101010101" pitchFamily="2" charset="-122"/>
                <a:cs typeface="Calibri" panose="020F0502020204030204" pitchFamily="34" charset="0"/>
              </a:rPr>
              <a:t> or rock rabbits, a relative of rabbits and hares, might be the first of these species to go extinct due to climate change. </a:t>
            </a:r>
            <a:endParaRPr lang="en-US" altLang="zh-CN" sz="2400" b="1" dirty="0">
              <a:solidFill>
                <a:srgbClr val="FF00FF"/>
              </a:solidFill>
              <a:latin typeface="Calibri" panose="020F0502020204030204" pitchFamily="34" charset="0"/>
              <a:ea typeface="宋体" panose="02010600030101010101" pitchFamily="2" charset="-122"/>
              <a:cs typeface="Calibri" panose="020F0502020204030204" pitchFamily="34" charset="0"/>
            </a:endParaRPr>
          </a:p>
          <a:p>
            <a:pPr indent="266700">
              <a:lnSpc>
                <a:spcPts val="3200"/>
              </a:lnSpc>
              <a:spcAft>
                <a:spcPts val="375"/>
              </a:spcAft>
            </a:pP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【6】</a:t>
            </a:r>
            <a:r>
              <a:rPr lang="en-US" altLang="zh-CN" sz="2400" b="1" dirty="0">
                <a:solidFill>
                  <a:srgbClr val="FF00FF"/>
                </a:solidFill>
                <a:latin typeface="Calibri" panose="020F0502020204030204" pitchFamily="34" charset="0"/>
                <a:ea typeface="宋体" panose="02010600030101010101" pitchFamily="2" charset="-122"/>
                <a:cs typeface="Calibri" panose="020F0502020204030204" pitchFamily="34" charset="0"/>
              </a:rPr>
              <a:t>The volcano rabbit has the same problem. </a:t>
            </a:r>
            <a:endParaRPr lang="en-US" altLang="zh-CN" sz="2400" b="1" dirty="0">
              <a:solidFill>
                <a:srgbClr val="FF00FF"/>
              </a:solidFill>
              <a:latin typeface="Calibri" panose="020F0502020204030204" pitchFamily="34" charset="0"/>
              <a:ea typeface="宋体" panose="02010600030101010101" pitchFamily="2" charset="-122"/>
              <a:cs typeface="Calibri" panose="020F0502020204030204" pitchFamily="34" charset="0"/>
            </a:endParaRPr>
          </a:p>
          <a:p>
            <a:pPr indent="266700">
              <a:lnSpc>
                <a:spcPts val="3200"/>
              </a:lnSpc>
              <a:spcAft>
                <a:spcPts val="375"/>
              </a:spcAft>
            </a:pP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【7】</a:t>
            </a:r>
            <a:r>
              <a:rPr lang="en-US" altLang="zh-CN" sz="2400" b="1" dirty="0">
                <a:solidFill>
                  <a:srgbClr val="FF00FF"/>
                </a:solidFill>
                <a:latin typeface="Calibri" panose="020F0502020204030204" pitchFamily="34" charset="0"/>
                <a:ea typeface="宋体" panose="02010600030101010101" pitchFamily="2" charset="-122"/>
                <a:cs typeface="Calibri" panose="020F0502020204030204" pitchFamily="34" charset="0"/>
              </a:rPr>
              <a:t>Native to the US, pygmy rabbits weigh less than 1 pound and live in the American West.</a:t>
            </a: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 </a:t>
            </a:r>
            <a:endPar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endParaRPr>
          </a:p>
          <a:p>
            <a:pPr indent="266700">
              <a:lnSpc>
                <a:spcPts val="3200"/>
              </a:lnSpc>
              <a:spcAft>
                <a:spcPts val="375"/>
              </a:spcAft>
            </a:pP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【8】</a:t>
            </a:r>
            <a:r>
              <a:rPr lang="en-US"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rPr>
              <a:t>All of this gives new meaning to dressing up in a giant bunny costume this Easter.</a:t>
            </a:r>
            <a:endParaRPr lang="zh-CN"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endParaRPr>
          </a:p>
        </p:txBody>
      </p:sp>
      <p:sp>
        <p:nvSpPr>
          <p:cNvPr id="2" name="矩形 1"/>
          <p:cNvSpPr/>
          <p:nvPr/>
        </p:nvSpPr>
        <p:spPr>
          <a:xfrm>
            <a:off x="2930779" y="895115"/>
            <a:ext cx="6834728" cy="369332"/>
          </a:xfrm>
          <a:prstGeom prst="rect">
            <a:avLst/>
          </a:prstGeom>
          <a:ln w="28575">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3883278" y="1797609"/>
            <a:ext cx="7882477" cy="369332"/>
          </a:xfrm>
          <a:prstGeom prst="rect">
            <a:avLst/>
          </a:prstGeom>
          <a:ln w="28575">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0" y="2178612"/>
            <a:ext cx="3883278" cy="369332"/>
          </a:xfrm>
          <a:prstGeom prst="rect">
            <a:avLst/>
          </a:prstGeom>
          <a:ln w="28575">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3818986" y="2630812"/>
            <a:ext cx="1710277" cy="369332"/>
          </a:xfrm>
          <a:prstGeom prst="rect">
            <a:avLst/>
          </a:prstGeom>
          <a:ln w="28575">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1725867" y="3123404"/>
            <a:ext cx="1974596" cy="369332"/>
          </a:xfrm>
          <a:prstGeom prst="rect">
            <a:avLst/>
          </a:prstGeom>
          <a:ln w="28575">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p:cNvSpPr/>
          <p:nvPr/>
        </p:nvSpPr>
        <p:spPr>
          <a:xfrm>
            <a:off x="1256760" y="3544977"/>
            <a:ext cx="3883278" cy="369332"/>
          </a:xfrm>
          <a:prstGeom prst="rect">
            <a:avLst/>
          </a:prstGeom>
          <a:ln w="28575">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a:xfrm>
            <a:off x="1132935" y="4406546"/>
            <a:ext cx="2496090" cy="369332"/>
          </a:xfrm>
          <a:prstGeom prst="rect">
            <a:avLst/>
          </a:prstGeom>
          <a:ln w="28575">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p:cNvSpPr/>
          <p:nvPr/>
        </p:nvSpPr>
        <p:spPr>
          <a:xfrm>
            <a:off x="3418935" y="4911342"/>
            <a:ext cx="1860296" cy="369332"/>
          </a:xfrm>
          <a:prstGeom prst="rect">
            <a:avLst/>
          </a:prstGeom>
          <a:ln w="28575">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7578435" y="2232035"/>
            <a:ext cx="2017930" cy="523220"/>
          </a:xfrm>
          <a:prstGeom prst="rect">
            <a:avLst/>
          </a:prstGeom>
          <a:solidFill>
            <a:srgbClr val="FFFF00"/>
          </a:solidFill>
        </p:spPr>
        <p:txBody>
          <a:bodyPr wrap="square">
            <a:spAutoFit/>
          </a:bodyPr>
          <a:lstStyle/>
          <a:p>
            <a:r>
              <a:rPr lang="zh-CN" altLang="en-US" sz="2800" b="1" dirty="0">
                <a:solidFill>
                  <a:srgbClr val="0000FF"/>
                </a:solidFill>
                <a:latin typeface="Arial" panose="020B0604020202020204" pitchFamily="34" charset="0"/>
              </a:rPr>
              <a:t>本文主题句</a:t>
            </a:r>
            <a:endParaRPr lang="zh-CN" altLang="en-US" sz="28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632" y="335760"/>
            <a:ext cx="11222832" cy="3178691"/>
          </a:xfrm>
          <a:prstGeom prst="rect">
            <a:avLst/>
          </a:prstGeom>
        </p:spPr>
        <p:txBody>
          <a:bodyPr wrap="square">
            <a:spAutoFit/>
          </a:bodyPr>
          <a:lstStyle/>
          <a:p>
            <a:pPr indent="266700">
              <a:lnSpc>
                <a:spcPct val="150000"/>
              </a:lnSpc>
              <a:spcAft>
                <a:spcPts val="375"/>
              </a:spcAft>
            </a:pP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【1】Easter </a:t>
            </a:r>
            <a:r>
              <a:rPr lang="en-US"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rPr>
              <a:t>复活节</a:t>
            </a:r>
            <a:r>
              <a:rPr lang="en-US" altLang="zh-CN" sz="2400" b="1" dirty="0">
                <a:solidFill>
                  <a:srgbClr val="FF0000"/>
                </a:solidFill>
                <a:latin typeface="Calibri" panose="020F0502020204030204" pitchFamily="34" charset="0"/>
                <a:ea typeface="宋体" panose="02010600030101010101" pitchFamily="2" charset="-122"/>
                <a:cs typeface="Calibri" panose="020F0502020204030204" pitchFamily="34" charset="0"/>
              </a:rPr>
              <a:t>) </a:t>
            </a:r>
            <a:r>
              <a:rPr lang="en-US" altLang="zh-CN" sz="2400" b="1" dirty="0">
                <a:latin typeface="Calibri" panose="020F0502020204030204" pitchFamily="34" charset="0"/>
                <a:ea typeface="宋体" panose="02010600030101010101" pitchFamily="2" charset="-122"/>
                <a:cs typeface="Calibri" panose="020F0502020204030204" pitchFamily="34" charset="0"/>
              </a:rPr>
              <a:t>is still a great day for worship, candy in baskets and running around the yard finding eggs, but every year it gets quite a bit worse for bunnies.</a:t>
            </a:r>
            <a:endParaRPr lang="zh-CN" altLang="zh-CN" sz="2400" b="1" dirty="0">
              <a:latin typeface="Calibri" panose="020F0502020204030204" pitchFamily="34" charset="0"/>
              <a:ea typeface="宋体" panose="02010600030101010101" pitchFamily="2" charset="-122"/>
              <a:cs typeface="Calibri" panose="020F0502020204030204" pitchFamily="34" charset="0"/>
            </a:endParaRPr>
          </a:p>
          <a:p>
            <a:pPr indent="266700">
              <a:lnSpc>
                <a:spcPct val="150000"/>
              </a:lnSpc>
              <a:spcAft>
                <a:spcPts val="375"/>
              </a:spcAft>
            </a:pP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【2】And no, not because the kids like to pull their ears. The </a:t>
            </a:r>
            <a:r>
              <a:rPr lang="en-US" altLang="zh-CN" sz="2400" b="1" u="sng" dirty="0">
                <a:solidFill>
                  <a:srgbClr val="323E32"/>
                </a:solidFill>
                <a:latin typeface="Calibri" panose="020F0502020204030204" pitchFamily="34" charset="0"/>
                <a:ea typeface="宋体" panose="02010600030101010101" pitchFamily="2" charset="-122"/>
                <a:cs typeface="Calibri" panose="020F0502020204030204" pitchFamily="34" charset="0"/>
              </a:rPr>
              <a:t>culprit</a:t>
            </a:r>
            <a:r>
              <a:rPr lang="en-US" altLang="zh-CN" sz="2400" b="1" dirty="0">
                <a:solidFill>
                  <a:srgbClr val="323E32"/>
                </a:solidFill>
                <a:latin typeface="Calibri" panose="020F0502020204030204" pitchFamily="34" charset="0"/>
                <a:ea typeface="宋体" panose="02010600030101010101" pitchFamily="2" charset="-122"/>
                <a:cs typeface="Calibri" panose="020F0502020204030204" pitchFamily="34" charset="0"/>
              </a:rPr>
              <a:t> is climate change, and some researchers found that rising temperatures are having harmful effects on at least five species of rabbit in the US.</a:t>
            </a:r>
            <a:endParaRPr lang="zh-CN" altLang="zh-CN" sz="2400" b="1" dirty="0">
              <a:latin typeface="Calibri" panose="020F0502020204030204" pitchFamily="34" charset="0"/>
              <a:ea typeface="宋体" panose="02010600030101010101" pitchFamily="2" charset="-122"/>
              <a:cs typeface="Calibri" panose="020F0502020204030204" pitchFamily="34" charset="0"/>
            </a:endParaRPr>
          </a:p>
          <a:p>
            <a:pPr indent="266700">
              <a:lnSpc>
                <a:spcPts val="1800"/>
              </a:lnSpc>
              <a:spcAft>
                <a:spcPts val="375"/>
              </a:spcAft>
            </a:pPr>
            <a:endParaRPr lang="zh-CN" altLang="zh-CN" sz="1200" b="1" dirty="0">
              <a:latin typeface="Calibri" panose="020F0502020204030204" pitchFamily="34" charset="0"/>
              <a:ea typeface="宋体" panose="02010600030101010101" pitchFamily="2" charset="-122"/>
              <a:cs typeface="Calibri" panose="020F0502020204030204" pitchFamily="34" charset="0"/>
            </a:endParaRPr>
          </a:p>
        </p:txBody>
      </p:sp>
      <p:sp>
        <p:nvSpPr>
          <p:cNvPr id="5" name="Rectangle 1"/>
          <p:cNvSpPr>
            <a:spLocks noChangeArrowheads="1"/>
          </p:cNvSpPr>
          <p:nvPr/>
        </p:nvSpPr>
        <p:spPr bwMode="auto">
          <a:xfrm>
            <a:off x="734140" y="4007455"/>
            <a:ext cx="10711815"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133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zh-CN" sz="2400" b="1" dirty="0">
                <a:solidFill>
                  <a:srgbClr val="323E32"/>
                </a:solidFill>
                <a:cs typeface="宋体" panose="02010600030101010101" pitchFamily="2" charset="-122"/>
              </a:rPr>
              <a:t>42. The word "culprit" (Paragraph 2) is closest in meaning to ______.</a:t>
            </a:r>
            <a:endParaRPr lang="en-US" altLang="zh-CN" sz="2400" b="1" dirty="0">
              <a:cs typeface="宋体" panose="02010600030101010101" pitchFamily="2" charset="-122"/>
            </a:endParaRPr>
          </a:p>
          <a:p>
            <a:pPr>
              <a:lnSpc>
                <a:spcPct val="150000"/>
              </a:lnSpc>
            </a:pPr>
            <a:r>
              <a:rPr lang="en-US" altLang="zh-CN" sz="2400" b="1" dirty="0">
                <a:solidFill>
                  <a:srgbClr val="323E32"/>
                </a:solidFill>
                <a:cs typeface="宋体" panose="02010600030101010101" pitchFamily="2" charset="-122"/>
              </a:rPr>
              <a:t>A. criminal       B. judge       C. victim       D. producer</a:t>
            </a:r>
            <a:endParaRPr lang="en-US" altLang="zh-CN" sz="2400" b="1" dirty="0">
              <a:solidFill>
                <a:srgbClr val="323E32"/>
              </a:solidFill>
              <a:cs typeface="宋体" panose="02010600030101010101" pitchFamily="2" charset="-122"/>
            </a:endParaRPr>
          </a:p>
        </p:txBody>
      </p:sp>
      <p:cxnSp>
        <p:nvCxnSpPr>
          <p:cNvPr id="6" name="直接连接符 5"/>
          <p:cNvCxnSpPr/>
          <p:nvPr/>
        </p:nvCxnSpPr>
        <p:spPr>
          <a:xfrm>
            <a:off x="9697282" y="2009299"/>
            <a:ext cx="11434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8632" y="2626043"/>
            <a:ext cx="11434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622105" y="2194875"/>
            <a:ext cx="521020" cy="369332"/>
          </a:xfrm>
          <a:prstGeom prst="rect">
            <a:avLst/>
          </a:prstGeom>
          <a:ln w="28575">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直接连接符 8"/>
          <p:cNvCxnSpPr/>
          <p:nvPr/>
        </p:nvCxnSpPr>
        <p:spPr>
          <a:xfrm>
            <a:off x="2259807" y="2564207"/>
            <a:ext cx="84058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89858" y="4752665"/>
            <a:ext cx="1774748" cy="369332"/>
          </a:xfrm>
          <a:prstGeom prst="rect">
            <a:avLst/>
          </a:prstGeom>
          <a:ln w="28575">
            <a:solidFill>
              <a:srgbClr val="0000FF"/>
            </a:solidFill>
            <a:prstDash val="solid"/>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object 6"/>
          <p:cNvSpPr/>
          <p:nvPr/>
        </p:nvSpPr>
        <p:spPr>
          <a:xfrm>
            <a:off x="9953517" y="4995739"/>
            <a:ext cx="1668265" cy="1681018"/>
          </a:xfrm>
          <a:prstGeom prst="rect">
            <a:avLst/>
          </a:prstGeom>
          <a:blipFill>
            <a:blip r:embed="rId1" cstate="print"/>
            <a:stretch>
              <a:fillRect/>
            </a:stretch>
          </a:blipFill>
        </p:spPr>
        <p:txBody>
          <a:bodyPr wrap="square" lIns="0" tIns="0" rIns="0" bIns="0" rtlCol="0"/>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156" y="178594"/>
            <a:ext cx="11851482" cy="4717574"/>
          </a:xfrm>
          <a:prstGeom prst="rect">
            <a:avLst/>
          </a:prstGeom>
        </p:spPr>
        <p:txBody>
          <a:bodyPr wrap="square">
            <a:spAutoFit/>
          </a:bodyPr>
          <a:lstStyle/>
          <a:p>
            <a:pPr indent="266700">
              <a:lnSpc>
                <a:spcPts val="2800"/>
              </a:lnSpc>
              <a:spcAft>
                <a:spcPts val="375"/>
              </a:spcAft>
            </a:pPr>
            <a:r>
              <a:rPr lang="en-US" altLang="zh-CN" sz="2000" b="1" dirty="0">
                <a:solidFill>
                  <a:srgbClr val="323E32"/>
                </a:solidFill>
                <a:latin typeface="Calibri" panose="020F0502020204030204" pitchFamily="34" charset="0"/>
                <a:ea typeface="宋体" panose="02010600030101010101" pitchFamily="2" charset="-122"/>
                <a:cs typeface="Calibri" panose="020F0502020204030204" pitchFamily="34" charset="0"/>
              </a:rPr>
              <a:t>【3】Take the Lower Keys Marsh rabbit, for instance. An endangered species that lives in the Lower Florida Keys, this species of cottontail is a great swimmer -- it lives on the islands! -- but it is already severely affected by development and now by rising sea levels. According to the Center for Biological Diversity, an ocean level rise of only 0.6 meters will send these ~</a:t>
            </a:r>
            <a:r>
              <a:rPr lang="en-US" altLang="zh-CN" sz="2000" b="1" dirty="0" err="1">
                <a:solidFill>
                  <a:srgbClr val="323E32"/>
                </a:solidFill>
                <a:latin typeface="Calibri" panose="020F0502020204030204" pitchFamily="34" charset="0"/>
                <a:ea typeface="宋体" panose="02010600030101010101" pitchFamily="2" charset="-122"/>
                <a:cs typeface="Calibri" panose="020F0502020204030204" pitchFamily="34" charset="0"/>
              </a:rPr>
              <a:t>ys</a:t>
            </a:r>
            <a:r>
              <a:rPr lang="en-US" altLang="zh-CN" sz="2000" b="1" dirty="0">
                <a:solidFill>
                  <a:srgbClr val="323E32"/>
                </a:solidFill>
                <a:latin typeface="Calibri" panose="020F0502020204030204" pitchFamily="34" charset="0"/>
                <a:ea typeface="宋体" panose="02010600030101010101" pitchFamily="2" charset="-122"/>
                <a:cs typeface="Calibri" panose="020F0502020204030204" pitchFamily="34" charset="0"/>
              </a:rPr>
              <a:t> jumping to higher ground and a 0.9-meter rise would wipe out their habitat </a:t>
            </a:r>
            <a:r>
              <a:rPr lang="en-US" altLang="zh-CN" sz="2000" b="1" dirty="0">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zh-CN" sz="2000" b="1" dirty="0">
                <a:solidFill>
                  <a:srgbClr val="FF0000"/>
                </a:solidFill>
                <a:latin typeface="Calibri" panose="020F0502020204030204" pitchFamily="34" charset="0"/>
                <a:ea typeface="宋体" panose="02010600030101010101" pitchFamily="2" charset="-122"/>
                <a:cs typeface="Calibri" panose="020F0502020204030204" pitchFamily="34" charset="0"/>
              </a:rPr>
              <a:t>栖息地</a:t>
            </a:r>
            <a:r>
              <a:rPr lang="en-US" altLang="zh-CN" sz="2000" b="1" dirty="0">
                <a:solidFill>
                  <a:srgbClr val="FF0000"/>
                </a:solidFill>
                <a:latin typeface="Calibri" panose="020F0502020204030204" pitchFamily="34" charset="0"/>
                <a:ea typeface="宋体" panose="02010600030101010101" pitchFamily="2" charset="-122"/>
                <a:cs typeface="Calibri" panose="020F0502020204030204" pitchFamily="34" charset="0"/>
              </a:rPr>
              <a:t>) </a:t>
            </a:r>
            <a:r>
              <a:rPr lang="en-US" altLang="zh-CN" sz="2000" b="1" dirty="0">
                <a:latin typeface="Calibri" panose="020F0502020204030204" pitchFamily="34" charset="0"/>
                <a:ea typeface="宋体" panose="02010600030101010101" pitchFamily="2" charset="-122"/>
                <a:cs typeface="Calibri" panose="020F0502020204030204" pitchFamily="34" charset="0"/>
              </a:rPr>
              <a:t>completely.</a:t>
            </a:r>
            <a:endParaRPr lang="zh-CN" altLang="zh-CN" sz="2000" b="1" dirty="0">
              <a:latin typeface="Calibri" panose="020F0502020204030204" pitchFamily="34" charset="0"/>
              <a:ea typeface="宋体" panose="02010600030101010101" pitchFamily="2" charset="-122"/>
              <a:cs typeface="Calibri" panose="020F0502020204030204" pitchFamily="34" charset="0"/>
            </a:endParaRPr>
          </a:p>
          <a:p>
            <a:pPr indent="266700">
              <a:lnSpc>
                <a:spcPts val="2800"/>
              </a:lnSpc>
              <a:spcAft>
                <a:spcPts val="375"/>
              </a:spcAft>
            </a:pPr>
            <a:r>
              <a:rPr lang="en-US" altLang="zh-CN" sz="2000" b="1" dirty="0">
                <a:solidFill>
                  <a:srgbClr val="323E32"/>
                </a:solidFill>
                <a:latin typeface="Calibri" panose="020F0502020204030204" pitchFamily="34" charset="0"/>
                <a:ea typeface="宋体" panose="02010600030101010101" pitchFamily="2" charset="-122"/>
                <a:cs typeface="Calibri" panose="020F0502020204030204" pitchFamily="34" charset="0"/>
              </a:rPr>
              <a:t>【4】The snowshoe hare, on the other hand, has a color issue. Most of these rabbits change their fur color from white in the wintertime to brown in the summer, each designed to give them better cover from predators </a:t>
            </a:r>
            <a:r>
              <a:rPr lang="en-US" altLang="zh-CN" sz="2000" b="1" dirty="0">
                <a:solidFill>
                  <a:srgbClr val="FF0000"/>
                </a:solidFill>
                <a:latin typeface="Calibri" panose="020F0502020204030204" pitchFamily="34" charset="0"/>
                <a:ea typeface="宋体" panose="02010600030101010101" pitchFamily="2" charset="-122"/>
                <a:cs typeface="Calibri" panose="020F0502020204030204" pitchFamily="34" charset="0"/>
              </a:rPr>
              <a:t>(</a:t>
            </a:r>
            <a:r>
              <a:rPr lang="zh-CN" altLang="zh-CN" sz="2000" b="1" dirty="0">
                <a:solidFill>
                  <a:srgbClr val="FF0000"/>
                </a:solidFill>
                <a:latin typeface="Calibri" panose="020F0502020204030204" pitchFamily="34" charset="0"/>
                <a:ea typeface="宋体" panose="02010600030101010101" pitchFamily="2" charset="-122"/>
                <a:cs typeface="Calibri" panose="020F0502020204030204" pitchFamily="34" charset="0"/>
              </a:rPr>
              <a:t>捕食者</a:t>
            </a:r>
            <a:r>
              <a:rPr lang="en-US" altLang="zh-CN" sz="2000" b="1" dirty="0">
                <a:solidFill>
                  <a:srgbClr val="FF0000"/>
                </a:solidFill>
                <a:latin typeface="Calibri" panose="020F0502020204030204" pitchFamily="34" charset="0"/>
                <a:ea typeface="宋体" panose="02010600030101010101" pitchFamily="2" charset="-122"/>
                <a:cs typeface="Calibri" panose="020F0502020204030204" pitchFamily="34" charset="0"/>
              </a:rPr>
              <a:t>). </a:t>
            </a:r>
            <a:r>
              <a:rPr lang="en-US" altLang="zh-CN" sz="2000" b="1" dirty="0">
                <a:latin typeface="Calibri" panose="020F0502020204030204" pitchFamily="34" charset="0"/>
                <a:ea typeface="宋体" panose="02010600030101010101" pitchFamily="2" charset="-122"/>
                <a:cs typeface="Calibri" panose="020F0502020204030204" pitchFamily="34" charset="0"/>
              </a:rPr>
              <a:t>As the number of days with snow decreases all across the country, however, more and more bunnies are being left in white fur during brown dirt days of both fall and spring, making them an easier mark for predators. Researchers know that the color change is controlled by the number of hours of sunlight, but whether the rabbit will be able to adapt quick enough to survive is a big question. The National Wildlife Federation has reported that hunters have noticed their numbers are already markedly down.</a:t>
            </a:r>
            <a:endParaRPr lang="zh-CN" altLang="zh-CN" sz="2000" b="1" dirty="0">
              <a:latin typeface="Calibri" panose="020F0502020204030204" pitchFamily="34" charset="0"/>
              <a:ea typeface="宋体" panose="02010600030101010101" pitchFamily="2" charset="-122"/>
              <a:cs typeface="Calibri" panose="020F0502020204030204" pitchFamily="34" charset="0"/>
            </a:endParaRPr>
          </a:p>
          <a:p>
            <a:pPr indent="266700">
              <a:lnSpc>
                <a:spcPts val="1800"/>
              </a:lnSpc>
              <a:spcAft>
                <a:spcPts val="375"/>
              </a:spcAft>
            </a:pPr>
            <a:endParaRPr lang="zh-CN" altLang="zh-CN" sz="1200" b="1" dirty="0">
              <a:latin typeface="Calibri" panose="020F0502020204030204" pitchFamily="34" charset="0"/>
              <a:ea typeface="宋体" panose="02010600030101010101" pitchFamily="2" charset="-122"/>
              <a:cs typeface="Calibri" panose="020F0502020204030204" pitchFamily="34" charset="0"/>
            </a:endParaRPr>
          </a:p>
        </p:txBody>
      </p:sp>
      <p:sp>
        <p:nvSpPr>
          <p:cNvPr id="3" name="Rectangle 1"/>
          <p:cNvSpPr>
            <a:spLocks noChangeArrowheads="1"/>
          </p:cNvSpPr>
          <p:nvPr/>
        </p:nvSpPr>
        <p:spPr bwMode="auto">
          <a:xfrm>
            <a:off x="107156" y="4612310"/>
            <a:ext cx="12084844"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13335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zh-CN" b="1" dirty="0">
                <a:solidFill>
                  <a:srgbClr val="323E32"/>
                </a:solidFill>
                <a:cs typeface="宋体" panose="02010600030101010101" pitchFamily="2" charset="-122"/>
              </a:rPr>
              <a:t>43. According to the passage, some rabbits can now be easily discovered by predators because they __.</a:t>
            </a:r>
            <a:endParaRPr lang="en-US" altLang="zh-CN" b="1" dirty="0">
              <a:cs typeface="宋体" panose="02010600030101010101" pitchFamily="2" charset="-122"/>
            </a:endParaRPr>
          </a:p>
          <a:p>
            <a:pPr>
              <a:lnSpc>
                <a:spcPct val="150000"/>
              </a:lnSpc>
            </a:pPr>
            <a:r>
              <a:rPr lang="en-US" altLang="zh-CN" b="1" dirty="0">
                <a:solidFill>
                  <a:srgbClr val="323E32"/>
                </a:solidFill>
                <a:cs typeface="宋体" panose="02010600030101010101" pitchFamily="2" charset="-122"/>
              </a:rPr>
              <a:t>A. are exposed to more skillful hunters</a:t>
            </a:r>
            <a:endParaRPr lang="en-US" altLang="zh-CN" b="1" dirty="0">
              <a:cs typeface="宋体" panose="02010600030101010101" pitchFamily="2" charset="-122"/>
            </a:endParaRPr>
          </a:p>
          <a:p>
            <a:pPr>
              <a:lnSpc>
                <a:spcPct val="150000"/>
              </a:lnSpc>
            </a:pPr>
            <a:r>
              <a:rPr lang="en-US" altLang="zh-CN" b="1" dirty="0">
                <a:solidFill>
                  <a:srgbClr val="323E32"/>
                </a:solidFill>
                <a:cs typeface="宋体" panose="02010600030101010101" pitchFamily="2" charset="-122"/>
              </a:rPr>
              <a:t>B. have moved to habitats with fewer plants</a:t>
            </a:r>
            <a:endParaRPr lang="en-US" altLang="zh-CN" b="1" dirty="0">
              <a:cs typeface="宋体" panose="02010600030101010101" pitchFamily="2" charset="-122"/>
            </a:endParaRPr>
          </a:p>
          <a:p>
            <a:pPr>
              <a:lnSpc>
                <a:spcPct val="150000"/>
              </a:lnSpc>
            </a:pPr>
            <a:r>
              <a:rPr lang="en-US" altLang="zh-CN" b="1" dirty="0">
                <a:solidFill>
                  <a:srgbClr val="323E32"/>
                </a:solidFill>
                <a:cs typeface="宋体" panose="02010600030101010101" pitchFamily="2" charset="-122"/>
              </a:rPr>
              <a:t>C. haven't adapted themselves to climate change</a:t>
            </a:r>
            <a:endParaRPr lang="en-US" altLang="zh-CN" b="1" dirty="0">
              <a:cs typeface="宋体" panose="02010600030101010101" pitchFamily="2" charset="-122"/>
            </a:endParaRPr>
          </a:p>
          <a:p>
            <a:pPr>
              <a:lnSpc>
                <a:spcPct val="150000"/>
              </a:lnSpc>
            </a:pPr>
            <a:r>
              <a:rPr lang="en-US" altLang="zh-CN" b="1" dirty="0">
                <a:solidFill>
                  <a:srgbClr val="323E32"/>
                </a:solidFill>
                <a:cs typeface="宋体" panose="02010600030101010101" pitchFamily="2" charset="-122"/>
              </a:rPr>
              <a:t>D. can't change their fur color into white in the fall and the spring</a:t>
            </a:r>
            <a:endParaRPr lang="zh-CN" altLang="en-US" b="1" dirty="0">
              <a:cs typeface="宋体" panose="02010600030101010101" pitchFamily="2" charset="-122"/>
            </a:endParaRPr>
          </a:p>
        </p:txBody>
      </p:sp>
      <p:sp>
        <p:nvSpPr>
          <p:cNvPr id="5" name="矩形 4"/>
          <p:cNvSpPr/>
          <p:nvPr/>
        </p:nvSpPr>
        <p:spPr>
          <a:xfrm>
            <a:off x="8660252" y="4540360"/>
            <a:ext cx="1132677" cy="646331"/>
          </a:xfrm>
          <a:prstGeom prst="rect">
            <a:avLst/>
          </a:prstGeom>
          <a:ln w="28575">
            <a:solidFill>
              <a:srgbClr val="FF0000"/>
            </a:solidFill>
            <a:prstDash val="solid"/>
          </a:ln>
        </p:spPr>
        <p:txBody>
          <a:bodyPr wrap="square" rtlCol="0" anchor="ctr">
            <a:spAutoFit/>
          </a:bodyPr>
          <a:lstStyle/>
          <a:p>
            <a:pPr marL="228600" indent="266700" algn="ct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43367" y="2713152"/>
            <a:ext cx="1236793" cy="369332"/>
          </a:xfrm>
          <a:prstGeom prst="rect">
            <a:avLst/>
          </a:prstGeom>
          <a:ln w="28575">
            <a:solidFill>
              <a:srgbClr val="0000FF"/>
            </a:solidFill>
            <a:prstDash val="solid"/>
          </a:ln>
        </p:spPr>
        <p:txBody>
          <a:bodyPr wrap="square" rtlCol="0" anchor="ctr">
            <a:spAutoFit/>
          </a:bodyPr>
          <a:lstStyle/>
          <a:p>
            <a:pPr marL="228600" indent="266700" algn="ct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8112701" y="2777639"/>
            <a:ext cx="1236793" cy="369332"/>
          </a:xfrm>
          <a:prstGeom prst="rect">
            <a:avLst/>
          </a:prstGeom>
          <a:ln w="28575">
            <a:solidFill>
              <a:srgbClr val="0000FF"/>
            </a:solidFill>
            <a:prstDash val="solid"/>
          </a:ln>
        </p:spPr>
        <p:txBody>
          <a:bodyPr wrap="square" rtlCol="0" anchor="ctr">
            <a:spAutoFit/>
          </a:bodyPr>
          <a:lstStyle/>
          <a:p>
            <a:pPr marL="228600" indent="266700" algn="ct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107156" y="5992175"/>
            <a:ext cx="5733205" cy="369332"/>
          </a:xfrm>
          <a:prstGeom prst="rect">
            <a:avLst/>
          </a:prstGeom>
          <a:ln w="28575">
            <a:solidFill>
              <a:srgbClr val="0000FF"/>
            </a:solidFill>
            <a:prstDash val="solid"/>
          </a:ln>
        </p:spPr>
        <p:txBody>
          <a:bodyPr wrap="square" rtlCol="0" anchor="ctr">
            <a:spAutoFit/>
          </a:bodyPr>
          <a:lstStyle/>
          <a:p>
            <a:pPr marL="228600" indent="266700" algn="ct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object 11"/>
          <p:cNvSpPr/>
          <p:nvPr/>
        </p:nvSpPr>
        <p:spPr>
          <a:xfrm>
            <a:off x="9349494" y="5507161"/>
            <a:ext cx="1346657" cy="1072919"/>
          </a:xfrm>
          <a:prstGeom prst="rect">
            <a:avLst/>
          </a:prstGeom>
          <a:blipFill>
            <a:blip r:embed="rId1" cstate="print"/>
            <a:stretch>
              <a:fillRect/>
            </a:stretch>
          </a:blipFill>
        </p:spPr>
        <p:txBody>
          <a:bodyPr wrap="square" lIns="0" tIns="0" rIns="0" bIns="0" rtlCol="0"/>
          <a:lstStyle/>
          <a:p/>
        </p:txBody>
      </p:sp>
      <p:sp>
        <p:nvSpPr>
          <p:cNvPr id="7" name="矩形 6"/>
          <p:cNvSpPr/>
          <p:nvPr/>
        </p:nvSpPr>
        <p:spPr>
          <a:xfrm>
            <a:off x="236220" y="3856355"/>
            <a:ext cx="8553450" cy="368300"/>
          </a:xfrm>
          <a:prstGeom prst="rect">
            <a:avLst/>
          </a:prstGeom>
          <a:ln w="28575">
            <a:solidFill>
              <a:srgbClr val="0000FF"/>
            </a:solidFill>
            <a:prstDash val="solid"/>
          </a:ln>
        </p:spPr>
        <p:txBody>
          <a:bodyPr wrap="square" rtlCol="0" anchor="ctr">
            <a:spAutoFit/>
          </a:bodyPr>
          <a:p>
            <a:pPr marL="228600" indent="266700" algn="ct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8"/>
          <p:cNvSpPr txBox="1"/>
          <p:nvPr/>
        </p:nvSpPr>
        <p:spPr>
          <a:xfrm>
            <a:off x="191770" y="1979295"/>
            <a:ext cx="11706225" cy="1568450"/>
          </a:xfrm>
          <a:prstGeom prst="rect">
            <a:avLst/>
          </a:prstGeom>
          <a:noFill/>
        </p:spPr>
        <p:txBody>
          <a:bodyPr wrap="square" rtlCol="0">
            <a:spAutoFit/>
          </a:bodyPr>
          <a:lstStyle>
            <a:defPPr>
              <a:defRPr lang="zh-CN"/>
            </a:defPPr>
            <a:lvl1pPr>
              <a:defRPr sz="3200" b="1">
                <a:solidFill>
                  <a:srgbClr val="F5841C"/>
                </a:solidFill>
                <a:latin typeface="微软雅黑" panose="020B0503020204020204" charset="-122"/>
                <a:ea typeface="微软雅黑" panose="020B0503020204020204" charset="-122"/>
              </a:defRPr>
            </a:lvl1pPr>
          </a:lstStyle>
          <a:p>
            <a:r>
              <a:rPr lang="en-US" altLang="zh-CN" sz="9600" dirty="0">
                <a:solidFill>
                  <a:schemeClr val="accent5"/>
                </a:solidFill>
                <a:latin typeface="Edwardian Script ITC" panose="030303020407070D0804" pitchFamily="66" charset="0"/>
              </a:rPr>
              <a:t>Thank you for listening</a:t>
            </a:r>
            <a:endParaRPr lang="zh-CN" altLang="en-US" sz="9600" dirty="0">
              <a:solidFill>
                <a:schemeClr val="accent5"/>
              </a:solidFill>
              <a:latin typeface="Edwardian Script ITC" panose="030303020407070D08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9971" y="731520"/>
            <a:ext cx="11227724" cy="5262979"/>
          </a:xfrm>
          <a:prstGeom prst="rect">
            <a:avLst/>
          </a:prstGeom>
          <a:noFill/>
        </p:spPr>
        <p:txBody>
          <a:bodyPr wrap="square">
            <a:spAutoFit/>
          </a:bodyPr>
          <a:lstStyle/>
          <a:p>
            <a:pPr indent="266700" algn="l"/>
            <a:r>
              <a:rPr lang="en-US" altLang="zh-CN" sz="2800" b="1" kern="100" dirty="0">
                <a:solidFill>
                  <a:srgbClr val="FF0000"/>
                </a:solidFill>
                <a:effectLst/>
                <a:latin typeface="Calibri" panose="020F0502020204030204" pitchFamily="34" charset="0"/>
                <a:ea typeface="罗马"/>
                <a:cs typeface="Calibri" panose="020F0502020204030204" pitchFamily="34" charset="0"/>
              </a:rPr>
              <a:t>Mini reading 2:</a:t>
            </a:r>
            <a:r>
              <a:rPr lang="en-US" altLang="zh-CN" sz="2800" b="1" kern="100" dirty="0">
                <a:solidFill>
                  <a:srgbClr val="000000"/>
                </a:solidFill>
                <a:effectLst/>
                <a:latin typeface="Calibri" panose="020F0502020204030204" pitchFamily="34" charset="0"/>
                <a:ea typeface="罗马"/>
                <a:cs typeface="Calibri" panose="020F0502020204030204" pitchFamily="34" charset="0"/>
              </a:rPr>
              <a:t>On the night of the party Merlin rolled into the room playing his violin. Everyone was astonished to see him. There was just one problem. Merlin had no way to stop his roller skater. He rolled on and on. Suddenly he ran into a huge mirror that was hanging on the wall. Down fell the mirror, breaking to pieces. Nobody forgot Merlin’s grand entrance for a long time!</a:t>
            </a:r>
            <a:endParaRPr lang="en-US" altLang="zh-CN" sz="2800" b="1" kern="100" dirty="0">
              <a:solidFill>
                <a:srgbClr val="000000"/>
              </a:solidFill>
              <a:effectLst/>
              <a:latin typeface="Calibri" panose="020F0502020204030204" pitchFamily="34" charset="0"/>
              <a:ea typeface="罗马"/>
              <a:cs typeface="Calibri" panose="020F0502020204030204" pitchFamily="34" charset="0"/>
            </a:endParaRPr>
          </a:p>
          <a:p>
            <a:pPr indent="266700" algn="l"/>
            <a:endParaRPr lang="zh-CN" altLang="zh-CN" sz="2800" b="1" kern="100" dirty="0">
              <a:effectLst/>
              <a:latin typeface="Calibri" panose="020F0502020204030204" pitchFamily="34" charset="0"/>
              <a:ea typeface="等线" panose="02010600030101010101" pitchFamily="2" charset="-122"/>
              <a:cs typeface="Calibri" panose="020F0502020204030204" pitchFamily="34" charset="0"/>
            </a:endParaRPr>
          </a:p>
          <a:p>
            <a:pPr algn="l"/>
            <a:r>
              <a:rPr lang="en-US" altLang="zh-CN" sz="2800" b="1" kern="100" dirty="0">
                <a:solidFill>
                  <a:srgbClr val="000000"/>
                </a:solidFill>
                <a:effectLst/>
                <a:latin typeface="Calibri" panose="020F0502020204030204" pitchFamily="34" charset="0"/>
                <a:ea typeface="罗马"/>
                <a:cs typeface="Calibri" panose="020F0502020204030204" pitchFamily="34" charset="0"/>
              </a:rPr>
              <a:t>What is the main point the writer is trying to make in the paragraph?</a:t>
            </a:r>
            <a:endParaRPr lang="zh-CN" altLang="zh-CN" sz="2800" b="1" kern="100" dirty="0">
              <a:effectLst/>
              <a:latin typeface="Calibri" panose="020F0502020204030204" pitchFamily="34" charset="0"/>
              <a:ea typeface="等线" panose="02010600030101010101" pitchFamily="2" charset="-122"/>
              <a:cs typeface="Calibri" panose="020F0502020204030204" pitchFamily="34" charset="0"/>
            </a:endParaRPr>
          </a:p>
          <a:p>
            <a:pPr algn="l"/>
            <a:r>
              <a:rPr lang="en-US" altLang="zh-CN" sz="2800" b="1" kern="100" dirty="0">
                <a:solidFill>
                  <a:srgbClr val="000000"/>
                </a:solidFill>
                <a:effectLst/>
                <a:latin typeface="Calibri" panose="020F0502020204030204" pitchFamily="34" charset="0"/>
                <a:ea typeface="罗马"/>
                <a:cs typeface="Calibri" panose="020F0502020204030204" pitchFamily="34" charset="0"/>
              </a:rPr>
              <a:t>    A.  The roller skates needed further improvement.  </a:t>
            </a:r>
            <a:endParaRPr lang="en-US" altLang="zh-CN" sz="2800" b="1" kern="100" dirty="0">
              <a:solidFill>
                <a:srgbClr val="000000"/>
              </a:solidFill>
              <a:effectLst/>
              <a:latin typeface="Calibri" panose="020F0502020204030204" pitchFamily="34" charset="0"/>
              <a:ea typeface="罗马"/>
              <a:cs typeface="Calibri" panose="020F0502020204030204" pitchFamily="34" charset="0"/>
            </a:endParaRPr>
          </a:p>
          <a:p>
            <a:pPr algn="l"/>
            <a:r>
              <a:rPr lang="en-US" altLang="zh-CN" sz="2800" b="1" kern="100" dirty="0">
                <a:solidFill>
                  <a:srgbClr val="000000"/>
                </a:solidFill>
                <a:effectLst/>
                <a:latin typeface="Calibri" panose="020F0502020204030204" pitchFamily="34" charset="0"/>
                <a:ea typeface="罗马"/>
                <a:cs typeface="Calibri" panose="020F0502020204030204" pitchFamily="34" charset="0"/>
              </a:rPr>
              <a:t>    B.  The party guests took Merlin for a fool!</a:t>
            </a:r>
            <a:endParaRPr lang="zh-CN" altLang="zh-CN" sz="2800" b="1" kern="100" dirty="0">
              <a:effectLst/>
              <a:latin typeface="Calibri" panose="020F0502020204030204" pitchFamily="34" charset="0"/>
              <a:ea typeface="等线" panose="02010600030101010101" pitchFamily="2" charset="-122"/>
              <a:cs typeface="Calibri" panose="020F0502020204030204" pitchFamily="34" charset="0"/>
            </a:endParaRPr>
          </a:p>
          <a:p>
            <a:pPr algn="l"/>
            <a:r>
              <a:rPr lang="en-US" altLang="zh-CN" sz="2800" b="1" kern="100" dirty="0">
                <a:solidFill>
                  <a:srgbClr val="000000"/>
                </a:solidFill>
                <a:effectLst/>
                <a:latin typeface="Calibri" panose="020F0502020204030204" pitchFamily="34" charset="0"/>
                <a:ea typeface="罗马"/>
                <a:cs typeface="Calibri" panose="020F0502020204030204" pitchFamily="34" charset="0"/>
              </a:rPr>
              <a:t>    C.  Merlin succeeded beyond expectation.</a:t>
            </a:r>
            <a:r>
              <a:rPr lang="en-US" altLang="zh-CN" sz="2800" b="1" kern="100" dirty="0">
                <a:solidFill>
                  <a:srgbClr val="000000"/>
                </a:solidFill>
                <a:effectLst/>
                <a:latin typeface="Calibri" panose="020F0502020204030204" pitchFamily="34" charset="0"/>
                <a:ea typeface="宋体" panose="02010600030101010101" pitchFamily="2" charset="-122"/>
                <a:cs typeface="Calibri" panose="020F0502020204030204" pitchFamily="34" charset="0"/>
              </a:rPr>
              <a:t>    </a:t>
            </a:r>
            <a:r>
              <a:rPr lang="en-US" altLang="zh-CN" sz="2800" b="1" kern="100" dirty="0">
                <a:solidFill>
                  <a:srgbClr val="000000"/>
                </a:solidFill>
                <a:effectLst/>
                <a:latin typeface="Calibri" panose="020F0502020204030204" pitchFamily="34" charset="0"/>
                <a:ea typeface="罗马"/>
                <a:cs typeface="Calibri" panose="020F0502020204030204" pitchFamily="34" charset="0"/>
              </a:rPr>
              <a:t>	</a:t>
            </a:r>
            <a:endParaRPr lang="en-US" altLang="zh-CN" sz="2800" b="1" kern="100" dirty="0">
              <a:solidFill>
                <a:srgbClr val="000000"/>
              </a:solidFill>
              <a:effectLst/>
              <a:latin typeface="Calibri" panose="020F0502020204030204" pitchFamily="34" charset="0"/>
              <a:ea typeface="罗马"/>
              <a:cs typeface="Calibri" panose="020F0502020204030204" pitchFamily="34" charset="0"/>
            </a:endParaRPr>
          </a:p>
          <a:p>
            <a:pPr algn="l"/>
            <a:r>
              <a:rPr lang="en-US" altLang="zh-CN" sz="2800" b="1" kern="100" dirty="0">
                <a:solidFill>
                  <a:srgbClr val="000000"/>
                </a:solidFill>
                <a:latin typeface="Calibri" panose="020F0502020204030204" pitchFamily="34" charset="0"/>
                <a:ea typeface="罗马"/>
                <a:cs typeface="Calibri" panose="020F0502020204030204" pitchFamily="34" charset="0"/>
              </a:rPr>
              <a:t>    </a:t>
            </a:r>
            <a:r>
              <a:rPr lang="en-US" altLang="zh-CN" sz="2800" b="1" kern="100" dirty="0">
                <a:solidFill>
                  <a:srgbClr val="000000"/>
                </a:solidFill>
                <a:effectLst/>
                <a:latin typeface="Calibri" panose="020F0502020204030204" pitchFamily="34" charset="0"/>
                <a:ea typeface="罗马"/>
                <a:cs typeface="Calibri" panose="020F0502020204030204" pitchFamily="34" charset="0"/>
              </a:rPr>
              <a:t>D.  Merlin got himself into trouble.</a:t>
            </a:r>
            <a:endParaRPr lang="zh-CN" altLang="zh-CN" sz="2800" b="1" kern="100" dirty="0">
              <a:effectLst/>
              <a:latin typeface="Calibri" panose="020F0502020204030204" pitchFamily="34" charset="0"/>
              <a:ea typeface="等线" panose="02010600030101010101" pitchFamily="2" charset="-122"/>
              <a:cs typeface="Calibri" panose="020F0502020204030204" pitchFamily="34" charset="0"/>
            </a:endParaRPr>
          </a:p>
        </p:txBody>
      </p:sp>
      <p:sp>
        <p:nvSpPr>
          <p:cNvPr id="4" name="文本框 3"/>
          <p:cNvSpPr txBox="1"/>
          <p:nvPr/>
        </p:nvSpPr>
        <p:spPr>
          <a:xfrm>
            <a:off x="3228108" y="3049867"/>
            <a:ext cx="8323811" cy="523220"/>
          </a:xfrm>
          <a:prstGeom prst="rect">
            <a:avLst/>
          </a:prstGeom>
          <a:solidFill>
            <a:srgbClr val="FFFF00"/>
          </a:solidFill>
        </p:spPr>
        <p:txBody>
          <a:bodyPr wrap="square">
            <a:spAutoFit/>
          </a:bodyPr>
          <a:lstStyle/>
          <a:p>
            <a:r>
              <a:rPr lang="zh-CN" altLang="en-US" sz="2800" b="1" i="0" dirty="0">
                <a:solidFill>
                  <a:srgbClr val="FF0000"/>
                </a:solidFill>
                <a:effectLst/>
                <a:latin typeface="Arial" panose="020B0604020202020204" pitchFamily="34" charset="0"/>
              </a:rPr>
              <a:t>在很长一段时间里，没有人会忘记</a:t>
            </a:r>
            <a:r>
              <a:rPr lang="en-US" altLang="zh-CN" sz="2800" b="1" i="0" dirty="0">
                <a:solidFill>
                  <a:srgbClr val="FF0000"/>
                </a:solidFill>
                <a:effectLst/>
                <a:latin typeface="Arial" panose="020B0604020202020204" pitchFamily="34" charset="0"/>
              </a:rPr>
              <a:t>Merlin</a:t>
            </a:r>
            <a:r>
              <a:rPr lang="zh-CN" altLang="en-US" sz="2800" b="1" i="0" dirty="0">
                <a:solidFill>
                  <a:srgbClr val="FF0000"/>
                </a:solidFill>
                <a:effectLst/>
                <a:latin typeface="Arial" panose="020B0604020202020204" pitchFamily="34" charset="0"/>
              </a:rPr>
              <a:t>的入场！</a:t>
            </a:r>
            <a:endParaRPr lang="zh-CN" altLang="en-US" sz="2800" b="1" dirty="0">
              <a:solidFill>
                <a:srgbClr val="FF0000"/>
              </a:solidFill>
            </a:endParaRPr>
          </a:p>
        </p:txBody>
      </p:sp>
      <p:sp>
        <p:nvSpPr>
          <p:cNvPr id="5" name="矩形 4"/>
          <p:cNvSpPr/>
          <p:nvPr/>
        </p:nvSpPr>
        <p:spPr>
          <a:xfrm>
            <a:off x="5536276" y="2502092"/>
            <a:ext cx="5879867" cy="453119"/>
          </a:xfrm>
          <a:prstGeom prst="rect">
            <a:avLst/>
          </a:prstGeom>
          <a:noFill/>
          <a:ln w="571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6596" y="2905780"/>
            <a:ext cx="2615737" cy="453119"/>
          </a:xfrm>
          <a:prstGeom prst="rect">
            <a:avLst/>
          </a:prstGeom>
          <a:noFill/>
          <a:ln w="571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19075" y="331586"/>
            <a:ext cx="2510526" cy="523220"/>
          </a:xfrm>
          <a:prstGeom prst="rect">
            <a:avLst/>
          </a:prstGeom>
          <a:solidFill>
            <a:srgbClr val="FFFF00"/>
          </a:solidFill>
        </p:spPr>
        <p:txBody>
          <a:bodyPr wrap="square">
            <a:spAutoFit/>
          </a:bodyPr>
          <a:lstStyle/>
          <a:p>
            <a:r>
              <a:rPr lang="zh-CN" altLang="en-US" sz="2800" b="1" dirty="0">
                <a:solidFill>
                  <a:srgbClr val="0000FF"/>
                </a:solidFill>
                <a:latin typeface="Arial" panose="020B0604020202020204" pitchFamily="34" charset="0"/>
              </a:rPr>
              <a:t>尾句为主题句</a:t>
            </a:r>
            <a:endParaRPr lang="zh-CN" altLang="en-US" sz="2800" b="1" dirty="0">
              <a:solidFill>
                <a:srgbClr val="0000FF"/>
              </a:solidFill>
            </a:endParaRPr>
          </a:p>
        </p:txBody>
      </p:sp>
      <p:sp>
        <p:nvSpPr>
          <p:cNvPr id="8" name="椭圆 7"/>
          <p:cNvSpPr/>
          <p:nvPr/>
        </p:nvSpPr>
        <p:spPr>
          <a:xfrm>
            <a:off x="758338" y="5070763"/>
            <a:ext cx="449778" cy="357446"/>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2029" y="620684"/>
            <a:ext cx="11587942" cy="5262979"/>
          </a:xfrm>
          <a:prstGeom prst="rect">
            <a:avLst/>
          </a:prstGeom>
          <a:noFill/>
        </p:spPr>
        <p:txBody>
          <a:bodyPr wrap="square">
            <a:spAutoFit/>
          </a:bodyPr>
          <a:lstStyle/>
          <a:p>
            <a:pPr indent="266700"/>
            <a:r>
              <a:rPr lang="en-US" altLang="zh-CN" sz="2800" b="1" kern="100" dirty="0">
                <a:solidFill>
                  <a:srgbClr val="FF0000"/>
                </a:solidFill>
                <a:effectLst/>
                <a:latin typeface="Calibri" panose="020F0502020204030204" pitchFamily="34" charset="0"/>
                <a:ea typeface="罗马"/>
                <a:cs typeface="Calibri" panose="020F0502020204030204" pitchFamily="34" charset="0"/>
              </a:rPr>
              <a:t>Mini reading 3:</a:t>
            </a:r>
            <a:r>
              <a:rPr lang="en-US" altLang="zh-CN" sz="2800" b="1" kern="100" dirty="0">
                <a:solidFill>
                  <a:srgbClr val="000000"/>
                </a:solidFill>
                <a:effectLst/>
                <a:latin typeface="Calibri" panose="020F0502020204030204" pitchFamily="34" charset="0"/>
                <a:ea typeface="罗马"/>
                <a:cs typeface="Calibri" panose="020F0502020204030204" pitchFamily="34" charset="0"/>
              </a:rPr>
              <a:t>Tom studied four years at the University of Paris and decided to leave before his graduation. He transferred to the University of Berlin and graduated with honors. Harvard Law School and, later, Boston College provided him with an excellent legal background. He is presently a corporation lawyer in Miami, Florida.</a:t>
            </a:r>
            <a:br>
              <a:rPr lang="en-US" altLang="zh-CN" sz="2800" b="1" kern="100" dirty="0">
                <a:solidFill>
                  <a:srgbClr val="000000"/>
                </a:solidFill>
                <a:effectLst/>
                <a:latin typeface="Calibri" panose="020F0502020204030204" pitchFamily="34" charset="0"/>
                <a:ea typeface="罗马"/>
                <a:cs typeface="Calibri" panose="020F0502020204030204" pitchFamily="34" charset="0"/>
              </a:rPr>
            </a:br>
            <a:r>
              <a:rPr lang="en-US" altLang="zh-CN" sz="2800" b="1" kern="100" dirty="0">
                <a:solidFill>
                  <a:srgbClr val="000000"/>
                </a:solidFill>
                <a:effectLst/>
                <a:latin typeface="Calibri" panose="020F0502020204030204" pitchFamily="34" charset="0"/>
                <a:ea typeface="罗马"/>
                <a:cs typeface="Calibri" panose="020F0502020204030204" pitchFamily="34" charset="0"/>
              </a:rPr>
              <a:t>The main idea of this paragraph is that ______.</a:t>
            </a:r>
            <a:br>
              <a:rPr lang="en-US" altLang="zh-CN" sz="2800" b="1" kern="100" dirty="0">
                <a:solidFill>
                  <a:srgbClr val="000000"/>
                </a:solidFill>
                <a:effectLst/>
                <a:latin typeface="Calibri" panose="020F0502020204030204" pitchFamily="34" charset="0"/>
                <a:ea typeface="罗马"/>
                <a:cs typeface="Calibri" panose="020F0502020204030204" pitchFamily="34" charset="0"/>
              </a:rPr>
            </a:br>
            <a:r>
              <a:rPr lang="en-US" altLang="zh-CN" sz="2800" b="1" kern="100" dirty="0">
                <a:solidFill>
                  <a:srgbClr val="000000"/>
                </a:solidFill>
                <a:effectLst/>
                <a:latin typeface="Calibri" panose="020F0502020204030204" pitchFamily="34" charset="0"/>
                <a:ea typeface="罗马"/>
                <a:cs typeface="Calibri" panose="020F0502020204030204" pitchFamily="34" charset="0"/>
              </a:rPr>
              <a:t>	A. Tom, who had studied at Paris Universities for four years, moved to another university.</a:t>
            </a:r>
            <a:br>
              <a:rPr lang="en-US" altLang="zh-CN" sz="2800" b="1" kern="100" dirty="0">
                <a:solidFill>
                  <a:srgbClr val="000000"/>
                </a:solidFill>
                <a:effectLst/>
                <a:latin typeface="Calibri" panose="020F0502020204030204" pitchFamily="34" charset="0"/>
                <a:ea typeface="罗马"/>
                <a:cs typeface="Calibri" panose="020F0502020204030204" pitchFamily="34" charset="0"/>
              </a:rPr>
            </a:br>
            <a:r>
              <a:rPr lang="en-US" altLang="zh-CN" sz="2800" b="1" kern="100" dirty="0">
                <a:solidFill>
                  <a:srgbClr val="000000"/>
                </a:solidFill>
                <a:effectLst/>
                <a:latin typeface="Calibri" panose="020F0502020204030204" pitchFamily="34" charset="0"/>
                <a:ea typeface="罗马"/>
                <a:cs typeface="Calibri" panose="020F0502020204030204" pitchFamily="34" charset="0"/>
              </a:rPr>
              <a:t>	B. Tom became a lawyer since his graduation from Harvard Law School and later from Boston College.</a:t>
            </a:r>
            <a:br>
              <a:rPr lang="en-US" altLang="zh-CN" sz="2800" b="1" kern="100" dirty="0">
                <a:solidFill>
                  <a:srgbClr val="000000"/>
                </a:solidFill>
                <a:effectLst/>
                <a:latin typeface="Calibri" panose="020F0502020204030204" pitchFamily="34" charset="0"/>
                <a:ea typeface="罗马"/>
                <a:cs typeface="Calibri" panose="020F0502020204030204" pitchFamily="34" charset="0"/>
              </a:rPr>
            </a:br>
            <a:r>
              <a:rPr lang="en-US" altLang="zh-CN" sz="2800" b="1" kern="100" dirty="0">
                <a:solidFill>
                  <a:srgbClr val="000000"/>
                </a:solidFill>
                <a:effectLst/>
                <a:latin typeface="Calibri" panose="020F0502020204030204" pitchFamily="34" charset="0"/>
                <a:ea typeface="罗马"/>
                <a:cs typeface="Calibri" panose="020F0502020204030204" pitchFamily="34" charset="0"/>
              </a:rPr>
              <a:t>	C. Tom was an excellent student when he studied at Berlin university.</a:t>
            </a:r>
            <a:br>
              <a:rPr lang="en-US" altLang="zh-CN" sz="2800" b="1" kern="100" dirty="0">
                <a:solidFill>
                  <a:srgbClr val="000000"/>
                </a:solidFill>
                <a:effectLst/>
                <a:latin typeface="Calibri" panose="020F0502020204030204" pitchFamily="34" charset="0"/>
                <a:ea typeface="罗马"/>
                <a:cs typeface="Calibri" panose="020F0502020204030204" pitchFamily="34" charset="0"/>
              </a:rPr>
            </a:br>
            <a:r>
              <a:rPr lang="en-US" altLang="zh-CN" sz="2800" b="1" kern="100" dirty="0">
                <a:solidFill>
                  <a:srgbClr val="000000"/>
                </a:solidFill>
                <a:effectLst/>
                <a:latin typeface="Calibri" panose="020F0502020204030204" pitchFamily="34" charset="0"/>
                <a:ea typeface="罗马"/>
                <a:cs typeface="Calibri" panose="020F0502020204030204" pitchFamily="34" charset="0"/>
              </a:rPr>
              <a:t>	D. Tom received an excellent education.</a:t>
            </a:r>
            <a:endParaRPr lang="zh-CN" altLang="zh-CN" sz="2800" b="1" kern="100" dirty="0">
              <a:effectLst/>
              <a:latin typeface="Calibri" panose="020F0502020204030204" pitchFamily="34" charset="0"/>
              <a:ea typeface="等线" panose="02010600030101010101" pitchFamily="2" charset="-122"/>
              <a:cs typeface="Calibri" panose="020F0502020204030204" pitchFamily="34" charset="0"/>
            </a:endParaRPr>
          </a:p>
        </p:txBody>
      </p:sp>
      <p:sp>
        <p:nvSpPr>
          <p:cNvPr id="4" name="文本框 3"/>
          <p:cNvSpPr txBox="1"/>
          <p:nvPr/>
        </p:nvSpPr>
        <p:spPr>
          <a:xfrm>
            <a:off x="8143701" y="2386150"/>
            <a:ext cx="3377738" cy="523220"/>
          </a:xfrm>
          <a:prstGeom prst="rect">
            <a:avLst/>
          </a:prstGeom>
          <a:solidFill>
            <a:srgbClr val="FFFF00"/>
          </a:solidFill>
        </p:spPr>
        <p:txBody>
          <a:bodyPr wrap="square">
            <a:spAutoFit/>
          </a:bodyPr>
          <a:lstStyle/>
          <a:p>
            <a:r>
              <a:rPr lang="zh-CN" altLang="en-US" sz="2800" b="1" dirty="0">
                <a:solidFill>
                  <a:srgbClr val="0000FF"/>
                </a:solidFill>
                <a:latin typeface="Arial" panose="020B0604020202020204" pitchFamily="34" charset="0"/>
              </a:rPr>
              <a:t>该段无明显主题句</a:t>
            </a:r>
            <a:endParaRPr lang="zh-CN" altLang="en-US" sz="2800" b="1" dirty="0">
              <a:solidFill>
                <a:srgbClr val="0000FF"/>
              </a:solidFill>
            </a:endParaRPr>
          </a:p>
        </p:txBody>
      </p:sp>
      <p:sp>
        <p:nvSpPr>
          <p:cNvPr id="5" name="文本框 4"/>
          <p:cNvSpPr txBox="1"/>
          <p:nvPr/>
        </p:nvSpPr>
        <p:spPr>
          <a:xfrm>
            <a:off x="2297083" y="5883663"/>
            <a:ext cx="6337070" cy="523220"/>
          </a:xfrm>
          <a:prstGeom prst="rect">
            <a:avLst/>
          </a:prstGeom>
          <a:solidFill>
            <a:srgbClr val="FFFF00"/>
          </a:solidFill>
        </p:spPr>
        <p:txBody>
          <a:bodyPr wrap="square">
            <a:spAutoFit/>
          </a:bodyPr>
          <a:lstStyle/>
          <a:p>
            <a:r>
              <a:rPr lang="zh-CN" altLang="en-US" sz="2800" b="1" dirty="0">
                <a:solidFill>
                  <a:srgbClr val="0000FF"/>
                </a:solidFill>
                <a:latin typeface="Arial" panose="020B0604020202020204" pitchFamily="34" charset="0"/>
              </a:rPr>
              <a:t>综合细节的描述，可以概括出</a:t>
            </a:r>
            <a:r>
              <a:rPr lang="en-US" altLang="zh-CN" sz="2800" b="1" dirty="0">
                <a:solidFill>
                  <a:srgbClr val="0000FF"/>
                </a:solidFill>
                <a:latin typeface="Arial" panose="020B0604020202020204" pitchFamily="34" charset="0"/>
              </a:rPr>
              <a:t>D</a:t>
            </a:r>
            <a:r>
              <a:rPr lang="zh-CN" altLang="en-US" sz="2800" b="1" dirty="0">
                <a:solidFill>
                  <a:srgbClr val="0000FF"/>
                </a:solidFill>
                <a:latin typeface="Arial" panose="020B0604020202020204" pitchFamily="34" charset="0"/>
              </a:rPr>
              <a:t>正确</a:t>
            </a:r>
            <a:endParaRPr lang="zh-CN" altLang="en-US" sz="28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决策 1"/>
          <p:cNvSpPr/>
          <p:nvPr/>
        </p:nvSpPr>
        <p:spPr>
          <a:xfrm>
            <a:off x="4405745" y="753688"/>
            <a:ext cx="4172989" cy="2288770"/>
          </a:xfrm>
          <a:prstGeom prst="flowChartDecision">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8051" y="709353"/>
            <a:ext cx="11460480" cy="5262979"/>
          </a:xfrm>
          <a:prstGeom prst="rect">
            <a:avLst/>
          </a:prstGeom>
          <a:noFill/>
        </p:spPr>
        <p:txBody>
          <a:bodyPr wrap="square">
            <a:spAutoFit/>
          </a:bodyPr>
          <a:lstStyle/>
          <a:p>
            <a:pPr indent="257175" algn="just"/>
            <a:r>
              <a:rPr lang="en-US" altLang="zh-CN" sz="2800" b="1" kern="100" dirty="0">
                <a:solidFill>
                  <a:srgbClr val="FF0000"/>
                </a:solidFill>
                <a:effectLst/>
                <a:latin typeface="Calibri" panose="020F0502020204030204" pitchFamily="34" charset="0"/>
                <a:ea typeface="罗马"/>
                <a:cs typeface="Calibri" panose="020F0502020204030204" pitchFamily="34" charset="0"/>
              </a:rPr>
              <a:t>Mini reading 4:</a:t>
            </a:r>
            <a:r>
              <a:rPr lang="en-US" altLang="zh-CN" sz="2800" b="1" kern="100" dirty="0">
                <a:solidFill>
                  <a:srgbClr val="000000"/>
                </a:solidFill>
                <a:effectLst/>
                <a:latin typeface="Calibri" panose="020F0502020204030204" pitchFamily="34" charset="0"/>
                <a:ea typeface="罗马"/>
                <a:cs typeface="Calibri" panose="020F0502020204030204" pitchFamily="34" charset="0"/>
              </a:rPr>
              <a:t>What causes traffic jams? Too many cars, right? No! Some Brits are now saying that traffic lights are to blame for much of the congestion</a:t>
            </a:r>
            <a:r>
              <a:rPr lang="zh-CN" altLang="zh-CN" sz="2800" b="1" kern="100" dirty="0">
                <a:solidFill>
                  <a:srgbClr val="000000"/>
                </a:solidFill>
                <a:effectLst/>
                <a:latin typeface="Calibri" panose="020F0502020204030204" pitchFamily="34" charset="0"/>
                <a:ea typeface="罗马"/>
                <a:cs typeface="Calibri" panose="020F0502020204030204" pitchFamily="34" charset="0"/>
              </a:rPr>
              <a:t>（交通拥挤）</a:t>
            </a:r>
            <a:r>
              <a:rPr lang="en-US" altLang="zh-CN" sz="2800" b="1" kern="100" dirty="0">
                <a:solidFill>
                  <a:srgbClr val="000000"/>
                </a:solidFill>
                <a:effectLst/>
                <a:latin typeface="Calibri" panose="020F0502020204030204" pitchFamily="34" charset="0"/>
                <a:ea typeface="罗马"/>
                <a:cs typeface="Calibri" panose="020F0502020204030204" pitchFamily="34" charset="0"/>
              </a:rPr>
              <a:t>. They suggest that traffic lights be removed at busy roads. They believe people are a better judge of when it’s safe to go, not a traffic light programmed by an absent regulator.    </a:t>
            </a:r>
            <a:endParaRPr lang="zh-CN" altLang="zh-CN" sz="2800" b="1" kern="100" dirty="0">
              <a:effectLst/>
              <a:latin typeface="Calibri" panose="020F0502020204030204" pitchFamily="34" charset="0"/>
              <a:ea typeface="等线" panose="02010600030101010101" pitchFamily="2" charset="-122"/>
              <a:cs typeface="Calibri" panose="020F0502020204030204" pitchFamily="34" charset="0"/>
            </a:endParaRPr>
          </a:p>
          <a:p>
            <a:pPr algn="l">
              <a:tabLst>
                <a:tab pos="428625" algn="l"/>
              </a:tabLst>
            </a:pPr>
            <a:endParaRPr lang="en-US" altLang="zh-CN" sz="2800" b="1" kern="100" dirty="0">
              <a:solidFill>
                <a:srgbClr val="000000"/>
              </a:solidFill>
              <a:effectLst/>
              <a:latin typeface="Calibri" panose="020F0502020204030204" pitchFamily="34" charset="0"/>
              <a:ea typeface="罗马"/>
              <a:cs typeface="Calibri" panose="020F0502020204030204" pitchFamily="34" charset="0"/>
            </a:endParaRPr>
          </a:p>
          <a:p>
            <a:pPr algn="l">
              <a:tabLst>
                <a:tab pos="428625" algn="l"/>
              </a:tabLst>
            </a:pPr>
            <a:r>
              <a:rPr lang="en-US" altLang="zh-CN" sz="2800" b="1" kern="100" dirty="0">
                <a:solidFill>
                  <a:srgbClr val="000000"/>
                </a:solidFill>
                <a:effectLst/>
                <a:latin typeface="Calibri" panose="020F0502020204030204" pitchFamily="34" charset="0"/>
                <a:ea typeface="罗马"/>
                <a:cs typeface="Calibri" panose="020F0502020204030204" pitchFamily="34" charset="0"/>
              </a:rPr>
              <a:t>Which of the following is the best title? </a:t>
            </a:r>
            <a:endParaRPr lang="zh-CN" altLang="zh-CN" sz="2800" b="1" kern="100" dirty="0">
              <a:effectLst/>
              <a:latin typeface="Calibri" panose="020F0502020204030204" pitchFamily="34" charset="0"/>
              <a:ea typeface="等线" panose="02010600030101010101" pitchFamily="2" charset="-122"/>
              <a:cs typeface="Calibri" panose="020F0502020204030204" pitchFamily="34" charset="0"/>
            </a:endParaRPr>
          </a:p>
          <a:p>
            <a:pPr marL="428625" indent="-161925" algn="l">
              <a:tabLst>
                <a:tab pos="428625" algn="l"/>
              </a:tabLst>
            </a:pPr>
            <a:r>
              <a:rPr lang="en-US" altLang="zh-CN" sz="2800" b="1" kern="100" dirty="0" err="1">
                <a:solidFill>
                  <a:srgbClr val="000000"/>
                </a:solidFill>
                <a:effectLst/>
                <a:latin typeface="Calibri" panose="020F0502020204030204" pitchFamily="34" charset="0"/>
                <a:ea typeface="罗马"/>
                <a:cs typeface="Calibri" panose="020F0502020204030204" pitchFamily="34" charset="0"/>
              </a:rPr>
              <a:t>A.Don’t</a:t>
            </a:r>
            <a:r>
              <a:rPr lang="en-US" altLang="zh-CN" sz="2800" b="1" kern="100" dirty="0">
                <a:solidFill>
                  <a:srgbClr val="000000"/>
                </a:solidFill>
                <a:effectLst/>
                <a:latin typeface="Calibri" panose="020F0502020204030204" pitchFamily="34" charset="0"/>
                <a:ea typeface="罗马"/>
                <a:cs typeface="Calibri" panose="020F0502020204030204" pitchFamily="34" charset="0"/>
              </a:rPr>
              <a:t> Count On Traffic Lights 		</a:t>
            </a:r>
            <a:endParaRPr lang="en-US" altLang="zh-CN" sz="2800" b="1" kern="100" dirty="0">
              <a:solidFill>
                <a:srgbClr val="000000"/>
              </a:solidFill>
              <a:effectLst/>
              <a:latin typeface="Calibri" panose="020F0502020204030204" pitchFamily="34" charset="0"/>
              <a:ea typeface="罗马"/>
              <a:cs typeface="Calibri" panose="020F0502020204030204" pitchFamily="34" charset="0"/>
            </a:endParaRPr>
          </a:p>
          <a:p>
            <a:pPr marL="428625" indent="-161925" algn="l">
              <a:tabLst>
                <a:tab pos="428625" algn="l"/>
              </a:tabLst>
            </a:pPr>
            <a:r>
              <a:rPr lang="en-US" altLang="zh-CN" sz="2800" b="1" kern="100" dirty="0" err="1">
                <a:solidFill>
                  <a:srgbClr val="000000"/>
                </a:solidFill>
                <a:effectLst/>
                <a:latin typeface="Calibri" panose="020F0502020204030204" pitchFamily="34" charset="0"/>
                <a:ea typeface="罗马"/>
                <a:cs typeface="Calibri" panose="020F0502020204030204" pitchFamily="34" charset="0"/>
              </a:rPr>
              <a:t>B.New</a:t>
            </a:r>
            <a:r>
              <a:rPr lang="en-US" altLang="zh-CN" sz="2800" b="1" kern="100" dirty="0">
                <a:solidFill>
                  <a:srgbClr val="000000"/>
                </a:solidFill>
                <a:effectLst/>
                <a:latin typeface="Calibri" panose="020F0502020204030204" pitchFamily="34" charset="0"/>
                <a:ea typeface="罗马"/>
                <a:cs typeface="Calibri" panose="020F0502020204030204" pitchFamily="34" charset="0"/>
              </a:rPr>
              <a:t> Traffic Systems Needed </a:t>
            </a:r>
            <a:endParaRPr lang="zh-CN" altLang="zh-CN" sz="2800" b="1" kern="100" dirty="0">
              <a:effectLst/>
              <a:latin typeface="Calibri" panose="020F0502020204030204" pitchFamily="34" charset="0"/>
              <a:ea typeface="等线" panose="02010600030101010101" pitchFamily="2" charset="-122"/>
              <a:cs typeface="Calibri" panose="020F0502020204030204" pitchFamily="34" charset="0"/>
            </a:endParaRPr>
          </a:p>
          <a:p>
            <a:pPr marL="428625" indent="-161925" algn="l">
              <a:tabLst>
                <a:tab pos="428625" algn="l"/>
              </a:tabLst>
            </a:pPr>
            <a:r>
              <a:rPr lang="en-US" altLang="zh-CN" sz="2800" b="1" kern="100" dirty="0" err="1">
                <a:solidFill>
                  <a:srgbClr val="000000"/>
                </a:solidFill>
                <a:effectLst/>
                <a:latin typeface="Calibri" panose="020F0502020204030204" pitchFamily="34" charset="0"/>
                <a:ea typeface="罗马"/>
                <a:cs typeface="Calibri" panose="020F0502020204030204" pitchFamily="34" charset="0"/>
              </a:rPr>
              <a:t>C.Turn</a:t>
            </a:r>
            <a:r>
              <a:rPr lang="en-US" altLang="zh-CN" sz="2800" b="1" kern="100" dirty="0">
                <a:solidFill>
                  <a:srgbClr val="000000"/>
                </a:solidFill>
                <a:effectLst/>
                <a:latin typeface="Calibri" panose="020F0502020204030204" pitchFamily="34" charset="0"/>
                <a:ea typeface="罗马"/>
                <a:cs typeface="Calibri" panose="020F0502020204030204" pitchFamily="34" charset="0"/>
              </a:rPr>
              <a:t> Those Traffic Lights Off 		</a:t>
            </a:r>
            <a:endParaRPr lang="en-US" altLang="zh-CN" sz="2800" b="1" kern="100" dirty="0">
              <a:solidFill>
                <a:srgbClr val="000000"/>
              </a:solidFill>
              <a:effectLst/>
              <a:latin typeface="Calibri" panose="020F0502020204030204" pitchFamily="34" charset="0"/>
              <a:ea typeface="罗马"/>
              <a:cs typeface="Calibri" panose="020F0502020204030204" pitchFamily="34" charset="0"/>
            </a:endParaRPr>
          </a:p>
          <a:p>
            <a:pPr marL="428625" indent="-161925" algn="l">
              <a:tabLst>
                <a:tab pos="428625" algn="l"/>
              </a:tabLst>
            </a:pPr>
            <a:r>
              <a:rPr lang="en-US" altLang="zh-CN" sz="2800" b="1" kern="100" dirty="0" err="1">
                <a:solidFill>
                  <a:srgbClr val="000000"/>
                </a:solidFill>
                <a:effectLst/>
                <a:latin typeface="Calibri" panose="020F0502020204030204" pitchFamily="34" charset="0"/>
                <a:ea typeface="罗马"/>
                <a:cs typeface="Calibri" panose="020F0502020204030204" pitchFamily="34" charset="0"/>
              </a:rPr>
              <a:t>D.Let</a:t>
            </a:r>
            <a:r>
              <a:rPr lang="en-US" altLang="zh-CN" sz="2800" b="1" kern="100" dirty="0">
                <a:solidFill>
                  <a:srgbClr val="000000"/>
                </a:solidFill>
                <a:effectLst/>
                <a:latin typeface="Calibri" panose="020F0502020204030204" pitchFamily="34" charset="0"/>
                <a:ea typeface="罗马"/>
                <a:cs typeface="Calibri" panose="020F0502020204030204" pitchFamily="34" charset="0"/>
              </a:rPr>
              <a:t> People Have More Say In Traffic</a:t>
            </a:r>
            <a:endParaRPr lang="zh-CN" altLang="zh-CN" sz="2800" b="1" kern="100" dirty="0">
              <a:effectLst/>
              <a:latin typeface="Calibri" panose="020F0502020204030204" pitchFamily="34" charset="0"/>
              <a:ea typeface="等线" panose="02010600030101010101" pitchFamily="2" charset="-122"/>
              <a:cs typeface="Calibri" panose="020F0502020204030204" pitchFamily="34" charset="0"/>
            </a:endParaRPr>
          </a:p>
          <a:p>
            <a:pPr algn="just"/>
            <a:r>
              <a:rPr lang="en-US" altLang="zh-CN" sz="2800" b="1" kern="100" dirty="0">
                <a:solidFill>
                  <a:srgbClr val="000000"/>
                </a:solidFill>
                <a:effectLst/>
                <a:latin typeface="Times New Roman" panose="02020603050405020304" pitchFamily="18" charset="0"/>
                <a:ea typeface="罗马"/>
                <a:cs typeface="Times New Roman" panose="02020603050405020304" pitchFamily="18" charset="0"/>
              </a:rPr>
              <a:t> </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4344670" y="1621155"/>
            <a:ext cx="7452995" cy="453390"/>
          </a:xfrm>
          <a:prstGeom prst="rect">
            <a:avLst/>
          </a:prstGeom>
          <a:noFill/>
          <a:ln w="571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003290" y="2985652"/>
            <a:ext cx="3850509" cy="523220"/>
          </a:xfrm>
          <a:prstGeom prst="rect">
            <a:avLst/>
          </a:prstGeom>
          <a:solidFill>
            <a:srgbClr val="FFFF00"/>
          </a:solidFill>
        </p:spPr>
        <p:txBody>
          <a:bodyPr wrap="square">
            <a:spAutoFit/>
          </a:bodyPr>
          <a:lstStyle/>
          <a:p>
            <a:r>
              <a:rPr lang="en-US" altLang="zh-CN" sz="2800" b="1" i="0" dirty="0">
                <a:solidFill>
                  <a:srgbClr val="0000FF"/>
                </a:solidFill>
                <a:effectLst/>
                <a:latin typeface="Arial" panose="020B0604020202020204" pitchFamily="34" charset="0"/>
              </a:rPr>
              <a:t> </a:t>
            </a:r>
            <a:r>
              <a:rPr lang="zh-CN" altLang="en-US" sz="2800" b="1" dirty="0">
                <a:solidFill>
                  <a:srgbClr val="0000FF"/>
                </a:solidFill>
                <a:latin typeface="Arial" panose="020B0604020202020204" pitchFamily="34" charset="0"/>
              </a:rPr>
              <a:t> 段落中间句为主题句</a:t>
            </a:r>
            <a:endParaRPr lang="zh-CN" altLang="en-US" sz="2800" b="1" dirty="0">
              <a:solidFill>
                <a:srgbClr val="0000FF"/>
              </a:solidFill>
            </a:endParaRPr>
          </a:p>
        </p:txBody>
      </p:sp>
      <p:sp>
        <p:nvSpPr>
          <p:cNvPr id="6" name="椭圆 5"/>
          <p:cNvSpPr/>
          <p:nvPr/>
        </p:nvSpPr>
        <p:spPr>
          <a:xfrm>
            <a:off x="547749" y="4660668"/>
            <a:ext cx="449778" cy="357446"/>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7705" y="2265969"/>
            <a:ext cx="6920345" cy="1325563"/>
          </a:xfrm>
        </p:spPr>
        <p:txBody>
          <a:bodyPr/>
          <a:lstStyle/>
          <a:p>
            <a:r>
              <a:rPr lang="en-US" altLang="zh-CN" b="1" dirty="0">
                <a:solidFill>
                  <a:srgbClr val="FF0000"/>
                </a:solidFill>
              </a:rPr>
              <a:t>Task 3 : Passage Practice</a:t>
            </a:r>
            <a:endParaRPr lang="zh-CN" altLang="en-US"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052" y="218784"/>
            <a:ext cx="11674027" cy="6485109"/>
          </a:xfrm>
          <a:prstGeom prst="rect">
            <a:avLst/>
          </a:prstGeom>
          <a:solidFill>
            <a:schemeClr val="bg1">
              <a:lumMod val="95000"/>
              <a:alpha val="92000"/>
            </a:schemeClr>
          </a:solidFill>
        </p:spPr>
        <p:txBody>
          <a:bodyPr wrap="square">
            <a:spAutoFit/>
          </a:bodyPr>
          <a:lstStyle/>
          <a:p>
            <a:pPr indent="266700">
              <a:lnSpc>
                <a:spcPts val="2500"/>
              </a:lnSpc>
            </a:pPr>
            <a:r>
              <a:rPr lang="en-US" altLang="zh-CN" b="1" kern="100" dirty="0">
                <a:latin typeface="Calibri" panose="020F0502020204030204" pitchFamily="34" charset="0"/>
                <a:cs typeface="Calibri" panose="020F0502020204030204" pitchFamily="34" charset="0"/>
              </a:rPr>
              <a:t>【1】If you don't want people to know too much about you, then you had better keep your fridge contents secret,  according to a British market research document released last week.</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【2】Researchers looked into the fridges of 400 people in Britain and compared the contents with the owners' lifestyles. They claim to be able to classify the nation's people by fridge contents.</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【3】They say those people can be divided into five categories: "nutrition nerds", "food </a:t>
            </a:r>
            <a:r>
              <a:rPr lang="en-US" altLang="zh-CN" b="1" kern="100" dirty="0" err="1">
                <a:latin typeface="Calibri" panose="020F0502020204030204" pitchFamily="34" charset="0"/>
                <a:cs typeface="Calibri" panose="020F0502020204030204" pitchFamily="34" charset="0"/>
              </a:rPr>
              <a:t>faddies</a:t>
            </a:r>
            <a:r>
              <a:rPr lang="en-US" altLang="zh-CN" b="1" kern="100" dirty="0">
                <a:latin typeface="Calibri" panose="020F0502020204030204" pitchFamily="34" charset="0"/>
                <a:cs typeface="Calibri" panose="020F0502020204030204" pitchFamily="34" charset="0"/>
              </a:rPr>
              <a:t>", "strict mums", "fast food fanatics" and "restaurant regulars".</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【4】"Nutrition nerds" care much about what they put into their bodies. Their fridges are stocked with fruit, vegetables and healthy meat. People in this category tend to be highly organized and usually work in law or accountancy. The vast majority are single, but if they have a partner, that person will be similar.</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【5】A fridge full of vitamins-enriched juices implies its owner works in media or fashion. They tend not to eat the foods they buy. Known as the "food </a:t>
            </a:r>
            <a:r>
              <a:rPr lang="en-US" altLang="zh-CN" b="1" kern="100" dirty="0" err="1">
                <a:latin typeface="Calibri" panose="020F0502020204030204" pitchFamily="34" charset="0"/>
                <a:cs typeface="Calibri" panose="020F0502020204030204" pitchFamily="34" charset="0"/>
              </a:rPr>
              <a:t>faddies</a:t>
            </a:r>
            <a:r>
              <a:rPr lang="en-US" altLang="zh-CN" b="1" kern="100" dirty="0">
                <a:latin typeface="Calibri" panose="020F0502020204030204" pitchFamily="34" charset="0"/>
                <a:cs typeface="Calibri" panose="020F0502020204030204" pitchFamily="34" charset="0"/>
              </a:rPr>
              <a:t>",they just want to be seen as buying the latest important things.</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【6】A fridge filled with everything from steak to frozen fish suggests the "strict mum". Her fridge tends to be stocked with every kind of product, except what she herself would want. This fridge hints at difficulty balancing family and work life.</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【7】"Fast food fanatics" always buy mineral water for soda pop (</a:t>
            </a:r>
            <a:r>
              <a:rPr lang="zh-CN" altLang="zh-CN" b="1" kern="100" dirty="0">
                <a:latin typeface="Calibri" panose="020F0502020204030204" pitchFamily="34" charset="0"/>
                <a:cs typeface="Calibri" panose="020F0502020204030204" pitchFamily="34" charset="0"/>
              </a:rPr>
              <a:t>汽水</a:t>
            </a:r>
            <a:r>
              <a:rPr lang="en-US" altLang="zh-CN" b="1" kern="100" dirty="0">
                <a:latin typeface="Calibri" panose="020F0502020204030204" pitchFamily="34" charset="0"/>
                <a:cs typeface="Calibri" panose="020F0502020204030204" pitchFamily="34" charset="0"/>
              </a:rPr>
              <a:t>); the nearest they will get to fresh fruit is tomato sauce. Their fridges hint at someone who works hard and plays hard, also, someone who is not into long term planning.</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【8】 Finally, a fridge filled with nothing more than a bottle of white wine and some sparkling mineral water implies an owner who is single, lives in a big city and enjoys the finer things in life. The fridge is empty because this person regularly eats in restaurants.</a:t>
            </a:r>
            <a:endParaRPr lang="zh-CN" altLang="zh-CN" b="1" kern="1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3665" y="145855"/>
            <a:ext cx="11601100" cy="6539611"/>
          </a:xfrm>
          <a:prstGeom prst="rect">
            <a:avLst/>
          </a:prstGeom>
          <a:solidFill>
            <a:schemeClr val="bg1">
              <a:lumMod val="95000"/>
              <a:alpha val="91000"/>
            </a:schemeClr>
          </a:solidFill>
        </p:spPr>
        <p:txBody>
          <a:bodyPr wrap="square">
            <a:spAutoFit/>
          </a:bodyPr>
          <a:lstStyle/>
          <a:p>
            <a:pPr indent="266700">
              <a:lnSpc>
                <a:spcPts val="2400"/>
              </a:lnSpc>
            </a:pPr>
            <a:r>
              <a:rPr lang="en-US" altLang="zh-CN" b="1" kern="100" dirty="0">
                <a:latin typeface="Calibri" panose="020F0502020204030204" pitchFamily="34" charset="0"/>
                <a:cs typeface="Calibri" panose="020F0502020204030204" pitchFamily="34" charset="0"/>
              </a:rPr>
              <a:t>【1】If you don't want people to know too much about you, then you had better keep your fridge contents secret,  </a:t>
            </a:r>
            <a:r>
              <a:rPr lang="en-US" altLang="zh-CN" b="1" kern="100" dirty="0">
                <a:solidFill>
                  <a:srgbClr val="FF0000"/>
                </a:solidFill>
                <a:latin typeface="Calibri" panose="020F0502020204030204" pitchFamily="34" charset="0"/>
                <a:cs typeface="Calibri" panose="020F0502020204030204" pitchFamily="34" charset="0"/>
              </a:rPr>
              <a:t>according to a British market research document released last week.</a:t>
            </a:r>
            <a:br>
              <a:rPr lang="en-US" altLang="zh-CN" b="1" kern="100" dirty="0">
                <a:solidFill>
                  <a:srgbClr val="FF0000"/>
                </a:solidFill>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【2】Researchers looked into the fridges of 400 people in Britain and compared the contents with the owners' lifestyles. They claim to be able </a:t>
            </a:r>
            <a:r>
              <a:rPr lang="en-US" altLang="zh-CN" b="1" kern="100" dirty="0">
                <a:solidFill>
                  <a:srgbClr val="FF0000"/>
                </a:solidFill>
                <a:latin typeface="Calibri" panose="020F0502020204030204" pitchFamily="34" charset="0"/>
                <a:cs typeface="Calibri" panose="020F0502020204030204" pitchFamily="34" charset="0"/>
              </a:rPr>
              <a:t>to classify the nation's people by fridge contents</a:t>
            </a:r>
            <a:r>
              <a:rPr lang="en-US" altLang="zh-CN" b="1" kern="100" dirty="0">
                <a:latin typeface="Calibri" panose="020F0502020204030204" pitchFamily="34" charset="0"/>
                <a:cs typeface="Calibri" panose="020F0502020204030204" pitchFamily="34" charset="0"/>
              </a:rPr>
              <a:t>.</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【3】They say </a:t>
            </a:r>
            <a:r>
              <a:rPr lang="en-US" altLang="zh-CN" b="1" kern="100" dirty="0">
                <a:solidFill>
                  <a:srgbClr val="FF0000"/>
                </a:solidFill>
                <a:latin typeface="Calibri" panose="020F0502020204030204" pitchFamily="34" charset="0"/>
                <a:cs typeface="Calibri" panose="020F0502020204030204" pitchFamily="34" charset="0"/>
              </a:rPr>
              <a:t>those people can be divided into five categories</a:t>
            </a:r>
            <a:r>
              <a:rPr lang="en-US" altLang="zh-CN" b="1" kern="100" dirty="0">
                <a:latin typeface="Calibri" panose="020F0502020204030204" pitchFamily="34" charset="0"/>
                <a:cs typeface="Calibri" panose="020F0502020204030204" pitchFamily="34" charset="0"/>
              </a:rPr>
              <a:t>: "nutrition nerds", "food </a:t>
            </a:r>
            <a:r>
              <a:rPr lang="en-US" altLang="zh-CN" b="1" kern="100" dirty="0" err="1">
                <a:latin typeface="Calibri" panose="020F0502020204030204" pitchFamily="34" charset="0"/>
                <a:cs typeface="Calibri" panose="020F0502020204030204" pitchFamily="34" charset="0"/>
              </a:rPr>
              <a:t>faddies</a:t>
            </a:r>
            <a:r>
              <a:rPr lang="en-US" altLang="zh-CN" b="1" kern="100" dirty="0">
                <a:latin typeface="Calibri" panose="020F0502020204030204" pitchFamily="34" charset="0"/>
                <a:cs typeface="Calibri" panose="020F0502020204030204" pitchFamily="34" charset="0"/>
              </a:rPr>
              <a:t>", "strict mums", "fast food fanatics" and "restaurant regulars".</a:t>
            </a:r>
            <a:endParaRPr lang="en-US" altLang="zh-CN" b="1" kern="100" dirty="0">
              <a:latin typeface="Calibri" panose="020F0502020204030204" pitchFamily="34" charset="0"/>
              <a:cs typeface="Calibri" panose="020F0502020204030204" pitchFamily="34" charset="0"/>
            </a:endParaRPr>
          </a:p>
          <a:p>
            <a:pPr indent="266700">
              <a:lnSpc>
                <a:spcPts val="2400"/>
              </a:lnSpc>
            </a:pP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【4】"</a:t>
            </a:r>
            <a:r>
              <a:rPr lang="en-US" altLang="zh-CN" b="1" kern="100" dirty="0">
                <a:solidFill>
                  <a:srgbClr val="0000FF"/>
                </a:solidFill>
                <a:latin typeface="Calibri" panose="020F0502020204030204" pitchFamily="34" charset="0"/>
                <a:cs typeface="Calibri" panose="020F0502020204030204" pitchFamily="34" charset="0"/>
              </a:rPr>
              <a:t>Nutrition nerds</a:t>
            </a:r>
            <a:r>
              <a:rPr lang="en-US" altLang="zh-CN" b="1" kern="100" dirty="0">
                <a:latin typeface="Calibri" panose="020F0502020204030204" pitchFamily="34" charset="0"/>
                <a:cs typeface="Calibri" panose="020F0502020204030204" pitchFamily="34" charset="0"/>
              </a:rPr>
              <a:t>" care much about what they put into their bodies. Their fridges are stocked with fruit, vegetables and healthy meat. People in this category tend to be highly organized and usually work in law or accountancy. The vast majority are single, but if they have a partner, that person will be similar.</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【5】A fridge full of vitamins-enriched juices implies its owner works in media or fashion. They tend not to eat the foods they buy. Known as the "</a:t>
            </a:r>
            <a:r>
              <a:rPr lang="en-US" altLang="zh-CN" b="1" kern="100" dirty="0">
                <a:solidFill>
                  <a:srgbClr val="0000FF"/>
                </a:solidFill>
                <a:latin typeface="Calibri" panose="020F0502020204030204" pitchFamily="34" charset="0"/>
                <a:cs typeface="Calibri" panose="020F0502020204030204" pitchFamily="34" charset="0"/>
              </a:rPr>
              <a:t>food </a:t>
            </a:r>
            <a:r>
              <a:rPr lang="en-US" altLang="zh-CN" b="1" kern="100" dirty="0" err="1">
                <a:solidFill>
                  <a:srgbClr val="0000FF"/>
                </a:solidFill>
                <a:latin typeface="Calibri" panose="020F0502020204030204" pitchFamily="34" charset="0"/>
                <a:cs typeface="Calibri" panose="020F0502020204030204" pitchFamily="34" charset="0"/>
              </a:rPr>
              <a:t>faddies</a:t>
            </a:r>
            <a:r>
              <a:rPr lang="en-US" altLang="zh-CN" b="1" kern="100" dirty="0">
                <a:latin typeface="Calibri" panose="020F0502020204030204" pitchFamily="34" charset="0"/>
                <a:cs typeface="Calibri" panose="020F0502020204030204" pitchFamily="34" charset="0"/>
              </a:rPr>
              <a:t>",they just want to be seen as buying the latest important things.</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【6】A fridge filled with everything from steak to frozen fish suggests the "</a:t>
            </a:r>
            <a:r>
              <a:rPr lang="en-US" altLang="zh-CN" b="1" kern="100" dirty="0">
                <a:solidFill>
                  <a:srgbClr val="0000FF"/>
                </a:solidFill>
                <a:latin typeface="Calibri" panose="020F0502020204030204" pitchFamily="34" charset="0"/>
                <a:cs typeface="Calibri" panose="020F0502020204030204" pitchFamily="34" charset="0"/>
              </a:rPr>
              <a:t>strict mum</a:t>
            </a:r>
            <a:r>
              <a:rPr lang="en-US" altLang="zh-CN" b="1" kern="100" dirty="0">
                <a:latin typeface="Calibri" panose="020F0502020204030204" pitchFamily="34" charset="0"/>
                <a:cs typeface="Calibri" panose="020F0502020204030204" pitchFamily="34" charset="0"/>
              </a:rPr>
              <a:t>". Her fridge tends to be stocked with every kind of product, except what she herself would want. This fridge hints at difficulty balancing family and work life.</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【7】"</a:t>
            </a:r>
            <a:r>
              <a:rPr lang="en-US" altLang="zh-CN" b="1" kern="100" dirty="0">
                <a:solidFill>
                  <a:srgbClr val="0000FF"/>
                </a:solidFill>
                <a:latin typeface="Calibri" panose="020F0502020204030204" pitchFamily="34" charset="0"/>
                <a:cs typeface="Calibri" panose="020F0502020204030204" pitchFamily="34" charset="0"/>
              </a:rPr>
              <a:t>Fast food fanatics</a:t>
            </a:r>
            <a:r>
              <a:rPr lang="en-US" altLang="zh-CN" b="1" kern="100" dirty="0">
                <a:latin typeface="Calibri" panose="020F0502020204030204" pitchFamily="34" charset="0"/>
                <a:cs typeface="Calibri" panose="020F0502020204030204" pitchFamily="34" charset="0"/>
              </a:rPr>
              <a:t>" always buy mineral water for soda pop (</a:t>
            </a:r>
            <a:r>
              <a:rPr lang="zh-CN" altLang="zh-CN" b="1" kern="100" dirty="0">
                <a:latin typeface="Calibri" panose="020F0502020204030204" pitchFamily="34" charset="0"/>
                <a:cs typeface="Calibri" panose="020F0502020204030204" pitchFamily="34" charset="0"/>
              </a:rPr>
              <a:t>汽水</a:t>
            </a:r>
            <a:r>
              <a:rPr lang="en-US" altLang="zh-CN" b="1" kern="100" dirty="0">
                <a:latin typeface="Calibri" panose="020F0502020204030204" pitchFamily="34" charset="0"/>
                <a:cs typeface="Calibri" panose="020F0502020204030204" pitchFamily="34" charset="0"/>
              </a:rPr>
              <a:t>); the nearest they will get to fresh fruit is tomato sauce. Their fridges hint at someone who works hard and plays hard, also, someone who is not into long term planning.</a:t>
            </a:r>
            <a:br>
              <a:rPr lang="en-US" altLang="zh-CN" b="1" kern="100" dirty="0">
                <a:latin typeface="Calibri" panose="020F0502020204030204" pitchFamily="34" charset="0"/>
                <a:cs typeface="Calibri" panose="020F0502020204030204" pitchFamily="34" charset="0"/>
              </a:rPr>
            </a:br>
            <a:r>
              <a:rPr lang="en-US" altLang="zh-CN" b="1" kern="100" dirty="0">
                <a:latin typeface="Calibri" panose="020F0502020204030204" pitchFamily="34" charset="0"/>
                <a:cs typeface="Calibri" panose="020F0502020204030204" pitchFamily="34" charset="0"/>
              </a:rPr>
              <a:t>    【8】 Finally, a fridge filled with nothing more than a bottle of white wine and some sparkling mineral water implies an owner who is single, lives in a big city and enjoys the finer things in life. The fridge is empty because this person </a:t>
            </a:r>
            <a:r>
              <a:rPr lang="en-US" altLang="zh-CN" b="1" kern="100" dirty="0">
                <a:solidFill>
                  <a:srgbClr val="0000FF"/>
                </a:solidFill>
                <a:latin typeface="Calibri" panose="020F0502020204030204" pitchFamily="34" charset="0"/>
                <a:cs typeface="Calibri" panose="020F0502020204030204" pitchFamily="34" charset="0"/>
              </a:rPr>
              <a:t>regularly eats in restaurants</a:t>
            </a:r>
            <a:r>
              <a:rPr lang="en-US" altLang="zh-CN" b="1" kern="100" dirty="0">
                <a:latin typeface="Calibri" panose="020F0502020204030204" pitchFamily="34" charset="0"/>
                <a:cs typeface="Calibri" panose="020F0502020204030204" pitchFamily="34" charset="0"/>
              </a:rPr>
              <a:t>.</a:t>
            </a:r>
            <a:endParaRPr lang="zh-CN" altLang="zh-CN" b="1" kern="100" dirty="0">
              <a:latin typeface="Calibri" panose="020F0502020204030204" pitchFamily="34" charset="0"/>
              <a:cs typeface="Calibri" panose="020F0502020204030204" pitchFamily="34" charset="0"/>
            </a:endParaRPr>
          </a:p>
        </p:txBody>
      </p:sp>
      <p:sp>
        <p:nvSpPr>
          <p:cNvPr id="2" name="标题 3"/>
          <p:cNvSpPr txBox="1"/>
          <p:nvPr/>
        </p:nvSpPr>
        <p:spPr>
          <a:xfrm>
            <a:off x="10066021" y="457204"/>
            <a:ext cx="1249680" cy="1188721"/>
          </a:xfrm>
          <a:prstGeom prst="rect">
            <a:avLst/>
          </a:prstGeom>
          <a:solidFill>
            <a:schemeClr val="accent4">
              <a:lumMod val="40000"/>
              <a:lumOff val="60000"/>
            </a:schemeClr>
          </a:solidFill>
          <a:ln>
            <a:gradFill>
              <a:gsLst>
                <a:gs pos="5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zh-CN" altLang="en-US" sz="2400" b="1" dirty="0">
                <a:solidFill>
                  <a:srgbClr val="FF0000"/>
                </a:solidFill>
              </a:rPr>
              <a:t>总</a:t>
            </a:r>
            <a:endParaRPr lang="zh-CN" altLang="en-US" sz="2400" b="1" dirty="0">
              <a:solidFill>
                <a:srgbClr val="0000FF"/>
              </a:solidFill>
            </a:endParaRPr>
          </a:p>
        </p:txBody>
      </p:sp>
      <p:sp>
        <p:nvSpPr>
          <p:cNvPr id="8" name="标题 3"/>
          <p:cNvSpPr txBox="1"/>
          <p:nvPr/>
        </p:nvSpPr>
        <p:spPr>
          <a:xfrm>
            <a:off x="10119361" y="2910840"/>
            <a:ext cx="1249680" cy="3200400"/>
          </a:xfrm>
          <a:prstGeom prst="rect">
            <a:avLst/>
          </a:prstGeom>
          <a:solidFill>
            <a:schemeClr val="accent4">
              <a:lumMod val="40000"/>
              <a:lumOff val="60000"/>
            </a:schemeClr>
          </a:solidFill>
          <a:ln>
            <a:gradFill>
              <a:gsLst>
                <a:gs pos="54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zh-CN" altLang="en-US" sz="2400" b="1" dirty="0">
                <a:solidFill>
                  <a:srgbClr val="FF0000"/>
                </a:solidFill>
              </a:rPr>
              <a:t>分</a:t>
            </a:r>
            <a:endParaRPr lang="zh-CN" altLang="en-US" sz="2400" b="1" dirty="0">
              <a:solidFill>
                <a:srgbClr val="0000FF"/>
              </a:solidFill>
            </a:endParaRPr>
          </a:p>
        </p:txBody>
      </p:sp>
      <p:sp>
        <p:nvSpPr>
          <p:cNvPr id="5" name="椭圆 4"/>
          <p:cNvSpPr/>
          <p:nvPr/>
        </p:nvSpPr>
        <p:spPr>
          <a:xfrm>
            <a:off x="5010149" y="1330510"/>
            <a:ext cx="1701936" cy="459380"/>
          </a:xfrm>
          <a:prstGeom prst="ellipse">
            <a:avLst/>
          </a:prstGeom>
          <a:noFill/>
          <a:ln w="28575">
            <a:solidFill>
              <a:srgbClr val="008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5795" y="385768"/>
            <a:ext cx="11058525" cy="5977342"/>
          </a:xfrm>
          <a:prstGeom prst="rect">
            <a:avLst/>
          </a:prstGeom>
          <a:solidFill>
            <a:schemeClr val="bg1">
              <a:lumMod val="95000"/>
            </a:schemeClr>
          </a:solidFill>
        </p:spPr>
        <p:txBody>
          <a:bodyPr wrap="square">
            <a:spAutoFit/>
          </a:bodyPr>
          <a:lstStyle/>
          <a:p>
            <a:pPr>
              <a:lnSpc>
                <a:spcPts val="2300"/>
              </a:lnSpc>
            </a:pPr>
            <a:r>
              <a:rPr lang="en-US" altLang="zh-CN" b="1" dirty="0">
                <a:solidFill>
                  <a:srgbClr val="0000FF"/>
                </a:solidFill>
              </a:rPr>
              <a:t>1.We can know from the first two paragraphs that _____.</a:t>
            </a:r>
            <a:endParaRPr lang="zh-CN" altLang="zh-CN" b="1" dirty="0">
              <a:solidFill>
                <a:srgbClr val="0000FF"/>
              </a:solidFill>
            </a:endParaRPr>
          </a:p>
          <a:p>
            <a:pPr>
              <a:lnSpc>
                <a:spcPts val="2300"/>
              </a:lnSpc>
            </a:pPr>
            <a:r>
              <a:rPr lang="en-US" altLang="zh-CN" b="1" dirty="0" err="1"/>
              <a:t>A.some</a:t>
            </a:r>
            <a:r>
              <a:rPr lang="en-US" altLang="zh-CN" b="1" dirty="0"/>
              <a:t> researchers are fond of staring at other people's fridges </a:t>
            </a:r>
            <a:br>
              <a:rPr lang="en-US" altLang="zh-CN" b="1" dirty="0"/>
            </a:br>
            <a:r>
              <a:rPr lang="en-US" altLang="zh-CN" b="1" dirty="0" err="1"/>
              <a:t>B.people</a:t>
            </a:r>
            <a:r>
              <a:rPr lang="en-US" altLang="zh-CN" b="1" dirty="0"/>
              <a:t> don't want others to know about their secrets </a:t>
            </a:r>
            <a:br>
              <a:rPr lang="en-US" altLang="zh-CN" b="1" dirty="0"/>
            </a:br>
            <a:r>
              <a:rPr lang="en-US" altLang="zh-CN" b="1" dirty="0" err="1"/>
              <a:t>C.the</a:t>
            </a:r>
            <a:r>
              <a:rPr lang="en-US" altLang="zh-CN" b="1" dirty="0"/>
              <a:t> food you put in the fridge has something to do with your personality </a:t>
            </a:r>
            <a:br>
              <a:rPr lang="en-US" altLang="zh-CN" b="1" dirty="0"/>
            </a:br>
            <a:r>
              <a:rPr lang="en-US" altLang="zh-CN" b="1" dirty="0" err="1"/>
              <a:t>D.there</a:t>
            </a:r>
            <a:r>
              <a:rPr lang="en-US" altLang="zh-CN" b="1" dirty="0"/>
              <a:t> are mainly five kinds of lifestyles among British people</a:t>
            </a:r>
            <a:endParaRPr lang="en-US" altLang="zh-CN" b="1" dirty="0"/>
          </a:p>
          <a:p>
            <a:pPr>
              <a:lnSpc>
                <a:spcPts val="2300"/>
              </a:lnSpc>
            </a:pPr>
            <a:r>
              <a:rPr lang="en-US" altLang="zh-CN" b="1" dirty="0">
                <a:solidFill>
                  <a:srgbClr val="0000FF"/>
                </a:solidFill>
              </a:rPr>
              <a:t>2.According to the passage, people who belong to "food </a:t>
            </a:r>
            <a:r>
              <a:rPr lang="en-US" altLang="zh-CN" b="1" dirty="0" err="1">
                <a:solidFill>
                  <a:srgbClr val="0000FF"/>
                </a:solidFill>
              </a:rPr>
              <a:t>faddies</a:t>
            </a:r>
            <a:r>
              <a:rPr lang="en-US" altLang="zh-CN" b="1" dirty="0">
                <a:solidFill>
                  <a:srgbClr val="0000FF"/>
                </a:solidFill>
              </a:rPr>
              <a:t>" _____.</a:t>
            </a:r>
            <a:endParaRPr lang="zh-CN" altLang="zh-CN" b="1" dirty="0">
              <a:solidFill>
                <a:srgbClr val="0000FF"/>
              </a:solidFill>
            </a:endParaRPr>
          </a:p>
          <a:p>
            <a:pPr>
              <a:lnSpc>
                <a:spcPts val="2300"/>
              </a:lnSpc>
            </a:pPr>
            <a:r>
              <a:rPr lang="en-US" altLang="zh-CN" b="1" dirty="0" err="1"/>
              <a:t>A.don't</a:t>
            </a:r>
            <a:r>
              <a:rPr lang="en-US" altLang="zh-CN" b="1" dirty="0"/>
              <a:t> care much about money when buying things </a:t>
            </a:r>
            <a:br>
              <a:rPr lang="en-US" altLang="zh-CN" b="1" dirty="0"/>
            </a:br>
            <a:r>
              <a:rPr lang="en-US" altLang="zh-CN" b="1" dirty="0" err="1"/>
              <a:t>B.will</a:t>
            </a:r>
            <a:r>
              <a:rPr lang="en-US" altLang="zh-CN" b="1" dirty="0"/>
              <a:t> try their best to stay healthy </a:t>
            </a:r>
            <a:br>
              <a:rPr lang="en-US" altLang="zh-CN" b="1" dirty="0"/>
            </a:br>
            <a:r>
              <a:rPr lang="en-US" altLang="zh-CN" b="1" dirty="0" err="1"/>
              <a:t>C.often</a:t>
            </a:r>
            <a:r>
              <a:rPr lang="en-US" altLang="zh-CN" b="1" dirty="0"/>
              <a:t> stay up late to finish their job </a:t>
            </a:r>
            <a:br>
              <a:rPr lang="en-US" altLang="zh-CN" b="1" dirty="0"/>
            </a:br>
            <a:r>
              <a:rPr lang="en-US" altLang="zh-CN" b="1" dirty="0" err="1"/>
              <a:t>D.prefer</a:t>
            </a:r>
            <a:r>
              <a:rPr lang="en-US" altLang="zh-CN" b="1" dirty="0"/>
              <a:t> to ask others about what to do next</a:t>
            </a:r>
            <a:endParaRPr lang="en-US" altLang="zh-CN" b="1" dirty="0"/>
          </a:p>
          <a:p>
            <a:pPr>
              <a:lnSpc>
                <a:spcPts val="2300"/>
              </a:lnSpc>
            </a:pPr>
            <a:r>
              <a:rPr lang="en-US" altLang="zh-CN" b="1" dirty="0">
                <a:solidFill>
                  <a:srgbClr val="0000FF"/>
                </a:solidFill>
              </a:rPr>
              <a:t>3.What will those who often dine out put in the fridge?</a:t>
            </a:r>
            <a:endParaRPr lang="zh-CN" altLang="zh-CN" b="1" dirty="0">
              <a:solidFill>
                <a:srgbClr val="0000FF"/>
              </a:solidFill>
            </a:endParaRPr>
          </a:p>
          <a:p>
            <a:pPr>
              <a:lnSpc>
                <a:spcPts val="2300"/>
              </a:lnSpc>
            </a:pPr>
            <a:r>
              <a:rPr lang="en-US" altLang="zh-CN" b="1" dirty="0" err="1"/>
              <a:t>A.All</a:t>
            </a:r>
            <a:r>
              <a:rPr lang="en-US" altLang="zh-CN" b="1" dirty="0"/>
              <a:t> kinds of food they like.</a:t>
            </a:r>
            <a:br>
              <a:rPr lang="en-US" altLang="zh-CN" b="1" dirty="0"/>
            </a:br>
            <a:r>
              <a:rPr lang="en-US" altLang="zh-CN" b="1" dirty="0" err="1"/>
              <a:t>B.Food</a:t>
            </a:r>
            <a:r>
              <a:rPr lang="en-US" altLang="zh-CN" b="1" dirty="0"/>
              <a:t> rich in vitamins.</a:t>
            </a:r>
            <a:br>
              <a:rPr lang="en-US" altLang="zh-CN" b="1" dirty="0"/>
            </a:br>
            <a:r>
              <a:rPr lang="en-US" altLang="zh-CN" b="1" dirty="0" err="1"/>
              <a:t>C.Fruit</a:t>
            </a:r>
            <a:r>
              <a:rPr lang="en-US" altLang="zh-CN" b="1" dirty="0"/>
              <a:t>, vegetables and meat.</a:t>
            </a:r>
            <a:br>
              <a:rPr lang="en-US" altLang="zh-CN" b="1" dirty="0"/>
            </a:br>
            <a:r>
              <a:rPr lang="en-US" altLang="zh-CN" b="1" dirty="0" err="1"/>
              <a:t>D.Only</a:t>
            </a:r>
            <a:r>
              <a:rPr lang="en-US" altLang="zh-CN" b="1" dirty="0"/>
              <a:t> something to drink.</a:t>
            </a:r>
            <a:endParaRPr lang="en-US" altLang="zh-CN" b="1" dirty="0"/>
          </a:p>
          <a:p>
            <a:pPr>
              <a:lnSpc>
                <a:spcPts val="2300"/>
              </a:lnSpc>
            </a:pPr>
            <a:r>
              <a:rPr lang="en-US" altLang="zh-CN" b="1" kern="100" dirty="0">
                <a:solidFill>
                  <a:srgbClr val="0000FF"/>
                </a:solidFill>
                <a:latin typeface="等线" panose="02010600030101010101" pitchFamily="2" charset="-122"/>
                <a:cs typeface="Times New Roman" panose="02020603050405020304" pitchFamily="18" charset="0"/>
              </a:rPr>
              <a:t>4.What might be the most suitable title for the text?</a:t>
            </a:r>
            <a:endParaRPr lang="zh-CN" altLang="zh-CN" b="1" kern="100" dirty="0">
              <a:solidFill>
                <a:srgbClr val="0000FF"/>
              </a:solidFill>
              <a:latin typeface="等线" panose="02010600030101010101" pitchFamily="2" charset="-122"/>
              <a:cs typeface="Times New Roman" panose="02020603050405020304" pitchFamily="18" charset="0"/>
            </a:endParaRPr>
          </a:p>
          <a:p>
            <a:pPr>
              <a:lnSpc>
                <a:spcPts val="2300"/>
              </a:lnSpc>
            </a:pPr>
            <a:r>
              <a:rPr lang="en-US" altLang="zh-CN" b="1" kern="100" dirty="0" err="1">
                <a:latin typeface="等线" panose="02010600030101010101" pitchFamily="2" charset="-122"/>
                <a:cs typeface="Times New Roman" panose="02020603050405020304" pitchFamily="18" charset="0"/>
              </a:rPr>
              <a:t>A.Keep</a:t>
            </a:r>
            <a:r>
              <a:rPr lang="en-US" altLang="zh-CN" b="1" kern="100" dirty="0">
                <a:latin typeface="等线" panose="02010600030101010101" pitchFamily="2" charset="-122"/>
                <a:cs typeface="Times New Roman" panose="02020603050405020304" pitchFamily="18" charset="0"/>
              </a:rPr>
              <a:t> your fridge a secret.</a:t>
            </a:r>
            <a:br>
              <a:rPr lang="en-US" altLang="zh-CN" b="1" kern="100" dirty="0">
                <a:latin typeface="等线" panose="02010600030101010101" pitchFamily="2" charset="-122"/>
                <a:cs typeface="Times New Roman" panose="02020603050405020304" pitchFamily="18" charset="0"/>
              </a:rPr>
            </a:br>
            <a:r>
              <a:rPr lang="en-US" altLang="zh-CN" b="1" kern="100" dirty="0" err="1">
                <a:latin typeface="等线" panose="02010600030101010101" pitchFamily="2" charset="-122"/>
                <a:cs typeface="Times New Roman" panose="02020603050405020304" pitchFamily="18" charset="0"/>
              </a:rPr>
              <a:t>B.You</a:t>
            </a:r>
            <a:r>
              <a:rPr lang="en-US" altLang="zh-CN" b="1" kern="100" dirty="0">
                <a:latin typeface="等线" panose="02010600030101010101" pitchFamily="2" charset="-122"/>
                <a:cs typeface="Times New Roman" panose="02020603050405020304" pitchFamily="18" charset="0"/>
              </a:rPr>
              <a:t> are what's in your fridge.</a:t>
            </a:r>
            <a:br>
              <a:rPr lang="en-US" altLang="zh-CN" b="1" kern="100" dirty="0">
                <a:latin typeface="等线" panose="02010600030101010101" pitchFamily="2" charset="-122"/>
                <a:cs typeface="Times New Roman" panose="02020603050405020304" pitchFamily="18" charset="0"/>
              </a:rPr>
            </a:br>
            <a:r>
              <a:rPr lang="en-US" altLang="zh-CN" b="1" kern="100" dirty="0" err="1">
                <a:latin typeface="等线" panose="02010600030101010101" pitchFamily="2" charset="-122"/>
                <a:cs typeface="Times New Roman" panose="02020603050405020304" pitchFamily="18" charset="0"/>
              </a:rPr>
              <a:t>C.What</a:t>
            </a:r>
            <a:r>
              <a:rPr lang="en-US" altLang="zh-CN" b="1" kern="100" dirty="0">
                <a:latin typeface="等线" panose="02010600030101010101" pitchFamily="2" charset="-122"/>
                <a:cs typeface="Times New Roman" panose="02020603050405020304" pitchFamily="18" charset="0"/>
              </a:rPr>
              <a:t> to put in the fridge?</a:t>
            </a:r>
            <a:br>
              <a:rPr lang="en-US" altLang="zh-CN" b="1" kern="100" dirty="0">
                <a:latin typeface="等线" panose="02010600030101010101" pitchFamily="2" charset="-122"/>
                <a:cs typeface="Times New Roman" panose="02020603050405020304" pitchFamily="18" charset="0"/>
              </a:rPr>
            </a:br>
            <a:r>
              <a:rPr lang="en-US" altLang="zh-CN" b="1" kern="100" dirty="0" err="1">
                <a:latin typeface="等线" panose="02010600030101010101" pitchFamily="2" charset="-122"/>
                <a:cs typeface="Times New Roman" panose="02020603050405020304" pitchFamily="18" charset="0"/>
              </a:rPr>
              <a:t>D.Be</a:t>
            </a:r>
            <a:r>
              <a:rPr lang="en-US" altLang="zh-CN" b="1" kern="100" dirty="0">
                <a:latin typeface="等线" panose="02010600030101010101" pitchFamily="2" charset="-122"/>
                <a:cs typeface="Times New Roman" panose="02020603050405020304" pitchFamily="18" charset="0"/>
              </a:rPr>
              <a:t> careful about your fridge</a:t>
            </a:r>
            <a:endParaRPr lang="zh-CN" altLang="zh-CN" b="1" dirty="0"/>
          </a:p>
        </p:txBody>
      </p:sp>
      <p:sp>
        <p:nvSpPr>
          <p:cNvPr id="2" name="矩形 1"/>
          <p:cNvSpPr/>
          <p:nvPr/>
        </p:nvSpPr>
        <p:spPr>
          <a:xfrm>
            <a:off x="7458482" y="229614"/>
            <a:ext cx="2615161" cy="461665"/>
          </a:xfrm>
          <a:prstGeom prst="rect">
            <a:avLst/>
          </a:prstGeom>
          <a:solidFill>
            <a:srgbClr val="FFFF00"/>
          </a:solidFill>
        </p:spPr>
        <p:txBody>
          <a:bodyPr wrap="square" rtlCol="0" anchor="ctr">
            <a:spAutoFit/>
          </a:bodyPr>
          <a:lstStyle/>
          <a:p>
            <a:pPr marL="228600" indent="266700"/>
            <a:r>
              <a:rPr lang="zh-CN" altLang="en-US"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定位</a:t>
            </a:r>
            <a:r>
              <a:rPr lang="en-US" altLang="zh-CN"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P1-P2</a:t>
            </a:r>
            <a:endParaRPr lang="zh-CN" altLang="en-US"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8716392" y="1795570"/>
            <a:ext cx="2143595" cy="461665"/>
          </a:xfrm>
          <a:prstGeom prst="rect">
            <a:avLst/>
          </a:prstGeom>
          <a:solidFill>
            <a:srgbClr val="FFFF00"/>
          </a:solidFill>
        </p:spPr>
        <p:txBody>
          <a:bodyPr wrap="square" rtlCol="0" anchor="ctr">
            <a:spAutoFit/>
          </a:bodyPr>
          <a:lstStyle/>
          <a:p>
            <a:pPr marL="228600" indent="266700"/>
            <a:r>
              <a:rPr lang="zh-CN" altLang="en-US"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定位</a:t>
            </a:r>
            <a:r>
              <a:rPr lang="en-US" altLang="zh-CN"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P5</a:t>
            </a:r>
            <a:endParaRPr lang="zh-CN" altLang="en-US"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6825131" y="3275031"/>
            <a:ext cx="2143595" cy="461665"/>
          </a:xfrm>
          <a:prstGeom prst="rect">
            <a:avLst/>
          </a:prstGeom>
          <a:solidFill>
            <a:srgbClr val="FFFF00"/>
          </a:solidFill>
        </p:spPr>
        <p:txBody>
          <a:bodyPr wrap="square" rtlCol="0" anchor="ctr">
            <a:spAutoFit/>
          </a:bodyPr>
          <a:lstStyle/>
          <a:p>
            <a:pPr marL="228600" indent="266700"/>
            <a:r>
              <a:rPr lang="zh-CN" altLang="en-US"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定位</a:t>
            </a:r>
            <a:r>
              <a:rPr lang="en-US" altLang="zh-CN"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P8</a:t>
            </a:r>
            <a:endParaRPr lang="zh-CN" altLang="en-US"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6277385" y="4808692"/>
            <a:ext cx="2386559" cy="461665"/>
          </a:xfrm>
          <a:prstGeom prst="rect">
            <a:avLst/>
          </a:prstGeom>
          <a:solidFill>
            <a:srgbClr val="FFFF00"/>
          </a:solidFill>
        </p:spPr>
        <p:txBody>
          <a:bodyPr wrap="square" rtlCol="0" anchor="ctr">
            <a:spAutoFit/>
          </a:bodyPr>
          <a:lstStyle/>
          <a:p>
            <a:pPr marL="228600" indent="266700"/>
            <a:r>
              <a:rPr lang="zh-CN" altLang="en-US"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定位</a:t>
            </a:r>
            <a:r>
              <a:rPr lang="en-US" altLang="zh-CN"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P1-P3</a:t>
            </a:r>
            <a:endParaRPr lang="zh-CN" altLang="en-US" sz="24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0982" y="157077"/>
            <a:ext cx="11410367" cy="5646354"/>
          </a:xfrm>
          <a:prstGeom prst="rect">
            <a:avLst/>
          </a:prstGeom>
          <a:solidFill>
            <a:schemeClr val="bg1">
              <a:lumMod val="95000"/>
              <a:alpha val="67000"/>
            </a:schemeClr>
          </a:solidFill>
        </p:spPr>
        <p:txBody>
          <a:bodyPr wrap="square">
            <a:spAutoFit/>
          </a:bodyPr>
          <a:lstStyle/>
          <a:p>
            <a:pPr>
              <a:lnSpc>
                <a:spcPts val="2900"/>
              </a:lnSpc>
            </a:pPr>
            <a:r>
              <a:rPr lang="en-US" altLang="zh-CN" b="1" dirty="0"/>
              <a:t>     </a:t>
            </a:r>
            <a:r>
              <a:rPr lang="en-US" altLang="zh-CN" sz="2000" b="1" dirty="0"/>
              <a:t>【4】Nutrition nerds" care much about what they put into their bodies. Their fridges are stocked with fruit, vegetables and healthy meat. People in this category tend to be highly organized and usually work in law or accountancy. The vast majority are single, but if they have a partner, that person will be similar.</a:t>
            </a:r>
            <a:br>
              <a:rPr lang="en-US" altLang="zh-CN" sz="2000" b="1" dirty="0"/>
            </a:br>
            <a:r>
              <a:rPr lang="en-US" altLang="zh-CN" sz="2000" b="1" dirty="0"/>
              <a:t>     【5】A fridge full of vitamins-enriched juices implies its owner works in media or fashion. They tend not to eat the foods they buy. Known as the "food </a:t>
            </a:r>
            <a:r>
              <a:rPr lang="en-US" altLang="zh-CN" sz="2000" b="1" dirty="0" err="1"/>
              <a:t>faddies</a:t>
            </a:r>
            <a:r>
              <a:rPr lang="en-US" altLang="zh-CN" sz="2000" b="1" dirty="0"/>
              <a:t>", they just want to be seen as buying the latest important things.</a:t>
            </a:r>
            <a:br>
              <a:rPr lang="en-US" altLang="zh-CN" sz="2000" b="1" dirty="0"/>
            </a:br>
            <a:r>
              <a:rPr lang="en-US" altLang="zh-CN" sz="2000" b="1" dirty="0"/>
              <a:t>     【6】A fridge filled with everything from steak to frozen fish suggests the "strict mum". Her fridge tends to be stocked with every kind of product, except what she herself would want. This fridge hints at difficulty balancing family and work life.</a:t>
            </a:r>
            <a:br>
              <a:rPr lang="en-US" altLang="zh-CN" sz="2000" b="1" dirty="0"/>
            </a:br>
            <a:r>
              <a:rPr lang="en-US" altLang="zh-CN" sz="2000" b="1" dirty="0">
                <a:solidFill>
                  <a:srgbClr val="0000FF"/>
                </a:solidFill>
              </a:rPr>
              <a:t>2.According to the passage, people who belong to </a:t>
            </a:r>
            <a:r>
              <a:rPr lang="en-US" altLang="zh-CN" sz="2000" b="1" dirty="0">
                <a:solidFill>
                  <a:srgbClr val="FF0000"/>
                </a:solidFill>
              </a:rPr>
              <a:t>"food </a:t>
            </a:r>
            <a:r>
              <a:rPr lang="en-US" altLang="zh-CN" sz="2000" b="1" dirty="0" err="1">
                <a:solidFill>
                  <a:srgbClr val="FF0000"/>
                </a:solidFill>
              </a:rPr>
              <a:t>faddies</a:t>
            </a:r>
            <a:r>
              <a:rPr lang="en-US" altLang="zh-CN" sz="2000" b="1" dirty="0">
                <a:solidFill>
                  <a:srgbClr val="FF0000"/>
                </a:solidFill>
              </a:rPr>
              <a:t>" </a:t>
            </a:r>
            <a:r>
              <a:rPr lang="en-US" altLang="zh-CN" sz="2000" b="1" dirty="0">
                <a:solidFill>
                  <a:srgbClr val="0000FF"/>
                </a:solidFill>
              </a:rPr>
              <a:t>_____.</a:t>
            </a:r>
            <a:endParaRPr lang="zh-CN" altLang="zh-CN" sz="2000" b="1" dirty="0">
              <a:solidFill>
                <a:srgbClr val="0000FF"/>
              </a:solidFill>
            </a:endParaRPr>
          </a:p>
          <a:p>
            <a:pPr>
              <a:lnSpc>
                <a:spcPts val="2900"/>
              </a:lnSpc>
            </a:pPr>
            <a:r>
              <a:rPr lang="en-US" altLang="zh-CN" sz="2000" b="1" dirty="0" err="1"/>
              <a:t>A.don't</a:t>
            </a:r>
            <a:r>
              <a:rPr lang="en-US" altLang="zh-CN" sz="2000" b="1" dirty="0"/>
              <a:t> care much about money when buying things </a:t>
            </a:r>
            <a:br>
              <a:rPr lang="en-US" altLang="zh-CN" sz="2000" b="1" dirty="0"/>
            </a:br>
            <a:r>
              <a:rPr lang="en-US" altLang="zh-CN" sz="2000" b="1" dirty="0" err="1"/>
              <a:t>B.will</a:t>
            </a:r>
            <a:r>
              <a:rPr lang="en-US" altLang="zh-CN" sz="2000" b="1" dirty="0"/>
              <a:t> try their best to stay </a:t>
            </a:r>
            <a:r>
              <a:rPr lang="en-US" altLang="zh-CN" sz="2000" b="1" dirty="0">
                <a:solidFill>
                  <a:srgbClr val="FF0000"/>
                </a:solidFill>
              </a:rPr>
              <a:t>healthy </a:t>
            </a:r>
            <a:br>
              <a:rPr lang="en-US" altLang="zh-CN" sz="2000" b="1" dirty="0"/>
            </a:br>
            <a:r>
              <a:rPr lang="en-US" altLang="zh-CN" sz="2000" b="1" dirty="0" err="1"/>
              <a:t>C.often</a:t>
            </a:r>
            <a:r>
              <a:rPr lang="en-US" altLang="zh-CN" sz="2000" b="1" dirty="0"/>
              <a:t> stay up late to finish their job </a:t>
            </a:r>
            <a:br>
              <a:rPr lang="en-US" altLang="zh-CN" sz="2000" b="1" dirty="0"/>
            </a:br>
            <a:r>
              <a:rPr lang="en-US" altLang="zh-CN" sz="2000" b="1" dirty="0" err="1"/>
              <a:t>D.prefer</a:t>
            </a:r>
            <a:r>
              <a:rPr lang="en-US" altLang="zh-CN" sz="2000" b="1" dirty="0"/>
              <a:t> to ask others about what to do next</a:t>
            </a:r>
            <a:endParaRPr lang="zh-CN" altLang="zh-CN" sz="2000" b="1" dirty="0"/>
          </a:p>
        </p:txBody>
      </p:sp>
      <p:sp>
        <p:nvSpPr>
          <p:cNvPr id="2" name="矩形 1"/>
          <p:cNvSpPr/>
          <p:nvPr/>
        </p:nvSpPr>
        <p:spPr>
          <a:xfrm>
            <a:off x="5759194" y="2011547"/>
            <a:ext cx="1878167" cy="369332"/>
          </a:xfrm>
          <a:prstGeom prst="rect">
            <a:avLst/>
          </a:prstGeom>
          <a:ln w="19050">
            <a:solidFill>
              <a:srgbClr val="FF0000"/>
            </a:solidFill>
            <a:prstDash val="dash"/>
          </a:ln>
        </p:spPr>
        <p:txBody>
          <a:bodyPr wrap="square" rtlCol="0" anchor="ctr">
            <a:spAutoFit/>
          </a:bodyPr>
          <a:lstStyle/>
          <a:p>
            <a:pPr marL="228600" indent="266700" algn="ct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 name="直接连接符 7"/>
          <p:cNvCxnSpPr/>
          <p:nvPr/>
        </p:nvCxnSpPr>
        <p:spPr>
          <a:xfrm flipV="1">
            <a:off x="450651" y="2381034"/>
            <a:ext cx="1093224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object 27"/>
          <p:cNvSpPr/>
          <p:nvPr/>
        </p:nvSpPr>
        <p:spPr>
          <a:xfrm>
            <a:off x="9533358" y="5294785"/>
            <a:ext cx="1209972" cy="1346338"/>
          </a:xfrm>
          <a:prstGeom prst="rect">
            <a:avLst/>
          </a:prstGeom>
          <a:blipFill>
            <a:blip r:embed="rId1" cstate="print"/>
            <a:stretch>
              <a:fillRect/>
            </a:stretch>
          </a:blipFill>
        </p:spPr>
        <p:txBody>
          <a:bodyPr wrap="square" lIns="0" tIns="0" rIns="0" bIns="0" rtlCol="0"/>
          <a:lstStyle/>
          <a:p/>
        </p:txBody>
      </p:sp>
      <p:cxnSp>
        <p:nvCxnSpPr>
          <p:cNvPr id="7" name="直接连接符 6"/>
          <p:cNvCxnSpPr/>
          <p:nvPr/>
        </p:nvCxnSpPr>
        <p:spPr>
          <a:xfrm>
            <a:off x="397482" y="2786752"/>
            <a:ext cx="4390649" cy="131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81742" y="4311535"/>
            <a:ext cx="449778" cy="357446"/>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13471</Words>
  <Application>WPS 演示</Application>
  <PresentationFormat>宽屏</PresentationFormat>
  <Paragraphs>103</Paragraphs>
  <Slides>15</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等线</vt:lpstr>
      <vt:lpstr>Times New Roman</vt:lpstr>
      <vt:lpstr>罗马</vt:lpstr>
      <vt:lpstr>Segoe Print</vt:lpstr>
      <vt:lpstr>Calibri</vt:lpstr>
      <vt:lpstr>微软雅黑</vt:lpstr>
      <vt:lpstr>Arial Unicode MS</vt:lpstr>
      <vt:lpstr>等线 Light</vt:lpstr>
      <vt:lpstr>Times New Romance</vt:lpstr>
      <vt:lpstr>Edwardian Script ITC</vt:lpstr>
      <vt:lpstr>Mongolian Baiti</vt:lpstr>
      <vt:lpstr>Office 主题​​</vt:lpstr>
      <vt:lpstr>PowerPoint 演示文稿</vt:lpstr>
      <vt:lpstr>PowerPoint 演示文稿</vt:lpstr>
      <vt:lpstr>PowerPoint 演示文稿</vt:lpstr>
      <vt:lpstr>PowerPoint 演示文稿</vt:lpstr>
      <vt:lpstr>Task 3 : Passage Practice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阅读理解微技巧 3</dc:title>
  <dc:creator>李 利</dc:creator>
  <cp:lastModifiedBy>lina</cp:lastModifiedBy>
  <cp:revision>73</cp:revision>
  <dcterms:created xsi:type="dcterms:W3CDTF">2020-10-06T01:09:00Z</dcterms:created>
  <dcterms:modified xsi:type="dcterms:W3CDTF">2021-04-12T02:17:09Z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62B6E6506A174851BF9734B9D2FB790A</vt:lpwstr>
  </property>
</Properties>
</file>