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07" r:id="rId3"/>
    <p:sldId id="280" r:id="rId4"/>
    <p:sldId id="282" r:id="rId5"/>
    <p:sldId id="283" r:id="rId6"/>
    <p:sldId id="284" r:id="rId7"/>
    <p:sldId id="281" r:id="rId8"/>
    <p:sldId id="304" r:id="rId9"/>
    <p:sldId id="257" r:id="rId10"/>
    <p:sldId id="287" r:id="rId11"/>
    <p:sldId id="288" r:id="rId12"/>
    <p:sldId id="295" r:id="rId13"/>
    <p:sldId id="296" r:id="rId14"/>
    <p:sldId id="297" r:id="rId15"/>
    <p:sldId id="299" r:id="rId16"/>
    <p:sldId id="30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5400" b="1">
                <a:solidFill>
                  <a:srgbClr val="FF0000"/>
                </a:solidFill>
              </a:rPr>
              <a:t>       “</a:t>
            </a:r>
            <a:r>
              <a:rPr lang="zh-CN" altLang="en-US" sz="5400" b="1">
                <a:solidFill>
                  <a:srgbClr val="FF0000"/>
                </a:solidFill>
              </a:rPr>
              <a:t>待贾而沽</a:t>
            </a:r>
            <a:r>
              <a:rPr lang="en-US" altLang="zh-CN" sz="5400" b="1">
                <a:solidFill>
                  <a:srgbClr val="FF0000"/>
                </a:solidFill>
              </a:rPr>
              <a:t>”</a:t>
            </a:r>
            <a:r>
              <a:rPr lang="zh-CN" altLang="en-US" sz="5400" b="1">
                <a:solidFill>
                  <a:srgbClr val="FF0000"/>
                </a:solidFill>
              </a:rPr>
              <a:t>的现实意义</a:t>
            </a:r>
            <a:endParaRPr lang="zh-CN" altLang="en-US" sz="5400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 algn="ctr" fontAlgn="auto">
              <a:lnSpc>
                <a:spcPct val="160000"/>
              </a:lnSpc>
              <a:buNone/>
            </a:pPr>
            <a:r>
              <a:rPr lang="zh-CN" altLang="en-US" sz="5400" b="1">
                <a:solidFill>
                  <a:srgbClr val="0945A5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高度的自信</a:t>
            </a:r>
            <a:endParaRPr lang="zh-CN" altLang="en-US" sz="5400" b="1">
              <a:solidFill>
                <a:srgbClr val="0945A5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 marL="0" indent="0" algn="ctr" fontAlgn="auto">
              <a:lnSpc>
                <a:spcPct val="160000"/>
              </a:lnSpc>
              <a:buNone/>
            </a:pPr>
            <a:r>
              <a:rPr lang="zh-CN" altLang="en-US" sz="5400" b="1">
                <a:solidFill>
                  <a:srgbClr val="0945A5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强烈的使命意识</a:t>
            </a:r>
            <a:endParaRPr lang="zh-CN" altLang="en-US" sz="5400" b="1">
              <a:solidFill>
                <a:srgbClr val="0945A5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 marL="0" indent="0" algn="ctr" fontAlgn="auto">
              <a:lnSpc>
                <a:spcPct val="160000"/>
              </a:lnSpc>
              <a:buNone/>
            </a:pPr>
            <a:r>
              <a:rPr lang="zh-CN" altLang="en-US" sz="5400" b="1">
                <a:solidFill>
                  <a:srgbClr val="0945A5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积极的人生态度</a:t>
            </a:r>
            <a:endParaRPr lang="zh-CN" altLang="en-US" sz="5400" b="1">
              <a:solidFill>
                <a:srgbClr val="0945A5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 indent="0" fontAlgn="auto">
              <a:lnSpc>
                <a:spcPct val="130000"/>
              </a:lnSpc>
            </a:pPr>
            <a:endParaRPr lang="zh-CN" altLang="en-US" b="1"/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kisspng-china-drawing-landscape-painting-chinese-landscape-line-drawing-artwork-creative-5a9b795121c153.1970535615201385771383"/>
          <p:cNvPicPr>
            <a:picLocks noChangeAspect="1"/>
          </p:cNvPicPr>
          <p:nvPr/>
        </p:nvPicPr>
        <p:blipFill>
          <a:blip r:embed="rId1">
            <a:grayscl/>
            <a:lum bright="24000"/>
          </a:blip>
          <a:srcRect/>
          <a:stretch>
            <a:fillRect/>
          </a:stretch>
        </p:blipFill>
        <p:spPr>
          <a:xfrm>
            <a:off x="0" y="2672715"/>
            <a:ext cx="12192000" cy="42011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4715" y="172085"/>
            <a:ext cx="2428240" cy="76835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p>
            <a:r>
              <a:rPr lang="zh-CN" altLang="en-US" sz="4400" b="1">
                <a:solidFill>
                  <a:schemeClr val="tx1">
                    <a:lumMod val="85000"/>
                    <a:lumOff val="15000"/>
                  </a:schemeClr>
                </a:solidFill>
                <a:latin typeface="颜真卿颜体" panose="02010600030101010101" charset="-122"/>
                <a:ea typeface="颜真卿颜体" panose="02010600030101010101" charset="-122"/>
              </a:rPr>
              <a:t>待贾而沽</a:t>
            </a:r>
            <a:endParaRPr lang="zh-CN" altLang="en-US" sz="4400" b="1">
              <a:solidFill>
                <a:schemeClr val="tx1">
                  <a:lumMod val="85000"/>
                  <a:lumOff val="15000"/>
                </a:schemeClr>
              </a:solidFill>
              <a:latin typeface="颜真卿颜体" panose="02010600030101010101" charset="-122"/>
              <a:ea typeface="颜真卿颜体" panose="0201060003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118485" y="118745"/>
            <a:ext cx="875665" cy="875030"/>
            <a:chOff x="16829" y="8862"/>
            <a:chExt cx="1962" cy="1266"/>
          </a:xfrm>
        </p:grpSpPr>
        <p:pic>
          <p:nvPicPr>
            <p:cNvPr id="10" name="图片 9" descr="5c751d71cf7cb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7177" y="8514"/>
              <a:ext cx="1266" cy="1962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7336" y="9087"/>
              <a:ext cx="892" cy="82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dist"/>
              <a:r>
                <a:rPr lang="zh-CN" altLang="en-US" sz="1400">
                  <a:solidFill>
                    <a:srgbClr val="E5D3A5"/>
                  </a:solidFill>
                  <a:latin typeface="字体管家润行" panose="02010600010101010101" charset="-122"/>
                  <a:ea typeface="字体管家润行" panose="02010600010101010101" charset="-122"/>
                </a:rPr>
                <a:t>琉璃</a:t>
              </a:r>
              <a:endParaRPr lang="zh-CN" altLang="en-US" sz="1400">
                <a:solidFill>
                  <a:srgbClr val="E5D3A5"/>
                </a:solidFill>
                <a:latin typeface="字体管家润行" panose="02010600010101010101" charset="-122"/>
                <a:ea typeface="字体管家润行" panose="0201060001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67080" y="1266190"/>
            <a:ext cx="10657840" cy="5835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p>
            <a:pPr indent="45720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子绝四：</a:t>
            </a:r>
            <a:r>
              <a: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  <a:hlinkClick r:id="rId3" action="ppaction://hlinksldjump"/>
              </a:rPr>
              <a:t>毋意</a:t>
            </a:r>
            <a:r>
              <a: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，</a:t>
            </a:r>
            <a:r>
              <a: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  <a:sym typeface="+mn-ea"/>
                <a:hlinkClick r:id="rId3" action="ppaction://hlinksldjump"/>
              </a:rPr>
              <a:t>毋</a:t>
            </a:r>
            <a:r>
              <a: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  <a:hlinkClick r:id="rId3" action="ppaction://hlinksldjump"/>
              </a:rPr>
              <a:t>必</a:t>
            </a:r>
            <a:r>
              <a: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、</a:t>
            </a:r>
            <a:r>
              <a: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  <a:sym typeface="+mn-ea"/>
                <a:hlinkClick r:id="rId3" action="ppaction://hlinksldjump"/>
              </a:rPr>
              <a:t>毋</a:t>
            </a:r>
            <a:r>
              <a: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  <a:hlinkClick r:id="rId3" action="ppaction://hlinksldjump"/>
              </a:rPr>
              <a:t>固</a:t>
            </a:r>
            <a:r>
              <a: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、</a:t>
            </a:r>
            <a:r>
              <a:rPr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  <a:sym typeface="+mn-ea"/>
              </a:rPr>
              <a:t>毋</a:t>
            </a:r>
            <a:r>
              <a:rPr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我</a:t>
            </a:r>
            <a:r>
              <a: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。（9.4）</a:t>
            </a:r>
            <a:endParaRPr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苏新诗柳楷简体" panose="02000000000000000000" charset="-122"/>
              <a:ea typeface="方正苏新诗柳楷简体" panose="02000000000000000000" charset="-122"/>
              <a:cs typeface="方正苏新诗柳楷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7080" y="2096770"/>
            <a:ext cx="10657205" cy="4744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35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rgbClr val="0945A5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「评析」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有四种坏心态，人人皆所常有，而孔子是绝对杜绝的：</a:t>
            </a:r>
            <a:r>
              <a:rPr lang="zh-CN" altLang="en-US" sz="2800" b="1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臆测妄断心、期必苛求心、固执拘泥心、自我为尊心。</a:t>
            </a:r>
            <a:endParaRPr lang="zh-CN" altLang="en-US" sz="2800" b="1" dirty="0">
              <a:solidFill>
                <a:srgbClr val="FF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algn="l" fontAlgn="auto">
              <a:lnSpc>
                <a:spcPct val="135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ysClr val="windowText" lastClr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孔子连公山弗扰、佛肸这些小角色都想试一试，是</a:t>
            </a:r>
            <a:r>
              <a:rPr lang="zh-CN" altLang="en-US" sz="2800" b="1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源于自身强烈的使命感以及无比的政治自信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，是以</a:t>
            </a:r>
            <a:r>
              <a:rPr lang="zh-CN" altLang="en-US" sz="2800" b="1" u="sng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实现政治理想为前提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的，所以后来卫灵公给他六万石俸禄，却把他供起来，不执行他的主张的时候，他还是弃之若敝屣。 孔子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不是谋求自身利益，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要的不是利禄，是救天下，至于谁能做他恢复周礼的真命天子，他根本无所谓。这就是真孔子。</a:t>
            </a:r>
            <a:endParaRPr lang="zh-CN" altLang="en-US" sz="2800" b="1" dirty="0">
              <a:solidFill>
                <a:sysClr val="windowText" lastClr="00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kisspng-china-drawing-landscape-painting-chinese-landscape-line-drawing-artwork-creative-5a9b795121c153.1970535615201385771383"/>
          <p:cNvPicPr>
            <a:picLocks noChangeAspect="1"/>
          </p:cNvPicPr>
          <p:nvPr/>
        </p:nvPicPr>
        <p:blipFill>
          <a:blip r:embed="rId1">
            <a:grayscl/>
            <a:lum bright="24000"/>
          </a:blip>
          <a:srcRect/>
          <a:stretch>
            <a:fillRect/>
          </a:stretch>
        </p:blipFill>
        <p:spPr>
          <a:xfrm>
            <a:off x="0" y="2672715"/>
            <a:ext cx="12192000" cy="42011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7080" y="1155700"/>
            <a:ext cx="10657840" cy="230695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子曰：“</a:t>
            </a:r>
            <a:r>
              <a:rPr sz="3200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笃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信好学，守</a:t>
            </a:r>
            <a:r>
              <a:rPr sz="3200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死善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道。危邦不入，乱邦不居。天下有道则</a:t>
            </a:r>
            <a:r>
              <a:rPr sz="3200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见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，无道则隐。邦有道，贫且贱焉，耻也；邦无道，富且贵焉，耻也。”（</a:t>
            </a:r>
            <a:r>
              <a:rPr lang="en-US"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8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.1</a:t>
            </a:r>
            <a:r>
              <a:rPr lang="en-US"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3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）</a:t>
            </a:r>
            <a:endParaRPr sz="3200" dirty="0" smtClean="0">
              <a:latin typeface="方正大标宋简体" panose="02010601030101010101" charset="-122"/>
              <a:ea typeface="方正大标宋简体" panose="02010601030101010101" charset="-122"/>
              <a:cs typeface="方正大标宋简体" panose="0201060103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4715" y="172085"/>
            <a:ext cx="2428240" cy="76835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p>
            <a:r>
              <a:rPr lang="zh-CN" altLang="en-US" sz="4400" b="1">
                <a:solidFill>
                  <a:schemeClr val="tx1">
                    <a:lumMod val="85000"/>
                    <a:lumOff val="15000"/>
                  </a:schemeClr>
                </a:solidFill>
                <a:latin typeface="颜真卿颜体" panose="02010600030101010101" charset="-122"/>
                <a:ea typeface="颜真卿颜体" panose="02010600030101010101" charset="-122"/>
              </a:rPr>
              <a:t>待贾而沽</a:t>
            </a:r>
            <a:endParaRPr lang="zh-CN" altLang="en-US" sz="4400" b="1">
              <a:solidFill>
                <a:schemeClr val="tx1">
                  <a:lumMod val="85000"/>
                  <a:lumOff val="15000"/>
                </a:schemeClr>
              </a:solidFill>
              <a:latin typeface="颜真卿颜体" panose="02010600030101010101" charset="-122"/>
              <a:ea typeface="颜真卿颜体" panose="0201060003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118485" y="118745"/>
            <a:ext cx="875665" cy="875030"/>
            <a:chOff x="16829" y="8862"/>
            <a:chExt cx="1962" cy="1266"/>
          </a:xfrm>
        </p:grpSpPr>
        <p:pic>
          <p:nvPicPr>
            <p:cNvPr id="10" name="图片 9" descr="5c751d71cf7cb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7177" y="8514"/>
              <a:ext cx="1266" cy="1962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7336" y="9087"/>
              <a:ext cx="892" cy="82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dist"/>
              <a:r>
                <a:rPr lang="zh-CN" altLang="en-US" sz="1400">
                  <a:solidFill>
                    <a:srgbClr val="E5D3A5"/>
                  </a:solidFill>
                  <a:latin typeface="字体管家润行" panose="02010600010101010101" charset="-122"/>
                  <a:ea typeface="字体管家润行" panose="02010600010101010101" charset="-122"/>
                </a:rPr>
                <a:t>琉璃</a:t>
              </a:r>
              <a:endParaRPr lang="zh-CN" altLang="en-US" sz="1400">
                <a:solidFill>
                  <a:srgbClr val="E5D3A5"/>
                </a:solidFill>
                <a:latin typeface="字体管家润行" panose="02010600010101010101" charset="-122"/>
                <a:ea typeface="字体管家润行" panose="02010600010101010101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67715" y="3963035"/>
            <a:ext cx="10657205" cy="2084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35000"/>
              </a:lnSpc>
              <a:buClrTx/>
              <a:buSzTx/>
              <a:buFontTx/>
            </a:pPr>
            <a:r>
              <a:rPr lang="zh-CN" altLang="en-US" sz="3200" b="1" dirty="0">
                <a:solidFill>
                  <a:sysClr val="windowText" lastClr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「评析」</a:t>
            </a:r>
            <a:r>
              <a:rPr lang="zh-CN" altLang="en-US" sz="3200" b="1" dirty="0">
                <a:solidFill>
                  <a:sysClr val="windowText" lastClr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这段话是孔子较全面多层次地从横向讲述</a:t>
            </a:r>
            <a:r>
              <a:rPr lang="zh-CN" altLang="en-US" sz="3200" b="1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坚定信仰</a:t>
            </a:r>
            <a:r>
              <a:rPr lang="zh-CN" altLang="en-US" sz="3200" b="1" dirty="0">
                <a:solidFill>
                  <a:sysClr val="windowText" lastClr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坚持学习</a:t>
            </a:r>
            <a:r>
              <a:rPr lang="zh-CN" altLang="en-US" sz="3200" b="1" dirty="0">
                <a:solidFill>
                  <a:sysClr val="windowText" lastClr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以及</a:t>
            </a:r>
            <a:r>
              <a:rPr lang="zh-CN" altLang="en-US" sz="3200" b="1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对政治、国家、社会应持的正确态度</a:t>
            </a:r>
            <a:r>
              <a:rPr lang="zh-CN" altLang="en-US" sz="3200" b="1" dirty="0">
                <a:solidFill>
                  <a:sysClr val="windowText" lastClr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等诸多方面的观点。语言极简洁、内涵极丰富。</a:t>
            </a:r>
            <a:endParaRPr lang="zh-CN" altLang="en-US" sz="3200" b="1" dirty="0">
              <a:solidFill>
                <a:sysClr val="windowText" lastClr="00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kisspng-china-drawing-landscape-painting-chinese-landscape-line-drawing-artwork-creative-5a9b795121c153.1970535615201385771383"/>
          <p:cNvPicPr>
            <a:picLocks noChangeAspect="1"/>
          </p:cNvPicPr>
          <p:nvPr/>
        </p:nvPicPr>
        <p:blipFill>
          <a:blip r:embed="rId1">
            <a:grayscl/>
            <a:lum bright="24000"/>
          </a:blip>
          <a:srcRect/>
          <a:stretch>
            <a:fillRect/>
          </a:stretch>
        </p:blipFill>
        <p:spPr>
          <a:xfrm>
            <a:off x="0" y="2672715"/>
            <a:ext cx="12192000" cy="42011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0" y="0"/>
            <a:ext cx="12191365" cy="70700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35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rgbClr val="0945A5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一、</a:t>
            </a:r>
            <a:r>
              <a:rPr lang="zh-CN" altLang="en-US" sz="2800" b="1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坚定的信仰</a:t>
            </a:r>
            <a:r>
              <a:rPr lang="zh-CN" altLang="en-US" sz="2800" b="1" dirty="0">
                <a:solidFill>
                  <a:srgbClr val="0945A5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。这种信仰应包括哲学信仰、政治理想信仰、道德伦理信仰等方面。不仅对这些信仰有深刻的理解，而且笃信其真理性。</a:t>
            </a:r>
            <a:endParaRPr lang="zh-CN" altLang="en-US" sz="2800" b="1" dirty="0">
              <a:solidFill>
                <a:srgbClr val="0945A5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algn="l" fontAlgn="auto">
              <a:lnSpc>
                <a:spcPct val="135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rgbClr val="0945A5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二、</a:t>
            </a:r>
            <a:r>
              <a:rPr lang="zh-CN" altLang="en-US" sz="2800" b="1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好学精神</a:t>
            </a:r>
            <a:r>
              <a:rPr lang="zh-CN" altLang="en-US" sz="2800" b="1" dirty="0">
                <a:solidFill>
                  <a:srgbClr val="0945A5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。要学习知识，也要学习立身处世、人际交往等方面的道理、经验。</a:t>
            </a:r>
            <a:endParaRPr lang="zh-CN" altLang="en-US" sz="2800" b="1" dirty="0">
              <a:solidFill>
                <a:srgbClr val="0945A5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algn="l" fontAlgn="auto">
              <a:lnSpc>
                <a:spcPct val="135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rgbClr val="0945A5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三、</a:t>
            </a:r>
            <a:r>
              <a:rPr lang="zh-CN" altLang="en-US" sz="2800" b="1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誓死捍卫真理，坚持原则</a:t>
            </a:r>
            <a:r>
              <a:rPr lang="zh-CN" altLang="en-US" sz="2800" b="1" dirty="0">
                <a:solidFill>
                  <a:srgbClr val="0945A5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。要有为坚持真理坚持原则而献身的精神。</a:t>
            </a:r>
            <a:endParaRPr lang="zh-CN" altLang="en-US" sz="2800" b="1" dirty="0">
              <a:solidFill>
                <a:srgbClr val="0945A5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algn="l" fontAlgn="auto">
              <a:lnSpc>
                <a:spcPct val="135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rgbClr val="0945A5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四、要不断</a:t>
            </a:r>
            <a:r>
              <a:rPr lang="zh-CN" altLang="en-US" sz="2800" b="1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发扬和完善</a:t>
            </a:r>
            <a:r>
              <a:rPr lang="zh-CN" altLang="en-US" sz="2800" b="1" dirty="0">
                <a:solidFill>
                  <a:srgbClr val="0945A5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那些安邦治国、安身立命、做人处世的</a:t>
            </a:r>
            <a:r>
              <a:rPr lang="zh-CN" altLang="en-US" sz="2800" b="1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道德准则</a:t>
            </a:r>
            <a:r>
              <a:rPr lang="zh-CN" altLang="en-US" sz="2800" b="1" dirty="0">
                <a:solidFill>
                  <a:srgbClr val="0945A5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。</a:t>
            </a:r>
            <a:endParaRPr lang="zh-CN" altLang="en-US" sz="2800" b="1" dirty="0">
              <a:solidFill>
                <a:srgbClr val="0945A5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algn="l" fontAlgn="auto">
              <a:lnSpc>
                <a:spcPct val="135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rgbClr val="0945A5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五、</a:t>
            </a:r>
            <a:r>
              <a:rPr lang="zh-CN" altLang="en-US" sz="2800" b="1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不</a:t>
            </a:r>
            <a:r>
              <a:rPr lang="zh-CN" altLang="en-US" sz="2800" b="1" dirty="0">
                <a:solidFill>
                  <a:srgbClr val="0945A5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要进入政局危急的国家，</a:t>
            </a:r>
            <a:r>
              <a:rPr lang="zh-CN" altLang="en-US" sz="2800" b="1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作无谓的牺牲</a:t>
            </a:r>
            <a:r>
              <a:rPr lang="zh-CN" altLang="en-US" sz="2800" b="1" dirty="0">
                <a:solidFill>
                  <a:srgbClr val="0945A5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。</a:t>
            </a:r>
            <a:endParaRPr lang="zh-CN" altLang="en-US" sz="2800" b="1" dirty="0">
              <a:solidFill>
                <a:srgbClr val="0945A5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algn="l" fontAlgn="auto">
              <a:lnSpc>
                <a:spcPct val="135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rgbClr val="0945A5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六、</a:t>
            </a:r>
            <a:r>
              <a:rPr lang="zh-CN" altLang="en-US" sz="2800" b="1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不要居住在政局混乱，社会动荡不安的国家</a:t>
            </a:r>
            <a:r>
              <a:rPr lang="zh-CN" altLang="en-US" sz="2800" b="1" dirty="0">
                <a:solidFill>
                  <a:srgbClr val="0945A5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。</a:t>
            </a:r>
            <a:endParaRPr lang="zh-CN" altLang="en-US" sz="2800" b="1" dirty="0">
              <a:solidFill>
                <a:srgbClr val="0945A5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algn="l" fontAlgn="auto">
              <a:lnSpc>
                <a:spcPct val="135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rgbClr val="0945A5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七、</a:t>
            </a:r>
            <a:r>
              <a:rPr lang="zh-CN" altLang="en-US" sz="2800" b="1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政治稳定，天下清明出来做官。</a:t>
            </a:r>
            <a:endParaRPr lang="zh-CN" altLang="en-US" sz="2800" b="1" dirty="0">
              <a:solidFill>
                <a:srgbClr val="FF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algn="l" fontAlgn="auto">
              <a:lnSpc>
                <a:spcPct val="135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rgbClr val="0945A5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八、</a:t>
            </a:r>
            <a:r>
              <a:rPr lang="zh-CN" altLang="en-US" sz="2800" b="1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国家政治黑暗、腐败盛行，就要隐居不出。</a:t>
            </a:r>
            <a:endParaRPr lang="zh-CN" altLang="en-US" sz="2800" b="1" dirty="0">
              <a:solidFill>
                <a:srgbClr val="0945A5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algn="l" fontAlgn="auto">
              <a:lnSpc>
                <a:spcPct val="135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rgbClr val="0945A5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九、</a:t>
            </a:r>
            <a:r>
              <a:rPr lang="zh-CN" altLang="en-US" sz="2800" b="1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国家兴旺发达、人民安居乐业，而自身却甘愿贫贱的消极态度是可耻的。</a:t>
            </a:r>
            <a:endParaRPr lang="zh-CN" altLang="en-US" sz="2800" b="1" dirty="0">
              <a:solidFill>
                <a:srgbClr val="0945A5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algn="l" fontAlgn="auto">
              <a:lnSpc>
                <a:spcPct val="135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rgbClr val="0945A5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十、</a:t>
            </a:r>
            <a:r>
              <a:rPr lang="zh-CN" altLang="en-US" sz="2800" b="1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政治黑暗、社会腐败、百姓困苦、却去做官发财、也是耻辱的。</a:t>
            </a:r>
            <a:endParaRPr lang="zh-CN" altLang="en-US" sz="2800" b="1" dirty="0">
              <a:solidFill>
                <a:srgbClr val="FF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kisspng-china-drawing-landscape-painting-chinese-landscape-line-drawing-artwork-creative-5a9b795121c153.1970535615201385771383"/>
          <p:cNvPicPr>
            <a:picLocks noChangeAspect="1"/>
          </p:cNvPicPr>
          <p:nvPr/>
        </p:nvPicPr>
        <p:blipFill>
          <a:blip r:embed="rId1">
            <a:grayscl/>
            <a:lum bright="24000"/>
          </a:blip>
          <a:srcRect/>
          <a:stretch>
            <a:fillRect/>
          </a:stretch>
        </p:blipFill>
        <p:spPr>
          <a:xfrm>
            <a:off x="0" y="2672715"/>
            <a:ext cx="12192000" cy="42011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7080" y="1155700"/>
            <a:ext cx="10657840" cy="156845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子曰：“宁武子</a:t>
            </a:r>
            <a:r>
              <a:rPr lang="zh-CN"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，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邦有道</a:t>
            </a:r>
            <a:r>
              <a:rPr lang="zh-CN"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，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则</a:t>
            </a:r>
            <a:r>
              <a:rPr sz="3200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知</a:t>
            </a:r>
            <a:r>
              <a:rPr lang="zh-CN"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；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邦无道</a:t>
            </a:r>
            <a:r>
              <a:rPr lang="zh-CN"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，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则愚。其知可及也，其愚不可及也。”（</a:t>
            </a:r>
            <a:r>
              <a:rPr lang="en-US"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5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.</a:t>
            </a:r>
            <a:r>
              <a:rPr lang="en-US"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21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）</a:t>
            </a:r>
            <a:endParaRPr sz="3200" dirty="0" smtClean="0">
              <a:latin typeface="方正大标宋简体" panose="02010601030101010101" charset="-122"/>
              <a:ea typeface="方正大标宋简体" panose="02010601030101010101" charset="-122"/>
              <a:cs typeface="方正大标宋简体" panose="0201060103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4715" y="172085"/>
            <a:ext cx="2428240" cy="76835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p>
            <a:r>
              <a:rPr lang="zh-CN" altLang="en-US" sz="4400" b="1">
                <a:solidFill>
                  <a:schemeClr val="tx1">
                    <a:lumMod val="85000"/>
                    <a:lumOff val="15000"/>
                  </a:schemeClr>
                </a:solidFill>
                <a:latin typeface="颜真卿颜体" panose="02010600030101010101" charset="-122"/>
                <a:ea typeface="颜真卿颜体" panose="02010600030101010101" charset="-122"/>
              </a:rPr>
              <a:t>待贾而沽</a:t>
            </a:r>
            <a:endParaRPr lang="zh-CN" altLang="en-US" sz="4400" b="1">
              <a:solidFill>
                <a:schemeClr val="tx1">
                  <a:lumMod val="85000"/>
                  <a:lumOff val="15000"/>
                </a:schemeClr>
              </a:solidFill>
              <a:latin typeface="颜真卿颜体" panose="02010600030101010101" charset="-122"/>
              <a:ea typeface="颜真卿颜体" panose="0201060003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118485" y="118745"/>
            <a:ext cx="875665" cy="875030"/>
            <a:chOff x="16829" y="8862"/>
            <a:chExt cx="1962" cy="1266"/>
          </a:xfrm>
        </p:grpSpPr>
        <p:pic>
          <p:nvPicPr>
            <p:cNvPr id="10" name="图片 9" descr="5c751d71cf7cb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7177" y="8514"/>
              <a:ext cx="1266" cy="1962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7336" y="9087"/>
              <a:ext cx="892" cy="82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dist"/>
              <a:r>
                <a:rPr lang="zh-CN" altLang="en-US" sz="1400">
                  <a:solidFill>
                    <a:srgbClr val="E5D3A5"/>
                  </a:solidFill>
                  <a:latin typeface="字体管家润行" panose="02010600010101010101" charset="-122"/>
                  <a:ea typeface="字体管家润行" panose="02010600010101010101" charset="-122"/>
                </a:rPr>
                <a:t>琉璃</a:t>
              </a:r>
              <a:endParaRPr lang="zh-CN" altLang="en-US" sz="1400">
                <a:solidFill>
                  <a:srgbClr val="E5D3A5"/>
                </a:solidFill>
                <a:latin typeface="字体管家润行" panose="02010600010101010101" charset="-122"/>
                <a:ea typeface="字体管家润行" panose="0201060001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67080" y="3260090"/>
            <a:ext cx="10657840" cy="10763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子曰：“邦有道，危言危行；邦无道，危行言孙。”</a:t>
            </a:r>
            <a:r>
              <a: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（</a:t>
            </a:r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14</a:t>
            </a:r>
            <a:r>
              <a: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.</a:t>
            </a:r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3</a:t>
            </a:r>
            <a:r>
              <a: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）</a:t>
            </a:r>
            <a:endParaRPr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苏新诗柳楷简体" panose="02000000000000000000" charset="-122"/>
              <a:ea typeface="方正苏新诗柳楷简体" panose="02000000000000000000" charset="-122"/>
              <a:cs typeface="方正苏新诗柳楷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7080" y="5086350"/>
            <a:ext cx="10657840" cy="5835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聪明难，糊涂尤难，由聪明转入糊涂更难。</a:t>
            </a: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——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郑板桥语</a:t>
            </a:r>
            <a:endParaRPr lang="zh-CN" altLang="en-US" sz="3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苏新诗柳楷简体" panose="02000000000000000000" charset="-122"/>
              <a:ea typeface="方正苏新诗柳楷简体" panose="02000000000000000000" charset="-122"/>
              <a:cs typeface="方正苏新诗柳楷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kisspng-china-drawing-landscape-painting-chinese-landscape-line-drawing-artwork-creative-5a9b795121c153.1970535615201385771383"/>
          <p:cNvPicPr>
            <a:picLocks noChangeAspect="1"/>
          </p:cNvPicPr>
          <p:nvPr/>
        </p:nvPicPr>
        <p:blipFill>
          <a:blip r:embed="rId1">
            <a:grayscl/>
            <a:lum bright="24000"/>
          </a:blip>
          <a:srcRect/>
          <a:stretch>
            <a:fillRect/>
          </a:stretch>
        </p:blipFill>
        <p:spPr>
          <a:xfrm>
            <a:off x="0" y="2672715"/>
            <a:ext cx="12192000" cy="42011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7080" y="1145540"/>
            <a:ext cx="10657840" cy="5835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子曰：“</a:t>
            </a:r>
            <a:r>
              <a:rPr lang="zh-CN" sz="3200" dirty="0" smtClean="0">
                <a:solidFill>
                  <a:schemeClr val="tx1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道不同，不相为谋。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”（</a:t>
            </a:r>
            <a:r>
              <a:rPr lang="en-US"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15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.</a:t>
            </a:r>
            <a:r>
              <a:rPr lang="en-US"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40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）</a:t>
            </a:r>
            <a:endParaRPr sz="3200" dirty="0" smtClean="0">
              <a:latin typeface="方正大标宋简体" panose="02010601030101010101" charset="-122"/>
              <a:ea typeface="方正大标宋简体" panose="02010601030101010101" charset="-122"/>
              <a:cs typeface="方正大标宋简体" panose="0201060103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4715" y="172085"/>
            <a:ext cx="2428240" cy="76835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p>
            <a:r>
              <a:rPr lang="zh-CN" altLang="en-US" sz="4400" b="1">
                <a:solidFill>
                  <a:schemeClr val="tx1">
                    <a:lumMod val="85000"/>
                    <a:lumOff val="15000"/>
                  </a:schemeClr>
                </a:solidFill>
                <a:latin typeface="颜真卿颜体" panose="02010600030101010101" charset="-122"/>
                <a:ea typeface="颜真卿颜体" panose="02010600030101010101" charset="-122"/>
              </a:rPr>
              <a:t>待贾而沽</a:t>
            </a:r>
            <a:endParaRPr lang="zh-CN" altLang="en-US" sz="4400" b="1">
              <a:solidFill>
                <a:schemeClr val="tx1">
                  <a:lumMod val="85000"/>
                  <a:lumOff val="15000"/>
                </a:schemeClr>
              </a:solidFill>
              <a:latin typeface="颜真卿颜体" panose="02010600030101010101" charset="-122"/>
              <a:ea typeface="颜真卿颜体" panose="0201060003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118485" y="118745"/>
            <a:ext cx="875665" cy="875030"/>
            <a:chOff x="16829" y="8862"/>
            <a:chExt cx="1962" cy="1266"/>
          </a:xfrm>
        </p:grpSpPr>
        <p:pic>
          <p:nvPicPr>
            <p:cNvPr id="10" name="图片 9" descr="5c751d71cf7cb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7177" y="8514"/>
              <a:ext cx="1266" cy="1962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7336" y="9087"/>
              <a:ext cx="892" cy="82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dist"/>
              <a:r>
                <a:rPr lang="zh-CN" altLang="en-US" sz="1400">
                  <a:solidFill>
                    <a:srgbClr val="E5D3A5"/>
                  </a:solidFill>
                  <a:latin typeface="字体管家润行" panose="02010600010101010101" charset="-122"/>
                  <a:ea typeface="字体管家润行" panose="02010600010101010101" charset="-122"/>
                </a:rPr>
                <a:t>琉璃</a:t>
              </a:r>
              <a:endParaRPr lang="zh-CN" altLang="en-US" sz="1400">
                <a:solidFill>
                  <a:srgbClr val="E5D3A5"/>
                </a:solidFill>
                <a:latin typeface="字体管家润行" panose="02010600010101010101" charset="-122"/>
                <a:ea typeface="字体管家润行" panose="0201060001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67080" y="1955800"/>
            <a:ext cx="10657840" cy="20612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p>
            <a:pPr indent="45720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管宁、华歆共园中锄菜。见地有片金，管挥锄与瓦石不异，华捉而掷去之。又尝同席读书，有乘轩冕过门者，宁读书如故，歆废书出观。宁割席分坐，曰:"子非吾友也。"</a:t>
            </a:r>
            <a:endParaRPr sz="3200" b="1">
              <a:solidFill>
                <a:srgbClr val="0945A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苏新诗柳楷简体" panose="02000000000000000000" charset="-122"/>
              <a:ea typeface="方正苏新诗柳楷简体" panose="02000000000000000000" charset="-122"/>
              <a:cs typeface="方正苏新诗柳楷简体" panose="02000000000000000000" charset="-122"/>
            </a:endParaRPr>
          </a:p>
          <a:p>
            <a:pPr indent="45720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——</a:t>
            </a:r>
            <a:r>
              <a:rPr lang="zh-CN" altLang="en-US"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《世说新语》</a:t>
            </a:r>
            <a:endParaRPr lang="zh-CN" altLang="en-US" sz="3200" b="1">
              <a:solidFill>
                <a:srgbClr val="0945A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苏新诗柳楷简体" panose="02000000000000000000" charset="-122"/>
              <a:ea typeface="方正苏新诗柳楷简体" panose="02000000000000000000" charset="-122"/>
              <a:cs typeface="方正苏新诗柳楷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7080" y="4383405"/>
            <a:ext cx="10657840" cy="15684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p>
            <a:pPr indent="45720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伯夷、叔齐义不食周粟，饿死于首阳山。司马迁感叹说：“道不同，不相为谋。”亦各从其志也。</a:t>
            </a:r>
            <a:endParaRPr sz="3200" b="1">
              <a:solidFill>
                <a:srgbClr val="0945A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苏新诗柳楷简体" panose="02000000000000000000" charset="-122"/>
              <a:ea typeface="方正苏新诗柳楷简体" panose="02000000000000000000" charset="-122"/>
              <a:cs typeface="方正苏新诗柳楷简体" panose="02000000000000000000" charset="-122"/>
            </a:endParaRPr>
          </a:p>
          <a:p>
            <a:pPr indent="45720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——《</a:t>
            </a:r>
            <a:r>
              <a:rPr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  <a:sym typeface="+mn-ea"/>
              </a:rPr>
              <a:t>史记·伯夷叔齐列传</a:t>
            </a:r>
            <a:r>
              <a:rPr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》</a:t>
            </a:r>
            <a:endParaRPr sz="3200" b="1">
              <a:solidFill>
                <a:srgbClr val="0945A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苏新诗柳楷简体" panose="02000000000000000000" charset="-122"/>
              <a:ea typeface="方正苏新诗柳楷简体" panose="02000000000000000000" charset="-122"/>
              <a:cs typeface="方正苏新诗柳楷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kisspng-china-poster-ink-wash-painting-qingming-chinese-ink-painting-style-5a9c91e168f8d2.19430197152021040143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9474200" y="-436245"/>
            <a:ext cx="2904490" cy="2724785"/>
          </a:xfrm>
          <a:prstGeom prst="rect">
            <a:avLst/>
          </a:prstGeom>
        </p:spPr>
      </p:pic>
      <p:pic>
        <p:nvPicPr>
          <p:cNvPr id="7" name="图片 6" descr="kisspng-china-drawing-landscape-painting-chinese-landscape-line-drawing-artwork-creative-5a9b795121c153.1970535615201385771383"/>
          <p:cNvPicPr>
            <a:picLocks noChangeAspect="1"/>
          </p:cNvPicPr>
          <p:nvPr/>
        </p:nvPicPr>
        <p:blipFill>
          <a:blip r:embed="rId2">
            <a:grayscl/>
            <a:lum bright="30000"/>
          </a:blip>
          <a:srcRect/>
          <a:stretch>
            <a:fillRect/>
          </a:stretch>
        </p:blipFill>
        <p:spPr>
          <a:xfrm>
            <a:off x="0" y="2672715"/>
            <a:ext cx="12192000" cy="42011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882630" y="2159000"/>
            <a:ext cx="921385" cy="254000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颜真卿颜体" panose="02010600030101010101" charset="-122"/>
                <a:ea typeface="颜真卿颜体" panose="02010600030101010101" charset="-122"/>
              </a:rPr>
              <a:t>道路自信</a:t>
            </a:r>
            <a:endParaRPr lang="zh-CN" altLang="en-US" sz="4800" b="1">
              <a:solidFill>
                <a:schemeClr val="tx1">
                  <a:lumMod val="85000"/>
                  <a:lumOff val="15000"/>
                </a:schemeClr>
              </a:solidFill>
              <a:latin typeface="颜真卿颜体" panose="02010600030101010101" charset="-122"/>
              <a:ea typeface="颜真卿颜体" panose="0201060003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905490" y="4699000"/>
            <a:ext cx="875665" cy="875030"/>
            <a:chOff x="16829" y="8862"/>
            <a:chExt cx="1962" cy="1266"/>
          </a:xfrm>
        </p:grpSpPr>
        <p:pic>
          <p:nvPicPr>
            <p:cNvPr id="10" name="图片 9" descr="5c751d71cf7cb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7177" y="8514"/>
              <a:ext cx="1266" cy="1962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7336" y="9087"/>
              <a:ext cx="892" cy="82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dist"/>
              <a:r>
                <a:rPr lang="zh-CN" altLang="en-US" sz="1400">
                  <a:solidFill>
                    <a:srgbClr val="E5D3A5"/>
                  </a:solidFill>
                  <a:latin typeface="字体管家润行" panose="02010600010101010101" charset="-122"/>
                  <a:ea typeface="字体管家润行" panose="02010600010101010101" charset="-122"/>
                </a:rPr>
                <a:t>琉璃</a:t>
              </a:r>
              <a:endParaRPr lang="zh-CN" altLang="en-US" sz="1400">
                <a:solidFill>
                  <a:srgbClr val="E5D3A5"/>
                </a:solidFill>
                <a:latin typeface="字体管家润行" panose="02010600010101010101" charset="-122"/>
                <a:ea typeface="字体管家润行" panose="0201060001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88645" y="1433195"/>
            <a:ext cx="9942195" cy="274891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l" fontAlgn="base">
              <a:lnSpc>
                <a:spcPct val="120000"/>
              </a:lnSpc>
            </a:pPr>
            <a:r>
              <a:rPr lang="en-US" altLang="zh-CN"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12.</a:t>
            </a:r>
            <a:r>
              <a:rPr lang="zh-CN" altLang="en-US" sz="2800" b="1" dirty="0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阳货欲见孔子，孔子不见。</a:t>
            </a:r>
            <a:r>
              <a:rPr lang="zh-CN" altLang="en-US" sz="2800" b="1" dirty="0">
                <a:solidFill>
                  <a:srgbClr val="FF33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归</a:t>
            </a:r>
            <a:r>
              <a:rPr lang="zh-CN" altLang="en-US" sz="2800" b="1" dirty="0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孔子豚。孔子</a:t>
            </a:r>
            <a:r>
              <a:rPr lang="zh-CN" altLang="en-US" sz="2800" b="1" dirty="0">
                <a:solidFill>
                  <a:srgbClr val="FF33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时</a:t>
            </a:r>
            <a:r>
              <a:rPr lang="zh-CN" altLang="en-US" sz="2800" b="1" dirty="0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其</a:t>
            </a:r>
            <a:r>
              <a:rPr lang="zh-CN" altLang="en-US" sz="2800" b="1" dirty="0">
                <a:solidFill>
                  <a:srgbClr val="FF33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亡</a:t>
            </a:r>
            <a:r>
              <a:rPr lang="zh-CN" altLang="en-US" sz="2800" b="1" dirty="0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也，而往拜之，遇</a:t>
            </a:r>
            <a:r>
              <a:rPr lang="zh-CN" altLang="en-US" sz="2800" b="1" dirty="0">
                <a:solidFill>
                  <a:srgbClr val="FF33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诸塗</a:t>
            </a:r>
            <a:r>
              <a:rPr lang="zh-CN" altLang="en-US" sz="2800" b="1" dirty="0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。</a:t>
            </a:r>
            <a:endParaRPr lang="zh-CN" altLang="en-US" sz="2800" b="1" dirty="0">
              <a:latin typeface="方正大标宋简体" panose="02010601030101010101" charset="-122"/>
              <a:ea typeface="方正大标宋简体" panose="02010601030101010101" charset="-122"/>
              <a:cs typeface="方正大标宋简体" panose="02010601030101010101" charset="-122"/>
            </a:endParaRPr>
          </a:p>
          <a:p>
            <a:pPr algn="l" fontAlgn="base">
              <a:lnSpc>
                <a:spcPct val="12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      谓孔子曰：“来！予与尔言。”曰：“怀其</a:t>
            </a:r>
            <a:r>
              <a:rPr lang="zh-CN" altLang="en-US" sz="2800" b="1" dirty="0">
                <a:solidFill>
                  <a:srgbClr val="FF33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宝</a:t>
            </a:r>
            <a:r>
              <a:rPr lang="zh-CN" altLang="en-US" sz="2800" b="1" dirty="0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而</a:t>
            </a:r>
            <a:r>
              <a:rPr lang="zh-CN" altLang="en-US" sz="2800" b="1" dirty="0">
                <a:solidFill>
                  <a:srgbClr val="FF33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迷</a:t>
            </a:r>
            <a:r>
              <a:rPr lang="zh-CN" altLang="en-US" sz="2800" b="1" dirty="0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其邦，可谓仁乎？”曰：“不可。好从事而</a:t>
            </a:r>
            <a:r>
              <a:rPr lang="zh-CN" altLang="en-US" sz="2800" b="1" dirty="0">
                <a:solidFill>
                  <a:srgbClr val="FF33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亟</a:t>
            </a:r>
            <a:r>
              <a:rPr lang="zh-CN" altLang="en-US" sz="2800" b="1" dirty="0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失时，可谓</a:t>
            </a:r>
            <a:r>
              <a:rPr lang="zh-CN" altLang="en-US" sz="2800" b="1" dirty="0">
                <a:solidFill>
                  <a:srgbClr val="FF33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知</a:t>
            </a:r>
            <a:r>
              <a:rPr lang="zh-CN" altLang="en-US" sz="2800" b="1" dirty="0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乎？”曰：“不可。日月逝矣，</a:t>
            </a:r>
            <a:r>
              <a:rPr lang="zh-CN" altLang="en-US" sz="2800" b="1" u="sng" dirty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岁不我与</a:t>
            </a:r>
            <a:r>
              <a:rPr lang="zh-CN" altLang="en-US" sz="2800" b="1" dirty="0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。” 孔子曰：“诺。吾将仕矣。”</a:t>
            </a:r>
            <a:r>
              <a:rPr lang="en-US" altLang="zh-CN" sz="2800" b="1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(17.1)</a:t>
            </a:r>
            <a:endParaRPr sz="3200" dirty="0" smtClean="0">
              <a:latin typeface="方正大标宋简体" panose="02010601030101010101" charset="-122"/>
              <a:ea typeface="方正大标宋简体" panose="02010601030101010101" charset="-122"/>
              <a:cs typeface="方正大标宋简体" panose="02010601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4505" y="5236845"/>
            <a:ext cx="9537700" cy="6451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p>
            <a:pPr indent="45720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36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子绝四：毋意，</a:t>
            </a:r>
            <a:r>
              <a:rPr sz="36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  <a:sym typeface="+mn-ea"/>
              </a:rPr>
              <a:t>毋</a:t>
            </a:r>
            <a:r>
              <a:rPr sz="36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必、</a:t>
            </a:r>
            <a:r>
              <a:rPr sz="36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  <a:sym typeface="+mn-ea"/>
              </a:rPr>
              <a:t>毋</a:t>
            </a:r>
            <a:r>
              <a:rPr sz="36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固、</a:t>
            </a:r>
            <a:r>
              <a:rPr sz="36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  <a:sym typeface="+mn-ea"/>
              </a:rPr>
              <a:t>毋</a:t>
            </a:r>
            <a:r>
              <a:rPr sz="36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我。（9.4）</a:t>
            </a:r>
            <a:endParaRPr sz="3600" b="1">
              <a:solidFill>
                <a:srgbClr val="0945A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苏新诗柳楷简体" panose="02000000000000000000" charset="-122"/>
              <a:ea typeface="方正苏新诗柳楷简体" panose="02000000000000000000" charset="-122"/>
              <a:cs typeface="方正苏新诗柳楷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  <p:bldP spid="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kisspng-china-drawing-landscape-painting-chinese-landscape-line-drawing-artwork-creative-5a9b795121c153.1970535615201385771383"/>
          <p:cNvPicPr>
            <a:picLocks noChangeAspect="1"/>
          </p:cNvPicPr>
          <p:nvPr/>
        </p:nvPicPr>
        <p:blipFill>
          <a:blip r:embed="rId1">
            <a:grayscl/>
            <a:lum bright="24000"/>
          </a:blip>
          <a:srcRect/>
          <a:stretch>
            <a:fillRect/>
          </a:stretch>
        </p:blipFill>
        <p:spPr>
          <a:xfrm>
            <a:off x="0" y="2672715"/>
            <a:ext cx="12192000" cy="42011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7715" y="1091565"/>
            <a:ext cx="10657840" cy="193802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sz="3200" u="sng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子畏于匡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，曰：“文王既</a:t>
            </a:r>
            <a:r>
              <a:rPr sz="3200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没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，文不在斯乎？天之将丧</a:t>
            </a:r>
            <a:r>
              <a:rPr sz="3200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斯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文也，</a:t>
            </a:r>
            <a:r>
              <a:rPr sz="3200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后死者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不得</a:t>
            </a:r>
            <a:r>
              <a:rPr sz="3200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与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斯文也；天之未丧斯文也，匡人</a:t>
            </a:r>
            <a:r>
              <a:rPr sz="3200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其</a:t>
            </a:r>
            <a:r>
              <a:rPr sz="3200" u="sng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如予何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？” （9.</a:t>
            </a:r>
            <a:r>
              <a:rPr lang="en-US"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5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）</a:t>
            </a:r>
            <a:endParaRPr sz="3200" dirty="0" smtClean="0">
              <a:latin typeface="方正大标宋简体" panose="02010601030101010101" charset="-122"/>
              <a:ea typeface="方正大标宋简体" panose="02010601030101010101" charset="-122"/>
              <a:cs typeface="方正大标宋简体" panose="0201060103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4715" y="172085"/>
            <a:ext cx="2428240" cy="76835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p>
            <a:r>
              <a:rPr lang="zh-CN" altLang="en-US" sz="4400" b="1">
                <a:solidFill>
                  <a:schemeClr val="tx1">
                    <a:lumMod val="85000"/>
                    <a:lumOff val="15000"/>
                  </a:schemeClr>
                </a:solidFill>
                <a:latin typeface="颜真卿颜体" panose="02010600030101010101" charset="-122"/>
                <a:ea typeface="颜真卿颜体" panose="02010600030101010101" charset="-122"/>
              </a:rPr>
              <a:t>自信孔子</a:t>
            </a:r>
            <a:endParaRPr lang="zh-CN" altLang="en-US" sz="4400" b="1">
              <a:solidFill>
                <a:schemeClr val="tx1">
                  <a:lumMod val="85000"/>
                  <a:lumOff val="15000"/>
                </a:schemeClr>
              </a:solidFill>
              <a:latin typeface="颜真卿颜体" panose="02010600030101010101" charset="-122"/>
              <a:ea typeface="颜真卿颜体" panose="0201060003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118485" y="118745"/>
            <a:ext cx="875665" cy="875030"/>
            <a:chOff x="16829" y="8862"/>
            <a:chExt cx="1962" cy="1266"/>
          </a:xfrm>
        </p:grpSpPr>
        <p:pic>
          <p:nvPicPr>
            <p:cNvPr id="10" name="图片 9" descr="5c751d71cf7cb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7177" y="8514"/>
              <a:ext cx="1266" cy="1962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7336" y="9087"/>
              <a:ext cx="892" cy="82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dist"/>
              <a:r>
                <a:rPr lang="zh-CN" altLang="en-US" sz="1400">
                  <a:solidFill>
                    <a:srgbClr val="E5D3A5"/>
                  </a:solidFill>
                  <a:latin typeface="字体管家润行" panose="02010600010101010101" charset="-122"/>
                  <a:ea typeface="字体管家润行" panose="02010600010101010101" charset="-122"/>
                </a:rPr>
                <a:t>琉璃</a:t>
              </a:r>
              <a:endParaRPr lang="zh-CN" altLang="en-US" sz="1400">
                <a:solidFill>
                  <a:srgbClr val="E5D3A5"/>
                </a:solidFill>
                <a:latin typeface="字体管家润行" panose="02010600010101010101" charset="-122"/>
                <a:ea typeface="字体管家润行" panose="02010600010101010101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67080" y="3403600"/>
            <a:ext cx="10657840" cy="30460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将适陈，过匡，颜刻为仆，以其策指之曰：“昔吾入此，由彼缺也。”匡人闻之，以为鲁之阳虎。阳虎尝暴匡人，匡人于是遂止孔子。孔子状类阳虎，拘焉五日，颜渊后，子曰：“吾以汝为死矣。”颜渊曰：“子在，回何敢死！”匡人拘孔子益急，弟子惧。孔子曰</a:t>
            </a:r>
            <a:r>
              <a:rPr lang="en-US" altLang="zh-CN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……</a:t>
            </a: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孔子使从者为宁武子臣于卫，然后得去。</a:t>
            </a: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  <a:sym typeface="+mn-ea"/>
              </a:rPr>
              <a:t>——《史记·孔子世家》</a:t>
            </a:r>
            <a:endParaRPr lang="zh-CN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苏新诗柳楷简体" panose="02000000000000000000" charset="-122"/>
              <a:ea typeface="方正苏新诗柳楷简体" panose="02000000000000000000" charset="-122"/>
              <a:cs typeface="方正苏新诗柳楷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kisspng-china-drawing-landscape-painting-chinese-landscape-line-drawing-artwork-creative-5a9b795121c153.1970535615201385771383"/>
          <p:cNvPicPr>
            <a:picLocks noChangeAspect="1"/>
          </p:cNvPicPr>
          <p:nvPr/>
        </p:nvPicPr>
        <p:blipFill>
          <a:blip r:embed="rId1">
            <a:grayscl/>
            <a:lum bright="24000"/>
          </a:blip>
          <a:srcRect/>
          <a:stretch>
            <a:fillRect/>
          </a:stretch>
        </p:blipFill>
        <p:spPr>
          <a:xfrm>
            <a:off x="0" y="2672715"/>
            <a:ext cx="12192000" cy="42011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4715" y="172085"/>
            <a:ext cx="2428240" cy="76835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p>
            <a:r>
              <a:rPr lang="zh-CN" altLang="en-US" sz="4400" b="1">
                <a:solidFill>
                  <a:schemeClr val="tx1">
                    <a:lumMod val="85000"/>
                    <a:lumOff val="15000"/>
                  </a:schemeClr>
                </a:solidFill>
                <a:latin typeface="颜真卿颜体" panose="02010600030101010101" charset="-122"/>
                <a:ea typeface="颜真卿颜体" panose="02010600030101010101" charset="-122"/>
              </a:rPr>
              <a:t>自信孔子</a:t>
            </a:r>
            <a:endParaRPr lang="zh-CN" altLang="en-US" sz="4400" b="1">
              <a:solidFill>
                <a:schemeClr val="tx1">
                  <a:lumMod val="85000"/>
                  <a:lumOff val="15000"/>
                </a:schemeClr>
              </a:solidFill>
              <a:latin typeface="颜真卿颜体" panose="02010600030101010101" charset="-122"/>
              <a:ea typeface="颜真卿颜体" panose="0201060003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118485" y="118745"/>
            <a:ext cx="875665" cy="875030"/>
            <a:chOff x="16829" y="8862"/>
            <a:chExt cx="1962" cy="1266"/>
          </a:xfrm>
        </p:grpSpPr>
        <p:pic>
          <p:nvPicPr>
            <p:cNvPr id="10" name="图片 9" descr="5c751d71cf7cb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7177" y="8514"/>
              <a:ext cx="1266" cy="1962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7336" y="9087"/>
              <a:ext cx="892" cy="82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dist"/>
              <a:r>
                <a:rPr lang="zh-CN" altLang="en-US" sz="1400">
                  <a:solidFill>
                    <a:srgbClr val="E5D3A5"/>
                  </a:solidFill>
                  <a:latin typeface="字体管家润行" panose="02010600010101010101" charset="-122"/>
                  <a:ea typeface="字体管家润行" panose="02010600010101010101" charset="-122"/>
                </a:rPr>
                <a:t>琉璃</a:t>
              </a:r>
              <a:endParaRPr lang="zh-CN" altLang="en-US" sz="1400">
                <a:solidFill>
                  <a:srgbClr val="E5D3A5"/>
                </a:solidFill>
                <a:latin typeface="字体管家润行" panose="02010600010101010101" charset="-122"/>
                <a:ea typeface="字体管家润行" panose="02010600010101010101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67080" y="1243330"/>
            <a:ext cx="10657840" cy="5835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死而不吊者三：畏、厌、溺。</a:t>
            </a:r>
            <a:r>
              <a:rPr lang="en-US"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——</a:t>
            </a:r>
            <a:r>
              <a:rPr lang="zh-CN" altLang="en-US"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《礼记·檀弓》</a:t>
            </a:r>
            <a:endParaRPr lang="zh-CN" altLang="en-US" sz="3200" b="1">
              <a:solidFill>
                <a:srgbClr val="0945A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苏新诗柳楷简体" panose="02000000000000000000" charset="-122"/>
              <a:ea typeface="方正苏新诗柳楷简体" panose="02000000000000000000" charset="-122"/>
              <a:cs typeface="方正苏新诗柳楷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7080" y="2076450"/>
            <a:ext cx="10657840" cy="10763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为天地立心</a:t>
            </a:r>
            <a:r>
              <a:rPr lang="zh-CN"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，</a:t>
            </a:r>
            <a:r>
              <a:rPr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为生民立命</a:t>
            </a:r>
            <a:r>
              <a:rPr lang="zh-CN"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，</a:t>
            </a:r>
            <a:r>
              <a:rPr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为往圣继绝学</a:t>
            </a:r>
            <a:r>
              <a:rPr lang="zh-CN"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，</a:t>
            </a:r>
            <a:r>
              <a:rPr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为万世开太平</a:t>
            </a:r>
            <a:r>
              <a:rPr lang="zh-CN"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。</a:t>
            </a:r>
            <a:endParaRPr sz="3200" b="1">
              <a:solidFill>
                <a:srgbClr val="0945A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苏新诗柳楷简体" panose="02000000000000000000" charset="-122"/>
              <a:ea typeface="方正苏新诗柳楷简体" panose="02000000000000000000" charset="-122"/>
              <a:cs typeface="方正苏新诗柳楷简体" panose="02000000000000000000" charset="-122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——</a:t>
            </a:r>
            <a:r>
              <a:rPr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  <a:sym typeface="+mn-ea"/>
              </a:rPr>
              <a:t>张载</a:t>
            </a:r>
            <a:r>
              <a:rPr lang="zh-CN" altLang="en-US"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《</a:t>
            </a:r>
            <a:r>
              <a:rPr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  <a:sym typeface="+mn-ea"/>
              </a:rPr>
              <a:t>横渠</a:t>
            </a:r>
            <a:r>
              <a:rPr lang="zh-CN"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  <a:sym typeface="+mn-ea"/>
              </a:rPr>
              <a:t>语录</a:t>
            </a:r>
            <a:r>
              <a:rPr lang="zh-CN" altLang="en-US"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》</a:t>
            </a:r>
            <a:endParaRPr lang="zh-CN" altLang="en-US" sz="3200" b="1">
              <a:solidFill>
                <a:srgbClr val="0945A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苏新诗柳楷简体" panose="02000000000000000000" charset="-122"/>
              <a:ea typeface="方正苏新诗柳楷简体" panose="02000000000000000000" charset="-122"/>
              <a:cs typeface="方正苏新诗柳楷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6750" y="3200400"/>
            <a:ext cx="11391900" cy="3580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35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rgbClr val="0945A5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「评析」 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    </a:t>
            </a:r>
            <a:endParaRPr lang="zh-CN" altLang="en-US" sz="2400" b="1" dirty="0">
              <a:solidFill>
                <a:sysClr val="windowText" lastClr="00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+mn-ea"/>
            </a:endParaRPr>
          </a:p>
          <a:p>
            <a:pPr algn="l" fontAlgn="auto">
              <a:lnSpc>
                <a:spcPct val="135000"/>
              </a:lnSpc>
              <a:buClrTx/>
              <a:buSzTx/>
              <a:buFontTx/>
            </a:pPr>
            <a:r>
              <a:rPr lang="zh-CN" altLang="en-US" sz="2800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孔子气势宏大，以中华文化遗产的传承人自居。这种</a:t>
            </a:r>
            <a:r>
              <a:rPr lang="zh-CN" altLang="en-US" sz="2800" b="1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文化传承的使命感、责任感</a:t>
            </a:r>
            <a:r>
              <a:rPr lang="zh-CN" altLang="en-US" sz="2800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，影响着一代一代的读书人。这个使命是什么？就是来自文王的文化传统——具体的说，就应该包括“礼、仁”这些孔子提倡的东西。孔子认为自己的任务就是要把它们给传播下去，发扬光大。否则“后死者不得与于斯文也”，后代子孙就会失去这个“文”了。</a:t>
            </a:r>
            <a:endParaRPr lang="zh-CN" altLang="en-US" sz="2800" b="1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2" grpId="0" bldLvl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kisspng-china-drawing-landscape-painting-chinese-landscape-line-drawing-artwork-creative-5a9b795121c153.1970535615201385771383"/>
          <p:cNvPicPr>
            <a:picLocks noChangeAspect="1"/>
          </p:cNvPicPr>
          <p:nvPr/>
        </p:nvPicPr>
        <p:blipFill>
          <a:blip r:embed="rId1">
            <a:grayscl/>
            <a:lum bright="24000"/>
          </a:blip>
          <a:srcRect/>
          <a:stretch>
            <a:fillRect/>
          </a:stretch>
        </p:blipFill>
        <p:spPr>
          <a:xfrm>
            <a:off x="0" y="2672715"/>
            <a:ext cx="12192000" cy="42011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7715" y="1091565"/>
            <a:ext cx="10657840" cy="70675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子曰：“天</a:t>
            </a:r>
            <a:r>
              <a:rPr sz="3200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生</a:t>
            </a:r>
            <a:r>
              <a:rPr sz="3200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德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于予，桓魋其</a:t>
            </a:r>
            <a:r>
              <a:rPr sz="3200" u="sng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如予何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？”（</a:t>
            </a:r>
            <a:r>
              <a:rPr lang="en-US"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7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.</a:t>
            </a:r>
            <a:r>
              <a:rPr lang="en-US"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23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）</a:t>
            </a:r>
            <a:endParaRPr sz="3200" dirty="0" smtClean="0">
              <a:latin typeface="方正大标宋简体" panose="02010601030101010101" charset="-122"/>
              <a:ea typeface="方正大标宋简体" panose="02010601030101010101" charset="-122"/>
              <a:cs typeface="方正大标宋简体" panose="0201060103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4715" y="172085"/>
            <a:ext cx="2428240" cy="76835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p>
            <a:r>
              <a:rPr lang="zh-CN" altLang="en-US" sz="4400" b="1">
                <a:solidFill>
                  <a:schemeClr val="tx1">
                    <a:lumMod val="85000"/>
                    <a:lumOff val="15000"/>
                  </a:schemeClr>
                </a:solidFill>
                <a:latin typeface="颜真卿颜体" panose="02010600030101010101" charset="-122"/>
                <a:ea typeface="颜真卿颜体" panose="02010600030101010101" charset="-122"/>
              </a:rPr>
              <a:t>自信孔子</a:t>
            </a:r>
            <a:endParaRPr lang="zh-CN" altLang="en-US" sz="4400" b="1">
              <a:solidFill>
                <a:schemeClr val="tx1">
                  <a:lumMod val="85000"/>
                  <a:lumOff val="15000"/>
                </a:schemeClr>
              </a:solidFill>
              <a:latin typeface="颜真卿颜体" panose="02010600030101010101" charset="-122"/>
              <a:ea typeface="颜真卿颜体" panose="0201060003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118485" y="118745"/>
            <a:ext cx="875665" cy="875030"/>
            <a:chOff x="16829" y="8862"/>
            <a:chExt cx="1962" cy="1266"/>
          </a:xfrm>
        </p:grpSpPr>
        <p:pic>
          <p:nvPicPr>
            <p:cNvPr id="10" name="图片 9" descr="5c751d71cf7cb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7177" y="8514"/>
              <a:ext cx="1266" cy="1962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7336" y="9087"/>
              <a:ext cx="892" cy="82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dist"/>
              <a:r>
                <a:rPr lang="zh-CN" altLang="en-US" sz="1400">
                  <a:solidFill>
                    <a:srgbClr val="E5D3A5"/>
                  </a:solidFill>
                  <a:latin typeface="字体管家润行" panose="02010600010101010101" charset="-122"/>
                  <a:ea typeface="字体管家润行" panose="02010600010101010101" charset="-122"/>
                </a:rPr>
                <a:t>琉璃</a:t>
              </a:r>
              <a:endParaRPr lang="zh-CN" altLang="en-US" sz="1400">
                <a:solidFill>
                  <a:srgbClr val="E5D3A5"/>
                </a:solidFill>
                <a:latin typeface="字体管家润行" panose="02010600010101010101" charset="-122"/>
                <a:ea typeface="字体管家润行" panose="02010600010101010101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67715" y="2109470"/>
            <a:ext cx="10657840" cy="15684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孔子去曹适宋，与弟子习礼大树下。宋司马桓魋欲杀孔子，拔其树。孔子去。弟子曰：“可以速矣。”</a:t>
            </a:r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……</a:t>
            </a:r>
            <a:endParaRPr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苏新诗柳楷简体" panose="02000000000000000000" charset="-122"/>
              <a:ea typeface="方正苏新诗柳楷简体" panose="02000000000000000000" charset="-122"/>
              <a:cs typeface="方正苏新诗柳楷简体" panose="02000000000000000000" charset="-122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——《史记·孔子世家》</a:t>
            </a:r>
            <a:endParaRPr lang="zh-CN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苏新诗柳楷简体" panose="02000000000000000000" charset="-122"/>
              <a:ea typeface="方正苏新诗柳楷简体" panose="02000000000000000000" charset="-122"/>
              <a:cs typeface="方正苏新诗柳楷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7080" y="3989070"/>
            <a:ext cx="10657840" cy="15684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盖世必有非常之人，然后有非常之事；有非常之事，然后有非常之功。非常者，固常人之所异也。</a:t>
            </a:r>
            <a:endParaRPr sz="3200" b="1">
              <a:solidFill>
                <a:srgbClr val="0945A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苏新诗柳楷简体" panose="02000000000000000000" charset="-122"/>
              <a:ea typeface="方正苏新诗柳楷简体" panose="02000000000000000000" charset="-122"/>
              <a:cs typeface="方正苏新诗柳楷简体" panose="02000000000000000000" charset="-122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——司马相如《难蜀父老》</a:t>
            </a:r>
            <a:r>
              <a: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 ​​​​</a:t>
            </a:r>
            <a:endParaRPr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苏新诗柳楷简体" panose="02000000000000000000" charset="-122"/>
              <a:ea typeface="方正苏新诗柳楷简体" panose="02000000000000000000" charset="-122"/>
              <a:cs typeface="方正苏新诗柳楷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7080" y="5781675"/>
            <a:ext cx="10657840" cy="10763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正义是杀不完的，因为真理永远存在!</a:t>
            </a:r>
            <a:endParaRPr sz="3200" b="1">
              <a:solidFill>
                <a:srgbClr val="0945A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苏新诗柳楷简体" panose="02000000000000000000" charset="-122"/>
              <a:ea typeface="方正苏新诗柳楷简体" panose="02000000000000000000" charset="-122"/>
              <a:cs typeface="方正苏新诗柳楷简体" panose="02000000000000000000" charset="-122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——</a:t>
            </a:r>
            <a:r>
              <a:rPr lang="zh-CN"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闻一多</a:t>
            </a:r>
            <a:r>
              <a:rPr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《</a:t>
            </a:r>
            <a:r>
              <a:rPr lang="zh-CN"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最后一次讲演</a:t>
            </a:r>
            <a:r>
              <a:rPr sz="32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》</a:t>
            </a:r>
            <a:r>
              <a: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 ​​​​</a:t>
            </a:r>
            <a:endParaRPr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苏新诗柳楷简体" panose="02000000000000000000" charset="-122"/>
              <a:ea typeface="方正苏新诗柳楷简体" panose="02000000000000000000" charset="-122"/>
              <a:cs typeface="方正苏新诗柳楷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7" grpId="0" bldLvl="0" animBg="1"/>
      <p:bldP spid="2" grpId="0" bldLvl="0" animBg="1"/>
      <p:bldP spid="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kisspng-china-poster-ink-wash-painting-qingming-chinese-ink-painting-style-5a9c91e168f8d2.19430197152021040143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9474200" y="-436245"/>
            <a:ext cx="2904490" cy="2724785"/>
          </a:xfrm>
          <a:prstGeom prst="rect">
            <a:avLst/>
          </a:prstGeom>
        </p:spPr>
      </p:pic>
      <p:pic>
        <p:nvPicPr>
          <p:cNvPr id="7" name="图片 6" descr="kisspng-china-drawing-landscape-painting-chinese-landscape-line-drawing-artwork-creative-5a9b795121c153.1970535615201385771383"/>
          <p:cNvPicPr>
            <a:picLocks noChangeAspect="1"/>
          </p:cNvPicPr>
          <p:nvPr/>
        </p:nvPicPr>
        <p:blipFill>
          <a:blip r:embed="rId2">
            <a:grayscl/>
            <a:lum bright="30000"/>
          </a:blip>
          <a:srcRect/>
          <a:stretch>
            <a:fillRect/>
          </a:stretch>
        </p:blipFill>
        <p:spPr>
          <a:xfrm>
            <a:off x="0" y="2672715"/>
            <a:ext cx="12192000" cy="42011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882630" y="2159000"/>
            <a:ext cx="921385" cy="254000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颜真卿颜体" panose="02010600030101010101" charset="-122"/>
                <a:ea typeface="颜真卿颜体" panose="02010600030101010101" charset="-122"/>
              </a:rPr>
              <a:t>文化自信</a:t>
            </a:r>
            <a:endParaRPr lang="zh-CN" altLang="en-US" sz="4800" b="1">
              <a:solidFill>
                <a:schemeClr val="tx1">
                  <a:lumMod val="85000"/>
                  <a:lumOff val="15000"/>
                </a:schemeClr>
              </a:solidFill>
              <a:latin typeface="颜真卿颜体" panose="02010600030101010101" charset="-122"/>
              <a:ea typeface="颜真卿颜体" panose="0201060003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905490" y="4699000"/>
            <a:ext cx="875665" cy="875030"/>
            <a:chOff x="16829" y="8862"/>
            <a:chExt cx="1962" cy="1266"/>
          </a:xfrm>
        </p:grpSpPr>
        <p:pic>
          <p:nvPicPr>
            <p:cNvPr id="10" name="图片 9" descr="5c751d71cf7cb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7177" y="8514"/>
              <a:ext cx="1266" cy="1962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7336" y="9087"/>
              <a:ext cx="892" cy="82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dist"/>
              <a:r>
                <a:rPr lang="zh-CN" altLang="en-US" sz="1400">
                  <a:solidFill>
                    <a:srgbClr val="E5D3A5"/>
                  </a:solidFill>
                  <a:latin typeface="字体管家润行" panose="02010600010101010101" charset="-122"/>
                  <a:ea typeface="字体管家润行" panose="02010600010101010101" charset="-122"/>
                </a:rPr>
                <a:t>琉璃</a:t>
              </a:r>
              <a:endParaRPr lang="zh-CN" altLang="en-US" sz="1400">
                <a:solidFill>
                  <a:srgbClr val="E5D3A5"/>
                </a:solidFill>
                <a:latin typeface="字体管家润行" panose="02010600010101010101" charset="-122"/>
                <a:ea typeface="字体管家润行" panose="0201060001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54355" y="977265"/>
            <a:ext cx="10050780" cy="201485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3200" b="1" dirty="0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仪</a:t>
            </a:r>
            <a:r>
              <a:rPr lang="zh-CN" altLang="zh-CN" sz="3200" b="1" dirty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封人</a:t>
            </a:r>
            <a:r>
              <a:rPr lang="zh-CN" altLang="zh-CN" sz="3200" b="1" dirty="0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请</a:t>
            </a:r>
            <a:r>
              <a:rPr lang="zh-CN" altLang="zh-CN" sz="3200" b="1" dirty="0">
                <a:solidFill>
                  <a:srgbClr val="FF33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见</a:t>
            </a:r>
            <a:r>
              <a:rPr lang="zh-CN" altLang="zh-CN" sz="3200" b="1" dirty="0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，曰：“君子之至于斯也，吾未尝不得见也。”从者</a:t>
            </a:r>
            <a:r>
              <a:rPr lang="zh-CN" altLang="zh-CN" sz="3200" b="1" dirty="0">
                <a:solidFill>
                  <a:srgbClr val="FF33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见</a:t>
            </a:r>
            <a:r>
              <a:rPr lang="zh-CN" altLang="zh-CN" sz="3200" b="1" dirty="0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之。出曰：“</a:t>
            </a:r>
            <a:r>
              <a:rPr lang="zh-CN" altLang="zh-CN" sz="3200" b="1" dirty="0">
                <a:solidFill>
                  <a:srgbClr val="FF33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二三子</a:t>
            </a:r>
            <a:r>
              <a:rPr lang="zh-CN" altLang="zh-CN" sz="3200" b="1" dirty="0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何</a:t>
            </a:r>
            <a:r>
              <a:rPr lang="zh-CN" altLang="zh-CN" sz="3200" b="1" dirty="0">
                <a:solidFill>
                  <a:srgbClr val="FF33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患</a:t>
            </a:r>
            <a:r>
              <a:rPr lang="zh-CN" altLang="zh-CN" sz="3200" b="1" dirty="0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于</a:t>
            </a:r>
            <a:r>
              <a:rPr lang="zh-CN" altLang="zh-CN" sz="3200" b="1" dirty="0">
                <a:solidFill>
                  <a:srgbClr val="FF33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丧</a:t>
            </a:r>
            <a:r>
              <a:rPr lang="zh-CN" altLang="zh-CN" sz="3200" b="1" dirty="0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乎？天下之无道也久矣，天将</a:t>
            </a:r>
            <a:r>
              <a:rPr lang="zh-CN" altLang="zh-CN" sz="3200" b="1" dirty="0">
                <a:solidFill>
                  <a:srgbClr val="FF33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以</a:t>
            </a:r>
            <a:r>
              <a:rPr lang="zh-CN" altLang="zh-CN" sz="3200" b="1" dirty="0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夫子</a:t>
            </a:r>
            <a:r>
              <a:rPr lang="zh-CN" altLang="zh-CN" sz="3200" b="1" dirty="0">
                <a:solidFill>
                  <a:srgbClr val="FF33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为</a:t>
            </a:r>
            <a:r>
              <a:rPr lang="zh-CN" altLang="zh-CN" sz="3200" b="1" dirty="0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木铎。” </a:t>
            </a:r>
            <a:r>
              <a:rPr lang="zh-CN" altLang="en-US" sz="3200" b="1" dirty="0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（</a:t>
            </a:r>
            <a:r>
              <a:rPr lang="en-US" altLang="zh-CN" sz="3200" b="1" dirty="0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3.24</a:t>
            </a:r>
            <a:r>
              <a:rPr lang="zh-CN" altLang="en-US" sz="3200" b="1" dirty="0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）</a:t>
            </a:r>
            <a:r>
              <a:rPr sz="36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 </a:t>
            </a:r>
            <a:endParaRPr sz="3600" dirty="0" smtClean="0">
              <a:latin typeface="方正大标宋简体" panose="02010601030101010101" charset="-122"/>
              <a:ea typeface="方正大标宋简体" panose="02010601030101010101" charset="-122"/>
              <a:cs typeface="方正大标宋简体" panose="0201060103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4355" y="3180080"/>
            <a:ext cx="1005141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00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rgbClr val="0945A5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「评析」 仪封人把这个木铎拿来喻孔子，意义更有了飞跃——孔子所要传达的不是普通的王者政令，而是上天的旨意。换句话说，孔子就是上天的代言人啊！仪封人显然认为孔子有着某种神圣而伟大的使命。</a:t>
            </a:r>
            <a:r>
              <a:rPr lang="zh-CN" altLang="en-US" sz="2800" b="1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仪封人的比喻，可以算是第一个对孔子的历史地位做出的评价。从今天来看，孔子正是要建立一种新道德、新思想。而历史证明他建立起来了，并且影响极为深远和宏大。</a:t>
            </a:r>
            <a:endParaRPr lang="zh-CN" altLang="en-US" sz="2800" b="1" dirty="0">
              <a:solidFill>
                <a:srgbClr val="FF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kisspng-china-drawing-landscape-painting-chinese-landscape-line-drawing-artwork-creative-5a9b795121c153.1970535615201385771383"/>
          <p:cNvPicPr>
            <a:picLocks noChangeAspect="1"/>
          </p:cNvPicPr>
          <p:nvPr/>
        </p:nvPicPr>
        <p:blipFill>
          <a:blip r:embed="rId1">
            <a:grayscl/>
            <a:lum bright="24000"/>
          </a:blip>
          <a:srcRect/>
          <a:stretch>
            <a:fillRect/>
          </a:stretch>
        </p:blipFill>
        <p:spPr>
          <a:xfrm>
            <a:off x="0" y="2672715"/>
            <a:ext cx="12192000" cy="42011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7080" y="1144270"/>
            <a:ext cx="10657840" cy="82994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子曰：“</a:t>
            </a:r>
            <a:r>
              <a:rPr sz="3200" b="1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苟</a:t>
            </a:r>
            <a:r>
              <a:rPr sz="3200" b="1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有用我者，</a:t>
            </a:r>
            <a:r>
              <a:rPr sz="3200" b="1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期月</a:t>
            </a:r>
            <a:r>
              <a:rPr sz="3200" b="1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而已可也，三年有成。”（</a:t>
            </a:r>
            <a:r>
              <a:rPr lang="en-US" sz="3200" b="1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13</a:t>
            </a:r>
            <a:r>
              <a:rPr sz="3200" b="1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.1</a:t>
            </a:r>
            <a:r>
              <a:rPr lang="en-US" sz="3200" b="1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0</a:t>
            </a:r>
            <a:r>
              <a:rPr sz="3200" b="1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）</a:t>
            </a:r>
            <a:endParaRPr sz="3200" b="1" dirty="0" smtClean="0">
              <a:latin typeface="方正大标宋简体" panose="02010601030101010101" charset="-122"/>
              <a:ea typeface="方正大标宋简体" panose="02010601030101010101" charset="-122"/>
              <a:cs typeface="方正大标宋简体" panose="0201060103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4715" y="172085"/>
            <a:ext cx="2428240" cy="76835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p>
            <a:r>
              <a:rPr lang="zh-CN" altLang="en-US" sz="4400" b="1">
                <a:solidFill>
                  <a:schemeClr val="tx1">
                    <a:lumMod val="85000"/>
                    <a:lumOff val="15000"/>
                  </a:schemeClr>
                </a:solidFill>
                <a:latin typeface="颜真卿颜体" panose="02010600030101010101" charset="-122"/>
                <a:ea typeface="颜真卿颜体" panose="02010600030101010101" charset="-122"/>
              </a:rPr>
              <a:t>待贾而沽</a:t>
            </a:r>
            <a:endParaRPr lang="zh-CN" altLang="en-US" sz="4400" b="1">
              <a:solidFill>
                <a:schemeClr val="tx1">
                  <a:lumMod val="85000"/>
                  <a:lumOff val="15000"/>
                </a:schemeClr>
              </a:solidFill>
              <a:latin typeface="颜真卿颜体" panose="02010600030101010101" charset="-122"/>
              <a:ea typeface="颜真卿颜体" panose="0201060003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118485" y="118745"/>
            <a:ext cx="875665" cy="875030"/>
            <a:chOff x="16829" y="8862"/>
            <a:chExt cx="1962" cy="1266"/>
          </a:xfrm>
        </p:grpSpPr>
        <p:pic>
          <p:nvPicPr>
            <p:cNvPr id="10" name="图片 9" descr="5c751d71cf7cb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7177" y="8514"/>
              <a:ext cx="1266" cy="1962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7336" y="9087"/>
              <a:ext cx="892" cy="82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dist"/>
              <a:r>
                <a:rPr lang="zh-CN" altLang="en-US" sz="1400">
                  <a:solidFill>
                    <a:srgbClr val="E5D3A5"/>
                  </a:solidFill>
                  <a:latin typeface="字体管家润行" panose="02010600010101010101" charset="-122"/>
                  <a:ea typeface="字体管家润行" panose="02010600010101010101" charset="-122"/>
                </a:rPr>
                <a:t>琉璃</a:t>
              </a:r>
              <a:endParaRPr lang="zh-CN" altLang="en-US" sz="1400">
                <a:solidFill>
                  <a:srgbClr val="E5D3A5"/>
                </a:solidFill>
                <a:latin typeface="字体管家润行" panose="02010600010101010101" charset="-122"/>
                <a:ea typeface="字体管家润行" panose="0201060001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67080" y="2812415"/>
            <a:ext cx="10657840" cy="35382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p>
            <a:pPr indent="45720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定公以孔子为中都宰，一年，四方皆则之。由中都宰为司空，由司空为大司寇。</a:t>
            </a:r>
            <a:endParaRPr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苏新诗柳楷简体" panose="02000000000000000000" charset="-122"/>
              <a:ea typeface="方正苏新诗柳楷简体" panose="02000000000000000000" charset="-122"/>
              <a:cs typeface="方正苏新诗柳楷简体" panose="02000000000000000000" charset="-122"/>
            </a:endParaRPr>
          </a:p>
          <a:p>
            <a:pPr indent="45720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……</a:t>
            </a:r>
            <a:endParaRPr 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苏新诗柳楷简体" panose="02000000000000000000" charset="-122"/>
              <a:ea typeface="方正苏新诗柳楷简体" panose="02000000000000000000" charset="-122"/>
              <a:cs typeface="方正苏新诗柳楷简体" panose="02000000000000000000" charset="-122"/>
            </a:endParaRPr>
          </a:p>
          <a:p>
            <a:pPr indent="45720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鲁定公十四年，孔子年五十六，由大司寇行摄相事</a:t>
            </a:r>
            <a:r>
              <a:rPr lang="en-US" altLang="zh-CN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……</a:t>
            </a: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于是诛鲁大夫乱政者少正卯。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与闻国政三月，粥羔豚者弗饰贾；男女行者别于涂；涂不拾遗；四方之客至乎邑者不求有司，皆予之以归。</a:t>
            </a: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——《史记·孔子世家》</a:t>
            </a:r>
            <a:endParaRPr lang="zh-CN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苏新诗柳楷简体" panose="02000000000000000000" charset="-122"/>
              <a:ea typeface="方正苏新诗柳楷简体" panose="02000000000000000000" charset="-122"/>
              <a:cs typeface="方正苏新诗柳楷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kisspng-china-drawing-landscape-painting-chinese-landscape-line-drawing-artwork-creative-5a9b795121c153.1970535615201385771383"/>
          <p:cNvPicPr>
            <a:picLocks noChangeAspect="1"/>
          </p:cNvPicPr>
          <p:nvPr/>
        </p:nvPicPr>
        <p:blipFill>
          <a:blip r:embed="rId1">
            <a:grayscl/>
            <a:lum bright="24000"/>
          </a:blip>
          <a:srcRect/>
          <a:stretch>
            <a:fillRect/>
          </a:stretch>
        </p:blipFill>
        <p:spPr>
          <a:xfrm>
            <a:off x="0" y="2724785"/>
            <a:ext cx="12192000" cy="42011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7080" y="1155700"/>
            <a:ext cx="10657840" cy="75565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l" fontAlgn="base">
              <a:lnSpc>
                <a:spcPct val="120000"/>
              </a:lnSpc>
            </a:pPr>
            <a:r>
              <a:rPr lang="en-US" altLang="zh-CN" sz="36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5</a:t>
            </a:r>
            <a:r>
              <a:rPr lang="zh-CN" altLang="en-US" sz="3600" b="1" dirty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子曰：“君子</a:t>
            </a:r>
            <a:r>
              <a:rPr lang="zh-CN" altLang="en-US" sz="3600" b="1" dirty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疾没世</a:t>
            </a:r>
            <a:r>
              <a:rPr lang="zh-CN" altLang="en-US" sz="3600" b="1" dirty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而名不</a:t>
            </a:r>
            <a:r>
              <a:rPr lang="zh-CN" altLang="en-US" sz="3600" b="1" dirty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称</a:t>
            </a:r>
            <a:r>
              <a:rPr lang="zh-CN" altLang="en-US" sz="3600" b="1" dirty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焉。 ”</a:t>
            </a:r>
            <a:r>
              <a:rPr lang="en-US" altLang="zh-CN" sz="3600" b="1">
                <a:solidFill>
                  <a:srgbClr val="00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(15.20)</a:t>
            </a:r>
            <a:endParaRPr lang="en-US" altLang="zh-CN" sz="3600" b="1" dirty="0" smtClean="0">
              <a:solidFill>
                <a:srgbClr val="000000"/>
              </a:solidFill>
              <a:latin typeface="方正大标宋简体" panose="02010601030101010101" charset="-122"/>
              <a:ea typeface="方正大标宋简体" panose="02010601030101010101" charset="-122"/>
              <a:cs typeface="方正大标宋简体" panose="0201060103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4715" y="172085"/>
            <a:ext cx="2428240" cy="76835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p>
            <a:r>
              <a:rPr lang="zh-CN" altLang="en-US" sz="4400" b="1">
                <a:solidFill>
                  <a:schemeClr val="tx1">
                    <a:lumMod val="85000"/>
                    <a:lumOff val="15000"/>
                  </a:schemeClr>
                </a:solidFill>
                <a:latin typeface="颜真卿颜体" panose="02010600030101010101" charset="-122"/>
                <a:ea typeface="颜真卿颜体" panose="02010600030101010101" charset="-122"/>
              </a:rPr>
              <a:t>待贾而沽</a:t>
            </a:r>
            <a:endParaRPr lang="zh-CN" altLang="en-US" sz="4400" b="1">
              <a:solidFill>
                <a:schemeClr val="tx1">
                  <a:lumMod val="85000"/>
                  <a:lumOff val="15000"/>
                </a:schemeClr>
              </a:solidFill>
              <a:latin typeface="颜真卿颜体" panose="02010600030101010101" charset="-122"/>
              <a:ea typeface="颜真卿颜体" panose="0201060003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118485" y="118745"/>
            <a:ext cx="875665" cy="875030"/>
            <a:chOff x="16829" y="8862"/>
            <a:chExt cx="1962" cy="1266"/>
          </a:xfrm>
        </p:grpSpPr>
        <p:pic>
          <p:nvPicPr>
            <p:cNvPr id="10" name="图片 9" descr="5c751d71cf7cb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7177" y="8514"/>
              <a:ext cx="1266" cy="1962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7336" y="9087"/>
              <a:ext cx="892" cy="82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dist"/>
              <a:r>
                <a:rPr lang="zh-CN" altLang="en-US" sz="1400">
                  <a:solidFill>
                    <a:srgbClr val="E5D3A5"/>
                  </a:solidFill>
                  <a:latin typeface="字体管家润行" panose="02010600010101010101" charset="-122"/>
                  <a:ea typeface="字体管家润行" panose="02010600010101010101" charset="-122"/>
                </a:rPr>
                <a:t>琉璃</a:t>
              </a:r>
              <a:endParaRPr lang="zh-CN" altLang="en-US" sz="1400">
                <a:solidFill>
                  <a:srgbClr val="E5D3A5"/>
                </a:solidFill>
                <a:latin typeface="字体管家润行" panose="02010600010101010101" charset="-122"/>
                <a:ea typeface="字体管家润行" panose="0201060001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20395" y="3409315"/>
            <a:ext cx="10657840" cy="13220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p>
            <a:pPr indent="45720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40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“太上有</a:t>
            </a:r>
            <a:r>
              <a:rPr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立德</a:t>
            </a:r>
            <a:r>
              <a:rPr sz="40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，其次有</a:t>
            </a:r>
            <a:r>
              <a:rPr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立功</a:t>
            </a:r>
            <a:r>
              <a:rPr sz="40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，其次有</a:t>
            </a:r>
            <a:r>
              <a:rPr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立言</a:t>
            </a:r>
            <a:r>
              <a:rPr sz="40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，虽久不废，此之谓三不朽。”</a:t>
            </a:r>
            <a:r>
              <a:rPr lang="en-US" sz="40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——</a:t>
            </a:r>
            <a:r>
              <a:rPr lang="zh-CN" altLang="en-US" sz="4000" b="1">
                <a:solidFill>
                  <a:srgbClr val="094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《左传》</a:t>
            </a:r>
            <a:endParaRPr lang="zh-CN" altLang="en-US" sz="4000" b="1">
              <a:solidFill>
                <a:srgbClr val="0945A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苏新诗柳楷简体" panose="02000000000000000000" charset="-122"/>
              <a:ea typeface="方正苏新诗柳楷简体" panose="02000000000000000000" charset="-122"/>
              <a:cs typeface="方正苏新诗柳楷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kisspng-china-drawing-landscape-painting-chinese-landscape-line-drawing-artwork-creative-5a9b795121c153.1970535615201385771383"/>
          <p:cNvPicPr>
            <a:picLocks noChangeAspect="1"/>
          </p:cNvPicPr>
          <p:nvPr/>
        </p:nvPicPr>
        <p:blipFill>
          <a:blip r:embed="rId1">
            <a:grayscl/>
            <a:lum bright="24000"/>
          </a:blip>
          <a:srcRect/>
          <a:stretch>
            <a:fillRect/>
          </a:stretch>
        </p:blipFill>
        <p:spPr>
          <a:xfrm>
            <a:off x="0" y="2672715"/>
            <a:ext cx="12192000" cy="42011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7080" y="1104265"/>
            <a:ext cx="10657840" cy="156845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6.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子贡曰：“</a:t>
            </a:r>
            <a:r>
              <a:rPr sz="3200" u="sng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有美玉于斯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，</a:t>
            </a:r>
            <a:r>
              <a:rPr sz="3200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韫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椟而藏</a:t>
            </a:r>
            <a:r>
              <a:rPr sz="3200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诸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？求</a:t>
            </a:r>
            <a:r>
              <a:rPr sz="3200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善贾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而沽诸？”子曰“沽之哉！沽之哉！我待贾者也。” （9.13）</a:t>
            </a:r>
            <a:endParaRPr sz="3200" dirty="0" smtClean="0">
              <a:latin typeface="方正大标宋简体" panose="02010601030101010101" charset="-122"/>
              <a:ea typeface="方正大标宋简体" panose="02010601030101010101" charset="-122"/>
              <a:cs typeface="方正大标宋简体" panose="02010601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8170" y="2836545"/>
            <a:ext cx="11392535" cy="4076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35000"/>
              </a:lnSpc>
              <a:buClrTx/>
              <a:buSzTx/>
              <a:buFontTx/>
            </a:pPr>
            <a:r>
              <a:rPr lang="zh-CN" altLang="en-US" sz="3200" b="1" dirty="0">
                <a:solidFill>
                  <a:srgbClr val="0945A5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「评析」</a:t>
            </a:r>
            <a:endParaRPr lang="zh-CN" altLang="en-US" sz="3200" b="1" dirty="0">
              <a:solidFill>
                <a:srgbClr val="0945A5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algn="l" fontAlgn="auto">
              <a:lnSpc>
                <a:spcPct val="135000"/>
              </a:lnSpc>
              <a:buClrTx/>
              <a:buSzTx/>
              <a:buFontTx/>
            </a:pPr>
            <a:r>
              <a:rPr lang="zh-CN" altLang="en-US" sz="3200" b="1" dirty="0">
                <a:solidFill>
                  <a:sysClr val="windowText" lastClr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 “待贾而沽”说明了这样一个问题，孔子自称是“待贾者”，他一方面四处游说，以</a:t>
            </a:r>
            <a:r>
              <a:rPr lang="zh-CN" altLang="en-US" sz="3200" b="1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宣传礼治天下为己任</a:t>
            </a:r>
            <a:r>
              <a:rPr lang="zh-CN" altLang="en-US" sz="3200" b="1" dirty="0">
                <a:solidFill>
                  <a:sysClr val="windowText" lastClr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，期待着各国统治者能够行他之道于天下；另一方面，他也随时准备把自己推上治国之位，</a:t>
            </a:r>
            <a:r>
              <a:rPr lang="zh-CN" altLang="en-US" sz="3200" b="1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依靠政权的力量去推行礼</a:t>
            </a:r>
            <a:r>
              <a:rPr lang="zh-CN" altLang="en-US" sz="3200" b="1" dirty="0">
                <a:solidFill>
                  <a:sysClr val="windowText" lastClr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。因此反映了孔子出仕的心理。孔子既是传道者，也是实践者。</a:t>
            </a:r>
            <a:endParaRPr lang="zh-CN" altLang="en-US" sz="3200" b="1" dirty="0">
              <a:solidFill>
                <a:sysClr val="windowText" lastClr="00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4715" y="172085"/>
            <a:ext cx="2428240" cy="76835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p>
            <a:r>
              <a:rPr lang="zh-CN" altLang="en-US" sz="4400" b="1">
                <a:solidFill>
                  <a:schemeClr val="tx1">
                    <a:lumMod val="85000"/>
                    <a:lumOff val="15000"/>
                  </a:schemeClr>
                </a:solidFill>
                <a:latin typeface="颜真卿颜体" panose="02010600030101010101" charset="-122"/>
                <a:ea typeface="颜真卿颜体" panose="02010600030101010101" charset="-122"/>
              </a:rPr>
              <a:t>待贾而沽</a:t>
            </a:r>
            <a:endParaRPr lang="zh-CN" altLang="en-US" sz="4400" b="1">
              <a:solidFill>
                <a:schemeClr val="tx1">
                  <a:lumMod val="85000"/>
                  <a:lumOff val="15000"/>
                </a:schemeClr>
              </a:solidFill>
              <a:latin typeface="颜真卿颜体" panose="02010600030101010101" charset="-122"/>
              <a:ea typeface="颜真卿颜体" panose="0201060003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118485" y="118745"/>
            <a:ext cx="875665" cy="875030"/>
            <a:chOff x="16829" y="8862"/>
            <a:chExt cx="1962" cy="1266"/>
          </a:xfrm>
        </p:grpSpPr>
        <p:pic>
          <p:nvPicPr>
            <p:cNvPr id="10" name="图片 9" descr="5c751d71cf7cb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7177" y="8514"/>
              <a:ext cx="1266" cy="1962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7336" y="9087"/>
              <a:ext cx="892" cy="82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dist"/>
              <a:r>
                <a:rPr lang="zh-CN" altLang="en-US" sz="1400">
                  <a:solidFill>
                    <a:srgbClr val="E5D3A5"/>
                  </a:solidFill>
                  <a:latin typeface="字体管家润行" panose="02010600010101010101" charset="-122"/>
                  <a:ea typeface="字体管家润行" panose="02010600010101010101" charset="-122"/>
                </a:rPr>
                <a:t>琉璃</a:t>
              </a:r>
              <a:endParaRPr lang="zh-CN" altLang="en-US" sz="1400">
                <a:solidFill>
                  <a:srgbClr val="E5D3A5"/>
                </a:solidFill>
                <a:latin typeface="字体管家润行" panose="02010600010101010101" charset="-122"/>
                <a:ea typeface="字体管家润行" panose="02010600010101010101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kisspng-china-drawing-landscape-painting-chinese-landscape-line-drawing-artwork-creative-5a9b795121c153.1970535615201385771383"/>
          <p:cNvPicPr>
            <a:picLocks noChangeAspect="1"/>
          </p:cNvPicPr>
          <p:nvPr/>
        </p:nvPicPr>
        <p:blipFill>
          <a:blip r:embed="rId1">
            <a:grayscl/>
            <a:lum bright="24000"/>
          </a:blip>
          <a:srcRect/>
          <a:stretch>
            <a:fillRect/>
          </a:stretch>
        </p:blipFill>
        <p:spPr>
          <a:xfrm>
            <a:off x="0" y="2672715"/>
            <a:ext cx="12192000" cy="42011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7080" y="1155700"/>
            <a:ext cx="10657840" cy="156845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公山弗扰</a:t>
            </a:r>
            <a:r>
              <a:rPr sz="3200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以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费</a:t>
            </a:r>
            <a:r>
              <a:rPr sz="3200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畔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，召，</a:t>
            </a:r>
            <a:r>
              <a:rPr sz="3200" b="1" u="sng" dirty="0" smtClean="0">
                <a:solidFill>
                  <a:schemeClr val="accent1">
                    <a:lumMod val="75000"/>
                  </a:schemeClr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子欲往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。子路不</a:t>
            </a:r>
            <a:r>
              <a:rPr sz="3200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说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，曰：“</a:t>
            </a:r>
            <a:r>
              <a:rPr sz="3200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末之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也已，</a:t>
            </a:r>
            <a:r>
              <a:rPr sz="3200" u="sng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何必公山氏之之也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！”子曰：“夫召我者，而岂</a:t>
            </a:r>
            <a:r>
              <a:rPr sz="3200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徒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哉？如有用我者，吾</a:t>
            </a:r>
            <a:r>
              <a:rPr sz="3200" dirty="0" smtClean="0">
                <a:solidFill>
                  <a:srgbClr val="FF0000"/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其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为东周乎</a:t>
            </a:r>
            <a:r>
              <a:rPr lang="zh-CN"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？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”</a:t>
            </a:r>
            <a:r>
              <a:rPr lang="zh-CN"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（</a:t>
            </a:r>
            <a:r>
              <a:rPr lang="en-US" altLang="zh-CN"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17.5</a:t>
            </a:r>
            <a:r>
              <a:rPr lang="zh-CN" altLang="en-US"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）</a:t>
            </a:r>
            <a:endParaRPr lang="zh-CN" altLang="en-US" sz="3200" dirty="0" smtClean="0">
              <a:latin typeface="方正大标宋简体" panose="02010601030101010101" charset="-122"/>
              <a:ea typeface="方正大标宋简体" panose="02010601030101010101" charset="-122"/>
              <a:cs typeface="方正大标宋简体" panose="0201060103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4715" y="172085"/>
            <a:ext cx="2428240" cy="76835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p>
            <a:r>
              <a:rPr lang="zh-CN" altLang="en-US" sz="4400" b="1">
                <a:solidFill>
                  <a:schemeClr val="tx1">
                    <a:lumMod val="85000"/>
                    <a:lumOff val="15000"/>
                  </a:schemeClr>
                </a:solidFill>
                <a:latin typeface="颜真卿颜体" panose="02010600030101010101" charset="-122"/>
                <a:ea typeface="颜真卿颜体" panose="02010600030101010101" charset="-122"/>
              </a:rPr>
              <a:t>待贾而沽</a:t>
            </a:r>
            <a:endParaRPr lang="zh-CN" altLang="en-US" sz="4400" b="1">
              <a:solidFill>
                <a:schemeClr val="tx1">
                  <a:lumMod val="85000"/>
                  <a:lumOff val="15000"/>
                </a:schemeClr>
              </a:solidFill>
              <a:latin typeface="颜真卿颜体" panose="02010600030101010101" charset="-122"/>
              <a:ea typeface="颜真卿颜体" panose="0201060003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118485" y="118745"/>
            <a:ext cx="875665" cy="875030"/>
            <a:chOff x="16829" y="8862"/>
            <a:chExt cx="1962" cy="1266"/>
          </a:xfrm>
        </p:grpSpPr>
        <p:pic>
          <p:nvPicPr>
            <p:cNvPr id="10" name="图片 9" descr="5c751d71cf7cb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7177" y="8514"/>
              <a:ext cx="1266" cy="1962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7336" y="9087"/>
              <a:ext cx="892" cy="82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dist"/>
              <a:r>
                <a:rPr lang="zh-CN" altLang="en-US" sz="1400">
                  <a:solidFill>
                    <a:srgbClr val="E5D3A5"/>
                  </a:solidFill>
                  <a:latin typeface="字体管家润行" panose="02010600010101010101" charset="-122"/>
                  <a:ea typeface="字体管家润行" panose="02010600010101010101" charset="-122"/>
                </a:rPr>
                <a:t>琉璃</a:t>
              </a:r>
              <a:endParaRPr lang="zh-CN" altLang="en-US" sz="1400">
                <a:solidFill>
                  <a:srgbClr val="E5D3A5"/>
                </a:solidFill>
                <a:latin typeface="字体管家润行" panose="02010600010101010101" charset="-122"/>
                <a:ea typeface="字体管家润行" panose="0201060001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94715" y="3260725"/>
            <a:ext cx="10657840" cy="206121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佛肸召，</a:t>
            </a:r>
            <a:r>
              <a:rPr sz="3200" b="1" u="sng" dirty="0" smtClean="0">
                <a:solidFill>
                  <a:schemeClr val="accent1">
                    <a:lumMod val="75000"/>
                  </a:schemeClr>
                </a:solidFill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子欲往</a:t>
            </a:r>
            <a:r>
              <a:rPr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，子路曰：“昔者由也闻诸夫子：‘亲于其身为不善者，君子不入也。’佛以中牟畔,子之往也，如之何?”子曰：“有是言也。不曰坚乎?磨而不磷；不曰白乎？涅而不淄。吾岂匏瓜也哉？焉能系而不食也?” </a:t>
            </a:r>
            <a:r>
              <a:rPr lang="zh-CN"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（</a:t>
            </a:r>
            <a:r>
              <a:rPr lang="en-US" altLang="zh-CN"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17.7</a:t>
            </a:r>
            <a:r>
              <a:rPr lang="zh-CN" altLang="en-US" sz="3200" dirty="0" smtClean="0">
                <a:latin typeface="方正大标宋简体" panose="02010601030101010101" charset="-122"/>
                <a:ea typeface="方正大标宋简体" panose="02010601030101010101" charset="-122"/>
                <a:cs typeface="方正大标宋简体" panose="02010601030101010101" charset="-122"/>
                <a:sym typeface="+mn-ea"/>
              </a:rPr>
              <a:t>）</a:t>
            </a:r>
            <a:endParaRPr lang="zh-CN" altLang="en-US" sz="3200" dirty="0" smtClean="0">
              <a:latin typeface="方正大标宋简体" panose="02010601030101010101" charset="-122"/>
              <a:ea typeface="方正大标宋简体" panose="02010601030101010101" charset="-122"/>
              <a:cs typeface="方正大标宋简体" panose="0201060103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90850" y="5775325"/>
            <a:ext cx="646620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4800" b="1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如何理解</a:t>
            </a:r>
            <a:r>
              <a:rPr lang="en-US" altLang="zh-CN" sz="4800" b="1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“</a:t>
            </a:r>
            <a:r>
              <a:rPr lang="zh-CN" altLang="en-US" sz="4800" b="1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子欲往</a:t>
            </a:r>
            <a:r>
              <a:rPr lang="en-US" altLang="zh-CN" sz="4800" b="1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”</a:t>
            </a:r>
            <a:r>
              <a:rPr lang="zh-CN" altLang="en-US" sz="4800" b="1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苏新诗柳楷简体" panose="02000000000000000000" charset="-122"/>
                <a:ea typeface="方正苏新诗柳楷简体" panose="02000000000000000000" charset="-122"/>
                <a:cs typeface="方正苏新诗柳楷简体" panose="02000000000000000000" charset="-122"/>
              </a:rPr>
              <a:t>？</a:t>
            </a:r>
            <a:endParaRPr lang="zh-CN" altLang="en-US" sz="4800" b="1"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苏新诗柳楷简体" panose="02000000000000000000" charset="-122"/>
              <a:ea typeface="方正苏新诗柳楷简体" panose="02000000000000000000" charset="-122"/>
              <a:cs typeface="方正苏新诗柳楷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2628</Words>
  <Application>WPS 演示</Application>
  <PresentationFormat>宽屏</PresentationFormat>
  <Paragraphs>147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方正粗黑宋简体</vt:lpstr>
      <vt:lpstr>方正大标宋简体</vt:lpstr>
      <vt:lpstr>Arial Unicode MS</vt:lpstr>
      <vt:lpstr>颜真卿颜体</vt:lpstr>
      <vt:lpstr>字体管家润行</vt:lpstr>
      <vt:lpstr>方正苏新诗柳楷简体</vt:lpstr>
      <vt:lpstr>方正清刻本悦宋简体</vt:lpstr>
      <vt:lpstr>Calibri</vt:lpstr>
      <vt:lpstr>微软雅黑</vt:lpstr>
      <vt:lpstr>Office 主题</vt:lpstr>
      <vt:lpstr>       “待贾而沽”的现实意义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阿国</cp:lastModifiedBy>
  <cp:revision>33</cp:revision>
  <dcterms:created xsi:type="dcterms:W3CDTF">2019-10-23T13:57:00Z</dcterms:created>
  <dcterms:modified xsi:type="dcterms:W3CDTF">2021-04-15T12:54:29Z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DB0943E7BF3A4FD2A984BF138A3E393E</vt:lpwstr>
  </property>
  <property fmtid="{D5CDD505-2E9C-101B-9397-08002B2CF9AE}" pid="4" name="KSOSaveFontToCloudKey">
    <vt:lpwstr>594741307_btnclosed</vt:lpwstr>
  </property>
</Properties>
</file>