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3"/>
    <p:sldId id="288" r:id="rId4"/>
    <p:sldId id="289" r:id="rId5"/>
    <p:sldId id="290" r:id="rId6"/>
    <p:sldId id="293" r:id="rId7"/>
    <p:sldId id="291" r:id="rId8"/>
    <p:sldId id="292" r:id="rId9"/>
    <p:sldId id="329" r:id="rId10"/>
    <p:sldId id="294" r:id="rId11"/>
    <p:sldId id="256" r:id="rId12"/>
    <p:sldId id="262" r:id="rId13"/>
    <p:sldId id="258" r:id="rId14"/>
    <p:sldId id="259" r:id="rId15"/>
    <p:sldId id="305" r:id="rId16"/>
    <p:sldId id="264" r:id="rId17"/>
    <p:sldId id="265" r:id="rId18"/>
    <p:sldId id="266" r:id="rId19"/>
    <p:sldId id="267" r:id="rId20"/>
    <p:sldId id="304" r:id="rId21"/>
    <p:sldId id="296" r:id="rId22"/>
    <p:sldId id="297" r:id="rId23"/>
    <p:sldId id="298" r:id="rId24"/>
    <p:sldId id="299" r:id="rId25"/>
    <p:sldId id="301" r:id="rId26"/>
    <p:sldId id="268" r:id="rId27"/>
    <p:sldId id="286" r:id="rId28"/>
    <p:sldId id="2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" initials="F" lastIdx="2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07635" y="1066165"/>
            <a:ext cx="6654165" cy="9423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/>
              <a:t>Hidden Treasures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7760" y="3148330"/>
            <a:ext cx="4620260" cy="3599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" y="170815"/>
            <a:ext cx="4975225" cy="2733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3880" y="3644900"/>
            <a:ext cx="23425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金丽衢续写</a:t>
            </a:r>
            <a:endParaRPr lang="zh-CN" altLang="en-US" sz="3200"/>
          </a:p>
          <a:p>
            <a:r>
              <a:rPr lang="en-US" altLang="zh-CN" sz="3200"/>
              <a:t>theme?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0"/>
            <a:ext cx="12192000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It was our turn to open our presents this particular Christmas morning.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The living room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was already covered with torn wrapping paper. Obviously, the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children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could hardly wait to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discover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the hidden treasures, which they had expected for nearly a month. Now we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adults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sat around the room with our presents at our feet, slowly removing the paper, trying to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maintain our dignity in front of the children.    My wife, Brenda, and her family have a tradition of getting each other gag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sz="2000" b="0">
                <a:ea typeface="宋体" panose="02010600030101010101" pitchFamily="2" charset="-122"/>
              </a:rPr>
              <a:t>恶作剧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gifts. This always makes me a bit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uneasy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at Christmas or my birthday, never knowing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what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form of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embarrassment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lies waiting for me under the thin borders of the wrapping paper.    Recently, my six-year-old daughter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Christy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seemed to busy herself with something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while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I was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playing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computer video flight games. Now she was standing directly in front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of me.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The excitement of the moment just beamed across her face. It was everything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she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could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do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to keep herself from helping me rip the paper from each present. Finally, I came to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the last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gift and with my natural Sherlock Holmes ability, I concluded that this had to be the gag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gift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. With everyone looking on, I decided to go ahead and get it over with--just let them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have their laugh---- and I tore the paper and there it was .... a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toy airplane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about two inches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long. Our holiday guests started giggling to themselves as I looked up to my wife with an unpleasant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smile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 on my face and blurted out, “A toy airplane? Are you kidding me?"    Brenda gave me the look---that look that always tells me I have just said something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wrong and should have given it a second thought. I had failed to look at the name tag (</a:t>
            </a:r>
            <a:r>
              <a:rPr lang="zh-CN" sz="2000" b="0">
                <a:ea typeface="宋体" panose="02010600030101010101" pitchFamily="2" charset="-122"/>
              </a:rPr>
              <a:t>标签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) before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I opened the present to see who it was from. As I picked up the paper from the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floor and read the name tag, my </a:t>
            </a:r>
            <a:r>
              <a:rPr lang="en-US" sz="2000" b="0" u="sng">
                <a:latin typeface="Times New Roman" panose="02020603050405020304" charset="0"/>
                <a:ea typeface="宋体" panose="02010600030101010101" pitchFamily="2" charset="-122"/>
              </a:rPr>
              <a:t>heart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sank.</a:t>
            </a:r>
            <a:endParaRPr 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Para 1: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On the tag were the letters that read, "To Dad, Love Christy".__________________________________________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Para 2: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Staring at the gift, I suddenly thought of a way to lift her up.___________________________________________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76345" y="8890"/>
            <a:ext cx="3544570" cy="645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3600"/>
              <a:t>Basic information:</a:t>
            </a:r>
            <a:endParaRPr lang="en-US" altLang="zh-CN" sz="360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573530" y="645160"/>
            <a:ext cx="2202815" cy="1228725"/>
          </a:xfrm>
          <a:prstGeom prst="line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40385" y="1873885"/>
            <a:ext cx="1513205" cy="880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time</a:t>
            </a:r>
            <a:endParaRPr lang="en-US" altLang="zh-CN" sz="320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35120" y="668655"/>
            <a:ext cx="647700" cy="1290320"/>
          </a:xfrm>
          <a:prstGeom prst="line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269615" y="1973580"/>
            <a:ext cx="1513205" cy="880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place</a:t>
            </a:r>
            <a:endParaRPr lang="en-US" altLang="zh-CN" sz="320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endCxn id="10" idx="0"/>
          </p:cNvCxnSpPr>
          <p:nvPr/>
        </p:nvCxnSpPr>
        <p:spPr>
          <a:xfrm>
            <a:off x="6052185" y="645160"/>
            <a:ext cx="583565" cy="1321435"/>
          </a:xfrm>
          <a:prstGeom prst="line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400675" y="1966595"/>
            <a:ext cx="2469515" cy="880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character</a:t>
            </a:r>
            <a:endParaRPr lang="en-US" altLang="zh-CN" sz="320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320915" y="645160"/>
            <a:ext cx="2262505" cy="1275080"/>
          </a:xfrm>
          <a:prstGeom prst="line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058275" y="1905000"/>
            <a:ext cx="1883410" cy="880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tx1"/>
                </a:solidFill>
              </a:rPr>
              <a:t>event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0985" y="2955290"/>
            <a:ext cx="1682750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/>
              <a:t>on a Christmas morning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2918460" y="3001645"/>
            <a:ext cx="1864360" cy="9531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/>
              <a:t>in the living room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5170170" y="2893695"/>
            <a:ext cx="2947670" cy="2245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 u="sng"/>
              <a:t>I (</a:t>
            </a:r>
            <a:r>
              <a:rPr lang="en-US" altLang="zh-CN" sz="2800" u="sng">
                <a:solidFill>
                  <a:srgbClr val="FF0000"/>
                </a:solidFill>
              </a:rPr>
              <a:t>father</a:t>
            </a:r>
            <a:r>
              <a:rPr lang="en-US" altLang="zh-CN" sz="2800" u="sng"/>
              <a:t>)</a:t>
            </a:r>
            <a:endParaRPr lang="en-US" altLang="zh-CN" sz="2800" u="sng"/>
          </a:p>
          <a:p>
            <a:r>
              <a:rPr lang="en-US" altLang="zh-CN" sz="2800" u="sng"/>
              <a:t>Christy (</a:t>
            </a:r>
            <a:r>
              <a:rPr lang="en-US" altLang="zh-CN" sz="2800">
                <a:solidFill>
                  <a:srgbClr val="FF0000"/>
                </a:solidFill>
              </a:rPr>
              <a:t>6-year-old daughter</a:t>
            </a:r>
            <a:r>
              <a:rPr lang="en-US" altLang="zh-CN" sz="2800"/>
              <a:t>)</a:t>
            </a:r>
            <a:endParaRPr lang="en-US" altLang="zh-CN" sz="2800" u="sng"/>
          </a:p>
          <a:p>
            <a:r>
              <a:rPr lang="en-US" altLang="zh-CN" sz="2800"/>
              <a:t>Brenda(</a:t>
            </a:r>
            <a:r>
              <a:rPr lang="en-US" altLang="zh-CN" sz="2800">
                <a:solidFill>
                  <a:srgbClr val="FF0000"/>
                </a:solidFill>
              </a:rPr>
              <a:t>wife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en-US" altLang="zh-CN" sz="2800"/>
              <a:t>children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8597900" y="2863215"/>
            <a:ext cx="3409950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/>
              <a:t>I mistook a gift from my daughter for a gag gift when opening it.</a:t>
            </a:r>
            <a:endParaRPr lang="en-US" altLang="zh-CN" sz="2800"/>
          </a:p>
        </p:txBody>
      </p:sp>
      <p:sp>
        <p:nvSpPr>
          <p:cNvPr id="17" name="文本框 16"/>
          <p:cNvSpPr txBox="1"/>
          <p:nvPr/>
        </p:nvSpPr>
        <p:spPr>
          <a:xfrm>
            <a:off x="24765" y="4708525"/>
            <a:ext cx="2155190" cy="645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3600"/>
              <a:t>Main idea: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913130" y="5420360"/>
            <a:ext cx="11094720" cy="9531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/>
              <a:t>     On a Christmas morning, I was opening gifts in the living room. However, I mistook the last one as a gag gift, which actually came from my daughter.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8846820" y="3001645"/>
            <a:ext cx="11239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08055" y="3371215"/>
            <a:ext cx="7772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4" grpId="1" animBg="1"/>
      <p:bldP spid="8" grpId="1" animBg="1"/>
      <p:bldP spid="10" grpId="1" animBg="1"/>
      <p:bldP spid="12" grpId="1" animBg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8" grpId="0" bldLvl="0" animBg="1"/>
      <p:bldP spid="18" grpId="1" animBg="1"/>
      <p:bldP spid="2" grpId="0" bldLvl="0" animBg="1"/>
      <p:bldP spid="1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519805" cy="645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3600"/>
              <a:t>Plot and emotion:</a:t>
            </a:r>
            <a:endParaRPr lang="en-US" altLang="zh-CN" sz="3600"/>
          </a:p>
        </p:txBody>
      </p:sp>
      <p:cxnSp>
        <p:nvCxnSpPr>
          <p:cNvPr id="7" name="直接连接符 6"/>
          <p:cNvCxnSpPr/>
          <p:nvPr/>
        </p:nvCxnSpPr>
        <p:spPr>
          <a:xfrm>
            <a:off x="2699048" y="4409639"/>
            <a:ext cx="14905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71315" y="1557020"/>
            <a:ext cx="2313305" cy="2844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84620" y="1604010"/>
            <a:ext cx="2470150" cy="27044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954975" y="4308568"/>
            <a:ext cx="4780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98750" y="4417060"/>
            <a:ext cx="1411605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Beginning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 rot="18540000">
            <a:off x="4309745" y="3117850"/>
            <a:ext cx="197358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Rising action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847715" y="1399540"/>
            <a:ext cx="119380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Climax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8595360" y="4308475"/>
            <a:ext cx="1196975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Ending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 rot="2760000">
            <a:off x="6539865" y="2800350"/>
            <a:ext cx="191770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Falling action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215265" y="4768850"/>
            <a:ext cx="3753485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/>
              <a:t>Para1: I was opening gifts with other adults in the living room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215265" y="3204210"/>
            <a:ext cx="4300855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/>
              <a:t>Para2: My wife and her family have a tradition of getting each other gag gifts.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1471295" y="2065020"/>
            <a:ext cx="4300855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/>
              <a:t>Para3: I opened the last one and concluded it a gag gift.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4294505" y="622300"/>
            <a:ext cx="4300855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/>
              <a:t>Para4: Having failed to look at the name tag, I picked up the paper and read it.</a:t>
            </a:r>
            <a:endParaRPr lang="en-US" altLang="zh-CN" sz="2000"/>
          </a:p>
        </p:txBody>
      </p:sp>
      <p:sp>
        <p:nvSpPr>
          <p:cNvPr id="18" name="文本框 17"/>
          <p:cNvSpPr txBox="1"/>
          <p:nvPr/>
        </p:nvSpPr>
        <p:spPr>
          <a:xfrm>
            <a:off x="8038465" y="2417445"/>
            <a:ext cx="1753870" cy="398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/>
              <a:t>      ?</a:t>
            </a:r>
            <a:endParaRPr lang="en-US" altLang="zh-CN" sz="2000"/>
          </a:p>
        </p:txBody>
      </p:sp>
      <p:sp>
        <p:nvSpPr>
          <p:cNvPr id="100" name="文本框 99"/>
          <p:cNvSpPr txBox="1"/>
          <p:nvPr/>
        </p:nvSpPr>
        <p:spPr>
          <a:xfrm>
            <a:off x="4110355" y="4907915"/>
            <a:ext cx="77127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Para1:On the tag were the letters that read, </a:t>
            </a:r>
            <a:r>
              <a:rPr 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"To Dad, Love Christy"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9730" y="5800725"/>
            <a:ext cx="8002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Para 2:Staring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at the gift, I suddenly thought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of a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way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to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lift her up.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267950" y="6055995"/>
            <a:ext cx="1516380" cy="656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02880" y="5739765"/>
            <a:ext cx="355346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/>
              <a:t>How to lift her up?</a:t>
            </a:r>
            <a:endParaRPr lang="en-US" altLang="zh-CN" sz="2800"/>
          </a:p>
        </p:txBody>
      </p:sp>
      <p:sp>
        <p:nvSpPr>
          <p:cNvPr id="23" name="文本框 22"/>
          <p:cNvSpPr txBox="1"/>
          <p:nvPr/>
        </p:nvSpPr>
        <p:spPr>
          <a:xfrm>
            <a:off x="3759835" y="2116455"/>
            <a:ext cx="17957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2400"/>
              <a:t>disappointed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1216660" y="4830445"/>
            <a:ext cx="227965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2400"/>
              <a:t>happy/expectant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954405" y="3364230"/>
            <a:ext cx="3154045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2400"/>
              <a:t>uneasy and embarassed</a:t>
            </a:r>
            <a:endParaRPr lang="en-US" alt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5714365" y="184785"/>
            <a:ext cx="2207895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sz="2400"/>
              <a:t>regretful, guilty, 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14" grpId="1" animBg="1"/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15" grpId="0" bldLvl="0" animBg="1"/>
      <p:bldP spid="15" grpId="1" animBg="1"/>
      <p:bldP spid="16" grpId="0" bldLvl="0" animBg="1"/>
      <p:bldP spid="16" grpId="1" animBg="1"/>
      <p:bldP spid="18" grpId="0" bldLvl="0" animBg="1"/>
      <p:bldP spid="18" grpId="1" animBg="1"/>
      <p:bldP spid="100" grpId="0"/>
      <p:bldP spid="100" grpId="1"/>
      <p:bldP spid="19" grpId="0"/>
      <p:bldP spid="19" grpId="1"/>
      <p:bldP spid="20" grpId="0" bldLvl="0" animBg="1"/>
      <p:bldP spid="20" grpId="1" animBg="1"/>
      <p:bldP spid="21" grpId="0" bldLvl="0" animBg="1"/>
      <p:bldP spid="21" grpId="1" animBg="1"/>
      <p:bldP spid="23" grpId="0" bldLvl="0" animBg="1"/>
      <p:bldP spid="26" grpId="0" bldLvl="0" animBg="1"/>
      <p:bldP spid="27" grpId="0" bldLvl="0" animBg="1"/>
      <p:bldP spid="3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83185"/>
            <a:ext cx="1182306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Para1:On the tag were the letters that read, "To Dad, Love Christy".________________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Para 2:Staring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at the gift, I suddenly thought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of a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way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lift her up._________________</a:t>
            </a:r>
            <a:endParaRPr lang="en-US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14095"/>
            <a:ext cx="79679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What’s my response?</a:t>
            </a:r>
            <a:endParaRPr lang="en-US" altLang="zh-CN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感受到的：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后悔；愧疚；</a:t>
            </a:r>
            <a:endParaRPr lang="en-US" altLang="zh-CN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看到的：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女儿沮丧的受伤的尴尬的样子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想到的</a:t>
            </a:r>
            <a:r>
              <a:rPr lang="en-US" altLang="zh-CN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女儿为我</a:t>
            </a:r>
            <a:r>
              <a:rPr lang="en-US" altLang="zh-CN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busy herself </a:t>
            </a:r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的场景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做（说）了什么试图挽回却无果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10" y="5345430"/>
            <a:ext cx="1083754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What on earth a good way to cheer her up?(</a:t>
            </a:r>
            <a:r>
              <a:rPr lang="zh-CN" altLang="en-US" sz="2800">
                <a:solidFill>
                  <a:srgbClr val="FF0000"/>
                </a:solidFill>
              </a:rPr>
              <a:t>最好和当时的人和情景结合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other children and the toy planes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reflection? 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745" y="0"/>
            <a:ext cx="7650480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sz="2800"/>
              <a:t>捕捉和照应原文续写点，使文理通顺，合情合理</a:t>
            </a:r>
            <a:endParaRPr 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17830" y="785495"/>
            <a:ext cx="11356340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It was our turn to open our presents this particular Christmas morning.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The living room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was already covered with torn wrapping paper. Obviously, the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children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could hardly wait to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discover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the hidden treasures, which they had expected for nearly a month. Now we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adults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sat around the room with our presents at our feet, slowly removing the paper, trying to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maintain our dignity in front of the children.</a:t>
            </a:r>
            <a:endParaRPr 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endParaRPr lang="en-US" alt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80820" y="1429385"/>
            <a:ext cx="2659380" cy="57848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250440" y="1979295"/>
            <a:ext cx="328295" cy="15474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7830" y="3526790"/>
            <a:ext cx="550354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指向文章主题：</a:t>
            </a:r>
            <a:endParaRPr lang="zh-CN" altLang="en-US" sz="2800"/>
          </a:p>
          <a:p>
            <a:r>
              <a:rPr lang="en-US" altLang="zh-CN" sz="2800"/>
              <a:t>What did I learn from the incident?</a:t>
            </a:r>
            <a:endParaRPr lang="zh-CN" altLang="en-US" sz="2800"/>
          </a:p>
          <a:p>
            <a:r>
              <a:rPr lang="en-US" altLang="zh-CN" sz="2800"/>
              <a:t>( The hidden treasures was the love from my dear daughter)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7953375" y="1134110"/>
            <a:ext cx="3724910" cy="57848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342120" y="1712595"/>
            <a:ext cx="44450" cy="17202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83985" y="3526790"/>
            <a:ext cx="528955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para2: </a:t>
            </a:r>
            <a:endParaRPr lang="en-US" altLang="zh-CN" sz="2800"/>
          </a:p>
          <a:p>
            <a:r>
              <a:rPr lang="en-US" altLang="zh-CN" sz="2800"/>
              <a:t>What did I do with the gift--a toy airplane?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  <p:bldP spid="18" grpId="0" bldLvl="0" animBg="1"/>
      <p:bldP spid="18" grpId="1" animBg="1"/>
      <p:bldP spid="7" grpId="0" bldLvl="0" animBg="1"/>
      <p:bldP spid="7" grpId="1" animBg="1"/>
      <p:bldP spid="9" grpId="0" bldLvl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745" y="0"/>
            <a:ext cx="7650480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sz="2800"/>
              <a:t>捕捉和照应原文续写点，使文理通顺，合情合理</a:t>
            </a:r>
            <a:endParaRPr 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18745" y="661035"/>
            <a:ext cx="11863070" cy="3415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 Para3. Recently, my six-year-old daughter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Christy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seemed to busy herself with something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while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 was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playing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computer video flight games. Now she was standing directly in front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of me.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The excitement of the moment just beamed across her face. It was everything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she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could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do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 keep herself from helping me rip the paper from each present. Finally, I came to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the last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gift and with my natural Sherlock Holmes ability, I concluded that this had to be the gag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gift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. With everyone looking on, I decided to go ahead and get it over with--just let them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have their laugh---- and I tore the paper and there it was .... a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toy airplane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about two inches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long. Our holiday guests started giggling to themselves as I looked up to my wife with an unpleasant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smile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on my face and blurted out, “A toy airplane? Are you kidding me?"</a:t>
            </a:r>
            <a:endParaRPr lang="en-US" alt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26610" y="1007110"/>
            <a:ext cx="811530" cy="4845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828165" y="1353820"/>
            <a:ext cx="2798445" cy="30010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4975" y="4354830"/>
            <a:ext cx="5289550" cy="2245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para1: </a:t>
            </a:r>
            <a:endParaRPr lang="en-US" altLang="zh-CN" sz="2800"/>
          </a:p>
          <a:p>
            <a:r>
              <a:rPr lang="en-US" altLang="zh-CN" sz="2800">
                <a:solidFill>
                  <a:srgbClr val="0070C0"/>
                </a:solidFill>
              </a:rPr>
              <a:t>What did I think of?</a:t>
            </a:r>
            <a:r>
              <a:rPr lang="en-US" altLang="zh-CN" sz="2800"/>
              <a:t> </a:t>
            </a:r>
            <a:endParaRPr lang="zh-CN" altLang="en-US" sz="2800"/>
          </a:p>
          <a:p>
            <a:r>
              <a:rPr lang="en-US" altLang="zh-CN" sz="2800"/>
              <a:t>Christy had attentively prepared the gift because she always knew I liked airplanes.</a:t>
            </a:r>
            <a:endParaRPr lang="en-US" altLang="zh-CN" sz="2800"/>
          </a:p>
        </p:txBody>
      </p:sp>
      <p:cxnSp>
        <p:nvCxnSpPr>
          <p:cNvPr id="8" name="直接连接符 7"/>
          <p:cNvCxnSpPr/>
          <p:nvPr/>
        </p:nvCxnSpPr>
        <p:spPr>
          <a:xfrm>
            <a:off x="6579870" y="1447800"/>
            <a:ext cx="5314315" cy="311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255125" y="1478915"/>
            <a:ext cx="107315" cy="2766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79870" y="4245610"/>
            <a:ext cx="5289550" cy="2245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para1: </a:t>
            </a:r>
            <a:endParaRPr lang="en-US" altLang="zh-CN" sz="2800"/>
          </a:p>
          <a:p>
            <a:r>
              <a:rPr lang="en-US" altLang="zh-CN" sz="2800">
                <a:solidFill>
                  <a:srgbClr val="0070C0"/>
                </a:solidFill>
              </a:rPr>
              <a:t>What did I do instinctively? </a:t>
            </a:r>
            <a:endParaRPr lang="zh-CN" altLang="en-US" sz="2800"/>
          </a:p>
          <a:p>
            <a:r>
              <a:rPr lang="en-US" altLang="zh-CN" sz="2800"/>
              <a:t>I knelt down and embraced her tightly, willingly to give anything to take back those words.</a:t>
            </a:r>
            <a:endParaRPr lang="en-US" altLang="zh-CN" sz="2800"/>
          </a:p>
        </p:txBody>
      </p:sp>
      <p:cxnSp>
        <p:nvCxnSpPr>
          <p:cNvPr id="12" name="直接连接符 11"/>
          <p:cNvCxnSpPr/>
          <p:nvPr/>
        </p:nvCxnSpPr>
        <p:spPr>
          <a:xfrm>
            <a:off x="267335" y="1793240"/>
            <a:ext cx="7094220" cy="139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55260" y="1743075"/>
            <a:ext cx="182880" cy="12503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05505" y="2993390"/>
            <a:ext cx="5289550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para1: </a:t>
            </a:r>
            <a:endParaRPr lang="en-US" altLang="zh-CN" sz="2800"/>
          </a:p>
          <a:p>
            <a:r>
              <a:rPr lang="en-US" altLang="zh-CN" sz="2800">
                <a:solidFill>
                  <a:srgbClr val="0070C0"/>
                </a:solidFill>
              </a:rPr>
              <a:t>What did I see ? </a:t>
            </a:r>
            <a:endParaRPr lang="zh-CN" altLang="en-US" sz="2800"/>
          </a:p>
          <a:p>
            <a:r>
              <a:rPr lang="en-US" altLang="zh-CN" sz="2800"/>
              <a:t>Her joy replaced by a look of total embarrassment and humiliation. 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6725285" y="692785"/>
            <a:ext cx="4812665" cy="4845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6" idx="3"/>
          </p:cNvCxnSpPr>
          <p:nvPr/>
        </p:nvCxnSpPr>
        <p:spPr>
          <a:xfrm flipH="1">
            <a:off x="1964690" y="1106170"/>
            <a:ext cx="5465445" cy="3493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20" grpId="0" bldLvl="0" animBg="1"/>
      <p:bldP spid="20" grpId="1" animBg="1"/>
      <p:bldP spid="9" grpId="0" bldLvl="0" animBg="1"/>
      <p:bldP spid="9" grpId="1" animBg="1"/>
      <p:bldP spid="11" grpId="0" bldLvl="0" animBg="1"/>
      <p:bldP spid="11" grpId="1" animBg="1"/>
      <p:bldP spid="14" grpId="0" bldLvl="0" animBg="1"/>
      <p:bldP spid="14" grpId="1" animBg="1"/>
      <p:bldP spid="6" grpId="0" bldLvl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745" y="0"/>
            <a:ext cx="7650480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sz="2800"/>
              <a:t>捕捉和照应原文续写点，使文理通顺，合情合理</a:t>
            </a:r>
            <a:endParaRPr 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354965" y="662305"/>
            <a:ext cx="11482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indent="266700"/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Para4  Brenda gave me the look---that look that always tells me I have just said something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wrong and should have given it a second thought. I had failed to look at the name tag (</a:t>
            </a:r>
            <a:r>
              <a:rPr lang="zh-CN" sz="2400">
                <a:ea typeface="宋体" panose="02010600030101010101" pitchFamily="2" charset="-122"/>
                <a:sym typeface="+mn-ea"/>
              </a:rPr>
              <a:t>标签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) before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 opened the present to see who it was from. As I picked up the paper from the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floor and read the name tag, my </a:t>
            </a:r>
            <a:r>
              <a:rPr lang="en-US" sz="2400" u="sng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heart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sank.</a:t>
            </a:r>
            <a:endParaRPr lang="en-US" alt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766310" y="1103630"/>
            <a:ext cx="6862445" cy="158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54965" y="1431290"/>
            <a:ext cx="5990590" cy="323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265805" y="2166620"/>
            <a:ext cx="1813560" cy="330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673090" y="1931670"/>
            <a:ext cx="78105" cy="13284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04235" y="3246755"/>
            <a:ext cx="603948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para1: </a:t>
            </a:r>
            <a:endParaRPr lang="en-US" altLang="zh-CN" sz="2800"/>
          </a:p>
          <a:p>
            <a:r>
              <a:rPr lang="en-US" altLang="zh-CN" sz="2800">
                <a:solidFill>
                  <a:srgbClr val="0070C0"/>
                </a:solidFill>
              </a:rPr>
              <a:t>What was my feeling ? </a:t>
            </a:r>
            <a:endParaRPr lang="zh-CN" altLang="en-US" sz="2800"/>
          </a:p>
          <a:p>
            <a:r>
              <a:rPr lang="en-US" altLang="zh-CN" sz="2800"/>
              <a:t>regretful, worried, guilty ...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4" grpId="0" bldLvl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745" y="0"/>
            <a:ext cx="7650480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sz="2800"/>
              <a:t>捕捉和照应原文续写点，使文理通顺，合情合理</a:t>
            </a:r>
            <a:endParaRPr 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760730" y="996315"/>
            <a:ext cx="9759315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Para 2:Staring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at the gift, I suddenly thought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of a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way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lift her up.______________</a:t>
            </a:r>
            <a:endParaRPr lang="en-US" altLang="en-US" sz="24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49390" y="1341755"/>
            <a:ext cx="1655445" cy="4845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548880" y="1826260"/>
            <a:ext cx="0" cy="1043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42380" y="2870200"/>
            <a:ext cx="5632450" cy="2245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para1: </a:t>
            </a:r>
            <a:endParaRPr lang="en-US" altLang="zh-CN" sz="2800"/>
          </a:p>
          <a:p>
            <a:r>
              <a:rPr lang="en-US" altLang="zh-CN" sz="2800">
                <a:solidFill>
                  <a:srgbClr val="0070C0"/>
                </a:solidFill>
              </a:rPr>
              <a:t>What did I do and say ?</a:t>
            </a:r>
            <a:r>
              <a:rPr lang="en-US" sz="2800">
                <a:solidFill>
                  <a:srgbClr val="0070C0"/>
                </a:solidFill>
              </a:rPr>
              <a:t>What was </a:t>
            </a:r>
            <a:r>
              <a:rPr lang="en-US" sz="2800">
                <a:solidFill>
                  <a:srgbClr val="FF0000"/>
                </a:solidFill>
              </a:rPr>
              <a:t>the result</a:t>
            </a:r>
            <a:r>
              <a:rPr lang="en-US" sz="2800">
                <a:solidFill>
                  <a:srgbClr val="0070C0"/>
                </a:solidFill>
              </a:rPr>
              <a:t>?</a:t>
            </a:r>
            <a:endParaRPr lang="zh-CN" altLang="en-US" sz="2800"/>
          </a:p>
          <a:p>
            <a:r>
              <a:rPr lang="en-US" altLang="zh-CN" sz="2800"/>
              <a:t>Nothing I said could remove the deep hurt in her heart. 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690870" y="1341755"/>
            <a:ext cx="873125" cy="4845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0730" y="1341755"/>
            <a:ext cx="2249170" cy="4845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001135" y="1675765"/>
            <a:ext cx="1861185" cy="1178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29815" y="1826260"/>
            <a:ext cx="0" cy="1043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9255" y="2870200"/>
            <a:ext cx="5164455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/>
              <a:t>指向</a:t>
            </a:r>
            <a:r>
              <a:rPr lang="en-US" altLang="zh-CN" sz="2800"/>
              <a:t>para2: </a:t>
            </a:r>
            <a:endParaRPr lang="en-US" altLang="zh-CN" sz="2800"/>
          </a:p>
          <a:p>
            <a:r>
              <a:rPr lang="en-US" altLang="zh-CN" sz="2800">
                <a:solidFill>
                  <a:srgbClr val="0070C0"/>
                </a:solidFill>
              </a:rPr>
              <a:t>What did I do with the gift to lift her up</a:t>
            </a:r>
            <a:r>
              <a:rPr lang="en-US" sz="2800">
                <a:solidFill>
                  <a:srgbClr val="0070C0"/>
                </a:solidFill>
              </a:rPr>
              <a:t>?(</a:t>
            </a:r>
            <a:r>
              <a:rPr lang="zh-CN" altLang="en-US" sz="2800">
                <a:solidFill>
                  <a:srgbClr val="0070C0"/>
                </a:solidFill>
              </a:rPr>
              <a:t>所做）</a:t>
            </a:r>
            <a:endParaRPr lang="zh-CN" altLang="en-US" sz="2800"/>
          </a:p>
          <a:p>
            <a:r>
              <a:rPr lang="en-US" altLang="zh-CN" sz="2800"/>
              <a:t>took the plane, made vivid airplane noises, taxied onto the “runaway”, accelerated.... 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  <p:bldP spid="14" grpId="0" bldLvl="0" animBg="1"/>
      <p:bldP spid="14" grpId="1" animBg="1"/>
      <p:bldP spid="6" grpId="0" bldLvl="0" animBg="1"/>
      <p:bldP spid="6" grpId="1" animBg="1"/>
      <p:bldP spid="7" grpId="0" bldLvl="0" animBg="1"/>
      <p:bldP spid="7" grpId="1" animBg="1"/>
      <p:bldP spid="11" grpId="0" bldLvl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83185"/>
            <a:ext cx="1182306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Para1:On the tag were the letters that read, "To Dad, Love Christy".________________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Para 2:Staring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at the gift, I suddenly thought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of a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way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lift her up._________________</a:t>
            </a:r>
            <a:endParaRPr lang="en-US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000" y="1014095"/>
            <a:ext cx="79679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What’s my response?</a:t>
            </a:r>
            <a:endParaRPr lang="en-US" altLang="zh-CN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感受到的：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后悔；愧疚；</a:t>
            </a:r>
            <a:endParaRPr lang="en-US" altLang="zh-CN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看到的：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女儿沮丧的受伤的尴尬的样子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想到的</a:t>
            </a:r>
            <a:r>
              <a:rPr lang="en-US" altLang="zh-CN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女儿为我</a:t>
            </a:r>
            <a:r>
              <a:rPr lang="en-US" altLang="zh-CN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busy herself </a:t>
            </a:r>
            <a:r>
              <a:rPr lang="zh-CN" altLang="en-US" sz="28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的场景</a:t>
            </a:r>
            <a:endParaRPr lang="zh-CN" altLang="en-US" sz="2800">
              <a:solidFill>
                <a:srgbClr val="401B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做（说）了什么试图挽回却无果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10" y="5345430"/>
            <a:ext cx="1083754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What on earth a good way to cheer her up?(</a:t>
            </a:r>
            <a:r>
              <a:rPr lang="zh-CN" altLang="en-US" sz="2800">
                <a:solidFill>
                  <a:srgbClr val="FF0000"/>
                </a:solidFill>
              </a:rPr>
              <a:t>最好和当时的人和情景结合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other children and the toy planes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reflection? 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5517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“I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ve been reading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(read)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comics since I was 5 years old, and most of the cartoonists I’ve met have been wonderful human beings,”he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says.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2.It’s a symbol of honor,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particularly </a:t>
            </a:r>
            <a:r>
              <a:rPr lang="zh-CN" altLang="zh-CN" sz="3200">
                <a:latin typeface="Times New Roman" panose="02020603050405020304" charset="0"/>
                <a:cs typeface="Times New Roman" panose="02020603050405020304" charset="0"/>
              </a:rPr>
              <a:t>（尤其是）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because the lawn on the top deck of the ship has special challenges with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growth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grow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at sea,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including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include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“burns” from the salt water, which must be washed off immediately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3.Though the option of walking barefoot through a grassy field on a moving cruise ship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seems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seem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terrific , there are many other ships that are trying to outdo one another with even more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surprising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(surprise) guest options. 25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虽然在移动的游轮上赤脚走过草地的选择似乎很棒，但是还有许多其他的船试图超越彼此，给客人提供更多令人惊讶的选择。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4.Once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identified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(identify) , lands with minimal or no earthworm damage should be protected.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815" y="205740"/>
            <a:ext cx="2907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08145" y="1078230"/>
            <a:ext cx="17799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96225" y="1626870"/>
            <a:ext cx="11525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2097405"/>
            <a:ext cx="15913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44545" y="3588385"/>
            <a:ext cx="9626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52815" y="4058285"/>
            <a:ext cx="16294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13180" y="5911850"/>
            <a:ext cx="16294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913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场景1：描写我内心的愧疚：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我站在那一动不动，眼睛盯着这几个爱的文字，一阵内疚和后悔涌上心头。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planted myself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in front of 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/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stood rooted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there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with my eyes fixed on the love letters,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motionlessly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 flood of regret and guilt welled up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 surge of regret and guilt flooded into my heart.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我的粗鲁和粗心，就像锋利的小刀一样，刺穿了Christy 纯洁幼小的心灵。(强调句)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It was my rudeness and carelessness that tore the pure and tiny heart  apart like a sharp knife.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375" y="1672590"/>
            <a:ext cx="2339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7320" y="1672590"/>
            <a:ext cx="22809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33645" y="2172970"/>
            <a:ext cx="15760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695" y="2653665"/>
            <a:ext cx="13404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50660" y="4153535"/>
            <a:ext cx="47726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695" y="4521835"/>
            <a:ext cx="859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897890"/>
            <a:ext cx="121920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场景2：描写Christy 的伤心：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小Christy 满满的兴奋瞬间烟消云散，她蹲在地上，抱着脑袋抽泣道：“爸爸，我知道你喜欢飞机！”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Her excitement immediately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gave way to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frustration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Her excitement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faded away/vanished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in a flash.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urying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her head in her hands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squatted/knelt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/slumped/crouched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down,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sobbing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and weeping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 ...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93980"/>
            <a:ext cx="1217295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场景3：描写我如何哄女儿：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又焦虑又后悔，作为一个中年男人，我竟不知道如何去哄这个六岁的孩子。”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Anxious and regretful, as a middle-aged man, I was at a loss how to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comfort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/coax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 6-yea-old child.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我蹲下来，轻轻地抚摸着她的小卷发，结结巴巴地道歉：“对...对不起！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crouched down,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stroking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/combing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through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her curly hair, and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stammered out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我紧紧地握着玩具飞机，绞尽脑汁地想办法使女儿开心起来。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grabbed/clenched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 toy airplane,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brainstormin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many ways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racking my brain how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cheer her up!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19685" y="93980"/>
            <a:ext cx="1221168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para2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场景1：描写我怎样取悦孩子的：玩飞机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1.我站起来，我把玩具飞机拿在手里，开始发出逼真的飞机声。我滑行到“跑道”,加速,很快飞机就在空中了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picked myself up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took</a:t>
            </a:r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that toy airplane in my hand and</a:t>
            </a:r>
            <a:r>
              <a:rPr 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began making </a:t>
            </a:r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vivid airplane “noises”. I </a:t>
            </a:r>
            <a:r>
              <a:rPr 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taxied</a:t>
            </a:r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CN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滑行</a:t>
            </a:r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onto the“runway", and </a:t>
            </a:r>
            <a:r>
              <a:rPr lang="en-US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accelerated </a:t>
            </a:r>
            <a:r>
              <a:rPr lang="en-US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and it was soon in the air.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2.“哇，棒极了！”我故意大声喊出来，这样吸引了Christy 和孩子们的兴趣。我偷偷瞄向Christy, 她的脸上露出了一点点小开心。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“That’s awesome!”I yelled out purposefully, which aroused children’s interest!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peeped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/peeked/stole a glance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at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Christy privately and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slight smile animated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使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活跃） her face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23190"/>
            <a:ext cx="121437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场景2：描写Christy 情绪的变化：开心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玩具飞机在空中跳着舞，孩子们抢着轮流玩。这时候，Christy跳了起来，大声叫道：“爸爸，轮到我了!”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The toy airplane was dancing in the air, children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taking turns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/scrambling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to play.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At this point,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bounc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ing/springing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up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excitedly,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Christy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exclaimed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:“Dad, it’s my turn!”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.她抹去泪水，一起加入到我们玩乐之中。孩子们欢快的笑声回荡在屋子里。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Wiping away her tears, she joined us merrily,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their joyful laughter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echoing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/lingering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 the house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点题：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此刻，我也突然意识到：正是因为有家人的爱，才会使得圣诞节如此特殊！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Looking at the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cozy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（温馨的）scene,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 suddenly dawned on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that it was families’ love that made Christmas Day so special.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隐藏在礼物背后的宝藏，其实是家人的爱！(What.....)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What hide in the present is families’ love!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-635" y="107315"/>
            <a:ext cx="12192635" cy="698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26670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One possible s</a:t>
            </a:r>
            <a:r>
              <a:rPr lang="en-US" altLang="zh-CN" sz="2800" b="0">
                <a:latin typeface="Times New Roman" panose="02020603050405020304" charset="0"/>
                <a:ea typeface="宋体" panose="02010600030101010101" pitchFamily="2" charset="-122"/>
              </a:rPr>
              <a:t>ample:</a:t>
            </a:r>
            <a:endParaRPr lang="en-US" altLang="zh-CN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sz="2800" b="0" i="1">
                <a:latin typeface="Times New Roman" panose="02020603050405020304" charset="0"/>
                <a:ea typeface="宋体" panose="02010600030101010101" pitchFamily="2" charset="-122"/>
              </a:rPr>
              <a:t>On the tag were the letters that read,“To Dad, Love Christy".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I felt so agonized and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regretful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 to see her joy replaced by a look of total embarrassment and humiliation</a:t>
            </a:r>
            <a:r>
              <a:rPr lang="zh-CN" alt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（丢脸）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.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She must be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praying that nobody would discover whom the gift came from. And it wasn't just any present. She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knew I was fascinated with planes.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I quickly knelt down and embraced Christy tightly, willing to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give anything to take back those words.</a:t>
            </a:r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 explained I had thought it was from Mom, but since it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came from her, that made it different. </a:t>
            </a:r>
            <a:r>
              <a:rPr lang="en-US" sz="2800" b="0" u="sng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However, nothing I said could remove the hurt in her heart.</a:t>
            </a:r>
            <a:endParaRPr lang="en-US" sz="2800" b="0" u="sng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26670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sz="2800" b="0" i="1">
                <a:latin typeface="Times New Roman" panose="02020603050405020304" charset="0"/>
                <a:ea typeface="宋体" panose="02010600030101010101" pitchFamily="2" charset="-122"/>
              </a:rPr>
              <a:t> Staring at the gift, I suddenly thought of</a:t>
            </a:r>
            <a:r>
              <a:rPr lang="en-US" sz="2800" b="0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 i="1">
                <a:latin typeface="Times New Roman" panose="02020603050405020304" charset="0"/>
                <a:ea typeface="宋体" panose="02010600030101010101" pitchFamily="2" charset="-122"/>
              </a:rPr>
              <a:t>a way to lift her up.</a:t>
            </a:r>
            <a:r>
              <a:rPr lang="en-US" sz="2800" b="0" i="1" u="sng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I took that toy airplane in my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hand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 and began making vivid airplane noises. I taxied(</a:t>
            </a:r>
            <a:r>
              <a:rPr lang="zh-CN" sz="2800" b="0">
                <a:solidFill>
                  <a:srgbClr val="401BC0"/>
                </a:solidFill>
                <a:ea typeface="宋体" panose="02010600030101010101" pitchFamily="2" charset="-122"/>
              </a:rPr>
              <a:t>滑行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) onto the“runway", and accelerated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and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it was soon in the air.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I put so much excitement into that airplane that other children wanted a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turn playing with it. </a:t>
            </a:r>
            <a:r>
              <a:rPr lang="en-US" sz="2800" b="0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And just like a little selfish kid said,“No, this is mine!" 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It wasn’t long before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 u="sng">
                <a:solidFill>
                  <a:srgbClr val="401BC0"/>
                </a:solidFill>
                <a:latin typeface="Times New Roman" panose="02020603050405020304" charset="0"/>
                <a:ea typeface="宋体" panose="02010600030101010101" pitchFamily="2" charset="-122"/>
              </a:rPr>
              <a:t>Christy believed it was really a charming gift and smiled again.</a:t>
            </a:r>
            <a:r>
              <a:rPr lang="en-US" sz="2800" b="0" u="sng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Now, I keep the little plane as a</a:t>
            </a:r>
            <a:r>
              <a:rPr lang="en-US" sz="2800" b="0" u="sng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 u="sng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reminder of my girl's love and also, the power</a:t>
            </a:r>
            <a:r>
              <a:rPr lang="en-US" sz="2800" b="0" u="sng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800" b="0" u="sng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of words. </a:t>
            </a:r>
            <a:endParaRPr lang="en-US" altLang="en-US" sz="2800" b="0" u="sng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84785" y="583565"/>
            <a:ext cx="1182306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Times New Roman" panose="02020603050405020304" charset="0"/>
                <a:ea typeface="宋体" panose="02010600030101010101" pitchFamily="2" charset="-122"/>
              </a:rPr>
              <a:t>Para1:On the tag were the letters that read, "To Dad, Love Christy".________________</a:t>
            </a:r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sz="28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Para 2:Staring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at the gift, I suddenly thought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of a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way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to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lift her up._________________</a:t>
            </a:r>
            <a:endParaRPr lang="en-US" altLang="en-US" sz="2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45" y="0"/>
            <a:ext cx="3774440" cy="583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 sz="3200"/>
              <a:t>搭建</a:t>
            </a:r>
            <a:r>
              <a:rPr lang="en-US" altLang="zh-CN" sz="3200"/>
              <a:t>“</a:t>
            </a:r>
            <a:r>
              <a:rPr lang="zh-CN" altLang="en-US" sz="3200"/>
              <a:t>六所</a:t>
            </a:r>
            <a:r>
              <a:rPr lang="en-US" altLang="zh-CN" sz="3200"/>
              <a:t>”</a:t>
            </a:r>
            <a:r>
              <a:rPr lang="zh-CN" altLang="en-US" sz="3200"/>
              <a:t>思维支架</a:t>
            </a:r>
            <a:endParaRPr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441960" y="1510665"/>
            <a:ext cx="427037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was my feeling?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41960" y="1971040"/>
            <a:ext cx="427037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did I think of?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41960" y="2431415"/>
            <a:ext cx="427037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did I do instinctively?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441960" y="2898140"/>
            <a:ext cx="537972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did I say? What was the result?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712335" y="1510665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所感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335" y="1971040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所想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2335" y="2431415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所做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21680" y="2891790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所说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960" y="4552950"/>
            <a:ext cx="655129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did I do with the gift? What was the result?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441960" y="5013325"/>
            <a:ext cx="655193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did I say to Christy? What was the result?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441960" y="5473700"/>
            <a:ext cx="537908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/>
              <a:t>    What did I learn from the incident?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7245985" y="4457065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所做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45985" y="5013325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所说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45985" y="5503545"/>
            <a:ext cx="79248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所感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0" grpId="1"/>
      <p:bldP spid="18" grpId="1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75" y="57785"/>
            <a:ext cx="11946255" cy="6720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335" y="63500"/>
            <a:ext cx="121646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5.According to Hale, educating the public, especially fisherman, is one approach to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stopping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stop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the spread of invasive earthworms.28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.accelerate_--n.acceleration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暴露加速了被枪击中的危险。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The 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xposure  accelerate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risk of being shot.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8990" y="772795"/>
            <a:ext cx="16294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8374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1.出乎意料地 adv.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unexpectedly=beyond expectation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2.故意地 adv.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deliberately/purposely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3.常规地，日常地adv.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routinely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4.任意地adv.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randomly=at random(介词短语)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5.催促/驱赶某人做某事; 紧迫感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urge sb to do sth ;sense of urgency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6. 溜达，闲逛 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hang out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7 对....感到烦恼/恼怒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 annoyed at--n.annoyance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16780" y="25361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应用文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86360"/>
            <a:ext cx="1219136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第一段：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祝贺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congratulate sb on sth    congratulations!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第二段：提出建议：（注意要点，逻辑）--中文演讲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1.语言的熟练度和准确度：流利n.  熟练n. 准确度n.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fluency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proficiency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 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eg: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关注你汉语的流利程度和熟练程度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you are supposed to concern most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/What matters most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is the fluency and proficiency of your Chinese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2.加入自然得体的肢体语言的应用：得体的；肢体语言；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adj.decent ；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body language/gesture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；application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可以使用一些得体的手势，,这会使你的演讲更加生动,给裁判留下一个好印象。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It is a good idea to add some applications of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some decent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gestures, which will make your speech more vivid, leaving a good impression on the judges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265" y="0"/>
            <a:ext cx="1219136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3.观看相关的演讲视频：观看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;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 相关的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视频短片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watch/appreciate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;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relevant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clip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/video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观看一些以前的关于中文演讲比赛的片段，会使你的演讲技巧更加完美/脱颖而出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Watch some previous clips related to Chinese speech contest,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would perfect your speech techniques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 make your presentation skills stand out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4.自信绝对能够确保你的表现。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Staying self-assured is a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bound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to guarantee your outstanding performance.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连句成段：过渡衔接词：罗列建议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第三段：表达祝愿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希望你不懈的努力会获得回报。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genuinely hope that your unremitting(不懈的) effort will pay off ultimately.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真诚地希望你的这次经历是非常有意义的！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Sincerely hope you will have a rewarding experience!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210" y="0"/>
            <a:ext cx="1216279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Dear Steven,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I'm overjoyed to hear that you will represent our school to be engaged in the city's Chinese speech contest for overseas students.Congratulations! And I am here willing to offer some relevant suggestions.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Initially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you can seek Chinese teachers' professional guidance to reinforce（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improve/enhance)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your language proficiency and accuracy.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Additionally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, watch videos of previous speech contests, which will help better your speech skills, like the application of gestures.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Most importantly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staying self-assured is what it takes to guarantee your performance and bring out the best in you.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 genuinely hope that your unremitting effort will pay off ultimately.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Yours,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 Hua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210" y="0"/>
            <a:ext cx="1216279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Dear Steven,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I'm overjoyed to hear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that you will represent our school to 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be engaged in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 city's Chinese speech contest for overseas students.Congratulations! And I am here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willing to offer some relevant suggestions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Initially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 u="sng">
                <a:latin typeface="Times New Roman" panose="02020603050405020304" charset="0"/>
                <a:cs typeface="Times New Roman" panose="02020603050405020304" charset="0"/>
              </a:rPr>
              <a:t>you can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seek Chinese teachers' professional guidance to 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reinforce（</a:t>
            </a:r>
            <a:r>
              <a:rPr lang="en-US" altLang="zh-CN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improve/enhance)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 your language proficiency and accuracy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Additionally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zh-CN" altLang="en-US" sz="3200" u="sng">
                <a:latin typeface="Times New Roman" panose="02020603050405020304" charset="0"/>
                <a:cs typeface="Times New Roman" panose="02020603050405020304" charset="0"/>
              </a:rPr>
              <a:t>watch videos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of previous speech contests, 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will help better your speech skills, 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like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 application of gestures.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Most importantly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 u="sng">
                <a:latin typeface="Times New Roman" panose="02020603050405020304" charset="0"/>
                <a:cs typeface="Times New Roman" panose="02020603050405020304" charset="0"/>
              </a:rPr>
              <a:t>staying self-assured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is what it takes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to guarantee your performance and bring out the best in you.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genuinely hope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that your </a:t>
            </a:r>
            <a:r>
              <a:rPr lang="zh-CN" altLang="en-US" sz="3200">
                <a:solidFill>
                  <a:srgbClr val="401BC0"/>
                </a:solidFill>
                <a:latin typeface="Times New Roman" panose="02020603050405020304" charset="0"/>
                <a:cs typeface="Times New Roman" panose="02020603050405020304" charset="0"/>
              </a:rPr>
              <a:t>unremitting effort will pay off ultimately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Yours,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Li Hua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13952</Words>
  <Application>WPS 演示</Application>
  <PresentationFormat>宽屏</PresentationFormat>
  <Paragraphs>333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Hidden Treasures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31</cp:revision>
  <dcterms:created xsi:type="dcterms:W3CDTF">2021-04-17T14:47:00Z</dcterms:created>
  <dcterms:modified xsi:type="dcterms:W3CDTF">2021-04-28T06:28:46Z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07CB6DB3B822491BBA2452D013070F3F</vt:lpwstr>
  </property>
  <property fmtid="{D5CDD505-2E9C-101B-9397-08002B2CF9AE}" pid="3" name="KSOProductBuildVer">
    <vt:lpwstr>2052-11.1.0.10463</vt:lpwstr>
  </property>
</Properties>
</file>