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6"/>
  </p:handoutMasterIdLst>
  <p:sldIdLst>
    <p:sldId id="382" r:id="rId3"/>
    <p:sldId id="383" r:id="rId4"/>
    <p:sldId id="367" r:id="rId5"/>
    <p:sldId id="256" r:id="rId6"/>
    <p:sldId id="330" r:id="rId8"/>
    <p:sldId id="332" r:id="rId9"/>
    <p:sldId id="333" r:id="rId10"/>
    <p:sldId id="336" r:id="rId11"/>
    <p:sldId id="350" r:id="rId12"/>
    <p:sldId id="352" r:id="rId13"/>
    <p:sldId id="353" r:id="rId14"/>
    <p:sldId id="339" r:id="rId15"/>
    <p:sldId id="354" r:id="rId16"/>
    <p:sldId id="355" r:id="rId17"/>
    <p:sldId id="356" r:id="rId18"/>
    <p:sldId id="344" r:id="rId19"/>
    <p:sldId id="384" r:id="rId20"/>
    <p:sldId id="388" r:id="rId21"/>
    <p:sldId id="385" r:id="rId22"/>
    <p:sldId id="386" r:id="rId23"/>
    <p:sldId id="387" r:id="rId24"/>
    <p:sldId id="358" r:id="rId25"/>
  </p:sldIdLst>
  <p:sldSz cx="12192000" cy="6858000"/>
  <p:notesSz cx="6797675" cy="992632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32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B103D-F8E0-4522-B83B-4FA8A66C19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C7939-5C1D-4074-B0D4-8DA1B88825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850E8-B05F-4191-B5B3-373C549CB7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CDED7-6B39-4E4A-92CD-1A8AD6C083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更多模板请关注：https://</a:t>
            </a:r>
            <a:r>
              <a:rPr lang="en-US" altLang="zh-CN" dirty="0"/>
              <a:t>[-</a:t>
            </a:r>
            <a:r>
              <a:rPr lang="zh-CN" altLang="en-US" dirty="0"/>
              <a:t>婷婷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5" y="110490"/>
            <a:ext cx="12191365" cy="6677025"/>
          </a:xfrm>
        </p:spPr>
        <p:txBody>
          <a:bodyPr>
            <a:normAutofit fontScale="90000" lnSpcReduction="20000"/>
          </a:bodyPr>
          <a:p>
            <a:pPr algn="l" fontAlgn="auto">
              <a:lnSpc>
                <a:spcPct val="140000"/>
              </a:lnSpc>
            </a:pP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（1）天子怜悯山西人民闹饥荒，所以挪空国库（的金银）来使他们活下去。</a:t>
            </a:r>
            <a:endParaRPr lang="zh-CN" altLang="en-US" sz="4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 fontAlgn="auto">
              <a:lnSpc>
                <a:spcPct val="140000"/>
              </a:lnSpc>
            </a:pP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怜、帑藏、活各 1 分，句意通顺 1 分</a:t>
            </a: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4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 fontAlgn="auto">
              <a:lnSpc>
                <a:spcPct val="140000"/>
              </a:lnSpc>
            </a:pPr>
            <a:endParaRPr lang="zh-CN" altLang="en-US" sz="4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 fontAlgn="auto">
              <a:lnSpc>
                <a:spcPct val="140000"/>
              </a:lnSpc>
            </a:pP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（2）弘玄先生打开仓库发放一千石粮食，给里甲负责（让老百姓）代为耕种，这一年大丰收，收获了几千石麦子。</a:t>
            </a:r>
            <a:endParaRPr lang="zh-CN" altLang="en-US" sz="4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 fontAlgn="auto">
              <a:lnSpc>
                <a:spcPct val="140000"/>
              </a:lnSpc>
            </a:pP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发、熟各 1 分，句式 1 分，句意通顺 1 分</a:t>
            </a: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4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3484" y="154233"/>
            <a:ext cx="388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32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较修改（</a:t>
            </a: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47375" y="984767"/>
            <a:ext cx="11343572" cy="5117348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揆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诸时下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</a:t>
            </a:r>
            <a:r>
              <a:rPr lang="zh-CN" altLang="zh-CN" sz="32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身</a:t>
            </a:r>
            <a:r>
              <a:rPr lang="zh-CN" altLang="zh-CN" sz="32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处海德格尔所言“自我的价值不断消解的时代”，</a:t>
            </a:r>
            <a:r>
              <a:rPr lang="zh-CN" altLang="en-US" sz="32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外界的诱惑让我们变得浮躁，</a:t>
            </a:r>
            <a:r>
              <a:rPr lang="zh-CN" altLang="en-US" sz="32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若是</a:t>
            </a:r>
            <a:r>
              <a:rPr lang="zh-CN" altLang="en-US" sz="32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应对不当，</a:t>
            </a:r>
            <a:r>
              <a:rPr lang="zh-CN" altLang="en-US" sz="32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甚至</a:t>
            </a:r>
            <a:r>
              <a:rPr lang="zh-CN" altLang="en-US" sz="32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会让我们深感痛痒</a:t>
            </a:r>
            <a:r>
              <a:rPr lang="zh-CN" altLang="en-US" sz="32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这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个时候，“自知</a:t>
            </a:r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zh-CN" sz="32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便</a:t>
            </a:r>
            <a:r>
              <a:rPr lang="en-US" altLang="zh-CN" sz="32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32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就</a:t>
            </a:r>
            <a:r>
              <a:rPr lang="en-US" altLang="zh-CN" sz="32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2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无疑</a:t>
            </a:r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成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了我们面对种种纷扰的最强武器，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因为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自知的人往往坚定而从容，他已经拥有了一个完整的自我，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所以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他不必斤斤计较</a:t>
            </a:r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32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更</a:t>
            </a:r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不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会患得患失。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那么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自知的人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又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何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以待人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？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自知的人，往往宽容而慈悲，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因为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他懂得了自己，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从而也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能去宽宥他人。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一个人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若能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认知自己，坚定从容，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也能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宽宥他人，慈悲为怀，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那么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相信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他也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能调节好自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己，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乐观前行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4520" y="162865"/>
            <a:ext cx="160545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3200" b="1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en-US" altLang="zh-CN" sz="3200" b="1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3225" y="2139174"/>
            <a:ext cx="11571872" cy="173750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语言支架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联系现实句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结论句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所以（不必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也不会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设问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递进句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结论句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从而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……+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假设递进句（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强调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引申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观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点）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3225" y="4324491"/>
            <a:ext cx="11571872" cy="164768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思维路径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联系现实          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设问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递进          假设递进（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强调引申观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点）。</a:t>
            </a:r>
            <a:endParaRPr lang="zh-CN" altLang="zh-CN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8014" y="5138879"/>
            <a:ext cx="171796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51564" y="4584453"/>
            <a:ext cx="1814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原因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7140994" y="5135393"/>
            <a:ext cx="171796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028691" y="4550724"/>
            <a:ext cx="194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原因结论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29975" y="674833"/>
            <a:ext cx="8223775" cy="1169551"/>
          </a:xfrm>
          <a:prstGeom prst="rect">
            <a:avLst/>
          </a:prstGeom>
          <a:solidFill>
            <a:srgbClr val="FFFF0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</a:t>
            </a:r>
            <a:r>
              <a:rPr lang="en-US" altLang="zh-CN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透</a:t>
            </a:r>
            <a:r>
              <a:rPr lang="zh-CN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过现象深入本质，</a:t>
            </a:r>
            <a:r>
              <a:rPr lang="zh-CN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揭示事物内在的因果关</a:t>
            </a:r>
            <a:r>
              <a:rPr lang="zh-CN" altLang="zh-CN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观点具有启发性。</a:t>
            </a:r>
            <a:endParaRPr lang="zh-CN" altLang="en-US" sz="32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4438650" y="69215"/>
            <a:ext cx="7633970" cy="6655435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升格一</a:t>
            </a: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补充相应逻辑词，使文段思维更立体。    </a:t>
            </a:r>
            <a:endParaRPr lang="en-US" altLang="zh-CN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自知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孤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立自我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将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自我囿于执念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     )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在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挑战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中更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注重自我能力的打磨。自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知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各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行其是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事不关己，高高挂起”的漠视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对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自己心灵的体悟与反省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穷则独善其身，达则兼济天下”的前提与铺陈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知蕴藏的是一份冷静与清醒，面对痛时，分析现状，定位自我，再用自己的方式解决，调整，反馈，积极面对生活，乐观畅游人生。</a:t>
            </a: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19190" y="1207135"/>
            <a:ext cx="94869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不是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10020" y="1848485"/>
            <a:ext cx="9810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而是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30740" y="4276090"/>
            <a:ext cx="168338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究其根本</a:t>
            </a:r>
            <a:r>
              <a:rPr lang="en-US" altLang="zh-CN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所以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67520" y="1206500"/>
            <a:ext cx="127762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也不是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222841" y="967559"/>
            <a:ext cx="4007107" cy="5757233"/>
          </a:xfrm>
          <a:ln w="22225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0" lvl="0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自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知是对自我能力的打磨，是对自己心灵的体悟与反省，更是“穷则独善其身，达则兼济天下”的前提与铺陈。自知蕴藏的是一份冷静与清醒，面对痛时，分析现状，定位自我，再用自己的方式解决，调整，反馈，积极面对生活，乐观畅游人生。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marL="0" lvl="0" indent="-342900" eaLnBrk="1" hangingPunct="1">
              <a:lnSpc>
                <a:spcPts val="4000"/>
              </a:lnSpc>
              <a:spcBef>
                <a:spcPts val="0"/>
              </a:spcBef>
              <a:buNone/>
            </a:pP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84" y="154233"/>
            <a:ext cx="388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32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较修改（</a:t>
            </a: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二）</a:t>
            </a:r>
            <a:endParaRPr lang="zh-CN" altLang="en-US" sz="3200" b="1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1290" y="2496820"/>
            <a:ext cx="9658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不是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30688" y="2601555"/>
            <a:ext cx="126669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也不是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66885" y="3123565"/>
            <a:ext cx="9709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而是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52105" y="3754120"/>
            <a:ext cx="9493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更是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  <p:bldP spid="14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4331368" y="130120"/>
            <a:ext cx="7772807" cy="6565796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升格二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补充相应逻辑句，使文段思维更严密。    </a:t>
            </a:r>
            <a:endParaRPr lang="en-US" altLang="zh-CN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>
              <a:lnSpc>
                <a:spcPts val="3700"/>
              </a:lnSpc>
              <a:spcBef>
                <a:spcPts val="240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b="1" u="sng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   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自知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（不是）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孤立自我，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（也不是）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将自我囿于执念，</a:t>
            </a:r>
            <a:r>
              <a:rPr lang="en-US" altLang="zh-CN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而是</a:t>
            </a:r>
            <a:r>
              <a:rPr lang="en-US" altLang="zh-CN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在挑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>
              <a:lnSpc>
                <a:spcPts val="3700"/>
              </a:lnSpc>
              <a:spcBef>
                <a:spcPts val="240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战中更注重自我能力的打磨。</a:t>
            </a:r>
            <a:r>
              <a:rPr lang="zh-CN" altLang="en-US" b="1" u="sng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自知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（不是）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各行其是，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（也不是）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“事不关己，高高挂起”的漠视，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（而是）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对自己心灵的体悟与反省，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（更是）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“穷则独善其身，达则兼济天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>
              <a:lnSpc>
                <a:spcPts val="3700"/>
              </a:lnSpc>
              <a:spcBef>
                <a:spcPts val="180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下”的前提与铺陈。</a:t>
            </a:r>
            <a:r>
              <a:rPr lang="zh-CN" altLang="en-US" b="1" u="sng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 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zh-CN" altLang="en-US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究其根本</a:t>
            </a:r>
            <a:r>
              <a:rPr lang="en-US" altLang="zh-CN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所</a:t>
            </a:r>
            <a:r>
              <a:rPr lang="zh-CN" altLang="en-US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以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自知蕴藏的是一份冷静与清醒，面对痛时，分析现状，定位自我，再用自己的方式解决，调整，反馈，积极面对生活，乐观畅游人生。</a:t>
            </a: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222841" y="967559"/>
            <a:ext cx="4007107" cy="5757233"/>
          </a:xfrm>
          <a:ln w="22225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0" lvl="0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自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知是对自我能力的打磨，是对自己心灵的体悟与反省，更是“穷则独善其身，达则兼济天下”的前提与铺陈。自知蕴藏的是一份冷静与清醒，面对痛时，分析现状，定位自我，再用自己的方式解决，调整，反馈，积极面对生活，乐观畅游人生。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marL="0" lvl="0" indent="-342900" eaLnBrk="1" hangingPunct="1">
              <a:lnSpc>
                <a:spcPts val="4000"/>
              </a:lnSpc>
              <a:spcBef>
                <a:spcPts val="0"/>
              </a:spcBef>
              <a:buNone/>
            </a:pP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84" y="154233"/>
            <a:ext cx="388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32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较修改（</a:t>
            </a: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二）</a:t>
            </a:r>
            <a:endParaRPr lang="zh-CN" altLang="en-US" sz="3200" b="1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23355" y="650560"/>
            <a:ext cx="4034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也许有人质疑，乐时自藏，痛时自愈，那不是自我设界</a:t>
            </a:r>
            <a:r>
              <a:rPr lang="zh-CN" altLang="zh-CN" sz="2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隔</a:t>
            </a:r>
            <a:r>
              <a:rPr lang="zh-CN" altLang="en-US" sz="2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绝他</a:t>
            </a:r>
            <a:r>
              <a:rPr lang="zh-CN" altLang="en-US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人</a:t>
            </a:r>
            <a:r>
              <a:rPr lang="zh-CN" altLang="zh-CN" sz="2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吗</a:t>
            </a:r>
            <a:r>
              <a:rPr lang="zh-CN" altLang="zh-CN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88790" y="1770316"/>
            <a:ext cx="25640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或许也会有人说，自家痛痒自家搔摩，不就是只顾自</a:t>
            </a:r>
            <a:r>
              <a:rPr lang="zh-CN" altLang="zh-CN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身，</a:t>
            </a:r>
            <a:r>
              <a:rPr lang="zh-CN" altLang="zh-CN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不管他人</a:t>
            </a:r>
            <a:r>
              <a:rPr lang="zh-CN" altLang="zh-CN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吗？</a:t>
            </a:r>
            <a:endParaRPr lang="zh-CN" altLang="en-US" b="1" kern="10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5866" y="4001333"/>
            <a:ext cx="37252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由此可</a:t>
            </a:r>
            <a:r>
              <a:rPr lang="zh-CN" altLang="en-US" sz="20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见</a:t>
            </a:r>
            <a:r>
              <a:rPr lang="zh-CN" altLang="en-US" sz="2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，自知</a:t>
            </a:r>
            <a:r>
              <a:rPr lang="zh-CN" altLang="en-US" sz="20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对自我的打磨，</a:t>
            </a:r>
            <a:r>
              <a:rPr lang="zh-CN" altLang="en-US" sz="20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更</a:t>
            </a:r>
            <a:r>
              <a:rPr lang="zh-CN" altLang="en-US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观照世界的责任意识。</a:t>
            </a:r>
            <a:endParaRPr lang="zh-CN" altLang="en-US" sz="2000" b="1" kern="10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94895" y="524509"/>
            <a:ext cx="5293895" cy="10669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zh-CN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也许有人质疑，乐时自藏，痛时自愈，那不是自我设界，</a:t>
            </a:r>
            <a:r>
              <a:rPr lang="zh-CN" altLang="en-US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隔绝他人</a:t>
            </a:r>
            <a:r>
              <a:rPr lang="zh-CN" altLang="zh-CN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吗？</a:t>
            </a:r>
            <a:endParaRPr lang="zh-CN" altLang="en-US" sz="2600" b="1" kern="10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1585" y="1638778"/>
            <a:ext cx="5373707" cy="10669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zh-CN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或许也会有人说，自家痛痒自家搔摩，不就是只顾自身，不管他人吗？</a:t>
            </a:r>
            <a:endParaRPr lang="zh-CN" altLang="en-US" sz="2600" b="1" kern="10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85638" y="3639912"/>
            <a:ext cx="4785599" cy="10669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6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由此可见</a:t>
            </a:r>
            <a:r>
              <a:rPr lang="zh-CN" altLang="en-US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，自知</a:t>
            </a:r>
            <a:r>
              <a:rPr lang="zh-CN" altLang="en-US" sz="26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对自我的打磨，</a:t>
            </a:r>
            <a:r>
              <a:rPr lang="zh-CN" altLang="en-US" sz="26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更是</a:t>
            </a:r>
            <a:r>
              <a:rPr lang="zh-CN" altLang="en-US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观照世界的责任意识。</a:t>
            </a:r>
            <a:endParaRPr lang="zh-CN" altLang="en-US" sz="2600" b="1" kern="10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9" grpId="0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3484" y="154233"/>
            <a:ext cx="388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32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较修改</a:t>
            </a: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endParaRPr lang="zh-CN" altLang="en-US" sz="3200" b="1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47375" y="984767"/>
            <a:ext cx="11343572" cy="4920733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ts val="4100"/>
              </a:lnSpc>
              <a:spcBef>
                <a:spcPts val="2400"/>
              </a:spcBef>
              <a:buNone/>
            </a:pPr>
            <a:r>
              <a:rPr lang="en-US" altLang="zh-CN" sz="3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3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也许</a:t>
            </a:r>
            <a:r>
              <a:rPr lang="zh-CN" altLang="zh-CN" sz="3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有人质疑，乐时自藏，痛时自愈，那不是自我设界，</a:t>
            </a:r>
            <a:r>
              <a:rPr lang="zh-CN" altLang="en-US" sz="3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隔绝他人</a:t>
            </a:r>
            <a:r>
              <a:rPr lang="zh-CN" altLang="zh-CN" sz="3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吗</a:t>
            </a:r>
            <a:r>
              <a:rPr lang="zh-CN" altLang="zh-CN" sz="3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？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自知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孤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立自我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也</a:t>
            </a:r>
            <a:r>
              <a:rPr lang="zh-CN" altLang="en-US" sz="3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将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自我囿于执念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而是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在挑战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中更注重自我能力的打磨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r>
              <a:rPr lang="zh-CN" altLang="zh-CN" sz="3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或许也会有人说，自家痛痒自家搔摩，不就是只顾自身，不管他人吗</a:t>
            </a:r>
            <a:r>
              <a:rPr lang="zh-CN" altLang="zh-CN" sz="3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？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自知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各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行其是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也</a:t>
            </a:r>
            <a:r>
              <a:rPr lang="zh-CN" altLang="en-US" sz="3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事不关己，高高挂起”的漠视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而是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对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自己心灵的体悟与反省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更是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穷则独善其身，达则兼济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天下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”的前提与铺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陈。</a:t>
            </a:r>
            <a:r>
              <a:rPr lang="zh-CN" altLang="en-US" sz="3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由此可见</a:t>
            </a:r>
            <a:r>
              <a:rPr lang="zh-CN" altLang="en-US" sz="3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，自知是对自我的打磨，</a:t>
            </a:r>
            <a:r>
              <a:rPr lang="zh-CN" altLang="en-US" sz="3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更</a:t>
            </a:r>
            <a:r>
              <a:rPr lang="zh-CN" altLang="en-US" sz="3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是观照世界的责任意识。</a:t>
            </a:r>
            <a:r>
              <a:rPr lang="zh-CN" altLang="en-US" sz="30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究</a:t>
            </a:r>
            <a:r>
              <a:rPr lang="zh-CN" altLang="en-US" sz="3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其根本</a:t>
            </a:r>
            <a:r>
              <a:rPr lang="en-US" altLang="zh-CN" sz="3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所</a:t>
            </a:r>
            <a:r>
              <a:rPr lang="zh-CN" altLang="en-US" sz="30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以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知蕴藏的是一份冷静与清醒，面对痛时，分析现状，定位自我，再用自己的方式解决，调整，反馈，积极面对生活，乐观畅游人生。</a:t>
            </a:r>
            <a:endParaRPr lang="zh-CN" altLang="en-US" sz="3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>
              <a:lnSpc>
                <a:spcPct val="114000"/>
              </a:lnSpc>
              <a:spcBef>
                <a:spcPts val="0"/>
              </a:spcBef>
              <a:buNone/>
            </a:pP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4520" y="162865"/>
            <a:ext cx="1605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en-US" altLang="zh-CN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kern="0" dirty="0">
              <a:solidFill>
                <a:srgbClr val="5B5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3225" y="2139174"/>
            <a:ext cx="11571872" cy="173750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语言支架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树靶反问（自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揭其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短）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也不是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而是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……+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靶反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（自揭其短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也不是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而是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更是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……+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总结提升句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究其根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所以（深入本质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强调完善观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3225" y="4305441"/>
            <a:ext cx="11571872" cy="189533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思维路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树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靶反问            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树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靶反问            总结提升</a:t>
            </a:r>
            <a:endParaRPr lang="en-US" altLang="zh-CN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（强调完善观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点）。</a:t>
            </a:r>
            <a:endParaRPr lang="zh-CN" altLang="zh-CN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948014" y="5135393"/>
            <a:ext cx="2052736" cy="3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64610" y="4603674"/>
            <a:ext cx="201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概念界定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7560094" y="5126894"/>
            <a:ext cx="2041106" cy="8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13545" y="4603674"/>
            <a:ext cx="2054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概念界定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29975" y="674833"/>
            <a:ext cx="8223775" cy="1169551"/>
          </a:xfrm>
          <a:prstGeom prst="rect">
            <a:avLst/>
          </a:prstGeom>
          <a:solidFill>
            <a:srgbClr val="FFFF0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</a:t>
            </a:r>
            <a:r>
              <a:rPr lang="en-US" altLang="zh-CN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透</a:t>
            </a:r>
            <a:r>
              <a:rPr lang="zh-CN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过现象深入本质</a:t>
            </a:r>
            <a:r>
              <a:rPr lang="zh-CN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，揭示事物内在的因果关</a:t>
            </a:r>
            <a:r>
              <a:rPr lang="zh-CN" altLang="zh-CN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r>
              <a:rPr lang="zh-CN" altLang="en-US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，观点具有启发性。</a:t>
            </a:r>
            <a:endParaRPr lang="zh-CN" altLang="en-US" sz="32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90464" y="5719838"/>
            <a:ext cx="1868753" cy="14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77773" y="5135393"/>
            <a:ext cx="201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入本质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8" grpId="0"/>
      <p:bldP spid="12" grpId="0"/>
      <p:bldP spid="13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16260" y="119884"/>
            <a:ext cx="3885768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核心任务</a:t>
            </a:r>
            <a:endParaRPr lang="zh-CN" altLang="en-US" sz="3200" b="1" kern="0" dirty="0">
              <a:solidFill>
                <a:srgbClr val="5B5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4771" y="489769"/>
            <a:ext cx="1157574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400" b="1" smtClean="0">
                <a:latin typeface="黑体" panose="02010609060101010101" pitchFamily="49" charset="-122"/>
                <a:ea typeface="黑体" panose="02010609060101010101" pitchFamily="49" charset="-122"/>
              </a:rPr>
              <a:t>补充递进型材料作文</a:t>
            </a:r>
            <a:r>
              <a:rPr lang="zh-CN" altLang="en-US" sz="3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说理分</a:t>
            </a:r>
            <a:r>
              <a:rPr lang="zh-CN" altLang="en-US" sz="3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析主体段</a:t>
            </a:r>
            <a:r>
              <a:rPr lang="zh-CN" altLang="en-US" sz="3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落</a:t>
            </a:r>
            <a:r>
              <a:rPr lang="zh-CN" altLang="en-US" sz="3400" b="1" smtClean="0">
                <a:latin typeface="黑体" panose="02010609060101010101" pitchFamily="49" charset="-122"/>
                <a:ea typeface="黑体" panose="02010609060101010101" pitchFamily="49" charset="-122"/>
              </a:rPr>
              <a:t>思</a:t>
            </a:r>
            <a:r>
              <a:rPr lang="zh-CN" altLang="en-US" sz="3400" b="1">
                <a:latin typeface="黑体" panose="02010609060101010101" pitchFamily="49" charset="-122"/>
                <a:ea typeface="黑体" panose="02010609060101010101" pitchFamily="49" charset="-122"/>
              </a:rPr>
              <a:t>维如何渐入佳</a:t>
            </a:r>
            <a:r>
              <a:rPr lang="zh-CN" altLang="en-US" sz="3400" b="1" smtClean="0">
                <a:latin typeface="黑体" panose="02010609060101010101" pitchFamily="49" charset="-122"/>
                <a:ea typeface="黑体" panose="02010609060101010101" pitchFamily="49" charset="-122"/>
              </a:rPr>
              <a:t>境？</a:t>
            </a:r>
            <a:endParaRPr lang="zh-CN" altLang="en-US" sz="3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66550" y="1598023"/>
            <a:ext cx="11571872" cy="118171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语言支架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联系现实句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结论句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所以（不必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也不会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设问递进</a:t>
            </a:r>
            <a:endParaRPr lang="en-US" altLang="zh-CN" sz="2400" b="1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句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结论句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从而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……+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假设递进句（强调完善观点）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66550" y="2877740"/>
            <a:ext cx="11571872" cy="82123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思维路径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联系现实          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设问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递进          假设递进（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强调完善观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点）。</a:t>
            </a:r>
            <a:endParaRPr lang="zh-CN" altLang="zh-CN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411748" y="3441509"/>
            <a:ext cx="1403927" cy="9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288144" y="2958684"/>
            <a:ext cx="16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原因结论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6138361" y="3451324"/>
            <a:ext cx="1508482" cy="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40582" y="2956927"/>
            <a:ext cx="160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原因结论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66550" y="3832930"/>
            <a:ext cx="11571872" cy="13853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语言支架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树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靶反问（自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揭其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短）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也不是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而是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……+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树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靶反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（自揭其短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也不是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而是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更是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……+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总结提升句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究其根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所以（深入本质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强调完善观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95275" y="5352215"/>
            <a:ext cx="11571872" cy="133973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思维路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树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靶反问            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树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靶反问            总结提升</a:t>
            </a:r>
            <a:endParaRPr lang="en-US" altLang="zh-CN" sz="24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（强调完善观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点）。</a:t>
            </a:r>
            <a:endParaRPr lang="zh-CN" altLang="zh-CN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411748" y="5913864"/>
            <a:ext cx="17317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317060" y="5352215"/>
            <a:ext cx="201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概念界定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539282" y="5905365"/>
            <a:ext cx="1776043" cy="8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399804" y="5380972"/>
            <a:ext cx="205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概念界定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9663453" y="5925567"/>
            <a:ext cx="1671388" cy="17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512662" y="5380972"/>
            <a:ext cx="201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入本质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/>
      <p:bldP spid="27" grpId="0"/>
      <p:bldP spid="28" grpId="0" animBg="1"/>
      <p:bldP spid="29" grpId="0" animBg="1"/>
      <p:bldP spid="31" grpId="0"/>
      <p:bldP spid="33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6014" y="882254"/>
            <a:ext cx="11144288" cy="464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阅读下面的文字，根据要求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作文。（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既</a:t>
            </a: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然太阳上也有黑点，“人世间的事情”就更不可能没有缺陷。</a:t>
            </a:r>
            <a:endParaRPr lang="zh-CN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                             </a:t>
            </a:r>
            <a:r>
              <a:rPr lang="zh-CN" altLang="zh-CN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——</a:t>
            </a:r>
            <a:r>
              <a:rPr lang="zh-CN" altLang="en-US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（俄）</a:t>
            </a:r>
            <a:r>
              <a:rPr lang="zh-CN" altLang="zh-CN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车</a:t>
            </a: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尔尼雪夫斯基</a:t>
            </a:r>
            <a:endParaRPr lang="zh-CN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我能坚持我的不完美，它是我生命的本质。</a:t>
            </a:r>
            <a:endParaRPr lang="en-US" altLang="zh-CN" sz="2400" b="1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                             </a:t>
            </a:r>
            <a:r>
              <a:rPr lang="zh-CN" altLang="zh-CN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——</a:t>
            </a:r>
            <a:r>
              <a:rPr lang="zh-CN" altLang="en-US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（法）法朗士</a:t>
            </a:r>
            <a:endParaRPr lang="zh-CN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人生最遗憾的</a:t>
            </a:r>
            <a:r>
              <a:rPr lang="zh-CN" altLang="en-US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zh-CN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莫过于</a:t>
            </a:r>
            <a:r>
              <a:rPr lang="zh-CN" altLang="en-US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zh-CN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轻易地放弃了不该放弃的</a:t>
            </a:r>
            <a:r>
              <a:rPr lang="en-US" altLang="zh-CN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固执地坚持了不该坚持的。</a:t>
            </a:r>
            <a:endParaRPr lang="zh-CN" altLang="zh-CN" sz="2400" b="1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                             ——</a:t>
            </a:r>
            <a:r>
              <a:rPr lang="zh-CN" altLang="en-US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（古希腊）</a:t>
            </a:r>
            <a:r>
              <a:rPr lang="zh-CN" altLang="zh-CN" sz="2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柏</a:t>
            </a: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拉图</a:t>
            </a:r>
            <a:endParaRPr lang="zh-CN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对此，你有怎样的体验与思考？写一篇文章，谈谈自己的看法。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   【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】①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角度自选，立意自定，题目自拟。②明确文体，不得写成诗歌。③不得少于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800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字。④不得抄袭、套作。</a:t>
            </a:r>
            <a:endParaRPr lang="zh-CN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3153" y="189269"/>
            <a:ext cx="388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</a:t>
            </a:r>
            <a:r>
              <a:rPr lang="zh-CN" altLang="en-US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移运用</a:t>
            </a:r>
            <a:endParaRPr lang="zh-CN" altLang="en-US" sz="3200" b="1" kern="0" dirty="0">
              <a:solidFill>
                <a:srgbClr val="5B5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7614" y="3575934"/>
            <a:ext cx="11042688" cy="14946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中心立意：有所坚持的情况下允许缺陷的存在，不苛求完</a:t>
            </a:r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美（适当坚持不完美）。</a:t>
            </a: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014" y="5357946"/>
            <a:ext cx="11575740" cy="1319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请选</a:t>
            </a:r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择一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种语言支架和思维路径，</a:t>
            </a:r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对自己写的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说理</a:t>
            </a:r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分析主体段落进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行修改升格，使其思维渐入佳境。</a:t>
            </a: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hlinkClick r:id=""/>
          </p:cNvPr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266550" y="1598023"/>
            <a:ext cx="11571872" cy="118171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语言支架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联系现实句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结论句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所以（不必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也不会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设问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递进句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结论句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从而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……+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假设递进句（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强调完善观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点）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66550" y="2877740"/>
            <a:ext cx="11571872" cy="82123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思维路径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联系现实          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设问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递进          假设递进（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强调完善观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点）。</a:t>
            </a:r>
            <a:endParaRPr lang="zh-CN" altLang="zh-CN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411748" y="3441509"/>
            <a:ext cx="1403927" cy="9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247835" y="2940723"/>
            <a:ext cx="173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原因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6138361" y="3441509"/>
            <a:ext cx="1508482" cy="9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40582" y="2938455"/>
            <a:ext cx="160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原因结论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66550" y="3832930"/>
            <a:ext cx="11571872" cy="13853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语言支架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树靶反问（自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揭其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短）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也不是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而是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……+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靶反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（自揭其短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也不是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而是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更是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……+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总结提升句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究其根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所以（深入本质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强调完善观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95275" y="5318243"/>
            <a:ext cx="11571872" cy="133973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思维路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树靶反问            树靶反问            总结提升</a:t>
            </a:r>
            <a:endParaRPr lang="en-US" altLang="zh-CN" sz="24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强调完善观点。</a:t>
            </a:r>
            <a:endParaRPr lang="zh-CN" altLang="zh-CN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411748" y="5913864"/>
            <a:ext cx="17317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317060" y="5352215"/>
            <a:ext cx="201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概念界定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539282" y="5905365"/>
            <a:ext cx="1776043" cy="8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399804" y="5380972"/>
            <a:ext cx="205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概念界定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9668792" y="5896810"/>
            <a:ext cx="1671388" cy="17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518001" y="5352215"/>
            <a:ext cx="201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入本质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3153" y="684096"/>
            <a:ext cx="1157574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请选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择一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种语言支架和思维路径，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对下面的说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理分析主体段落进行修改升格，使其思维渐入佳境。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56145" y="189269"/>
            <a:ext cx="3052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</a:t>
            </a:r>
            <a:r>
              <a:rPr lang="zh-CN" altLang="en-US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移运用</a:t>
            </a:r>
            <a:endParaRPr lang="zh-CN" altLang="en-US" sz="3200" b="1" kern="0" dirty="0">
              <a:solidFill>
                <a:srgbClr val="5B5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28593" y="227558"/>
            <a:ext cx="6560136" cy="624786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语段一</a:t>
            </a:r>
            <a:r>
              <a:rPr lang="en-US" altLang="zh-CN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揆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诸当下</a:t>
            </a:r>
            <a:r>
              <a:rPr lang="en-US" altLang="zh-CN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坚持自我的不完美，是我们执守真实、拒绝遗憾的最佳途径。坚持不完美的人坚守了生命的本质，做好了蒙恬口中的“自己的主人”，真实而美好。他不必战战兢兢，不用将自己浑身上下撒满“遮瑕”的佐料，好让自己看起来像一道大餐。他懂得适当取舍，能认清自己的定位与能力，再将不该坚持的毅然放下，包容缺点；而对于不该放弃的决不是轻易放下，而是紧紧握住，奋力向上。</a:t>
            </a:r>
            <a:endParaRPr lang="zh-CN" altLang="en-US" sz="3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91928" y="232179"/>
            <a:ext cx="5056911" cy="624786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语段二</a:t>
            </a:r>
            <a:r>
              <a:rPr lang="en-US" altLang="zh-CN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我所说的坚持不完美是明白自身力量所在，明智取舍，是最大程度上发挥主观能动性，努力追求，不做生命的无谓浪费。适度坚持不完美是知己、懂己，并量力而行，明智取舍，更是一份冷静与清醒，是对人生的负责任的态度</a:t>
            </a:r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3200" b="1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ts val="4000"/>
              </a:lnSpc>
            </a:pPr>
            <a:endParaRPr lang="en-US" altLang="zh-CN" sz="32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ts val="4000"/>
              </a:lnSpc>
            </a:pPr>
            <a:endParaRPr lang="zh-CN" altLang="en-US" sz="3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4" name="图片 3">
            <a:hlinkClick r:id=""/>
          </p:cNvPr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527" y="5784955"/>
            <a:ext cx="1016520" cy="690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" y="90805"/>
            <a:ext cx="12044045" cy="6766560"/>
          </a:xfrm>
        </p:spPr>
        <p:txBody>
          <a:bodyPr/>
          <a:p>
            <a:pPr marL="0" indent="0">
              <a:buNone/>
            </a:pP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19.（2 分）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中调</a:t>
            </a: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隐士（隐者）（每空 1 分）</a:t>
            </a:r>
            <a:endParaRPr lang="zh-CN" altLang="en-US" sz="4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（小令、中调、长调）</a:t>
            </a:r>
            <a:endParaRPr lang="zh-CN" altLang="en-US" sz="4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20.（6 分）①东西南北，任我自由往来，无拘无束，三个“自”字的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反复</a:t>
            </a: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使用，突出了钓客生活的自由自在，塑造飘逸不羁的隐士形象，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与“孤舟”相呼应</a:t>
            </a: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。（3 分）</a:t>
            </a:r>
            <a:endParaRPr lang="zh-CN" altLang="en-US" sz="4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②战争已止，天下太平，我却无心谋取官爵。“懒”字突出了他不屑仕途的心态，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照应结尾所传达出的不拘于“浮名浮利”</a:t>
            </a:r>
            <a:r>
              <a:rPr lang="zh-CN" altLang="en-US" sz="4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、超然物外的隐者心声。（3 分）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（注意结构上的维度）</a:t>
            </a:r>
            <a:endParaRPr lang="zh-CN" altLang="en-US" sz="4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577" y="368442"/>
            <a:ext cx="11727479" cy="6017032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揆诸当下</a:t>
            </a:r>
            <a:r>
              <a:rPr lang="en-US" altLang="zh-CN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身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处费希特所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言“所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有的人都努力想变成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神那样”的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时代，人们想要包容缺陷，却在世俗化的生活中不断被口水淹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没。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由此，坚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持自我的不完美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，便成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了我们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执守真实、拒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绝遗憾的最佳途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径。</a:t>
            </a:r>
            <a:r>
              <a:rPr lang="zh-CN" altLang="en-US" sz="28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因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坚持不完美的人坚守了生命的本质，做好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了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蒙田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口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中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的“自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己的主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人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真实而美好。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所以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他不必战战兢兢，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更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不用将自己浑身上下撒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满“遮瑕”的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佐料，好让自己看起来像一道大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餐。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那么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何能坚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守不完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美而又不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让自己感到遗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憾呢？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坚持、包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容不完美的人懂得适当取舍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8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因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他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们往往能认清自己的定位与能力，再将不该坚持的毅然放下，包容缺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点；而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对于不该放弃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的决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不是轻易放下，而是紧紧握住，奋力向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上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个人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  <a:r>
              <a:rPr lang="zh-CN" altLang="en-US" sz="28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正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确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且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适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地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坚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持不完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美，执守真实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乐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观从容，也能避开遗憾，自得其乐，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那么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相信他必能体会到生命本位，无畏前行。</a:t>
            </a:r>
            <a:endParaRPr lang="zh-CN" altLang="en-US" sz="2800" b="1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11719" y="421522"/>
            <a:ext cx="11537381" cy="522194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30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也许有人会质疑，允许缺陷的存在岂不是为自己的不努力找理由吗？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非也。我所说的坚持不完美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并不是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遇事则避、临事则惧，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也不是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依赖他人、寻求庇护，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而是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明白自身力量所在，明智取舍。</a:t>
            </a:r>
            <a:r>
              <a:rPr lang="zh-CN" altLang="en-US" sz="30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也许有人会反驳，坚持所谓的不完美不是固执己见、不懂变通吗？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非也。我所谓的坚持不完美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并不是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将自己囿于固执的牢笼，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也不是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遇人遇事消极对待，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而是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最大程度上发挥主观能动性，努力追求，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更是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不做生命的无谓浪费。</a:t>
            </a:r>
            <a:r>
              <a:rPr lang="zh-CN" altLang="en-US" sz="30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由此可</a:t>
            </a:r>
            <a:r>
              <a:rPr lang="zh-CN" altLang="en-US" sz="30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知，坚持不完美是明智取舍，更是主动追求，实现人生价值。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所以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适度坚持不完美是知己、懂己，并量力而行，明智取舍，更是一份冷静与清醒，是对人生的负责任的态度。</a:t>
            </a:r>
            <a:endParaRPr lang="zh-CN" altLang="en-US" sz="3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97840" y="1249680"/>
            <a:ext cx="11560175" cy="5050155"/>
          </a:xfrm>
        </p:spPr>
        <p:txBody>
          <a:bodyPr>
            <a:normAutofit lnSpcReduction="20000"/>
          </a:bodyPr>
          <a:lstStyle/>
          <a:p>
            <a:pPr marL="0" lv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      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语言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与思维互为表里，</a:t>
            </a: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语言是思维的载体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。思维深度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需要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语言外化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去表现。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0" lv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            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  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——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吴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格明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《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思辨：提升读写的思维深度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0" lvl="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0" lv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     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0" lvl="0" indent="-342900" eaLnBrk="1" hangingPunct="1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4276436" y="159631"/>
            <a:ext cx="7767783" cy="6565796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升格一</a:t>
            </a: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充相应逻辑词，使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段思维更立体。    </a:t>
            </a:r>
            <a:endParaRPr lang="en-US" altLang="zh-CN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“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应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”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与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“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偷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”</a:t>
            </a:r>
            <a:r>
              <a:rPr lang="zh-CN" altLang="zh-CN" b="1" u="sng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仅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一字之差，代表的</a:t>
            </a:r>
            <a:r>
              <a:rPr lang="zh-CN" altLang="en-US" b="1" u="sng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却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是两种截然不同的生活态度。</a:t>
            </a:r>
            <a:r>
              <a:rPr lang="zh-CN" altLang="en-US" b="1" u="sng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只有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将悠闲看作生命不可缺少的一部分，</a:t>
            </a:r>
            <a:r>
              <a:rPr lang="zh-CN" altLang="en-US" b="1" u="sng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才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能获得真正的精神慰藉与心灵自由。</a:t>
            </a:r>
            <a:r>
              <a:rPr lang="zh-CN" altLang="en-US" b="1" u="sng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若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仍将悠闲看作是时间的浪费、生命的无意义，那么</a:t>
            </a:r>
            <a:r>
              <a:rPr lang="zh-CN" altLang="en-US" b="1" u="sng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即使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“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偷得半日闲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”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，最终</a:t>
            </a:r>
            <a:r>
              <a:rPr lang="zh-CN" altLang="en-US" b="1" u="sng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也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会在内心的负罪与悔恨下重归忙碌而得不到真正的栖息。 </a:t>
            </a:r>
            <a:r>
              <a:rPr lang="zh-CN" altLang="en-US" b="1" smtClean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 pitchFamily="34" charset="0"/>
              </a:rPr>
              <a:t>（裘海怡）</a:t>
            </a:r>
            <a:r>
              <a:rPr lang="zh-CN" altLang="en-US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endParaRPr lang="zh-CN" altLang="en-US" b="1" dirty="0" smtClean="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81293" y="5185303"/>
            <a:ext cx="309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9252" y="3476024"/>
            <a:ext cx="309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64881" y="3476024"/>
            <a:ext cx="67949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62870" y="4354175"/>
            <a:ext cx="309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17567" y="1755097"/>
            <a:ext cx="309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25" y="158115"/>
            <a:ext cx="316357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比较修改</a:t>
            </a:r>
            <a:endParaRPr lang="zh-CN" altLang="en-US" sz="3200" b="1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-635" y="741680"/>
            <a:ext cx="4277360" cy="5983605"/>
          </a:xfrm>
          <a:ln w="22225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0" lvl="0" fontAlgn="auto">
              <a:lnSpc>
                <a:spcPts val="4200"/>
              </a:lnSpc>
              <a:spcBef>
                <a:spcPts val="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应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与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偷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一字之差，代表的是两种截然不同的生活态度。将悠闲看作生命不可缺少的一部分，能获得真正的精神慰藉与心灵自由。仍将悠闲看作是时间的浪费、生命的无意义，那么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“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偷得半日闲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”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，最终会在内心的负罪与悔恨下重归忙碌而得不到真正的栖息。  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marL="0" lvl="0" indent="-34290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"/>
            <a:ext cx="1489624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10" y="3848577"/>
            <a:ext cx="1678598" cy="1140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66" y="4107607"/>
            <a:ext cx="699868" cy="11450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67141" y="3850573"/>
            <a:ext cx="7245927" cy="12064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00" b="1" spc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/>
            <a:endParaRPr lang="zh-CN" altLang="en-US" sz="280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8733" y="1137236"/>
            <a:ext cx="10510980" cy="280771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00" b="1" spc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800" smtClean="0">
                <a:solidFill>
                  <a:srgbClr val="FF0000"/>
                </a:solidFill>
              </a:rPr>
              <a:t>巧</a:t>
            </a:r>
            <a:r>
              <a:rPr lang="zh-CN" altLang="en-US" sz="4800">
                <a:solidFill>
                  <a:srgbClr val="FF0000"/>
                </a:solidFill>
              </a:rPr>
              <a:t>用语言支架，让思维渐入佳</a:t>
            </a:r>
            <a:r>
              <a:rPr lang="zh-CN" altLang="en-US" sz="4800" smtClean="0">
                <a:solidFill>
                  <a:srgbClr val="FF0000"/>
                </a:solidFill>
              </a:rPr>
              <a:t>境</a:t>
            </a:r>
            <a:endParaRPr lang="zh-CN" altLang="en-US" sz="48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660968" y="3062072"/>
            <a:ext cx="1385454" cy="4987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82473" y="3062072"/>
            <a:ext cx="1385454" cy="4987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89432" y="888955"/>
            <a:ext cx="1051747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阅读下面的文字，根据要求作文。（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    王阳明说：“</a:t>
            </a:r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自家痛痒自家知得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自家痛痒自家搔摩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。”</a:t>
            </a:r>
            <a:endParaRPr lang="en-US" altLang="zh-CN" sz="3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老子说过：知人者智，</a:t>
            </a:r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自知者明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弘一法师说：高兴时，我会</a:t>
            </a:r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节制自己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；痛苦时，</a:t>
            </a:r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自己挠痒</a:t>
            </a:r>
            <a:r>
              <a:rPr lang="zh-CN" altLang="en-US" sz="32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自己笑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zh-CN" altLang="en-US" sz="32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笑而前行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endParaRPr lang="en-US" altLang="zh-CN" sz="3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3200" b="1"/>
              <a:t>     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此你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有什么思考？请写一篇文章加以评说。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要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求:①角度自选，立意自定，题目自拟。②明确文体，不得写成诗歌。③不得少于 800字。④不得抄袭、套作。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8526" y="198488"/>
            <a:ext cx="4616966" cy="55399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000" b="1" smtClean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——</a:t>
            </a:r>
            <a:r>
              <a:rPr lang="zh-CN" altLang="en-US" sz="3000" b="1" smtClean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补充递进型</a:t>
            </a:r>
            <a:r>
              <a:rPr lang="zh-CN" altLang="en-US" sz="3000" b="1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材料作文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50131" y="4161019"/>
            <a:ext cx="11569266" cy="18553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3000" b="1">
                <a:solidFill>
                  <a:srgbClr val="C00000"/>
                </a:solidFill>
                <a:latin typeface="Arial" panose="020B0604020202020204"/>
                <a:ea typeface="宋体" panose="02010600030101010101" pitchFamily="2" charset="-122"/>
              </a:rPr>
              <a:t>能充分认识自己，懂</a:t>
            </a:r>
            <a:r>
              <a:rPr lang="zh-CN" altLang="en-US" sz="3000" b="1" smtClean="0">
                <a:solidFill>
                  <a:srgbClr val="C00000"/>
                </a:solidFill>
                <a:latin typeface="Arial" panose="020B0604020202020204"/>
                <a:ea typeface="宋体" panose="02010600030101010101" pitchFamily="2" charset="-122"/>
              </a:rPr>
              <a:t>得修养与调</a:t>
            </a:r>
            <a:r>
              <a:rPr lang="zh-CN" altLang="en-US" sz="3000" b="1">
                <a:solidFill>
                  <a:srgbClr val="C00000"/>
                </a:solidFill>
                <a:latin typeface="Arial" panose="020B0604020202020204"/>
                <a:ea typeface="宋体" panose="02010600030101010101" pitchFamily="2" charset="-122"/>
              </a:rPr>
              <a:t>节自我，学会自我治愈，积极乐观前行。</a:t>
            </a:r>
            <a:endParaRPr lang="zh-CN" altLang="en-US" sz="3000" b="1">
              <a:solidFill>
                <a:srgbClr val="C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1867" y="198488"/>
            <a:ext cx="4439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年绍模作文题回顾</a:t>
            </a:r>
            <a:endParaRPr lang="zh-CN" altLang="en-US" sz="3200" b="1" kern="0" dirty="0">
              <a:solidFill>
                <a:srgbClr val="5B5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24585" y="197485"/>
            <a:ext cx="432689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绍一</a:t>
            </a:r>
            <a:r>
              <a:rPr lang="zh-CN" altLang="en-US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模作文阅卷组反馈</a:t>
            </a:r>
            <a:endParaRPr lang="zh-CN" altLang="en-US" sz="3200" b="1" kern="0" dirty="0">
              <a:solidFill>
                <a:srgbClr val="5B5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54087" y="1443137"/>
            <a:ext cx="1051747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论</a:t>
            </a:r>
            <a:r>
              <a:rPr lang="zh-CN" altLang="en-US" sz="3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证方式单一，思维平</a:t>
            </a:r>
            <a:r>
              <a:rPr lang="zh-CN" altLang="en-US" sz="3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滑浅显。</a:t>
            </a:r>
            <a:r>
              <a:rPr lang="zh-CN" altLang="en-US" sz="3400" b="1">
                <a:latin typeface="黑体" panose="02010609060101010101" pitchFamily="49" charset="-122"/>
                <a:ea typeface="黑体" panose="02010609060101010101" pitchFamily="49" charset="-122"/>
              </a:rPr>
              <a:t>大部分考生不能从整体上对三则材料进行审读、比较和思辨，只对其中一则材料进行议论，结构欠清晰，分析与思考浮于浅层，思维辩证性不够。</a:t>
            </a:r>
            <a:endParaRPr lang="zh-CN" altLang="zh-CN" sz="3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24520" y="193776"/>
            <a:ext cx="388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高考写作考试要求</a:t>
            </a:r>
            <a:endParaRPr lang="zh-CN" altLang="en-US" sz="3200" b="1" kern="0" dirty="0">
              <a:solidFill>
                <a:srgbClr val="5B5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7832" y="981319"/>
            <a:ext cx="10517478" cy="5017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en-US" altLang="zh-CN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浙江省普通高考考试说</a:t>
            </a:r>
            <a:r>
              <a:rPr lang="zh-CN" altLang="en-US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明</a:t>
            </a:r>
            <a:r>
              <a:rPr lang="en-US" altLang="zh-CN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语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</a:t>
            </a:r>
            <a:r>
              <a:rPr lang="en-US" altLang="zh-CN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写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作考试的要求分为基础和发展两个等级。  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600"/>
              </a:lnSpc>
            </a:pPr>
            <a:r>
              <a:rPr lang="en-US" altLang="zh-CN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发展等级     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600"/>
              </a:lnSpc>
            </a:pP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．深刻 </a:t>
            </a:r>
            <a:endParaRPr lang="en-US" altLang="zh-CN" sz="3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600"/>
              </a:lnSpc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．丰富 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600"/>
              </a:lnSpc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．有文采   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600"/>
              </a:lnSpc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．有创新 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35061" y="3079800"/>
            <a:ext cx="542174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透</a:t>
            </a:r>
            <a:r>
              <a:rPr lang="zh-CN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过现象深入本质，揭示事物内在的因果关</a:t>
            </a:r>
            <a:r>
              <a:rPr lang="zh-CN" altLang="zh-CN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，观点具有启发性。</a:t>
            </a:r>
            <a:endParaRPr lang="zh-CN" altLang="en-US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4276436" y="158996"/>
            <a:ext cx="7767783" cy="6565796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升格一</a:t>
            </a: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充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逻辑词，使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段思维更立体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相应。    </a:t>
            </a:r>
            <a:endParaRPr lang="en-US" altLang="zh-CN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揆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诸时下，“自知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  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成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了我们面对种种纷扰的最强武器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知的人往往坚定而从容，他拥有了一个完整的自我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他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不必斤斤计较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 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不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会患得患失。自知的人往往宽容而慈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悲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</a:t>
            </a:r>
            <a:r>
              <a:rPr lang="zh-CN" altLang="en-US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他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懂得了自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己，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</a:t>
            </a:r>
            <a:r>
              <a:rPr lang="zh-CN" altLang="en-US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也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能去宽宥他人。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marL="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68047" y="955782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便</a:t>
            </a:r>
            <a:r>
              <a:rPr lang="en-US" altLang="zh-CN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就</a:t>
            </a:r>
            <a:r>
              <a:rPr lang="en-US" altLang="zh-CN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无疑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81293" y="5185303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从而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9252" y="3476024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所以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64881" y="3476024"/>
            <a:ext cx="679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更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62870" y="4354175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因为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17567" y="175509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因为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84" y="154233"/>
            <a:ext cx="388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比较修改（一</a:t>
            </a:r>
            <a:r>
              <a:rPr lang="zh-CN" altLang="en-US" sz="32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08001" y="967559"/>
            <a:ext cx="4073474" cy="5757233"/>
          </a:xfrm>
          <a:ln w="22225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0" lvl="0">
              <a:lnSpc>
                <a:spcPts val="4500"/>
              </a:lnSpc>
              <a:spcBef>
                <a:spcPts val="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揆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诸时下，“自知”成了我们面对种种纷扰的最强武器，自知的人往往坚定而从容，他拥有了一个完整的自我，不斤斤计较，也不患得患失。自知的人往往宽容而慈悲，他懂得了自己，也能去宽宥他人。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   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marL="0" lvl="0" indent="-34290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4314825" y="158996"/>
            <a:ext cx="7729393" cy="6565796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升格二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补充相应逻辑句，使文段思维更严密。    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altLang="zh-CN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>
              <a:lnSpc>
                <a:spcPts val="4800"/>
              </a:lnSpc>
              <a:spcBef>
                <a:spcPts val="4200"/>
              </a:spcBef>
              <a:buNone/>
            </a:pP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揆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诸时下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u="sng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   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自知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zh-CN" altLang="zh-CN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便</a:t>
            </a:r>
            <a:r>
              <a:rPr lang="en-US" altLang="zh-CN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就</a:t>
            </a:r>
            <a:r>
              <a:rPr lang="en-US" altLang="zh-CN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无</a:t>
            </a:r>
            <a:r>
              <a:rPr lang="zh-CN" altLang="en-US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疑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成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了我们面对种种纷扰的最强武器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（因为）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知的人往往坚定而从容，他拥有了一个完整的自我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（所以）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他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不必斤斤计较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 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（更）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不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会患得患失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r>
              <a:rPr lang="zh-CN" altLang="en-US" b="1" u="sng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 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知的人往往宽容而慈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悲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（因为）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他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懂得了自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己，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>
              <a:lnSpc>
                <a:spcPts val="4800"/>
              </a:lnSpc>
              <a:spcBef>
                <a:spcPts val="1800"/>
              </a:spcBef>
              <a:buNone/>
            </a:pPr>
            <a:endParaRPr lang="en-US" altLang="zh-CN" b="1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>
              <a:lnSpc>
                <a:spcPts val="4800"/>
              </a:lnSpc>
              <a:spcBef>
                <a:spcPts val="1800"/>
              </a:spcBef>
              <a:buNone/>
            </a:pP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（从而）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也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能去宽宥他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人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r>
              <a:rPr lang="zh-CN" altLang="en-US" b="1" u="sng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b="1" u="sng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</a:t>
            </a:r>
            <a:r>
              <a:rPr lang="zh-CN" altLang="en-US" b="1" u="sng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b="1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84" y="154233"/>
            <a:ext cx="388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比较修改（一</a:t>
            </a:r>
            <a:r>
              <a:rPr lang="zh-CN" altLang="en-US" sz="3200" b="1" ker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="1" kern="0" dirty="0">
              <a:solidFill>
                <a:srgbClr val="5B5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08001" y="967559"/>
            <a:ext cx="4073474" cy="5757233"/>
          </a:xfrm>
          <a:ln w="22225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0" lvl="0">
              <a:lnSpc>
                <a:spcPts val="4500"/>
              </a:lnSpc>
              <a:spcBef>
                <a:spcPts val="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揆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诸时下，“自知”成了我们面对种种纷扰的最强武器，自知的人往往坚定而从容，他拥有了一个完整的自我，不斤斤计较，也不患得患失。自知的人往往宽容而慈悲，他懂得了自己，也能去宽宥他人。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   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marL="0" lvl="0" indent="-34290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75834" y="932340"/>
            <a:ext cx="461237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9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身处海德格尔所言“自我的价值不断消解的时代”，</a:t>
            </a:r>
            <a:r>
              <a:rPr lang="zh-CN" altLang="en-US" sz="19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外界的诱惑让我们变得浮躁，</a:t>
            </a:r>
            <a:r>
              <a:rPr lang="zh-CN" altLang="en-US" sz="19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若是</a:t>
            </a:r>
            <a:r>
              <a:rPr lang="zh-CN" altLang="en-US" sz="19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应对不当，</a:t>
            </a:r>
            <a:r>
              <a:rPr lang="zh-CN" altLang="en-US" sz="19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甚至</a:t>
            </a:r>
            <a:r>
              <a:rPr lang="zh-CN" altLang="en-US" sz="19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会让我们深感痛痒。</a:t>
            </a:r>
            <a:endParaRPr lang="zh-CN" altLang="en-US" sz="19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44442" y="3752370"/>
            <a:ext cx="3901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那么</a:t>
            </a:r>
            <a:r>
              <a:rPr lang="zh-CN" altLang="zh-CN" sz="24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自知的人</a:t>
            </a:r>
            <a:r>
              <a:rPr lang="zh-CN" altLang="zh-CN" sz="24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又</a:t>
            </a:r>
            <a:r>
              <a:rPr lang="zh-CN" altLang="zh-CN" sz="24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何</a:t>
            </a:r>
            <a:r>
              <a:rPr lang="zh-CN" altLang="zh-CN" sz="24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以</a:t>
            </a:r>
            <a:r>
              <a:rPr lang="zh-CN" altLang="en-US" sz="24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待</a:t>
            </a:r>
            <a:r>
              <a:rPr lang="zh-CN" altLang="zh-CN" sz="24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人</a:t>
            </a:r>
            <a:r>
              <a:rPr lang="zh-CN" altLang="zh-CN" sz="24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400" b="1" kern="10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56859" y="5157504"/>
            <a:ext cx="32885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一个人</a:t>
            </a:r>
            <a:r>
              <a:rPr lang="zh-CN" altLang="zh-CN" sz="2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若能</a:t>
            </a:r>
            <a:r>
              <a:rPr lang="zh-CN" altLang="zh-CN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认知自己，坚定从容，</a:t>
            </a:r>
            <a:r>
              <a:rPr lang="zh-CN" altLang="zh-CN" sz="2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也能</a:t>
            </a:r>
            <a:r>
              <a:rPr lang="zh-CN" altLang="zh-CN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宽宥他人，慈悲为怀，</a:t>
            </a:r>
            <a:r>
              <a:rPr lang="zh-CN" altLang="zh-CN" sz="2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那么</a:t>
            </a:r>
            <a:r>
              <a:rPr lang="zh-CN" altLang="zh-CN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相信</a:t>
            </a:r>
            <a:r>
              <a:rPr lang="zh-CN" altLang="zh-CN" sz="2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他也</a:t>
            </a:r>
            <a:r>
              <a:rPr lang="zh-CN" altLang="zh-CN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能调节好自</a:t>
            </a:r>
            <a:r>
              <a:rPr lang="zh-CN" altLang="zh-CN" sz="2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己，</a:t>
            </a:r>
            <a:r>
              <a:rPr lang="zh-CN" altLang="zh-CN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乐观前行。</a:t>
            </a:r>
            <a:endParaRPr lang="zh-CN" altLang="en-US" sz="2000" b="1" kern="10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6260" y="5097900"/>
            <a:ext cx="11090100" cy="10669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zh-CN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一个人</a:t>
            </a:r>
            <a:r>
              <a:rPr lang="zh-CN" altLang="zh-CN" sz="26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若能</a:t>
            </a:r>
            <a:r>
              <a:rPr lang="zh-CN" altLang="zh-CN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认知自己，坚定从容，</a:t>
            </a:r>
            <a:r>
              <a:rPr lang="zh-CN" altLang="zh-CN" sz="26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也能</a:t>
            </a:r>
            <a:r>
              <a:rPr lang="zh-CN" altLang="zh-CN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宽宥他人，慈悲为怀，</a:t>
            </a:r>
            <a:r>
              <a:rPr lang="zh-CN" altLang="zh-CN" sz="26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那么</a:t>
            </a:r>
            <a:r>
              <a:rPr lang="zh-CN" altLang="zh-CN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相信他也能调节好自</a:t>
            </a:r>
            <a:r>
              <a:rPr lang="zh-CN" altLang="zh-CN" sz="26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己，</a:t>
            </a:r>
            <a:r>
              <a:rPr lang="zh-CN" altLang="zh-CN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乐观前行。</a:t>
            </a:r>
            <a:endParaRPr lang="zh-CN" altLang="en-US" sz="2600" b="1" kern="10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5699</Words>
  <Application>WPS 演示</Application>
  <PresentationFormat>宽屏</PresentationFormat>
  <Paragraphs>249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楷体_GB2312</vt:lpstr>
      <vt:lpstr>新宋体</vt:lpstr>
      <vt:lpstr>华文楷体</vt:lpstr>
      <vt:lpstr>Times New Roman</vt:lpstr>
      <vt:lpstr>微软雅黑</vt:lpstr>
      <vt:lpstr>楷体</vt:lpstr>
      <vt:lpstr>Arial</vt:lpstr>
      <vt:lpstr>黑体</vt:lpstr>
      <vt:lpstr>Arial Unicode MS</vt:lpstr>
      <vt:lpstr>等线 Light</vt:lpstr>
      <vt:lpstr>等线</vt:lpstr>
      <vt:lpstr>方正粗黑宋简体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ljg</dc:creator>
  <cp:lastModifiedBy>ljg</cp:lastModifiedBy>
  <cp:revision>280</cp:revision>
  <cp:lastPrinted>2020-08-05T14:36:00Z</cp:lastPrinted>
  <dcterms:created xsi:type="dcterms:W3CDTF">2017-03-09T12:25:00Z</dcterms:created>
  <dcterms:modified xsi:type="dcterms:W3CDTF">2021-04-28T23:32:47Z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69BD2E55600A489ABAE105965A3BF23E</vt:lpwstr>
  </property>
</Properties>
</file>