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2" r:id="rId3"/>
    <p:sldId id="256" r:id="rId4"/>
    <p:sldId id="262" r:id="rId5"/>
    <p:sldId id="258" r:id="rId6"/>
    <p:sldId id="259" r:id="rId7"/>
    <p:sldId id="264" r:id="rId8"/>
    <p:sldId id="265" r:id="rId9"/>
    <p:sldId id="266" r:id="rId10"/>
    <p:sldId id="267" r:id="rId11"/>
    <p:sldId id="362" r:id="rId12"/>
    <p:sldId id="363" r:id="rId13"/>
    <p:sldId id="296" r:id="rId14"/>
    <p:sldId id="297" r:id="rId15"/>
    <p:sldId id="298" r:id="rId16"/>
    <p:sldId id="299" r:id="rId17"/>
    <p:sldId id="301" r:id="rId18"/>
    <p:sldId id="268" r:id="rId19"/>
    <p:sldId id="286" r:id="rId20"/>
    <p:sldId id="270"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Y" initials="F" lastIdx="2" clrIdx="0"/>
  <p:cmAuthor id="2" name="Administrat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01B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0" y="83185"/>
            <a:ext cx="11823065" cy="4831080"/>
          </a:xfrm>
          <a:prstGeom prst="rect">
            <a:avLst/>
          </a:prstGeom>
          <a:noFill/>
          <a:ln w="9525">
            <a:noFill/>
          </a:ln>
        </p:spPr>
        <p:txBody>
          <a:bodyPr wrap="square">
            <a:spAutoFit/>
          </a:bodyPr>
          <a:p>
            <a:pPr indent="0"/>
            <a:r>
              <a:rPr lang="en-US" sz="2800" b="0">
                <a:latin typeface="Times New Roman" panose="02020603050405020304" charset="0"/>
                <a:ea typeface="宋体" panose="02010600030101010101" pitchFamily="2" charset="-122"/>
              </a:rPr>
              <a:t>Para1:On the tag were the letters that read, "To Dad, Love Christy".________________</a:t>
            </a:r>
            <a:endParaRPr lang="en-US" sz="2800" b="0">
              <a:latin typeface="Times New Roman" panose="02020603050405020304" charset="0"/>
              <a:ea typeface="宋体" panose="02010600030101010101" pitchFamily="2" charset="-122"/>
            </a:endParaRPr>
          </a:p>
          <a:p>
            <a:pPr indent="0"/>
            <a:endParaRPr lang="en-US" sz="2800" b="0">
              <a:latin typeface="Times New Roman" panose="02020603050405020304" charset="0"/>
              <a:ea typeface="宋体" panose="02010600030101010101" pitchFamily="2" charset="-122"/>
            </a:endParaRPr>
          </a:p>
          <a:p>
            <a:pPr indent="0"/>
            <a:endParaRPr lang="en-US" sz="2800" b="0">
              <a:latin typeface="Times New Roman" panose="02020603050405020304" charset="0"/>
              <a:ea typeface="宋体" panose="02010600030101010101" pitchFamily="2" charset="-122"/>
            </a:endParaRPr>
          </a:p>
          <a:p>
            <a:pPr indent="0"/>
            <a:endParaRPr lang="en-US" sz="2800" b="0">
              <a:latin typeface="Times New Roman" panose="02020603050405020304" charset="0"/>
              <a:ea typeface="宋体" panose="02010600030101010101" pitchFamily="2" charset="-122"/>
            </a:endParaRPr>
          </a:p>
          <a:p>
            <a:pPr indent="0"/>
            <a:endParaRPr lang="en-US" sz="2800">
              <a:latin typeface="Times New Roman" panose="02020603050405020304" charset="0"/>
              <a:ea typeface="宋体" panose="02010600030101010101" pitchFamily="2" charset="-122"/>
              <a:sym typeface="+mn-ea"/>
            </a:endParaRPr>
          </a:p>
          <a:p>
            <a:pPr indent="0"/>
            <a:endParaRPr lang="en-US" sz="2800">
              <a:latin typeface="Times New Roman" panose="02020603050405020304" charset="0"/>
              <a:ea typeface="宋体" panose="02010600030101010101" pitchFamily="2" charset="-122"/>
              <a:sym typeface="+mn-ea"/>
            </a:endParaRPr>
          </a:p>
          <a:p>
            <a:pPr indent="0"/>
            <a:endParaRPr lang="en-US" sz="2800">
              <a:latin typeface="Times New Roman" panose="02020603050405020304" charset="0"/>
              <a:ea typeface="宋体" panose="02010600030101010101" pitchFamily="2" charset="-122"/>
              <a:sym typeface="+mn-ea"/>
            </a:endParaRPr>
          </a:p>
          <a:p>
            <a:pPr indent="0"/>
            <a:endParaRPr lang="en-US" sz="2800">
              <a:latin typeface="Times New Roman" panose="02020603050405020304" charset="0"/>
              <a:ea typeface="宋体" panose="02010600030101010101" pitchFamily="2" charset="-122"/>
              <a:sym typeface="+mn-ea"/>
            </a:endParaRPr>
          </a:p>
          <a:p>
            <a:pPr indent="0"/>
            <a:endParaRPr lang="en-US" sz="2800">
              <a:latin typeface="Times New Roman" panose="02020603050405020304" charset="0"/>
              <a:ea typeface="宋体" panose="02010600030101010101" pitchFamily="2" charset="-122"/>
              <a:sym typeface="+mn-ea"/>
            </a:endParaRPr>
          </a:p>
          <a:p>
            <a:pPr indent="0"/>
            <a:r>
              <a:rPr lang="en-US" sz="2800">
                <a:latin typeface="Times New Roman" panose="02020603050405020304" charset="0"/>
                <a:ea typeface="宋体" panose="02010600030101010101" pitchFamily="2" charset="-122"/>
                <a:sym typeface="+mn-ea"/>
              </a:rPr>
              <a:t>_</a:t>
            </a:r>
            <a:endParaRPr lang="en-US" altLang="en-US" sz="2800" b="0">
              <a:latin typeface="Times New Roman" panose="02020603050405020304" charset="0"/>
              <a:ea typeface="宋体" panose="02010600030101010101" pitchFamily="2" charset="-122"/>
            </a:endParaRPr>
          </a:p>
        </p:txBody>
      </p:sp>
      <p:sp>
        <p:nvSpPr>
          <p:cNvPr id="2" name="文本框 1"/>
          <p:cNvSpPr txBox="1"/>
          <p:nvPr/>
        </p:nvSpPr>
        <p:spPr>
          <a:xfrm>
            <a:off x="253365" y="1161415"/>
            <a:ext cx="7967980" cy="2676525"/>
          </a:xfrm>
          <a:prstGeom prst="rect">
            <a:avLst/>
          </a:prstGeom>
          <a:noFill/>
        </p:spPr>
        <p:txBody>
          <a:bodyPr wrap="square" rtlCol="0">
            <a:spAutoFit/>
          </a:bodyPr>
          <a:p>
            <a:r>
              <a:rPr lang="en-US" altLang="zh-CN" sz="2800">
                <a:solidFill>
                  <a:srgbClr val="401BC0"/>
                </a:solidFill>
                <a:latin typeface="Times New Roman" panose="02020603050405020304" charset="0"/>
                <a:cs typeface="Times New Roman" panose="02020603050405020304" charset="0"/>
              </a:rPr>
              <a:t>What’s my response?</a:t>
            </a:r>
            <a:endParaRPr lang="en-US" altLang="zh-CN" sz="2800">
              <a:solidFill>
                <a:srgbClr val="401BC0"/>
              </a:solidFill>
              <a:latin typeface="Times New Roman" panose="02020603050405020304" charset="0"/>
              <a:cs typeface="Times New Roman" panose="02020603050405020304" charset="0"/>
            </a:endParaRPr>
          </a:p>
          <a:p>
            <a:r>
              <a:rPr lang="zh-CN" altLang="en-US" sz="2800">
                <a:solidFill>
                  <a:srgbClr val="401BC0"/>
                </a:solidFill>
                <a:latin typeface="Times New Roman" panose="02020603050405020304" charset="0"/>
                <a:cs typeface="Times New Roman" panose="02020603050405020304" charset="0"/>
              </a:rPr>
              <a:t>感受到的：</a:t>
            </a:r>
            <a:endParaRPr lang="zh-CN" altLang="en-US" sz="2800">
              <a:solidFill>
                <a:srgbClr val="401BC0"/>
              </a:solidFill>
              <a:latin typeface="Times New Roman" panose="02020603050405020304" charset="0"/>
              <a:cs typeface="Times New Roman" panose="02020603050405020304" charset="0"/>
            </a:endParaRPr>
          </a:p>
          <a:p>
            <a:r>
              <a:rPr lang="zh-CN" altLang="en-US" sz="2800">
                <a:solidFill>
                  <a:srgbClr val="401BC0"/>
                </a:solidFill>
                <a:latin typeface="Times New Roman" panose="02020603050405020304" charset="0"/>
                <a:cs typeface="Times New Roman" panose="02020603050405020304" charset="0"/>
              </a:rPr>
              <a:t>后悔；愧疚；</a:t>
            </a:r>
            <a:endParaRPr lang="en-US" altLang="zh-CN" sz="2800">
              <a:solidFill>
                <a:srgbClr val="401BC0"/>
              </a:solidFill>
              <a:latin typeface="Times New Roman" panose="02020603050405020304" charset="0"/>
              <a:cs typeface="Times New Roman" panose="02020603050405020304" charset="0"/>
            </a:endParaRPr>
          </a:p>
          <a:p>
            <a:r>
              <a:rPr lang="zh-CN" altLang="en-US" sz="2800">
                <a:solidFill>
                  <a:srgbClr val="FF0000"/>
                </a:solidFill>
                <a:latin typeface="Times New Roman" panose="02020603050405020304" charset="0"/>
                <a:cs typeface="Times New Roman" panose="02020603050405020304" charset="0"/>
              </a:rPr>
              <a:t>看到的：</a:t>
            </a:r>
            <a:endParaRPr lang="zh-CN" altLang="en-US" sz="2800">
              <a:solidFill>
                <a:srgbClr val="FF0000"/>
              </a:solidFill>
              <a:latin typeface="Times New Roman" panose="02020603050405020304" charset="0"/>
              <a:cs typeface="Times New Roman" panose="02020603050405020304" charset="0"/>
            </a:endParaRPr>
          </a:p>
          <a:p>
            <a:r>
              <a:rPr lang="zh-CN" altLang="en-US" sz="2800">
                <a:solidFill>
                  <a:srgbClr val="FF0000"/>
                </a:solidFill>
                <a:latin typeface="Times New Roman" panose="02020603050405020304" charset="0"/>
                <a:cs typeface="Times New Roman" panose="02020603050405020304" charset="0"/>
              </a:rPr>
              <a:t>女儿沮丧的受伤的尴尬的样子</a:t>
            </a:r>
            <a:endParaRPr lang="zh-CN" altLang="en-US" sz="2800">
              <a:solidFill>
                <a:srgbClr val="401BC0"/>
              </a:solidFill>
              <a:latin typeface="Times New Roman" panose="02020603050405020304" charset="0"/>
              <a:cs typeface="Times New Roman" panose="02020603050405020304" charset="0"/>
            </a:endParaRPr>
          </a:p>
          <a:p>
            <a:endParaRPr lang="zh-CN" altLang="en-US" sz="2800">
              <a:solidFill>
                <a:srgbClr val="FF0000"/>
              </a:solidFill>
              <a:latin typeface="Times New Roman" panose="02020603050405020304" charset="0"/>
              <a:cs typeface="Times New Roman" panose="02020603050405020304" charset="0"/>
            </a:endParaRPr>
          </a:p>
        </p:txBody>
      </p:sp>
      <p:sp>
        <p:nvSpPr>
          <p:cNvPr id="4" name="文本框 3"/>
          <p:cNvSpPr txBox="1"/>
          <p:nvPr/>
        </p:nvSpPr>
        <p:spPr>
          <a:xfrm>
            <a:off x="42545" y="3594100"/>
            <a:ext cx="12106910" cy="3046095"/>
          </a:xfrm>
          <a:prstGeom prst="rect">
            <a:avLst/>
          </a:prstGeom>
          <a:solidFill>
            <a:schemeClr val="bg1"/>
          </a:solidFill>
        </p:spPr>
        <p:txBody>
          <a:bodyPr wrap="square" rtlCol="0">
            <a:spAutoFit/>
          </a:bodyPr>
          <a:p>
            <a:r>
              <a:rPr lang="en-US" altLang="zh-CN" sz="3200">
                <a:solidFill>
                  <a:srgbClr val="FF0000"/>
                </a:solidFill>
              </a:rPr>
              <a:t>Stunned and puzzled, I raised up my head and glued my eyes at Chrisy’s . Stroking her golden hair, I bent down and whispered in a soft voice,”Thank you, my sweetie. But why a toy airplane?” Blinking  her big and pure eyes, Christy smiled and pointed at the computer screen with her small finger,”Because Dad loves flight games. And now we can play fight game together!”</a:t>
            </a:r>
            <a:endParaRPr lang="en-US" altLang="zh-CN" sz="32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p:cTn id="19" dur="1000" fill="hold"/>
                                        <p:tgtEl>
                                          <p:spTgt spid="2">
                                            <p:txEl>
                                              <p:pRg st="3" end="3"/>
                                            </p:txEl>
                                          </p:spTgt>
                                        </p:tgtEl>
                                        <p:attrNameLst>
                                          <p:attrName>ppt_x</p:attrName>
                                        </p:attrNameLst>
                                      </p:cBhvr>
                                      <p:tavLst>
                                        <p:tav tm="0">
                                          <p:val>
                                            <p:strVal val="#ppt_x-.2"/>
                                          </p:val>
                                        </p:tav>
                                        <p:tav tm="100000">
                                          <p:val>
                                            <p:strVal val="#ppt_x"/>
                                          </p:val>
                                        </p:tav>
                                      </p:tavLst>
                                    </p:anim>
                                    <p:anim calcmode="lin" valueType="num">
                                      <p:cBhvr>
                                        <p:cTn id="20" dur="1000" fill="hold"/>
                                        <p:tgtEl>
                                          <p:spTgt spid="2">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9" presetClass="entr" presetSubtype="0" fill="hold"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 calcmode="lin" valueType="num">
                                      <p:cBhvr>
                                        <p:cTn id="26" dur="1000" fill="hold"/>
                                        <p:tgtEl>
                                          <p:spTgt spid="2">
                                            <p:txEl>
                                              <p:pRg st="4" end="4"/>
                                            </p:txEl>
                                          </p:spTgt>
                                        </p:tgtEl>
                                        <p:attrNameLst>
                                          <p:attrName>ppt_x</p:attrName>
                                        </p:attrNameLst>
                                      </p:cBhvr>
                                      <p:tavLst>
                                        <p:tav tm="0">
                                          <p:val>
                                            <p:strVal val="#ppt_x-.2"/>
                                          </p:val>
                                        </p:tav>
                                        <p:tav tm="100000">
                                          <p:val>
                                            <p:strVal val="#ppt_x"/>
                                          </p:val>
                                        </p:tav>
                                      </p:tavLst>
                                    </p:anim>
                                    <p:anim calcmode="lin" valueType="num">
                                      <p:cBhvr>
                                        <p:cTn id="27" dur="1000" fill="hold"/>
                                        <p:tgtEl>
                                          <p:spTgt spid="2">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2">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9"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p:cTn id="33" dur="1000" fill="hold"/>
                                        <p:tgtEl>
                                          <p:spTgt spid="4"/>
                                        </p:tgtEl>
                                        <p:attrNameLst>
                                          <p:attrName>ppt_x</p:attrName>
                                        </p:attrNameLst>
                                      </p:cBhvr>
                                      <p:tavLst>
                                        <p:tav tm="0">
                                          <p:val>
                                            <p:strVal val="#ppt_x-.2"/>
                                          </p:val>
                                        </p:tav>
                                        <p:tav tm="100000">
                                          <p:val>
                                            <p:strVal val="#ppt_x"/>
                                          </p:val>
                                        </p:tav>
                                      </p:tavLst>
                                    </p:anim>
                                    <p:anim calcmode="lin" valueType="num">
                                      <p:cBhvr>
                                        <p:cTn id="34"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3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1"/>
      <p:bldP spid="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0" y="83185"/>
            <a:ext cx="11823065" cy="5262245"/>
          </a:xfrm>
          <a:prstGeom prst="rect">
            <a:avLst/>
          </a:prstGeom>
          <a:noFill/>
          <a:ln w="9525">
            <a:noFill/>
          </a:ln>
        </p:spPr>
        <p:txBody>
          <a:bodyPr wrap="square">
            <a:spAutoFit/>
          </a:bodyPr>
          <a:p>
            <a:pPr indent="0"/>
            <a:r>
              <a:rPr lang="en-US" sz="2800" b="0">
                <a:latin typeface="Times New Roman" panose="02020603050405020304" charset="0"/>
                <a:ea typeface="宋体" panose="02010600030101010101" pitchFamily="2" charset="-122"/>
              </a:rPr>
              <a:t>Para1:On the tag were the letters that read, "To Dad, Love Christy".________________</a:t>
            </a:r>
            <a:endParaRPr lang="en-US" sz="2800" b="0">
              <a:latin typeface="Times New Roman" panose="02020603050405020304" charset="0"/>
              <a:ea typeface="宋体" panose="02010600030101010101" pitchFamily="2" charset="-122"/>
            </a:endParaRPr>
          </a:p>
          <a:p>
            <a:pPr indent="0"/>
            <a:endParaRPr lang="en-US" sz="2800" b="0">
              <a:latin typeface="Times New Roman" panose="02020603050405020304" charset="0"/>
              <a:ea typeface="宋体" panose="02010600030101010101" pitchFamily="2" charset="-122"/>
            </a:endParaRPr>
          </a:p>
          <a:p>
            <a:pPr indent="0"/>
            <a:endParaRPr lang="en-US" sz="2800" b="0">
              <a:latin typeface="Times New Roman" panose="02020603050405020304" charset="0"/>
              <a:ea typeface="宋体" panose="02010600030101010101" pitchFamily="2" charset="-122"/>
            </a:endParaRPr>
          </a:p>
          <a:p>
            <a:pPr indent="0"/>
            <a:endParaRPr lang="en-US" sz="2800" b="0">
              <a:latin typeface="Times New Roman" panose="02020603050405020304" charset="0"/>
              <a:ea typeface="宋体" panose="02010600030101010101" pitchFamily="2" charset="-122"/>
            </a:endParaRPr>
          </a:p>
          <a:p>
            <a:pPr indent="0"/>
            <a:endParaRPr lang="en-US" sz="2800">
              <a:latin typeface="Times New Roman" panose="02020603050405020304" charset="0"/>
              <a:ea typeface="宋体" panose="02010600030101010101" pitchFamily="2" charset="-122"/>
              <a:sym typeface="+mn-ea"/>
            </a:endParaRPr>
          </a:p>
          <a:p>
            <a:pPr indent="0"/>
            <a:endParaRPr lang="en-US" sz="2800">
              <a:latin typeface="Times New Roman" panose="02020603050405020304" charset="0"/>
              <a:ea typeface="宋体" panose="02010600030101010101" pitchFamily="2" charset="-122"/>
              <a:sym typeface="+mn-ea"/>
            </a:endParaRPr>
          </a:p>
          <a:p>
            <a:pPr indent="0"/>
            <a:endParaRPr lang="en-US" sz="2800">
              <a:latin typeface="Times New Roman" panose="02020603050405020304" charset="0"/>
              <a:ea typeface="宋体" panose="02010600030101010101" pitchFamily="2" charset="-122"/>
              <a:sym typeface="+mn-ea"/>
            </a:endParaRPr>
          </a:p>
          <a:p>
            <a:pPr indent="0"/>
            <a:endParaRPr lang="en-US" sz="2800">
              <a:latin typeface="Times New Roman" panose="02020603050405020304" charset="0"/>
              <a:ea typeface="宋体" panose="02010600030101010101" pitchFamily="2" charset="-122"/>
              <a:sym typeface="+mn-ea"/>
            </a:endParaRPr>
          </a:p>
          <a:p>
            <a:pPr indent="0"/>
            <a:endParaRPr lang="en-US" sz="2800">
              <a:latin typeface="Times New Roman" panose="02020603050405020304" charset="0"/>
              <a:ea typeface="宋体" panose="02010600030101010101" pitchFamily="2" charset="-122"/>
              <a:sym typeface="+mn-ea"/>
            </a:endParaRPr>
          </a:p>
          <a:p>
            <a:pPr indent="0"/>
            <a:r>
              <a:rPr lang="en-US" sz="2800">
                <a:latin typeface="Times New Roman" panose="02020603050405020304" charset="0"/>
                <a:ea typeface="宋体" panose="02010600030101010101" pitchFamily="2" charset="-122"/>
                <a:sym typeface="+mn-ea"/>
              </a:rPr>
              <a:t>Para 2:Staring</a:t>
            </a:r>
            <a:r>
              <a:rPr lang="en-US" sz="2800">
                <a:latin typeface="Times New Roman" panose="02020603050405020304" charset="0"/>
                <a:ea typeface="宋体" panose="02010600030101010101" pitchFamily="2" charset="-122"/>
                <a:cs typeface="Times New Roman" panose="02020603050405020304" charset="0"/>
                <a:sym typeface="+mn-ea"/>
              </a:rPr>
              <a:t> </a:t>
            </a:r>
            <a:r>
              <a:rPr lang="en-US" sz="2800">
                <a:latin typeface="Times New Roman" panose="02020603050405020304" charset="0"/>
                <a:ea typeface="宋体" panose="02010600030101010101" pitchFamily="2" charset="-122"/>
                <a:sym typeface="+mn-ea"/>
              </a:rPr>
              <a:t>at the gift, I suddenly thought</a:t>
            </a:r>
            <a:r>
              <a:rPr lang="en-US" sz="2800">
                <a:latin typeface="Times New Roman" panose="02020603050405020304" charset="0"/>
                <a:ea typeface="宋体" panose="02010600030101010101" pitchFamily="2" charset="-122"/>
                <a:cs typeface="Times New Roman" panose="02020603050405020304" charset="0"/>
                <a:sym typeface="+mn-ea"/>
              </a:rPr>
              <a:t> </a:t>
            </a:r>
            <a:r>
              <a:rPr lang="en-US" sz="2800">
                <a:latin typeface="Times New Roman" panose="02020603050405020304" charset="0"/>
                <a:ea typeface="宋体" panose="02010600030101010101" pitchFamily="2" charset="-122"/>
                <a:sym typeface="+mn-ea"/>
              </a:rPr>
              <a:t>of a</a:t>
            </a:r>
            <a:r>
              <a:rPr lang="en-US" sz="2800">
                <a:latin typeface="Times New Roman" panose="02020603050405020304" charset="0"/>
                <a:ea typeface="宋体" panose="02010600030101010101" pitchFamily="2" charset="-122"/>
                <a:cs typeface="Times New Roman" panose="02020603050405020304" charset="0"/>
                <a:sym typeface="+mn-ea"/>
              </a:rPr>
              <a:t> </a:t>
            </a:r>
            <a:r>
              <a:rPr lang="en-US" sz="2800">
                <a:latin typeface="Times New Roman" panose="02020603050405020304" charset="0"/>
                <a:ea typeface="宋体" panose="02010600030101010101" pitchFamily="2" charset="-122"/>
                <a:sym typeface="+mn-ea"/>
              </a:rPr>
              <a:t>way</a:t>
            </a:r>
            <a:r>
              <a:rPr lang="en-US" sz="2800">
                <a:latin typeface="Times New Roman" panose="02020603050405020304" charset="0"/>
                <a:ea typeface="宋体" panose="02010600030101010101" pitchFamily="2" charset="-122"/>
                <a:cs typeface="Times New Roman" panose="02020603050405020304" charset="0"/>
                <a:sym typeface="+mn-ea"/>
              </a:rPr>
              <a:t> </a:t>
            </a:r>
            <a:r>
              <a:rPr lang="en-US" sz="2800">
                <a:latin typeface="Times New Roman" panose="02020603050405020304" charset="0"/>
                <a:ea typeface="宋体" panose="02010600030101010101" pitchFamily="2" charset="-122"/>
                <a:sym typeface="+mn-ea"/>
              </a:rPr>
              <a:t>to</a:t>
            </a:r>
            <a:r>
              <a:rPr lang="en-US" sz="2800">
                <a:latin typeface="Times New Roman" panose="02020603050405020304" charset="0"/>
                <a:ea typeface="宋体" panose="02010600030101010101" pitchFamily="2" charset="-122"/>
                <a:cs typeface="Times New Roman" panose="02020603050405020304" charset="0"/>
                <a:sym typeface="+mn-ea"/>
              </a:rPr>
              <a:t> </a:t>
            </a:r>
            <a:r>
              <a:rPr lang="en-US" sz="2800">
                <a:latin typeface="Times New Roman" panose="02020603050405020304" charset="0"/>
                <a:ea typeface="宋体" panose="02010600030101010101" pitchFamily="2" charset="-122"/>
                <a:sym typeface="+mn-ea"/>
              </a:rPr>
              <a:t>lift her up._________________</a:t>
            </a:r>
            <a:endParaRPr lang="en-US" altLang="en-US" sz="2800" b="0">
              <a:latin typeface="Times New Roman" panose="02020603050405020304" charset="0"/>
              <a:ea typeface="宋体" panose="02010600030101010101" pitchFamily="2" charset="-122"/>
            </a:endParaRPr>
          </a:p>
        </p:txBody>
      </p:sp>
      <p:sp>
        <p:nvSpPr>
          <p:cNvPr id="2" name="文本框 1"/>
          <p:cNvSpPr txBox="1"/>
          <p:nvPr/>
        </p:nvSpPr>
        <p:spPr>
          <a:xfrm>
            <a:off x="234315" y="945515"/>
            <a:ext cx="7967980" cy="3538220"/>
          </a:xfrm>
          <a:prstGeom prst="rect">
            <a:avLst/>
          </a:prstGeom>
          <a:noFill/>
        </p:spPr>
        <p:txBody>
          <a:bodyPr wrap="square" rtlCol="0">
            <a:spAutoFit/>
          </a:bodyPr>
          <a:p>
            <a:r>
              <a:rPr lang="en-US" altLang="zh-CN" sz="2800">
                <a:solidFill>
                  <a:srgbClr val="401BC0"/>
                </a:solidFill>
                <a:latin typeface="Times New Roman" panose="02020603050405020304" charset="0"/>
                <a:cs typeface="Times New Roman" panose="02020603050405020304" charset="0"/>
              </a:rPr>
              <a:t>What’s my response?</a:t>
            </a:r>
            <a:endParaRPr lang="en-US" altLang="zh-CN" sz="2800">
              <a:solidFill>
                <a:srgbClr val="401BC0"/>
              </a:solidFill>
              <a:latin typeface="Times New Roman" panose="02020603050405020304" charset="0"/>
              <a:cs typeface="Times New Roman" panose="02020603050405020304" charset="0"/>
            </a:endParaRPr>
          </a:p>
          <a:p>
            <a:r>
              <a:rPr lang="zh-CN" altLang="en-US" sz="2800">
                <a:solidFill>
                  <a:srgbClr val="401BC0"/>
                </a:solidFill>
                <a:latin typeface="Times New Roman" panose="02020603050405020304" charset="0"/>
                <a:cs typeface="Times New Roman" panose="02020603050405020304" charset="0"/>
              </a:rPr>
              <a:t>感受到的：</a:t>
            </a:r>
            <a:endParaRPr lang="zh-CN" altLang="en-US" sz="2800">
              <a:solidFill>
                <a:srgbClr val="401BC0"/>
              </a:solidFill>
              <a:latin typeface="Times New Roman" panose="02020603050405020304" charset="0"/>
              <a:cs typeface="Times New Roman" panose="02020603050405020304" charset="0"/>
            </a:endParaRPr>
          </a:p>
          <a:p>
            <a:r>
              <a:rPr lang="zh-CN" altLang="en-US" sz="2800">
                <a:solidFill>
                  <a:srgbClr val="401BC0"/>
                </a:solidFill>
                <a:latin typeface="Times New Roman" panose="02020603050405020304" charset="0"/>
                <a:cs typeface="Times New Roman" panose="02020603050405020304" charset="0"/>
              </a:rPr>
              <a:t>后悔；愧疚；</a:t>
            </a:r>
            <a:endParaRPr lang="en-US" altLang="zh-CN" sz="2800">
              <a:solidFill>
                <a:srgbClr val="401BC0"/>
              </a:solidFill>
              <a:latin typeface="Times New Roman" panose="02020603050405020304" charset="0"/>
              <a:cs typeface="Times New Roman" panose="02020603050405020304" charset="0"/>
            </a:endParaRPr>
          </a:p>
          <a:p>
            <a:r>
              <a:rPr lang="zh-CN" altLang="en-US" sz="2800">
                <a:solidFill>
                  <a:srgbClr val="FF0000"/>
                </a:solidFill>
                <a:latin typeface="Times New Roman" panose="02020603050405020304" charset="0"/>
                <a:cs typeface="Times New Roman" panose="02020603050405020304" charset="0"/>
              </a:rPr>
              <a:t>看到的：</a:t>
            </a:r>
            <a:endParaRPr lang="zh-CN" altLang="en-US" sz="2800">
              <a:solidFill>
                <a:srgbClr val="FF0000"/>
              </a:solidFill>
              <a:latin typeface="Times New Roman" panose="02020603050405020304" charset="0"/>
              <a:cs typeface="Times New Roman" panose="02020603050405020304" charset="0"/>
            </a:endParaRPr>
          </a:p>
          <a:p>
            <a:r>
              <a:rPr lang="zh-CN" altLang="en-US" sz="2800">
                <a:solidFill>
                  <a:srgbClr val="FF0000"/>
                </a:solidFill>
                <a:latin typeface="Times New Roman" panose="02020603050405020304" charset="0"/>
                <a:cs typeface="Times New Roman" panose="02020603050405020304" charset="0"/>
              </a:rPr>
              <a:t>女儿沮丧的受伤的尴尬的样子</a:t>
            </a:r>
            <a:endParaRPr lang="zh-CN" altLang="en-US" sz="2800">
              <a:solidFill>
                <a:srgbClr val="401BC0"/>
              </a:solidFill>
              <a:latin typeface="Times New Roman" panose="02020603050405020304" charset="0"/>
              <a:cs typeface="Times New Roman" panose="02020603050405020304" charset="0"/>
            </a:endParaRPr>
          </a:p>
          <a:p>
            <a:r>
              <a:rPr lang="zh-CN" altLang="en-US" sz="2800">
                <a:solidFill>
                  <a:srgbClr val="401BC0"/>
                </a:solidFill>
                <a:latin typeface="Times New Roman" panose="02020603050405020304" charset="0"/>
                <a:cs typeface="Times New Roman" panose="02020603050405020304" charset="0"/>
              </a:rPr>
              <a:t>想到的</a:t>
            </a:r>
            <a:r>
              <a:rPr lang="en-US" altLang="zh-CN" sz="2800">
                <a:solidFill>
                  <a:srgbClr val="401BC0"/>
                </a:solidFill>
                <a:latin typeface="Times New Roman" panose="02020603050405020304" charset="0"/>
                <a:cs typeface="Times New Roman" panose="02020603050405020304" charset="0"/>
              </a:rPr>
              <a:t> </a:t>
            </a:r>
            <a:r>
              <a:rPr lang="zh-CN" altLang="en-US" sz="2800">
                <a:solidFill>
                  <a:srgbClr val="401BC0"/>
                </a:solidFill>
                <a:latin typeface="Times New Roman" panose="02020603050405020304" charset="0"/>
                <a:cs typeface="Times New Roman" panose="02020603050405020304" charset="0"/>
              </a:rPr>
              <a:t>：</a:t>
            </a:r>
            <a:endParaRPr lang="zh-CN" altLang="en-US" sz="2800">
              <a:solidFill>
                <a:srgbClr val="401BC0"/>
              </a:solidFill>
              <a:latin typeface="Times New Roman" panose="02020603050405020304" charset="0"/>
              <a:cs typeface="Times New Roman" panose="02020603050405020304" charset="0"/>
            </a:endParaRPr>
          </a:p>
          <a:p>
            <a:r>
              <a:rPr lang="zh-CN" altLang="en-US" sz="2800">
                <a:solidFill>
                  <a:srgbClr val="401BC0"/>
                </a:solidFill>
                <a:latin typeface="Times New Roman" panose="02020603050405020304" charset="0"/>
                <a:cs typeface="Times New Roman" panose="02020603050405020304" charset="0"/>
              </a:rPr>
              <a:t>女儿为我</a:t>
            </a:r>
            <a:r>
              <a:rPr lang="en-US" altLang="zh-CN" sz="2800">
                <a:solidFill>
                  <a:srgbClr val="401BC0"/>
                </a:solidFill>
                <a:latin typeface="Times New Roman" panose="02020603050405020304" charset="0"/>
                <a:cs typeface="Times New Roman" panose="02020603050405020304" charset="0"/>
              </a:rPr>
              <a:t>busy herself </a:t>
            </a:r>
            <a:r>
              <a:rPr lang="zh-CN" altLang="en-US" sz="2800">
                <a:solidFill>
                  <a:srgbClr val="401BC0"/>
                </a:solidFill>
                <a:latin typeface="Times New Roman" panose="02020603050405020304" charset="0"/>
                <a:cs typeface="Times New Roman" panose="02020603050405020304" charset="0"/>
              </a:rPr>
              <a:t>的场景</a:t>
            </a:r>
            <a:endParaRPr lang="zh-CN" altLang="en-US" sz="2800">
              <a:solidFill>
                <a:srgbClr val="401BC0"/>
              </a:solidFill>
              <a:latin typeface="Times New Roman" panose="02020603050405020304" charset="0"/>
              <a:cs typeface="Times New Roman" panose="02020603050405020304" charset="0"/>
            </a:endParaRPr>
          </a:p>
          <a:p>
            <a:r>
              <a:rPr lang="zh-CN" altLang="en-US" sz="2800">
                <a:solidFill>
                  <a:srgbClr val="FF0000"/>
                </a:solidFill>
                <a:latin typeface="Times New Roman" panose="02020603050405020304" charset="0"/>
                <a:cs typeface="Times New Roman" panose="02020603050405020304" charset="0"/>
              </a:rPr>
              <a:t>做（说）了什么试图挽回却无果</a:t>
            </a:r>
            <a:endParaRPr lang="zh-CN" altLang="en-US" sz="2800">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143510" y="5345430"/>
            <a:ext cx="9084945" cy="1383665"/>
          </a:xfrm>
          <a:prstGeom prst="rect">
            <a:avLst/>
          </a:prstGeom>
          <a:noFill/>
        </p:spPr>
        <p:txBody>
          <a:bodyPr wrap="none" rtlCol="0">
            <a:spAutoFit/>
          </a:bodyPr>
          <a:p>
            <a:r>
              <a:rPr lang="en-US" altLang="zh-CN" sz="2800">
                <a:solidFill>
                  <a:srgbClr val="FF0000"/>
                </a:solidFill>
              </a:rPr>
              <a:t>What’s on earth a good way to cheer her up?</a:t>
            </a:r>
            <a:endParaRPr lang="en-US" altLang="zh-CN" sz="2800">
              <a:solidFill>
                <a:srgbClr val="FF0000"/>
              </a:solidFill>
            </a:endParaRPr>
          </a:p>
          <a:p>
            <a:r>
              <a:rPr lang="en-US" altLang="zh-CN" sz="2800">
                <a:solidFill>
                  <a:srgbClr val="FF0000"/>
                </a:solidFill>
              </a:rPr>
              <a:t>(</a:t>
            </a:r>
            <a:r>
              <a:rPr lang="zh-CN" altLang="en-US" sz="2800">
                <a:solidFill>
                  <a:srgbClr val="FF0000"/>
                </a:solidFill>
              </a:rPr>
              <a:t>最好和当时的人和情景结合</a:t>
            </a:r>
            <a:r>
              <a:rPr lang="en-US" altLang="zh-CN" sz="2800">
                <a:solidFill>
                  <a:srgbClr val="FF0000"/>
                </a:solidFill>
              </a:rPr>
              <a:t>other children /the toy plane</a:t>
            </a:r>
            <a:r>
              <a:rPr lang="zh-CN" altLang="en-US" sz="2800">
                <a:solidFill>
                  <a:srgbClr val="FF0000"/>
                </a:solidFill>
              </a:rPr>
              <a:t>）</a:t>
            </a:r>
            <a:endParaRPr lang="zh-CN" altLang="en-US" sz="2800">
              <a:solidFill>
                <a:srgbClr val="FF0000"/>
              </a:solidFill>
            </a:endParaRPr>
          </a:p>
          <a:p>
            <a:r>
              <a:rPr lang="en-US" altLang="zh-CN" sz="2800">
                <a:solidFill>
                  <a:srgbClr val="FF0000"/>
                </a:solidFill>
              </a:rPr>
              <a:t>reflection? </a:t>
            </a:r>
            <a:endParaRPr lang="en-US" altLang="zh-CN" sz="2800">
              <a:solidFill>
                <a:srgbClr val="FF0000"/>
              </a:solidFill>
            </a:endParaRPr>
          </a:p>
        </p:txBody>
      </p:sp>
      <p:sp>
        <p:nvSpPr>
          <p:cNvPr id="4" name="文本框 3"/>
          <p:cNvSpPr txBox="1"/>
          <p:nvPr/>
        </p:nvSpPr>
        <p:spPr>
          <a:xfrm>
            <a:off x="0" y="83185"/>
            <a:ext cx="12106910" cy="2245360"/>
          </a:xfrm>
          <a:prstGeom prst="rect">
            <a:avLst/>
          </a:prstGeom>
          <a:solidFill>
            <a:schemeClr val="bg1"/>
          </a:solidFill>
        </p:spPr>
        <p:txBody>
          <a:bodyPr wrap="square" rtlCol="0">
            <a:spAutoFit/>
          </a:bodyPr>
          <a:p>
            <a:r>
              <a:rPr lang="en-US" altLang="zh-CN" sz="2800">
                <a:solidFill>
                  <a:srgbClr val="FF0000"/>
                </a:solidFill>
                <a:sym typeface="+mn-ea"/>
              </a:rPr>
              <a:t>Visions of my little girl standing in front of me with eyes sparkling like diamands marched before my eyes. (</a:t>
            </a:r>
            <a:r>
              <a:rPr lang="zh-CN" altLang="zh-CN" sz="2800">
                <a:solidFill>
                  <a:srgbClr val="FF0000"/>
                </a:solidFill>
                <a:sym typeface="+mn-ea"/>
              </a:rPr>
              <a:t>樊）</a:t>
            </a:r>
            <a:endParaRPr lang="en-US" altLang="zh-CN" sz="2800">
              <a:solidFill>
                <a:srgbClr val="FF0000"/>
              </a:solidFill>
            </a:endParaRPr>
          </a:p>
          <a:p>
            <a:r>
              <a:rPr lang="en-US" altLang="zh-CN" sz="2800">
                <a:solidFill>
                  <a:srgbClr val="FF0000"/>
                </a:solidFill>
                <a:sym typeface="+mn-ea"/>
              </a:rPr>
              <a:t>Visions of my little girl busying herself with preparing the  delicate gift marched before my eyes, deeping my heart.</a:t>
            </a:r>
            <a:r>
              <a:rPr lang="zh-CN" altLang="en-US" sz="2800">
                <a:solidFill>
                  <a:srgbClr val="FF0000"/>
                </a:solidFill>
                <a:sym typeface="+mn-ea"/>
              </a:rPr>
              <a:t>（许）</a:t>
            </a:r>
            <a:endParaRPr lang="en-US" altLang="zh-CN" sz="2800">
              <a:solidFill>
                <a:srgbClr val="FF0000"/>
              </a:solidFill>
            </a:endParaRPr>
          </a:p>
          <a:p>
            <a:endParaRPr lang="en-US" altLang="zh-CN" sz="2800">
              <a:solidFill>
                <a:srgbClr val="FF0000"/>
              </a:solidFill>
            </a:endParaRPr>
          </a:p>
        </p:txBody>
      </p:sp>
      <p:sp>
        <p:nvSpPr>
          <p:cNvPr id="6" name="文本框 5"/>
          <p:cNvSpPr txBox="1"/>
          <p:nvPr/>
        </p:nvSpPr>
        <p:spPr>
          <a:xfrm>
            <a:off x="64770" y="2233295"/>
            <a:ext cx="12192635" cy="3046095"/>
          </a:xfrm>
          <a:prstGeom prst="rect">
            <a:avLst/>
          </a:prstGeom>
          <a:solidFill>
            <a:schemeClr val="bg1"/>
          </a:solidFill>
        </p:spPr>
        <p:txBody>
          <a:bodyPr wrap="square" rtlCol="0">
            <a:spAutoFit/>
          </a:bodyPr>
          <a:p>
            <a:r>
              <a:rPr lang="en-US" altLang="zh-CN" sz="3200">
                <a:solidFill>
                  <a:srgbClr val="401BC0"/>
                </a:solidFill>
                <a:sym typeface="+mn-ea"/>
              </a:rPr>
              <a:t>“Take the plane, have a try</a:t>
            </a:r>
            <a:r>
              <a:rPr lang="zh-CN" altLang="en-US" sz="3200">
                <a:solidFill>
                  <a:srgbClr val="401BC0"/>
                </a:solidFill>
                <a:sym typeface="+mn-ea"/>
              </a:rPr>
              <a:t>！</a:t>
            </a:r>
            <a:r>
              <a:rPr lang="en-US" altLang="zh-CN" sz="3200">
                <a:solidFill>
                  <a:srgbClr val="401BC0"/>
                </a:solidFill>
                <a:sym typeface="+mn-ea"/>
              </a:rPr>
              <a:t>”  I lifted her over my head, darted out of the door. the comforting sunshine, splendid snow scene and even the fairy-tale-like clouds held us totally in the charm of Christman and the Christams love between family members. Hearing giggles form her, I realized at length, there are no dignity or gag in Christmas. It’s full of love and respect. (</a:t>
            </a:r>
            <a:r>
              <a:rPr lang="zh-CN" altLang="en-US" sz="3200">
                <a:solidFill>
                  <a:srgbClr val="401BC0"/>
                </a:solidFill>
                <a:sym typeface="+mn-ea"/>
              </a:rPr>
              <a:t>马）</a:t>
            </a:r>
            <a:endParaRPr lang="zh-CN" altLang="en-US" sz="3200">
              <a:solidFill>
                <a:srgbClr val="401BC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 calcmode="lin" valueType="num">
                                      <p:cBhvr additive="base">
                                        <p:cTn id="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 calcmode="lin" valueType="num">
                                      <p:cBhvr additive="base">
                                        <p:cTn id="1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ppt_x</p:attrName>
                                        </p:attrNameLst>
                                      </p:cBhvr>
                                      <p:tavLst>
                                        <p:tav tm="0">
                                          <p:val>
                                            <p:strVal val="#ppt_x-.2"/>
                                          </p:val>
                                        </p:tav>
                                        <p:tav tm="100000">
                                          <p:val>
                                            <p:strVal val="#ppt_x"/>
                                          </p:val>
                                        </p:tav>
                                      </p:tavLst>
                                    </p:anim>
                                    <p:anim calcmode="lin" valueType="num">
                                      <p:cBhvr>
                                        <p:cTn id="20"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21" dur="1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 calcmode="lin" valueType="num">
                                      <p:cBhvr additive="base">
                                        <p:cTn id="26"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fill="hold"/>
                                        <p:tgtEl>
                                          <p:spTgt spid="3"/>
                                        </p:tgtEl>
                                        <p:attrNameLst>
                                          <p:attrName>ppt_x</p:attrName>
                                        </p:attrNameLst>
                                      </p:cBhvr>
                                      <p:tavLst>
                                        <p:tav tm="0">
                                          <p:val>
                                            <p:strVal val="#ppt_x"/>
                                          </p:val>
                                        </p:tav>
                                        <p:tav tm="100000">
                                          <p:val>
                                            <p:strVal val="#ppt_x"/>
                                          </p:val>
                                        </p:tav>
                                      </p:tavLst>
                                    </p:anim>
                                    <p:anim calcmode="lin" valueType="num">
                                      <p:cBhvr additive="base">
                                        <p:cTn id="3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3">
                                            <p:txEl>
                                              <p:pRg st="0" end="0"/>
                                            </p:txEl>
                                          </p:spTgt>
                                        </p:tgtEl>
                                        <p:attrNameLst>
                                          <p:attrName>style.visibility</p:attrName>
                                        </p:attrNameLst>
                                      </p:cBhvr>
                                      <p:to>
                                        <p:strVal val="visible"/>
                                      </p:to>
                                    </p:set>
                                    <p:animEffect transition="in" filter="box(in)">
                                      <p:cBhvr>
                                        <p:cTn id="38" dur="2000"/>
                                        <p:tgtEl>
                                          <p:spTgt spid="3">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animEffect transition="in" filter="box(in)">
                                      <p:cBhvr>
                                        <p:cTn id="47" dur="2000"/>
                                        <p:tgtEl>
                                          <p:spTgt spid="3">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1"/>
      <p:bldP spid="3" grpId="0"/>
      <p:bldP spid="4" grpId="0" bldLvl="0" animBg="1"/>
      <p:bldP spid="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64135"/>
            <a:ext cx="12191365" cy="5015865"/>
          </a:xfrm>
          <a:prstGeom prst="rect">
            <a:avLst/>
          </a:prstGeom>
          <a:noFill/>
        </p:spPr>
        <p:txBody>
          <a:bodyPr wrap="square" rtlCol="0">
            <a:spAutoFit/>
          </a:bodyPr>
          <a:p>
            <a:r>
              <a:rPr lang="zh-CN" altLang="en-US" sz="3200">
                <a:latin typeface="Times New Roman" panose="02020603050405020304" charset="0"/>
                <a:cs typeface="Times New Roman" panose="02020603050405020304" charset="0"/>
              </a:rPr>
              <a:t>场景1：描写我内心的愧疚：</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我站在那一动不动，眼睛盯着这几个爱的文字，一阵内疚和后悔涌上心头。</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I </a:t>
            </a:r>
            <a:r>
              <a:rPr lang="zh-CN" altLang="en-US" sz="3200">
                <a:solidFill>
                  <a:srgbClr val="FF0000"/>
                </a:solidFill>
                <a:latin typeface="Times New Roman" panose="02020603050405020304" charset="0"/>
                <a:cs typeface="Times New Roman" panose="02020603050405020304" charset="0"/>
              </a:rPr>
              <a:t>planted myself</a:t>
            </a:r>
            <a:r>
              <a:rPr lang="zh-CN" altLang="en-US" sz="3200">
                <a:latin typeface="Times New Roman" panose="02020603050405020304" charset="0"/>
                <a:cs typeface="Times New Roman" panose="02020603050405020304" charset="0"/>
              </a:rPr>
              <a:t> in front of her</a:t>
            </a:r>
            <a:r>
              <a:rPr lang="en-US" altLang="zh-CN" sz="3200">
                <a:latin typeface="Times New Roman" panose="02020603050405020304" charset="0"/>
                <a:cs typeface="Times New Roman" panose="02020603050405020304" charset="0"/>
              </a:rPr>
              <a:t>/ </a:t>
            </a:r>
            <a:r>
              <a:rPr lang="zh-CN" altLang="en-US" sz="3200">
                <a:solidFill>
                  <a:srgbClr val="FF0000"/>
                </a:solidFill>
                <a:latin typeface="Times New Roman" panose="02020603050405020304" charset="0"/>
                <a:cs typeface="Times New Roman" panose="02020603050405020304" charset="0"/>
                <a:sym typeface="+mn-ea"/>
              </a:rPr>
              <a:t>stood rooted</a:t>
            </a:r>
            <a:r>
              <a:rPr lang="zh-CN" altLang="en-US" sz="3200">
                <a:latin typeface="Times New Roman" panose="02020603050405020304" charset="0"/>
                <a:cs typeface="Times New Roman" panose="02020603050405020304" charset="0"/>
                <a:sym typeface="+mn-ea"/>
              </a:rPr>
              <a:t> there </a:t>
            </a:r>
            <a:r>
              <a:rPr lang="zh-CN" altLang="en-US" sz="3200">
                <a:latin typeface="Times New Roman" panose="02020603050405020304" charset="0"/>
                <a:cs typeface="Times New Roman" panose="02020603050405020304" charset="0"/>
              </a:rPr>
              <a:t>with my eyes fixed on the love letters, </a:t>
            </a:r>
            <a:r>
              <a:rPr lang="zh-CN" altLang="en-US" sz="3200">
                <a:solidFill>
                  <a:srgbClr val="FF0000"/>
                </a:solidFill>
                <a:latin typeface="Times New Roman" panose="02020603050405020304" charset="0"/>
                <a:cs typeface="Times New Roman" panose="02020603050405020304" charset="0"/>
              </a:rPr>
              <a:t>motionlessly</a:t>
            </a:r>
            <a:r>
              <a:rPr lang="zh-CN" altLang="en-US" sz="3200">
                <a:latin typeface="Times New Roman" panose="02020603050405020304" charset="0"/>
                <a:cs typeface="Times New Roman" panose="02020603050405020304" charset="0"/>
              </a:rPr>
              <a:t>.</a:t>
            </a:r>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A flood of regret and guilt welled up</a:t>
            </a:r>
            <a:r>
              <a:rPr lang="en-US" altLang="zh-CN" sz="3200">
                <a:latin typeface="Times New Roman" panose="02020603050405020304" charset="0"/>
                <a:cs typeface="Times New Roman" panose="02020603050405020304" charset="0"/>
              </a:rPr>
              <a:t>/</a:t>
            </a:r>
            <a:r>
              <a:rPr lang="zh-CN" altLang="en-US" sz="3200">
                <a:latin typeface="Times New Roman" panose="02020603050405020304" charset="0"/>
                <a:cs typeface="Times New Roman" panose="02020603050405020304" charset="0"/>
              </a:rPr>
              <a:t>A surge of regret and guilt flooded into my heart.</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我的粗鲁和粗心，就像锋利的小刀一样，刺穿了Christy 纯洁幼小的心灵。(强调句)</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It was my rudeness and carelessness that tore the pure and tiny heart  apart like a sharp knife.</a:t>
            </a:r>
            <a:endParaRPr lang="zh-CN" altLang="en-US" sz="3200">
              <a:latin typeface="Times New Roman" panose="02020603050405020304" charset="0"/>
              <a:cs typeface="Times New Roman" panose="02020603050405020304" charset="0"/>
            </a:endParaRPr>
          </a:p>
        </p:txBody>
      </p:sp>
      <p:sp>
        <p:nvSpPr>
          <p:cNvPr id="5" name="文本框 4"/>
          <p:cNvSpPr txBox="1"/>
          <p:nvPr/>
        </p:nvSpPr>
        <p:spPr>
          <a:xfrm>
            <a:off x="333375" y="1672590"/>
            <a:ext cx="2339340"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5227320" y="1672590"/>
            <a:ext cx="2280920"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5033645" y="2172970"/>
            <a:ext cx="1576070" cy="368300"/>
          </a:xfrm>
          <a:prstGeom prst="rect">
            <a:avLst/>
          </a:prstGeom>
          <a:solidFill>
            <a:schemeClr val="bg1"/>
          </a:solidFill>
        </p:spPr>
        <p:txBody>
          <a:bodyPr wrap="square" rtlCol="0">
            <a:spAutoFit/>
          </a:bodyPr>
          <a:p>
            <a:endParaRPr lang="zh-CN" altLang="en-US"/>
          </a:p>
        </p:txBody>
      </p:sp>
      <p:sp>
        <p:nvSpPr>
          <p:cNvPr id="8" name="文本框 7"/>
          <p:cNvSpPr txBox="1"/>
          <p:nvPr/>
        </p:nvSpPr>
        <p:spPr>
          <a:xfrm>
            <a:off x="99695" y="2653665"/>
            <a:ext cx="1340485" cy="368300"/>
          </a:xfrm>
          <a:prstGeom prst="rect">
            <a:avLst/>
          </a:prstGeom>
          <a:solidFill>
            <a:schemeClr val="bg1"/>
          </a:solidFill>
        </p:spPr>
        <p:txBody>
          <a:bodyPr wrap="square" rtlCol="0">
            <a:spAutoFit/>
          </a:bodyPr>
          <a:p>
            <a:endParaRPr lang="zh-CN" altLang="en-US"/>
          </a:p>
        </p:txBody>
      </p:sp>
      <p:sp>
        <p:nvSpPr>
          <p:cNvPr id="9" name="文本框 8"/>
          <p:cNvSpPr txBox="1"/>
          <p:nvPr/>
        </p:nvSpPr>
        <p:spPr>
          <a:xfrm>
            <a:off x="6550660" y="4153535"/>
            <a:ext cx="4772660" cy="368300"/>
          </a:xfrm>
          <a:prstGeom prst="rect">
            <a:avLst/>
          </a:prstGeom>
          <a:solidFill>
            <a:schemeClr val="bg1"/>
          </a:solidFill>
        </p:spPr>
        <p:txBody>
          <a:bodyPr wrap="square" rtlCol="0">
            <a:spAutoFit/>
          </a:bodyPr>
          <a:p>
            <a:endParaRPr lang="zh-CN" altLang="en-US"/>
          </a:p>
        </p:txBody>
      </p:sp>
      <p:sp>
        <p:nvSpPr>
          <p:cNvPr id="10" name="文本框 9"/>
          <p:cNvSpPr txBox="1"/>
          <p:nvPr/>
        </p:nvSpPr>
        <p:spPr>
          <a:xfrm>
            <a:off x="99695" y="4521835"/>
            <a:ext cx="859790"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ox(in)">
                                      <p:cBhvr>
                                        <p:cTn id="7" dur="20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 calcmode="lin" valueType="num">
                                      <p:cBhvr>
                                        <p:cTn id="12" dur="10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13" dur="1000" fill="hold"/>
                                        <p:tgtEl>
                                          <p:spTgt spid="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4">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5"/>
                                        </p:tgtEl>
                                        <p:attrNameLst>
                                          <p:attrName>ppt_x</p:attrName>
                                        </p:attrNameLst>
                                      </p:cBhvr>
                                      <p:tavLst>
                                        <p:tav tm="0">
                                          <p:val>
                                            <p:strVal val="ppt_x"/>
                                          </p:val>
                                        </p:tav>
                                        <p:tav tm="100000">
                                          <p:val>
                                            <p:strVal val="ppt_x"/>
                                          </p:val>
                                        </p:tav>
                                      </p:tavLst>
                                    </p:anim>
                                    <p:anim calcmode="lin" valueType="num">
                                      <p:cBhvr additive="base">
                                        <p:cTn id="19" dur="500"/>
                                        <p:tgtEl>
                                          <p:spTgt spid="5"/>
                                        </p:tgtEl>
                                        <p:attrNameLst>
                                          <p:attrName>ppt_y</p:attrName>
                                        </p:attrNameLst>
                                      </p:cBhvr>
                                      <p:tavLst>
                                        <p:tav tm="0">
                                          <p:val>
                                            <p:strVal val="ppt_y"/>
                                          </p:val>
                                        </p:tav>
                                        <p:tav tm="100000">
                                          <p:val>
                                            <p:strVal val="1+ppt_h/2"/>
                                          </p:val>
                                        </p:tav>
                                      </p:tavLst>
                                    </p:anim>
                                    <p:set>
                                      <p:cBhvr>
                                        <p:cTn id="20" dur="1" fill="hold">
                                          <p:stCondLst>
                                            <p:cond delay="499"/>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6"/>
                                        </p:tgtEl>
                                        <p:attrNameLst>
                                          <p:attrName>ppt_x</p:attrName>
                                        </p:attrNameLst>
                                      </p:cBhvr>
                                      <p:tavLst>
                                        <p:tav tm="0">
                                          <p:val>
                                            <p:strVal val="ppt_x"/>
                                          </p:val>
                                        </p:tav>
                                        <p:tav tm="100000">
                                          <p:val>
                                            <p:strVal val="ppt_x"/>
                                          </p:val>
                                        </p:tav>
                                      </p:tavLst>
                                    </p:anim>
                                    <p:anim calcmode="lin" valueType="num">
                                      <p:cBhvr additive="base">
                                        <p:cTn id="25" dur="500"/>
                                        <p:tgtEl>
                                          <p:spTgt spid="6"/>
                                        </p:tgtEl>
                                        <p:attrNameLst>
                                          <p:attrName>ppt_y</p:attrName>
                                        </p:attrNameLst>
                                      </p:cBhvr>
                                      <p:tavLst>
                                        <p:tav tm="0">
                                          <p:val>
                                            <p:strVal val="ppt_y"/>
                                          </p:val>
                                        </p:tav>
                                        <p:tav tm="100000">
                                          <p:val>
                                            <p:strVal val="1+ppt_h/2"/>
                                          </p:val>
                                        </p:tav>
                                      </p:tavLst>
                                    </p:anim>
                                    <p:set>
                                      <p:cBhvr>
                                        <p:cTn id="26" dur="1" fill="hold">
                                          <p:stCondLst>
                                            <p:cond delay="499"/>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7"/>
                                        </p:tgtEl>
                                        <p:attrNameLst>
                                          <p:attrName>ppt_x</p:attrName>
                                        </p:attrNameLst>
                                      </p:cBhvr>
                                      <p:tavLst>
                                        <p:tav tm="0">
                                          <p:val>
                                            <p:strVal val="ppt_x"/>
                                          </p:val>
                                        </p:tav>
                                        <p:tav tm="100000">
                                          <p:val>
                                            <p:strVal val="ppt_x"/>
                                          </p:val>
                                        </p:tav>
                                      </p:tavLst>
                                    </p:anim>
                                    <p:anim calcmode="lin" valueType="num">
                                      <p:cBhvr additive="base">
                                        <p:cTn id="31" dur="500"/>
                                        <p:tgtEl>
                                          <p:spTgt spid="7"/>
                                        </p:tgtEl>
                                        <p:attrNameLst>
                                          <p:attrName>ppt_y</p:attrName>
                                        </p:attrNameLst>
                                      </p:cBhvr>
                                      <p:tavLst>
                                        <p:tav tm="0">
                                          <p:val>
                                            <p:strVal val="ppt_y"/>
                                          </p:val>
                                        </p:tav>
                                        <p:tav tm="100000">
                                          <p:val>
                                            <p:strVal val="1+ppt_h/2"/>
                                          </p:val>
                                        </p:tav>
                                      </p:tavLst>
                                    </p:anim>
                                    <p:set>
                                      <p:cBhvr>
                                        <p:cTn id="32" dur="1" fill="hold">
                                          <p:stCondLst>
                                            <p:cond delay="499"/>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8"/>
                                        </p:tgtEl>
                                        <p:attrNameLst>
                                          <p:attrName>ppt_x</p:attrName>
                                        </p:attrNameLst>
                                      </p:cBhvr>
                                      <p:tavLst>
                                        <p:tav tm="0">
                                          <p:val>
                                            <p:strVal val="ppt_x"/>
                                          </p:val>
                                        </p:tav>
                                        <p:tav tm="100000">
                                          <p:val>
                                            <p:strVal val="ppt_x"/>
                                          </p:val>
                                        </p:tav>
                                      </p:tavLst>
                                    </p:anim>
                                    <p:anim calcmode="lin" valueType="num">
                                      <p:cBhvr additive="base">
                                        <p:cTn id="37" dur="500"/>
                                        <p:tgtEl>
                                          <p:spTgt spid="8"/>
                                        </p:tgtEl>
                                        <p:attrNameLst>
                                          <p:attrName>ppt_y</p:attrName>
                                        </p:attrNameLst>
                                      </p:cBhvr>
                                      <p:tavLst>
                                        <p:tav tm="0">
                                          <p:val>
                                            <p:strVal val="ppt_y"/>
                                          </p:val>
                                        </p:tav>
                                        <p:tav tm="100000">
                                          <p:val>
                                            <p:strVal val="1+ppt_h/2"/>
                                          </p:val>
                                        </p:tav>
                                      </p:tavLst>
                                    </p:anim>
                                    <p:set>
                                      <p:cBhvr>
                                        <p:cTn id="38" dur="1" fill="hold">
                                          <p:stCondLst>
                                            <p:cond delay="499"/>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Effect transition="in" filter="box(in)">
                                      <p:cBhvr>
                                        <p:cTn id="43" dur="2000"/>
                                        <p:tgtEl>
                                          <p:spTgt spid="4">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9" presetClass="entr" presetSubtype="0" fill="hold" nodeType="clickEffect">
                                  <p:stCondLst>
                                    <p:cond delay="0"/>
                                  </p:stCondLst>
                                  <p:childTnLst>
                                    <p:set>
                                      <p:cBhvr>
                                        <p:cTn id="47" dur="1" fill="hold">
                                          <p:stCondLst>
                                            <p:cond delay="0"/>
                                          </p:stCondLst>
                                        </p:cTn>
                                        <p:tgtEl>
                                          <p:spTgt spid="4">
                                            <p:txEl>
                                              <p:pRg st="4" end="4"/>
                                            </p:txEl>
                                          </p:spTgt>
                                        </p:tgtEl>
                                        <p:attrNameLst>
                                          <p:attrName>style.visibility</p:attrName>
                                        </p:attrNameLst>
                                      </p:cBhvr>
                                      <p:to>
                                        <p:strVal val="visible"/>
                                      </p:to>
                                    </p:set>
                                    <p:anim calcmode="lin" valueType="num">
                                      <p:cBhvr>
                                        <p:cTn id="48" dur="1000" fill="hold"/>
                                        <p:tgtEl>
                                          <p:spTgt spid="4">
                                            <p:txEl>
                                              <p:pRg st="4" end="4"/>
                                            </p:txEl>
                                          </p:spTgt>
                                        </p:tgtEl>
                                        <p:attrNameLst>
                                          <p:attrName>ppt_x</p:attrName>
                                        </p:attrNameLst>
                                      </p:cBhvr>
                                      <p:tavLst>
                                        <p:tav tm="0">
                                          <p:val>
                                            <p:strVal val="#ppt_x-.2"/>
                                          </p:val>
                                        </p:tav>
                                        <p:tav tm="100000">
                                          <p:val>
                                            <p:strVal val="#ppt_x"/>
                                          </p:val>
                                        </p:tav>
                                      </p:tavLst>
                                    </p:anim>
                                    <p:anim calcmode="lin" valueType="num">
                                      <p:cBhvr>
                                        <p:cTn id="49" dur="1000" fill="hold"/>
                                        <p:tgtEl>
                                          <p:spTgt spid="4">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50" dur="1000"/>
                                        <p:tgtEl>
                                          <p:spTgt spid="4">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0" nodeType="clickEffect">
                                  <p:stCondLst>
                                    <p:cond delay="0"/>
                                  </p:stCondLst>
                                  <p:childTnLst>
                                    <p:anim calcmode="lin" valueType="num">
                                      <p:cBhvr additive="base">
                                        <p:cTn id="54" dur="500"/>
                                        <p:tgtEl>
                                          <p:spTgt spid="9"/>
                                        </p:tgtEl>
                                        <p:attrNameLst>
                                          <p:attrName>ppt_x</p:attrName>
                                        </p:attrNameLst>
                                      </p:cBhvr>
                                      <p:tavLst>
                                        <p:tav tm="0">
                                          <p:val>
                                            <p:strVal val="ppt_x"/>
                                          </p:val>
                                        </p:tav>
                                        <p:tav tm="100000">
                                          <p:val>
                                            <p:strVal val="ppt_x"/>
                                          </p:val>
                                        </p:tav>
                                      </p:tavLst>
                                    </p:anim>
                                    <p:anim calcmode="lin" valueType="num">
                                      <p:cBhvr additive="base">
                                        <p:cTn id="55" dur="500"/>
                                        <p:tgtEl>
                                          <p:spTgt spid="9"/>
                                        </p:tgtEl>
                                        <p:attrNameLst>
                                          <p:attrName>ppt_y</p:attrName>
                                        </p:attrNameLst>
                                      </p:cBhvr>
                                      <p:tavLst>
                                        <p:tav tm="0">
                                          <p:val>
                                            <p:strVal val="ppt_y"/>
                                          </p:val>
                                        </p:tav>
                                        <p:tav tm="100000">
                                          <p:val>
                                            <p:strVal val="1+ppt_h/2"/>
                                          </p:val>
                                        </p:tav>
                                      </p:tavLst>
                                    </p:anim>
                                    <p:set>
                                      <p:cBhvr>
                                        <p:cTn id="56" dur="1" fill="hold">
                                          <p:stCondLst>
                                            <p:cond delay="499"/>
                                          </p:stCondLst>
                                        </p:cTn>
                                        <p:tgtEl>
                                          <p:spTgt spid="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grpId="0" nodeType="clickEffect">
                                  <p:stCondLst>
                                    <p:cond delay="0"/>
                                  </p:stCondLst>
                                  <p:childTnLst>
                                    <p:anim calcmode="lin" valueType="num">
                                      <p:cBhvr additive="base">
                                        <p:cTn id="60" dur="500"/>
                                        <p:tgtEl>
                                          <p:spTgt spid="10"/>
                                        </p:tgtEl>
                                        <p:attrNameLst>
                                          <p:attrName>ppt_x</p:attrName>
                                        </p:attrNameLst>
                                      </p:cBhvr>
                                      <p:tavLst>
                                        <p:tav tm="0">
                                          <p:val>
                                            <p:strVal val="ppt_x"/>
                                          </p:val>
                                        </p:tav>
                                        <p:tav tm="100000">
                                          <p:val>
                                            <p:strVal val="ppt_x"/>
                                          </p:val>
                                        </p:tav>
                                      </p:tavLst>
                                    </p:anim>
                                    <p:anim calcmode="lin" valueType="num">
                                      <p:cBhvr additive="base">
                                        <p:cTn id="61" dur="500"/>
                                        <p:tgtEl>
                                          <p:spTgt spid="10"/>
                                        </p:tgtEl>
                                        <p:attrNameLst>
                                          <p:attrName>ppt_y</p:attrName>
                                        </p:attrNameLst>
                                      </p:cBhvr>
                                      <p:tavLst>
                                        <p:tav tm="0">
                                          <p:val>
                                            <p:strVal val="ppt_y"/>
                                          </p:val>
                                        </p:tav>
                                        <p:tav tm="100000">
                                          <p:val>
                                            <p:strVal val="1+ppt_h/2"/>
                                          </p:val>
                                        </p:tav>
                                      </p:tavLst>
                                    </p:anim>
                                    <p:set>
                                      <p:cBhvr>
                                        <p:cTn id="6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ldLvl="0" animBg="1"/>
      <p:bldP spid="7" grpId="0" bldLvl="0" animBg="1"/>
      <p:bldP spid="8" grpId="0" bldLvl="0" animBg="1"/>
      <p:bldP spid="9" grpId="0" bldLvl="0" animBg="1"/>
      <p:bldP spid="10"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897890"/>
            <a:ext cx="12192000" cy="3538220"/>
          </a:xfrm>
          <a:prstGeom prst="rect">
            <a:avLst/>
          </a:prstGeom>
          <a:noFill/>
        </p:spPr>
        <p:txBody>
          <a:bodyPr wrap="square" rtlCol="0">
            <a:spAutoFit/>
          </a:bodyPr>
          <a:p>
            <a:r>
              <a:rPr lang="zh-CN" altLang="en-US" sz="3200">
                <a:latin typeface="Times New Roman" panose="02020603050405020304" charset="0"/>
                <a:cs typeface="Times New Roman" panose="02020603050405020304" charset="0"/>
              </a:rPr>
              <a:t>场景2：描写Christy 的伤心：</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小Christy 满满的兴奋瞬间烟消云散，她蹲在地上，抱着脑袋抽泣道：“爸爸，我知道你喜欢飞机！”</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Her excitement immediately </a:t>
            </a:r>
            <a:r>
              <a:rPr lang="zh-CN" altLang="en-US" sz="3200">
                <a:solidFill>
                  <a:srgbClr val="FF0000"/>
                </a:solidFill>
                <a:latin typeface="Times New Roman" panose="02020603050405020304" charset="0"/>
                <a:cs typeface="Times New Roman" panose="02020603050405020304" charset="0"/>
              </a:rPr>
              <a:t>gave way to </a:t>
            </a:r>
            <a:r>
              <a:rPr lang="zh-CN" altLang="en-US" sz="3200">
                <a:latin typeface="Times New Roman" panose="02020603050405020304" charset="0"/>
                <a:cs typeface="Times New Roman" panose="02020603050405020304" charset="0"/>
              </a:rPr>
              <a:t>frustration</a:t>
            </a:r>
            <a:r>
              <a:rPr lang="en-US" altLang="zh-CN" sz="3200">
                <a:latin typeface="Times New Roman" panose="02020603050405020304" charset="0"/>
                <a:cs typeface="Times New Roman" panose="02020603050405020304" charset="0"/>
              </a:rPr>
              <a:t>.</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Her excitement </a:t>
            </a:r>
            <a:r>
              <a:rPr lang="zh-CN" altLang="en-US" sz="3200">
                <a:solidFill>
                  <a:srgbClr val="FF0000"/>
                </a:solidFill>
                <a:latin typeface="Times New Roman" panose="02020603050405020304" charset="0"/>
                <a:cs typeface="Times New Roman" panose="02020603050405020304" charset="0"/>
              </a:rPr>
              <a:t>faded away/vanished</a:t>
            </a:r>
            <a:r>
              <a:rPr lang="zh-CN" altLang="en-US" sz="3200">
                <a:latin typeface="Times New Roman" panose="02020603050405020304" charset="0"/>
                <a:cs typeface="Times New Roman" panose="02020603050405020304" charset="0"/>
              </a:rPr>
              <a:t> in a flash.</a:t>
            </a:r>
            <a:endParaRPr lang="zh-CN" altLang="en-US" sz="3200">
              <a:latin typeface="Times New Roman" panose="02020603050405020304" charset="0"/>
              <a:cs typeface="Times New Roman" panose="02020603050405020304" charset="0"/>
            </a:endParaRPr>
          </a:p>
          <a:p>
            <a:r>
              <a:rPr lang="zh-CN" altLang="en-US" sz="3200">
                <a:solidFill>
                  <a:srgbClr val="FF0000"/>
                </a:solidFill>
                <a:latin typeface="Times New Roman" panose="02020603050405020304" charset="0"/>
                <a:cs typeface="Times New Roman" panose="02020603050405020304" charset="0"/>
                <a:sym typeface="+mn-ea"/>
              </a:rPr>
              <a:t> </a:t>
            </a:r>
            <a:r>
              <a:rPr lang="en-US" altLang="zh-CN" sz="3200">
                <a:solidFill>
                  <a:srgbClr val="FF0000"/>
                </a:solidFill>
                <a:latin typeface="Times New Roman" panose="02020603050405020304" charset="0"/>
                <a:cs typeface="Times New Roman" panose="02020603050405020304" charset="0"/>
                <a:sym typeface="+mn-ea"/>
              </a:rPr>
              <a:t>B</a:t>
            </a:r>
            <a:r>
              <a:rPr lang="zh-CN" altLang="en-US" sz="3200">
                <a:solidFill>
                  <a:srgbClr val="FF0000"/>
                </a:solidFill>
                <a:latin typeface="Times New Roman" panose="02020603050405020304" charset="0"/>
                <a:cs typeface="Times New Roman" panose="02020603050405020304" charset="0"/>
                <a:sym typeface="+mn-ea"/>
              </a:rPr>
              <a:t>urying</a:t>
            </a:r>
            <a:r>
              <a:rPr lang="zh-CN" altLang="en-US" sz="3200">
                <a:latin typeface="Times New Roman" panose="02020603050405020304" charset="0"/>
                <a:cs typeface="Times New Roman" panose="02020603050405020304" charset="0"/>
                <a:sym typeface="+mn-ea"/>
              </a:rPr>
              <a:t> her head in her hands</a:t>
            </a:r>
            <a:r>
              <a:rPr lang="en-US" altLang="zh-CN" sz="3200">
                <a:latin typeface="Times New Roman" panose="02020603050405020304" charset="0"/>
                <a:cs typeface="Times New Roman" panose="02020603050405020304" charset="0"/>
                <a:sym typeface="+mn-ea"/>
              </a:rPr>
              <a:t>,s</a:t>
            </a:r>
            <a:r>
              <a:rPr lang="zh-CN" altLang="en-US" sz="3200">
                <a:latin typeface="Times New Roman" panose="02020603050405020304" charset="0"/>
                <a:cs typeface="Times New Roman" panose="02020603050405020304" charset="0"/>
              </a:rPr>
              <a:t>he </a:t>
            </a:r>
            <a:r>
              <a:rPr lang="zh-CN" altLang="en-US" sz="3200">
                <a:solidFill>
                  <a:srgbClr val="FF0000"/>
                </a:solidFill>
                <a:latin typeface="Times New Roman" panose="02020603050405020304" charset="0"/>
                <a:cs typeface="Times New Roman" panose="02020603050405020304" charset="0"/>
              </a:rPr>
              <a:t>squatted/knelt </a:t>
            </a:r>
            <a:r>
              <a:rPr lang="en-US" altLang="zh-CN" sz="3200">
                <a:solidFill>
                  <a:srgbClr val="FF0000"/>
                </a:solidFill>
                <a:latin typeface="Times New Roman" panose="02020603050405020304" charset="0"/>
                <a:cs typeface="Times New Roman" panose="02020603050405020304" charset="0"/>
              </a:rPr>
              <a:t>/slumped/crouched</a:t>
            </a:r>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down, </a:t>
            </a:r>
            <a:r>
              <a:rPr lang="zh-CN" altLang="en-US" sz="3200">
                <a:solidFill>
                  <a:srgbClr val="FF0000"/>
                </a:solidFill>
                <a:latin typeface="Times New Roman" panose="02020603050405020304" charset="0"/>
                <a:cs typeface="Times New Roman" panose="02020603050405020304" charset="0"/>
              </a:rPr>
              <a:t>sobbing</a:t>
            </a:r>
            <a:r>
              <a:rPr lang="zh-CN" altLang="en-US" sz="3200">
                <a:latin typeface="Times New Roman" panose="02020603050405020304" charset="0"/>
                <a:cs typeface="Times New Roman" panose="02020603050405020304" charset="0"/>
              </a:rPr>
              <a:t> and weeping</a:t>
            </a:r>
            <a:r>
              <a:rPr lang="en-US" altLang="zh-CN" sz="3200">
                <a:latin typeface="Times New Roman" panose="02020603050405020304" charset="0"/>
                <a:cs typeface="Times New Roman" panose="02020603050405020304" charset="0"/>
              </a:rPr>
              <a:t>, ...</a:t>
            </a:r>
            <a:endParaRPr lang="en-US" altLang="zh-CN" sz="32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box(in)">
                                      <p:cBhvr>
                                        <p:cTn id="11" dur="2000"/>
                                        <p:tgtEl>
                                          <p:spTgt spid="4">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9" presetClass="entr" presetSubtype="0"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 calcmode="lin" valueType="num">
                                      <p:cBhvr>
                                        <p:cTn id="16" dur="1000" fill="hold"/>
                                        <p:tgtEl>
                                          <p:spTgt spid="4">
                                            <p:txEl>
                                              <p:pRg st="3" end="3"/>
                                            </p:txEl>
                                          </p:spTgt>
                                        </p:tgtEl>
                                        <p:attrNameLst>
                                          <p:attrName>ppt_x</p:attrName>
                                        </p:attrNameLst>
                                      </p:cBhvr>
                                      <p:tavLst>
                                        <p:tav tm="0">
                                          <p:val>
                                            <p:strVal val="#ppt_x-.2"/>
                                          </p:val>
                                        </p:tav>
                                        <p:tav tm="100000">
                                          <p:val>
                                            <p:strVal val="#ppt_x"/>
                                          </p:val>
                                        </p:tav>
                                      </p:tavLst>
                                    </p:anim>
                                    <p:anim calcmode="lin" valueType="num">
                                      <p:cBhvr>
                                        <p:cTn id="17" dur="1000" fill="hold"/>
                                        <p:tgtEl>
                                          <p:spTgt spid="4">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8" dur="10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93980"/>
            <a:ext cx="12172950" cy="6492875"/>
          </a:xfrm>
          <a:prstGeom prst="rect">
            <a:avLst/>
          </a:prstGeom>
          <a:noFill/>
        </p:spPr>
        <p:txBody>
          <a:bodyPr wrap="square" rtlCol="0">
            <a:spAutoFit/>
          </a:bodyPr>
          <a:p>
            <a:r>
              <a:rPr lang="zh-CN" altLang="en-US" sz="3200">
                <a:latin typeface="Times New Roman" panose="02020603050405020304" charset="0"/>
                <a:cs typeface="Times New Roman" panose="02020603050405020304" charset="0"/>
              </a:rPr>
              <a:t>场景3：描写我如何哄女儿：</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又焦虑又后悔，作为一个中年男人，我竟不知道如何去哄这个六岁的孩子。”</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Anxious and regretful, as a middle-aged man, I was at a loss how to </a:t>
            </a:r>
            <a:r>
              <a:rPr lang="zh-CN" altLang="en-US" sz="3200">
                <a:solidFill>
                  <a:srgbClr val="FF0000"/>
                </a:solidFill>
                <a:latin typeface="Times New Roman" panose="02020603050405020304" charset="0"/>
                <a:cs typeface="Times New Roman" panose="02020603050405020304" charset="0"/>
              </a:rPr>
              <a:t>comfort</a:t>
            </a:r>
            <a:r>
              <a:rPr lang="en-US" altLang="zh-CN" sz="3200">
                <a:solidFill>
                  <a:srgbClr val="FF0000"/>
                </a:solidFill>
                <a:latin typeface="Times New Roman" panose="02020603050405020304" charset="0"/>
                <a:cs typeface="Times New Roman" panose="02020603050405020304" charset="0"/>
              </a:rPr>
              <a:t>/coax</a:t>
            </a:r>
            <a:r>
              <a:rPr lang="zh-CN" altLang="en-US" sz="3200">
                <a:latin typeface="Times New Roman" panose="02020603050405020304" charset="0"/>
                <a:cs typeface="Times New Roman" panose="02020603050405020304" charset="0"/>
              </a:rPr>
              <a:t> the 6-yea</a:t>
            </a:r>
            <a:r>
              <a:rPr lang="en-US" altLang="zh-CN" sz="3200">
                <a:latin typeface="Times New Roman" panose="02020603050405020304" charset="0"/>
                <a:cs typeface="Times New Roman" panose="02020603050405020304" charset="0"/>
              </a:rPr>
              <a:t>r</a:t>
            </a:r>
            <a:r>
              <a:rPr lang="zh-CN" altLang="en-US" sz="3200">
                <a:latin typeface="Times New Roman" panose="02020603050405020304" charset="0"/>
                <a:cs typeface="Times New Roman" panose="02020603050405020304" charset="0"/>
              </a:rPr>
              <a:t>-old child.</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sym typeface="+mn-ea"/>
              </a:rPr>
              <a:t>我蹲下来，轻轻地抚摸着她的小卷发，结结巴巴地道歉：“对...对不起！</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I </a:t>
            </a:r>
            <a:r>
              <a:rPr lang="zh-CN" altLang="en-US" sz="3200">
                <a:solidFill>
                  <a:srgbClr val="FF0000"/>
                </a:solidFill>
                <a:latin typeface="Times New Roman" panose="02020603050405020304" charset="0"/>
                <a:cs typeface="Times New Roman" panose="02020603050405020304" charset="0"/>
              </a:rPr>
              <a:t>crouched down,</a:t>
            </a:r>
            <a:r>
              <a:rPr lang="en-US" altLang="zh-CN" sz="3200">
                <a:solidFill>
                  <a:srgbClr val="FF0000"/>
                </a:solidFill>
                <a:latin typeface="Times New Roman" panose="02020603050405020304" charset="0"/>
                <a:cs typeface="Times New Roman" panose="02020603050405020304" charset="0"/>
              </a:rPr>
              <a:t> </a:t>
            </a:r>
            <a:r>
              <a:rPr lang="zh-CN" altLang="en-US" sz="3200">
                <a:solidFill>
                  <a:srgbClr val="FF0000"/>
                </a:solidFill>
                <a:latin typeface="Times New Roman" panose="02020603050405020304" charset="0"/>
                <a:cs typeface="Times New Roman" panose="02020603050405020304" charset="0"/>
              </a:rPr>
              <a:t>stroking</a:t>
            </a:r>
            <a:r>
              <a:rPr lang="en-US" altLang="zh-CN" sz="3200">
                <a:solidFill>
                  <a:srgbClr val="FF0000"/>
                </a:solidFill>
                <a:latin typeface="Times New Roman" panose="02020603050405020304" charset="0"/>
                <a:cs typeface="Times New Roman" panose="02020603050405020304" charset="0"/>
              </a:rPr>
              <a:t>/combing</a:t>
            </a:r>
            <a:r>
              <a:rPr lang="zh-CN" altLang="en-US" sz="3200">
                <a:latin typeface="Times New Roman" panose="02020603050405020304" charset="0"/>
                <a:cs typeface="Times New Roman" panose="02020603050405020304" charset="0"/>
              </a:rPr>
              <a:t> </a:t>
            </a:r>
            <a:r>
              <a:rPr lang="en-US" altLang="zh-CN" sz="3200">
                <a:latin typeface="Times New Roman" panose="02020603050405020304" charset="0"/>
                <a:cs typeface="Times New Roman" panose="02020603050405020304" charset="0"/>
              </a:rPr>
              <a:t>through </a:t>
            </a:r>
            <a:r>
              <a:rPr lang="zh-CN" altLang="en-US" sz="3200">
                <a:latin typeface="Times New Roman" panose="02020603050405020304" charset="0"/>
                <a:cs typeface="Times New Roman" panose="02020603050405020304" charset="0"/>
              </a:rPr>
              <a:t>her curly hair, and </a:t>
            </a:r>
            <a:r>
              <a:rPr lang="zh-CN" altLang="en-US" sz="3200">
                <a:solidFill>
                  <a:srgbClr val="FF0000"/>
                </a:solidFill>
                <a:latin typeface="Times New Roman" panose="02020603050405020304" charset="0"/>
                <a:cs typeface="Times New Roman" panose="02020603050405020304" charset="0"/>
              </a:rPr>
              <a:t>stammered out</a:t>
            </a:r>
            <a:r>
              <a:rPr lang="en-US" altLang="zh-CN" sz="3200">
                <a:latin typeface="Times New Roman" panose="02020603050405020304" charset="0"/>
                <a:cs typeface="Times New Roman" panose="02020603050405020304" charset="0"/>
              </a:rPr>
              <a:t>...</a:t>
            </a:r>
            <a:endParaRPr lang="en-US" altLang="zh-CN"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sym typeface="+mn-ea"/>
              </a:rPr>
              <a:t>我紧紧地握着玩具飞机，绞尽脑汁地想办法使女儿开心起来。</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I </a:t>
            </a:r>
            <a:r>
              <a:rPr lang="zh-CN" altLang="en-US" sz="3200">
                <a:solidFill>
                  <a:srgbClr val="FF0000"/>
                </a:solidFill>
                <a:latin typeface="Times New Roman" panose="02020603050405020304" charset="0"/>
                <a:cs typeface="Times New Roman" panose="02020603050405020304" charset="0"/>
              </a:rPr>
              <a:t>grabbed/clenched</a:t>
            </a:r>
            <a:r>
              <a:rPr lang="zh-CN" altLang="en-US" sz="3200">
                <a:latin typeface="Times New Roman" panose="02020603050405020304" charset="0"/>
                <a:cs typeface="Times New Roman" panose="02020603050405020304" charset="0"/>
              </a:rPr>
              <a:t> the toy airplane, </a:t>
            </a:r>
            <a:r>
              <a:rPr lang="zh-CN" altLang="en-US" sz="3200">
                <a:solidFill>
                  <a:srgbClr val="FF0000"/>
                </a:solidFill>
                <a:latin typeface="Times New Roman" panose="02020603050405020304" charset="0"/>
                <a:cs typeface="Times New Roman" panose="02020603050405020304" charset="0"/>
              </a:rPr>
              <a:t>brainstormin</a:t>
            </a:r>
            <a:r>
              <a:rPr lang="zh-CN" altLang="en-US" sz="3200">
                <a:latin typeface="Times New Roman" panose="02020603050405020304" charset="0"/>
                <a:cs typeface="Times New Roman" panose="02020603050405020304" charset="0"/>
              </a:rPr>
              <a:t>g</a:t>
            </a:r>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many ways </a:t>
            </a:r>
            <a:r>
              <a:rPr lang="en-US" altLang="zh-CN" sz="3200">
                <a:latin typeface="Times New Roman" panose="02020603050405020304" charset="0"/>
                <a:cs typeface="Times New Roman" panose="02020603050405020304" charset="0"/>
              </a:rPr>
              <a:t>/</a:t>
            </a:r>
            <a:r>
              <a:rPr lang="en-US" altLang="zh-CN" sz="3200">
                <a:solidFill>
                  <a:srgbClr val="FF0000"/>
                </a:solidFill>
                <a:latin typeface="Times New Roman" panose="02020603050405020304" charset="0"/>
                <a:cs typeface="Times New Roman" panose="02020603050405020304" charset="0"/>
                <a:sym typeface="+mn-ea"/>
              </a:rPr>
              <a:t>racking my brain how</a:t>
            </a:r>
            <a:r>
              <a:rPr lang="en-US" altLang="zh-CN" sz="3200">
                <a:latin typeface="Times New Roman" panose="02020603050405020304" charset="0"/>
                <a:cs typeface="Times New Roman" panose="02020603050405020304" charset="0"/>
                <a:sym typeface="+mn-ea"/>
              </a:rPr>
              <a:t> </a:t>
            </a:r>
            <a:r>
              <a:rPr lang="zh-CN" altLang="en-US" sz="3200">
                <a:latin typeface="Times New Roman" panose="02020603050405020304" charset="0"/>
                <a:cs typeface="Times New Roman" panose="02020603050405020304" charset="0"/>
              </a:rPr>
              <a:t>to cheer her up!</a:t>
            </a:r>
            <a:endParaRPr lang="zh-CN" altLang="en-US"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ox(in)">
                                      <p:cBhvr>
                                        <p:cTn id="7" dur="20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box(in)">
                                      <p:cBhvr>
                                        <p:cTn id="12" dur="20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9685" y="93980"/>
            <a:ext cx="12211685" cy="649287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para2</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场景1：描写我怎样取悦孩子的：玩飞机</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1.我站起来，我把玩具飞机拿在手里，开始发出逼真的飞机声。我滑行到“跑道”,加速,很快飞机就在空中了</a:t>
            </a:r>
            <a:endParaRPr lang="zh-CN" altLang="en-US" sz="3200">
              <a:latin typeface="Times New Roman" panose="02020603050405020304" charset="0"/>
              <a:cs typeface="Times New Roman" panose="02020603050405020304" charset="0"/>
            </a:endParaRPr>
          </a:p>
          <a:p>
            <a:r>
              <a:rPr lang="zh-CN" altLang="en-US" sz="3200">
                <a:solidFill>
                  <a:schemeClr val="tx1"/>
                </a:solidFill>
                <a:latin typeface="Times New Roman" panose="02020603050405020304" charset="0"/>
                <a:cs typeface="Times New Roman" panose="02020603050405020304" charset="0"/>
              </a:rPr>
              <a:t>I </a:t>
            </a:r>
            <a:r>
              <a:rPr lang="zh-CN" altLang="en-US" sz="3200">
                <a:gradFill>
                  <a:gsLst>
                    <a:gs pos="0">
                      <a:srgbClr val="FE4444"/>
                    </a:gs>
                    <a:gs pos="100000">
                      <a:srgbClr val="832B2B"/>
                    </a:gs>
                  </a:gsLst>
                  <a:lin scaled="0"/>
                </a:gradFill>
                <a:latin typeface="Times New Roman" panose="02020603050405020304" charset="0"/>
                <a:cs typeface="Times New Roman" panose="02020603050405020304" charset="0"/>
              </a:rPr>
              <a:t>picked myself up</a:t>
            </a:r>
            <a:r>
              <a:rPr lang="en-US" altLang="zh-CN" sz="3200">
                <a:solidFill>
                  <a:schemeClr val="tx1"/>
                </a:solidFill>
                <a:latin typeface="Times New Roman" panose="02020603050405020304" charset="0"/>
                <a:cs typeface="Times New Roman" panose="02020603050405020304" charset="0"/>
              </a:rPr>
              <a:t>, </a:t>
            </a:r>
            <a:r>
              <a:rPr lang="en-US" sz="3200">
                <a:gradFill>
                  <a:gsLst>
                    <a:gs pos="0">
                      <a:srgbClr val="FE4444"/>
                    </a:gs>
                    <a:gs pos="100000">
                      <a:srgbClr val="832B2B"/>
                    </a:gs>
                  </a:gsLst>
                  <a:lin scaled="0"/>
                </a:gradFill>
                <a:latin typeface="Times New Roman" panose="02020603050405020304" charset="0"/>
                <a:ea typeface="宋体" panose="02010600030101010101" pitchFamily="2" charset="-122"/>
                <a:cs typeface="Times New Roman" panose="02020603050405020304" charset="0"/>
                <a:sym typeface="+mn-ea"/>
              </a:rPr>
              <a:t>took</a:t>
            </a:r>
            <a:r>
              <a:rPr lang="en-US" sz="3200">
                <a:solidFill>
                  <a:schemeClr val="tx1"/>
                </a:solidFill>
                <a:latin typeface="Times New Roman" panose="02020603050405020304" charset="0"/>
                <a:ea typeface="宋体" panose="02010600030101010101" pitchFamily="2" charset="-122"/>
                <a:cs typeface="Times New Roman" panose="02020603050405020304" charset="0"/>
                <a:sym typeface="+mn-ea"/>
              </a:rPr>
              <a:t> that toy airplane in my hand and</a:t>
            </a:r>
            <a:r>
              <a:rPr lang="en-US" sz="3200">
                <a:gradFill>
                  <a:gsLst>
                    <a:gs pos="0">
                      <a:srgbClr val="FE4444"/>
                    </a:gs>
                    <a:gs pos="100000">
                      <a:srgbClr val="832B2B"/>
                    </a:gs>
                  </a:gsLst>
                  <a:lin scaled="0"/>
                </a:gradFill>
                <a:latin typeface="Times New Roman" panose="02020603050405020304" charset="0"/>
                <a:ea typeface="宋体" panose="02010600030101010101" pitchFamily="2" charset="-122"/>
                <a:cs typeface="Times New Roman" panose="02020603050405020304" charset="0"/>
                <a:sym typeface="+mn-ea"/>
              </a:rPr>
              <a:t> began making </a:t>
            </a:r>
            <a:r>
              <a:rPr lang="en-US" sz="3200">
                <a:solidFill>
                  <a:schemeClr val="tx1"/>
                </a:solidFill>
                <a:latin typeface="Times New Roman" panose="02020603050405020304" charset="0"/>
                <a:ea typeface="宋体" panose="02010600030101010101" pitchFamily="2" charset="-122"/>
                <a:cs typeface="Times New Roman" panose="02020603050405020304" charset="0"/>
                <a:sym typeface="+mn-ea"/>
              </a:rPr>
              <a:t>vivid airplane “noises”. I </a:t>
            </a:r>
            <a:r>
              <a:rPr lang="en-US" sz="3200">
                <a:solidFill>
                  <a:srgbClr val="FF0000"/>
                </a:solidFill>
                <a:latin typeface="Times New Roman" panose="02020603050405020304" charset="0"/>
                <a:ea typeface="宋体" panose="02010600030101010101" pitchFamily="2" charset="-122"/>
                <a:cs typeface="Times New Roman" panose="02020603050405020304" charset="0"/>
                <a:sym typeface="+mn-ea"/>
              </a:rPr>
              <a:t>taxied</a:t>
            </a:r>
            <a:r>
              <a:rPr lang="en-US" sz="3200">
                <a:solidFill>
                  <a:schemeClr val="tx1"/>
                </a:solidFill>
                <a:latin typeface="Times New Roman" panose="02020603050405020304" charset="0"/>
                <a:ea typeface="宋体" panose="02010600030101010101" pitchFamily="2" charset="-122"/>
                <a:cs typeface="Times New Roman" panose="02020603050405020304" charset="0"/>
                <a:sym typeface="+mn-ea"/>
              </a:rPr>
              <a:t>(</a:t>
            </a:r>
            <a:r>
              <a:rPr lang="zh-CN" sz="3200">
                <a:solidFill>
                  <a:schemeClr val="tx1"/>
                </a:solidFill>
                <a:latin typeface="Times New Roman" panose="02020603050405020304" charset="0"/>
                <a:ea typeface="宋体" panose="02010600030101010101" pitchFamily="2" charset="-122"/>
                <a:cs typeface="Times New Roman" panose="02020603050405020304" charset="0"/>
                <a:sym typeface="+mn-ea"/>
              </a:rPr>
              <a:t>滑行</a:t>
            </a:r>
            <a:r>
              <a:rPr lang="en-US" sz="3200">
                <a:solidFill>
                  <a:schemeClr val="tx1"/>
                </a:solidFill>
                <a:latin typeface="Times New Roman" panose="02020603050405020304" charset="0"/>
                <a:ea typeface="宋体" panose="02010600030101010101" pitchFamily="2" charset="-122"/>
                <a:cs typeface="Times New Roman" panose="02020603050405020304" charset="0"/>
                <a:sym typeface="+mn-ea"/>
              </a:rPr>
              <a:t>) onto the“runway", and </a:t>
            </a:r>
            <a:r>
              <a:rPr lang="en-US" sz="3200">
                <a:solidFill>
                  <a:srgbClr val="FF0000"/>
                </a:solidFill>
                <a:latin typeface="Times New Roman" panose="02020603050405020304" charset="0"/>
                <a:ea typeface="宋体" panose="02010600030101010101" pitchFamily="2" charset="-122"/>
                <a:cs typeface="Times New Roman" panose="02020603050405020304" charset="0"/>
                <a:sym typeface="+mn-ea"/>
              </a:rPr>
              <a:t>accelerated </a:t>
            </a:r>
            <a:r>
              <a:rPr lang="en-US" sz="3200">
                <a:solidFill>
                  <a:schemeClr val="tx1"/>
                </a:solidFill>
                <a:latin typeface="Times New Roman" panose="02020603050405020304" charset="0"/>
                <a:ea typeface="宋体" panose="02010600030101010101" pitchFamily="2" charset="-122"/>
                <a:cs typeface="Times New Roman" panose="02020603050405020304" charset="0"/>
                <a:sym typeface="+mn-ea"/>
              </a:rPr>
              <a:t>and it was soon in the air.</a:t>
            </a:r>
            <a:endParaRPr lang="zh-CN" altLang="en-US" sz="3200">
              <a:solidFill>
                <a:schemeClr val="tx1"/>
              </a:solidFill>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2.“哇，棒极了！”我故意大声喊出来，这样吸引了Christy 和孩子们的兴趣。我偷偷瞄向Christy, 她的脸上露出了一点点小开心。</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“That’s awesome!”I yelled out purposefully, which aroused children’s interest!</a:t>
            </a:r>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I </a:t>
            </a:r>
            <a:r>
              <a:rPr lang="zh-CN" altLang="en-US" sz="3200">
                <a:gradFill>
                  <a:gsLst>
                    <a:gs pos="0">
                      <a:srgbClr val="FE4444"/>
                    </a:gs>
                    <a:gs pos="100000">
                      <a:srgbClr val="832B2B"/>
                    </a:gs>
                  </a:gsLst>
                  <a:lin scaled="0"/>
                </a:gradFill>
                <a:latin typeface="Times New Roman" panose="02020603050405020304" charset="0"/>
                <a:cs typeface="Times New Roman" panose="02020603050405020304" charset="0"/>
              </a:rPr>
              <a:t>peeped</a:t>
            </a:r>
            <a:r>
              <a:rPr lang="en-US" altLang="zh-CN" sz="3200">
                <a:gradFill>
                  <a:gsLst>
                    <a:gs pos="0">
                      <a:srgbClr val="FE4444"/>
                    </a:gs>
                    <a:gs pos="100000">
                      <a:srgbClr val="832B2B"/>
                    </a:gs>
                  </a:gsLst>
                  <a:lin scaled="0"/>
                </a:gradFill>
                <a:latin typeface="Times New Roman" panose="02020603050405020304" charset="0"/>
                <a:cs typeface="Times New Roman" panose="02020603050405020304" charset="0"/>
              </a:rPr>
              <a:t>/peeked/stole a glance</a:t>
            </a:r>
            <a:r>
              <a:rPr lang="zh-CN" altLang="en-US" sz="3200">
                <a:gradFill>
                  <a:gsLst>
                    <a:gs pos="0">
                      <a:srgbClr val="FE4444"/>
                    </a:gs>
                    <a:gs pos="100000">
                      <a:srgbClr val="832B2B"/>
                    </a:gs>
                  </a:gsLst>
                  <a:lin scaled="0"/>
                </a:gradFill>
                <a:latin typeface="Times New Roman" panose="02020603050405020304" charset="0"/>
                <a:cs typeface="Times New Roman" panose="02020603050405020304" charset="0"/>
              </a:rPr>
              <a:t> at</a:t>
            </a:r>
            <a:r>
              <a:rPr lang="zh-CN" altLang="en-US" sz="3200">
                <a:latin typeface="Times New Roman" panose="02020603050405020304" charset="0"/>
                <a:cs typeface="Times New Roman" panose="02020603050405020304" charset="0"/>
              </a:rPr>
              <a:t> Christy privately and </a:t>
            </a:r>
            <a:r>
              <a:rPr lang="zh-CN" altLang="en-US" sz="3200">
                <a:solidFill>
                  <a:srgbClr val="FF0000"/>
                </a:solidFill>
                <a:latin typeface="Times New Roman" panose="02020603050405020304" charset="0"/>
                <a:cs typeface="Times New Roman" panose="02020603050405020304" charset="0"/>
              </a:rPr>
              <a:t>a slight smile animated</a:t>
            </a:r>
            <a:r>
              <a:rPr lang="en-US" altLang="zh-CN" sz="3200">
                <a:solidFill>
                  <a:srgbClr val="FF0000"/>
                </a:solidFill>
                <a:latin typeface="Times New Roman" panose="02020603050405020304" charset="0"/>
                <a:cs typeface="Times New Roman" panose="02020603050405020304" charset="0"/>
              </a:rPr>
              <a:t>(</a:t>
            </a:r>
            <a:r>
              <a:rPr lang="zh-CN" altLang="en-US" sz="3200">
                <a:solidFill>
                  <a:srgbClr val="FF0000"/>
                </a:solidFill>
                <a:latin typeface="Times New Roman" panose="02020603050405020304" charset="0"/>
                <a:cs typeface="Times New Roman" panose="02020603050405020304" charset="0"/>
              </a:rPr>
              <a:t>使</a:t>
            </a:r>
            <a:r>
              <a:rPr lang="en-US" altLang="zh-CN" sz="3200">
                <a:solidFill>
                  <a:srgbClr val="FF0000"/>
                </a:solidFill>
                <a:latin typeface="Times New Roman" panose="02020603050405020304" charset="0"/>
                <a:cs typeface="Times New Roman" panose="02020603050405020304" charset="0"/>
              </a:rPr>
              <a:t>...</a:t>
            </a:r>
            <a:r>
              <a:rPr lang="zh-CN" altLang="en-US" sz="3200">
                <a:solidFill>
                  <a:srgbClr val="FF0000"/>
                </a:solidFill>
                <a:latin typeface="Times New Roman" panose="02020603050405020304" charset="0"/>
                <a:cs typeface="Times New Roman" panose="02020603050405020304" charset="0"/>
              </a:rPr>
              <a:t>活跃） her face</a:t>
            </a:r>
            <a:r>
              <a:rPr lang="zh-CN" altLang="en-US" sz="3200">
                <a:latin typeface="Times New Roman" panose="02020603050405020304" charset="0"/>
                <a:cs typeface="Times New Roman" panose="02020603050405020304" charset="0"/>
              </a:rPr>
              <a:t>.</a:t>
            </a:r>
            <a:endParaRPr lang="zh-CN" altLang="en-US"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123190"/>
            <a:ext cx="12143740" cy="6554470"/>
          </a:xfrm>
          <a:prstGeom prst="rect">
            <a:avLst/>
          </a:prstGeom>
          <a:noFill/>
        </p:spPr>
        <p:txBody>
          <a:bodyPr wrap="square" rtlCol="0">
            <a:spAutoFit/>
          </a:bodyPr>
          <a:p>
            <a:r>
              <a:rPr lang="zh-CN" altLang="en-US" sz="2800">
                <a:latin typeface="Times New Roman" panose="02020603050405020304" charset="0"/>
                <a:cs typeface="Times New Roman" panose="02020603050405020304" charset="0"/>
                <a:sym typeface="+mn-ea"/>
              </a:rPr>
              <a:t>场景2：描写Christy 情绪的变化：开心</a:t>
            </a:r>
            <a:endParaRPr lang="zh-CN" altLang="en-US"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sym typeface="+mn-ea"/>
              </a:rPr>
              <a:t>1.</a:t>
            </a:r>
            <a:r>
              <a:rPr lang="zh-CN" altLang="en-US" sz="2800">
                <a:latin typeface="Times New Roman" panose="02020603050405020304" charset="0"/>
                <a:cs typeface="Times New Roman" panose="02020603050405020304" charset="0"/>
                <a:sym typeface="+mn-ea"/>
              </a:rPr>
              <a:t>玩具飞机在空中跳着舞，孩子们抢着轮流玩。这时候，Christy跳了起来，大声叫道：“爸爸，轮到我了!”</a:t>
            </a:r>
            <a:endParaRPr lang="zh-CN" altLang="en-US" sz="2800">
              <a:latin typeface="Times New Roman" panose="02020603050405020304" charset="0"/>
              <a:cs typeface="Times New Roman" panose="02020603050405020304" charset="0"/>
              <a:sym typeface="+mn-ea"/>
            </a:endParaRPr>
          </a:p>
          <a:p>
            <a:r>
              <a:rPr lang="zh-CN" altLang="en-US" sz="2800">
                <a:latin typeface="Times New Roman" panose="02020603050405020304" charset="0"/>
                <a:cs typeface="Times New Roman" panose="02020603050405020304" charset="0"/>
              </a:rPr>
              <a:t>The toy airplane was dancing in the air, children </a:t>
            </a:r>
            <a:r>
              <a:rPr lang="zh-CN" altLang="en-US" sz="2800">
                <a:solidFill>
                  <a:srgbClr val="FF0000"/>
                </a:solidFill>
                <a:latin typeface="Times New Roman" panose="02020603050405020304" charset="0"/>
                <a:cs typeface="Times New Roman" panose="02020603050405020304" charset="0"/>
              </a:rPr>
              <a:t>taking turns</a:t>
            </a:r>
            <a:r>
              <a:rPr lang="en-US" altLang="zh-CN" sz="2800">
                <a:solidFill>
                  <a:srgbClr val="FF0000"/>
                </a:solidFill>
                <a:latin typeface="Times New Roman" panose="02020603050405020304" charset="0"/>
                <a:cs typeface="Times New Roman" panose="02020603050405020304" charset="0"/>
              </a:rPr>
              <a:t>/scrambling</a:t>
            </a:r>
            <a:r>
              <a:rPr lang="zh-CN" altLang="en-US" sz="2800">
                <a:latin typeface="Times New Roman" panose="02020603050405020304" charset="0"/>
                <a:cs typeface="Times New Roman" panose="02020603050405020304" charset="0"/>
              </a:rPr>
              <a:t> to play. </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At this point,  </a:t>
            </a:r>
            <a:r>
              <a:rPr lang="zh-CN" altLang="en-US" sz="2800">
                <a:solidFill>
                  <a:srgbClr val="FF0000"/>
                </a:solidFill>
                <a:latin typeface="Times New Roman" panose="02020603050405020304" charset="0"/>
                <a:cs typeface="Times New Roman" panose="02020603050405020304" charset="0"/>
              </a:rPr>
              <a:t>bounc</a:t>
            </a:r>
            <a:r>
              <a:rPr lang="en-US" altLang="zh-CN" sz="2800">
                <a:solidFill>
                  <a:srgbClr val="FF0000"/>
                </a:solidFill>
                <a:latin typeface="Times New Roman" panose="02020603050405020304" charset="0"/>
                <a:cs typeface="Times New Roman" panose="02020603050405020304" charset="0"/>
              </a:rPr>
              <a:t>ing/springing</a:t>
            </a:r>
            <a:r>
              <a:rPr lang="zh-CN" altLang="en-US" sz="2800">
                <a:solidFill>
                  <a:srgbClr val="FF0000"/>
                </a:solidFill>
                <a:latin typeface="Times New Roman" panose="02020603050405020304" charset="0"/>
                <a:cs typeface="Times New Roman" panose="02020603050405020304" charset="0"/>
              </a:rPr>
              <a:t> up</a:t>
            </a:r>
            <a:r>
              <a:rPr lang="en-US" altLang="zh-CN" sz="2800">
                <a:solidFill>
                  <a:srgbClr val="FF0000"/>
                </a:solidFill>
                <a:latin typeface="Times New Roman" panose="02020603050405020304" charset="0"/>
                <a:cs typeface="Times New Roman" panose="02020603050405020304" charset="0"/>
              </a:rPr>
              <a:t> excitedly, </a:t>
            </a:r>
            <a:r>
              <a:rPr lang="zh-CN" altLang="en-US" sz="2800">
                <a:latin typeface="Times New Roman" panose="02020603050405020304" charset="0"/>
                <a:cs typeface="Times New Roman" panose="02020603050405020304" charset="0"/>
                <a:sym typeface="+mn-ea"/>
              </a:rPr>
              <a:t>Christy</a:t>
            </a:r>
            <a:r>
              <a:rPr lang="zh-CN" altLang="en-US" sz="2800">
                <a:solidFill>
                  <a:srgbClr val="FF0000"/>
                </a:solidFill>
                <a:latin typeface="Times New Roman" panose="02020603050405020304" charset="0"/>
                <a:cs typeface="Times New Roman" panose="02020603050405020304" charset="0"/>
              </a:rPr>
              <a:t> exclaimed</a:t>
            </a:r>
            <a:r>
              <a:rPr lang="en-US" altLang="zh-CN" sz="2800">
                <a:solidFill>
                  <a:srgbClr val="FF0000"/>
                </a:solidFill>
                <a:latin typeface="Times New Roman" panose="02020603050405020304" charset="0"/>
                <a:cs typeface="Times New Roman" panose="02020603050405020304" charset="0"/>
              </a:rPr>
              <a:t>,</a:t>
            </a:r>
            <a:r>
              <a:rPr lang="zh-CN" altLang="en-US" sz="2800">
                <a:latin typeface="Times New Roman" panose="02020603050405020304" charset="0"/>
                <a:cs typeface="Times New Roman" panose="02020603050405020304" charset="0"/>
              </a:rPr>
              <a:t>“Dad, it’s my turn!”</a:t>
            </a:r>
            <a:endParaRPr lang="zh-CN" altLang="en-US"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2</a:t>
            </a:r>
            <a:r>
              <a:rPr lang="zh-CN" altLang="en-US" sz="2800">
                <a:latin typeface="Times New Roman" panose="02020603050405020304" charset="0"/>
                <a:cs typeface="Times New Roman" panose="02020603050405020304" charset="0"/>
              </a:rPr>
              <a:t>.她抹去泪水，一起加入到我们玩乐之中。孩子们欢快的笑声回荡在屋子里。</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Wiping away her tears, she joined us merrily,</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their joyful laughter </a:t>
            </a:r>
            <a:r>
              <a:rPr lang="zh-CN" altLang="en-US" sz="2800">
                <a:solidFill>
                  <a:srgbClr val="FF0000"/>
                </a:solidFill>
                <a:latin typeface="Times New Roman" panose="02020603050405020304" charset="0"/>
                <a:cs typeface="Times New Roman" panose="02020603050405020304" charset="0"/>
              </a:rPr>
              <a:t>echoing</a:t>
            </a:r>
            <a:r>
              <a:rPr lang="en-US" altLang="zh-CN" sz="2800">
                <a:solidFill>
                  <a:srgbClr val="FF0000"/>
                </a:solidFill>
                <a:latin typeface="Times New Roman" panose="02020603050405020304" charset="0"/>
                <a:cs typeface="Times New Roman" panose="02020603050405020304" charset="0"/>
              </a:rPr>
              <a:t>/lingering</a:t>
            </a:r>
            <a:r>
              <a:rPr lang="zh-CN" altLang="en-US" sz="2800">
                <a:solidFill>
                  <a:srgbClr val="FF0000"/>
                </a:solidFill>
                <a:latin typeface="Times New Roman" panose="02020603050405020304" charset="0"/>
                <a:cs typeface="Times New Roman" panose="02020603050405020304" charset="0"/>
              </a:rPr>
              <a:t> in the house</a:t>
            </a:r>
            <a:r>
              <a:rPr lang="zh-CN" altLang="en-US" sz="2800">
                <a:latin typeface="Times New Roman" panose="02020603050405020304" charset="0"/>
                <a:cs typeface="Times New Roman" panose="02020603050405020304" charset="0"/>
              </a:rPr>
              <a:t>.</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点题：</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此刻，我也突然意识到：正是因为有家人的爱，才会使得圣诞节如此特殊！</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Looking at the</a:t>
            </a:r>
            <a:r>
              <a:rPr lang="zh-CN" altLang="en-US" sz="2800">
                <a:solidFill>
                  <a:srgbClr val="FF0000"/>
                </a:solidFill>
                <a:latin typeface="Times New Roman" panose="02020603050405020304" charset="0"/>
                <a:cs typeface="Times New Roman" panose="02020603050405020304" charset="0"/>
              </a:rPr>
              <a:t> cozy </a:t>
            </a:r>
            <a:r>
              <a:rPr lang="zh-CN" altLang="en-US" sz="2800">
                <a:latin typeface="Times New Roman" panose="02020603050405020304" charset="0"/>
                <a:cs typeface="Times New Roman" panose="02020603050405020304" charset="0"/>
              </a:rPr>
              <a:t>（温馨的）scene, </a:t>
            </a:r>
            <a:r>
              <a:rPr lang="zh-CN" altLang="en-US" sz="2800">
                <a:solidFill>
                  <a:srgbClr val="FF0000"/>
                </a:solidFill>
                <a:latin typeface="Times New Roman" panose="02020603050405020304" charset="0"/>
                <a:cs typeface="Times New Roman" panose="02020603050405020304" charset="0"/>
              </a:rPr>
              <a:t>it suddenly dawned on </a:t>
            </a:r>
            <a:r>
              <a:rPr lang="en-US" altLang="zh-CN" sz="2800">
                <a:solidFill>
                  <a:srgbClr val="FF0000"/>
                </a:solidFill>
                <a:latin typeface="Times New Roman" panose="02020603050405020304" charset="0"/>
                <a:cs typeface="Times New Roman" panose="02020603050405020304" charset="0"/>
              </a:rPr>
              <a:t>me </a:t>
            </a:r>
            <a:r>
              <a:rPr lang="zh-CN" altLang="en-US" sz="2800">
                <a:latin typeface="Times New Roman" panose="02020603050405020304" charset="0"/>
                <a:cs typeface="Times New Roman" panose="02020603050405020304" charset="0"/>
              </a:rPr>
              <a:t>that it was families’ love that made Christmas Day so special.</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隐藏在礼物背后的宝藏，其实是家人的爱！(What.....)</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What hide in the present is families’ love!</a:t>
            </a:r>
            <a:endParaRPr lang="zh-CN" altLang="en-US" sz="28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 calcmode="lin" valueType="num">
                                      <p:cBhvr>
                                        <p:cTn id="19" dur="1000" fill="hold"/>
                                        <p:tgtEl>
                                          <p:spTgt spid="4">
                                            <p:txEl>
                                              <p:pRg st="5" end="5"/>
                                            </p:txEl>
                                          </p:spTgt>
                                        </p:tgtEl>
                                        <p:attrNameLst>
                                          <p:attrName>ppt_x</p:attrName>
                                        </p:attrNameLst>
                                      </p:cBhvr>
                                      <p:tavLst>
                                        <p:tav tm="0">
                                          <p:val>
                                            <p:strVal val="#ppt_x-.2"/>
                                          </p:val>
                                        </p:tav>
                                        <p:tav tm="100000">
                                          <p:val>
                                            <p:strVal val="#ppt_x"/>
                                          </p:val>
                                        </p:tav>
                                      </p:tavLst>
                                    </p:anim>
                                    <p:anim calcmode="lin" valueType="num">
                                      <p:cBhvr>
                                        <p:cTn id="20" dur="1000" fill="hold"/>
                                        <p:tgtEl>
                                          <p:spTgt spid="4">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4">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box(in)">
                                      <p:cBhvr>
                                        <p:cTn id="26" dur="2000"/>
                                        <p:tgtEl>
                                          <p:spTgt spid="4">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 calcmode="lin" valueType="num">
                                      <p:cBhvr additive="base">
                                        <p:cTn id="3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9"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 calcmode="lin" valueType="num">
                                      <p:cBhvr>
                                        <p:cTn id="37" dur="1000" fill="hold"/>
                                        <p:tgtEl>
                                          <p:spTgt spid="4">
                                            <p:txEl>
                                              <p:pRg st="8" end="8"/>
                                            </p:txEl>
                                          </p:spTgt>
                                        </p:tgtEl>
                                        <p:attrNameLst>
                                          <p:attrName>ppt_x</p:attrName>
                                        </p:attrNameLst>
                                      </p:cBhvr>
                                      <p:tavLst>
                                        <p:tav tm="0">
                                          <p:val>
                                            <p:strVal val="#ppt_x-.2"/>
                                          </p:val>
                                        </p:tav>
                                        <p:tav tm="100000">
                                          <p:val>
                                            <p:strVal val="#ppt_x"/>
                                          </p:val>
                                        </p:tav>
                                      </p:tavLst>
                                    </p:anim>
                                    <p:anim calcmode="lin" valueType="num">
                                      <p:cBhvr>
                                        <p:cTn id="38" dur="1000" fill="hold"/>
                                        <p:tgtEl>
                                          <p:spTgt spid="4">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39" dur="1000"/>
                                        <p:tgtEl>
                                          <p:spTgt spid="4">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4">
                                            <p:txEl>
                                              <p:pRg st="10" end="10"/>
                                            </p:txEl>
                                          </p:spTgt>
                                        </p:tgtEl>
                                        <p:attrNameLst>
                                          <p:attrName>style.visibility</p:attrName>
                                        </p:attrNameLst>
                                      </p:cBhvr>
                                      <p:to>
                                        <p:strVal val="visible"/>
                                      </p:to>
                                    </p:set>
                                    <p:anim calcmode="lin" valueType="num">
                                      <p:cBhvr additive="base">
                                        <p:cTn id="48"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635" y="107315"/>
            <a:ext cx="12192635" cy="6985635"/>
          </a:xfrm>
          <a:prstGeom prst="rect">
            <a:avLst/>
          </a:prstGeom>
        </p:spPr>
        <p:style>
          <a:lnRef idx="2">
            <a:schemeClr val="dk1"/>
          </a:lnRef>
          <a:fillRef idx="1">
            <a:schemeClr val="lt1"/>
          </a:fillRef>
          <a:effectRef idx="0">
            <a:schemeClr val="dk1"/>
          </a:effectRef>
          <a:fontRef idx="minor">
            <a:schemeClr val="dk1"/>
          </a:fontRef>
        </p:style>
        <p:txBody>
          <a:bodyPr wrap="square">
            <a:spAutoFit/>
          </a:bodyPr>
          <a:p>
            <a:pPr indent="266700"/>
            <a:r>
              <a:rPr lang="en-US" sz="2800" b="0">
                <a:latin typeface="Times New Roman" panose="02020603050405020304" charset="0"/>
                <a:ea typeface="宋体" panose="02010600030101010101" pitchFamily="2" charset="-122"/>
              </a:rPr>
              <a:t>One possible s</a:t>
            </a:r>
            <a:r>
              <a:rPr lang="en-US" altLang="zh-CN" sz="2800" b="0">
                <a:latin typeface="Times New Roman" panose="02020603050405020304" charset="0"/>
                <a:ea typeface="宋体" panose="02010600030101010101" pitchFamily="2" charset="-122"/>
              </a:rPr>
              <a:t>ample:</a:t>
            </a:r>
            <a:endParaRPr lang="en-US" altLang="zh-CN" sz="2800" b="0">
              <a:latin typeface="Times New Roman" panose="02020603050405020304" charset="0"/>
              <a:ea typeface="宋体" panose="02010600030101010101" pitchFamily="2" charset="-122"/>
            </a:endParaRPr>
          </a:p>
          <a:p>
            <a:pPr indent="266700"/>
            <a:r>
              <a:rPr lang="en-US" sz="2800" b="0" i="1">
                <a:latin typeface="Times New Roman" panose="02020603050405020304" charset="0"/>
                <a:ea typeface="宋体" panose="02010600030101010101" pitchFamily="2" charset="-122"/>
              </a:rPr>
              <a:t>On the tag were the letters that read,“To Dad, Love Christy".</a:t>
            </a:r>
            <a:r>
              <a:rPr lang="en-US" sz="2800" b="0">
                <a:latin typeface="Times New Roman" panose="02020603050405020304" charset="0"/>
                <a:ea typeface="宋体" panose="02010600030101010101" pitchFamily="2" charset="-122"/>
              </a:rPr>
              <a:t> </a:t>
            </a:r>
            <a:r>
              <a:rPr lang="en-US" sz="2800" b="0" u="sng">
                <a:solidFill>
                  <a:srgbClr val="401BC0"/>
                </a:solidFill>
                <a:latin typeface="Times New Roman" panose="02020603050405020304" charset="0"/>
                <a:ea typeface="宋体" panose="02010600030101010101" pitchFamily="2" charset="-122"/>
              </a:rPr>
              <a:t>I felt so agonized and</a:t>
            </a:r>
            <a:r>
              <a:rPr lang="en-US" sz="2800" b="0" u="sng">
                <a:solidFill>
                  <a:srgbClr val="401BC0"/>
                </a:solidFill>
                <a:latin typeface="Times New Roman" panose="02020603050405020304" charset="0"/>
                <a:ea typeface="宋体" panose="02010600030101010101" pitchFamily="2" charset="-122"/>
                <a:cs typeface="Times New Roman" panose="02020603050405020304" charset="0"/>
              </a:rPr>
              <a:t> </a:t>
            </a:r>
            <a:r>
              <a:rPr lang="en-US" sz="2800" b="0" u="sng">
                <a:solidFill>
                  <a:srgbClr val="401BC0"/>
                </a:solidFill>
                <a:latin typeface="Times New Roman" panose="02020603050405020304" charset="0"/>
                <a:ea typeface="宋体" panose="02010600030101010101" pitchFamily="2" charset="-122"/>
              </a:rPr>
              <a:t>regretful</a:t>
            </a:r>
            <a:r>
              <a:rPr lang="en-US" sz="2800" b="0">
                <a:solidFill>
                  <a:srgbClr val="401BC0"/>
                </a:solidFill>
                <a:latin typeface="Times New Roman" panose="02020603050405020304" charset="0"/>
                <a:ea typeface="宋体" panose="02010600030101010101" pitchFamily="2" charset="-122"/>
              </a:rPr>
              <a:t> to see her joy replaced by a look of total embarrassment and humiliation</a:t>
            </a:r>
            <a:r>
              <a:rPr lang="zh-CN" altLang="en-US" sz="2800" b="0">
                <a:solidFill>
                  <a:srgbClr val="401BC0"/>
                </a:solidFill>
                <a:latin typeface="Times New Roman" panose="02020603050405020304" charset="0"/>
                <a:ea typeface="宋体" panose="02010600030101010101" pitchFamily="2" charset="-122"/>
              </a:rPr>
              <a:t>（丢脸）</a:t>
            </a:r>
            <a:r>
              <a:rPr lang="en-US" sz="2800" b="0">
                <a:solidFill>
                  <a:srgbClr val="401BC0"/>
                </a:solidFill>
                <a:latin typeface="Times New Roman" panose="02020603050405020304" charset="0"/>
                <a:ea typeface="宋体" panose="02010600030101010101" pitchFamily="2" charset="-122"/>
              </a:rPr>
              <a:t>. </a:t>
            </a:r>
            <a:r>
              <a:rPr lang="en-US" sz="2800" b="0">
                <a:solidFill>
                  <a:srgbClr val="FF0000"/>
                </a:solidFill>
                <a:latin typeface="Times New Roman" panose="02020603050405020304" charset="0"/>
                <a:ea typeface="宋体" panose="02010600030101010101" pitchFamily="2" charset="-122"/>
              </a:rPr>
              <a:t>She must be</a:t>
            </a:r>
            <a:r>
              <a:rPr lang="en-US" sz="2800" b="0">
                <a:solidFill>
                  <a:srgbClr val="FF0000"/>
                </a:solidFill>
                <a:latin typeface="Times New Roman" panose="02020603050405020304" charset="0"/>
                <a:ea typeface="宋体" panose="02010600030101010101" pitchFamily="2" charset="-122"/>
                <a:cs typeface="Times New Roman" panose="02020603050405020304" charset="0"/>
              </a:rPr>
              <a:t> </a:t>
            </a:r>
            <a:r>
              <a:rPr lang="en-US" sz="2800" b="0">
                <a:solidFill>
                  <a:srgbClr val="FF0000"/>
                </a:solidFill>
                <a:latin typeface="Times New Roman" panose="02020603050405020304" charset="0"/>
                <a:ea typeface="宋体" panose="02010600030101010101" pitchFamily="2" charset="-122"/>
              </a:rPr>
              <a:t>praying that nobody would discover whom the gift came from. And it wasn't just any present. She</a:t>
            </a:r>
            <a:r>
              <a:rPr lang="en-US" sz="2800" b="0">
                <a:solidFill>
                  <a:srgbClr val="FF0000"/>
                </a:solidFill>
                <a:latin typeface="Times New Roman" panose="02020603050405020304" charset="0"/>
                <a:ea typeface="宋体" panose="02010600030101010101" pitchFamily="2" charset="-122"/>
                <a:cs typeface="Times New Roman" panose="02020603050405020304" charset="0"/>
              </a:rPr>
              <a:t> </a:t>
            </a:r>
            <a:r>
              <a:rPr lang="en-US" sz="2800" b="0">
                <a:solidFill>
                  <a:srgbClr val="FF0000"/>
                </a:solidFill>
                <a:latin typeface="Times New Roman" panose="02020603050405020304" charset="0"/>
                <a:ea typeface="宋体" panose="02010600030101010101" pitchFamily="2" charset="-122"/>
              </a:rPr>
              <a:t>knew I was fascinated with planes.</a:t>
            </a:r>
            <a:r>
              <a:rPr lang="en-US" sz="2800" b="0">
                <a:latin typeface="Times New Roman" panose="02020603050405020304" charset="0"/>
                <a:ea typeface="宋体" panose="02010600030101010101" pitchFamily="2" charset="-122"/>
              </a:rPr>
              <a:t> </a:t>
            </a:r>
            <a:r>
              <a:rPr lang="en-US" sz="2800" b="0">
                <a:solidFill>
                  <a:srgbClr val="401BC0"/>
                </a:solidFill>
                <a:latin typeface="Times New Roman" panose="02020603050405020304" charset="0"/>
                <a:ea typeface="宋体" panose="02010600030101010101" pitchFamily="2" charset="-122"/>
              </a:rPr>
              <a:t>I quickly knelt down and embraced Christy tightly, willing to</a:t>
            </a:r>
            <a:r>
              <a:rPr lang="en-US" sz="2800" b="0">
                <a:solidFill>
                  <a:srgbClr val="401BC0"/>
                </a:solidFill>
                <a:latin typeface="Times New Roman" panose="02020603050405020304" charset="0"/>
                <a:ea typeface="宋体" panose="02010600030101010101" pitchFamily="2" charset="-122"/>
                <a:cs typeface="Times New Roman" panose="02020603050405020304" charset="0"/>
              </a:rPr>
              <a:t> </a:t>
            </a:r>
            <a:r>
              <a:rPr lang="en-US" sz="2800" b="0">
                <a:solidFill>
                  <a:srgbClr val="401BC0"/>
                </a:solidFill>
                <a:latin typeface="Times New Roman" panose="02020603050405020304" charset="0"/>
                <a:ea typeface="宋体" panose="02010600030101010101" pitchFamily="2" charset="-122"/>
              </a:rPr>
              <a:t>give anything to take back those words.</a:t>
            </a:r>
            <a:r>
              <a:rPr lang="en-US" sz="2800" b="0">
                <a:latin typeface="Times New Roman" panose="02020603050405020304" charset="0"/>
                <a:ea typeface="宋体" panose="02010600030101010101" pitchFamily="2" charset="-122"/>
              </a:rPr>
              <a:t> </a:t>
            </a:r>
            <a:r>
              <a:rPr lang="en-US" sz="2800" b="0">
                <a:solidFill>
                  <a:srgbClr val="FF0000"/>
                </a:solidFill>
                <a:latin typeface="Times New Roman" panose="02020603050405020304" charset="0"/>
                <a:ea typeface="宋体" panose="02010600030101010101" pitchFamily="2" charset="-122"/>
              </a:rPr>
              <a:t>I explained I had thought it was from Mom, but since it</a:t>
            </a:r>
            <a:r>
              <a:rPr lang="en-US" sz="2800" b="0">
                <a:solidFill>
                  <a:srgbClr val="FF0000"/>
                </a:solidFill>
                <a:latin typeface="Times New Roman" panose="02020603050405020304" charset="0"/>
                <a:ea typeface="宋体" panose="02010600030101010101" pitchFamily="2" charset="-122"/>
                <a:cs typeface="Times New Roman" panose="02020603050405020304" charset="0"/>
              </a:rPr>
              <a:t> </a:t>
            </a:r>
            <a:r>
              <a:rPr lang="en-US" sz="2800" b="0">
                <a:solidFill>
                  <a:srgbClr val="FF0000"/>
                </a:solidFill>
                <a:latin typeface="Times New Roman" panose="02020603050405020304" charset="0"/>
                <a:ea typeface="宋体" panose="02010600030101010101" pitchFamily="2" charset="-122"/>
              </a:rPr>
              <a:t>came from her, that made it different. </a:t>
            </a:r>
            <a:r>
              <a:rPr lang="en-US" sz="2800" b="0" u="sng">
                <a:solidFill>
                  <a:srgbClr val="FF0000"/>
                </a:solidFill>
                <a:latin typeface="Times New Roman" panose="02020603050405020304" charset="0"/>
                <a:ea typeface="宋体" panose="02010600030101010101" pitchFamily="2" charset="-122"/>
              </a:rPr>
              <a:t>However, nothing I said could remove the hurt in her heart.</a:t>
            </a:r>
            <a:endParaRPr lang="en-US" sz="2800" b="0" u="sng">
              <a:solidFill>
                <a:srgbClr val="FF0000"/>
              </a:solidFill>
              <a:latin typeface="Times New Roman" panose="02020603050405020304" charset="0"/>
              <a:ea typeface="宋体" panose="02010600030101010101" pitchFamily="2" charset="-122"/>
            </a:endParaRPr>
          </a:p>
          <a:p>
            <a:pPr indent="266700"/>
            <a:r>
              <a:rPr lang="en-US" sz="2800" b="0">
                <a:latin typeface="Times New Roman" panose="02020603050405020304" charset="0"/>
                <a:ea typeface="宋体" panose="02010600030101010101" pitchFamily="2" charset="-122"/>
              </a:rPr>
              <a:t>    </a:t>
            </a:r>
            <a:r>
              <a:rPr lang="en-US" sz="2800" b="0" i="1">
                <a:latin typeface="Times New Roman" panose="02020603050405020304" charset="0"/>
                <a:ea typeface="宋体" panose="02010600030101010101" pitchFamily="2" charset="-122"/>
              </a:rPr>
              <a:t> Staring at the gift, I suddenly thought of</a:t>
            </a:r>
            <a:r>
              <a:rPr lang="en-US" sz="2800" b="0" i="1">
                <a:latin typeface="Times New Roman" panose="02020603050405020304" charset="0"/>
                <a:ea typeface="宋体" panose="02010600030101010101" pitchFamily="2" charset="-122"/>
                <a:cs typeface="Times New Roman" panose="02020603050405020304" charset="0"/>
              </a:rPr>
              <a:t> </a:t>
            </a:r>
            <a:r>
              <a:rPr lang="en-US" sz="2800" b="0" i="1">
                <a:latin typeface="Times New Roman" panose="02020603050405020304" charset="0"/>
                <a:ea typeface="宋体" panose="02010600030101010101" pitchFamily="2" charset="-122"/>
              </a:rPr>
              <a:t>a way to lift her up.</a:t>
            </a:r>
            <a:r>
              <a:rPr lang="en-US" sz="2800" b="0" i="1" u="sng">
                <a:latin typeface="Times New Roman" panose="02020603050405020304" charset="0"/>
                <a:ea typeface="宋体" panose="02010600030101010101" pitchFamily="2" charset="-122"/>
              </a:rPr>
              <a:t> </a:t>
            </a:r>
            <a:r>
              <a:rPr lang="en-US" sz="2800" b="0" u="sng">
                <a:solidFill>
                  <a:srgbClr val="401BC0"/>
                </a:solidFill>
                <a:latin typeface="Times New Roman" panose="02020603050405020304" charset="0"/>
                <a:ea typeface="宋体" panose="02010600030101010101" pitchFamily="2" charset="-122"/>
              </a:rPr>
              <a:t>I took that toy airplane in my</a:t>
            </a:r>
            <a:r>
              <a:rPr lang="en-US" sz="2800" b="0" u="sng">
                <a:solidFill>
                  <a:srgbClr val="401BC0"/>
                </a:solidFill>
                <a:latin typeface="Times New Roman" panose="02020603050405020304" charset="0"/>
                <a:ea typeface="宋体" panose="02010600030101010101" pitchFamily="2" charset="-122"/>
                <a:cs typeface="Times New Roman" panose="02020603050405020304" charset="0"/>
              </a:rPr>
              <a:t> </a:t>
            </a:r>
            <a:r>
              <a:rPr lang="en-US" sz="2800" b="0" u="sng">
                <a:solidFill>
                  <a:srgbClr val="401BC0"/>
                </a:solidFill>
                <a:latin typeface="Times New Roman" panose="02020603050405020304" charset="0"/>
                <a:ea typeface="宋体" panose="02010600030101010101" pitchFamily="2" charset="-122"/>
              </a:rPr>
              <a:t>hand</a:t>
            </a:r>
            <a:r>
              <a:rPr lang="en-US" sz="2800" b="0">
                <a:solidFill>
                  <a:srgbClr val="401BC0"/>
                </a:solidFill>
                <a:latin typeface="Times New Roman" panose="02020603050405020304" charset="0"/>
                <a:ea typeface="宋体" panose="02010600030101010101" pitchFamily="2" charset="-122"/>
              </a:rPr>
              <a:t> and began making vivid airplane noises. I taxied(</a:t>
            </a:r>
            <a:r>
              <a:rPr lang="zh-CN" sz="2800" b="0">
                <a:solidFill>
                  <a:srgbClr val="401BC0"/>
                </a:solidFill>
                <a:ea typeface="宋体" panose="02010600030101010101" pitchFamily="2" charset="-122"/>
              </a:rPr>
              <a:t>滑行</a:t>
            </a:r>
            <a:r>
              <a:rPr lang="en-US" sz="2800" b="0">
                <a:solidFill>
                  <a:srgbClr val="401BC0"/>
                </a:solidFill>
                <a:latin typeface="Times New Roman" panose="02020603050405020304" charset="0"/>
                <a:ea typeface="宋体" panose="02010600030101010101" pitchFamily="2" charset="-122"/>
              </a:rPr>
              <a:t>) onto the“runway", and accelerated</a:t>
            </a:r>
            <a:r>
              <a:rPr lang="en-US" sz="2800" b="0">
                <a:solidFill>
                  <a:srgbClr val="401BC0"/>
                </a:solidFill>
                <a:latin typeface="Times New Roman" panose="02020603050405020304" charset="0"/>
                <a:ea typeface="宋体" panose="02010600030101010101" pitchFamily="2" charset="-122"/>
                <a:cs typeface="Times New Roman" panose="02020603050405020304" charset="0"/>
              </a:rPr>
              <a:t> </a:t>
            </a:r>
            <a:r>
              <a:rPr lang="en-US" sz="2800" b="0">
                <a:solidFill>
                  <a:srgbClr val="401BC0"/>
                </a:solidFill>
                <a:latin typeface="Times New Roman" panose="02020603050405020304" charset="0"/>
                <a:ea typeface="宋体" panose="02010600030101010101" pitchFamily="2" charset="-122"/>
              </a:rPr>
              <a:t>and</a:t>
            </a:r>
            <a:r>
              <a:rPr lang="en-US" sz="2800" b="0">
                <a:solidFill>
                  <a:srgbClr val="401BC0"/>
                </a:solidFill>
                <a:latin typeface="Times New Roman" panose="02020603050405020304" charset="0"/>
                <a:ea typeface="宋体" panose="02010600030101010101" pitchFamily="2" charset="-122"/>
                <a:cs typeface="Times New Roman" panose="02020603050405020304" charset="0"/>
              </a:rPr>
              <a:t> </a:t>
            </a:r>
            <a:r>
              <a:rPr lang="en-US" sz="2800" b="0">
                <a:solidFill>
                  <a:srgbClr val="401BC0"/>
                </a:solidFill>
                <a:latin typeface="Times New Roman" panose="02020603050405020304" charset="0"/>
                <a:ea typeface="宋体" panose="02010600030101010101" pitchFamily="2" charset="-122"/>
              </a:rPr>
              <a:t>it was soon in the air.</a:t>
            </a:r>
            <a:r>
              <a:rPr lang="en-US" sz="2800" b="0">
                <a:solidFill>
                  <a:srgbClr val="FF0000"/>
                </a:solidFill>
                <a:latin typeface="Times New Roman" panose="02020603050405020304" charset="0"/>
                <a:ea typeface="宋体" panose="02010600030101010101" pitchFamily="2" charset="-122"/>
              </a:rPr>
              <a:t> I put so much excitement into that airplane that other children wanted a</a:t>
            </a:r>
            <a:r>
              <a:rPr lang="en-US" sz="2800" b="0">
                <a:solidFill>
                  <a:srgbClr val="FF0000"/>
                </a:solidFill>
                <a:latin typeface="Times New Roman" panose="02020603050405020304" charset="0"/>
                <a:ea typeface="宋体" panose="02010600030101010101" pitchFamily="2" charset="-122"/>
                <a:cs typeface="Times New Roman" panose="02020603050405020304" charset="0"/>
              </a:rPr>
              <a:t> </a:t>
            </a:r>
            <a:r>
              <a:rPr lang="en-US" sz="2800" b="0">
                <a:solidFill>
                  <a:srgbClr val="FF0000"/>
                </a:solidFill>
                <a:latin typeface="Times New Roman" panose="02020603050405020304" charset="0"/>
                <a:ea typeface="宋体" panose="02010600030101010101" pitchFamily="2" charset="-122"/>
              </a:rPr>
              <a:t>turn playing with it. </a:t>
            </a:r>
            <a:r>
              <a:rPr lang="en-US" sz="2800" b="0">
                <a:solidFill>
                  <a:srgbClr val="401BC0"/>
                </a:solidFill>
                <a:latin typeface="Times New Roman" panose="02020603050405020304" charset="0"/>
                <a:ea typeface="宋体" panose="02010600030101010101" pitchFamily="2" charset="-122"/>
              </a:rPr>
              <a:t>And just like a little selfish kid said,“No, this is mine!" </a:t>
            </a:r>
            <a:r>
              <a:rPr lang="en-US" sz="2800" b="0" u="sng">
                <a:solidFill>
                  <a:srgbClr val="401BC0"/>
                </a:solidFill>
                <a:latin typeface="Times New Roman" panose="02020603050405020304" charset="0"/>
                <a:ea typeface="宋体" panose="02010600030101010101" pitchFamily="2" charset="-122"/>
              </a:rPr>
              <a:t>It wasn’t long before</a:t>
            </a:r>
            <a:r>
              <a:rPr lang="en-US" sz="2800" b="0" u="sng">
                <a:solidFill>
                  <a:srgbClr val="401BC0"/>
                </a:solidFill>
                <a:latin typeface="Times New Roman" panose="02020603050405020304" charset="0"/>
                <a:ea typeface="宋体" panose="02010600030101010101" pitchFamily="2" charset="-122"/>
                <a:cs typeface="Times New Roman" panose="02020603050405020304" charset="0"/>
              </a:rPr>
              <a:t> </a:t>
            </a:r>
            <a:r>
              <a:rPr lang="en-US" sz="2800" b="0" u="sng">
                <a:solidFill>
                  <a:srgbClr val="401BC0"/>
                </a:solidFill>
                <a:latin typeface="Times New Roman" panose="02020603050405020304" charset="0"/>
                <a:ea typeface="宋体" panose="02010600030101010101" pitchFamily="2" charset="-122"/>
              </a:rPr>
              <a:t>Christy believed it was really a charming gift and smiled again.</a:t>
            </a:r>
            <a:r>
              <a:rPr lang="en-US" sz="2800" b="0" u="sng">
                <a:solidFill>
                  <a:srgbClr val="FF0000"/>
                </a:solidFill>
                <a:latin typeface="Times New Roman" panose="02020603050405020304" charset="0"/>
                <a:ea typeface="宋体" panose="02010600030101010101" pitchFamily="2" charset="-122"/>
              </a:rPr>
              <a:t> Now, I keep the little plane as a</a:t>
            </a:r>
            <a:r>
              <a:rPr lang="en-US" sz="2800" b="0" u="sng">
                <a:solidFill>
                  <a:srgbClr val="FF0000"/>
                </a:solidFill>
                <a:latin typeface="Times New Roman" panose="02020603050405020304" charset="0"/>
                <a:ea typeface="宋体" panose="02010600030101010101" pitchFamily="2" charset="-122"/>
                <a:cs typeface="Times New Roman" panose="02020603050405020304" charset="0"/>
              </a:rPr>
              <a:t> </a:t>
            </a:r>
            <a:r>
              <a:rPr lang="en-US" sz="2800" b="0" u="sng">
                <a:solidFill>
                  <a:srgbClr val="FF0000"/>
                </a:solidFill>
                <a:latin typeface="Times New Roman" panose="02020603050405020304" charset="0"/>
                <a:ea typeface="宋体" panose="02010600030101010101" pitchFamily="2" charset="-122"/>
              </a:rPr>
              <a:t>reminder of my girl's love and also, the power</a:t>
            </a:r>
            <a:r>
              <a:rPr lang="en-US" sz="2800" b="0" u="sng">
                <a:solidFill>
                  <a:srgbClr val="FF0000"/>
                </a:solidFill>
                <a:latin typeface="Times New Roman" panose="02020603050405020304" charset="0"/>
                <a:ea typeface="宋体" panose="02010600030101010101" pitchFamily="2" charset="-122"/>
                <a:cs typeface="Times New Roman" panose="02020603050405020304" charset="0"/>
              </a:rPr>
              <a:t> </a:t>
            </a:r>
            <a:r>
              <a:rPr lang="en-US" sz="2800" b="0" u="sng">
                <a:solidFill>
                  <a:srgbClr val="FF0000"/>
                </a:solidFill>
                <a:latin typeface="Times New Roman" panose="02020603050405020304" charset="0"/>
                <a:ea typeface="宋体" panose="02010600030101010101" pitchFamily="2" charset="-122"/>
              </a:rPr>
              <a:t>of words. </a:t>
            </a:r>
            <a:endParaRPr lang="en-US" altLang="en-US" sz="2800" b="0" u="sng">
              <a:solidFill>
                <a:srgbClr val="FF0000"/>
              </a:solidFill>
              <a:latin typeface="Times New Roman" panose="02020603050405020304" charset="0"/>
              <a:ea typeface="宋体" panose="02010600030101010101" pitchFamily="2" charset="-122"/>
            </a:endParaRPr>
          </a:p>
        </p:txBody>
      </p:sp>
    </p:spTree>
  </p:cSld>
  <p:clrMapOvr>
    <a:masterClrMapping/>
  </p:clrMapOvr>
  <p:timing>
    <p:tnLst>
      <p:par>
        <p:cTn id="1" dur="indefinite" restart="never" nodeType="tmRoot"/>
      </p:par>
    </p:tnLst>
    <p:bldLst>
      <p:bldP spid="100"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84785" y="583565"/>
            <a:ext cx="11823065" cy="3969385"/>
          </a:xfrm>
          <a:prstGeom prst="rect">
            <a:avLst/>
          </a:prstGeom>
          <a:noFill/>
          <a:ln w="9525">
            <a:noFill/>
          </a:ln>
        </p:spPr>
        <p:txBody>
          <a:bodyPr wrap="square">
            <a:spAutoFit/>
          </a:bodyPr>
          <a:p>
            <a:pPr indent="0"/>
            <a:r>
              <a:rPr lang="en-US" sz="2800" b="0">
                <a:latin typeface="Times New Roman" panose="02020603050405020304" charset="0"/>
                <a:ea typeface="宋体" panose="02010600030101010101" pitchFamily="2" charset="-122"/>
              </a:rPr>
              <a:t>Para1:On the tag were the letters that read, "To Dad, Love Christy".________________</a:t>
            </a:r>
            <a:endParaRPr lang="en-US" sz="2800" b="0">
              <a:latin typeface="Times New Roman" panose="02020603050405020304" charset="0"/>
              <a:ea typeface="宋体" panose="02010600030101010101" pitchFamily="2" charset="-122"/>
            </a:endParaRPr>
          </a:p>
          <a:p>
            <a:pPr indent="0"/>
            <a:endParaRPr lang="en-US" sz="2800" b="0">
              <a:latin typeface="Times New Roman" panose="02020603050405020304" charset="0"/>
              <a:ea typeface="宋体" panose="02010600030101010101" pitchFamily="2" charset="-122"/>
            </a:endParaRPr>
          </a:p>
          <a:p>
            <a:pPr indent="0"/>
            <a:endParaRPr lang="en-US" sz="2800" b="0">
              <a:latin typeface="Times New Roman" panose="02020603050405020304" charset="0"/>
              <a:ea typeface="宋体" panose="02010600030101010101" pitchFamily="2" charset="-122"/>
            </a:endParaRPr>
          </a:p>
          <a:p>
            <a:pPr indent="0"/>
            <a:endParaRPr lang="en-US" sz="2800" b="0">
              <a:latin typeface="Times New Roman" panose="02020603050405020304" charset="0"/>
              <a:ea typeface="宋体" panose="02010600030101010101" pitchFamily="2" charset="-122"/>
            </a:endParaRPr>
          </a:p>
          <a:p>
            <a:pPr indent="0"/>
            <a:endParaRPr lang="en-US" sz="2800">
              <a:latin typeface="Times New Roman" panose="02020603050405020304" charset="0"/>
              <a:ea typeface="宋体" panose="02010600030101010101" pitchFamily="2" charset="-122"/>
              <a:sym typeface="+mn-ea"/>
            </a:endParaRPr>
          </a:p>
          <a:p>
            <a:pPr indent="0"/>
            <a:endParaRPr lang="en-US" sz="2800">
              <a:latin typeface="Times New Roman" panose="02020603050405020304" charset="0"/>
              <a:ea typeface="宋体" panose="02010600030101010101" pitchFamily="2" charset="-122"/>
              <a:sym typeface="+mn-ea"/>
            </a:endParaRPr>
          </a:p>
          <a:p>
            <a:pPr indent="0"/>
            <a:r>
              <a:rPr lang="en-US" sz="2800">
                <a:latin typeface="Times New Roman" panose="02020603050405020304" charset="0"/>
                <a:ea typeface="宋体" panose="02010600030101010101" pitchFamily="2" charset="-122"/>
                <a:sym typeface="+mn-ea"/>
              </a:rPr>
              <a:t>Para 2:Staring</a:t>
            </a:r>
            <a:r>
              <a:rPr lang="en-US" sz="2800">
                <a:latin typeface="Times New Roman" panose="02020603050405020304" charset="0"/>
                <a:ea typeface="宋体" panose="02010600030101010101" pitchFamily="2" charset="-122"/>
                <a:cs typeface="Times New Roman" panose="02020603050405020304" charset="0"/>
                <a:sym typeface="+mn-ea"/>
              </a:rPr>
              <a:t> </a:t>
            </a:r>
            <a:r>
              <a:rPr lang="en-US" sz="2800">
                <a:latin typeface="Times New Roman" panose="02020603050405020304" charset="0"/>
                <a:ea typeface="宋体" panose="02010600030101010101" pitchFamily="2" charset="-122"/>
                <a:sym typeface="+mn-ea"/>
              </a:rPr>
              <a:t>at the gift, I suddenly thought</a:t>
            </a:r>
            <a:r>
              <a:rPr lang="en-US" sz="2800">
                <a:latin typeface="Times New Roman" panose="02020603050405020304" charset="0"/>
                <a:ea typeface="宋体" panose="02010600030101010101" pitchFamily="2" charset="-122"/>
                <a:cs typeface="Times New Roman" panose="02020603050405020304" charset="0"/>
                <a:sym typeface="+mn-ea"/>
              </a:rPr>
              <a:t> </a:t>
            </a:r>
            <a:r>
              <a:rPr lang="en-US" sz="2800">
                <a:latin typeface="Times New Roman" panose="02020603050405020304" charset="0"/>
                <a:ea typeface="宋体" panose="02010600030101010101" pitchFamily="2" charset="-122"/>
                <a:sym typeface="+mn-ea"/>
              </a:rPr>
              <a:t>of a</a:t>
            </a:r>
            <a:r>
              <a:rPr lang="en-US" sz="2800">
                <a:latin typeface="Times New Roman" panose="02020603050405020304" charset="0"/>
                <a:ea typeface="宋体" panose="02010600030101010101" pitchFamily="2" charset="-122"/>
                <a:cs typeface="Times New Roman" panose="02020603050405020304" charset="0"/>
                <a:sym typeface="+mn-ea"/>
              </a:rPr>
              <a:t> </a:t>
            </a:r>
            <a:r>
              <a:rPr lang="en-US" sz="2800">
                <a:latin typeface="Times New Roman" panose="02020603050405020304" charset="0"/>
                <a:ea typeface="宋体" panose="02010600030101010101" pitchFamily="2" charset="-122"/>
                <a:sym typeface="+mn-ea"/>
              </a:rPr>
              <a:t>way</a:t>
            </a:r>
            <a:r>
              <a:rPr lang="en-US" sz="2800">
                <a:latin typeface="Times New Roman" panose="02020603050405020304" charset="0"/>
                <a:ea typeface="宋体" panose="02010600030101010101" pitchFamily="2" charset="-122"/>
                <a:cs typeface="Times New Roman" panose="02020603050405020304" charset="0"/>
                <a:sym typeface="+mn-ea"/>
              </a:rPr>
              <a:t> </a:t>
            </a:r>
            <a:r>
              <a:rPr lang="en-US" sz="2800">
                <a:latin typeface="Times New Roman" panose="02020603050405020304" charset="0"/>
                <a:ea typeface="宋体" panose="02010600030101010101" pitchFamily="2" charset="-122"/>
                <a:sym typeface="+mn-ea"/>
              </a:rPr>
              <a:t>to</a:t>
            </a:r>
            <a:r>
              <a:rPr lang="en-US" sz="2800">
                <a:latin typeface="Times New Roman" panose="02020603050405020304" charset="0"/>
                <a:ea typeface="宋体" panose="02010600030101010101" pitchFamily="2" charset="-122"/>
                <a:cs typeface="Times New Roman" panose="02020603050405020304" charset="0"/>
                <a:sym typeface="+mn-ea"/>
              </a:rPr>
              <a:t> </a:t>
            </a:r>
            <a:r>
              <a:rPr lang="en-US" sz="2800">
                <a:latin typeface="Times New Roman" panose="02020603050405020304" charset="0"/>
                <a:ea typeface="宋体" panose="02010600030101010101" pitchFamily="2" charset="-122"/>
                <a:sym typeface="+mn-ea"/>
              </a:rPr>
              <a:t>lift her up._________________</a:t>
            </a:r>
            <a:endParaRPr lang="en-US" altLang="en-US" sz="2800" b="0">
              <a:latin typeface="Times New Roman" panose="02020603050405020304" charset="0"/>
              <a:ea typeface="宋体" panose="02010600030101010101" pitchFamily="2" charset="-122"/>
            </a:endParaRPr>
          </a:p>
        </p:txBody>
      </p:sp>
      <p:sp>
        <p:nvSpPr>
          <p:cNvPr id="4" name="文本框 3"/>
          <p:cNvSpPr txBox="1"/>
          <p:nvPr/>
        </p:nvSpPr>
        <p:spPr>
          <a:xfrm>
            <a:off x="118745" y="0"/>
            <a:ext cx="3774440" cy="5835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p>
            <a:r>
              <a:rPr lang="zh-CN" altLang="en-US" sz="3200"/>
              <a:t>搭建</a:t>
            </a:r>
            <a:r>
              <a:rPr lang="en-US" altLang="zh-CN" sz="3200"/>
              <a:t>“</a:t>
            </a:r>
            <a:r>
              <a:rPr lang="zh-CN" altLang="en-US" sz="3200"/>
              <a:t>六所</a:t>
            </a:r>
            <a:r>
              <a:rPr lang="en-US" altLang="zh-CN" sz="3200"/>
              <a:t>”</a:t>
            </a:r>
            <a:r>
              <a:rPr lang="zh-CN" altLang="en-US" sz="3200"/>
              <a:t>思维支架</a:t>
            </a:r>
            <a:endParaRPr lang="zh-CN" altLang="en-US" sz="3200"/>
          </a:p>
        </p:txBody>
      </p:sp>
      <p:sp>
        <p:nvSpPr>
          <p:cNvPr id="18" name="文本框 17"/>
          <p:cNvSpPr txBox="1"/>
          <p:nvPr/>
        </p:nvSpPr>
        <p:spPr>
          <a:xfrm>
            <a:off x="441960" y="1510665"/>
            <a:ext cx="4270375" cy="460375"/>
          </a:xfrm>
          <a:prstGeom prst="rect">
            <a:avLst/>
          </a:prstGeom>
          <a:solidFill>
            <a:schemeClr val="accent2">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p>
            <a:r>
              <a:rPr lang="en-US" altLang="zh-CN" sz="2400"/>
              <a:t>    What was my feeling?</a:t>
            </a:r>
            <a:endParaRPr lang="en-US" altLang="zh-CN" sz="2400"/>
          </a:p>
        </p:txBody>
      </p:sp>
      <p:sp>
        <p:nvSpPr>
          <p:cNvPr id="5" name="文本框 4"/>
          <p:cNvSpPr txBox="1"/>
          <p:nvPr/>
        </p:nvSpPr>
        <p:spPr>
          <a:xfrm>
            <a:off x="441960" y="1971040"/>
            <a:ext cx="4270375" cy="460375"/>
          </a:xfrm>
          <a:prstGeom prst="rect">
            <a:avLst/>
          </a:prstGeom>
          <a:solidFill>
            <a:schemeClr val="accent2">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p>
            <a:r>
              <a:rPr lang="en-US" altLang="zh-CN" sz="2400"/>
              <a:t>    What did I think of?</a:t>
            </a:r>
            <a:endParaRPr lang="en-US" altLang="zh-CN" sz="2400"/>
          </a:p>
        </p:txBody>
      </p:sp>
      <p:sp>
        <p:nvSpPr>
          <p:cNvPr id="6" name="文本框 5"/>
          <p:cNvSpPr txBox="1"/>
          <p:nvPr/>
        </p:nvSpPr>
        <p:spPr>
          <a:xfrm>
            <a:off x="441960" y="2431415"/>
            <a:ext cx="4270375" cy="460375"/>
          </a:xfrm>
          <a:prstGeom prst="rect">
            <a:avLst/>
          </a:prstGeom>
          <a:solidFill>
            <a:schemeClr val="accent2">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p>
            <a:r>
              <a:rPr lang="en-US" altLang="zh-CN" sz="2400"/>
              <a:t>    What did I do instinctively?</a:t>
            </a:r>
            <a:endParaRPr lang="en-US" altLang="zh-CN" sz="2400"/>
          </a:p>
        </p:txBody>
      </p:sp>
      <p:sp>
        <p:nvSpPr>
          <p:cNvPr id="7" name="文本框 6"/>
          <p:cNvSpPr txBox="1"/>
          <p:nvPr/>
        </p:nvSpPr>
        <p:spPr>
          <a:xfrm>
            <a:off x="441960" y="2898140"/>
            <a:ext cx="5379720" cy="460375"/>
          </a:xfrm>
          <a:prstGeom prst="rect">
            <a:avLst/>
          </a:prstGeom>
          <a:solidFill>
            <a:schemeClr val="accent2">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p>
            <a:r>
              <a:rPr lang="en-US" altLang="zh-CN" sz="2400"/>
              <a:t>    What did I say? What was the result?</a:t>
            </a:r>
            <a:endParaRPr lang="en-US" altLang="zh-CN" sz="2400"/>
          </a:p>
        </p:txBody>
      </p:sp>
      <p:sp>
        <p:nvSpPr>
          <p:cNvPr id="8" name="文本框 7"/>
          <p:cNvSpPr txBox="1"/>
          <p:nvPr/>
        </p:nvSpPr>
        <p:spPr>
          <a:xfrm>
            <a:off x="4712335" y="1510665"/>
            <a:ext cx="792480" cy="460375"/>
          </a:xfrm>
          <a:prstGeom prst="rect">
            <a:avLst/>
          </a:prstGeom>
        </p:spPr>
        <p:style>
          <a:lnRef idx="3">
            <a:schemeClr val="lt1"/>
          </a:lnRef>
          <a:fillRef idx="1">
            <a:schemeClr val="accent4"/>
          </a:fillRef>
          <a:effectRef idx="1">
            <a:schemeClr val="accent4"/>
          </a:effectRef>
          <a:fontRef idx="minor">
            <a:schemeClr val="lt1"/>
          </a:fontRef>
        </p:style>
        <p:txBody>
          <a:bodyPr wrap="none" rtlCol="0" anchor="t">
            <a:spAutoFit/>
          </a:bodyPr>
          <a:p>
            <a:r>
              <a:rPr lang="zh-CN" altLang="en-US" sz="2400">
                <a:solidFill>
                  <a:schemeClr val="tx1"/>
                </a:solidFill>
                <a:sym typeface="+mn-ea"/>
              </a:rPr>
              <a:t>所感</a:t>
            </a:r>
            <a:endParaRPr lang="zh-CN" altLang="en-US" sz="2400">
              <a:solidFill>
                <a:schemeClr val="tx1"/>
              </a:solidFill>
              <a:sym typeface="+mn-ea"/>
            </a:endParaRPr>
          </a:p>
        </p:txBody>
      </p:sp>
      <p:sp>
        <p:nvSpPr>
          <p:cNvPr id="9" name="文本框 8"/>
          <p:cNvSpPr txBox="1"/>
          <p:nvPr/>
        </p:nvSpPr>
        <p:spPr>
          <a:xfrm>
            <a:off x="4712335" y="1971040"/>
            <a:ext cx="792480" cy="460375"/>
          </a:xfrm>
          <a:prstGeom prst="rect">
            <a:avLst/>
          </a:prstGeom>
        </p:spPr>
        <p:style>
          <a:lnRef idx="3">
            <a:schemeClr val="lt1"/>
          </a:lnRef>
          <a:fillRef idx="1">
            <a:schemeClr val="accent4"/>
          </a:fillRef>
          <a:effectRef idx="1">
            <a:schemeClr val="accent4"/>
          </a:effectRef>
          <a:fontRef idx="minor">
            <a:schemeClr val="lt1"/>
          </a:fontRef>
        </p:style>
        <p:txBody>
          <a:bodyPr wrap="none" rtlCol="0" anchor="t">
            <a:spAutoFit/>
          </a:bodyPr>
          <a:p>
            <a:r>
              <a:rPr lang="zh-CN" altLang="en-US" sz="2400">
                <a:solidFill>
                  <a:schemeClr val="tx1"/>
                </a:solidFill>
                <a:sym typeface="+mn-ea"/>
              </a:rPr>
              <a:t>所想</a:t>
            </a:r>
            <a:endParaRPr lang="en-US" altLang="zh-CN" sz="2400">
              <a:solidFill>
                <a:schemeClr val="tx1"/>
              </a:solidFill>
              <a:sym typeface="+mn-ea"/>
            </a:endParaRPr>
          </a:p>
        </p:txBody>
      </p:sp>
      <p:sp>
        <p:nvSpPr>
          <p:cNvPr id="10" name="文本框 9"/>
          <p:cNvSpPr txBox="1"/>
          <p:nvPr/>
        </p:nvSpPr>
        <p:spPr>
          <a:xfrm>
            <a:off x="4712335" y="2431415"/>
            <a:ext cx="792480" cy="460375"/>
          </a:xfrm>
          <a:prstGeom prst="rect">
            <a:avLst/>
          </a:prstGeom>
        </p:spPr>
        <p:style>
          <a:lnRef idx="3">
            <a:schemeClr val="lt1"/>
          </a:lnRef>
          <a:fillRef idx="1">
            <a:schemeClr val="accent4"/>
          </a:fillRef>
          <a:effectRef idx="1">
            <a:schemeClr val="accent4"/>
          </a:effectRef>
          <a:fontRef idx="minor">
            <a:schemeClr val="lt1"/>
          </a:fontRef>
        </p:style>
        <p:txBody>
          <a:bodyPr wrap="none" rtlCol="0" anchor="t">
            <a:spAutoFit/>
          </a:bodyPr>
          <a:p>
            <a:r>
              <a:rPr lang="zh-CN" altLang="en-US" sz="2400">
                <a:solidFill>
                  <a:schemeClr val="tx1"/>
                </a:solidFill>
                <a:sym typeface="+mn-ea"/>
              </a:rPr>
              <a:t>所做</a:t>
            </a:r>
            <a:endParaRPr lang="en-US" altLang="zh-CN" sz="2400">
              <a:solidFill>
                <a:schemeClr val="tx1"/>
              </a:solidFill>
              <a:sym typeface="+mn-ea"/>
            </a:endParaRPr>
          </a:p>
        </p:txBody>
      </p:sp>
      <p:sp>
        <p:nvSpPr>
          <p:cNvPr id="11" name="文本框 10"/>
          <p:cNvSpPr txBox="1"/>
          <p:nvPr/>
        </p:nvSpPr>
        <p:spPr>
          <a:xfrm>
            <a:off x="5821680" y="2891790"/>
            <a:ext cx="792480" cy="460375"/>
          </a:xfrm>
          <a:prstGeom prst="rect">
            <a:avLst/>
          </a:prstGeom>
        </p:spPr>
        <p:style>
          <a:lnRef idx="3">
            <a:schemeClr val="lt1"/>
          </a:lnRef>
          <a:fillRef idx="1">
            <a:schemeClr val="accent4"/>
          </a:fillRef>
          <a:effectRef idx="1">
            <a:schemeClr val="accent4"/>
          </a:effectRef>
          <a:fontRef idx="minor">
            <a:schemeClr val="lt1"/>
          </a:fontRef>
        </p:style>
        <p:txBody>
          <a:bodyPr wrap="none" rtlCol="0" anchor="t">
            <a:spAutoFit/>
          </a:bodyPr>
          <a:p>
            <a:r>
              <a:rPr lang="zh-CN" altLang="en-US" sz="2400">
                <a:solidFill>
                  <a:schemeClr val="tx1"/>
                </a:solidFill>
                <a:sym typeface="+mn-ea"/>
              </a:rPr>
              <a:t>所说</a:t>
            </a:r>
            <a:endParaRPr lang="en-US" altLang="zh-CN" sz="2400">
              <a:solidFill>
                <a:schemeClr val="tx1"/>
              </a:solidFill>
              <a:sym typeface="+mn-ea"/>
            </a:endParaRPr>
          </a:p>
        </p:txBody>
      </p:sp>
      <p:sp>
        <p:nvSpPr>
          <p:cNvPr id="12" name="文本框 11"/>
          <p:cNvSpPr txBox="1"/>
          <p:nvPr/>
        </p:nvSpPr>
        <p:spPr>
          <a:xfrm>
            <a:off x="441960" y="4552950"/>
            <a:ext cx="6551295" cy="460375"/>
          </a:xfrm>
          <a:prstGeom prst="rect">
            <a:avLst/>
          </a:prstGeom>
          <a:solidFill>
            <a:schemeClr val="accent2">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p>
            <a:r>
              <a:rPr lang="en-US" altLang="zh-CN" sz="2400"/>
              <a:t>    What did I do with the gift? What was the result?</a:t>
            </a:r>
            <a:endParaRPr lang="en-US" altLang="zh-CN" sz="2400"/>
          </a:p>
        </p:txBody>
      </p:sp>
      <p:sp>
        <p:nvSpPr>
          <p:cNvPr id="13" name="文本框 12"/>
          <p:cNvSpPr txBox="1"/>
          <p:nvPr/>
        </p:nvSpPr>
        <p:spPr>
          <a:xfrm>
            <a:off x="441960" y="5013325"/>
            <a:ext cx="6551930" cy="460375"/>
          </a:xfrm>
          <a:prstGeom prst="rect">
            <a:avLst/>
          </a:prstGeom>
          <a:solidFill>
            <a:schemeClr val="accent2">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p>
            <a:r>
              <a:rPr lang="en-US" altLang="zh-CN" sz="2400"/>
              <a:t>    What did I say to Christy? What was the result?</a:t>
            </a:r>
            <a:endParaRPr lang="en-US" altLang="zh-CN" sz="2400"/>
          </a:p>
        </p:txBody>
      </p:sp>
      <p:sp>
        <p:nvSpPr>
          <p:cNvPr id="14" name="文本框 13"/>
          <p:cNvSpPr txBox="1"/>
          <p:nvPr/>
        </p:nvSpPr>
        <p:spPr>
          <a:xfrm>
            <a:off x="441960" y="5473700"/>
            <a:ext cx="5379085" cy="460375"/>
          </a:xfrm>
          <a:prstGeom prst="rect">
            <a:avLst/>
          </a:prstGeom>
          <a:solidFill>
            <a:schemeClr val="accent2">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p>
            <a:r>
              <a:rPr lang="en-US" altLang="zh-CN" sz="2400"/>
              <a:t>    What did I learn from the incident?</a:t>
            </a:r>
            <a:endParaRPr lang="en-US" altLang="zh-CN" sz="2400"/>
          </a:p>
        </p:txBody>
      </p:sp>
      <p:sp>
        <p:nvSpPr>
          <p:cNvPr id="15" name="文本框 14"/>
          <p:cNvSpPr txBox="1"/>
          <p:nvPr/>
        </p:nvSpPr>
        <p:spPr>
          <a:xfrm>
            <a:off x="7245985" y="4457065"/>
            <a:ext cx="792480" cy="460375"/>
          </a:xfrm>
          <a:prstGeom prst="rect">
            <a:avLst/>
          </a:prstGeom>
        </p:spPr>
        <p:style>
          <a:lnRef idx="3">
            <a:schemeClr val="lt1"/>
          </a:lnRef>
          <a:fillRef idx="1">
            <a:schemeClr val="accent4"/>
          </a:fillRef>
          <a:effectRef idx="1">
            <a:schemeClr val="accent4"/>
          </a:effectRef>
          <a:fontRef idx="minor">
            <a:schemeClr val="lt1"/>
          </a:fontRef>
        </p:style>
        <p:txBody>
          <a:bodyPr wrap="none" rtlCol="0" anchor="t">
            <a:spAutoFit/>
          </a:bodyPr>
          <a:p>
            <a:r>
              <a:rPr lang="zh-CN" altLang="en-US" sz="2400">
                <a:solidFill>
                  <a:schemeClr val="tx1"/>
                </a:solidFill>
                <a:sym typeface="+mn-ea"/>
              </a:rPr>
              <a:t>所做</a:t>
            </a:r>
            <a:endParaRPr lang="en-US" altLang="zh-CN" sz="2400">
              <a:solidFill>
                <a:schemeClr val="tx1"/>
              </a:solidFill>
              <a:sym typeface="+mn-ea"/>
            </a:endParaRPr>
          </a:p>
        </p:txBody>
      </p:sp>
      <p:sp>
        <p:nvSpPr>
          <p:cNvPr id="16" name="文本框 15"/>
          <p:cNvSpPr txBox="1"/>
          <p:nvPr/>
        </p:nvSpPr>
        <p:spPr>
          <a:xfrm>
            <a:off x="7245985" y="5013325"/>
            <a:ext cx="792480" cy="460375"/>
          </a:xfrm>
          <a:prstGeom prst="rect">
            <a:avLst/>
          </a:prstGeom>
        </p:spPr>
        <p:style>
          <a:lnRef idx="3">
            <a:schemeClr val="lt1"/>
          </a:lnRef>
          <a:fillRef idx="1">
            <a:schemeClr val="accent4"/>
          </a:fillRef>
          <a:effectRef idx="1">
            <a:schemeClr val="accent4"/>
          </a:effectRef>
          <a:fontRef idx="minor">
            <a:schemeClr val="lt1"/>
          </a:fontRef>
        </p:style>
        <p:txBody>
          <a:bodyPr wrap="none" rtlCol="0" anchor="t">
            <a:spAutoFit/>
          </a:bodyPr>
          <a:p>
            <a:r>
              <a:rPr lang="zh-CN" altLang="en-US" sz="2400">
                <a:solidFill>
                  <a:schemeClr val="tx1"/>
                </a:solidFill>
                <a:sym typeface="+mn-ea"/>
              </a:rPr>
              <a:t>所说</a:t>
            </a:r>
            <a:endParaRPr lang="en-US" altLang="zh-CN" sz="2400">
              <a:solidFill>
                <a:schemeClr val="tx1"/>
              </a:solidFill>
              <a:sym typeface="+mn-ea"/>
            </a:endParaRPr>
          </a:p>
        </p:txBody>
      </p:sp>
      <p:sp>
        <p:nvSpPr>
          <p:cNvPr id="17" name="文本框 16"/>
          <p:cNvSpPr txBox="1"/>
          <p:nvPr/>
        </p:nvSpPr>
        <p:spPr>
          <a:xfrm>
            <a:off x="7245985" y="5503545"/>
            <a:ext cx="792480" cy="460375"/>
          </a:xfrm>
          <a:prstGeom prst="rect">
            <a:avLst/>
          </a:prstGeom>
        </p:spPr>
        <p:style>
          <a:lnRef idx="3">
            <a:schemeClr val="lt1"/>
          </a:lnRef>
          <a:fillRef idx="1">
            <a:schemeClr val="accent4"/>
          </a:fillRef>
          <a:effectRef idx="1">
            <a:schemeClr val="accent4"/>
          </a:effectRef>
          <a:fontRef idx="minor">
            <a:schemeClr val="lt1"/>
          </a:fontRef>
        </p:style>
        <p:txBody>
          <a:bodyPr wrap="none" rtlCol="0" anchor="t">
            <a:spAutoFit/>
          </a:bodyPr>
          <a:p>
            <a:r>
              <a:rPr lang="zh-CN" altLang="en-US" sz="2400">
                <a:solidFill>
                  <a:schemeClr val="tx1"/>
                </a:solidFill>
                <a:sym typeface="+mn-ea"/>
              </a:rPr>
              <a:t>所感</a:t>
            </a:r>
            <a:endParaRPr lang="en-US" altLang="zh-CN" sz="2400">
              <a:solidFill>
                <a:schemeClr val="tx1"/>
              </a:solidFill>
              <a:sym typeface="+mn-ea"/>
            </a:endParaRPr>
          </a:p>
        </p:txBody>
      </p:sp>
    </p:spTree>
  </p:cSld>
  <p:clrMapOvr>
    <a:masterClrMapping/>
  </p:clrMapOvr>
  <p:timing>
    <p:tnLst>
      <p:par>
        <p:cTn id="1" dur="indefinite" restart="never" nodeType="tmRoot"/>
      </p:par>
    </p:tnLst>
    <p:bldLst>
      <p:bldP spid="100" grpId="1"/>
      <p:bldP spid="18" grpId="1" animBg="1"/>
      <p:bldP spid="5" grpId="1" animBg="1"/>
      <p:bldP spid="6" grpId="1" animBg="1"/>
      <p:bldP spid="7" grpId="1" animBg="1"/>
      <p:bldP spid="8" grpId="1" animBg="1"/>
      <p:bldP spid="9" grpId="1" animBg="1"/>
      <p:bldP spid="10" grpId="1" animBg="1"/>
      <p:bldP spid="11" grpId="1" animBg="1"/>
      <p:bldP spid="12" grpId="1" animBg="1"/>
      <p:bldP spid="13" grpId="1" animBg="1"/>
      <p:bldP spid="14" grpId="1" animBg="1"/>
      <p:bldP spid="15" grpId="1" animBg="1"/>
      <p:bldP spid="16" grpId="1" animBg="1"/>
      <p:bldP spid="17"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04775" y="57785"/>
            <a:ext cx="11946255" cy="67208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5207635" y="1066165"/>
            <a:ext cx="6654165" cy="942340"/>
          </a:xfrm>
        </p:spPr>
        <p:style>
          <a:lnRef idx="2">
            <a:schemeClr val="accent1"/>
          </a:lnRef>
          <a:fillRef idx="1">
            <a:schemeClr val="lt1"/>
          </a:fillRef>
          <a:effectRef idx="0">
            <a:schemeClr val="accent1"/>
          </a:effectRef>
          <a:fontRef idx="minor">
            <a:schemeClr val="dk1"/>
          </a:fontRef>
        </p:style>
        <p:txBody>
          <a:bodyPr>
            <a:normAutofit fontScale="90000"/>
          </a:bodyPr>
          <a:p>
            <a:r>
              <a:rPr lang="en-US" altLang="zh-CN"/>
              <a:t>Hidden Treasures</a:t>
            </a:r>
            <a:endParaRPr lang="en-US" altLang="zh-CN"/>
          </a:p>
        </p:txBody>
      </p:sp>
      <p:pic>
        <p:nvPicPr>
          <p:cNvPr id="4" name="图片 3"/>
          <p:cNvPicPr>
            <a:picLocks noChangeAspect="1"/>
          </p:cNvPicPr>
          <p:nvPr/>
        </p:nvPicPr>
        <p:blipFill>
          <a:blip r:embed="rId1"/>
          <a:stretch>
            <a:fillRect/>
          </a:stretch>
        </p:blipFill>
        <p:spPr>
          <a:xfrm>
            <a:off x="7477760" y="3148330"/>
            <a:ext cx="4620260" cy="3599815"/>
          </a:xfrm>
          <a:prstGeom prst="rect">
            <a:avLst/>
          </a:prstGeom>
        </p:spPr>
      </p:pic>
      <p:pic>
        <p:nvPicPr>
          <p:cNvPr id="7" name="图片 6"/>
          <p:cNvPicPr>
            <a:picLocks noChangeAspect="1"/>
          </p:cNvPicPr>
          <p:nvPr/>
        </p:nvPicPr>
        <p:blipFill>
          <a:blip r:embed="rId2"/>
          <a:stretch>
            <a:fillRect/>
          </a:stretch>
        </p:blipFill>
        <p:spPr>
          <a:xfrm>
            <a:off x="113665" y="170815"/>
            <a:ext cx="4975225" cy="2733040"/>
          </a:xfrm>
          <a:prstGeom prst="rect">
            <a:avLst/>
          </a:prstGeom>
        </p:spPr>
      </p:pic>
      <p:sp>
        <p:nvSpPr>
          <p:cNvPr id="3" name="文本框 2"/>
          <p:cNvSpPr txBox="1"/>
          <p:nvPr/>
        </p:nvSpPr>
        <p:spPr>
          <a:xfrm>
            <a:off x="1833880" y="3644900"/>
            <a:ext cx="2342515" cy="1076325"/>
          </a:xfrm>
          <a:prstGeom prst="rect">
            <a:avLst/>
          </a:prstGeom>
          <a:noFill/>
        </p:spPr>
        <p:txBody>
          <a:bodyPr wrap="square" rtlCol="0">
            <a:spAutoFit/>
          </a:bodyPr>
          <a:p>
            <a:r>
              <a:rPr lang="zh-CN" altLang="en-US" sz="3200"/>
              <a:t>金丽衢续写</a:t>
            </a:r>
            <a:endParaRPr lang="zh-CN" altLang="en-US" sz="3200"/>
          </a:p>
          <a:p>
            <a:r>
              <a:rPr lang="en-US" altLang="zh-CN" sz="3200"/>
              <a:t>theme?</a:t>
            </a:r>
            <a:endParaRPr lang="en-US" altLang="zh-CN"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0" y="0"/>
            <a:ext cx="12192000" cy="6554470"/>
          </a:xfrm>
          <a:prstGeom prst="rect">
            <a:avLst/>
          </a:prstGeom>
          <a:noFill/>
          <a:ln w="9525">
            <a:noFill/>
          </a:ln>
        </p:spPr>
        <p:txBody>
          <a:bodyPr wrap="square">
            <a:spAutoFit/>
          </a:bodyPr>
          <a:p>
            <a:pPr indent="266700"/>
            <a:r>
              <a:rPr lang="en-US" sz="2000" b="0">
                <a:latin typeface="Times New Roman" panose="02020603050405020304" charset="0"/>
                <a:ea typeface="宋体" panose="02010600030101010101" pitchFamily="2" charset="-122"/>
              </a:rPr>
              <a:t>It was our turn to open our presents this particular Christmas morning.</a:t>
            </a:r>
            <a:r>
              <a:rPr lang="en-US" sz="2000" b="0">
                <a:latin typeface="Times New Roman" panose="02020603050405020304" charset="0"/>
                <a:ea typeface="宋体" panose="02010600030101010101" pitchFamily="2" charset="-122"/>
                <a:cs typeface="Times New Roman" panose="02020603050405020304" charset="0"/>
              </a:rPr>
              <a:t> </a:t>
            </a:r>
            <a:r>
              <a:rPr lang="en-US" sz="2000" b="0">
                <a:latin typeface="Times New Roman" panose="02020603050405020304" charset="0"/>
                <a:ea typeface="宋体" panose="02010600030101010101" pitchFamily="2" charset="-122"/>
              </a:rPr>
              <a:t>The living room</a:t>
            </a:r>
            <a:r>
              <a:rPr lang="en-US" sz="2000" b="0">
                <a:latin typeface="Times New Roman" panose="02020603050405020304" charset="0"/>
                <a:ea typeface="宋体" panose="02010600030101010101" pitchFamily="2" charset="-122"/>
                <a:cs typeface="Times New Roman" panose="02020603050405020304" charset="0"/>
              </a:rPr>
              <a:t> </a:t>
            </a:r>
            <a:r>
              <a:rPr lang="en-US" sz="2000" b="0">
                <a:latin typeface="Times New Roman" panose="02020603050405020304" charset="0"/>
                <a:ea typeface="宋体" panose="02010600030101010101" pitchFamily="2" charset="-122"/>
              </a:rPr>
              <a:t>was already covered with torn wrapping paper. Obviously, the </a:t>
            </a:r>
            <a:r>
              <a:rPr lang="en-US" sz="2000" b="0" u="sng">
                <a:latin typeface="Times New Roman" panose="02020603050405020304" charset="0"/>
                <a:ea typeface="宋体" panose="02010600030101010101" pitchFamily="2" charset="-122"/>
              </a:rPr>
              <a:t>children</a:t>
            </a:r>
            <a:r>
              <a:rPr lang="en-US" sz="2000" b="0">
                <a:latin typeface="Times New Roman" panose="02020603050405020304" charset="0"/>
                <a:ea typeface="宋体" panose="02010600030101010101" pitchFamily="2" charset="-122"/>
              </a:rPr>
              <a:t> could hardly wait to </a:t>
            </a:r>
            <a:r>
              <a:rPr lang="en-US" sz="2000" b="0" u="sng">
                <a:latin typeface="Times New Roman" panose="02020603050405020304" charset="0"/>
                <a:ea typeface="宋体" panose="02010600030101010101" pitchFamily="2" charset="-122"/>
              </a:rPr>
              <a:t>discover</a:t>
            </a:r>
            <a:r>
              <a:rPr lang="en-US" sz="2000" b="0">
                <a:latin typeface="Times New Roman" panose="02020603050405020304" charset="0"/>
                <a:ea typeface="宋体" panose="02010600030101010101" pitchFamily="2" charset="-122"/>
              </a:rPr>
              <a:t> the hidden treasures, which they had expected for nearly a month. Now we</a:t>
            </a:r>
            <a:r>
              <a:rPr lang="en-US" sz="2000" b="0">
                <a:latin typeface="Times New Roman" panose="02020603050405020304" charset="0"/>
                <a:ea typeface="宋体" panose="02010600030101010101" pitchFamily="2" charset="-122"/>
                <a:cs typeface="Times New Roman" panose="02020603050405020304" charset="0"/>
              </a:rPr>
              <a:t> </a:t>
            </a:r>
            <a:r>
              <a:rPr lang="en-US" sz="2000" b="0">
                <a:latin typeface="Times New Roman" panose="02020603050405020304" charset="0"/>
                <a:ea typeface="宋体" panose="02010600030101010101" pitchFamily="2" charset="-122"/>
              </a:rPr>
              <a:t>adults</a:t>
            </a:r>
            <a:r>
              <a:rPr lang="en-US" sz="2000" b="0">
                <a:latin typeface="Times New Roman" panose="02020603050405020304" charset="0"/>
                <a:ea typeface="宋体" panose="02010600030101010101" pitchFamily="2" charset="-122"/>
                <a:cs typeface="Times New Roman" panose="02020603050405020304" charset="0"/>
              </a:rPr>
              <a:t> </a:t>
            </a:r>
            <a:r>
              <a:rPr lang="en-US" sz="2000" b="0">
                <a:latin typeface="Times New Roman" panose="02020603050405020304" charset="0"/>
                <a:ea typeface="宋体" panose="02010600030101010101" pitchFamily="2" charset="-122"/>
              </a:rPr>
              <a:t>sat around the room with our presents at our feet, slowly removing the paper, trying to</a:t>
            </a:r>
            <a:r>
              <a:rPr lang="en-US" sz="2000" b="0">
                <a:latin typeface="Times New Roman" panose="02020603050405020304" charset="0"/>
                <a:ea typeface="宋体" panose="02010600030101010101" pitchFamily="2" charset="-122"/>
                <a:cs typeface="Times New Roman" panose="02020603050405020304" charset="0"/>
              </a:rPr>
              <a:t> </a:t>
            </a:r>
            <a:r>
              <a:rPr lang="en-US" sz="2000" b="0">
                <a:latin typeface="Times New Roman" panose="02020603050405020304" charset="0"/>
                <a:ea typeface="宋体" panose="02010600030101010101" pitchFamily="2" charset="-122"/>
              </a:rPr>
              <a:t>maintain our dignity in front of the children.    My wife, Brenda, and her family have a tradition of getting each other gag</a:t>
            </a:r>
            <a:r>
              <a:rPr lang="en-US" sz="2000" b="0">
                <a:latin typeface="Times New Roman" panose="02020603050405020304" charset="0"/>
                <a:ea typeface="宋体" panose="02010600030101010101" pitchFamily="2" charset="-122"/>
                <a:cs typeface="Times New Roman" panose="02020603050405020304" charset="0"/>
              </a:rPr>
              <a:t> </a:t>
            </a:r>
            <a:r>
              <a:rPr lang="en-US" sz="2000" b="0">
                <a:latin typeface="Times New Roman" panose="02020603050405020304" charset="0"/>
                <a:ea typeface="宋体" panose="02010600030101010101" pitchFamily="2" charset="-122"/>
              </a:rPr>
              <a:t>(</a:t>
            </a:r>
            <a:r>
              <a:rPr lang="zh-CN" sz="2000" b="0">
                <a:ea typeface="宋体" panose="02010600030101010101" pitchFamily="2" charset="-122"/>
              </a:rPr>
              <a:t>恶作剧</a:t>
            </a:r>
            <a:r>
              <a:rPr lang="en-US" sz="2000" b="0">
                <a:latin typeface="Times New Roman" panose="02020603050405020304" charset="0"/>
                <a:ea typeface="宋体" panose="02010600030101010101" pitchFamily="2" charset="-122"/>
              </a:rPr>
              <a:t>)</a:t>
            </a:r>
            <a:r>
              <a:rPr lang="en-US" sz="2000" b="0">
                <a:latin typeface="Times New Roman" panose="02020603050405020304" charset="0"/>
                <a:ea typeface="宋体" panose="02010600030101010101" pitchFamily="2" charset="-122"/>
                <a:cs typeface="Times New Roman" panose="02020603050405020304" charset="0"/>
              </a:rPr>
              <a:t> </a:t>
            </a:r>
            <a:r>
              <a:rPr lang="en-US" sz="2000" b="0">
                <a:latin typeface="Times New Roman" panose="02020603050405020304" charset="0"/>
                <a:ea typeface="宋体" panose="02010600030101010101" pitchFamily="2" charset="-122"/>
              </a:rPr>
              <a:t>gifts. This always makes me a bit </a:t>
            </a:r>
            <a:r>
              <a:rPr lang="en-US" sz="2000" b="0" u="sng">
                <a:latin typeface="Times New Roman" panose="02020603050405020304" charset="0"/>
                <a:ea typeface="宋体" panose="02010600030101010101" pitchFamily="2" charset="-122"/>
              </a:rPr>
              <a:t>uneasy</a:t>
            </a:r>
            <a:r>
              <a:rPr lang="en-US" sz="2000" b="0">
                <a:latin typeface="Times New Roman" panose="02020603050405020304" charset="0"/>
                <a:ea typeface="宋体" panose="02010600030101010101" pitchFamily="2" charset="-122"/>
              </a:rPr>
              <a:t> at Christmas or my birthday, never knowing</a:t>
            </a:r>
            <a:r>
              <a:rPr lang="en-US" sz="2000" b="0">
                <a:latin typeface="Times New Roman" panose="02020603050405020304" charset="0"/>
                <a:ea typeface="宋体" panose="02010600030101010101" pitchFamily="2" charset="-122"/>
                <a:cs typeface="Times New Roman" panose="02020603050405020304" charset="0"/>
              </a:rPr>
              <a:t> </a:t>
            </a:r>
            <a:r>
              <a:rPr lang="en-US" sz="2000" b="0">
                <a:latin typeface="Times New Roman" panose="02020603050405020304" charset="0"/>
                <a:ea typeface="宋体" panose="02010600030101010101" pitchFamily="2" charset="-122"/>
              </a:rPr>
              <a:t>what</a:t>
            </a:r>
            <a:r>
              <a:rPr lang="en-US" sz="2000" b="0">
                <a:latin typeface="Times New Roman" panose="02020603050405020304" charset="0"/>
                <a:ea typeface="宋体" panose="02010600030101010101" pitchFamily="2" charset="-122"/>
                <a:cs typeface="Times New Roman" panose="02020603050405020304" charset="0"/>
              </a:rPr>
              <a:t> </a:t>
            </a:r>
            <a:r>
              <a:rPr lang="en-US" sz="2000" b="0">
                <a:latin typeface="Times New Roman" panose="02020603050405020304" charset="0"/>
                <a:ea typeface="宋体" panose="02010600030101010101" pitchFamily="2" charset="-122"/>
              </a:rPr>
              <a:t>form of </a:t>
            </a:r>
            <a:r>
              <a:rPr lang="en-US" sz="2000" b="0" u="sng">
                <a:latin typeface="Times New Roman" panose="02020603050405020304" charset="0"/>
                <a:ea typeface="宋体" panose="02010600030101010101" pitchFamily="2" charset="-122"/>
              </a:rPr>
              <a:t>embarrassment</a:t>
            </a:r>
            <a:r>
              <a:rPr lang="en-US" sz="2000" b="0">
                <a:latin typeface="Times New Roman" panose="02020603050405020304" charset="0"/>
                <a:ea typeface="宋体" panose="02010600030101010101" pitchFamily="2" charset="-122"/>
              </a:rPr>
              <a:t> lies waiting for me under the thin borders of the wrapping paper.    Recently, my six-year-old daughter </a:t>
            </a:r>
            <a:r>
              <a:rPr lang="en-US" sz="2000" b="0" u="sng">
                <a:latin typeface="Times New Roman" panose="02020603050405020304" charset="0"/>
                <a:ea typeface="宋体" panose="02010600030101010101" pitchFamily="2" charset="-122"/>
              </a:rPr>
              <a:t>Christy</a:t>
            </a:r>
            <a:r>
              <a:rPr lang="en-US" sz="2000" b="0">
                <a:latin typeface="Times New Roman" panose="02020603050405020304" charset="0"/>
                <a:ea typeface="宋体" panose="02010600030101010101" pitchFamily="2" charset="-122"/>
              </a:rPr>
              <a:t> seemed to busy herself with something</a:t>
            </a:r>
            <a:r>
              <a:rPr lang="en-US" sz="2000" b="0">
                <a:latin typeface="Times New Roman" panose="02020603050405020304" charset="0"/>
                <a:ea typeface="宋体" panose="02010600030101010101" pitchFamily="2" charset="-122"/>
                <a:cs typeface="Times New Roman" panose="02020603050405020304" charset="0"/>
              </a:rPr>
              <a:t> </a:t>
            </a:r>
            <a:r>
              <a:rPr lang="en-US" sz="2000" b="0">
                <a:latin typeface="Times New Roman" panose="02020603050405020304" charset="0"/>
                <a:ea typeface="宋体" panose="02010600030101010101" pitchFamily="2" charset="-122"/>
              </a:rPr>
              <a:t>while</a:t>
            </a:r>
            <a:r>
              <a:rPr lang="en-US" sz="2000" b="0">
                <a:latin typeface="Times New Roman" panose="02020603050405020304" charset="0"/>
                <a:ea typeface="宋体" panose="02010600030101010101" pitchFamily="2" charset="-122"/>
                <a:cs typeface="Times New Roman" panose="02020603050405020304" charset="0"/>
              </a:rPr>
              <a:t> </a:t>
            </a:r>
            <a:r>
              <a:rPr lang="en-US" sz="2000" b="0">
                <a:latin typeface="Times New Roman" panose="02020603050405020304" charset="0"/>
                <a:ea typeface="宋体" panose="02010600030101010101" pitchFamily="2" charset="-122"/>
              </a:rPr>
              <a:t>I was </a:t>
            </a:r>
            <a:r>
              <a:rPr lang="en-US" sz="2000" b="0" u="sng">
                <a:latin typeface="Times New Roman" panose="02020603050405020304" charset="0"/>
                <a:ea typeface="宋体" panose="02010600030101010101" pitchFamily="2" charset="-122"/>
              </a:rPr>
              <a:t>playing </a:t>
            </a:r>
            <a:r>
              <a:rPr lang="en-US" sz="2000" b="0">
                <a:latin typeface="Times New Roman" panose="02020603050405020304" charset="0"/>
                <a:ea typeface="宋体" panose="02010600030101010101" pitchFamily="2" charset="-122"/>
              </a:rPr>
              <a:t>computer video flight games. Now she was standing directly in front</a:t>
            </a:r>
            <a:r>
              <a:rPr lang="en-US" sz="2000" b="0">
                <a:latin typeface="Times New Roman" panose="02020603050405020304" charset="0"/>
                <a:ea typeface="宋体" panose="02010600030101010101" pitchFamily="2" charset="-122"/>
                <a:cs typeface="Times New Roman" panose="02020603050405020304" charset="0"/>
              </a:rPr>
              <a:t> </a:t>
            </a:r>
            <a:r>
              <a:rPr lang="en-US" sz="2000" b="0">
                <a:latin typeface="Times New Roman" panose="02020603050405020304" charset="0"/>
                <a:ea typeface="宋体" panose="02010600030101010101" pitchFamily="2" charset="-122"/>
              </a:rPr>
              <a:t>of me.</a:t>
            </a:r>
            <a:r>
              <a:rPr lang="en-US" sz="2000" b="0">
                <a:latin typeface="Times New Roman" panose="02020603050405020304" charset="0"/>
                <a:ea typeface="宋体" panose="02010600030101010101" pitchFamily="2" charset="-122"/>
                <a:cs typeface="Times New Roman" panose="02020603050405020304" charset="0"/>
              </a:rPr>
              <a:t> </a:t>
            </a:r>
            <a:r>
              <a:rPr lang="en-US" sz="2000" b="0">
                <a:latin typeface="Times New Roman" panose="02020603050405020304" charset="0"/>
                <a:ea typeface="宋体" panose="02010600030101010101" pitchFamily="2" charset="-122"/>
              </a:rPr>
              <a:t>The excitement of the moment just beamed across her face. It was everything</a:t>
            </a:r>
            <a:r>
              <a:rPr lang="en-US" sz="2000" b="0">
                <a:latin typeface="Times New Roman" panose="02020603050405020304" charset="0"/>
                <a:ea typeface="宋体" panose="02010600030101010101" pitchFamily="2" charset="-122"/>
                <a:cs typeface="Times New Roman" panose="02020603050405020304" charset="0"/>
              </a:rPr>
              <a:t> </a:t>
            </a:r>
            <a:r>
              <a:rPr lang="en-US" sz="2000" b="0">
                <a:latin typeface="Times New Roman" panose="02020603050405020304" charset="0"/>
                <a:ea typeface="宋体" panose="02010600030101010101" pitchFamily="2" charset="-122"/>
              </a:rPr>
              <a:t>she</a:t>
            </a:r>
            <a:r>
              <a:rPr lang="en-US" sz="2000" b="0">
                <a:latin typeface="Times New Roman" panose="02020603050405020304" charset="0"/>
                <a:ea typeface="宋体" panose="02010600030101010101" pitchFamily="2" charset="-122"/>
                <a:cs typeface="Times New Roman" panose="02020603050405020304" charset="0"/>
              </a:rPr>
              <a:t> </a:t>
            </a:r>
            <a:r>
              <a:rPr lang="en-US" sz="2000" b="0">
                <a:latin typeface="Times New Roman" panose="02020603050405020304" charset="0"/>
                <a:ea typeface="宋体" panose="02010600030101010101" pitchFamily="2" charset="-122"/>
              </a:rPr>
              <a:t>could</a:t>
            </a:r>
            <a:r>
              <a:rPr lang="en-US" sz="2000" b="0">
                <a:latin typeface="Times New Roman" panose="02020603050405020304" charset="0"/>
                <a:ea typeface="宋体" panose="02010600030101010101" pitchFamily="2" charset="-122"/>
                <a:cs typeface="Times New Roman" panose="02020603050405020304" charset="0"/>
              </a:rPr>
              <a:t> </a:t>
            </a:r>
            <a:r>
              <a:rPr lang="en-US" sz="2000" b="0">
                <a:latin typeface="Times New Roman" panose="02020603050405020304" charset="0"/>
                <a:ea typeface="宋体" panose="02010600030101010101" pitchFamily="2" charset="-122"/>
              </a:rPr>
              <a:t>do</a:t>
            </a:r>
            <a:r>
              <a:rPr lang="en-US" sz="2000" b="0">
                <a:latin typeface="Times New Roman" panose="02020603050405020304" charset="0"/>
                <a:ea typeface="宋体" panose="02010600030101010101" pitchFamily="2" charset="-122"/>
                <a:cs typeface="Times New Roman" panose="02020603050405020304" charset="0"/>
              </a:rPr>
              <a:t> </a:t>
            </a:r>
            <a:r>
              <a:rPr lang="en-US" sz="2000" b="0">
                <a:latin typeface="Times New Roman" panose="02020603050405020304" charset="0"/>
                <a:ea typeface="宋体" panose="02010600030101010101" pitchFamily="2" charset="-122"/>
              </a:rPr>
              <a:t>to keep herself from helping me rip the paper from each present. Finally, I came to</a:t>
            </a:r>
            <a:r>
              <a:rPr lang="en-US" sz="2000" b="0">
                <a:latin typeface="Times New Roman" panose="02020603050405020304" charset="0"/>
                <a:ea typeface="宋体" panose="02010600030101010101" pitchFamily="2" charset="-122"/>
                <a:cs typeface="Times New Roman" panose="02020603050405020304" charset="0"/>
              </a:rPr>
              <a:t> </a:t>
            </a:r>
            <a:r>
              <a:rPr lang="en-US" sz="2000" b="0">
                <a:latin typeface="Times New Roman" panose="02020603050405020304" charset="0"/>
                <a:ea typeface="宋体" panose="02010600030101010101" pitchFamily="2" charset="-122"/>
              </a:rPr>
              <a:t>the last</a:t>
            </a:r>
            <a:r>
              <a:rPr lang="en-US" sz="2000" b="0">
                <a:latin typeface="Times New Roman" panose="02020603050405020304" charset="0"/>
                <a:ea typeface="宋体" panose="02010600030101010101" pitchFamily="2" charset="-122"/>
                <a:cs typeface="Times New Roman" panose="02020603050405020304" charset="0"/>
              </a:rPr>
              <a:t> </a:t>
            </a:r>
            <a:r>
              <a:rPr lang="en-US" sz="2000" b="0">
                <a:latin typeface="Times New Roman" panose="02020603050405020304" charset="0"/>
                <a:ea typeface="宋体" panose="02010600030101010101" pitchFamily="2" charset="-122"/>
              </a:rPr>
              <a:t>gift and with my natural Sherlock Holmes ability, I concluded that this had to be the gag</a:t>
            </a:r>
            <a:r>
              <a:rPr lang="en-US" sz="2000" b="0">
                <a:latin typeface="Times New Roman" panose="02020603050405020304" charset="0"/>
                <a:ea typeface="宋体" panose="02010600030101010101" pitchFamily="2" charset="-122"/>
                <a:cs typeface="Times New Roman" panose="02020603050405020304" charset="0"/>
              </a:rPr>
              <a:t> </a:t>
            </a:r>
            <a:r>
              <a:rPr lang="en-US" sz="2000" b="0" u="sng">
                <a:latin typeface="Times New Roman" panose="02020603050405020304" charset="0"/>
                <a:ea typeface="宋体" panose="02010600030101010101" pitchFamily="2" charset="-122"/>
              </a:rPr>
              <a:t>gift</a:t>
            </a:r>
            <a:r>
              <a:rPr lang="en-US" sz="2000" b="0">
                <a:latin typeface="Times New Roman" panose="02020603050405020304" charset="0"/>
                <a:ea typeface="宋体" panose="02010600030101010101" pitchFamily="2" charset="-122"/>
              </a:rPr>
              <a:t>. With everyone looking on, I decided to go ahead and get it over with--just let them</a:t>
            </a:r>
            <a:r>
              <a:rPr lang="en-US" sz="2000" b="0">
                <a:latin typeface="Times New Roman" panose="02020603050405020304" charset="0"/>
                <a:ea typeface="宋体" panose="02010600030101010101" pitchFamily="2" charset="-122"/>
                <a:cs typeface="Times New Roman" panose="02020603050405020304" charset="0"/>
              </a:rPr>
              <a:t> </a:t>
            </a:r>
            <a:r>
              <a:rPr lang="en-US" sz="2000" b="0">
                <a:latin typeface="Times New Roman" panose="02020603050405020304" charset="0"/>
                <a:ea typeface="宋体" panose="02010600030101010101" pitchFamily="2" charset="-122"/>
              </a:rPr>
              <a:t>have their laugh---- and I tore the paper and there it was .... a </a:t>
            </a:r>
            <a:r>
              <a:rPr lang="en-US" sz="2000" b="0" u="sng">
                <a:latin typeface="Times New Roman" panose="02020603050405020304" charset="0"/>
                <a:ea typeface="宋体" panose="02010600030101010101" pitchFamily="2" charset="-122"/>
              </a:rPr>
              <a:t>toy airplane </a:t>
            </a:r>
            <a:r>
              <a:rPr lang="en-US" sz="2000" b="0">
                <a:latin typeface="Times New Roman" panose="02020603050405020304" charset="0"/>
                <a:ea typeface="宋体" panose="02010600030101010101" pitchFamily="2" charset="-122"/>
              </a:rPr>
              <a:t>about two inches</a:t>
            </a:r>
            <a:r>
              <a:rPr lang="en-US" sz="2000" b="0">
                <a:latin typeface="Times New Roman" panose="02020603050405020304" charset="0"/>
                <a:ea typeface="宋体" panose="02010600030101010101" pitchFamily="2" charset="-122"/>
                <a:cs typeface="Times New Roman" panose="02020603050405020304" charset="0"/>
              </a:rPr>
              <a:t> </a:t>
            </a:r>
            <a:r>
              <a:rPr lang="en-US" sz="2000" b="0">
                <a:latin typeface="Times New Roman" panose="02020603050405020304" charset="0"/>
                <a:ea typeface="宋体" panose="02010600030101010101" pitchFamily="2" charset="-122"/>
              </a:rPr>
              <a:t>long. Our holiday guests started giggling to themselves as I looked up to my wife with an unpleasant </a:t>
            </a:r>
            <a:r>
              <a:rPr lang="en-US" sz="2000" b="0" u="sng">
                <a:latin typeface="Times New Roman" panose="02020603050405020304" charset="0"/>
                <a:ea typeface="宋体" panose="02010600030101010101" pitchFamily="2" charset="-122"/>
              </a:rPr>
              <a:t>smile</a:t>
            </a:r>
            <a:r>
              <a:rPr lang="en-US" sz="2000" b="0">
                <a:latin typeface="Times New Roman" panose="02020603050405020304" charset="0"/>
                <a:ea typeface="宋体" panose="02010600030101010101" pitchFamily="2" charset="-122"/>
              </a:rPr>
              <a:t> on my face and blurted out, “A toy airplane? Are you kidding me?"    Brenda gave me the look---that look that always tells me I have just said something</a:t>
            </a:r>
            <a:r>
              <a:rPr lang="en-US" sz="2000" b="0">
                <a:latin typeface="Times New Roman" panose="02020603050405020304" charset="0"/>
                <a:ea typeface="宋体" panose="02010600030101010101" pitchFamily="2" charset="-122"/>
                <a:cs typeface="Times New Roman" panose="02020603050405020304" charset="0"/>
              </a:rPr>
              <a:t> </a:t>
            </a:r>
            <a:r>
              <a:rPr lang="en-US" sz="2000" b="0">
                <a:latin typeface="Times New Roman" panose="02020603050405020304" charset="0"/>
                <a:ea typeface="宋体" panose="02010600030101010101" pitchFamily="2" charset="-122"/>
              </a:rPr>
              <a:t>wrong and should have given it a second thought. I had failed to look at the name tag (</a:t>
            </a:r>
            <a:r>
              <a:rPr lang="zh-CN" sz="2000" b="0">
                <a:ea typeface="宋体" panose="02010600030101010101" pitchFamily="2" charset="-122"/>
              </a:rPr>
              <a:t>标签</a:t>
            </a:r>
            <a:r>
              <a:rPr lang="en-US" sz="2000" b="0">
                <a:latin typeface="Times New Roman" panose="02020603050405020304" charset="0"/>
                <a:ea typeface="宋体" panose="02010600030101010101" pitchFamily="2" charset="-122"/>
              </a:rPr>
              <a:t>) before</a:t>
            </a:r>
            <a:r>
              <a:rPr lang="en-US" sz="2000" b="0">
                <a:latin typeface="Times New Roman" panose="02020603050405020304" charset="0"/>
                <a:ea typeface="宋体" panose="02010600030101010101" pitchFamily="2" charset="-122"/>
                <a:cs typeface="Times New Roman" panose="02020603050405020304" charset="0"/>
              </a:rPr>
              <a:t> </a:t>
            </a:r>
            <a:r>
              <a:rPr lang="en-US" sz="2000" b="0">
                <a:latin typeface="Times New Roman" panose="02020603050405020304" charset="0"/>
                <a:ea typeface="宋体" panose="02010600030101010101" pitchFamily="2" charset="-122"/>
              </a:rPr>
              <a:t>I opened the present to see who it was from. As I picked up the paper from the</a:t>
            </a:r>
            <a:r>
              <a:rPr lang="en-US" sz="2000" b="0">
                <a:latin typeface="Times New Roman" panose="02020603050405020304" charset="0"/>
                <a:ea typeface="宋体" panose="02010600030101010101" pitchFamily="2" charset="-122"/>
                <a:cs typeface="Times New Roman" panose="02020603050405020304" charset="0"/>
              </a:rPr>
              <a:t> </a:t>
            </a:r>
            <a:r>
              <a:rPr lang="en-US" sz="2000" b="0">
                <a:latin typeface="Times New Roman" panose="02020603050405020304" charset="0"/>
                <a:ea typeface="宋体" panose="02010600030101010101" pitchFamily="2" charset="-122"/>
              </a:rPr>
              <a:t>floor and read the name tag, my </a:t>
            </a:r>
            <a:r>
              <a:rPr lang="en-US" sz="2000" b="0" u="sng">
                <a:latin typeface="Times New Roman" panose="02020603050405020304" charset="0"/>
                <a:ea typeface="宋体" panose="02010600030101010101" pitchFamily="2" charset="-122"/>
              </a:rPr>
              <a:t>heart </a:t>
            </a:r>
            <a:r>
              <a:rPr lang="en-US" sz="2000" b="0">
                <a:latin typeface="Times New Roman" panose="02020603050405020304" charset="0"/>
                <a:ea typeface="宋体" panose="02010600030101010101" pitchFamily="2" charset="-122"/>
              </a:rPr>
              <a:t>sank.</a:t>
            </a:r>
            <a:endParaRPr lang="en-US" sz="2000" b="0">
              <a:latin typeface="Times New Roman" panose="02020603050405020304" charset="0"/>
              <a:ea typeface="宋体" panose="02010600030101010101" pitchFamily="2" charset="-122"/>
            </a:endParaRPr>
          </a:p>
          <a:p>
            <a:pPr indent="266700"/>
            <a:r>
              <a:rPr lang="en-US" altLang="en-US" sz="2000" b="0">
                <a:latin typeface="Times New Roman" panose="02020603050405020304" charset="0"/>
                <a:ea typeface="宋体" panose="02010600030101010101" pitchFamily="2" charset="-122"/>
              </a:rPr>
              <a:t>Para 1:</a:t>
            </a:r>
            <a:endParaRPr lang="en-US" altLang="en-US" sz="2000" b="0">
              <a:latin typeface="Times New Roman" panose="02020603050405020304" charset="0"/>
              <a:ea typeface="宋体" panose="02010600030101010101" pitchFamily="2" charset="-122"/>
            </a:endParaRPr>
          </a:p>
          <a:p>
            <a:pPr indent="266700"/>
            <a:r>
              <a:rPr lang="en-US" altLang="en-US" sz="2000" b="0">
                <a:latin typeface="Times New Roman" panose="02020603050405020304" charset="0"/>
                <a:ea typeface="宋体" panose="02010600030101010101" pitchFamily="2" charset="-122"/>
              </a:rPr>
              <a:t>On the tag were the letters that read, "To Dad, Love Christy".__________________________________________</a:t>
            </a:r>
            <a:endParaRPr lang="en-US" altLang="en-US" sz="2000" b="0">
              <a:latin typeface="Times New Roman" panose="02020603050405020304" charset="0"/>
              <a:ea typeface="宋体" panose="02010600030101010101" pitchFamily="2" charset="-122"/>
            </a:endParaRPr>
          </a:p>
          <a:p>
            <a:pPr indent="266700"/>
            <a:r>
              <a:rPr lang="en-US" altLang="en-US" sz="2000" b="0">
                <a:latin typeface="Times New Roman" panose="02020603050405020304" charset="0"/>
                <a:ea typeface="宋体" panose="02010600030101010101" pitchFamily="2" charset="-122"/>
              </a:rPr>
              <a:t>Para 2:</a:t>
            </a:r>
            <a:endParaRPr lang="en-US" altLang="en-US" sz="2000" b="0">
              <a:latin typeface="Times New Roman" panose="02020603050405020304" charset="0"/>
              <a:ea typeface="宋体" panose="02010600030101010101" pitchFamily="2" charset="-122"/>
            </a:endParaRPr>
          </a:p>
          <a:p>
            <a:pPr indent="266700"/>
            <a:r>
              <a:rPr lang="en-US" altLang="en-US" sz="2000" b="0">
                <a:latin typeface="Times New Roman" panose="02020603050405020304" charset="0"/>
                <a:ea typeface="宋体" panose="02010600030101010101" pitchFamily="2" charset="-122"/>
              </a:rPr>
              <a:t>Staring at the gift, I suddenly thought of a way to lift her up.___________________________________________</a:t>
            </a:r>
            <a:endParaRPr lang="en-US" altLang="en-US" sz="2000" b="0">
              <a:latin typeface="Times New Roman" panose="0202060305040502030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776345" y="8890"/>
            <a:ext cx="3544570" cy="6451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p>
            <a:r>
              <a:rPr lang="en-US" altLang="zh-CN" sz="3600"/>
              <a:t>Basic information:</a:t>
            </a:r>
            <a:endParaRPr lang="en-US" altLang="zh-CN" sz="3600"/>
          </a:p>
        </p:txBody>
      </p:sp>
      <p:cxnSp>
        <p:nvCxnSpPr>
          <p:cNvPr id="5" name="直接连接符 4"/>
          <p:cNvCxnSpPr/>
          <p:nvPr/>
        </p:nvCxnSpPr>
        <p:spPr>
          <a:xfrm flipH="1">
            <a:off x="1573530" y="645160"/>
            <a:ext cx="2202815" cy="1228725"/>
          </a:xfrm>
          <a:prstGeom prst="line">
            <a:avLst/>
          </a:prstGeom>
          <a:ln w="3175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540385" y="1873885"/>
            <a:ext cx="1513205" cy="880745"/>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solidFill>
                  <a:schemeClr val="tx1"/>
                </a:solidFill>
              </a:rPr>
              <a:t>time</a:t>
            </a:r>
            <a:endParaRPr lang="en-US" altLang="zh-CN" sz="3200">
              <a:solidFill>
                <a:schemeClr val="tx1"/>
              </a:solidFill>
            </a:endParaRPr>
          </a:p>
        </p:txBody>
      </p:sp>
      <p:cxnSp>
        <p:nvCxnSpPr>
          <p:cNvPr id="7" name="直接连接符 6"/>
          <p:cNvCxnSpPr/>
          <p:nvPr/>
        </p:nvCxnSpPr>
        <p:spPr>
          <a:xfrm flipH="1">
            <a:off x="4135120" y="668655"/>
            <a:ext cx="647700" cy="1290320"/>
          </a:xfrm>
          <a:prstGeom prst="line">
            <a:avLst/>
          </a:prstGeom>
          <a:ln w="3175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269615" y="1973580"/>
            <a:ext cx="1513205" cy="880745"/>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solidFill>
                  <a:schemeClr val="tx1"/>
                </a:solidFill>
              </a:rPr>
              <a:t>place</a:t>
            </a:r>
            <a:endParaRPr lang="en-US" altLang="zh-CN" sz="3200">
              <a:solidFill>
                <a:schemeClr val="tx1"/>
              </a:solidFill>
            </a:endParaRPr>
          </a:p>
        </p:txBody>
      </p:sp>
      <p:cxnSp>
        <p:nvCxnSpPr>
          <p:cNvPr id="9" name="直接连接符 8"/>
          <p:cNvCxnSpPr>
            <a:endCxn id="10" idx="0"/>
          </p:cNvCxnSpPr>
          <p:nvPr/>
        </p:nvCxnSpPr>
        <p:spPr>
          <a:xfrm>
            <a:off x="6052185" y="645160"/>
            <a:ext cx="583565" cy="1321435"/>
          </a:xfrm>
          <a:prstGeom prst="line">
            <a:avLst/>
          </a:prstGeom>
          <a:ln w="3175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5400675" y="1966595"/>
            <a:ext cx="2469515" cy="880745"/>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solidFill>
                  <a:schemeClr val="tx1"/>
                </a:solidFill>
              </a:rPr>
              <a:t>character</a:t>
            </a:r>
            <a:endParaRPr lang="en-US" altLang="zh-CN" sz="3200">
              <a:solidFill>
                <a:schemeClr val="tx1"/>
              </a:solidFill>
            </a:endParaRPr>
          </a:p>
        </p:txBody>
      </p:sp>
      <p:cxnSp>
        <p:nvCxnSpPr>
          <p:cNvPr id="11" name="直接连接符 10"/>
          <p:cNvCxnSpPr/>
          <p:nvPr/>
        </p:nvCxnSpPr>
        <p:spPr>
          <a:xfrm>
            <a:off x="7320915" y="645160"/>
            <a:ext cx="2262505" cy="1275080"/>
          </a:xfrm>
          <a:prstGeom prst="line">
            <a:avLst/>
          </a:prstGeom>
          <a:ln w="3175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9058275" y="1905000"/>
            <a:ext cx="1883410" cy="880745"/>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solidFill>
                  <a:schemeClr val="tx1"/>
                </a:solidFill>
              </a:rPr>
              <a:t>event</a:t>
            </a:r>
            <a:endParaRPr lang="en-US" altLang="zh-CN" sz="3200">
              <a:solidFill>
                <a:schemeClr val="tx1"/>
              </a:solidFill>
            </a:endParaRPr>
          </a:p>
        </p:txBody>
      </p:sp>
      <p:sp>
        <p:nvSpPr>
          <p:cNvPr id="13" name="文本框 12"/>
          <p:cNvSpPr txBox="1"/>
          <p:nvPr/>
        </p:nvSpPr>
        <p:spPr>
          <a:xfrm>
            <a:off x="260985" y="2955290"/>
            <a:ext cx="1682750" cy="1383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p>
            <a:r>
              <a:rPr lang="en-US" altLang="zh-CN" sz="2800"/>
              <a:t>on a Christmas morning</a:t>
            </a:r>
            <a:endParaRPr lang="en-US" altLang="zh-CN" sz="2800"/>
          </a:p>
        </p:txBody>
      </p:sp>
      <p:sp>
        <p:nvSpPr>
          <p:cNvPr id="14" name="文本框 13"/>
          <p:cNvSpPr txBox="1"/>
          <p:nvPr/>
        </p:nvSpPr>
        <p:spPr>
          <a:xfrm>
            <a:off x="2918460" y="3001645"/>
            <a:ext cx="1864360" cy="95313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p>
            <a:r>
              <a:rPr lang="en-US" altLang="zh-CN" sz="2800"/>
              <a:t>in the living room</a:t>
            </a:r>
            <a:endParaRPr lang="en-US" altLang="zh-CN" sz="2800"/>
          </a:p>
        </p:txBody>
      </p:sp>
      <p:sp>
        <p:nvSpPr>
          <p:cNvPr id="15" name="文本框 14"/>
          <p:cNvSpPr txBox="1"/>
          <p:nvPr/>
        </p:nvSpPr>
        <p:spPr>
          <a:xfrm>
            <a:off x="5170170" y="2893695"/>
            <a:ext cx="2947670" cy="224536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p>
            <a:r>
              <a:rPr lang="en-US" altLang="zh-CN" sz="2800" u="sng"/>
              <a:t>I (</a:t>
            </a:r>
            <a:r>
              <a:rPr lang="en-US" altLang="zh-CN" sz="2800" u="sng">
                <a:solidFill>
                  <a:srgbClr val="FF0000"/>
                </a:solidFill>
              </a:rPr>
              <a:t>father</a:t>
            </a:r>
            <a:r>
              <a:rPr lang="en-US" altLang="zh-CN" sz="2800" u="sng"/>
              <a:t>)</a:t>
            </a:r>
            <a:endParaRPr lang="en-US" altLang="zh-CN" sz="2800" u="sng"/>
          </a:p>
          <a:p>
            <a:r>
              <a:rPr lang="en-US" altLang="zh-CN" sz="2800" u="sng"/>
              <a:t>Christy (</a:t>
            </a:r>
            <a:r>
              <a:rPr lang="en-US" altLang="zh-CN" sz="2800">
                <a:solidFill>
                  <a:srgbClr val="FF0000"/>
                </a:solidFill>
              </a:rPr>
              <a:t>6-year-old daughter</a:t>
            </a:r>
            <a:r>
              <a:rPr lang="en-US" altLang="zh-CN" sz="2800"/>
              <a:t>)</a:t>
            </a:r>
            <a:endParaRPr lang="en-US" altLang="zh-CN" sz="2800" u="sng"/>
          </a:p>
          <a:p>
            <a:r>
              <a:rPr lang="en-US" altLang="zh-CN" sz="2800"/>
              <a:t>Brenda(</a:t>
            </a:r>
            <a:r>
              <a:rPr lang="en-US" altLang="zh-CN" sz="2800">
                <a:solidFill>
                  <a:srgbClr val="FF0000"/>
                </a:solidFill>
              </a:rPr>
              <a:t>wife</a:t>
            </a:r>
            <a:r>
              <a:rPr lang="en-US" altLang="zh-CN" sz="2800"/>
              <a:t>)</a:t>
            </a:r>
            <a:endParaRPr lang="en-US" altLang="zh-CN" sz="2800"/>
          </a:p>
          <a:p>
            <a:r>
              <a:rPr lang="en-US" altLang="zh-CN" sz="2800"/>
              <a:t>children</a:t>
            </a:r>
            <a:endParaRPr lang="en-US" altLang="zh-CN" sz="2800"/>
          </a:p>
        </p:txBody>
      </p:sp>
      <p:sp>
        <p:nvSpPr>
          <p:cNvPr id="16" name="文本框 15"/>
          <p:cNvSpPr txBox="1"/>
          <p:nvPr/>
        </p:nvSpPr>
        <p:spPr>
          <a:xfrm>
            <a:off x="8597900" y="2863215"/>
            <a:ext cx="3409950" cy="1383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p>
            <a:r>
              <a:rPr lang="en-US" altLang="zh-CN" sz="2800"/>
              <a:t>I mistook a gift from my daughter for a gag gift when opening it.</a:t>
            </a:r>
            <a:endParaRPr lang="en-US" altLang="zh-CN" sz="2800"/>
          </a:p>
        </p:txBody>
      </p:sp>
      <p:sp>
        <p:nvSpPr>
          <p:cNvPr id="17" name="文本框 16"/>
          <p:cNvSpPr txBox="1"/>
          <p:nvPr/>
        </p:nvSpPr>
        <p:spPr>
          <a:xfrm>
            <a:off x="24765" y="4708525"/>
            <a:ext cx="2155190" cy="6451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p>
            <a:r>
              <a:rPr lang="en-US" altLang="zh-CN" sz="3600"/>
              <a:t>Main idea:</a:t>
            </a:r>
            <a:endParaRPr lang="en-US" altLang="zh-CN" sz="3600"/>
          </a:p>
        </p:txBody>
      </p:sp>
      <p:sp>
        <p:nvSpPr>
          <p:cNvPr id="18" name="文本框 17"/>
          <p:cNvSpPr txBox="1"/>
          <p:nvPr/>
        </p:nvSpPr>
        <p:spPr>
          <a:xfrm>
            <a:off x="913130" y="5420360"/>
            <a:ext cx="11094720" cy="95313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p>
            <a:r>
              <a:rPr lang="en-US" altLang="zh-CN" sz="2800"/>
              <a:t>     On a Christmas morning, I was opening gifts in the living room. However, I mistook the last one as a gag gift, which actually came from my daughter.</a:t>
            </a:r>
            <a:endParaRPr lang="en-US" altLang="zh-CN" sz="2800"/>
          </a:p>
        </p:txBody>
      </p:sp>
      <p:sp>
        <p:nvSpPr>
          <p:cNvPr id="2" name="文本框 1"/>
          <p:cNvSpPr txBox="1"/>
          <p:nvPr/>
        </p:nvSpPr>
        <p:spPr>
          <a:xfrm>
            <a:off x="8846820" y="3001645"/>
            <a:ext cx="1123950" cy="368300"/>
          </a:xfrm>
          <a:prstGeom prst="rect">
            <a:avLst/>
          </a:prstGeom>
          <a:solidFill>
            <a:schemeClr val="bg1"/>
          </a:solidFill>
        </p:spPr>
        <p:txBody>
          <a:bodyPr wrap="square" rtlCol="0">
            <a:spAutoFit/>
          </a:bodyPr>
          <a:p>
            <a:endParaRPr lang="zh-CN" altLang="en-US"/>
          </a:p>
        </p:txBody>
      </p:sp>
      <p:sp>
        <p:nvSpPr>
          <p:cNvPr id="19" name="文本框 18"/>
          <p:cNvSpPr txBox="1"/>
          <p:nvPr/>
        </p:nvSpPr>
        <p:spPr>
          <a:xfrm>
            <a:off x="11108055" y="3371215"/>
            <a:ext cx="777240"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ppt_y</p:attrName>
                                        </p:attrNameLst>
                                      </p:cBhvr>
                                      <p:tavLst>
                                        <p:tav tm="0">
                                          <p:val>
                                            <p:strVal val="#ppt_y+#ppt_h*1.125000"/>
                                          </p:val>
                                        </p:tav>
                                        <p:tav tm="100000">
                                          <p:val>
                                            <p:strVal val="#ppt_y"/>
                                          </p:val>
                                        </p:tav>
                                      </p:tavLst>
                                    </p:anim>
                                    <p:animEffect transition="in" filter="wipe(up)">
                                      <p:cBhvr>
                                        <p:cTn id="8" dur="500"/>
                                        <p:tgtEl>
                                          <p:spTgt spid="1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p:tgtEl>
                                          <p:spTgt spid="14"/>
                                        </p:tgtEl>
                                        <p:attrNameLst>
                                          <p:attrName>ppt_y</p:attrName>
                                        </p:attrNameLst>
                                      </p:cBhvr>
                                      <p:tavLst>
                                        <p:tav tm="0">
                                          <p:val>
                                            <p:strVal val="#ppt_y+#ppt_h*1.125000"/>
                                          </p:val>
                                        </p:tav>
                                        <p:tav tm="100000">
                                          <p:val>
                                            <p:strVal val="#ppt_y"/>
                                          </p:val>
                                        </p:tav>
                                      </p:tavLst>
                                    </p:anim>
                                    <p:animEffect transition="in" filter="wipe(up)">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p:tgtEl>
                                          <p:spTgt spid="15"/>
                                        </p:tgtEl>
                                        <p:attrNameLst>
                                          <p:attrName>ppt_y</p:attrName>
                                        </p:attrNameLst>
                                      </p:cBhvr>
                                      <p:tavLst>
                                        <p:tav tm="0">
                                          <p:val>
                                            <p:strVal val="#ppt_y+#ppt_h*1.125000"/>
                                          </p:val>
                                        </p:tav>
                                        <p:tav tm="100000">
                                          <p:val>
                                            <p:strVal val="#ppt_y"/>
                                          </p:val>
                                        </p:tav>
                                      </p:tavLst>
                                    </p:anim>
                                    <p:animEffect transition="in" filter="wipe(up)">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p:tgtEl>
                                          <p:spTgt spid="16"/>
                                        </p:tgtEl>
                                        <p:attrNameLst>
                                          <p:attrName>ppt_y</p:attrName>
                                        </p:attrNameLst>
                                      </p:cBhvr>
                                      <p:tavLst>
                                        <p:tav tm="0">
                                          <p:val>
                                            <p:strVal val="#ppt_y+#ppt_h*1.125000"/>
                                          </p:val>
                                        </p:tav>
                                        <p:tav tm="100000">
                                          <p:val>
                                            <p:strVal val="#ppt_y"/>
                                          </p:val>
                                        </p:tav>
                                      </p:tavLst>
                                    </p:anim>
                                    <p:animEffect transition="in" filter="wipe(up)">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2"/>
                                        </p:tgtEl>
                                        <p:attrNameLst>
                                          <p:attrName>ppt_x</p:attrName>
                                        </p:attrNameLst>
                                      </p:cBhvr>
                                      <p:tavLst>
                                        <p:tav tm="0">
                                          <p:val>
                                            <p:strVal val="ppt_x"/>
                                          </p:val>
                                        </p:tav>
                                        <p:tav tm="100000">
                                          <p:val>
                                            <p:strVal val="ppt_x"/>
                                          </p:val>
                                        </p:tav>
                                      </p:tavLst>
                                    </p:anim>
                                    <p:anim calcmode="lin" valueType="num">
                                      <p:cBhvr additive="base">
                                        <p:cTn id="31" dur="500"/>
                                        <p:tgtEl>
                                          <p:spTgt spid="2"/>
                                        </p:tgtEl>
                                        <p:attrNameLst>
                                          <p:attrName>ppt_y</p:attrName>
                                        </p:attrNameLst>
                                      </p:cBhvr>
                                      <p:tavLst>
                                        <p:tav tm="0">
                                          <p:val>
                                            <p:strVal val="ppt_y"/>
                                          </p:val>
                                        </p:tav>
                                        <p:tav tm="100000">
                                          <p:val>
                                            <p:strVal val="1+ppt_h/2"/>
                                          </p:val>
                                        </p:tav>
                                      </p:tavLst>
                                    </p:anim>
                                    <p:set>
                                      <p:cBhvr>
                                        <p:cTn id="32" dur="1" fill="hold">
                                          <p:stCondLst>
                                            <p:cond delay="499"/>
                                          </p:stCondLst>
                                        </p:cTn>
                                        <p:tgtEl>
                                          <p:spTgt spid="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19"/>
                                        </p:tgtEl>
                                        <p:attrNameLst>
                                          <p:attrName>ppt_x</p:attrName>
                                        </p:attrNameLst>
                                      </p:cBhvr>
                                      <p:tavLst>
                                        <p:tav tm="0">
                                          <p:val>
                                            <p:strVal val="ppt_x"/>
                                          </p:val>
                                        </p:tav>
                                        <p:tav tm="100000">
                                          <p:val>
                                            <p:strVal val="ppt_x"/>
                                          </p:val>
                                        </p:tav>
                                      </p:tavLst>
                                    </p:anim>
                                    <p:anim calcmode="lin" valueType="num">
                                      <p:cBhvr additive="base">
                                        <p:cTn id="37" dur="500"/>
                                        <p:tgtEl>
                                          <p:spTgt spid="19"/>
                                        </p:tgtEl>
                                        <p:attrNameLst>
                                          <p:attrName>ppt_y</p:attrName>
                                        </p:attrNameLst>
                                      </p:cBhvr>
                                      <p:tavLst>
                                        <p:tav tm="0">
                                          <p:val>
                                            <p:strVal val="ppt_y"/>
                                          </p:val>
                                        </p:tav>
                                        <p:tav tm="100000">
                                          <p:val>
                                            <p:strVal val="1+ppt_h/2"/>
                                          </p:val>
                                        </p:tav>
                                      </p:tavLst>
                                    </p:anim>
                                    <p:set>
                                      <p:cBhvr>
                                        <p:cTn id="38" dur="1" fill="hold">
                                          <p:stCondLst>
                                            <p:cond delay="499"/>
                                          </p:stCondLst>
                                        </p:cTn>
                                        <p:tgtEl>
                                          <p:spTgt spid="1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p:tgtEl>
                                          <p:spTgt spid="18"/>
                                        </p:tgtEl>
                                        <p:attrNameLst>
                                          <p:attrName>ppt_y</p:attrName>
                                        </p:attrNameLst>
                                      </p:cBhvr>
                                      <p:tavLst>
                                        <p:tav tm="0">
                                          <p:val>
                                            <p:strVal val="#ppt_y+#ppt_h*1.125000"/>
                                          </p:val>
                                        </p:tav>
                                        <p:tav tm="100000">
                                          <p:val>
                                            <p:strVal val="#ppt_y"/>
                                          </p:val>
                                        </p:tav>
                                      </p:tavLst>
                                    </p:anim>
                                    <p:animEffect transition="in" filter="wipe(up)">
                                      <p:cBhvr>
                                        <p:cTn id="5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P spid="4" grpId="1" animBg="1"/>
      <p:bldP spid="8" grpId="1" animBg="1"/>
      <p:bldP spid="10" grpId="1" animBg="1"/>
      <p:bldP spid="12" grpId="1" animBg="1"/>
      <p:bldP spid="13" grpId="0" bldLvl="0" animBg="1"/>
      <p:bldP spid="13" grpId="1" animBg="1"/>
      <p:bldP spid="14" grpId="0" bldLvl="0" animBg="1"/>
      <p:bldP spid="14" grpId="1" animBg="1"/>
      <p:bldP spid="15" grpId="0" bldLvl="0" animBg="1"/>
      <p:bldP spid="15" grpId="1" animBg="1"/>
      <p:bldP spid="16" grpId="0" bldLvl="0" animBg="1"/>
      <p:bldP spid="16" grpId="1" animBg="1"/>
      <p:bldP spid="17" grpId="0" bldLvl="0" animBg="1"/>
      <p:bldP spid="17" grpId="1" animBg="1"/>
      <p:bldP spid="18" grpId="0" bldLvl="0" animBg="1"/>
      <p:bldP spid="18" grpId="1" animBg="1"/>
      <p:bldP spid="2" grpId="0" bldLvl="0" animBg="1"/>
      <p:bldP spid="19"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3519805" cy="6451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p>
            <a:r>
              <a:rPr lang="en-US" altLang="zh-CN" sz="3600"/>
              <a:t>Plot and emotion:</a:t>
            </a:r>
            <a:endParaRPr lang="en-US" altLang="zh-CN" sz="3600"/>
          </a:p>
        </p:txBody>
      </p:sp>
      <p:cxnSp>
        <p:nvCxnSpPr>
          <p:cNvPr id="7" name="直接连接符 6"/>
          <p:cNvCxnSpPr/>
          <p:nvPr/>
        </p:nvCxnSpPr>
        <p:spPr>
          <a:xfrm>
            <a:off x="2699048" y="4409639"/>
            <a:ext cx="149059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4171315" y="1557020"/>
            <a:ext cx="2313305" cy="28448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484620" y="1604010"/>
            <a:ext cx="2470150" cy="27044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8954975" y="4308568"/>
            <a:ext cx="47801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698750" y="4417060"/>
            <a:ext cx="1411605" cy="46037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p>
            <a:r>
              <a:rPr lang="en-US" altLang="zh-CN" sz="2400"/>
              <a:t>Beginning</a:t>
            </a:r>
            <a:endParaRPr lang="en-US" altLang="zh-CN" sz="2400"/>
          </a:p>
        </p:txBody>
      </p:sp>
      <p:sp>
        <p:nvSpPr>
          <p:cNvPr id="8" name="文本框 7"/>
          <p:cNvSpPr txBox="1"/>
          <p:nvPr/>
        </p:nvSpPr>
        <p:spPr>
          <a:xfrm rot="18540000">
            <a:off x="4309745" y="3117850"/>
            <a:ext cx="1973580" cy="46037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p>
            <a:r>
              <a:rPr lang="en-US" altLang="zh-CN" sz="2400"/>
              <a:t>Rising action</a:t>
            </a:r>
            <a:endParaRPr lang="en-US" altLang="zh-CN" sz="2400"/>
          </a:p>
        </p:txBody>
      </p:sp>
      <p:sp>
        <p:nvSpPr>
          <p:cNvPr id="9" name="文本框 8"/>
          <p:cNvSpPr txBox="1"/>
          <p:nvPr/>
        </p:nvSpPr>
        <p:spPr>
          <a:xfrm>
            <a:off x="5847715" y="1399540"/>
            <a:ext cx="1193800" cy="46037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p>
            <a:r>
              <a:rPr lang="en-US" altLang="zh-CN" sz="2400"/>
              <a:t>Climax</a:t>
            </a:r>
            <a:endParaRPr lang="en-US" altLang="zh-CN" sz="2400"/>
          </a:p>
        </p:txBody>
      </p:sp>
      <p:sp>
        <p:nvSpPr>
          <p:cNvPr id="10" name="文本框 9"/>
          <p:cNvSpPr txBox="1"/>
          <p:nvPr/>
        </p:nvSpPr>
        <p:spPr>
          <a:xfrm>
            <a:off x="8595360" y="4308475"/>
            <a:ext cx="1196975" cy="46037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p>
            <a:r>
              <a:rPr lang="en-US" altLang="zh-CN" sz="2400"/>
              <a:t>Ending</a:t>
            </a:r>
            <a:endParaRPr lang="en-US" altLang="zh-CN" sz="2400"/>
          </a:p>
        </p:txBody>
      </p:sp>
      <p:sp>
        <p:nvSpPr>
          <p:cNvPr id="11" name="文本框 10"/>
          <p:cNvSpPr txBox="1"/>
          <p:nvPr/>
        </p:nvSpPr>
        <p:spPr>
          <a:xfrm rot="2760000">
            <a:off x="6539865" y="2800350"/>
            <a:ext cx="1917700" cy="46037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p>
            <a:r>
              <a:rPr lang="en-US" altLang="zh-CN" sz="2400"/>
              <a:t>Falling action</a:t>
            </a:r>
            <a:endParaRPr lang="en-US" altLang="zh-CN" sz="2400"/>
          </a:p>
        </p:txBody>
      </p:sp>
      <p:sp>
        <p:nvSpPr>
          <p:cNvPr id="12" name="文本框 11"/>
          <p:cNvSpPr txBox="1"/>
          <p:nvPr/>
        </p:nvSpPr>
        <p:spPr>
          <a:xfrm>
            <a:off x="215265" y="4768850"/>
            <a:ext cx="3753485" cy="706755"/>
          </a:xfrm>
          <a:prstGeom prst="rect">
            <a:avLst/>
          </a:prstGeom>
          <a:solidFill>
            <a:schemeClr val="accent2">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p>
            <a:r>
              <a:rPr lang="en-US" altLang="zh-CN" sz="2000"/>
              <a:t>Para1: I was opening gifts with other adults in the living room</a:t>
            </a:r>
            <a:endParaRPr lang="en-US" altLang="zh-CN" sz="2000"/>
          </a:p>
        </p:txBody>
      </p:sp>
      <p:sp>
        <p:nvSpPr>
          <p:cNvPr id="13" name="文本框 12"/>
          <p:cNvSpPr txBox="1"/>
          <p:nvPr/>
        </p:nvSpPr>
        <p:spPr>
          <a:xfrm>
            <a:off x="215265" y="3204210"/>
            <a:ext cx="4300855" cy="706755"/>
          </a:xfrm>
          <a:prstGeom prst="rect">
            <a:avLst/>
          </a:prstGeom>
          <a:solidFill>
            <a:schemeClr val="accent2">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p>
            <a:r>
              <a:rPr lang="en-US" altLang="zh-CN" sz="2000"/>
              <a:t>Para2: My wife and her family have a tradition of getting each other gag gifts.</a:t>
            </a:r>
            <a:endParaRPr lang="en-US" altLang="zh-CN" sz="2000"/>
          </a:p>
        </p:txBody>
      </p:sp>
      <p:sp>
        <p:nvSpPr>
          <p:cNvPr id="15" name="文本框 14"/>
          <p:cNvSpPr txBox="1"/>
          <p:nvPr/>
        </p:nvSpPr>
        <p:spPr>
          <a:xfrm>
            <a:off x="1471295" y="2065020"/>
            <a:ext cx="4300855" cy="706755"/>
          </a:xfrm>
          <a:prstGeom prst="rect">
            <a:avLst/>
          </a:prstGeom>
          <a:solidFill>
            <a:schemeClr val="accent2">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p>
            <a:r>
              <a:rPr lang="en-US" altLang="zh-CN" sz="2000"/>
              <a:t>Para3: I opened the last one and concluded it a gag gift.</a:t>
            </a:r>
            <a:endParaRPr lang="en-US" altLang="zh-CN" sz="2000"/>
          </a:p>
        </p:txBody>
      </p:sp>
      <p:sp>
        <p:nvSpPr>
          <p:cNvPr id="16" name="文本框 15"/>
          <p:cNvSpPr txBox="1"/>
          <p:nvPr/>
        </p:nvSpPr>
        <p:spPr>
          <a:xfrm>
            <a:off x="4294505" y="622300"/>
            <a:ext cx="4300855" cy="706755"/>
          </a:xfrm>
          <a:prstGeom prst="rect">
            <a:avLst/>
          </a:prstGeom>
          <a:solidFill>
            <a:schemeClr val="accent2">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p>
            <a:r>
              <a:rPr lang="en-US" altLang="zh-CN" sz="2000"/>
              <a:t>Para4: Having failed to look at the name tag, I picked up the paper and read it.</a:t>
            </a:r>
            <a:endParaRPr lang="en-US" altLang="zh-CN" sz="2000"/>
          </a:p>
        </p:txBody>
      </p:sp>
      <p:sp>
        <p:nvSpPr>
          <p:cNvPr id="18" name="文本框 17"/>
          <p:cNvSpPr txBox="1"/>
          <p:nvPr/>
        </p:nvSpPr>
        <p:spPr>
          <a:xfrm>
            <a:off x="8038465" y="2417445"/>
            <a:ext cx="1753870" cy="398780"/>
          </a:xfrm>
          <a:prstGeom prst="rect">
            <a:avLst/>
          </a:prstGeom>
          <a:solidFill>
            <a:schemeClr val="accent2">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p>
            <a:r>
              <a:rPr lang="en-US" altLang="zh-CN" sz="2000"/>
              <a:t>      ?</a:t>
            </a:r>
            <a:endParaRPr lang="en-US" altLang="zh-CN" sz="2000"/>
          </a:p>
        </p:txBody>
      </p:sp>
      <p:sp>
        <p:nvSpPr>
          <p:cNvPr id="100" name="文本框 99"/>
          <p:cNvSpPr txBox="1"/>
          <p:nvPr/>
        </p:nvSpPr>
        <p:spPr>
          <a:xfrm>
            <a:off x="4110355" y="4907915"/>
            <a:ext cx="7712710" cy="829945"/>
          </a:xfrm>
          <a:prstGeom prst="rect">
            <a:avLst/>
          </a:prstGeom>
          <a:noFill/>
          <a:ln w="9525">
            <a:noFill/>
          </a:ln>
        </p:spPr>
        <p:txBody>
          <a:bodyPr wrap="square">
            <a:spAutoFit/>
          </a:bodyPr>
          <a:p>
            <a:pPr indent="0"/>
            <a:r>
              <a:rPr lang="en-US" sz="2400" b="0">
                <a:latin typeface="Times New Roman" panose="02020603050405020304" charset="0"/>
                <a:ea typeface="宋体" panose="02010600030101010101" pitchFamily="2" charset="-122"/>
              </a:rPr>
              <a:t>Para1:On the tag were the letters that read, </a:t>
            </a:r>
            <a:r>
              <a:rPr lang="en-US" sz="2400" b="0">
                <a:solidFill>
                  <a:srgbClr val="FF0000"/>
                </a:solidFill>
                <a:latin typeface="Times New Roman" panose="02020603050405020304" charset="0"/>
                <a:ea typeface="宋体" panose="02010600030101010101" pitchFamily="2" charset="-122"/>
              </a:rPr>
              <a:t>"To Dad, Love Christy"</a:t>
            </a:r>
            <a:r>
              <a:rPr lang="en-US" sz="2400" b="0">
                <a:latin typeface="Times New Roman" panose="02020603050405020304" charset="0"/>
                <a:ea typeface="宋体" panose="02010600030101010101" pitchFamily="2" charset="-122"/>
              </a:rPr>
              <a:t>.</a:t>
            </a:r>
            <a:endParaRPr lang="en-US" altLang="en-US" sz="2400" b="0">
              <a:latin typeface="Times New Roman" panose="02020603050405020304" charset="0"/>
              <a:ea typeface="宋体" panose="02010600030101010101" pitchFamily="2" charset="-122"/>
            </a:endParaRPr>
          </a:p>
        </p:txBody>
      </p:sp>
      <p:sp>
        <p:nvSpPr>
          <p:cNvPr id="19" name="文本框 18"/>
          <p:cNvSpPr txBox="1"/>
          <p:nvPr/>
        </p:nvSpPr>
        <p:spPr>
          <a:xfrm>
            <a:off x="4189730" y="5800725"/>
            <a:ext cx="8002905" cy="829945"/>
          </a:xfrm>
          <a:prstGeom prst="rect">
            <a:avLst/>
          </a:prstGeom>
          <a:noFill/>
          <a:ln w="9525">
            <a:noFill/>
          </a:ln>
        </p:spPr>
        <p:txBody>
          <a:bodyPr wrap="square">
            <a:spAutoFit/>
          </a:bodyPr>
          <a:p>
            <a:pPr indent="0"/>
            <a:r>
              <a:rPr lang="en-US" sz="2400" b="0">
                <a:latin typeface="Times New Roman" panose="02020603050405020304" charset="0"/>
                <a:ea typeface="宋体" panose="02010600030101010101" pitchFamily="2" charset="-122"/>
              </a:rPr>
              <a:t>Para 2:Staring</a:t>
            </a:r>
            <a:r>
              <a:rPr lang="en-US" sz="2400" b="0">
                <a:latin typeface="Times New Roman" panose="02020603050405020304" charset="0"/>
                <a:ea typeface="宋体" panose="02010600030101010101" pitchFamily="2" charset="-122"/>
                <a:cs typeface="Times New Roman" panose="02020603050405020304" charset="0"/>
              </a:rPr>
              <a:t> </a:t>
            </a:r>
            <a:r>
              <a:rPr lang="en-US" sz="2400" b="0">
                <a:latin typeface="Times New Roman" panose="02020603050405020304" charset="0"/>
                <a:ea typeface="宋体" panose="02010600030101010101" pitchFamily="2" charset="-122"/>
              </a:rPr>
              <a:t>at the gift, I suddenly thought</a:t>
            </a:r>
            <a:r>
              <a:rPr lang="en-US" sz="2400" b="0">
                <a:latin typeface="Times New Roman" panose="02020603050405020304" charset="0"/>
                <a:ea typeface="宋体" panose="02010600030101010101" pitchFamily="2" charset="-122"/>
                <a:cs typeface="Times New Roman" panose="02020603050405020304" charset="0"/>
              </a:rPr>
              <a:t> </a:t>
            </a:r>
            <a:r>
              <a:rPr lang="en-US" sz="2400" b="0">
                <a:latin typeface="Times New Roman" panose="02020603050405020304" charset="0"/>
                <a:ea typeface="宋体" panose="02010600030101010101" pitchFamily="2" charset="-122"/>
              </a:rPr>
              <a:t>of a</a:t>
            </a:r>
            <a:r>
              <a:rPr lang="en-US" sz="2400" b="0">
                <a:latin typeface="Times New Roman" panose="02020603050405020304" charset="0"/>
                <a:ea typeface="宋体" panose="02010600030101010101" pitchFamily="2" charset="-122"/>
                <a:cs typeface="Times New Roman" panose="02020603050405020304" charset="0"/>
              </a:rPr>
              <a:t> </a:t>
            </a:r>
            <a:r>
              <a:rPr lang="en-US" sz="2400" b="0">
                <a:latin typeface="Times New Roman" panose="02020603050405020304" charset="0"/>
                <a:ea typeface="宋体" panose="02010600030101010101" pitchFamily="2" charset="-122"/>
              </a:rPr>
              <a:t>way</a:t>
            </a:r>
            <a:r>
              <a:rPr lang="en-US" sz="2400" b="0">
                <a:latin typeface="Times New Roman" panose="02020603050405020304" charset="0"/>
                <a:ea typeface="宋体" panose="02010600030101010101" pitchFamily="2" charset="-122"/>
                <a:cs typeface="Times New Roman" panose="02020603050405020304" charset="0"/>
              </a:rPr>
              <a:t> </a:t>
            </a:r>
            <a:r>
              <a:rPr lang="en-US" sz="2400" b="0">
                <a:latin typeface="Times New Roman" panose="02020603050405020304" charset="0"/>
                <a:ea typeface="宋体" panose="02010600030101010101" pitchFamily="2" charset="-122"/>
              </a:rPr>
              <a:t>to</a:t>
            </a:r>
            <a:r>
              <a:rPr lang="en-US" sz="2400" b="0">
                <a:latin typeface="Times New Roman" panose="02020603050405020304" charset="0"/>
                <a:ea typeface="宋体" panose="02010600030101010101" pitchFamily="2" charset="-122"/>
                <a:cs typeface="Times New Roman" panose="02020603050405020304" charset="0"/>
              </a:rPr>
              <a:t> </a:t>
            </a:r>
            <a:r>
              <a:rPr lang="en-US" sz="2400" b="0">
                <a:latin typeface="Times New Roman" panose="02020603050405020304" charset="0"/>
                <a:ea typeface="宋体" panose="02010600030101010101" pitchFamily="2" charset="-122"/>
              </a:rPr>
              <a:t>lift her up.</a:t>
            </a:r>
            <a:endParaRPr lang="en-US" altLang="en-US" sz="2400" b="0">
              <a:latin typeface="Times New Roman" panose="02020603050405020304" charset="0"/>
              <a:ea typeface="宋体" panose="02010600030101010101" pitchFamily="2" charset="-122"/>
            </a:endParaRPr>
          </a:p>
        </p:txBody>
      </p:sp>
      <p:sp>
        <p:nvSpPr>
          <p:cNvPr id="20" name="椭圆 19"/>
          <p:cNvSpPr/>
          <p:nvPr/>
        </p:nvSpPr>
        <p:spPr>
          <a:xfrm>
            <a:off x="10267950" y="6055995"/>
            <a:ext cx="1516380" cy="6565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7802880" y="5739765"/>
            <a:ext cx="3553460" cy="521970"/>
          </a:xfrm>
          <a:prstGeom prst="rect">
            <a:avLst/>
          </a:prstGeom>
          <a:solidFill>
            <a:schemeClr val="accent2">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p>
            <a:r>
              <a:rPr lang="en-US" altLang="zh-CN" sz="2800"/>
              <a:t>How to lift her up?</a:t>
            </a:r>
            <a:endParaRPr lang="en-US" altLang="zh-CN" sz="2800"/>
          </a:p>
        </p:txBody>
      </p:sp>
      <p:sp>
        <p:nvSpPr>
          <p:cNvPr id="23" name="文本框 22"/>
          <p:cNvSpPr txBox="1"/>
          <p:nvPr/>
        </p:nvSpPr>
        <p:spPr>
          <a:xfrm>
            <a:off x="3759835" y="2116455"/>
            <a:ext cx="1795780" cy="460375"/>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p>
            <a:r>
              <a:rPr lang="en-US" altLang="zh-CN" sz="2400"/>
              <a:t>disappointed</a:t>
            </a:r>
            <a:endParaRPr lang="en-US" altLang="zh-CN" sz="2400"/>
          </a:p>
        </p:txBody>
      </p:sp>
      <p:sp>
        <p:nvSpPr>
          <p:cNvPr id="26" name="文本框 25"/>
          <p:cNvSpPr txBox="1"/>
          <p:nvPr/>
        </p:nvSpPr>
        <p:spPr>
          <a:xfrm>
            <a:off x="1216660" y="4830445"/>
            <a:ext cx="2279650" cy="460375"/>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p>
            <a:r>
              <a:rPr lang="en-US" altLang="zh-CN" sz="2400"/>
              <a:t>happy/expectant</a:t>
            </a:r>
            <a:endParaRPr lang="en-US" altLang="zh-CN" sz="2400"/>
          </a:p>
        </p:txBody>
      </p:sp>
      <p:sp>
        <p:nvSpPr>
          <p:cNvPr id="27" name="文本框 26"/>
          <p:cNvSpPr txBox="1"/>
          <p:nvPr/>
        </p:nvSpPr>
        <p:spPr>
          <a:xfrm>
            <a:off x="954405" y="3364230"/>
            <a:ext cx="3154045" cy="460375"/>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p>
            <a:r>
              <a:rPr lang="en-US" altLang="zh-CN" sz="2400"/>
              <a:t>uneasy and embarassed</a:t>
            </a:r>
            <a:endParaRPr lang="en-US" altLang="zh-CN" sz="2400"/>
          </a:p>
        </p:txBody>
      </p:sp>
      <p:sp>
        <p:nvSpPr>
          <p:cNvPr id="31" name="文本框 30"/>
          <p:cNvSpPr txBox="1"/>
          <p:nvPr/>
        </p:nvSpPr>
        <p:spPr>
          <a:xfrm>
            <a:off x="5714365" y="184785"/>
            <a:ext cx="2207895" cy="460375"/>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p>
            <a:r>
              <a:rPr lang="en-US" altLang="zh-CN" sz="2400"/>
              <a:t>regretful, guilty, </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p:tgtEl>
                                          <p:spTgt spid="9"/>
                                        </p:tgtEl>
                                        <p:attrNameLst>
                                          <p:attrName>ppt_y</p:attrName>
                                        </p:attrNameLst>
                                      </p:cBhvr>
                                      <p:tavLst>
                                        <p:tav tm="0">
                                          <p:val>
                                            <p:strVal val="#ppt_y+#ppt_h*1.125000"/>
                                          </p:val>
                                        </p:tav>
                                        <p:tav tm="100000">
                                          <p:val>
                                            <p:strVal val="#ppt_y"/>
                                          </p:val>
                                        </p:tav>
                                      </p:tavLst>
                                    </p:anim>
                                    <p:animEffect transition="in" filter="wipe(up)">
                                      <p:cBhvr>
                                        <p:cTn id="12" dur="500"/>
                                        <p:tgtEl>
                                          <p:spTgt spid="9"/>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ppt_y</p:attrName>
                                        </p:attrNameLst>
                                      </p:cBhvr>
                                      <p:tavLst>
                                        <p:tav tm="0">
                                          <p:val>
                                            <p:strVal val="#ppt_y+#ppt_h*1.125000"/>
                                          </p:val>
                                        </p:tav>
                                        <p:tav tm="100000">
                                          <p:val>
                                            <p:strVal val="#ppt_y"/>
                                          </p:val>
                                        </p:tav>
                                      </p:tavLst>
                                    </p:anim>
                                    <p:animEffect transition="in" filter="wipe(up)">
                                      <p:cBhvr>
                                        <p:cTn id="16" dur="500"/>
                                        <p:tgtEl>
                                          <p:spTgt spid="11"/>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p:tgtEl>
                                          <p:spTgt spid="10"/>
                                        </p:tgtEl>
                                        <p:attrNameLst>
                                          <p:attrName>ppt_y</p:attrName>
                                        </p:attrNameLst>
                                      </p:cBhvr>
                                      <p:tavLst>
                                        <p:tav tm="0">
                                          <p:val>
                                            <p:strVal val="#ppt_y+#ppt_h*1.125000"/>
                                          </p:val>
                                        </p:tav>
                                        <p:tav tm="100000">
                                          <p:val>
                                            <p:strVal val="#ppt_y"/>
                                          </p:val>
                                        </p:tav>
                                      </p:tavLst>
                                    </p:anim>
                                    <p:animEffect transition="in" filter="wipe(up)">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p:tgtEl>
                                          <p:spTgt spid="12"/>
                                        </p:tgtEl>
                                        <p:attrNameLst>
                                          <p:attrName>ppt_y</p:attrName>
                                        </p:attrNameLst>
                                      </p:cBhvr>
                                      <p:tavLst>
                                        <p:tav tm="0">
                                          <p:val>
                                            <p:strVal val="#ppt_y+#ppt_h*1.125000"/>
                                          </p:val>
                                        </p:tav>
                                        <p:tav tm="100000">
                                          <p:val>
                                            <p:strVal val="#ppt_y"/>
                                          </p:val>
                                        </p:tav>
                                      </p:tavLst>
                                    </p:anim>
                                    <p:animEffect transition="in" filter="wipe(up)">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p:tgtEl>
                                          <p:spTgt spid="13"/>
                                        </p:tgtEl>
                                        <p:attrNameLst>
                                          <p:attrName>ppt_y</p:attrName>
                                        </p:attrNameLst>
                                      </p:cBhvr>
                                      <p:tavLst>
                                        <p:tav tm="0">
                                          <p:val>
                                            <p:strVal val="#ppt_y+#ppt_h*1.125000"/>
                                          </p:val>
                                        </p:tav>
                                        <p:tav tm="100000">
                                          <p:val>
                                            <p:strVal val="#ppt_y"/>
                                          </p:val>
                                        </p:tav>
                                      </p:tavLst>
                                    </p:anim>
                                    <p:animEffect transition="in" filter="wipe(up)">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p:tgtEl>
                                          <p:spTgt spid="15"/>
                                        </p:tgtEl>
                                        <p:attrNameLst>
                                          <p:attrName>ppt_y</p:attrName>
                                        </p:attrNameLst>
                                      </p:cBhvr>
                                      <p:tavLst>
                                        <p:tav tm="0">
                                          <p:val>
                                            <p:strVal val="#ppt_y+#ppt_h*1.125000"/>
                                          </p:val>
                                        </p:tav>
                                        <p:tav tm="100000">
                                          <p:val>
                                            <p:strVal val="#ppt_y"/>
                                          </p:val>
                                        </p:tav>
                                      </p:tavLst>
                                    </p:anim>
                                    <p:animEffect transition="in" filter="wipe(up)">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p:tgtEl>
                                          <p:spTgt spid="16"/>
                                        </p:tgtEl>
                                        <p:attrNameLst>
                                          <p:attrName>ppt_y</p:attrName>
                                        </p:attrNameLst>
                                      </p:cBhvr>
                                      <p:tavLst>
                                        <p:tav tm="0">
                                          <p:val>
                                            <p:strVal val="#ppt_y+#ppt_h*1.125000"/>
                                          </p:val>
                                        </p:tav>
                                        <p:tav tm="100000">
                                          <p:val>
                                            <p:strVal val="#ppt_y"/>
                                          </p:val>
                                        </p:tav>
                                      </p:tavLst>
                                    </p:anim>
                                    <p:animEffect transition="in" filter="wipe(up)">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p:tgtEl>
                                          <p:spTgt spid="26"/>
                                        </p:tgtEl>
                                        <p:attrNameLst>
                                          <p:attrName>ppt_y</p:attrName>
                                        </p:attrNameLst>
                                      </p:cBhvr>
                                      <p:tavLst>
                                        <p:tav tm="0">
                                          <p:val>
                                            <p:strVal val="#ppt_y+#ppt_h*1.125000"/>
                                          </p:val>
                                        </p:tav>
                                        <p:tav tm="100000">
                                          <p:val>
                                            <p:strVal val="#ppt_y"/>
                                          </p:val>
                                        </p:tav>
                                      </p:tavLst>
                                    </p:anim>
                                    <p:animEffect transition="in" filter="wipe(up)">
                                      <p:cBhvr>
                                        <p:cTn id="50" dur="500"/>
                                        <p:tgtEl>
                                          <p:spTgt spid="26"/>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p:tgtEl>
                                          <p:spTgt spid="27"/>
                                        </p:tgtEl>
                                        <p:attrNameLst>
                                          <p:attrName>ppt_y</p:attrName>
                                        </p:attrNameLst>
                                      </p:cBhvr>
                                      <p:tavLst>
                                        <p:tav tm="0">
                                          <p:val>
                                            <p:strVal val="#ppt_y+#ppt_h*1.125000"/>
                                          </p:val>
                                        </p:tav>
                                        <p:tav tm="100000">
                                          <p:val>
                                            <p:strVal val="#ppt_y"/>
                                          </p:val>
                                        </p:tav>
                                      </p:tavLst>
                                    </p:anim>
                                    <p:animEffect transition="in" filter="wipe(up)">
                                      <p:cBhvr>
                                        <p:cTn id="56" dur="500"/>
                                        <p:tgtEl>
                                          <p:spTgt spid="27"/>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p:tgtEl>
                                          <p:spTgt spid="23"/>
                                        </p:tgtEl>
                                        <p:attrNameLst>
                                          <p:attrName>ppt_y</p:attrName>
                                        </p:attrNameLst>
                                      </p:cBhvr>
                                      <p:tavLst>
                                        <p:tav tm="0">
                                          <p:val>
                                            <p:strVal val="#ppt_y+#ppt_h*1.125000"/>
                                          </p:val>
                                        </p:tav>
                                        <p:tav tm="100000">
                                          <p:val>
                                            <p:strVal val="#ppt_y"/>
                                          </p:val>
                                        </p:tav>
                                      </p:tavLst>
                                    </p:anim>
                                    <p:animEffect transition="in" filter="wipe(up)">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anim calcmode="lin" valueType="num">
                                      <p:cBhvr additive="base">
                                        <p:cTn id="67" dur="500"/>
                                        <p:tgtEl>
                                          <p:spTgt spid="31"/>
                                        </p:tgtEl>
                                        <p:attrNameLst>
                                          <p:attrName>ppt_y</p:attrName>
                                        </p:attrNameLst>
                                      </p:cBhvr>
                                      <p:tavLst>
                                        <p:tav tm="0">
                                          <p:val>
                                            <p:strVal val="#ppt_y+#ppt_h*1.125000"/>
                                          </p:val>
                                        </p:tav>
                                        <p:tav tm="100000">
                                          <p:val>
                                            <p:strVal val="#ppt_y"/>
                                          </p:val>
                                        </p:tav>
                                      </p:tavLst>
                                    </p:anim>
                                    <p:animEffect transition="in" filter="wipe(up)">
                                      <p:cBhvr>
                                        <p:cTn id="68" dur="500"/>
                                        <p:tgtEl>
                                          <p:spTgt spid="31"/>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grpId="0" nodeType="clickEffect">
                                  <p:stCondLst>
                                    <p:cond delay="0"/>
                                  </p:stCondLst>
                                  <p:childTnLst>
                                    <p:set>
                                      <p:cBhvr>
                                        <p:cTn id="72" dur="1" fill="hold">
                                          <p:stCondLst>
                                            <p:cond delay="0"/>
                                          </p:stCondLst>
                                        </p:cTn>
                                        <p:tgtEl>
                                          <p:spTgt spid="18"/>
                                        </p:tgtEl>
                                        <p:attrNameLst>
                                          <p:attrName>style.visibility</p:attrName>
                                        </p:attrNameLst>
                                      </p:cBhvr>
                                      <p:to>
                                        <p:strVal val="visible"/>
                                      </p:to>
                                    </p:set>
                                    <p:anim calcmode="lin" valueType="num">
                                      <p:cBhvr additive="base">
                                        <p:cTn id="73" dur="500"/>
                                        <p:tgtEl>
                                          <p:spTgt spid="18"/>
                                        </p:tgtEl>
                                        <p:attrNameLst>
                                          <p:attrName>ppt_y</p:attrName>
                                        </p:attrNameLst>
                                      </p:cBhvr>
                                      <p:tavLst>
                                        <p:tav tm="0">
                                          <p:val>
                                            <p:strVal val="#ppt_y+#ppt_h*1.125000"/>
                                          </p:val>
                                        </p:tav>
                                        <p:tav tm="100000">
                                          <p:val>
                                            <p:strVal val="#ppt_y"/>
                                          </p:val>
                                        </p:tav>
                                      </p:tavLst>
                                    </p:anim>
                                    <p:animEffect transition="in" filter="wipe(up)">
                                      <p:cBhvr>
                                        <p:cTn id="74" dur="500"/>
                                        <p:tgtEl>
                                          <p:spTgt spid="18"/>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500" fill="hold"/>
                                        <p:tgtEl>
                                          <p:spTgt spid="19"/>
                                        </p:tgtEl>
                                        <p:attrNameLst>
                                          <p:attrName>ppt_x</p:attrName>
                                        </p:attrNameLst>
                                      </p:cBhvr>
                                      <p:tavLst>
                                        <p:tav tm="0">
                                          <p:val>
                                            <p:strVal val="#ppt_x"/>
                                          </p:val>
                                        </p:tav>
                                        <p:tav tm="100000">
                                          <p:val>
                                            <p:strVal val="#ppt_x"/>
                                          </p:val>
                                        </p:tav>
                                      </p:tavLst>
                                    </p:anim>
                                    <p:anim calcmode="lin" valueType="num">
                                      <p:cBhvr additive="base">
                                        <p:cTn id="8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2" presetClass="entr" presetSubtype="4" fill="hold" grpId="0" nodeType="clickEffect">
                                  <p:stCondLst>
                                    <p:cond delay="0"/>
                                  </p:stCondLst>
                                  <p:childTnLst>
                                    <p:set>
                                      <p:cBhvr>
                                        <p:cTn id="88" dur="1" fill="hold">
                                          <p:stCondLst>
                                            <p:cond delay="0"/>
                                          </p:stCondLst>
                                        </p:cTn>
                                        <p:tgtEl>
                                          <p:spTgt spid="20"/>
                                        </p:tgtEl>
                                        <p:attrNameLst>
                                          <p:attrName>style.visibility</p:attrName>
                                        </p:attrNameLst>
                                      </p:cBhvr>
                                      <p:to>
                                        <p:strVal val="visible"/>
                                      </p:to>
                                    </p:set>
                                    <p:anim calcmode="lin" valueType="num">
                                      <p:cBhvr additive="base">
                                        <p:cTn id="89" dur="500"/>
                                        <p:tgtEl>
                                          <p:spTgt spid="20"/>
                                        </p:tgtEl>
                                        <p:attrNameLst>
                                          <p:attrName>ppt_y</p:attrName>
                                        </p:attrNameLst>
                                      </p:cBhvr>
                                      <p:tavLst>
                                        <p:tav tm="0">
                                          <p:val>
                                            <p:strVal val="#ppt_y+#ppt_h*1.125000"/>
                                          </p:val>
                                        </p:tav>
                                        <p:tav tm="100000">
                                          <p:val>
                                            <p:strVal val="#ppt_y"/>
                                          </p:val>
                                        </p:tav>
                                      </p:tavLst>
                                    </p:anim>
                                    <p:animEffect transition="in" filter="wipe(up)">
                                      <p:cBhvr>
                                        <p:cTn id="90" dur="500"/>
                                        <p:tgtEl>
                                          <p:spTgt spid="20"/>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4" fill="hold" grpId="0" nodeType="clickEffect">
                                  <p:stCondLst>
                                    <p:cond delay="0"/>
                                  </p:stCondLst>
                                  <p:childTnLst>
                                    <p:set>
                                      <p:cBhvr>
                                        <p:cTn id="94" dur="1" fill="hold">
                                          <p:stCondLst>
                                            <p:cond delay="0"/>
                                          </p:stCondLst>
                                        </p:cTn>
                                        <p:tgtEl>
                                          <p:spTgt spid="21"/>
                                        </p:tgtEl>
                                        <p:attrNameLst>
                                          <p:attrName>style.visibility</p:attrName>
                                        </p:attrNameLst>
                                      </p:cBhvr>
                                      <p:to>
                                        <p:strVal val="visible"/>
                                      </p:to>
                                    </p:set>
                                    <p:anim calcmode="lin" valueType="num">
                                      <p:cBhvr additive="base">
                                        <p:cTn id="95" dur="500"/>
                                        <p:tgtEl>
                                          <p:spTgt spid="21"/>
                                        </p:tgtEl>
                                        <p:attrNameLst>
                                          <p:attrName>ppt_y</p:attrName>
                                        </p:attrNameLst>
                                      </p:cBhvr>
                                      <p:tavLst>
                                        <p:tav tm="0">
                                          <p:val>
                                            <p:strVal val="#ppt_y+#ppt_h*1.125000"/>
                                          </p:val>
                                        </p:tav>
                                        <p:tav tm="100000">
                                          <p:val>
                                            <p:strVal val="#ppt_y"/>
                                          </p:val>
                                        </p:tav>
                                      </p:tavLst>
                                    </p:anim>
                                    <p:animEffect transition="in" filter="wipe(up)">
                                      <p:cBhvr>
                                        <p:cTn id="9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14" grpId="1" animBg="1"/>
      <p:bldP spid="8" grpId="0" bldLvl="0" animBg="1"/>
      <p:bldP spid="8" grpId="1" animBg="1"/>
      <p:bldP spid="9" grpId="0" bldLvl="0" animBg="1"/>
      <p:bldP spid="9" grpId="1" animBg="1"/>
      <p:bldP spid="10" grpId="0" bldLvl="0" animBg="1"/>
      <p:bldP spid="10" grpId="1" animBg="1"/>
      <p:bldP spid="11" grpId="0" bldLvl="0" animBg="1"/>
      <p:bldP spid="11" grpId="1" animBg="1"/>
      <p:bldP spid="12" grpId="0" bldLvl="0" animBg="1"/>
      <p:bldP spid="12" grpId="1" animBg="1"/>
      <p:bldP spid="13" grpId="0" bldLvl="0" animBg="1"/>
      <p:bldP spid="13" grpId="1" animBg="1"/>
      <p:bldP spid="15" grpId="0" bldLvl="0" animBg="1"/>
      <p:bldP spid="15" grpId="1" animBg="1"/>
      <p:bldP spid="16" grpId="0" bldLvl="0" animBg="1"/>
      <p:bldP spid="16" grpId="1" animBg="1"/>
      <p:bldP spid="18" grpId="0" bldLvl="0" animBg="1"/>
      <p:bldP spid="18" grpId="1" animBg="1"/>
      <p:bldP spid="100" grpId="0"/>
      <p:bldP spid="100" grpId="1"/>
      <p:bldP spid="19" grpId="0"/>
      <p:bldP spid="19" grpId="1"/>
      <p:bldP spid="20" grpId="0" bldLvl="0" animBg="1"/>
      <p:bldP spid="20" grpId="1" animBg="1"/>
      <p:bldP spid="21" grpId="0" bldLvl="0" animBg="1"/>
      <p:bldP spid="21" grpId="1" animBg="1"/>
      <p:bldP spid="23" grpId="0" bldLvl="0" animBg="1"/>
      <p:bldP spid="26" grpId="0" bldLvl="0" animBg="1"/>
      <p:bldP spid="27" grpId="0" bldLvl="0" animBg="1"/>
      <p:bldP spid="3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8745" y="0"/>
            <a:ext cx="7650480" cy="5219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p>
            <a:r>
              <a:rPr lang="zh-CN" sz="2800"/>
              <a:t>捕捉和照应原文续写点，使文理通顺，合情合理</a:t>
            </a:r>
            <a:endParaRPr lang="zh-CN" sz="2800"/>
          </a:p>
        </p:txBody>
      </p:sp>
      <p:sp>
        <p:nvSpPr>
          <p:cNvPr id="5" name="文本框 4"/>
          <p:cNvSpPr txBox="1"/>
          <p:nvPr/>
        </p:nvSpPr>
        <p:spPr>
          <a:xfrm>
            <a:off x="417830" y="785495"/>
            <a:ext cx="11356340" cy="2306955"/>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p>
            <a:r>
              <a:rPr lang="en-US" sz="2400">
                <a:latin typeface="Times New Roman" panose="02020603050405020304" charset="0"/>
                <a:ea typeface="宋体" panose="02010600030101010101" pitchFamily="2" charset="-122"/>
                <a:sym typeface="+mn-ea"/>
              </a:rPr>
              <a:t>    It was our turn to open our presents this particular Christmas morning.</a:t>
            </a:r>
            <a:r>
              <a:rPr lang="en-US" sz="2400">
                <a:latin typeface="Times New Roman" panose="02020603050405020304" charset="0"/>
                <a:ea typeface="宋体" panose="02010600030101010101" pitchFamily="2" charset="-122"/>
                <a:cs typeface="Times New Roman" panose="02020603050405020304" charset="0"/>
                <a:sym typeface="+mn-ea"/>
              </a:rPr>
              <a:t> </a:t>
            </a:r>
            <a:r>
              <a:rPr lang="en-US" sz="2400">
                <a:latin typeface="Times New Roman" panose="02020603050405020304" charset="0"/>
                <a:ea typeface="宋体" panose="02010600030101010101" pitchFamily="2" charset="-122"/>
                <a:sym typeface="+mn-ea"/>
              </a:rPr>
              <a:t>The living room</a:t>
            </a:r>
            <a:r>
              <a:rPr lang="en-US" sz="2400">
                <a:latin typeface="Times New Roman" panose="02020603050405020304" charset="0"/>
                <a:ea typeface="宋体" panose="02010600030101010101" pitchFamily="2" charset="-122"/>
                <a:cs typeface="Times New Roman" panose="02020603050405020304" charset="0"/>
                <a:sym typeface="+mn-ea"/>
              </a:rPr>
              <a:t> </a:t>
            </a:r>
            <a:r>
              <a:rPr lang="en-US" sz="2400">
                <a:latin typeface="Times New Roman" panose="02020603050405020304" charset="0"/>
                <a:ea typeface="宋体" panose="02010600030101010101" pitchFamily="2" charset="-122"/>
                <a:sym typeface="+mn-ea"/>
              </a:rPr>
              <a:t>was already covered with torn wrapping paper. Obviously, the </a:t>
            </a:r>
            <a:r>
              <a:rPr lang="en-US" sz="2400" u="sng">
                <a:latin typeface="Times New Roman" panose="02020603050405020304" charset="0"/>
                <a:ea typeface="宋体" panose="02010600030101010101" pitchFamily="2" charset="-122"/>
                <a:sym typeface="+mn-ea"/>
              </a:rPr>
              <a:t>children</a:t>
            </a:r>
            <a:r>
              <a:rPr lang="en-US" sz="2400">
                <a:latin typeface="Times New Roman" panose="02020603050405020304" charset="0"/>
                <a:ea typeface="宋体" panose="02010600030101010101" pitchFamily="2" charset="-122"/>
                <a:sym typeface="+mn-ea"/>
              </a:rPr>
              <a:t> could hardly wait to </a:t>
            </a:r>
            <a:r>
              <a:rPr lang="en-US" sz="2400" u="sng">
                <a:latin typeface="Times New Roman" panose="02020603050405020304" charset="0"/>
                <a:ea typeface="宋体" panose="02010600030101010101" pitchFamily="2" charset="-122"/>
                <a:sym typeface="+mn-ea"/>
              </a:rPr>
              <a:t>discover</a:t>
            </a:r>
            <a:r>
              <a:rPr lang="en-US" sz="2400">
                <a:latin typeface="Times New Roman" panose="02020603050405020304" charset="0"/>
                <a:ea typeface="宋体" panose="02010600030101010101" pitchFamily="2" charset="-122"/>
                <a:sym typeface="+mn-ea"/>
              </a:rPr>
              <a:t> the hidden treasures, which they had expected for nearly a month. Now we</a:t>
            </a:r>
            <a:r>
              <a:rPr lang="en-US" sz="2400">
                <a:latin typeface="Times New Roman" panose="02020603050405020304" charset="0"/>
                <a:ea typeface="宋体" panose="02010600030101010101" pitchFamily="2" charset="-122"/>
                <a:cs typeface="Times New Roman" panose="02020603050405020304" charset="0"/>
                <a:sym typeface="+mn-ea"/>
              </a:rPr>
              <a:t> </a:t>
            </a:r>
            <a:r>
              <a:rPr lang="en-US" sz="2400">
                <a:latin typeface="Times New Roman" panose="02020603050405020304" charset="0"/>
                <a:ea typeface="宋体" panose="02010600030101010101" pitchFamily="2" charset="-122"/>
                <a:sym typeface="+mn-ea"/>
              </a:rPr>
              <a:t>adults</a:t>
            </a:r>
            <a:r>
              <a:rPr lang="en-US" sz="2400">
                <a:latin typeface="Times New Roman" panose="02020603050405020304" charset="0"/>
                <a:ea typeface="宋体" panose="02010600030101010101" pitchFamily="2" charset="-122"/>
                <a:cs typeface="Times New Roman" panose="02020603050405020304" charset="0"/>
                <a:sym typeface="+mn-ea"/>
              </a:rPr>
              <a:t> </a:t>
            </a:r>
            <a:r>
              <a:rPr lang="en-US" sz="2400">
                <a:latin typeface="Times New Roman" panose="02020603050405020304" charset="0"/>
                <a:ea typeface="宋体" panose="02010600030101010101" pitchFamily="2" charset="-122"/>
                <a:sym typeface="+mn-ea"/>
              </a:rPr>
              <a:t>sat around the room with our presents at our feet, slowly removing the paper, trying to</a:t>
            </a:r>
            <a:r>
              <a:rPr lang="en-US" sz="2400">
                <a:latin typeface="Times New Roman" panose="02020603050405020304" charset="0"/>
                <a:ea typeface="宋体" panose="02010600030101010101" pitchFamily="2" charset="-122"/>
                <a:cs typeface="Times New Roman" panose="02020603050405020304" charset="0"/>
                <a:sym typeface="+mn-ea"/>
              </a:rPr>
              <a:t> </a:t>
            </a:r>
            <a:r>
              <a:rPr lang="en-US" sz="2400">
                <a:latin typeface="Times New Roman" panose="02020603050405020304" charset="0"/>
                <a:ea typeface="宋体" panose="02010600030101010101" pitchFamily="2" charset="-122"/>
                <a:sym typeface="+mn-ea"/>
              </a:rPr>
              <a:t>maintain our dignity in front of the children.</a:t>
            </a:r>
            <a:endParaRPr lang="en-US" sz="2400">
              <a:latin typeface="Times New Roman" panose="02020603050405020304" charset="0"/>
              <a:ea typeface="宋体" panose="02010600030101010101" pitchFamily="2" charset="-122"/>
              <a:sym typeface="+mn-ea"/>
            </a:endParaRPr>
          </a:p>
          <a:p>
            <a:endParaRPr lang="en-US" altLang="en-US" sz="2400">
              <a:latin typeface="Times New Roman" panose="02020603050405020304" charset="0"/>
              <a:ea typeface="宋体" panose="02010600030101010101" pitchFamily="2" charset="-122"/>
              <a:sym typeface="+mn-ea"/>
            </a:endParaRPr>
          </a:p>
        </p:txBody>
      </p:sp>
      <p:sp>
        <p:nvSpPr>
          <p:cNvPr id="20" name="椭圆 19"/>
          <p:cNvSpPr/>
          <p:nvPr/>
        </p:nvSpPr>
        <p:spPr>
          <a:xfrm>
            <a:off x="1480820" y="1429385"/>
            <a:ext cx="2659380" cy="57848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箭头连接符 5"/>
          <p:cNvCxnSpPr/>
          <p:nvPr/>
        </p:nvCxnSpPr>
        <p:spPr>
          <a:xfrm flipH="1">
            <a:off x="2250440" y="1979295"/>
            <a:ext cx="328295" cy="154749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17830" y="3526790"/>
            <a:ext cx="5503545" cy="1814830"/>
          </a:xfrm>
          <a:prstGeom prst="rect">
            <a:avLst/>
          </a:prstGeom>
          <a:solidFill>
            <a:schemeClr val="accent2">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p>
            <a:r>
              <a:rPr lang="zh-CN" altLang="en-US" sz="2800"/>
              <a:t>指向文章主题：</a:t>
            </a:r>
            <a:endParaRPr lang="zh-CN" altLang="en-US" sz="2800"/>
          </a:p>
          <a:p>
            <a:r>
              <a:rPr lang="en-US" altLang="zh-CN" sz="2800"/>
              <a:t>What did I learn from the incident?</a:t>
            </a:r>
            <a:endParaRPr lang="zh-CN" altLang="en-US" sz="2800"/>
          </a:p>
          <a:p>
            <a:r>
              <a:rPr lang="en-US" altLang="zh-CN" sz="2800"/>
              <a:t>( The hidden treasures was the love from my dear daughter)</a:t>
            </a:r>
            <a:endParaRPr lang="en-US" altLang="zh-CN" sz="2800"/>
          </a:p>
        </p:txBody>
      </p:sp>
      <p:sp>
        <p:nvSpPr>
          <p:cNvPr id="7" name="椭圆 6"/>
          <p:cNvSpPr/>
          <p:nvPr/>
        </p:nvSpPr>
        <p:spPr>
          <a:xfrm>
            <a:off x="7953375" y="1134110"/>
            <a:ext cx="3724910" cy="57848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直接箭头连接符 7"/>
          <p:cNvCxnSpPr/>
          <p:nvPr/>
        </p:nvCxnSpPr>
        <p:spPr>
          <a:xfrm>
            <a:off x="9342120" y="1712595"/>
            <a:ext cx="44450" cy="172021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483985" y="3526790"/>
            <a:ext cx="5289550" cy="1383665"/>
          </a:xfrm>
          <a:prstGeom prst="rect">
            <a:avLst/>
          </a:prstGeom>
          <a:solidFill>
            <a:schemeClr val="accent2">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p>
            <a:r>
              <a:rPr lang="zh-CN" altLang="en-US" sz="2800"/>
              <a:t>指向</a:t>
            </a:r>
            <a:r>
              <a:rPr lang="en-US" altLang="zh-CN" sz="2800"/>
              <a:t>para2: </a:t>
            </a:r>
            <a:endParaRPr lang="en-US" altLang="zh-CN" sz="2800"/>
          </a:p>
          <a:p>
            <a:r>
              <a:rPr lang="en-US" altLang="zh-CN" sz="2800"/>
              <a:t>What did I do with the gift--a toy airplane? </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p:tgtEl>
                                          <p:spTgt spid="20"/>
                                        </p:tgtEl>
                                        <p:attrNameLst>
                                          <p:attrName>ppt_y</p:attrName>
                                        </p:attrNameLst>
                                      </p:cBhvr>
                                      <p:tavLst>
                                        <p:tav tm="0">
                                          <p:val>
                                            <p:strVal val="#ppt_y+#ppt_h*1.125000"/>
                                          </p:val>
                                        </p:tav>
                                        <p:tav tm="100000">
                                          <p:val>
                                            <p:strVal val="#ppt_y"/>
                                          </p:val>
                                        </p:tav>
                                      </p:tavLst>
                                    </p:anim>
                                    <p:animEffect transition="in" filter="wipe(up)">
                                      <p:cBhvr>
                                        <p:cTn id="8" dur="500"/>
                                        <p:tgtEl>
                                          <p:spTgt spid="20"/>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p:tgtEl>
                                          <p:spTgt spid="18"/>
                                        </p:tgtEl>
                                        <p:attrNameLst>
                                          <p:attrName>ppt_y</p:attrName>
                                        </p:attrNameLst>
                                      </p:cBhvr>
                                      <p:tavLst>
                                        <p:tav tm="0">
                                          <p:val>
                                            <p:strVal val="#ppt_y+#ppt_h*1.125000"/>
                                          </p:val>
                                        </p:tav>
                                        <p:tav tm="100000">
                                          <p:val>
                                            <p:strVal val="#ppt_y"/>
                                          </p:val>
                                        </p:tav>
                                      </p:tavLst>
                                    </p:anim>
                                    <p:animEffect transition="in" filter="wipe(up)">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ppt_y</p:attrName>
                                        </p:attrNameLst>
                                      </p:cBhvr>
                                      <p:tavLst>
                                        <p:tav tm="0">
                                          <p:val>
                                            <p:strVal val="#ppt_y+#ppt_h*1.125000"/>
                                          </p:val>
                                        </p:tav>
                                        <p:tav tm="100000">
                                          <p:val>
                                            <p:strVal val="#ppt_y"/>
                                          </p:val>
                                        </p:tav>
                                      </p:tavLst>
                                    </p:anim>
                                    <p:animEffect transition="in" filter="wipe(up)">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p:tgtEl>
                                          <p:spTgt spid="9"/>
                                        </p:tgtEl>
                                        <p:attrNameLst>
                                          <p:attrName>ppt_y</p:attrName>
                                        </p:attrNameLst>
                                      </p:cBhvr>
                                      <p:tavLst>
                                        <p:tav tm="0">
                                          <p:val>
                                            <p:strVal val="#ppt_y+#ppt_h*1.125000"/>
                                          </p:val>
                                        </p:tav>
                                        <p:tav tm="100000">
                                          <p:val>
                                            <p:strVal val="#ppt_y"/>
                                          </p:val>
                                        </p:tav>
                                      </p:tavLst>
                                    </p:anim>
                                    <p:animEffect transition="in" filter="wipe(up)">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0" grpId="1" animBg="1"/>
      <p:bldP spid="18" grpId="0" bldLvl="0" animBg="1"/>
      <p:bldP spid="18" grpId="1" animBg="1"/>
      <p:bldP spid="7" grpId="0" bldLvl="0" animBg="1"/>
      <p:bldP spid="7" grpId="1" animBg="1"/>
      <p:bldP spid="9" grpId="0" bldLvl="0" animBg="1"/>
      <p:bldP spid="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8745" y="0"/>
            <a:ext cx="7650480" cy="5219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p>
            <a:r>
              <a:rPr lang="zh-CN" sz="2800"/>
              <a:t>捕捉和照应原文续写点，使文理通顺，合情合理</a:t>
            </a:r>
            <a:endParaRPr lang="zh-CN" sz="2800"/>
          </a:p>
        </p:txBody>
      </p:sp>
      <p:sp>
        <p:nvSpPr>
          <p:cNvPr id="5" name="文本框 4"/>
          <p:cNvSpPr txBox="1"/>
          <p:nvPr/>
        </p:nvSpPr>
        <p:spPr>
          <a:xfrm>
            <a:off x="118745" y="661035"/>
            <a:ext cx="11863070" cy="3415030"/>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p>
            <a:r>
              <a:rPr lang="en-US" sz="2400">
                <a:latin typeface="Times New Roman" panose="02020603050405020304" charset="0"/>
                <a:ea typeface="宋体" panose="02010600030101010101" pitchFamily="2" charset="-122"/>
                <a:sym typeface="+mn-ea"/>
              </a:rPr>
              <a:t>    Para3. Recently, my six-year-old daughter </a:t>
            </a:r>
            <a:r>
              <a:rPr lang="en-US" sz="2400" u="sng">
                <a:latin typeface="Times New Roman" panose="02020603050405020304" charset="0"/>
                <a:ea typeface="宋体" panose="02010600030101010101" pitchFamily="2" charset="-122"/>
                <a:sym typeface="+mn-ea"/>
              </a:rPr>
              <a:t>Christy</a:t>
            </a:r>
            <a:r>
              <a:rPr lang="en-US" sz="2400">
                <a:latin typeface="Times New Roman" panose="02020603050405020304" charset="0"/>
                <a:ea typeface="宋体" panose="02010600030101010101" pitchFamily="2" charset="-122"/>
                <a:sym typeface="+mn-ea"/>
              </a:rPr>
              <a:t> seemed to busy herself with something</a:t>
            </a:r>
            <a:r>
              <a:rPr lang="en-US" sz="2400">
                <a:latin typeface="Times New Roman" panose="02020603050405020304" charset="0"/>
                <a:ea typeface="宋体" panose="02010600030101010101" pitchFamily="2" charset="-122"/>
                <a:cs typeface="Times New Roman" panose="02020603050405020304" charset="0"/>
                <a:sym typeface="+mn-ea"/>
              </a:rPr>
              <a:t> </a:t>
            </a:r>
            <a:r>
              <a:rPr lang="en-US" sz="2400">
                <a:latin typeface="Times New Roman" panose="02020603050405020304" charset="0"/>
                <a:ea typeface="宋体" panose="02010600030101010101" pitchFamily="2" charset="-122"/>
                <a:sym typeface="+mn-ea"/>
              </a:rPr>
              <a:t>while</a:t>
            </a:r>
            <a:r>
              <a:rPr lang="en-US" sz="2400">
                <a:latin typeface="Times New Roman" panose="02020603050405020304" charset="0"/>
                <a:ea typeface="宋体" panose="02010600030101010101" pitchFamily="2" charset="-122"/>
                <a:cs typeface="Times New Roman" panose="02020603050405020304" charset="0"/>
                <a:sym typeface="+mn-ea"/>
              </a:rPr>
              <a:t> </a:t>
            </a:r>
            <a:r>
              <a:rPr lang="en-US" sz="2400">
                <a:latin typeface="Times New Roman" panose="02020603050405020304" charset="0"/>
                <a:ea typeface="宋体" panose="02010600030101010101" pitchFamily="2" charset="-122"/>
                <a:sym typeface="+mn-ea"/>
              </a:rPr>
              <a:t>I was </a:t>
            </a:r>
            <a:r>
              <a:rPr lang="en-US" sz="2400" u="sng">
                <a:latin typeface="Times New Roman" panose="02020603050405020304" charset="0"/>
                <a:ea typeface="宋体" panose="02010600030101010101" pitchFamily="2" charset="-122"/>
                <a:sym typeface="+mn-ea"/>
              </a:rPr>
              <a:t>playing </a:t>
            </a:r>
            <a:r>
              <a:rPr lang="en-US" sz="2400">
                <a:latin typeface="Times New Roman" panose="02020603050405020304" charset="0"/>
                <a:ea typeface="宋体" panose="02010600030101010101" pitchFamily="2" charset="-122"/>
                <a:sym typeface="+mn-ea"/>
              </a:rPr>
              <a:t>computer video flight games. Now she was standing directly in front</a:t>
            </a:r>
            <a:r>
              <a:rPr lang="en-US" sz="2400">
                <a:latin typeface="Times New Roman" panose="02020603050405020304" charset="0"/>
                <a:ea typeface="宋体" panose="02010600030101010101" pitchFamily="2" charset="-122"/>
                <a:cs typeface="Times New Roman" panose="02020603050405020304" charset="0"/>
                <a:sym typeface="+mn-ea"/>
              </a:rPr>
              <a:t> </a:t>
            </a:r>
            <a:r>
              <a:rPr lang="en-US" sz="2400">
                <a:latin typeface="Times New Roman" panose="02020603050405020304" charset="0"/>
                <a:ea typeface="宋体" panose="02010600030101010101" pitchFamily="2" charset="-122"/>
                <a:sym typeface="+mn-ea"/>
              </a:rPr>
              <a:t>of me.</a:t>
            </a:r>
            <a:r>
              <a:rPr lang="en-US" sz="2400">
                <a:latin typeface="Times New Roman" panose="02020603050405020304" charset="0"/>
                <a:ea typeface="宋体" panose="02010600030101010101" pitchFamily="2" charset="-122"/>
                <a:cs typeface="Times New Roman" panose="02020603050405020304" charset="0"/>
                <a:sym typeface="+mn-ea"/>
              </a:rPr>
              <a:t> </a:t>
            </a:r>
            <a:r>
              <a:rPr lang="en-US" sz="2400">
                <a:latin typeface="Times New Roman" panose="02020603050405020304" charset="0"/>
                <a:ea typeface="宋体" panose="02010600030101010101" pitchFamily="2" charset="-122"/>
                <a:sym typeface="+mn-ea"/>
              </a:rPr>
              <a:t>The excitement of the moment just beamed across her face. It was everything</a:t>
            </a:r>
            <a:r>
              <a:rPr lang="en-US" sz="2400">
                <a:latin typeface="Times New Roman" panose="02020603050405020304" charset="0"/>
                <a:ea typeface="宋体" panose="02010600030101010101" pitchFamily="2" charset="-122"/>
                <a:cs typeface="Times New Roman" panose="02020603050405020304" charset="0"/>
                <a:sym typeface="+mn-ea"/>
              </a:rPr>
              <a:t> </a:t>
            </a:r>
            <a:r>
              <a:rPr lang="en-US" sz="2400">
                <a:latin typeface="Times New Roman" panose="02020603050405020304" charset="0"/>
                <a:ea typeface="宋体" panose="02010600030101010101" pitchFamily="2" charset="-122"/>
                <a:sym typeface="+mn-ea"/>
              </a:rPr>
              <a:t>she</a:t>
            </a:r>
            <a:r>
              <a:rPr lang="en-US" sz="2400">
                <a:latin typeface="Times New Roman" panose="02020603050405020304" charset="0"/>
                <a:ea typeface="宋体" panose="02010600030101010101" pitchFamily="2" charset="-122"/>
                <a:cs typeface="Times New Roman" panose="02020603050405020304" charset="0"/>
                <a:sym typeface="+mn-ea"/>
              </a:rPr>
              <a:t> </a:t>
            </a:r>
            <a:r>
              <a:rPr lang="en-US" sz="2400">
                <a:latin typeface="Times New Roman" panose="02020603050405020304" charset="0"/>
                <a:ea typeface="宋体" panose="02010600030101010101" pitchFamily="2" charset="-122"/>
                <a:sym typeface="+mn-ea"/>
              </a:rPr>
              <a:t>could</a:t>
            </a:r>
            <a:r>
              <a:rPr lang="en-US" sz="2400">
                <a:latin typeface="Times New Roman" panose="02020603050405020304" charset="0"/>
                <a:ea typeface="宋体" panose="02010600030101010101" pitchFamily="2" charset="-122"/>
                <a:cs typeface="Times New Roman" panose="02020603050405020304" charset="0"/>
                <a:sym typeface="+mn-ea"/>
              </a:rPr>
              <a:t> </a:t>
            </a:r>
            <a:r>
              <a:rPr lang="en-US" sz="2400">
                <a:latin typeface="Times New Roman" panose="02020603050405020304" charset="0"/>
                <a:ea typeface="宋体" panose="02010600030101010101" pitchFamily="2" charset="-122"/>
                <a:sym typeface="+mn-ea"/>
              </a:rPr>
              <a:t>do</a:t>
            </a:r>
            <a:r>
              <a:rPr lang="en-US" sz="2400">
                <a:latin typeface="Times New Roman" panose="02020603050405020304" charset="0"/>
                <a:ea typeface="宋体" panose="02010600030101010101" pitchFamily="2" charset="-122"/>
                <a:cs typeface="Times New Roman" panose="02020603050405020304" charset="0"/>
                <a:sym typeface="+mn-ea"/>
              </a:rPr>
              <a:t> </a:t>
            </a:r>
            <a:r>
              <a:rPr lang="en-US" sz="2400">
                <a:latin typeface="Times New Roman" panose="02020603050405020304" charset="0"/>
                <a:ea typeface="宋体" panose="02010600030101010101" pitchFamily="2" charset="-122"/>
                <a:sym typeface="+mn-ea"/>
              </a:rPr>
              <a:t>to keep herself from helping me rip the paper from each present. Finally, I came to</a:t>
            </a:r>
            <a:r>
              <a:rPr lang="en-US" sz="2400">
                <a:latin typeface="Times New Roman" panose="02020603050405020304" charset="0"/>
                <a:ea typeface="宋体" panose="02010600030101010101" pitchFamily="2" charset="-122"/>
                <a:cs typeface="Times New Roman" panose="02020603050405020304" charset="0"/>
                <a:sym typeface="+mn-ea"/>
              </a:rPr>
              <a:t> </a:t>
            </a:r>
            <a:r>
              <a:rPr lang="en-US" sz="2400">
                <a:latin typeface="Times New Roman" panose="02020603050405020304" charset="0"/>
                <a:ea typeface="宋体" panose="02010600030101010101" pitchFamily="2" charset="-122"/>
                <a:sym typeface="+mn-ea"/>
              </a:rPr>
              <a:t>the last</a:t>
            </a:r>
            <a:r>
              <a:rPr lang="en-US" sz="2400">
                <a:latin typeface="Times New Roman" panose="02020603050405020304" charset="0"/>
                <a:ea typeface="宋体" panose="02010600030101010101" pitchFamily="2" charset="-122"/>
                <a:cs typeface="Times New Roman" panose="02020603050405020304" charset="0"/>
                <a:sym typeface="+mn-ea"/>
              </a:rPr>
              <a:t> </a:t>
            </a:r>
            <a:r>
              <a:rPr lang="en-US" sz="2400">
                <a:latin typeface="Times New Roman" panose="02020603050405020304" charset="0"/>
                <a:ea typeface="宋体" panose="02010600030101010101" pitchFamily="2" charset="-122"/>
                <a:sym typeface="+mn-ea"/>
              </a:rPr>
              <a:t>gift and with my natural Sherlock Holmes ability, I concluded that this had to be the gag</a:t>
            </a:r>
            <a:r>
              <a:rPr lang="en-US" sz="2400">
                <a:latin typeface="Times New Roman" panose="02020603050405020304" charset="0"/>
                <a:ea typeface="宋体" panose="02010600030101010101" pitchFamily="2" charset="-122"/>
                <a:cs typeface="Times New Roman" panose="02020603050405020304" charset="0"/>
                <a:sym typeface="+mn-ea"/>
              </a:rPr>
              <a:t> </a:t>
            </a:r>
            <a:r>
              <a:rPr lang="en-US" sz="2400" u="sng">
                <a:latin typeface="Times New Roman" panose="02020603050405020304" charset="0"/>
                <a:ea typeface="宋体" panose="02010600030101010101" pitchFamily="2" charset="-122"/>
                <a:sym typeface="+mn-ea"/>
              </a:rPr>
              <a:t>gift</a:t>
            </a:r>
            <a:r>
              <a:rPr lang="en-US" sz="2400">
                <a:latin typeface="Times New Roman" panose="02020603050405020304" charset="0"/>
                <a:ea typeface="宋体" panose="02010600030101010101" pitchFamily="2" charset="-122"/>
                <a:sym typeface="+mn-ea"/>
              </a:rPr>
              <a:t>. With everyone looking on, I decided to go ahead and get it over with--just let them</a:t>
            </a:r>
            <a:r>
              <a:rPr lang="en-US" sz="2400">
                <a:latin typeface="Times New Roman" panose="02020603050405020304" charset="0"/>
                <a:ea typeface="宋体" panose="02010600030101010101" pitchFamily="2" charset="-122"/>
                <a:cs typeface="Times New Roman" panose="02020603050405020304" charset="0"/>
                <a:sym typeface="+mn-ea"/>
              </a:rPr>
              <a:t> </a:t>
            </a:r>
            <a:r>
              <a:rPr lang="en-US" sz="2400">
                <a:latin typeface="Times New Roman" panose="02020603050405020304" charset="0"/>
                <a:ea typeface="宋体" panose="02010600030101010101" pitchFamily="2" charset="-122"/>
                <a:sym typeface="+mn-ea"/>
              </a:rPr>
              <a:t>have their laugh---- and I tore the paper and there it was .... a </a:t>
            </a:r>
            <a:r>
              <a:rPr lang="en-US" sz="2400" u="sng">
                <a:latin typeface="Times New Roman" panose="02020603050405020304" charset="0"/>
                <a:ea typeface="宋体" panose="02010600030101010101" pitchFamily="2" charset="-122"/>
                <a:sym typeface="+mn-ea"/>
              </a:rPr>
              <a:t>toy airplane </a:t>
            </a:r>
            <a:r>
              <a:rPr lang="en-US" sz="2400">
                <a:latin typeface="Times New Roman" panose="02020603050405020304" charset="0"/>
                <a:ea typeface="宋体" panose="02010600030101010101" pitchFamily="2" charset="-122"/>
                <a:sym typeface="+mn-ea"/>
              </a:rPr>
              <a:t>about two inches</a:t>
            </a:r>
            <a:r>
              <a:rPr lang="en-US" sz="2400">
                <a:latin typeface="Times New Roman" panose="02020603050405020304" charset="0"/>
                <a:ea typeface="宋体" panose="02010600030101010101" pitchFamily="2" charset="-122"/>
                <a:cs typeface="Times New Roman" panose="02020603050405020304" charset="0"/>
                <a:sym typeface="+mn-ea"/>
              </a:rPr>
              <a:t> </a:t>
            </a:r>
            <a:r>
              <a:rPr lang="en-US" sz="2400">
                <a:latin typeface="Times New Roman" panose="02020603050405020304" charset="0"/>
                <a:ea typeface="宋体" panose="02010600030101010101" pitchFamily="2" charset="-122"/>
                <a:sym typeface="+mn-ea"/>
              </a:rPr>
              <a:t>long. Our holiday guests started giggling to themselves as I looked up to my wife with an unpleasant </a:t>
            </a:r>
            <a:r>
              <a:rPr lang="en-US" sz="2400" u="sng">
                <a:latin typeface="Times New Roman" panose="02020603050405020304" charset="0"/>
                <a:ea typeface="宋体" panose="02010600030101010101" pitchFamily="2" charset="-122"/>
                <a:sym typeface="+mn-ea"/>
              </a:rPr>
              <a:t>smile</a:t>
            </a:r>
            <a:r>
              <a:rPr lang="en-US" sz="2400">
                <a:latin typeface="Times New Roman" panose="02020603050405020304" charset="0"/>
                <a:ea typeface="宋体" panose="02010600030101010101" pitchFamily="2" charset="-122"/>
                <a:sym typeface="+mn-ea"/>
              </a:rPr>
              <a:t> on my face and blurted out, “A toy airplane? Are you kidding me?"</a:t>
            </a:r>
            <a:endParaRPr lang="en-US" altLang="en-US" sz="2400">
              <a:latin typeface="Times New Roman" panose="02020603050405020304" charset="0"/>
              <a:ea typeface="宋体" panose="02010600030101010101" pitchFamily="2" charset="-122"/>
              <a:sym typeface="+mn-ea"/>
            </a:endParaRPr>
          </a:p>
        </p:txBody>
      </p:sp>
      <p:sp>
        <p:nvSpPr>
          <p:cNvPr id="20" name="椭圆 19"/>
          <p:cNvSpPr/>
          <p:nvPr/>
        </p:nvSpPr>
        <p:spPr>
          <a:xfrm>
            <a:off x="4626610" y="1007110"/>
            <a:ext cx="811530" cy="48450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箭头连接符 6"/>
          <p:cNvCxnSpPr/>
          <p:nvPr/>
        </p:nvCxnSpPr>
        <p:spPr>
          <a:xfrm flipH="1">
            <a:off x="1828165" y="1353820"/>
            <a:ext cx="2798445" cy="300101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34975" y="4354830"/>
            <a:ext cx="5289550" cy="2245360"/>
          </a:xfrm>
          <a:prstGeom prst="rect">
            <a:avLst/>
          </a:prstGeom>
          <a:solidFill>
            <a:schemeClr val="accent2">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p>
            <a:r>
              <a:rPr lang="zh-CN" altLang="en-US" sz="2800"/>
              <a:t>指向</a:t>
            </a:r>
            <a:r>
              <a:rPr lang="en-US" altLang="zh-CN" sz="2800"/>
              <a:t>para1: </a:t>
            </a:r>
            <a:endParaRPr lang="en-US" altLang="zh-CN" sz="2800"/>
          </a:p>
          <a:p>
            <a:r>
              <a:rPr lang="en-US" altLang="zh-CN" sz="2800">
                <a:solidFill>
                  <a:srgbClr val="0070C0"/>
                </a:solidFill>
              </a:rPr>
              <a:t>What did I think of?</a:t>
            </a:r>
            <a:r>
              <a:rPr lang="en-US" altLang="zh-CN" sz="2800"/>
              <a:t> </a:t>
            </a:r>
            <a:endParaRPr lang="zh-CN" altLang="en-US" sz="2800"/>
          </a:p>
          <a:p>
            <a:r>
              <a:rPr lang="en-US" altLang="zh-CN" sz="2800"/>
              <a:t>Christy had attentively prepared the gift because she always knew I liked airplanes.</a:t>
            </a:r>
            <a:endParaRPr lang="en-US" altLang="zh-CN" sz="2800"/>
          </a:p>
        </p:txBody>
      </p:sp>
      <p:cxnSp>
        <p:nvCxnSpPr>
          <p:cNvPr id="8" name="直接连接符 7"/>
          <p:cNvCxnSpPr/>
          <p:nvPr/>
        </p:nvCxnSpPr>
        <p:spPr>
          <a:xfrm>
            <a:off x="6579870" y="1447800"/>
            <a:ext cx="5314315" cy="3111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9255125" y="1478915"/>
            <a:ext cx="107315" cy="276669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579870" y="4245610"/>
            <a:ext cx="5289550" cy="2245360"/>
          </a:xfrm>
          <a:prstGeom prst="rect">
            <a:avLst/>
          </a:prstGeom>
          <a:solidFill>
            <a:schemeClr val="accent2">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p>
            <a:r>
              <a:rPr lang="zh-CN" altLang="en-US" sz="2800"/>
              <a:t>指向</a:t>
            </a:r>
            <a:r>
              <a:rPr lang="en-US" altLang="zh-CN" sz="2800"/>
              <a:t>para1: </a:t>
            </a:r>
            <a:endParaRPr lang="en-US" altLang="zh-CN" sz="2800"/>
          </a:p>
          <a:p>
            <a:r>
              <a:rPr lang="en-US" altLang="zh-CN" sz="2800">
                <a:solidFill>
                  <a:srgbClr val="0070C0"/>
                </a:solidFill>
              </a:rPr>
              <a:t>What did I do instinctively? </a:t>
            </a:r>
            <a:endParaRPr lang="zh-CN" altLang="en-US" sz="2800"/>
          </a:p>
          <a:p>
            <a:r>
              <a:rPr lang="en-US" altLang="zh-CN" sz="2800"/>
              <a:t>I knelt down and embraced her tightly, willingly to give anything to take back those words.</a:t>
            </a:r>
            <a:endParaRPr lang="en-US" altLang="zh-CN" sz="2800"/>
          </a:p>
        </p:txBody>
      </p:sp>
      <p:cxnSp>
        <p:nvCxnSpPr>
          <p:cNvPr id="12" name="直接连接符 11"/>
          <p:cNvCxnSpPr/>
          <p:nvPr/>
        </p:nvCxnSpPr>
        <p:spPr>
          <a:xfrm>
            <a:off x="267335" y="1793240"/>
            <a:ext cx="7094220" cy="1397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5255260" y="1743075"/>
            <a:ext cx="182880" cy="125031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405505" y="2993390"/>
            <a:ext cx="5289550" cy="1814830"/>
          </a:xfrm>
          <a:prstGeom prst="rect">
            <a:avLst/>
          </a:prstGeom>
          <a:solidFill>
            <a:schemeClr val="accent2">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p>
            <a:r>
              <a:rPr lang="zh-CN" altLang="en-US" sz="2800"/>
              <a:t>指向</a:t>
            </a:r>
            <a:r>
              <a:rPr lang="en-US" altLang="zh-CN" sz="2800"/>
              <a:t>para1: </a:t>
            </a:r>
            <a:endParaRPr lang="en-US" altLang="zh-CN" sz="2800"/>
          </a:p>
          <a:p>
            <a:r>
              <a:rPr lang="en-US" altLang="zh-CN" sz="2800">
                <a:solidFill>
                  <a:srgbClr val="0070C0"/>
                </a:solidFill>
              </a:rPr>
              <a:t>What did I see ? </a:t>
            </a:r>
            <a:endParaRPr lang="zh-CN" altLang="en-US" sz="2800"/>
          </a:p>
          <a:p>
            <a:r>
              <a:rPr lang="en-US" altLang="zh-CN" sz="2800"/>
              <a:t>Her joy replaced by a look of total embarrassment and humiliation. </a:t>
            </a:r>
            <a:endParaRPr lang="en-US" altLang="zh-CN" sz="2800"/>
          </a:p>
        </p:txBody>
      </p:sp>
      <p:sp>
        <p:nvSpPr>
          <p:cNvPr id="6" name="椭圆 5"/>
          <p:cNvSpPr/>
          <p:nvPr/>
        </p:nvSpPr>
        <p:spPr>
          <a:xfrm>
            <a:off x="6725285" y="692785"/>
            <a:ext cx="4812665" cy="48450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 name="直接箭头连接符 14"/>
          <p:cNvCxnSpPr>
            <a:stCxn id="6" idx="3"/>
          </p:cNvCxnSpPr>
          <p:nvPr/>
        </p:nvCxnSpPr>
        <p:spPr>
          <a:xfrm flipH="1">
            <a:off x="1964690" y="1106170"/>
            <a:ext cx="5465445" cy="349377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p:tgtEl>
                                          <p:spTgt spid="20"/>
                                        </p:tgtEl>
                                        <p:attrNameLst>
                                          <p:attrName>ppt_y</p:attrName>
                                        </p:attrNameLst>
                                      </p:cBhvr>
                                      <p:tavLst>
                                        <p:tav tm="0">
                                          <p:val>
                                            <p:strVal val="#ppt_y+#ppt_h*1.125000"/>
                                          </p:val>
                                        </p:tav>
                                        <p:tav tm="100000">
                                          <p:val>
                                            <p:strVal val="#ppt_y"/>
                                          </p:val>
                                        </p:tav>
                                      </p:tavLst>
                                    </p:anim>
                                    <p:animEffect transition="in" filter="wipe(up)">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p:tgtEl>
                                          <p:spTgt spid="9"/>
                                        </p:tgtEl>
                                        <p:attrNameLst>
                                          <p:attrName>ppt_y</p:attrName>
                                        </p:attrNameLst>
                                      </p:cBhvr>
                                      <p:tavLst>
                                        <p:tav tm="0">
                                          <p:val>
                                            <p:strVal val="#ppt_y+#ppt_h*1.125000"/>
                                          </p:val>
                                        </p:tav>
                                        <p:tav tm="100000">
                                          <p:val>
                                            <p:strVal val="#ppt_y"/>
                                          </p:val>
                                        </p:tav>
                                      </p:tavLst>
                                    </p:anim>
                                    <p:animEffect transition="in" filter="wipe(up)">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p:tgtEl>
                                          <p:spTgt spid="11"/>
                                        </p:tgtEl>
                                        <p:attrNameLst>
                                          <p:attrName>ppt_y</p:attrName>
                                        </p:attrNameLst>
                                      </p:cBhvr>
                                      <p:tavLst>
                                        <p:tav tm="0">
                                          <p:val>
                                            <p:strVal val="#ppt_y+#ppt_h*1.125000"/>
                                          </p:val>
                                        </p:tav>
                                        <p:tav tm="100000">
                                          <p:val>
                                            <p:strVal val="#ppt_y"/>
                                          </p:val>
                                        </p:tav>
                                      </p:tavLst>
                                    </p:anim>
                                    <p:animEffect transition="in" filter="wipe(up)">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p:tgtEl>
                                          <p:spTgt spid="14"/>
                                        </p:tgtEl>
                                        <p:attrNameLst>
                                          <p:attrName>ppt_y</p:attrName>
                                        </p:attrNameLst>
                                      </p:cBhvr>
                                      <p:tavLst>
                                        <p:tav tm="0">
                                          <p:val>
                                            <p:strVal val="#ppt_y+#ppt_h*1.125000"/>
                                          </p:val>
                                        </p:tav>
                                        <p:tav tm="100000">
                                          <p:val>
                                            <p:strVal val="#ppt_y"/>
                                          </p:val>
                                        </p:tav>
                                      </p:tavLst>
                                    </p:anim>
                                    <p:animEffect transition="in" filter="wipe(up)">
                                      <p:cBhvr>
                                        <p:cTn id="6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20" grpId="0" bldLvl="0" animBg="1"/>
      <p:bldP spid="20" grpId="1" animBg="1"/>
      <p:bldP spid="9" grpId="0" bldLvl="0" animBg="1"/>
      <p:bldP spid="9" grpId="1" animBg="1"/>
      <p:bldP spid="11" grpId="0" bldLvl="0" animBg="1"/>
      <p:bldP spid="11" grpId="1" animBg="1"/>
      <p:bldP spid="14" grpId="0" bldLvl="0" animBg="1"/>
      <p:bldP spid="14" grpId="1" animBg="1"/>
      <p:bldP spid="6" grpId="0" bldLvl="0" animBg="1"/>
      <p:bldP spid="6"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8745" y="0"/>
            <a:ext cx="7650480" cy="5219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p>
            <a:r>
              <a:rPr lang="zh-CN" sz="2800"/>
              <a:t>捕捉和照应原文续写点，使文理通顺，合情合理</a:t>
            </a:r>
            <a:endParaRPr lang="zh-CN" sz="2800"/>
          </a:p>
        </p:txBody>
      </p:sp>
      <p:sp>
        <p:nvSpPr>
          <p:cNvPr id="5" name="文本框 4"/>
          <p:cNvSpPr txBox="1"/>
          <p:nvPr/>
        </p:nvSpPr>
        <p:spPr>
          <a:xfrm>
            <a:off x="354965" y="662305"/>
            <a:ext cx="11482705" cy="1568450"/>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p>
            <a:pPr indent="266700"/>
            <a:r>
              <a:rPr lang="en-US" sz="2400">
                <a:latin typeface="Times New Roman" panose="02020603050405020304" charset="0"/>
                <a:ea typeface="宋体" panose="02010600030101010101" pitchFamily="2" charset="-122"/>
                <a:sym typeface="+mn-ea"/>
              </a:rPr>
              <a:t>Para4  Brenda gave me the look---that look that always tells me I have just said something</a:t>
            </a:r>
            <a:r>
              <a:rPr lang="en-US" sz="2400">
                <a:latin typeface="Times New Roman" panose="02020603050405020304" charset="0"/>
                <a:ea typeface="宋体" panose="02010600030101010101" pitchFamily="2" charset="-122"/>
                <a:cs typeface="Times New Roman" panose="02020603050405020304" charset="0"/>
                <a:sym typeface="+mn-ea"/>
              </a:rPr>
              <a:t> </a:t>
            </a:r>
            <a:r>
              <a:rPr lang="en-US" sz="2400">
                <a:latin typeface="Times New Roman" panose="02020603050405020304" charset="0"/>
                <a:ea typeface="宋体" panose="02010600030101010101" pitchFamily="2" charset="-122"/>
                <a:sym typeface="+mn-ea"/>
              </a:rPr>
              <a:t>wrong and should have given it a second thought. I had failed to look at the name tag (</a:t>
            </a:r>
            <a:r>
              <a:rPr lang="zh-CN" sz="2400">
                <a:ea typeface="宋体" panose="02010600030101010101" pitchFamily="2" charset="-122"/>
                <a:sym typeface="+mn-ea"/>
              </a:rPr>
              <a:t>标签</a:t>
            </a:r>
            <a:r>
              <a:rPr lang="en-US" sz="2400">
                <a:latin typeface="Times New Roman" panose="02020603050405020304" charset="0"/>
                <a:ea typeface="宋体" panose="02010600030101010101" pitchFamily="2" charset="-122"/>
                <a:sym typeface="+mn-ea"/>
              </a:rPr>
              <a:t>) before</a:t>
            </a:r>
            <a:r>
              <a:rPr lang="en-US" sz="2400">
                <a:latin typeface="Times New Roman" panose="02020603050405020304" charset="0"/>
                <a:ea typeface="宋体" panose="02010600030101010101" pitchFamily="2" charset="-122"/>
                <a:cs typeface="Times New Roman" panose="02020603050405020304" charset="0"/>
                <a:sym typeface="+mn-ea"/>
              </a:rPr>
              <a:t> </a:t>
            </a:r>
            <a:r>
              <a:rPr lang="en-US" sz="2400">
                <a:latin typeface="Times New Roman" panose="02020603050405020304" charset="0"/>
                <a:ea typeface="宋体" panose="02010600030101010101" pitchFamily="2" charset="-122"/>
                <a:sym typeface="+mn-ea"/>
              </a:rPr>
              <a:t>I opened the present to see who it was from. As I picked up the paper from the</a:t>
            </a:r>
            <a:r>
              <a:rPr lang="en-US" sz="2400">
                <a:latin typeface="Times New Roman" panose="02020603050405020304" charset="0"/>
                <a:ea typeface="宋体" panose="02010600030101010101" pitchFamily="2" charset="-122"/>
                <a:cs typeface="Times New Roman" panose="02020603050405020304" charset="0"/>
                <a:sym typeface="+mn-ea"/>
              </a:rPr>
              <a:t> </a:t>
            </a:r>
            <a:r>
              <a:rPr lang="en-US" sz="2400">
                <a:latin typeface="Times New Roman" panose="02020603050405020304" charset="0"/>
                <a:ea typeface="宋体" panose="02010600030101010101" pitchFamily="2" charset="-122"/>
                <a:sym typeface="+mn-ea"/>
              </a:rPr>
              <a:t>floor and read the name tag, my </a:t>
            </a:r>
            <a:r>
              <a:rPr lang="en-US" sz="2400" u="sng">
                <a:latin typeface="Times New Roman" panose="02020603050405020304" charset="0"/>
                <a:ea typeface="宋体" panose="02010600030101010101" pitchFamily="2" charset="-122"/>
                <a:sym typeface="+mn-ea"/>
              </a:rPr>
              <a:t>heart </a:t>
            </a:r>
            <a:r>
              <a:rPr lang="en-US" sz="2400">
                <a:latin typeface="Times New Roman" panose="02020603050405020304" charset="0"/>
                <a:ea typeface="宋体" panose="02010600030101010101" pitchFamily="2" charset="-122"/>
                <a:sym typeface="+mn-ea"/>
              </a:rPr>
              <a:t>sank.</a:t>
            </a:r>
            <a:endParaRPr lang="en-US" altLang="en-US" sz="2400">
              <a:latin typeface="Times New Roman" panose="02020603050405020304" charset="0"/>
              <a:ea typeface="宋体" panose="02010600030101010101" pitchFamily="2" charset="-122"/>
              <a:sym typeface="+mn-ea"/>
            </a:endParaRPr>
          </a:p>
        </p:txBody>
      </p:sp>
      <p:cxnSp>
        <p:nvCxnSpPr>
          <p:cNvPr id="8" name="直接连接符 7"/>
          <p:cNvCxnSpPr/>
          <p:nvPr/>
        </p:nvCxnSpPr>
        <p:spPr>
          <a:xfrm flipV="1">
            <a:off x="4766310" y="1103630"/>
            <a:ext cx="6862445" cy="1587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54965" y="1431290"/>
            <a:ext cx="5990590" cy="3238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3265805" y="2166620"/>
            <a:ext cx="1813560" cy="330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5673090" y="1931670"/>
            <a:ext cx="78105" cy="132842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404235" y="3246755"/>
            <a:ext cx="6039485" cy="1383665"/>
          </a:xfrm>
          <a:prstGeom prst="rect">
            <a:avLst/>
          </a:prstGeom>
          <a:solidFill>
            <a:schemeClr val="accent2">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p>
            <a:r>
              <a:rPr lang="zh-CN" altLang="en-US" sz="2800"/>
              <a:t>指向</a:t>
            </a:r>
            <a:r>
              <a:rPr lang="en-US" altLang="zh-CN" sz="2800"/>
              <a:t>para1: </a:t>
            </a:r>
            <a:endParaRPr lang="en-US" altLang="zh-CN" sz="2800"/>
          </a:p>
          <a:p>
            <a:r>
              <a:rPr lang="en-US" altLang="zh-CN" sz="2800">
                <a:solidFill>
                  <a:srgbClr val="0070C0"/>
                </a:solidFill>
              </a:rPr>
              <a:t>What was my feeling ? </a:t>
            </a:r>
            <a:endParaRPr lang="zh-CN" altLang="en-US" sz="2800"/>
          </a:p>
          <a:p>
            <a:r>
              <a:rPr lang="en-US" altLang="zh-CN" sz="2800"/>
              <a:t>regretful, worried, guilty ...</a:t>
            </a: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p:tgtEl>
                                          <p:spTgt spid="14"/>
                                        </p:tgtEl>
                                        <p:attrNameLst>
                                          <p:attrName>ppt_y</p:attrName>
                                        </p:attrNameLst>
                                      </p:cBhvr>
                                      <p:tavLst>
                                        <p:tav tm="0">
                                          <p:val>
                                            <p:strVal val="#ppt_y+#ppt_h*1.125000"/>
                                          </p:val>
                                        </p:tav>
                                        <p:tav tm="100000">
                                          <p:val>
                                            <p:strVal val="#ppt_y"/>
                                          </p:val>
                                        </p:tav>
                                      </p:tavLst>
                                    </p:anim>
                                    <p:animEffect transition="in" filter="wipe(up)">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14" grpId="0" bldLvl="0" animBg="1"/>
      <p:bldP spid="1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8745" y="0"/>
            <a:ext cx="7650480" cy="5219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p>
            <a:r>
              <a:rPr lang="zh-CN" sz="2800"/>
              <a:t>捕捉和照应原文续写点，使文理通顺，合情合理</a:t>
            </a:r>
            <a:endParaRPr lang="zh-CN" sz="2800"/>
          </a:p>
        </p:txBody>
      </p:sp>
      <p:sp>
        <p:nvSpPr>
          <p:cNvPr id="5" name="文本框 4"/>
          <p:cNvSpPr txBox="1"/>
          <p:nvPr/>
        </p:nvSpPr>
        <p:spPr>
          <a:xfrm>
            <a:off x="760730" y="996315"/>
            <a:ext cx="9759315" cy="829945"/>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p>
            <a:r>
              <a:rPr lang="en-US" sz="2400">
                <a:latin typeface="Times New Roman" panose="02020603050405020304" charset="0"/>
                <a:ea typeface="宋体" panose="02010600030101010101" pitchFamily="2" charset="-122"/>
                <a:sym typeface="+mn-ea"/>
              </a:rPr>
              <a:t>Para 2:Staring</a:t>
            </a:r>
            <a:r>
              <a:rPr lang="en-US" sz="2400">
                <a:latin typeface="Times New Roman" panose="02020603050405020304" charset="0"/>
                <a:ea typeface="宋体" panose="02010600030101010101" pitchFamily="2" charset="-122"/>
                <a:cs typeface="Times New Roman" panose="02020603050405020304" charset="0"/>
                <a:sym typeface="+mn-ea"/>
              </a:rPr>
              <a:t> </a:t>
            </a:r>
            <a:r>
              <a:rPr lang="en-US" sz="2400">
                <a:latin typeface="Times New Roman" panose="02020603050405020304" charset="0"/>
                <a:ea typeface="宋体" panose="02010600030101010101" pitchFamily="2" charset="-122"/>
                <a:sym typeface="+mn-ea"/>
              </a:rPr>
              <a:t>at the gift, I suddenly thought</a:t>
            </a:r>
            <a:r>
              <a:rPr lang="en-US" sz="2400">
                <a:latin typeface="Times New Roman" panose="02020603050405020304" charset="0"/>
                <a:ea typeface="宋体" panose="02010600030101010101" pitchFamily="2" charset="-122"/>
                <a:cs typeface="Times New Roman" panose="02020603050405020304" charset="0"/>
                <a:sym typeface="+mn-ea"/>
              </a:rPr>
              <a:t> </a:t>
            </a:r>
            <a:r>
              <a:rPr lang="en-US" sz="2400">
                <a:latin typeface="Times New Roman" panose="02020603050405020304" charset="0"/>
                <a:ea typeface="宋体" panose="02010600030101010101" pitchFamily="2" charset="-122"/>
                <a:sym typeface="+mn-ea"/>
              </a:rPr>
              <a:t>of a</a:t>
            </a:r>
            <a:r>
              <a:rPr lang="en-US" sz="2400">
                <a:latin typeface="Times New Roman" panose="02020603050405020304" charset="0"/>
                <a:ea typeface="宋体" panose="02010600030101010101" pitchFamily="2" charset="-122"/>
                <a:cs typeface="Times New Roman" panose="02020603050405020304" charset="0"/>
                <a:sym typeface="+mn-ea"/>
              </a:rPr>
              <a:t> </a:t>
            </a:r>
            <a:r>
              <a:rPr lang="en-US" sz="2400">
                <a:latin typeface="Times New Roman" panose="02020603050405020304" charset="0"/>
                <a:ea typeface="宋体" panose="02010600030101010101" pitchFamily="2" charset="-122"/>
                <a:sym typeface="+mn-ea"/>
              </a:rPr>
              <a:t>way</a:t>
            </a:r>
            <a:r>
              <a:rPr lang="en-US" sz="2400">
                <a:latin typeface="Times New Roman" panose="02020603050405020304" charset="0"/>
                <a:ea typeface="宋体" panose="02010600030101010101" pitchFamily="2" charset="-122"/>
                <a:cs typeface="Times New Roman" panose="02020603050405020304" charset="0"/>
                <a:sym typeface="+mn-ea"/>
              </a:rPr>
              <a:t> </a:t>
            </a:r>
            <a:r>
              <a:rPr lang="en-US" sz="2400">
                <a:latin typeface="Times New Roman" panose="02020603050405020304" charset="0"/>
                <a:ea typeface="宋体" panose="02010600030101010101" pitchFamily="2" charset="-122"/>
                <a:sym typeface="+mn-ea"/>
              </a:rPr>
              <a:t>to</a:t>
            </a:r>
            <a:r>
              <a:rPr lang="en-US" sz="2400">
                <a:latin typeface="Times New Roman" panose="02020603050405020304" charset="0"/>
                <a:ea typeface="宋体" panose="02010600030101010101" pitchFamily="2" charset="-122"/>
                <a:cs typeface="Times New Roman" panose="02020603050405020304" charset="0"/>
                <a:sym typeface="+mn-ea"/>
              </a:rPr>
              <a:t> </a:t>
            </a:r>
            <a:r>
              <a:rPr lang="en-US" sz="2400">
                <a:latin typeface="Times New Roman" panose="02020603050405020304" charset="0"/>
                <a:ea typeface="宋体" panose="02010600030101010101" pitchFamily="2" charset="-122"/>
                <a:sym typeface="+mn-ea"/>
              </a:rPr>
              <a:t>lift her up.______________</a:t>
            </a:r>
            <a:endParaRPr lang="en-US" altLang="en-US" sz="2400">
              <a:latin typeface="Times New Roman" panose="02020603050405020304" charset="0"/>
              <a:ea typeface="宋体" panose="02010600030101010101" pitchFamily="2" charset="-122"/>
              <a:sym typeface="+mn-ea"/>
            </a:endParaRPr>
          </a:p>
        </p:txBody>
      </p:sp>
      <p:sp>
        <p:nvSpPr>
          <p:cNvPr id="20" name="椭圆 19"/>
          <p:cNvSpPr/>
          <p:nvPr/>
        </p:nvSpPr>
        <p:spPr>
          <a:xfrm>
            <a:off x="6549390" y="1341755"/>
            <a:ext cx="1655445" cy="48450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a:off x="7548880" y="1826260"/>
            <a:ext cx="0" cy="10439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342380" y="2870200"/>
            <a:ext cx="5632450" cy="2245360"/>
          </a:xfrm>
          <a:prstGeom prst="rect">
            <a:avLst/>
          </a:prstGeom>
          <a:solidFill>
            <a:schemeClr val="accent2">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p>
            <a:r>
              <a:rPr lang="zh-CN" altLang="en-US" sz="2800"/>
              <a:t>指向</a:t>
            </a:r>
            <a:r>
              <a:rPr lang="en-US" altLang="zh-CN" sz="2800"/>
              <a:t>para1: </a:t>
            </a:r>
            <a:endParaRPr lang="en-US" altLang="zh-CN" sz="2800"/>
          </a:p>
          <a:p>
            <a:r>
              <a:rPr lang="en-US" altLang="zh-CN" sz="2800">
                <a:solidFill>
                  <a:srgbClr val="0070C0"/>
                </a:solidFill>
              </a:rPr>
              <a:t>What did I do and say ?</a:t>
            </a:r>
            <a:r>
              <a:rPr lang="en-US" sz="2800">
                <a:solidFill>
                  <a:srgbClr val="0070C0"/>
                </a:solidFill>
              </a:rPr>
              <a:t>What was </a:t>
            </a:r>
            <a:r>
              <a:rPr lang="en-US" sz="2800">
                <a:solidFill>
                  <a:srgbClr val="FF0000"/>
                </a:solidFill>
              </a:rPr>
              <a:t>the result</a:t>
            </a:r>
            <a:r>
              <a:rPr lang="en-US" sz="2800">
                <a:solidFill>
                  <a:srgbClr val="0070C0"/>
                </a:solidFill>
              </a:rPr>
              <a:t>?</a:t>
            </a:r>
            <a:endParaRPr lang="zh-CN" altLang="en-US" sz="2800"/>
          </a:p>
          <a:p>
            <a:r>
              <a:rPr lang="en-US" altLang="zh-CN" sz="2800"/>
              <a:t>Nothing I said could remove the deep hurt in her heart. </a:t>
            </a:r>
            <a:endParaRPr lang="en-US" altLang="zh-CN" sz="2800"/>
          </a:p>
        </p:txBody>
      </p:sp>
      <p:sp>
        <p:nvSpPr>
          <p:cNvPr id="6" name="椭圆 5"/>
          <p:cNvSpPr/>
          <p:nvPr/>
        </p:nvSpPr>
        <p:spPr>
          <a:xfrm>
            <a:off x="5690870" y="1341755"/>
            <a:ext cx="873125" cy="48450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760730" y="1341755"/>
            <a:ext cx="2249170" cy="48450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直接箭头连接符 7"/>
          <p:cNvCxnSpPr/>
          <p:nvPr/>
        </p:nvCxnSpPr>
        <p:spPr>
          <a:xfrm flipH="1">
            <a:off x="4001135" y="1675765"/>
            <a:ext cx="1861185" cy="117856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329815" y="1826260"/>
            <a:ext cx="0" cy="10439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89255" y="2870200"/>
            <a:ext cx="5164455" cy="2676525"/>
          </a:xfrm>
          <a:prstGeom prst="rect">
            <a:avLst/>
          </a:prstGeom>
          <a:solidFill>
            <a:schemeClr val="accent2">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p>
            <a:r>
              <a:rPr lang="zh-CN" altLang="en-US" sz="2800"/>
              <a:t>指向</a:t>
            </a:r>
            <a:r>
              <a:rPr lang="en-US" altLang="zh-CN" sz="2800"/>
              <a:t>para2: </a:t>
            </a:r>
            <a:endParaRPr lang="en-US" altLang="zh-CN" sz="2800"/>
          </a:p>
          <a:p>
            <a:r>
              <a:rPr lang="en-US" altLang="zh-CN" sz="2800">
                <a:solidFill>
                  <a:srgbClr val="0070C0"/>
                </a:solidFill>
              </a:rPr>
              <a:t>What did I do with the gift to lift her up</a:t>
            </a:r>
            <a:r>
              <a:rPr lang="en-US" sz="2800">
                <a:solidFill>
                  <a:srgbClr val="0070C0"/>
                </a:solidFill>
              </a:rPr>
              <a:t>?(</a:t>
            </a:r>
            <a:r>
              <a:rPr lang="zh-CN" altLang="en-US" sz="2800">
                <a:solidFill>
                  <a:srgbClr val="0070C0"/>
                </a:solidFill>
              </a:rPr>
              <a:t>所做）</a:t>
            </a:r>
            <a:endParaRPr lang="zh-CN" altLang="en-US" sz="2800"/>
          </a:p>
          <a:p>
            <a:r>
              <a:rPr lang="en-US" altLang="zh-CN" sz="2800"/>
              <a:t>took the plane, made vivid airplane noises, taxied onto the “runaway”, accelerated.... </a:t>
            </a: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p:tgtEl>
                                          <p:spTgt spid="20"/>
                                        </p:tgtEl>
                                        <p:attrNameLst>
                                          <p:attrName>ppt_y</p:attrName>
                                        </p:attrNameLst>
                                      </p:cBhvr>
                                      <p:tavLst>
                                        <p:tav tm="0">
                                          <p:val>
                                            <p:strVal val="#ppt_y+#ppt_h*1.125000"/>
                                          </p:val>
                                        </p:tav>
                                        <p:tav tm="100000">
                                          <p:val>
                                            <p:strVal val="#ppt_y"/>
                                          </p:val>
                                        </p:tav>
                                      </p:tavLst>
                                    </p:anim>
                                    <p:animEffect transition="in" filter="wipe(up)">
                                      <p:cBhvr>
                                        <p:cTn id="8" dur="500"/>
                                        <p:tgtEl>
                                          <p:spTgt spid="20"/>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ppt_y</p:attrName>
                                        </p:attrNameLst>
                                      </p:cBhvr>
                                      <p:tavLst>
                                        <p:tav tm="0">
                                          <p:val>
                                            <p:strVal val="#ppt_y+#ppt_h*1.125000"/>
                                          </p:val>
                                        </p:tav>
                                        <p:tav tm="100000">
                                          <p:val>
                                            <p:strVal val="#ppt_y"/>
                                          </p:val>
                                        </p:tav>
                                      </p:tavLst>
                                    </p:anim>
                                    <p:animEffect transition="in" filter="wipe(up)">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p:tgtEl>
                                          <p:spTgt spid="6"/>
                                        </p:tgtEl>
                                        <p:attrNameLst>
                                          <p:attrName>ppt_y</p:attrName>
                                        </p:attrNameLst>
                                      </p:cBhvr>
                                      <p:tavLst>
                                        <p:tav tm="0">
                                          <p:val>
                                            <p:strVal val="#ppt_y+#ppt_h*1.125000"/>
                                          </p:val>
                                        </p:tav>
                                        <p:tav tm="100000">
                                          <p:val>
                                            <p:strVal val="#ppt_y"/>
                                          </p:val>
                                        </p:tav>
                                      </p:tavLst>
                                    </p:anim>
                                    <p:animEffect transition="in" filter="wipe(up)">
                                      <p:cBhvr>
                                        <p:cTn id="26" dur="500"/>
                                        <p:tgtEl>
                                          <p:spTgt spid="6"/>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p:tgtEl>
                                          <p:spTgt spid="7"/>
                                        </p:tgtEl>
                                        <p:attrNameLst>
                                          <p:attrName>ppt_y</p:attrName>
                                        </p:attrNameLst>
                                      </p:cBhvr>
                                      <p:tavLst>
                                        <p:tav tm="0">
                                          <p:val>
                                            <p:strVal val="#ppt_y+#ppt_h*1.125000"/>
                                          </p:val>
                                        </p:tav>
                                        <p:tav tm="100000">
                                          <p:val>
                                            <p:strVal val="#ppt_y"/>
                                          </p:val>
                                        </p:tav>
                                      </p:tavLst>
                                    </p:anim>
                                    <p:animEffect transition="in" filter="wipe(up)">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p:tgtEl>
                                          <p:spTgt spid="11"/>
                                        </p:tgtEl>
                                        <p:attrNameLst>
                                          <p:attrName>ppt_y</p:attrName>
                                        </p:attrNameLst>
                                      </p:cBhvr>
                                      <p:tavLst>
                                        <p:tav tm="0">
                                          <p:val>
                                            <p:strVal val="#ppt_y+#ppt_h*1.125000"/>
                                          </p:val>
                                        </p:tav>
                                        <p:tav tm="100000">
                                          <p:val>
                                            <p:strVal val="#ppt_y"/>
                                          </p:val>
                                        </p:tav>
                                      </p:tavLst>
                                    </p:anim>
                                    <p:animEffect transition="in" filter="wipe(up)">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0" grpId="1" animBg="1"/>
      <p:bldP spid="14" grpId="0" bldLvl="0" animBg="1"/>
      <p:bldP spid="14" grpId="1" animBg="1"/>
      <p:bldP spid="6" grpId="0" bldLvl="0" animBg="1"/>
      <p:bldP spid="6" grpId="1" animBg="1"/>
      <p:bldP spid="7" grpId="0" bldLvl="0" animBg="1"/>
      <p:bldP spid="7" grpId="1" animBg="1"/>
      <p:bldP spid="11" grpId="0" bldLvl="0" animBg="1"/>
      <p:bldP spid="11" grpId="1"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10673</Words>
  <Application>WPS 演示</Application>
  <PresentationFormat>宽屏</PresentationFormat>
  <Paragraphs>264</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宋体</vt:lpstr>
      <vt:lpstr>Wingdings</vt:lpstr>
      <vt:lpstr>Times New Roman</vt:lpstr>
      <vt:lpstr>Calibri</vt:lpstr>
      <vt:lpstr>微软雅黑</vt:lpstr>
      <vt:lpstr>Arial Unicode MS</vt:lpstr>
      <vt:lpstr>Office 主题</vt:lpstr>
      <vt:lpstr>PowerPoint 演示文稿</vt:lpstr>
      <vt:lpstr>Hidden Treasures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38</cp:revision>
  <dcterms:created xsi:type="dcterms:W3CDTF">2021-04-17T14:47:00Z</dcterms:created>
  <dcterms:modified xsi:type="dcterms:W3CDTF">2021-04-29T00:12:01Z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07CB6DB3B822491BBA2452D013070F3F</vt:lpwstr>
  </property>
  <property fmtid="{D5CDD505-2E9C-101B-9397-08002B2CF9AE}" pid="3" name="KSOProductBuildVer">
    <vt:lpwstr>2052-11.1.0.10463</vt:lpwstr>
  </property>
</Properties>
</file>