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7" r:id="rId3"/>
    <p:sldId id="256" r:id="rId4"/>
    <p:sldId id="258" r:id="rId5"/>
    <p:sldId id="260" r:id="rId6"/>
    <p:sldId id="261" r:id="rId7"/>
    <p:sldId id="262" r:id="rId8"/>
    <p:sldId id="263" r:id="rId9"/>
    <p:sldId id="264" r:id="rId10"/>
    <p:sldId id="311" r:id="rId11"/>
    <p:sldId id="312" r:id="rId12"/>
    <p:sldId id="32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352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微软用户" initials="微" lastIdx="1" clrIdx="0"/>
  <p:cmAuthor id="2" name="赵秀丽" initials="赵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A34"/>
    <a:srgbClr val="E40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42110" y="4903470"/>
            <a:ext cx="9144000" cy="1358900"/>
          </a:xfrm>
        </p:spPr>
        <p:txBody>
          <a:bodyPr/>
          <a:p>
            <a:r>
              <a:rPr lang="zh-CN" altLang="en-US">
                <a:solidFill>
                  <a:srgbClr val="00B0F0"/>
                </a:solidFill>
              </a:rPr>
              <a:t>嵊州中学高三物理备课组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ZG`ZT]Y]4]@A}~_GD_EP~A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4370" y="544830"/>
            <a:ext cx="8539480" cy="4187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239395" y="105410"/>
            <a:ext cx="11515090" cy="6647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ts val="4260"/>
              </a:lnSpc>
            </a:pPr>
            <a:r>
              <a:rPr lang="en-US" altLang="zh-CN" sz="2800" b="1">
                <a:ea typeface="宋体" panose="02010600030101010101" pitchFamily="2" charset="-122"/>
              </a:rPr>
              <a:t>34</a:t>
            </a:r>
            <a:r>
              <a:rPr lang="zh-CN" sz="2800" b="1">
                <a:ea typeface="宋体" panose="02010600030101010101" pitchFamily="2" charset="-122"/>
              </a:rPr>
              <a:t>.审题不准确</a:t>
            </a:r>
            <a:r>
              <a:rPr lang="zh-CN" sz="2800" b="1">
                <a:solidFill>
                  <a:srgbClr val="333333"/>
                </a:solidFill>
                <a:ea typeface="宋体" panose="02010600030101010101" pitchFamily="2" charset="-122"/>
              </a:rPr>
              <a:t>   学生没抓住题干中的重要含义，对已知条件读得不透，使运算、推理时缺少已知条件，阅卷者无法找全得分点，或者根本就没有得分点。</a:t>
            </a:r>
            <a:endParaRPr lang="zh-CN" sz="2800" b="1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indent="0" fontAlgn="auto">
              <a:lnSpc>
                <a:spcPts val="4260"/>
              </a:lnSpc>
            </a:pP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建议：找出已知条件、挖掘隐含条件与排除干扰条件，理清题意，迅速解题。</a:t>
            </a:r>
            <a:endParaRPr lang="zh-CN" sz="2800" b="1">
              <a:ea typeface="宋体" panose="02010600030101010101" pitchFamily="2" charset="-122"/>
            </a:endParaRPr>
          </a:p>
          <a:p>
            <a:pPr indent="0" fontAlgn="auto">
              <a:lnSpc>
                <a:spcPts val="4260"/>
              </a:lnSpc>
            </a:pPr>
            <a:r>
              <a:rPr lang="en-US" altLang="zh-CN" sz="2800" b="1">
                <a:ea typeface="宋体" panose="02010600030101010101" pitchFamily="2" charset="-122"/>
              </a:rPr>
              <a:t>35</a:t>
            </a:r>
            <a:r>
              <a:rPr lang="zh-CN" sz="2800" b="1">
                <a:ea typeface="宋体" panose="02010600030101010101" pitchFamily="2" charset="-122"/>
              </a:rPr>
              <a:t>、实验题丢分</a:t>
            </a:r>
            <a:r>
              <a:rPr lang="zh-CN" sz="2800" b="1">
                <a:solidFill>
                  <a:srgbClr val="333333"/>
                </a:solidFill>
                <a:ea typeface="宋体" panose="02010600030101010101" pitchFamily="2" charset="-122"/>
              </a:rPr>
              <a:t>  技能欠缺，缺少基本的实验常识（可行、规范）。</a:t>
            </a:r>
            <a:endParaRPr lang="zh-CN" sz="2800" b="1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indent="0" fontAlgn="auto">
              <a:lnSpc>
                <a:spcPts val="4260"/>
              </a:lnSpc>
            </a:pP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建议：重视实验，强化实验设计。</a:t>
            </a:r>
            <a:endParaRPr lang="zh-CN" sz="28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indent="0" fontAlgn="auto">
              <a:lnSpc>
                <a:spcPts val="4260"/>
              </a:lnSpc>
            </a:pPr>
            <a:r>
              <a:rPr lang="en-US" altLang="zh-CN" sz="2800" b="1">
                <a:ea typeface="宋体" panose="02010600030101010101" pitchFamily="2" charset="-122"/>
              </a:rPr>
              <a:t>36</a:t>
            </a:r>
            <a:r>
              <a:rPr lang="zh-CN" sz="2800" b="1">
                <a:ea typeface="宋体" panose="02010600030101010101" pitchFamily="2" charset="-122"/>
              </a:rPr>
              <a:t>、物理画图不规范</a:t>
            </a:r>
            <a:r>
              <a:rPr lang="zh-CN" sz="2800" b="1">
                <a:solidFill>
                  <a:srgbClr val="333333"/>
                </a:solidFill>
                <a:ea typeface="宋体" panose="02010600030101010101" pitchFamily="2" charset="-122"/>
              </a:rPr>
              <a:t>   有些学生电路图画得不完整，画受力图时“漏力”或多力。还有小数点不清晰、没注意大小写等，也容易失分。</a:t>
            </a:r>
            <a:endParaRPr lang="zh-CN" sz="2800" b="1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indent="0" fontAlgn="auto">
              <a:lnSpc>
                <a:spcPts val="4260"/>
              </a:lnSpc>
            </a:pP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建议：按照受力分析的顺序画受力图。</a:t>
            </a:r>
            <a:endParaRPr lang="zh-CN" altLang="en-US" sz="28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2273" name="Picture 2" descr="C:\Users\Lenovo\Desktop\640 (1)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943610"/>
            <a:ext cx="9347200" cy="5590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2274" name="文本框 1"/>
          <p:cNvSpPr txBox="1"/>
          <p:nvPr/>
        </p:nvSpPr>
        <p:spPr>
          <a:xfrm>
            <a:off x="971550" y="152718"/>
            <a:ext cx="7132638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答题没有答在规定的区域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U8_CSCGPWL)D~_MB401`OM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3365" y="264795"/>
            <a:ext cx="8828405" cy="62598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HJ8ADU8RS)6KA7HUD`4G8)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685" y="203200"/>
            <a:ext cx="8380095" cy="6184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7AEE[%X4LW@P(6(78IDX(I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0810" y="85725"/>
            <a:ext cx="9267190" cy="64877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AVQIKFLPU(ATGE{E[~6WOFU"/>
          <p:cNvPicPr>
            <a:picLocks noChangeAspect="1"/>
          </p:cNvPicPr>
          <p:nvPr/>
        </p:nvPicPr>
        <p:blipFill>
          <a:blip r:embed="rId1"/>
          <a:srcRect t="6428" b="8091"/>
          <a:stretch>
            <a:fillRect/>
          </a:stretch>
        </p:blipFill>
        <p:spPr>
          <a:xfrm>
            <a:off x="1524635" y="472440"/>
            <a:ext cx="9601200" cy="58369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@YXWT@OYV2GG%4BC77%{TH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6425" y="81915"/>
            <a:ext cx="8394065" cy="66935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`3M%J3~PD~39L(S1{GOV2QR"/>
          <p:cNvPicPr>
            <a:picLocks noChangeAspect="1"/>
          </p:cNvPicPr>
          <p:nvPr/>
        </p:nvPicPr>
        <p:blipFill>
          <a:blip r:embed="rId1"/>
          <a:srcRect b="9285"/>
          <a:stretch>
            <a:fillRect/>
          </a:stretch>
        </p:blipFill>
        <p:spPr>
          <a:xfrm>
            <a:off x="1626235" y="204470"/>
            <a:ext cx="9629775" cy="61372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JEOY2H@Z82(4[IW6X%H(EZ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38100"/>
            <a:ext cx="9297670" cy="67513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DGROW()2)SB(O)L}W7_JSW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4295" y="33655"/>
            <a:ext cx="9509760" cy="6586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J%2{AG[1LPFQZWEXOC(E0B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145" y="38735"/>
            <a:ext cx="9800590" cy="68453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)PB1OLV)M1W02]J)1CY[V0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330" y="16510"/>
            <a:ext cx="9452610" cy="67665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/>
      <p:pic>
        <p:nvPicPr>
          <p:cNvPr id="2097154" name="图片 1"/>
          <p:cNvPicPr>
            <a:picLocks noChangeAspect="1"/>
          </p:cNvPicPr>
          <p:nvPr/>
        </p:nvPicPr>
        <p:blipFill>
          <a:blip r:embed="rId1"/>
          <a:srcRect l="291" t="195" r="-291" b="-195"/>
          <a:stretch>
            <a:fillRect/>
          </a:stretch>
        </p:blipFill>
        <p:spPr>
          <a:xfrm>
            <a:off x="15240" y="15240"/>
            <a:ext cx="5888355" cy="4242435"/>
          </a:xfrm>
          <a:prstGeom prst="foldedCorner">
            <a:avLst/>
          </a:prstGeom>
        </p:spPr>
      </p:pic>
      <p:pic>
        <p:nvPicPr>
          <p:cNvPr id="209715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490" y="3724275"/>
            <a:ext cx="981075" cy="533400"/>
          </a:xfrm>
          <a:prstGeom prst="rect">
            <a:avLst/>
          </a:prstGeom>
        </p:spPr>
      </p:pic>
      <p:pic>
        <p:nvPicPr>
          <p:cNvPr id="2097156" name="图片 7" descr="15520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790" y="357505"/>
            <a:ext cx="2576195" cy="2576195"/>
          </a:xfrm>
          <a:prstGeom prst="rect">
            <a:avLst/>
          </a:prstGeom>
        </p:spPr>
      </p:pic>
      <p:sp>
        <p:nvSpPr>
          <p:cNvPr id="1048691" name="矩形 391174"/>
          <p:cNvSpPr>
            <a:spLocks noTextEdit="1"/>
          </p:cNvSpPr>
          <p:nvPr/>
        </p:nvSpPr>
        <p:spPr>
          <a:xfrm>
            <a:off x="6436995" y="3437255"/>
            <a:ext cx="5071110" cy="290068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 fontAlgn="base">
              <a:buClrTx/>
              <a:buSzTx/>
              <a:buFontTx/>
            </a:pPr>
            <a:r>
              <a:rPr lang="zh-CN" altLang="en-US" sz="3600" b="1"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99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你们可以记住老师，</a:t>
            </a:r>
            <a:endParaRPr lang="zh-CN" altLang="en-US" sz="3600" b="1"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solidFill>
                <a:srgbClr val="990000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buClrTx/>
              <a:buSzTx/>
              <a:buFontTx/>
            </a:pPr>
            <a:r>
              <a:rPr lang="zh-CN" altLang="en-US" sz="3600" b="1"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99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也可以把老师忘了。</a:t>
            </a:r>
            <a:endParaRPr lang="zh-CN" altLang="en-US" sz="3600" b="1"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solidFill>
                <a:srgbClr val="990000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buClrTx/>
              <a:buSzTx/>
              <a:buFontTx/>
            </a:pPr>
            <a:r>
              <a:rPr lang="zh-CN" altLang="en-US" sz="3600" b="1"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99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你们可以不记住老师的好与对，</a:t>
            </a:r>
            <a:endParaRPr lang="zh-CN" altLang="en-US" sz="3600" b="1"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solidFill>
                <a:srgbClr val="990000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buClrTx/>
              <a:buSzTx/>
              <a:buFontTx/>
            </a:pPr>
            <a:r>
              <a:rPr lang="zh-CN" altLang="en-US" sz="3600" b="1"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99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但，请忘了老师的不周和不足。</a:t>
            </a:r>
            <a:endParaRPr lang="zh-CN" altLang="en-US" sz="3600" b="1"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solidFill>
                <a:srgbClr val="990000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buClrTx/>
              <a:buSzTx/>
              <a:buFontTx/>
            </a:pPr>
            <a:r>
              <a:rPr lang="zh-CN" altLang="en-US" sz="3600" b="1"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99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而我，会始终为你们祝愿深深！</a:t>
            </a:r>
            <a:endParaRPr lang="zh-CN" altLang="en-US" sz="3600" b="1" strike="noStrike" noProof="1"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solidFill>
                <a:srgbClr val="990000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955" y="3724275"/>
            <a:ext cx="981075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2513" name="灯片编号占位符 3"/>
          <p:cNvSpPr txBox="1">
            <a:spLocks noGrp="1"/>
          </p:cNvSpPr>
          <p:nvPr/>
        </p:nvSpPr>
        <p:spPr>
          <a:xfrm>
            <a:off x="79819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r"/>
            <a:fld id="{9A0DB2DC-4C9A-4742-B13C-FB6460FD3503}" type="slidenum">
              <a:rPr lang="zh-CN" altLang="en-US" sz="900" dirty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5515" y="668020"/>
            <a:ext cx="10484485" cy="2922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96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祝</a:t>
            </a:r>
            <a:endParaRPr kumimoji="0" lang="zh-CN" altLang="zh-CN" sz="96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8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+mn-ea"/>
              </a:rPr>
              <a:t>  </a:t>
            </a:r>
            <a:r>
              <a:rPr kumimoji="0" lang="zh-CN" altLang="zh-CN" sz="8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+mn-ea"/>
              </a:rPr>
              <a:t>20</a:t>
            </a:r>
            <a:r>
              <a:rPr kumimoji="0" lang="en-US" sz="8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+mn-ea"/>
              </a:rPr>
              <a:t>21</a:t>
            </a:r>
            <a:r>
              <a:rPr kumimoji="0" lang="zh-CN" altLang="zh-CN" sz="8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+mn-ea"/>
              </a:rPr>
              <a:t>年</a:t>
            </a:r>
            <a:r>
              <a:rPr kumimoji="0" lang="zh-CN" altLang="zh-CN" sz="8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高考</a:t>
            </a:r>
            <a:r>
              <a:rPr kumimoji="0" lang="zh-CN" altLang="en-US" sz="8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成功</a:t>
            </a:r>
            <a:r>
              <a:rPr kumimoji="0" lang="zh-CN" altLang="zh-CN" sz="8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！</a:t>
            </a:r>
            <a:r>
              <a:rPr kumimoji="0" lang="zh-CN" altLang="zh-CN" sz="5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 </a:t>
            </a:r>
            <a:endParaRPr kumimoji="0" lang="zh-CN" altLang="zh-CN" sz="54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graphicFrame>
        <p:nvGraphicFramePr>
          <p:cNvPr id="100354" name="Object 2"/>
          <p:cNvGraphicFramePr>
            <a:graphicFrameLocks noChangeAspect="1"/>
          </p:cNvGraphicFramePr>
          <p:nvPr/>
        </p:nvGraphicFramePr>
        <p:xfrm>
          <a:off x="3409950" y="4184650"/>
          <a:ext cx="45720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5349875" imgH="2911475" progId="MS_ClipArt_Gallery.2">
                  <p:embed/>
                </p:oleObj>
              </mc:Choice>
              <mc:Fallback>
                <p:oleObj name="" r:id="rId1" imgW="5349875" imgH="2911475" progId="MS_ClipArt_Gallery.2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09950" y="4184650"/>
                        <a:ext cx="4572000" cy="217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~CL@1PX}]2$PD_%_~4X~T$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565" y="71120"/>
            <a:ext cx="9135745" cy="65043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_IQ[UT[K%M{YG55$[%1R5Z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565" y="128905"/>
            <a:ext cx="9109075" cy="6410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9RFRTZPA76MFJE)[VKEWB1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271145"/>
            <a:ext cx="8413115" cy="6226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7M50KS7L)(W0(%L47BGQBP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6110" y="322580"/>
            <a:ext cx="7992745" cy="60032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[W`YBOK[VQY64U()JJ}38R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5480" y="243840"/>
            <a:ext cx="7865745" cy="58680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00J[JH`IW$6NA25~0YC6]B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1765" y="192405"/>
            <a:ext cx="9014460" cy="62903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508000" y="105410"/>
            <a:ext cx="11176000" cy="6647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ts val="4260"/>
              </a:lnSpc>
            </a:pPr>
            <a:r>
              <a:rPr lang="en-US" altLang="zh-CN" sz="2800" b="1">
                <a:ea typeface="宋体" panose="02010600030101010101" pitchFamily="2" charset="-122"/>
              </a:rPr>
              <a:t>3</a:t>
            </a:r>
            <a:r>
              <a:rPr lang="zh-CN" sz="2800" b="1">
                <a:ea typeface="宋体" panose="02010600030101010101" pitchFamily="2" charset="-122"/>
              </a:rPr>
              <a:t>1.忽视选择题</a:t>
            </a:r>
            <a:r>
              <a:rPr lang="zh-CN" sz="2800" b="1">
                <a:solidFill>
                  <a:srgbClr val="333333"/>
                </a:solidFill>
                <a:ea typeface="宋体" panose="02010600030101010101" pitchFamily="2" charset="-122"/>
              </a:rPr>
              <a:t>   有些考生总想着要突破后面的难题，所以花在选择题上的时间过少，没有检查，导致简单的题丢分。</a:t>
            </a:r>
            <a:endParaRPr lang="zh-CN" sz="2800" b="1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indent="0" fontAlgn="auto">
              <a:lnSpc>
                <a:spcPts val="4260"/>
              </a:lnSpc>
            </a:pP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建议：重视基础，重视教材，及时回归课本。</a:t>
            </a:r>
            <a:endParaRPr lang="zh-CN" sz="28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indent="0" fontAlgn="auto">
              <a:lnSpc>
                <a:spcPts val="4260"/>
              </a:lnSpc>
            </a:pPr>
            <a:r>
              <a:rPr lang="en-US" altLang="zh-CN" sz="2800" b="1">
                <a:ea typeface="宋体" panose="02010600030101010101" pitchFamily="2" charset="-122"/>
              </a:rPr>
              <a:t>32</a:t>
            </a:r>
            <a:r>
              <a:rPr lang="zh-CN" sz="2800" b="1">
                <a:ea typeface="宋体" panose="02010600030101010101" pitchFamily="2" charset="-122"/>
              </a:rPr>
              <a:t>.不懂得放弃</a:t>
            </a:r>
            <a:r>
              <a:rPr lang="zh-CN" sz="2800" b="1">
                <a:solidFill>
                  <a:srgbClr val="333333"/>
                </a:solidFill>
                <a:ea typeface="宋体" panose="02010600030101010101" pitchFamily="2" charset="-122"/>
              </a:rPr>
              <a:t> 对于高三来说，物理试卷是最让学生头疼的试卷，题量大，计算量大。</a:t>
            </a:r>
            <a:endParaRPr lang="zh-CN" sz="2800" b="1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indent="0" fontAlgn="auto">
              <a:lnSpc>
                <a:spcPts val="4260"/>
              </a:lnSpc>
            </a:pP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建议：做题一定要舍得放弃，先易后难。还有，审题答题要仔细，不要导致无谓失分。</a:t>
            </a:r>
            <a:endParaRPr lang="zh-CN" sz="28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indent="0" fontAlgn="auto">
              <a:lnSpc>
                <a:spcPts val="4260"/>
              </a:lnSpc>
            </a:pPr>
            <a:r>
              <a:rPr lang="en-US" altLang="zh-CN" sz="2800" b="1">
                <a:ea typeface="宋体" panose="02010600030101010101" pitchFamily="2" charset="-122"/>
              </a:rPr>
              <a:t>33</a:t>
            </a:r>
            <a:r>
              <a:rPr lang="zh-CN" sz="2800" b="1">
                <a:ea typeface="宋体" panose="02010600030101010101" pitchFamily="2" charset="-122"/>
              </a:rPr>
              <a:t>.答题不完整</a:t>
            </a:r>
            <a:r>
              <a:rPr lang="zh-CN" sz="2800" b="1">
                <a:solidFill>
                  <a:srgbClr val="333333"/>
                </a:solidFill>
                <a:ea typeface="宋体" panose="02010600030101010101" pitchFamily="2" charset="-122"/>
              </a:rPr>
              <a:t>    有些学生虽然最后结果对了，但得分却不高。解答题给分方式是“踩点给分”，“不写不得分，多写不扣分”。</a:t>
            </a:r>
            <a:endParaRPr lang="zh-CN" sz="2800" b="1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indent="0" fontAlgn="auto">
              <a:lnSpc>
                <a:spcPts val="4260"/>
              </a:lnSpc>
            </a:pP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建议：演算过程要写得清晰，书写格式要分行，方便老师找得分点。</a:t>
            </a:r>
            <a:endParaRPr lang="zh-CN" altLang="en-US" sz="28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WPS 演示</Application>
  <PresentationFormat>宽屏</PresentationFormat>
  <Paragraphs>35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Times New Roman</vt:lpstr>
      <vt:lpstr>Calibri</vt:lpstr>
      <vt:lpstr>Calibri Light</vt:lpstr>
      <vt:lpstr>微软雅黑</vt:lpstr>
      <vt:lpstr>Arial Unicode MS</vt:lpstr>
      <vt:lpstr>黑体</vt:lpstr>
      <vt:lpstr>Office 主题</vt:lpstr>
      <vt:lpstr>MS_ClipArt_Gallery.2</vt:lpstr>
      <vt:lpstr>高三物理备课组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lgy</dc:creator>
  <cp:lastModifiedBy>Administrator</cp:lastModifiedBy>
  <cp:revision>60</cp:revision>
  <dcterms:created xsi:type="dcterms:W3CDTF">2018-05-04T07:27:00Z</dcterms:created>
  <dcterms:modified xsi:type="dcterms:W3CDTF">2021-06-01T11:20:26Z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04EDC6C266CC4FE88F3F3143328A3C92</vt:lpwstr>
  </property>
</Properties>
</file>