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76" r:id="rId4"/>
    <p:sldId id="287" r:id="rId5"/>
    <p:sldId id="256" r:id="rId6"/>
    <p:sldId id="263" r:id="rId7"/>
    <p:sldId id="260" r:id="rId8"/>
    <p:sldId id="261" r:id="rId9"/>
    <p:sldId id="267" r:id="rId10"/>
    <p:sldId id="262" r:id="rId11"/>
    <p:sldId id="259" r:id="rId12"/>
    <p:sldId id="258" r:id="rId13"/>
    <p:sldId id="257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B68B-C19E-4C62-8275-9AE7E619E8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4118-1FE3-4845-9AFC-39AE79F379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955" y="185420"/>
            <a:ext cx="9096375" cy="6551930"/>
          </a:xfrm>
        </p:spPr>
        <p:txBody>
          <a:bodyPr/>
          <a:p>
            <a:pPr algn="l"/>
            <a:endParaRPr lang="en-US" altLang="zh-CN" b="1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sz="48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5.</a:t>
            </a:r>
            <a:r>
              <a:rPr lang="zh-CN" altLang="en-US" sz="48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国歌手语方案正式实施，政协开幕会上政协委员用手语</a:t>
            </a:r>
            <a:r>
              <a:rPr lang="en-US" altLang="zh-CN" sz="48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sz="48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唱</a:t>
            </a:r>
            <a:r>
              <a:rPr lang="en-US" altLang="zh-CN" sz="48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sz="48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国歌。</a:t>
            </a:r>
            <a:endParaRPr lang="zh-CN" altLang="en-US" sz="4800" b="1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algn="l"/>
            <a:r>
              <a:rPr lang="zh-CN" altLang="en-US" sz="5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（分层、明度、筛选、整合）</a:t>
            </a:r>
            <a:endParaRPr lang="zh-CN" altLang="en-US" sz="5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8864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题型二：写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对联（主观题）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124744"/>
            <a:ext cx="9144000" cy="437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4645" y="5738495"/>
            <a:ext cx="7981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766D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参考答案：智慧集中西                    </a:t>
            </a:r>
            <a:endParaRPr lang="zh-CN" altLang="en-US" sz="2800" b="1" dirty="0" smtClean="0">
              <a:solidFill>
                <a:srgbClr val="0766D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r>
              <a:rPr lang="zh-CN" altLang="en-US" sz="2800" b="1" dirty="0" smtClean="0">
                <a:solidFill>
                  <a:srgbClr val="0766D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0766D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                </a:t>
            </a:r>
            <a:r>
              <a:rPr lang="zh-CN" altLang="en-US" sz="2800" b="1" dirty="0" smtClean="0">
                <a:solidFill>
                  <a:srgbClr val="0766D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雪乡天池千山，都为东北胜景</a:t>
            </a:r>
            <a:endParaRPr lang="zh-CN" altLang="en-US" sz="2800" b="1" dirty="0" smtClean="0">
              <a:solidFill>
                <a:srgbClr val="0766D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700808"/>
            <a:ext cx="8640960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en-US" altLang="zh-CN" sz="2800" dirty="0" smtClean="0"/>
              <a:t>        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下面提供的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个字，重新排列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个字的次序，拟成一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副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各为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个字的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对联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800"/>
              </a:lnSpc>
            </a:pPr>
            <a:r>
              <a:rPr lang="en-US" altLang="zh-CN" sz="3200" dirty="0" smtClean="0"/>
              <a:t>     </a:t>
            </a:r>
            <a:r>
              <a:rPr lang="zh-CN" altLang="zh-CN" sz="3200" dirty="0" smtClean="0"/>
              <a:t>田</a:t>
            </a:r>
            <a:r>
              <a:rPr lang="zh-CN" altLang="zh-CN" sz="3200" dirty="0"/>
              <a:t>、满、收、遍、玉、地、春、金、种、秋</a:t>
            </a:r>
            <a:endParaRPr lang="zh-CN" altLang="zh-CN" sz="3200" dirty="0"/>
          </a:p>
          <a:p>
            <a:pPr>
              <a:lnSpc>
                <a:spcPts val="3700"/>
              </a:lnSpc>
            </a:pP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700"/>
              </a:lnSpc>
            </a:pPr>
            <a:r>
              <a:rPr lang="zh-CN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上联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700"/>
              </a:lnSpc>
            </a:pP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700"/>
              </a:lnSpc>
            </a:pPr>
            <a:r>
              <a:rPr lang="zh-CN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下联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76672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题型三：排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对联（填空题）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5280" y="4112895"/>
            <a:ext cx="4191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766D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春种满田玉</a:t>
            </a:r>
            <a:endParaRPr lang="zh-CN" altLang="en-US" sz="3200" b="1" dirty="0" smtClean="0">
              <a:solidFill>
                <a:srgbClr val="0766D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225" y="4982845"/>
            <a:ext cx="2538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0766D4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秋收遍地金</a:t>
            </a:r>
            <a:endParaRPr lang="zh-CN" altLang="en-US" sz="3200" b="1" dirty="0" smtClean="0">
              <a:solidFill>
                <a:srgbClr val="0766D4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23528" y="188640"/>
            <a:ext cx="8568952" cy="60939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按传统习俗，人们喜欢在春节和元宵节写对联，请从下列文字中选取恰当的短语，组成一副春节对联和一副元宵节对联。要求上下联各为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个字，语意连贯，符合相应的节日特征。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光腾月殿、龙舟米粽、门上桃符、花灿星桥、艾叶香包、江边柳线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漾国风、迎春绿、馨楚韵、吐凤文、耀眼红、流蟾魄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春节对联：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元宵节对联：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975" y="4743450"/>
            <a:ext cx="6552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766D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江边柳线迎春绿；  门上桃符耀眼红</a:t>
            </a:r>
            <a:endParaRPr lang="zh-CN" altLang="en-US" sz="2800" b="1" dirty="0" smtClean="0">
              <a:solidFill>
                <a:srgbClr val="0766D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6505" y="5699125"/>
            <a:ext cx="5878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766D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光腾月殿流蟾魄；  花灿星桥吐凤文</a:t>
            </a:r>
            <a:endParaRPr lang="zh-CN" altLang="en-US" sz="2800" b="1" dirty="0" smtClean="0">
              <a:solidFill>
                <a:srgbClr val="0766D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7790" y="840740"/>
            <a:ext cx="9288780" cy="5310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dirty="0" smtClean="0"/>
              <a:t>      </a:t>
            </a: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一、对联的考查，涉及到高考知识点的“简明”</a:t>
            </a:r>
            <a:endParaRPr lang="zh-CN" altLang="en-US" sz="2800" b="1" dirty="0" smtClean="0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“连贯”“得体”等几个方面，要清楚对联的相关知识点。</a:t>
            </a:r>
            <a:endParaRPr lang="en-US" altLang="zh-CN" sz="2800" b="1" dirty="0" smtClean="0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二、给定字、词或词组，排列对联的得分率不高，成了拉开分数的一个有效题型，需要考生高度的重视。</a:t>
            </a:r>
            <a:endParaRPr lang="en-US" altLang="zh-CN" sz="2800" b="1" dirty="0" smtClean="0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三、此题型的几个关键点：</a:t>
            </a:r>
            <a:endParaRPr lang="en-US" altLang="zh-CN" sz="2800" b="1" dirty="0" smtClean="0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（一）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词性对应</a:t>
            </a: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，一般情况是名词对名词，动词对动词，形容词对形容词，数量词对数量词。</a:t>
            </a:r>
            <a:endParaRPr lang="en-US" altLang="zh-CN" sz="2800" b="1" dirty="0" smtClean="0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（二）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词组搭配</a:t>
            </a: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，符合题干的设定要求，符合相关的文化知识要求。</a:t>
            </a:r>
            <a:endParaRPr lang="en-US" altLang="zh-CN" sz="2800" b="1" dirty="0" smtClean="0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     （三）上联、下联的次序，要符合对联“平仄”知识点的要求</a:t>
            </a:r>
            <a:r>
              <a:rPr lang="en-US" altLang="zh-CN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r>
              <a:rPr lang="zh-CN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平开仄合、仄起平收</a:t>
            </a:r>
            <a:r>
              <a:rPr lang="zh-CN" altLang="en-US" sz="28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</a:t>
            </a:r>
            <a:endParaRPr lang="zh-CN" altLang="en-US" sz="2800" b="1" dirty="0" smtClean="0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66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" y="125095"/>
            <a:ext cx="8973820" cy="6604635"/>
          </a:xfrm>
        </p:spPr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6.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席开水面，恍东坡游赤壁，偏宜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月白风清</a:t>
            </a:r>
            <a:endParaRPr lang="zh-CN" altLang="en-US" b="1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b="1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镶名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。嵌入</a:t>
            </a: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湖心亭</a:t>
            </a: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这一主要叙述对象；</a:t>
            </a:r>
            <a:endParaRPr lang="zh-CN" altLang="en-US" b="1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比喻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。把湖心亭比作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西子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泛舟湖上的扁舟，用喻想象新奇；</a:t>
            </a:r>
            <a:endParaRPr lang="zh-CN" altLang="en-US" b="1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化用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。化用</a:t>
            </a: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水光潋滟晴方好，山色空蒙雨亦奇</a:t>
            </a: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诗句和《前赤壁赋》</a:t>
            </a: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月白风清，如此良夜何</a:t>
            </a:r>
            <a:r>
              <a:rPr lang="en-US" altLang="zh-CN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句意，富于想象，灵活清新。</a:t>
            </a:r>
            <a:endParaRPr lang="zh-CN" altLang="en-US" b="1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" y="83185"/>
            <a:ext cx="9032240" cy="6761480"/>
          </a:xfrm>
        </p:spPr>
        <p:txBody>
          <a:bodyPr/>
          <a:p>
            <a:pPr marL="0" indent="0">
              <a:buNone/>
            </a:pP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“</a:t>
            </a:r>
            <a:r>
              <a:rPr lang="zh-CN" altLang="zh-CN" sz="44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镶名格</a:t>
            </a:r>
            <a:r>
              <a:rPr lang="en-US" altLang="zh-CN" sz="44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”</a:t>
            </a:r>
            <a:r>
              <a:rPr lang="zh-CN" altLang="en-US" sz="4400" b="1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：对联中巧妙镶入人名、地名或事物名，又叫“嵌名格”。</a:t>
            </a:r>
            <a:endParaRPr lang="zh-CN" altLang="en-US" sz="4400" b="1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如:</a:t>
            </a:r>
            <a:endParaRPr lang="zh-CN" altLang="en-US" sz="36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两舟并进，橹速（鲁肃）不如帆快 (樊哙）；</a:t>
            </a:r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   </a:t>
            </a:r>
            <a:endParaRPr lang="en-US" altLang="zh-CN" sz="36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八音齐奏，笛清(狄青)难比萧和（萧何）。</a:t>
            </a:r>
            <a:endParaRPr lang="zh-CN" altLang="en-US" sz="36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188640"/>
            <a:ext cx="6048672" cy="619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908720"/>
            <a:ext cx="8244408" cy="434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18864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题型一：选</a:t>
            </a:r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对联（选择题）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0212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836712"/>
            <a:ext cx="8374630" cy="450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188640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高考真题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87727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908720"/>
            <a:ext cx="8280921" cy="488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332656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联系现实的对联考查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62373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7315" y="277495"/>
            <a:ext cx="874839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99592" y="60212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980728"/>
            <a:ext cx="8424936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800"/>
              </a:lnSpc>
            </a:pPr>
            <a:r>
              <a:rPr lang="zh-CN" altLang="en-US" sz="3200" b="1" dirty="0" smtClean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（浙江）下列</a:t>
            </a:r>
            <a:r>
              <a:rPr lang="zh-CN" altLang="en-US" sz="3200" b="1" dirty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对联，用于高中毕业典礼上教师勉励莘莘学子，</a:t>
            </a:r>
            <a:r>
              <a:rPr lang="zh-CN" altLang="en-US" sz="3200" b="1" u="sng" dirty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最为恰当</a:t>
            </a:r>
            <a:r>
              <a:rPr lang="zh-CN" altLang="en-US" sz="3200" b="1" dirty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的一项是（</a:t>
            </a:r>
            <a:r>
              <a:rPr lang="en-US" altLang="zh-CN" sz="3200" b="1" dirty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0766D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zh-CN" altLang="en-US" sz="3200" b="1" dirty="0">
              <a:solidFill>
                <a:srgbClr val="0766D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5800"/>
              </a:lnSpc>
            </a:pPr>
            <a:r>
              <a:rPr lang="en-US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．慕师恩众星北拱，瞻学谊群贤南飞。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5800"/>
              </a:lnSpc>
            </a:pP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B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．融贯中西学已成，博通古今业无疆。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5800"/>
              </a:lnSpc>
            </a:pP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C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．格物致知循大道，求真本信立高标。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ts val="5800"/>
              </a:lnSpc>
            </a:pP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D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．学富雕龙文修天下，才雄走马星陨人间。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6021288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WPS 演示</Application>
  <PresentationFormat>全屏显示(4:3)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黑体</vt:lpstr>
      <vt:lpstr>华文楷体</vt:lpstr>
      <vt:lpstr>Calibri</vt:lpstr>
      <vt:lpstr>Times New Roman</vt:lpstr>
      <vt:lpstr>微软雅黑</vt:lpstr>
      <vt:lpstr>Arial Unicode MS</vt:lpstr>
      <vt:lpstr>方正粗黑宋简体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ljg</cp:lastModifiedBy>
  <cp:revision>44</cp:revision>
  <dcterms:created xsi:type="dcterms:W3CDTF">2021-04-28T01:07:00Z</dcterms:created>
  <dcterms:modified xsi:type="dcterms:W3CDTF">2021-05-12T02:00:44Z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0B4E1FBCB99448A199EC1D1AC0E227B2</vt:lpwstr>
  </property>
  <property fmtid="{D5CDD505-2E9C-101B-9397-08002B2CF9AE}" pid="3" name="KSOProductBuildVer">
    <vt:lpwstr>2052-11.1.0.10463</vt:lpwstr>
  </property>
</Properties>
</file>