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525" r:id="rId3"/>
    <p:sldId id="705" r:id="rId4"/>
    <p:sldId id="717" r:id="rId5"/>
    <p:sldId id="707" r:id="rId6"/>
    <p:sldId id="708" r:id="rId7"/>
    <p:sldId id="712" r:id="rId8"/>
    <p:sldId id="713" r:id="rId9"/>
    <p:sldId id="714" r:id="rId10"/>
    <p:sldId id="716" r:id="rId11"/>
    <p:sldId id="735" r:id="rId12"/>
    <p:sldId id="736" r:id="rId13"/>
  </p:sldIdLst>
  <p:sldSz cx="12192000" cy="6858000"/>
  <p:notesSz cx="7103745"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CC"/>
    <a:srgbClr val="FF00FF"/>
    <a:srgbClr val="F5B8EB"/>
    <a:srgbClr val="F1A4E5"/>
    <a:srgbClr val="FFE38B"/>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6" autoAdjust="0"/>
    <p:restoredTop sz="94660"/>
  </p:normalViewPr>
  <p:slideViewPr>
    <p:cSldViewPr snapToGrid="0">
      <p:cViewPr varScale="1">
        <p:scale>
          <a:sx n="70" d="100"/>
          <a:sy n="70" d="100"/>
        </p:scale>
        <p:origin x="-18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1DB8553-9DA7-4485-8708-E3ED3C201436}" type="datetimeFigureOut">
              <a:rPr lang="zh-CN" altLang="en-US"/>
            </a:fld>
            <a:endParaRPr lang="zh-CN" altLang="en-US"/>
          </a:p>
        </p:txBody>
      </p:sp>
      <p:sp>
        <p:nvSpPr>
          <p:cNvPr id="12292" name="幻灯片图像占位符 3"/>
          <p:cNvSpPr>
            <a:spLocks noGrp="1" noRot="1" noChangeAspect="1"/>
          </p:cNvSpPr>
          <p:nvPr>
            <p:ph type="sldImg" idx="2"/>
          </p:nvPr>
        </p:nvSpPr>
        <p:spPr bwMode="auto">
          <a:xfrm>
            <a:off x="481013" y="1279525"/>
            <a:ext cx="6140450" cy="3454400"/>
          </a:xfrm>
          <a:prstGeom prst="rect">
            <a:avLst/>
          </a:prstGeom>
          <a:noFill/>
          <a:ln w="12700">
            <a:solidFill>
              <a:srgbClr val="000000"/>
            </a:solidFill>
            <a:miter lim="800000"/>
          </a:ln>
        </p:spPr>
      </p:sp>
      <p:sp>
        <p:nvSpPr>
          <p:cNvPr id="5" name="备注占位符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4313" y="9720263"/>
            <a:ext cx="3078162" cy="51435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A38E785-6F4C-4E2F-B142-D29A9658F48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0DD918B-17DE-4AD9-B282-4521E047CD94}"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7BBF17-850E-4581-985D-5FEA0AAB5577}"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fld id="{B5AC55C8-1452-425D-AA78-A9EC0F81DC7F}" type="datetimeFigureOut">
              <a:rPr lang="zh-CN" altLang="en-US"/>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E7C1A2E-1678-4C89-BA71-DC8B6DDF572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5C17607-5B66-484B-80E6-20A0F452B5BB}"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EF75C6-F3DB-4D3C-857B-F778E39566B5}"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48CC9226-3D7D-45A4-881F-27312B0DE435}"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B6EC9D-4390-4A3A-B80D-A6C217FE034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5DE8D2D-E399-4225-A81A-2CBD51479EF9}" type="datetimeFigureOut">
              <a:rPr lang="zh-CN" altLang="en-US"/>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7AA2FE1-6718-4964-9CDB-0EC44136EC9C}"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08F0089-A532-41EE-A4BC-83D6B9353B6F}" type="datetimeFigureOut">
              <a:rPr lang="zh-CN" altLang="en-US"/>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8CADBBA-E38D-4ABE-8D12-3F4C8FBC9DCD}"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B37C2D7-6D69-4F31-94B3-35888BDB0059}" type="datetimeFigureOut">
              <a:rPr lang="zh-CN" altLang="en-US"/>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403C014-E869-4455-9EA7-F096E3A26AB4}"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978A555-8193-4C68-9756-CB0C6F8074E4}" type="datetimeFigureOut">
              <a:rPr lang="zh-CN" altLang="en-US"/>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1929F5D-0688-49CD-9877-F53ECFA5B1EB}"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0A025EC8-4CF5-4465-BECD-097EB4ABF7CF}" type="datetimeFigureOut">
              <a:rPr lang="zh-CN" altLang="en-US"/>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FEF339-CD89-4C97-984F-339D15D2C863}"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DE4311-7A09-4B3E-BBC5-FE5D0B21235D}" type="datetimeFigureOut">
              <a:rPr lang="zh-CN" altLang="en-US"/>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F34267-C2BE-4CC4-965A-5FE4E1EAB8FF}"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日期占位符 3"/>
          <p:cNvSpPr>
            <a:spLocks noGrp="1"/>
          </p:cNvSpPr>
          <p:nvPr>
            <p:ph type="dt" sz="half" idx="2"/>
          </p:nvPr>
        </p:nvSpPr>
        <p:spPr bwMode="auto">
          <a:xfrm>
            <a:off x="838200" y="6356350"/>
            <a:ext cx="27432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pPr>
              <a:defRPr/>
            </a:pPr>
            <a:fld id="{B0EB0912-FCB5-44D2-9798-30809C6134EC}" type="datetimeFigureOut">
              <a:rPr lang="zh-CN" altLang="en-US"/>
            </a:fld>
            <a:endParaRPr lang="en-US" altLang="zh-CN"/>
          </a:p>
        </p:txBody>
      </p:sp>
      <p:sp>
        <p:nvSpPr>
          <p:cNvPr id="1029" name="页脚占位符 4"/>
          <p:cNvSpPr>
            <a:spLocks noGrp="1"/>
          </p:cNvSpPr>
          <p:nvPr>
            <p:ph type="ftr" sz="quarter" idx="3"/>
          </p:nvPr>
        </p:nvSpPr>
        <p:spPr bwMode="auto">
          <a:xfrm>
            <a:off x="4038600" y="6356350"/>
            <a:ext cx="41148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defRPr>
            </a:lvl1pPr>
          </a:lstStyle>
          <a:p>
            <a:pPr>
              <a:defRPr/>
            </a:pPr>
            <a:endParaRPr lang="zh-CN" altLang="en-US"/>
          </a:p>
        </p:txBody>
      </p:sp>
      <p:sp>
        <p:nvSpPr>
          <p:cNvPr id="1030" name="灯片编号占位符 5"/>
          <p:cNvSpPr>
            <a:spLocks noGrp="1"/>
          </p:cNvSpPr>
          <p:nvPr>
            <p:ph type="sldNum" sz="quarter" idx="4"/>
          </p:nvPr>
        </p:nvSpPr>
        <p:spPr bwMode="auto">
          <a:xfrm>
            <a:off x="8610600" y="6356350"/>
            <a:ext cx="27432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a:defRPr/>
            </a:pPr>
            <a:fld id="{40510FBF-BADB-4141-B038-F2A2324B3173}"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ctrTitle"/>
          </p:nvPr>
        </p:nvSpPr>
        <p:spPr>
          <a:xfrm>
            <a:off x="477838" y="669925"/>
            <a:ext cx="11345862" cy="1470025"/>
          </a:xfrm>
        </p:spPr>
        <p:txBody>
          <a:bodyPr anchor="ctr"/>
          <a:lstStyle/>
          <a:p>
            <a:pPr algn="l"/>
            <a:r>
              <a:rPr lang="en-US" altLang="zh-CN" sz="5400" smtClean="0">
                <a:latin typeface="Impact" panose="020B0806030902050204" pitchFamily="34" charset="0"/>
              </a:rPr>
              <a:t>Writing Guidelines-----</a:t>
            </a:r>
            <a:r>
              <a:rPr lang="zh-CN" altLang="en-US" sz="5400" smtClean="0">
                <a:latin typeface="Impact" panose="020B0806030902050204" pitchFamily="34" charset="0"/>
              </a:rPr>
              <a:t>约稿函</a:t>
            </a:r>
            <a:endParaRPr lang="zh-CN" altLang="en-US" sz="5400" smtClean="0">
              <a:latin typeface="Impact" panose="020B0806030902050204" pitchFamily="34" charset="0"/>
            </a:endParaRPr>
          </a:p>
        </p:txBody>
      </p:sp>
      <p:sp>
        <p:nvSpPr>
          <p:cNvPr id="13314" name="Rectangle 3"/>
          <p:cNvSpPr>
            <a:spLocks noGrp="1"/>
          </p:cNvSpPr>
          <p:nvPr>
            <p:ph type="subTitle" idx="1"/>
          </p:nvPr>
        </p:nvSpPr>
        <p:spPr>
          <a:xfrm>
            <a:off x="1828800" y="3886200"/>
            <a:ext cx="8534400" cy="1752600"/>
          </a:xfrm>
        </p:spPr>
        <p:txBody>
          <a:bodyPr/>
          <a:lstStyle/>
          <a:p>
            <a:endParaRPr lang="zh-CN" altLang="en-US" sz="2800" smtClean="0"/>
          </a:p>
        </p:txBody>
      </p:sp>
      <p:pic>
        <p:nvPicPr>
          <p:cNvPr id="13315" name="Picture 5" descr="welcome"/>
          <p:cNvPicPr>
            <a:picLocks noChangeAspect="1" noChangeArrowheads="1"/>
          </p:cNvPicPr>
          <p:nvPr/>
        </p:nvPicPr>
        <p:blipFill>
          <a:blip r:embed="rId1"/>
          <a:srcRect/>
          <a:stretch>
            <a:fillRect/>
          </a:stretch>
        </p:blipFill>
        <p:spPr bwMode="auto">
          <a:xfrm>
            <a:off x="219075" y="3438525"/>
            <a:ext cx="11677650" cy="3078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a:xfrm>
            <a:off x="401638" y="952500"/>
            <a:ext cx="11376025" cy="5224463"/>
          </a:xfrm>
        </p:spPr>
        <p:txBody>
          <a:bodyPr/>
          <a:lstStyle/>
          <a:p>
            <a:r>
              <a:rPr lang="en-US" altLang="zh-CN" smtClean="0">
                <a:latin typeface="Arial Black" panose="020B0A04020102020204" pitchFamily="34" charset="0"/>
              </a:rPr>
              <a:t>【2015·</a:t>
            </a:r>
            <a:r>
              <a:rPr lang="zh-CN" altLang="en-US" smtClean="0">
                <a:latin typeface="Arial Black" panose="020B0A04020102020204" pitchFamily="34" charset="0"/>
              </a:rPr>
              <a:t>新课标全国卷</a:t>
            </a:r>
            <a:r>
              <a:rPr lang="zh-CN" altLang="zh-CN" smtClean="0">
                <a:latin typeface="Arial Black" panose="020B0A04020102020204" pitchFamily="34" charset="0"/>
              </a:rPr>
              <a:t>Ⅰ</a:t>
            </a:r>
            <a:r>
              <a:rPr lang="zh-CN" altLang="en-US" smtClean="0">
                <a:latin typeface="Arial Black" panose="020B0A04020102020204" pitchFamily="34" charset="0"/>
              </a:rPr>
              <a:t>卷</a:t>
            </a:r>
            <a:r>
              <a:rPr lang="en-US" altLang="zh-CN" smtClean="0">
                <a:latin typeface="Arial Black" panose="020B0A04020102020204" pitchFamily="34" charset="0"/>
              </a:rPr>
              <a:t>】</a:t>
            </a:r>
            <a:r>
              <a:rPr lang="zh-CN" altLang="en-US" smtClean="0">
                <a:latin typeface="Arial Black" panose="020B0A04020102020204" pitchFamily="34" charset="0"/>
              </a:rPr>
              <a:t>假定你是李华，你校英文报“外国文化”栏目拟刊登介绍美国节日风俗和中学生生活的短文请给美国朋友彼得</a:t>
            </a:r>
            <a:r>
              <a:rPr lang="zh-CN" altLang="en-US" smtClean="0">
                <a:solidFill>
                  <a:srgbClr val="FF0000"/>
                </a:solidFill>
                <a:latin typeface="Arial Black" panose="020B0A04020102020204" pitchFamily="34" charset="0"/>
              </a:rPr>
              <a:t>写信约稿</a:t>
            </a:r>
            <a:r>
              <a:rPr lang="zh-CN" altLang="en-US" smtClean="0">
                <a:latin typeface="Arial Black" panose="020B0A04020102020204" pitchFamily="34" charset="0"/>
              </a:rPr>
              <a:t>，要点如下：</a:t>
            </a:r>
            <a:endParaRPr lang="zh-CN" altLang="en-US" smtClean="0">
              <a:latin typeface="Arial Black" panose="020B0A04020102020204" pitchFamily="34" charset="0"/>
            </a:endParaRPr>
          </a:p>
          <a:p>
            <a:r>
              <a:rPr lang="en-US" altLang="zh-CN" smtClean="0">
                <a:latin typeface="Arial Black" panose="020B0A04020102020204" pitchFamily="34" charset="0"/>
              </a:rPr>
              <a:t>1.</a:t>
            </a:r>
            <a:r>
              <a:rPr lang="zh-CN" altLang="en-US" smtClean="0">
                <a:latin typeface="Arial Black" panose="020B0A04020102020204" pitchFamily="34" charset="0"/>
              </a:rPr>
              <a:t>栏目介绍；</a:t>
            </a:r>
            <a:endParaRPr lang="zh-CN" altLang="en-US" smtClean="0">
              <a:latin typeface="Arial Black" panose="020B0A04020102020204" pitchFamily="34" charset="0"/>
            </a:endParaRPr>
          </a:p>
          <a:p>
            <a:r>
              <a:rPr lang="en-US" altLang="zh-CN" smtClean="0">
                <a:latin typeface="Arial Black" panose="020B0A04020102020204" pitchFamily="34" charset="0"/>
              </a:rPr>
              <a:t>2.</a:t>
            </a:r>
            <a:r>
              <a:rPr lang="zh-CN" altLang="en-US" smtClean="0">
                <a:latin typeface="Arial Black" panose="020B0A04020102020204" pitchFamily="34" charset="0"/>
              </a:rPr>
              <a:t>稿件内容：</a:t>
            </a:r>
            <a:endParaRPr lang="zh-CN" altLang="en-US" smtClean="0">
              <a:latin typeface="Arial Black" panose="020B0A04020102020204" pitchFamily="34" charset="0"/>
            </a:endParaRPr>
          </a:p>
          <a:p>
            <a:r>
              <a:rPr lang="en-US" altLang="zh-CN" smtClean="0">
                <a:latin typeface="Arial Black" panose="020B0A04020102020204" pitchFamily="34" charset="0"/>
              </a:rPr>
              <a:t>3.</a:t>
            </a:r>
            <a:r>
              <a:rPr lang="zh-CN" altLang="en-US" smtClean="0">
                <a:latin typeface="Arial Black" panose="020B0A04020102020204" pitchFamily="34" charset="0"/>
              </a:rPr>
              <a:t>稿件长度：约</a:t>
            </a:r>
            <a:r>
              <a:rPr lang="en-US" altLang="zh-CN" smtClean="0">
                <a:latin typeface="Arial Black" panose="020B0A04020102020204" pitchFamily="34" charset="0"/>
              </a:rPr>
              <a:t>400</a:t>
            </a:r>
            <a:r>
              <a:rPr lang="zh-CN" altLang="en-US" smtClean="0">
                <a:latin typeface="Arial Black" panose="020B0A04020102020204" pitchFamily="34" charset="0"/>
              </a:rPr>
              <a:t>词；</a:t>
            </a:r>
            <a:endParaRPr lang="zh-CN" altLang="en-US" smtClean="0">
              <a:latin typeface="Arial Black" panose="020B0A04020102020204" pitchFamily="34" charset="0"/>
            </a:endParaRPr>
          </a:p>
          <a:p>
            <a:r>
              <a:rPr lang="en-US" altLang="zh-CN" smtClean="0">
                <a:latin typeface="Arial Black" panose="020B0A04020102020204" pitchFamily="34" charset="0"/>
              </a:rPr>
              <a:t>4.</a:t>
            </a:r>
            <a:r>
              <a:rPr lang="zh-CN" altLang="en-US" smtClean="0">
                <a:latin typeface="Arial Black" panose="020B0A04020102020204" pitchFamily="34" charset="0"/>
              </a:rPr>
              <a:t>交稿日期：</a:t>
            </a:r>
            <a:r>
              <a:rPr lang="en-US" altLang="zh-CN" smtClean="0">
                <a:latin typeface="Arial Black" panose="020B0A04020102020204" pitchFamily="34" charset="0"/>
              </a:rPr>
              <a:t>6</a:t>
            </a:r>
            <a:r>
              <a:rPr lang="zh-CN" altLang="en-US" smtClean="0">
                <a:latin typeface="Arial Black" panose="020B0A04020102020204" pitchFamily="34" charset="0"/>
              </a:rPr>
              <a:t>月</a:t>
            </a:r>
            <a:r>
              <a:rPr lang="en-US" altLang="zh-CN" smtClean="0">
                <a:latin typeface="Arial Black" panose="020B0A04020102020204" pitchFamily="34" charset="0"/>
              </a:rPr>
              <a:t>28</a:t>
            </a:r>
            <a:r>
              <a:rPr lang="zh-CN" altLang="en-US" smtClean="0">
                <a:latin typeface="Arial Black" panose="020B0A04020102020204" pitchFamily="34" charset="0"/>
              </a:rPr>
              <a:t>日前。</a:t>
            </a:r>
            <a:endParaRPr lang="zh-CN" altLang="en-US" smtClean="0">
              <a:latin typeface="Arial Black" panose="020B0A04020102020204" pitchFamily="34" charset="0"/>
            </a:endParaRPr>
          </a:p>
          <a:p>
            <a:endParaRPr lang="en-US" altLang="zh-CN" smtClean="0">
              <a:latin typeface="Arial Black" panose="020B0A04020102020204" pitchFamily="34" charset="0"/>
            </a:endParaRPr>
          </a:p>
          <a:p>
            <a:endParaRPr lang="zh-CN" altLang="en-US" smtClean="0"/>
          </a:p>
        </p:txBody>
      </p:sp>
      <p:sp>
        <p:nvSpPr>
          <p:cNvPr id="31746"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Practice makes perfect </a:t>
            </a:r>
            <a:endParaRPr lang="en-US" altLang="zh-CN" sz="3600">
              <a:latin typeface="Impact" panose="020B080603090205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type="body" idx="1"/>
          </p:nvPr>
        </p:nvSpPr>
        <p:spPr>
          <a:xfrm>
            <a:off x="196850" y="747713"/>
            <a:ext cx="11717338" cy="5703887"/>
          </a:xfrm>
        </p:spPr>
        <p:txBody>
          <a:bodyPr/>
          <a:lstStyle/>
          <a:p>
            <a:r>
              <a:rPr lang="en-US" altLang="zh-CN" smtClean="0">
                <a:latin typeface="Constantia" panose="02030602050306030303" pitchFamily="18" charset="0"/>
              </a:rPr>
              <a:t>Dear peter,</a:t>
            </a:r>
            <a:endParaRPr lang="en-US" altLang="zh-CN" smtClean="0">
              <a:latin typeface="Constantia" panose="02030602050306030303" pitchFamily="18" charset="0"/>
            </a:endParaRPr>
          </a:p>
          <a:p>
            <a:r>
              <a:rPr lang="en-US" altLang="zh-CN" smtClean="0">
                <a:latin typeface="Constantia" panose="02030602050306030303" pitchFamily="18" charset="0"/>
              </a:rPr>
              <a:t>The topic of this column are American customs and the life of American high school students.</a:t>
            </a:r>
            <a:endParaRPr lang="en-US" altLang="zh-CN" smtClean="0">
              <a:latin typeface="Constantia" panose="02030602050306030303" pitchFamily="18" charset="0"/>
            </a:endParaRPr>
          </a:p>
          <a:p>
            <a:r>
              <a:rPr lang="en-US" altLang="zh-CN" smtClean="0">
                <a:latin typeface="Constantia" panose="02030602050306030303" pitchFamily="18" charset="0"/>
              </a:rPr>
              <a:t>Here are some requirements. </a:t>
            </a:r>
            <a:r>
              <a:rPr lang="en-US" altLang="zh-CN" smtClean="0">
                <a:solidFill>
                  <a:schemeClr val="accent2"/>
                </a:solidFill>
                <a:latin typeface="Constantia" panose="02030602050306030303" pitchFamily="18" charset="0"/>
              </a:rPr>
              <a:t>First of all</a:t>
            </a:r>
            <a:r>
              <a:rPr lang="en-US" altLang="zh-CN" smtClean="0">
                <a:latin typeface="Constantia" panose="02030602050306030303" pitchFamily="18" charset="0"/>
              </a:rPr>
              <a:t>, you </a:t>
            </a:r>
            <a:r>
              <a:rPr lang="en-US" altLang="zh-CN" smtClean="0">
                <a:solidFill>
                  <a:srgbClr val="006600"/>
                </a:solidFill>
                <a:latin typeface="Constantia" panose="02030602050306030303" pitchFamily="18" charset="0"/>
              </a:rPr>
              <a:t>can</a:t>
            </a:r>
            <a:r>
              <a:rPr lang="en-US" altLang="zh-CN" smtClean="0">
                <a:latin typeface="Constantia" panose="02030602050306030303" pitchFamily="18" charset="0"/>
              </a:rPr>
              <a:t> talk about American customs and festivals </a:t>
            </a:r>
            <a:r>
              <a:rPr lang="en-US" altLang="zh-CN" smtClean="0">
                <a:solidFill>
                  <a:srgbClr val="FF0000"/>
                </a:solidFill>
                <a:latin typeface="Constantia" panose="02030602050306030303" pitchFamily="18" charset="0"/>
              </a:rPr>
              <a:t>because Chinese students are interested in them</a:t>
            </a:r>
            <a:r>
              <a:rPr lang="en-US" altLang="zh-CN" smtClean="0">
                <a:latin typeface="Constantia" panose="02030602050306030303" pitchFamily="18" charset="0"/>
              </a:rPr>
              <a:t>, for example ,how Americans celebrate Christmas and thanksgiving day, what food they eat  and what activities they take part in during these festivals .</a:t>
            </a:r>
            <a:r>
              <a:rPr lang="en-US" altLang="zh-CN" smtClean="0">
                <a:solidFill>
                  <a:schemeClr val="accent2"/>
                </a:solidFill>
                <a:latin typeface="Constantia" panose="02030602050306030303" pitchFamily="18" charset="0"/>
              </a:rPr>
              <a:t>Besides</a:t>
            </a:r>
            <a:r>
              <a:rPr lang="en-US" altLang="zh-CN" smtClean="0">
                <a:latin typeface="Constantia" panose="02030602050306030303" pitchFamily="18" charset="0"/>
              </a:rPr>
              <a:t>, the life of high school students is also a good choice because Chinese students </a:t>
            </a:r>
            <a:r>
              <a:rPr lang="en-US" altLang="zh-CN" smtClean="0">
                <a:solidFill>
                  <a:srgbClr val="FF0000"/>
                </a:solidFill>
                <a:latin typeface="Constantia" panose="02030602050306030303" pitchFamily="18" charset="0"/>
              </a:rPr>
              <a:t>are curious about</a:t>
            </a:r>
            <a:r>
              <a:rPr lang="en-US" altLang="zh-CN" smtClean="0">
                <a:latin typeface="Constantia" panose="02030602050306030303" pitchFamily="18" charset="0"/>
              </a:rPr>
              <a:t> the school life of American students.The article you write </a:t>
            </a:r>
            <a:r>
              <a:rPr lang="en-US" altLang="zh-CN" smtClean="0">
                <a:solidFill>
                  <a:srgbClr val="006600"/>
                </a:solidFill>
                <a:latin typeface="Constantia" panose="02030602050306030303" pitchFamily="18" charset="0"/>
              </a:rPr>
              <a:t>should</a:t>
            </a:r>
            <a:r>
              <a:rPr lang="en-US" altLang="zh-CN" smtClean="0">
                <a:latin typeface="Constantia" panose="02030602050306030303" pitchFamily="18" charset="0"/>
              </a:rPr>
              <a:t> </a:t>
            </a:r>
            <a:r>
              <a:rPr lang="en-US" altLang="zh-CN" smtClean="0">
                <a:solidFill>
                  <a:srgbClr val="FF0000"/>
                </a:solidFill>
                <a:latin typeface="Constantia" panose="02030602050306030303" pitchFamily="18" charset="0"/>
              </a:rPr>
              <a:t>contain</a:t>
            </a:r>
            <a:r>
              <a:rPr lang="en-US" altLang="zh-CN" smtClean="0">
                <a:latin typeface="Constantia" panose="02030602050306030303" pitchFamily="18" charset="0"/>
              </a:rPr>
              <a:t> 400 words </a:t>
            </a:r>
            <a:r>
              <a:rPr lang="en-US" altLang="zh-CN" smtClean="0">
                <a:solidFill>
                  <a:srgbClr val="FF0000"/>
                </a:solidFill>
                <a:latin typeface="Constantia" panose="02030602050306030303" pitchFamily="18" charset="0"/>
              </a:rPr>
              <a:t>or so</a:t>
            </a:r>
            <a:r>
              <a:rPr lang="en-US" altLang="zh-CN" smtClean="0">
                <a:latin typeface="Constantia" panose="02030602050306030303" pitchFamily="18" charset="0"/>
              </a:rPr>
              <a:t> . </a:t>
            </a:r>
            <a:r>
              <a:rPr lang="en-US" altLang="zh-CN" u="sng" smtClean="0">
                <a:solidFill>
                  <a:schemeClr val="accent2"/>
                </a:solidFill>
                <a:latin typeface="Constantia" panose="02030602050306030303" pitchFamily="18" charset="0"/>
              </a:rPr>
              <a:t>the last</a:t>
            </a:r>
            <a:r>
              <a:rPr lang="en-US" altLang="zh-CN" u="sng" smtClean="0">
                <a:latin typeface="Constantia" panose="02030602050306030303" pitchFamily="18" charset="0"/>
              </a:rPr>
              <a:t> important thing you </a:t>
            </a:r>
            <a:r>
              <a:rPr lang="en-US" altLang="zh-CN" u="sng" smtClean="0">
                <a:solidFill>
                  <a:srgbClr val="006600"/>
                </a:solidFill>
                <a:latin typeface="Constantia" panose="02030602050306030303" pitchFamily="18" charset="0"/>
              </a:rPr>
              <a:t>should</a:t>
            </a:r>
            <a:r>
              <a:rPr lang="en-US" altLang="zh-CN" u="sng" smtClean="0">
                <a:latin typeface="Constantia" panose="02030602050306030303" pitchFamily="18" charset="0"/>
              </a:rPr>
              <a:t> remember is that</a:t>
            </a:r>
            <a:r>
              <a:rPr lang="en-US" altLang="zh-CN" smtClean="0">
                <a:latin typeface="Constantia" panose="02030602050306030303" pitchFamily="18" charset="0"/>
              </a:rPr>
              <a:t> you have to send the article to me before June 28.</a:t>
            </a:r>
            <a:endParaRPr lang="en-US" altLang="zh-CN" smtClean="0">
              <a:latin typeface="Constantia" panose="02030602050306030303" pitchFamily="18" charset="0"/>
            </a:endParaRPr>
          </a:p>
          <a:p>
            <a:pPr algn="r"/>
            <a:r>
              <a:rPr lang="en-US" altLang="zh-CN" smtClean="0">
                <a:latin typeface="Constantia" panose="02030602050306030303" pitchFamily="18" charset="0"/>
              </a:rPr>
              <a:t>                    yours </a:t>
            </a:r>
            <a:endParaRPr lang="en-US" altLang="zh-CN" smtClean="0">
              <a:latin typeface="Constantia" panose="02030602050306030303" pitchFamily="18" charset="0"/>
            </a:endParaRPr>
          </a:p>
          <a:p>
            <a:pPr algn="r"/>
            <a:r>
              <a:rPr lang="en-US" altLang="zh-CN" smtClean="0">
                <a:latin typeface="Constantia" panose="02030602050306030303" pitchFamily="18" charset="0"/>
              </a:rPr>
              <a:t>LiHua</a:t>
            </a:r>
            <a:endParaRPr lang="en-US" altLang="zh-CN" smtClean="0">
              <a:latin typeface="Constantia" panose="02030602050306030303" pitchFamily="18" charset="0"/>
            </a:endParaRPr>
          </a:p>
          <a:p>
            <a:endParaRPr lang="zh-CN" altLang="en-US" sz="2400" smtClean="0">
              <a:latin typeface="Constantia" panose="02030602050306030303" pitchFamily="18" charset="0"/>
            </a:endParaRPr>
          </a:p>
        </p:txBody>
      </p:sp>
      <p:sp>
        <p:nvSpPr>
          <p:cNvPr id="32770"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Practice makes perfect </a:t>
            </a:r>
            <a:endParaRPr lang="en-US" altLang="zh-CN" sz="3600">
              <a:latin typeface="Impact" panose="020B080603090205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body" idx="1"/>
          </p:nvPr>
        </p:nvSpPr>
        <p:spPr>
          <a:xfrm>
            <a:off x="223838" y="733425"/>
            <a:ext cx="11498262" cy="5443538"/>
          </a:xfrm>
        </p:spPr>
        <p:txBody>
          <a:bodyPr/>
          <a:lstStyle/>
          <a:p>
            <a:pPr>
              <a:buFont typeface="Arial" panose="020B0604020202020204" pitchFamily="34" charset="0"/>
              <a:buNone/>
            </a:pPr>
            <a:r>
              <a:rPr lang="zh-CN" altLang="en-US" sz="3200" smtClean="0">
                <a:latin typeface="Constantia" panose="02030602050306030303" pitchFamily="18" charset="0"/>
              </a:rPr>
              <a:t>假定你是校英文报</a:t>
            </a:r>
            <a:r>
              <a:rPr lang="en-US" altLang="zh-CN" sz="3200" i="1" smtClean="0">
                <a:latin typeface="Constantia" panose="02030602050306030303" pitchFamily="18" charset="0"/>
              </a:rPr>
              <a:t>Teens Today</a:t>
            </a:r>
            <a:r>
              <a:rPr lang="zh-CN" altLang="en-US" sz="3200" smtClean="0">
                <a:latin typeface="Constantia" panose="02030602050306030303" pitchFamily="18" charset="0"/>
              </a:rPr>
              <a:t>的学生主编，本学期该报拟开设专栏“科技与人文”（</a:t>
            </a:r>
            <a:r>
              <a:rPr lang="en-US" altLang="zh-CN" sz="3200" smtClean="0">
                <a:latin typeface="Constantia" panose="02030602050306030303" pitchFamily="18" charset="0"/>
              </a:rPr>
              <a:t>Technology and Humanity</a:t>
            </a:r>
            <a:r>
              <a:rPr lang="zh-CN" altLang="en-US" sz="3200" smtClean="0">
                <a:latin typeface="Constantia" panose="02030602050306030303" pitchFamily="18" charset="0"/>
              </a:rPr>
              <a:t>），向全校同学征集稿件。请你写一封征稿函，内容包括：</a:t>
            </a:r>
            <a:endParaRPr lang="zh-CN" altLang="en-US" sz="3200" smtClean="0">
              <a:latin typeface="Constantia" panose="02030602050306030303" pitchFamily="18" charset="0"/>
            </a:endParaRPr>
          </a:p>
          <a:p>
            <a:pPr>
              <a:buFont typeface="Arial" panose="020B0604020202020204" pitchFamily="34" charset="0"/>
              <a:buNone/>
            </a:pPr>
            <a:r>
              <a:rPr lang="en-US" altLang="zh-CN" sz="3200" smtClean="0">
                <a:latin typeface="Constantia" panose="02030602050306030303" pitchFamily="18" charset="0"/>
              </a:rPr>
              <a:t>1. </a:t>
            </a:r>
            <a:r>
              <a:rPr lang="zh-CN" altLang="en-US" sz="3200" smtClean="0">
                <a:latin typeface="Constantia" panose="02030602050306030303" pitchFamily="18" charset="0"/>
              </a:rPr>
              <a:t>稿件要求；</a:t>
            </a:r>
            <a:endParaRPr lang="zh-CN" altLang="en-US" sz="3200" smtClean="0">
              <a:latin typeface="Constantia" panose="02030602050306030303" pitchFamily="18" charset="0"/>
            </a:endParaRPr>
          </a:p>
          <a:p>
            <a:pPr>
              <a:buFont typeface="Arial" panose="020B0604020202020204" pitchFamily="34" charset="0"/>
              <a:buNone/>
            </a:pPr>
            <a:r>
              <a:rPr lang="en-US" altLang="zh-CN" sz="3200" smtClean="0">
                <a:latin typeface="Constantia" panose="02030602050306030303" pitchFamily="18" charset="0"/>
              </a:rPr>
              <a:t>2. </a:t>
            </a:r>
            <a:r>
              <a:rPr lang="zh-CN" altLang="en-US" sz="3200" smtClean="0">
                <a:latin typeface="Constantia" panose="02030602050306030303" pitchFamily="18" charset="0"/>
              </a:rPr>
              <a:t>投稿方式；</a:t>
            </a:r>
            <a:endParaRPr lang="zh-CN" altLang="en-US" sz="3200" smtClean="0">
              <a:latin typeface="Constantia" panose="02030602050306030303" pitchFamily="18" charset="0"/>
            </a:endParaRPr>
          </a:p>
          <a:p>
            <a:pPr>
              <a:buFont typeface="Arial" panose="020B0604020202020204" pitchFamily="34" charset="0"/>
              <a:buNone/>
            </a:pPr>
            <a:r>
              <a:rPr lang="en-US" altLang="zh-CN" sz="3200" smtClean="0">
                <a:latin typeface="Constantia" panose="02030602050306030303" pitchFamily="18" charset="0"/>
              </a:rPr>
              <a:t>3. </a:t>
            </a:r>
            <a:r>
              <a:rPr lang="zh-CN" altLang="en-US" sz="3200" smtClean="0">
                <a:latin typeface="Constantia" panose="02030602050306030303" pitchFamily="18" charset="0"/>
              </a:rPr>
              <a:t>录用奖励。</a:t>
            </a:r>
            <a:endParaRPr lang="zh-CN" altLang="en-US" sz="3200" smtClean="0">
              <a:latin typeface="Constantia" panose="02030602050306030303" pitchFamily="18" charset="0"/>
            </a:endParaRPr>
          </a:p>
        </p:txBody>
      </p:sp>
      <p:sp>
        <p:nvSpPr>
          <p:cNvPr id="19458"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Requirements of the writing</a:t>
            </a:r>
            <a:endParaRPr lang="en-US" altLang="zh-CN" sz="3600">
              <a:latin typeface="Impact" panose="020B0806030902050204" pitchFamily="34" charset="0"/>
            </a:endParaRPr>
          </a:p>
        </p:txBody>
      </p:sp>
      <p:sp>
        <p:nvSpPr>
          <p:cNvPr id="62468" name="Rectangle 4"/>
          <p:cNvSpPr/>
          <p:nvPr/>
        </p:nvSpPr>
        <p:spPr bwMode="auto">
          <a:xfrm>
            <a:off x="0" y="3994150"/>
            <a:ext cx="12192000" cy="2863850"/>
          </a:xfrm>
          <a:prstGeom prst="rect">
            <a:avLst/>
          </a:prstGeom>
          <a:noFill/>
          <a:ln w="38100">
            <a:solidFill>
              <a:srgbClr val="000000"/>
            </a:solidFill>
            <a:miter lim="800000"/>
          </a:ln>
        </p:spPr>
        <p:txBody>
          <a:bodyPr/>
          <a:lstStyle/>
          <a:p>
            <a:pPr marL="228600" indent="-228600" eaLnBrk="0" hangingPunct="0">
              <a:lnSpc>
                <a:spcPct val="90000"/>
              </a:lnSpc>
              <a:spcBef>
                <a:spcPts val="1000"/>
              </a:spcBef>
              <a:buFont typeface="Arial" panose="020B0604020202020204" pitchFamily="34" charset="0"/>
              <a:buChar char="•"/>
            </a:pPr>
            <a:r>
              <a:rPr lang="zh-CN" altLang="en-US" sz="2800">
                <a:latin typeface="Calibri" panose="020F0502020204030204" pitchFamily="34" charset="0"/>
              </a:rPr>
              <a:t>一</a:t>
            </a:r>
            <a:r>
              <a:rPr lang="en-US" altLang="zh-CN" sz="2800">
                <a:latin typeface="Calibri" panose="020F0502020204030204" pitchFamily="34" charset="0"/>
              </a:rPr>
              <a:t>.</a:t>
            </a:r>
            <a:r>
              <a:rPr lang="zh-CN" altLang="en-US" sz="2800">
                <a:latin typeface="Calibri" panose="020F0502020204030204" pitchFamily="34" charset="0"/>
              </a:rPr>
              <a:t>审体材</a:t>
            </a:r>
            <a:endParaRPr lang="zh-CN" altLang="en-US" sz="2800">
              <a:latin typeface="Calibri" panose="020F0502020204030204" pitchFamily="34" charset="0"/>
            </a:endParaRPr>
          </a:p>
          <a:p>
            <a:pPr marL="228600" indent="-228600" eaLnBrk="0" hangingPunct="0">
              <a:lnSpc>
                <a:spcPct val="90000"/>
              </a:lnSpc>
              <a:spcBef>
                <a:spcPts val="1000"/>
              </a:spcBef>
              <a:buFont typeface="Arial" panose="020B0604020202020204" pitchFamily="34" charset="0"/>
              <a:buChar char="•"/>
            </a:pPr>
            <a:r>
              <a:rPr lang="zh-CN" altLang="en-US" sz="2800">
                <a:latin typeface="Calibri" panose="020F0502020204030204" pitchFamily="34" charset="0"/>
              </a:rPr>
              <a:t>二</a:t>
            </a:r>
            <a:r>
              <a:rPr lang="en-US" altLang="zh-CN" sz="2800">
                <a:latin typeface="Calibri" panose="020F0502020204030204" pitchFamily="34" charset="0"/>
              </a:rPr>
              <a:t>.</a:t>
            </a:r>
            <a:r>
              <a:rPr lang="zh-CN" altLang="en-US" sz="2800">
                <a:latin typeface="Calibri" panose="020F0502020204030204" pitchFamily="34" charset="0"/>
              </a:rPr>
              <a:t>审对象</a:t>
            </a:r>
            <a:endParaRPr lang="zh-CN" altLang="en-US" sz="2800">
              <a:latin typeface="Calibri" panose="020F0502020204030204" pitchFamily="34" charset="0"/>
            </a:endParaRPr>
          </a:p>
          <a:p>
            <a:pPr marL="228600" indent="-228600" eaLnBrk="0" hangingPunct="0">
              <a:lnSpc>
                <a:spcPct val="90000"/>
              </a:lnSpc>
              <a:spcBef>
                <a:spcPts val="1000"/>
              </a:spcBef>
              <a:buFont typeface="Arial" panose="020B0604020202020204" pitchFamily="34" charset="0"/>
              <a:buChar char="•"/>
            </a:pPr>
            <a:r>
              <a:rPr lang="zh-CN" altLang="en-US" sz="2800">
                <a:latin typeface="Calibri" panose="020F0502020204030204" pitchFamily="34" charset="0"/>
              </a:rPr>
              <a:t>三</a:t>
            </a:r>
            <a:r>
              <a:rPr lang="en-US" altLang="zh-CN" sz="2800">
                <a:latin typeface="Calibri" panose="020F0502020204030204" pitchFamily="34" charset="0"/>
              </a:rPr>
              <a:t>.</a:t>
            </a:r>
            <a:r>
              <a:rPr lang="zh-CN" altLang="en-US" sz="2800">
                <a:latin typeface="Calibri" panose="020F0502020204030204" pitchFamily="34" charset="0"/>
              </a:rPr>
              <a:t>审时态</a:t>
            </a:r>
            <a:endParaRPr lang="zh-CN" altLang="en-US" sz="2800">
              <a:latin typeface="Calibri" panose="020F0502020204030204" pitchFamily="34" charset="0"/>
            </a:endParaRPr>
          </a:p>
          <a:p>
            <a:pPr marL="228600" indent="-228600" eaLnBrk="0" hangingPunct="0">
              <a:lnSpc>
                <a:spcPct val="90000"/>
              </a:lnSpc>
              <a:spcBef>
                <a:spcPts val="1000"/>
              </a:spcBef>
              <a:buFont typeface="Arial" panose="020B0604020202020204" pitchFamily="34" charset="0"/>
              <a:buChar char="•"/>
            </a:pPr>
            <a:r>
              <a:rPr lang="zh-CN" altLang="en-US" sz="2800">
                <a:latin typeface="Calibri" panose="020F0502020204030204" pitchFamily="34" charset="0"/>
              </a:rPr>
              <a:t>四</a:t>
            </a:r>
            <a:r>
              <a:rPr lang="en-US" altLang="zh-CN" sz="2800">
                <a:latin typeface="Calibri" panose="020F0502020204030204" pitchFamily="34" charset="0"/>
              </a:rPr>
              <a:t>.</a:t>
            </a:r>
            <a:r>
              <a:rPr lang="zh-CN" altLang="en-US" sz="2800">
                <a:latin typeface="Calibri" panose="020F0502020204030204" pitchFamily="34" charset="0"/>
              </a:rPr>
              <a:t>审要点</a:t>
            </a:r>
            <a:endParaRPr lang="zh-CN" altLang="en-US" sz="2800">
              <a:latin typeface="Calibri" panose="020F0502020204030204" pitchFamily="34" charset="0"/>
            </a:endParaRPr>
          </a:p>
          <a:p>
            <a:pPr marL="228600" indent="-228600" eaLnBrk="0" hangingPunct="0">
              <a:lnSpc>
                <a:spcPct val="90000"/>
              </a:lnSpc>
              <a:spcBef>
                <a:spcPts val="1000"/>
              </a:spcBef>
              <a:buFont typeface="Arial" panose="020B0604020202020204" pitchFamily="34" charset="0"/>
              <a:buChar char="•"/>
            </a:pPr>
            <a:r>
              <a:rPr lang="zh-CN" altLang="en-US" sz="2800">
                <a:latin typeface="Calibri" panose="020F0502020204030204" pitchFamily="34" charset="0"/>
              </a:rPr>
              <a:t>五</a:t>
            </a:r>
            <a:r>
              <a:rPr lang="en-US" altLang="zh-CN" sz="2800">
                <a:latin typeface="Calibri" panose="020F0502020204030204" pitchFamily="34" charset="0"/>
              </a:rPr>
              <a:t>.</a:t>
            </a:r>
            <a:r>
              <a:rPr lang="zh-CN" altLang="en-US" sz="2800">
                <a:latin typeface="Calibri" panose="020F0502020204030204" pitchFamily="34" charset="0"/>
              </a:rPr>
              <a:t>审回复</a:t>
            </a:r>
            <a:endParaRPr lang="zh-CN" altLang="en-US" sz="2800">
              <a:latin typeface="Calibri" panose="020F0502020204030204" pitchFamily="34" charset="0"/>
            </a:endParaRPr>
          </a:p>
        </p:txBody>
      </p:sp>
      <p:sp>
        <p:nvSpPr>
          <p:cNvPr id="62469" name="Rectangle 5"/>
          <p:cNvSpPr>
            <a:spLocks noChangeArrowheads="1"/>
          </p:cNvSpPr>
          <p:nvPr/>
        </p:nvSpPr>
        <p:spPr bwMode="auto">
          <a:xfrm>
            <a:off x="2097088" y="4002088"/>
            <a:ext cx="1255712" cy="519112"/>
          </a:xfrm>
          <a:prstGeom prst="rect">
            <a:avLst/>
          </a:prstGeom>
          <a:noFill/>
          <a:ln w="9525">
            <a:noFill/>
            <a:miter lim="800000"/>
          </a:ln>
        </p:spPr>
        <p:txBody>
          <a:bodyPr wrap="none">
            <a:spAutoFit/>
          </a:bodyPr>
          <a:lstStyle/>
          <a:p>
            <a:r>
              <a:rPr lang="zh-CN" altLang="en-US" sz="2800" b="1"/>
              <a:t>征稿函</a:t>
            </a:r>
            <a:endParaRPr lang="zh-CN" altLang="en-US" sz="2800" b="1"/>
          </a:p>
        </p:txBody>
      </p:sp>
      <p:sp>
        <p:nvSpPr>
          <p:cNvPr id="62470" name="Rectangle 6"/>
          <p:cNvSpPr>
            <a:spLocks noChangeArrowheads="1"/>
          </p:cNvSpPr>
          <p:nvPr/>
        </p:nvSpPr>
        <p:spPr bwMode="auto">
          <a:xfrm>
            <a:off x="3633788" y="4146550"/>
            <a:ext cx="6629400" cy="366713"/>
          </a:xfrm>
          <a:prstGeom prst="rect">
            <a:avLst/>
          </a:prstGeom>
          <a:noFill/>
          <a:ln w="9525">
            <a:noFill/>
            <a:miter lim="800000"/>
          </a:ln>
        </p:spPr>
        <p:txBody>
          <a:bodyPr wrap="none">
            <a:spAutoFit/>
          </a:bodyPr>
          <a:lstStyle/>
          <a:p>
            <a:r>
              <a:rPr lang="zh-CN" altLang="en-US" b="1"/>
              <a:t>向某作者或者某群体发出为某杂志、报刊等撰写稿件的请求信件</a:t>
            </a:r>
            <a:endParaRPr lang="zh-CN" altLang="en-US" b="1"/>
          </a:p>
        </p:txBody>
      </p:sp>
      <p:sp>
        <p:nvSpPr>
          <p:cNvPr id="62471" name="Rectangle 7"/>
          <p:cNvSpPr>
            <a:spLocks noChangeArrowheads="1"/>
          </p:cNvSpPr>
          <p:nvPr/>
        </p:nvSpPr>
        <p:spPr bwMode="auto">
          <a:xfrm>
            <a:off x="2066925" y="4538663"/>
            <a:ext cx="8715375" cy="519112"/>
          </a:xfrm>
          <a:prstGeom prst="rect">
            <a:avLst/>
          </a:prstGeom>
          <a:noFill/>
          <a:ln w="9525">
            <a:noFill/>
            <a:miter lim="800000"/>
          </a:ln>
        </p:spPr>
        <p:txBody>
          <a:bodyPr wrap="none">
            <a:spAutoFit/>
          </a:bodyPr>
          <a:lstStyle/>
          <a:p>
            <a:r>
              <a:rPr lang="zh-CN" altLang="en-US" sz="2800" b="1"/>
              <a:t>全校学生</a:t>
            </a:r>
            <a:r>
              <a:rPr lang="en-US" altLang="zh-CN" sz="2800" b="1"/>
              <a:t>,</a:t>
            </a:r>
            <a:r>
              <a:rPr lang="zh-CN" altLang="en-US" sz="2800" b="1"/>
              <a:t>不具体</a:t>
            </a:r>
            <a:r>
              <a:rPr lang="en-US" altLang="zh-CN" sz="2800" b="1"/>
              <a:t>;</a:t>
            </a:r>
            <a:r>
              <a:rPr lang="zh-CN" altLang="en-US" sz="2800" b="1"/>
              <a:t>不需要自我介绍</a:t>
            </a:r>
            <a:r>
              <a:rPr lang="en-US" altLang="zh-CN" sz="2800" b="1"/>
              <a:t>,</a:t>
            </a:r>
            <a:r>
              <a:rPr lang="zh-CN" altLang="en-US" sz="2800" b="1"/>
              <a:t>人称应采用第二人称</a:t>
            </a:r>
            <a:endParaRPr lang="zh-CN" altLang="en-US" sz="2800" b="1"/>
          </a:p>
        </p:txBody>
      </p:sp>
      <p:sp>
        <p:nvSpPr>
          <p:cNvPr id="62472" name="Rectangle 8"/>
          <p:cNvSpPr>
            <a:spLocks noChangeArrowheads="1"/>
          </p:cNvSpPr>
          <p:nvPr/>
        </p:nvSpPr>
        <p:spPr bwMode="auto">
          <a:xfrm>
            <a:off x="2257425" y="5078413"/>
            <a:ext cx="4113213" cy="519112"/>
          </a:xfrm>
          <a:prstGeom prst="rect">
            <a:avLst/>
          </a:prstGeom>
          <a:noFill/>
          <a:ln w="9525">
            <a:noFill/>
            <a:miter lim="800000"/>
          </a:ln>
        </p:spPr>
        <p:txBody>
          <a:bodyPr wrap="none">
            <a:spAutoFit/>
          </a:bodyPr>
          <a:lstStyle/>
          <a:p>
            <a:r>
              <a:rPr lang="zh-CN" altLang="en-US" sz="2800" b="1"/>
              <a:t>一般现在时或一般讲来时</a:t>
            </a:r>
            <a:endParaRPr lang="zh-CN" altLang="en-US" sz="2800" b="1"/>
          </a:p>
        </p:txBody>
      </p:sp>
      <p:sp>
        <p:nvSpPr>
          <p:cNvPr id="62473" name="Rectangle 9"/>
          <p:cNvSpPr>
            <a:spLocks noChangeArrowheads="1"/>
          </p:cNvSpPr>
          <p:nvPr/>
        </p:nvSpPr>
        <p:spPr bwMode="auto">
          <a:xfrm>
            <a:off x="1804988" y="5524500"/>
            <a:ext cx="5480050" cy="519113"/>
          </a:xfrm>
          <a:prstGeom prst="rect">
            <a:avLst/>
          </a:prstGeom>
          <a:noFill/>
          <a:ln w="9525">
            <a:noFill/>
            <a:miter lim="800000"/>
          </a:ln>
        </p:spPr>
        <p:txBody>
          <a:bodyPr>
            <a:spAutoFit/>
          </a:bodyPr>
          <a:lstStyle/>
          <a:p>
            <a:r>
              <a:rPr lang="zh-CN" altLang="en-US" sz="2800" b="1">
                <a:solidFill>
                  <a:srgbClr val="FF0000"/>
                </a:solidFill>
              </a:rPr>
              <a:t>稿件要求</a:t>
            </a:r>
            <a:r>
              <a:rPr lang="en-US" altLang="zh-CN" sz="2800" b="1">
                <a:solidFill>
                  <a:srgbClr val="FF0000"/>
                </a:solidFill>
              </a:rPr>
              <a:t>,</a:t>
            </a:r>
            <a:r>
              <a:rPr lang="zh-CN" altLang="en-US" sz="2800" b="1">
                <a:solidFill>
                  <a:srgbClr val="FF0000"/>
                </a:solidFill>
              </a:rPr>
              <a:t>投稿方式</a:t>
            </a:r>
            <a:r>
              <a:rPr lang="en-US" altLang="zh-CN" sz="2800" b="1">
                <a:solidFill>
                  <a:srgbClr val="FF0000"/>
                </a:solidFill>
              </a:rPr>
              <a:t>, </a:t>
            </a:r>
            <a:r>
              <a:rPr lang="zh-CN" altLang="en-US" sz="2800" b="1">
                <a:solidFill>
                  <a:srgbClr val="FF0000"/>
                </a:solidFill>
              </a:rPr>
              <a:t>录用奖励</a:t>
            </a:r>
            <a:r>
              <a:rPr lang="en-US" altLang="zh-CN" sz="2800" b="1">
                <a:solidFill>
                  <a:srgbClr val="FF0000"/>
                </a:solidFill>
              </a:rPr>
              <a:t>(</a:t>
            </a:r>
            <a:r>
              <a:rPr lang="zh-CN" altLang="en-US" sz="2800" b="1">
                <a:solidFill>
                  <a:srgbClr val="FF0000"/>
                </a:solidFill>
              </a:rPr>
              <a:t>主</a:t>
            </a:r>
            <a:r>
              <a:rPr lang="en-US" altLang="zh-CN" sz="2800" b="1">
                <a:solidFill>
                  <a:srgbClr val="FF0000"/>
                </a:solidFill>
              </a:rPr>
              <a:t>)</a:t>
            </a:r>
            <a:endParaRPr lang="en-US" altLang="zh-CN" sz="2800" b="1">
              <a:solidFill>
                <a:srgbClr val="FF0000"/>
              </a:solidFill>
            </a:endParaRPr>
          </a:p>
        </p:txBody>
      </p:sp>
      <p:sp>
        <p:nvSpPr>
          <p:cNvPr id="62474" name="Rectangle 10"/>
          <p:cNvSpPr>
            <a:spLocks noChangeArrowheads="1"/>
          </p:cNvSpPr>
          <p:nvPr/>
        </p:nvSpPr>
        <p:spPr bwMode="auto">
          <a:xfrm>
            <a:off x="6784975" y="5551488"/>
            <a:ext cx="5843588" cy="519112"/>
          </a:xfrm>
          <a:prstGeom prst="rect">
            <a:avLst/>
          </a:prstGeom>
          <a:noFill/>
          <a:ln w="9525">
            <a:noFill/>
            <a:miter lim="800000"/>
          </a:ln>
        </p:spPr>
        <p:txBody>
          <a:bodyPr>
            <a:spAutoFit/>
          </a:bodyPr>
          <a:lstStyle/>
          <a:p>
            <a:r>
              <a:rPr lang="zh-CN" altLang="en-US" sz="2800" b="1">
                <a:solidFill>
                  <a:srgbClr val="006600"/>
                </a:solidFill>
              </a:rPr>
              <a:t>  栏目介绍</a:t>
            </a:r>
            <a:r>
              <a:rPr lang="en-US" altLang="zh-CN" sz="2800" b="1">
                <a:solidFill>
                  <a:srgbClr val="006600"/>
                </a:solidFill>
              </a:rPr>
              <a:t>,</a:t>
            </a:r>
            <a:r>
              <a:rPr lang="zh-CN" altLang="en-US" sz="2800" b="1">
                <a:solidFill>
                  <a:srgbClr val="006600"/>
                </a:solidFill>
              </a:rPr>
              <a:t>稿件长度</a:t>
            </a:r>
            <a:r>
              <a:rPr lang="en-US" altLang="zh-CN" sz="2800" b="1">
                <a:solidFill>
                  <a:srgbClr val="006600"/>
                </a:solidFill>
              </a:rPr>
              <a:t>,</a:t>
            </a:r>
            <a:r>
              <a:rPr lang="zh-CN" altLang="en-US" sz="2800" b="1">
                <a:solidFill>
                  <a:srgbClr val="006600"/>
                </a:solidFill>
              </a:rPr>
              <a:t>交稿日期</a:t>
            </a:r>
            <a:r>
              <a:rPr lang="en-US" altLang="zh-CN" sz="2800" b="1">
                <a:solidFill>
                  <a:srgbClr val="006600"/>
                </a:solidFill>
              </a:rPr>
              <a:t>(</a:t>
            </a:r>
            <a:r>
              <a:rPr lang="zh-CN" altLang="en-US" sz="2800" b="1">
                <a:solidFill>
                  <a:srgbClr val="006600"/>
                </a:solidFill>
              </a:rPr>
              <a:t>次</a:t>
            </a:r>
            <a:r>
              <a:rPr lang="en-US" altLang="zh-CN" sz="2800" b="1">
                <a:solidFill>
                  <a:srgbClr val="006600"/>
                </a:solidFill>
              </a:rPr>
              <a:t>)</a:t>
            </a:r>
            <a:endParaRPr lang="en-US" altLang="zh-CN" sz="2800" b="1">
              <a:solidFill>
                <a:srgbClr val="006600"/>
              </a:solidFill>
            </a:endParaRPr>
          </a:p>
        </p:txBody>
      </p:sp>
      <p:sp>
        <p:nvSpPr>
          <p:cNvPr id="62475" name="Rectangle 11"/>
          <p:cNvSpPr>
            <a:spLocks noChangeArrowheads="1"/>
          </p:cNvSpPr>
          <p:nvPr/>
        </p:nvSpPr>
        <p:spPr bwMode="auto">
          <a:xfrm>
            <a:off x="2257425" y="6000750"/>
            <a:ext cx="6096000" cy="519113"/>
          </a:xfrm>
          <a:prstGeom prst="rect">
            <a:avLst/>
          </a:prstGeom>
          <a:noFill/>
          <a:ln w="9525">
            <a:noFill/>
            <a:miter lim="800000"/>
          </a:ln>
        </p:spPr>
        <p:txBody>
          <a:bodyPr>
            <a:spAutoFit/>
          </a:bodyPr>
          <a:lstStyle/>
          <a:p>
            <a:r>
              <a:rPr lang="zh-CN" altLang="en-US" sz="2800" b="1"/>
              <a:t>不需要回复</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horizont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9"/>
                                        </p:tgtEl>
                                        <p:attrNameLst>
                                          <p:attrName>style.visibility</p:attrName>
                                        </p:attrNameLst>
                                      </p:cBhvr>
                                      <p:to>
                                        <p:strVal val="visible"/>
                                      </p:to>
                                    </p:set>
                                    <p:animEffect transition="in" filter="blinds(horizontal)">
                                      <p:cBhvr>
                                        <p:cTn id="12" dur="500"/>
                                        <p:tgtEl>
                                          <p:spTgt spid="62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animEffect transition="in" filter="blinds(horizontal)">
                                      <p:cBhvr>
                                        <p:cTn id="17" dur="500"/>
                                        <p:tgtEl>
                                          <p:spTgt spid="624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71"/>
                                        </p:tgtEl>
                                        <p:attrNameLst>
                                          <p:attrName>style.visibility</p:attrName>
                                        </p:attrNameLst>
                                      </p:cBhvr>
                                      <p:to>
                                        <p:strVal val="visible"/>
                                      </p:to>
                                    </p:set>
                                    <p:animEffect transition="in" filter="blinds(horizontal)">
                                      <p:cBhvr>
                                        <p:cTn id="22" dur="500"/>
                                        <p:tgtEl>
                                          <p:spTgt spid="624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72"/>
                                        </p:tgtEl>
                                        <p:attrNameLst>
                                          <p:attrName>style.visibility</p:attrName>
                                        </p:attrNameLst>
                                      </p:cBhvr>
                                      <p:to>
                                        <p:strVal val="visible"/>
                                      </p:to>
                                    </p:set>
                                    <p:animEffect transition="in" filter="blinds(horizontal)">
                                      <p:cBhvr>
                                        <p:cTn id="27" dur="500"/>
                                        <p:tgtEl>
                                          <p:spTgt spid="624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73"/>
                                        </p:tgtEl>
                                        <p:attrNameLst>
                                          <p:attrName>style.visibility</p:attrName>
                                        </p:attrNameLst>
                                      </p:cBhvr>
                                      <p:to>
                                        <p:strVal val="visible"/>
                                      </p:to>
                                    </p:set>
                                    <p:animEffect transition="in" filter="blinds(horizontal)">
                                      <p:cBhvr>
                                        <p:cTn id="32" dur="500"/>
                                        <p:tgtEl>
                                          <p:spTgt spid="6247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474"/>
                                        </p:tgtEl>
                                        <p:attrNameLst>
                                          <p:attrName>style.visibility</p:attrName>
                                        </p:attrNameLst>
                                      </p:cBhvr>
                                      <p:to>
                                        <p:strVal val="visible"/>
                                      </p:to>
                                    </p:set>
                                    <p:animEffect transition="in" filter="blinds(horizontal)">
                                      <p:cBhvr>
                                        <p:cTn id="37" dur="500"/>
                                        <p:tgtEl>
                                          <p:spTgt spid="624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475"/>
                                        </p:tgtEl>
                                        <p:attrNameLst>
                                          <p:attrName>style.visibility</p:attrName>
                                        </p:attrNameLst>
                                      </p:cBhvr>
                                      <p:to>
                                        <p:strVal val="visible"/>
                                      </p:to>
                                    </p:set>
                                    <p:animEffect transition="in" filter="blinds(horizontal)">
                                      <p:cBhvr>
                                        <p:cTn id="42" dur="500"/>
                                        <p:tgtEl>
                                          <p:spTgt spid="6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ldLvl="0" animBg="1"/>
      <p:bldP spid="62469" grpId="0"/>
      <p:bldP spid="62470" grpId="0"/>
      <p:bldP spid="62471" grpId="0"/>
      <p:bldP spid="62472" grpId="0"/>
      <p:bldP spid="62473" grpId="0"/>
      <p:bldP spid="62474" grpId="0"/>
      <p:bldP spid="624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body" idx="1"/>
          </p:nvPr>
        </p:nvSpPr>
        <p:spPr>
          <a:xfrm>
            <a:off x="223838" y="733425"/>
            <a:ext cx="11968162" cy="5443538"/>
          </a:xfrm>
        </p:spPr>
        <p:txBody>
          <a:bodyPr/>
          <a:lstStyle/>
          <a:p>
            <a:pPr>
              <a:buFont typeface="Arial" panose="020B0604020202020204" pitchFamily="34" charset="0"/>
              <a:buNone/>
            </a:pPr>
            <a:r>
              <a:rPr lang="zh-CN" altLang="en-US" sz="3200" smtClean="0">
                <a:latin typeface="Constantia" panose="02030602050306030303" pitchFamily="18" charset="0"/>
              </a:rPr>
              <a:t>假定你是校英文报</a:t>
            </a:r>
            <a:r>
              <a:rPr lang="en-US" altLang="zh-CN" sz="3200" i="1" smtClean="0">
                <a:latin typeface="Constantia" panose="02030602050306030303" pitchFamily="18" charset="0"/>
              </a:rPr>
              <a:t>Teens Today</a:t>
            </a:r>
            <a:r>
              <a:rPr lang="zh-CN" altLang="en-US" sz="3200" smtClean="0">
                <a:latin typeface="Constantia" panose="02030602050306030303" pitchFamily="18" charset="0"/>
              </a:rPr>
              <a:t>的学生主编，本学期该报拟开设专栏“科技与人文”（</a:t>
            </a:r>
            <a:r>
              <a:rPr lang="en-US" altLang="zh-CN" sz="3200" smtClean="0">
                <a:latin typeface="Constantia" panose="02030602050306030303" pitchFamily="18" charset="0"/>
              </a:rPr>
              <a:t>Technology and Humanity</a:t>
            </a:r>
            <a:r>
              <a:rPr lang="zh-CN" altLang="en-US" sz="3200" smtClean="0">
                <a:latin typeface="Constantia" panose="02030602050306030303" pitchFamily="18" charset="0"/>
              </a:rPr>
              <a:t>），向全校同学征集稿件。请你写一封征稿函，内容包括：</a:t>
            </a:r>
            <a:endParaRPr lang="zh-CN" altLang="en-US" sz="3200" smtClean="0">
              <a:latin typeface="Constantia" panose="02030602050306030303" pitchFamily="18" charset="0"/>
            </a:endParaRPr>
          </a:p>
          <a:p>
            <a:pPr>
              <a:buFont typeface="Arial" panose="020B0604020202020204" pitchFamily="34" charset="0"/>
              <a:buNone/>
            </a:pPr>
            <a:r>
              <a:rPr lang="en-US" altLang="zh-CN" sz="3200" smtClean="0">
                <a:latin typeface="Constantia" panose="02030602050306030303" pitchFamily="18" charset="0"/>
              </a:rPr>
              <a:t>1. </a:t>
            </a:r>
            <a:r>
              <a:rPr lang="zh-CN" altLang="en-US" sz="3200" smtClean="0">
                <a:latin typeface="Constantia" panose="02030602050306030303" pitchFamily="18" charset="0"/>
              </a:rPr>
              <a:t>稿件要求；</a:t>
            </a:r>
            <a:endParaRPr lang="zh-CN" altLang="en-US" sz="3200" smtClean="0">
              <a:latin typeface="Constantia" panose="02030602050306030303" pitchFamily="18" charset="0"/>
            </a:endParaRPr>
          </a:p>
          <a:p>
            <a:pPr>
              <a:buFont typeface="Arial" panose="020B0604020202020204" pitchFamily="34" charset="0"/>
              <a:buNone/>
            </a:pPr>
            <a:r>
              <a:rPr lang="en-US" altLang="zh-CN" sz="3200" smtClean="0">
                <a:latin typeface="Constantia" panose="02030602050306030303" pitchFamily="18" charset="0"/>
              </a:rPr>
              <a:t>2. </a:t>
            </a:r>
            <a:r>
              <a:rPr lang="zh-CN" altLang="en-US" sz="3200" smtClean="0">
                <a:latin typeface="Constantia" panose="02030602050306030303" pitchFamily="18" charset="0"/>
              </a:rPr>
              <a:t>投稿方式；</a:t>
            </a:r>
            <a:endParaRPr lang="zh-CN" altLang="en-US" sz="3200" smtClean="0">
              <a:latin typeface="Constantia" panose="02030602050306030303" pitchFamily="18" charset="0"/>
            </a:endParaRPr>
          </a:p>
          <a:p>
            <a:pPr>
              <a:buFont typeface="Arial" panose="020B0604020202020204" pitchFamily="34" charset="0"/>
              <a:buNone/>
            </a:pPr>
            <a:r>
              <a:rPr lang="en-US" altLang="zh-CN" sz="3200" smtClean="0">
                <a:latin typeface="Constantia" panose="02030602050306030303" pitchFamily="18" charset="0"/>
              </a:rPr>
              <a:t>3. </a:t>
            </a:r>
            <a:r>
              <a:rPr lang="zh-CN" altLang="en-US" sz="3200" smtClean="0">
                <a:latin typeface="Constantia" panose="02030602050306030303" pitchFamily="18" charset="0"/>
              </a:rPr>
              <a:t>录用奖励。</a:t>
            </a:r>
            <a:endParaRPr lang="zh-CN" altLang="en-US" sz="3200" smtClean="0">
              <a:latin typeface="Constantia" panose="02030602050306030303" pitchFamily="18" charset="0"/>
            </a:endParaRPr>
          </a:p>
        </p:txBody>
      </p:sp>
      <p:sp>
        <p:nvSpPr>
          <p:cNvPr id="15362"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Requirements of the writing</a:t>
            </a:r>
            <a:endParaRPr lang="en-US" altLang="zh-CN" sz="3600">
              <a:latin typeface="Impact" panose="020B0806030902050204" pitchFamily="34" charset="0"/>
            </a:endParaRPr>
          </a:p>
        </p:txBody>
      </p:sp>
      <p:sp>
        <p:nvSpPr>
          <p:cNvPr id="61444" name="Rectangle 4"/>
          <p:cNvSpPr/>
          <p:nvPr/>
        </p:nvSpPr>
        <p:spPr bwMode="auto">
          <a:xfrm>
            <a:off x="0" y="3856038"/>
            <a:ext cx="12192000" cy="5443537"/>
          </a:xfrm>
          <a:prstGeom prst="rect">
            <a:avLst/>
          </a:prstGeom>
          <a:noFill/>
          <a:ln w="57150">
            <a:solidFill>
              <a:srgbClr val="000000"/>
            </a:solidFill>
            <a:miter lim="800000"/>
          </a:ln>
        </p:spPr>
        <p:txBody>
          <a:bodyPr/>
          <a:lstStyle/>
          <a:p>
            <a:pPr marL="228600" indent="-228600" eaLnBrk="0" hangingPunct="0">
              <a:lnSpc>
                <a:spcPct val="90000"/>
              </a:lnSpc>
              <a:spcBef>
                <a:spcPts val="1000"/>
              </a:spcBef>
              <a:buFont typeface="Arial" panose="020B0604020202020204" pitchFamily="34" charset="0"/>
              <a:buNone/>
            </a:pPr>
            <a:r>
              <a:rPr lang="zh-CN" altLang="en-US" sz="3200">
                <a:latin typeface="Constantia" panose="02030602050306030303" pitchFamily="18" charset="0"/>
              </a:rPr>
              <a:t>假定你是校英文报</a:t>
            </a:r>
            <a:r>
              <a:rPr lang="en-US" altLang="zh-CN" sz="3200" i="1">
                <a:latin typeface="Constantia" panose="02030602050306030303" pitchFamily="18" charset="0"/>
              </a:rPr>
              <a:t>Teens Today</a:t>
            </a:r>
            <a:r>
              <a:rPr lang="zh-CN" altLang="en-US" sz="3200">
                <a:latin typeface="Constantia" panose="02030602050306030303" pitchFamily="18" charset="0"/>
              </a:rPr>
              <a:t>的学生主编，本学期该报拟开设专栏“科技与人文”（</a:t>
            </a:r>
            <a:r>
              <a:rPr lang="en-US" altLang="zh-CN" sz="3200">
                <a:latin typeface="Constantia" panose="02030602050306030303" pitchFamily="18" charset="0"/>
              </a:rPr>
              <a:t>Technology and Humanity</a:t>
            </a:r>
            <a:r>
              <a:rPr lang="zh-CN" altLang="en-US" sz="3200">
                <a:latin typeface="Constantia" panose="02030602050306030303" pitchFamily="18" charset="0"/>
              </a:rPr>
              <a:t>），向全校同学征集稿件。请你写一封征稿启示，内容包括：</a:t>
            </a:r>
            <a:endParaRPr lang="zh-CN" altLang="en-US" sz="3200">
              <a:latin typeface="Constantia" panose="02030602050306030303" pitchFamily="18" charset="0"/>
            </a:endParaRPr>
          </a:p>
          <a:p>
            <a:pPr marL="228600" indent="-228600" eaLnBrk="0" hangingPunct="0">
              <a:lnSpc>
                <a:spcPct val="90000"/>
              </a:lnSpc>
              <a:spcBef>
                <a:spcPts val="1000"/>
              </a:spcBef>
              <a:buFont typeface="Arial" panose="020B0604020202020204" pitchFamily="34" charset="0"/>
              <a:buNone/>
            </a:pPr>
            <a:r>
              <a:rPr lang="en-US" altLang="zh-CN" sz="3200">
                <a:latin typeface="Constantia" panose="02030602050306030303" pitchFamily="18" charset="0"/>
              </a:rPr>
              <a:t>1. </a:t>
            </a:r>
            <a:r>
              <a:rPr lang="zh-CN" altLang="en-US" sz="3200">
                <a:latin typeface="Constantia" panose="02030602050306030303" pitchFamily="18" charset="0"/>
              </a:rPr>
              <a:t>稿件要求；</a:t>
            </a:r>
            <a:endParaRPr lang="zh-CN" altLang="en-US" sz="3200">
              <a:latin typeface="Constantia" panose="02030602050306030303" pitchFamily="18" charset="0"/>
            </a:endParaRPr>
          </a:p>
          <a:p>
            <a:pPr marL="228600" indent="-228600" eaLnBrk="0" hangingPunct="0">
              <a:lnSpc>
                <a:spcPct val="90000"/>
              </a:lnSpc>
              <a:spcBef>
                <a:spcPts val="1000"/>
              </a:spcBef>
              <a:buFont typeface="Arial" panose="020B0604020202020204" pitchFamily="34" charset="0"/>
              <a:buNone/>
            </a:pPr>
            <a:r>
              <a:rPr lang="en-US" altLang="zh-CN" sz="3200">
                <a:latin typeface="Constantia" panose="02030602050306030303" pitchFamily="18" charset="0"/>
              </a:rPr>
              <a:t>2. </a:t>
            </a:r>
            <a:r>
              <a:rPr lang="zh-CN" altLang="en-US" sz="3200">
                <a:latin typeface="Constantia" panose="02030602050306030303" pitchFamily="18" charset="0"/>
              </a:rPr>
              <a:t>投稿方式；</a:t>
            </a:r>
            <a:endParaRPr lang="zh-CN" altLang="en-US" sz="3200">
              <a:latin typeface="Constantia" panose="02030602050306030303" pitchFamily="18" charset="0"/>
            </a:endParaRPr>
          </a:p>
          <a:p>
            <a:pPr marL="228600" indent="-228600" eaLnBrk="0" hangingPunct="0">
              <a:lnSpc>
                <a:spcPct val="90000"/>
              </a:lnSpc>
              <a:spcBef>
                <a:spcPts val="1000"/>
              </a:spcBef>
              <a:buFont typeface="Arial" panose="020B0604020202020204" pitchFamily="34" charset="0"/>
              <a:buNone/>
            </a:pPr>
            <a:r>
              <a:rPr lang="en-US" altLang="zh-CN" sz="3200">
                <a:latin typeface="Constantia" panose="02030602050306030303" pitchFamily="18" charset="0"/>
              </a:rPr>
              <a:t>3. </a:t>
            </a:r>
            <a:r>
              <a:rPr lang="zh-CN" altLang="en-US" sz="3200">
                <a:latin typeface="Constantia" panose="02030602050306030303" pitchFamily="18" charset="0"/>
              </a:rPr>
              <a:t>录用奖励。</a:t>
            </a:r>
            <a:endParaRPr lang="zh-CN" altLang="en-US" sz="3200">
              <a:latin typeface="Constantia" panose="02030602050306030303" pitchFamily="18" charset="0"/>
            </a:endParaRPr>
          </a:p>
        </p:txBody>
      </p:sp>
      <p:sp>
        <p:nvSpPr>
          <p:cNvPr id="61445" name="Rectangle 5"/>
          <p:cNvSpPr>
            <a:spLocks noChangeArrowheads="1"/>
          </p:cNvSpPr>
          <p:nvPr/>
        </p:nvSpPr>
        <p:spPr bwMode="auto">
          <a:xfrm>
            <a:off x="3835400" y="1638300"/>
            <a:ext cx="2040255" cy="560705"/>
          </a:xfrm>
          <a:prstGeom prst="rect">
            <a:avLst/>
          </a:prstGeom>
          <a:noFill/>
          <a:ln w="25400">
            <a:solidFill>
              <a:srgbClr val="FF0000"/>
            </a:solidFill>
            <a:miter lim="800000"/>
          </a:ln>
        </p:spPr>
        <p:txBody>
          <a:bodyPr wrap="none" anchor="ctr"/>
          <a:lstStyle/>
          <a:p>
            <a:endParaRPr lang="zh-CN" altLang="en-US"/>
          </a:p>
        </p:txBody>
      </p:sp>
      <p:sp>
        <p:nvSpPr>
          <p:cNvPr id="61446" name="Rectangle 6"/>
          <p:cNvSpPr>
            <a:spLocks noChangeArrowheads="1"/>
          </p:cNvSpPr>
          <p:nvPr/>
        </p:nvSpPr>
        <p:spPr bwMode="auto">
          <a:xfrm>
            <a:off x="3205480" y="4762500"/>
            <a:ext cx="1940560" cy="560705"/>
          </a:xfrm>
          <a:prstGeom prst="rect">
            <a:avLst/>
          </a:prstGeom>
          <a:noFill/>
          <a:ln w="25400">
            <a:solidFill>
              <a:srgbClr val="FF0000"/>
            </a:solidFill>
            <a:miter lim="800000"/>
          </a:ln>
        </p:spPr>
        <p:txBody>
          <a:bodyPr wrap="none" anchor="ctr"/>
          <a:lstStyle/>
          <a:p>
            <a:endParaRPr lang="zh-CN" altLang="en-US"/>
          </a:p>
        </p:txBody>
      </p:sp>
      <p:grpSp>
        <p:nvGrpSpPr>
          <p:cNvPr id="61447" name="Group 7"/>
          <p:cNvGrpSpPr/>
          <p:nvPr/>
        </p:nvGrpSpPr>
        <p:grpSpPr bwMode="auto">
          <a:xfrm>
            <a:off x="2668588" y="2287588"/>
            <a:ext cx="8067675" cy="1274762"/>
            <a:chOff x="1612" y="1432"/>
            <a:chExt cx="5082" cy="803"/>
          </a:xfrm>
        </p:grpSpPr>
        <p:grpSp>
          <p:nvGrpSpPr>
            <p:cNvPr id="15374" name="Group 8"/>
            <p:cNvGrpSpPr/>
            <p:nvPr/>
          </p:nvGrpSpPr>
          <p:grpSpPr bwMode="auto">
            <a:xfrm>
              <a:off x="1612" y="1432"/>
              <a:ext cx="5082" cy="803"/>
              <a:chOff x="1647" y="1407"/>
              <a:chExt cx="5082" cy="803"/>
            </a:xfrm>
          </p:grpSpPr>
          <p:grpSp>
            <p:nvGrpSpPr>
              <p:cNvPr id="15376" name="组合 15"/>
              <p:cNvGrpSpPr/>
              <p:nvPr/>
            </p:nvGrpSpPr>
            <p:grpSpPr bwMode="auto">
              <a:xfrm>
                <a:off x="1647" y="1407"/>
                <a:ext cx="5082" cy="803"/>
                <a:chOff x="435935" y="2328530"/>
                <a:chExt cx="8367823" cy="2200940"/>
              </a:xfrm>
            </p:grpSpPr>
            <p:sp>
              <p:nvSpPr>
                <p:cNvPr id="3" name="折角形 11"/>
                <p:cNvSpPr/>
                <p:nvPr/>
              </p:nvSpPr>
              <p:spPr>
                <a:xfrm>
                  <a:off x="435935" y="2328530"/>
                  <a:ext cx="8367823" cy="2200940"/>
                </a:xfrm>
                <a:prstGeom prst="foldedCorner">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tLang="zh-CN" sz="3600" b="1">
                    <a:solidFill>
                      <a:schemeClr val="tx1"/>
                    </a:solidFill>
                  </a:endParaRPr>
                </a:p>
              </p:txBody>
            </p:sp>
            <p:sp>
              <p:nvSpPr>
                <p:cNvPr id="4" name="折角形 14"/>
                <p:cNvSpPr/>
                <p:nvPr/>
              </p:nvSpPr>
              <p:spPr>
                <a:xfrm>
                  <a:off x="648341" y="2498466"/>
                  <a:ext cx="7952890" cy="1893959"/>
                </a:xfrm>
                <a:prstGeom prst="foldedCorner">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377" name="Rectangle 12"/>
              <p:cNvSpPr>
                <a:spLocks noChangeArrowheads="1"/>
              </p:cNvSpPr>
              <p:nvPr/>
            </p:nvSpPr>
            <p:spPr bwMode="auto">
              <a:xfrm>
                <a:off x="1794" y="1495"/>
                <a:ext cx="2350" cy="327"/>
              </a:xfrm>
              <a:prstGeom prst="rect">
                <a:avLst/>
              </a:prstGeom>
              <a:noFill/>
              <a:ln w="9525">
                <a:noFill/>
                <a:miter lim="800000"/>
              </a:ln>
            </p:spPr>
            <p:txBody>
              <a:bodyPr wrap="none">
                <a:spAutoFit/>
              </a:bodyPr>
              <a:lstStyle/>
              <a:p>
                <a:r>
                  <a:rPr lang="en-US" altLang="zh-CN" sz="2800" b="1"/>
                  <a:t>Dear fellow students</a:t>
                </a:r>
                <a:r>
                  <a:rPr lang="en-US" altLang="zh-CN" b="1"/>
                  <a:t>,</a:t>
                </a:r>
                <a:endParaRPr lang="zh-CN" altLang="en-US" b="1"/>
              </a:p>
            </p:txBody>
          </p:sp>
        </p:grpSp>
        <p:sp>
          <p:nvSpPr>
            <p:cNvPr id="15375" name="Rectangle 13"/>
            <p:cNvSpPr>
              <a:spLocks noChangeArrowheads="1"/>
            </p:cNvSpPr>
            <p:nvPr/>
          </p:nvSpPr>
          <p:spPr bwMode="auto">
            <a:xfrm>
              <a:off x="4875" y="1942"/>
              <a:ext cx="956" cy="231"/>
            </a:xfrm>
            <a:prstGeom prst="rect">
              <a:avLst/>
            </a:prstGeom>
            <a:noFill/>
            <a:ln w="9525">
              <a:noFill/>
              <a:miter lim="800000"/>
            </a:ln>
          </p:spPr>
          <p:txBody>
            <a:bodyPr wrap="none">
              <a:spAutoFit/>
            </a:bodyPr>
            <a:lstStyle/>
            <a:p>
              <a:r>
                <a:rPr lang="en-US" altLang="zh-CN" b="1"/>
                <a:t>Teens today</a:t>
              </a:r>
              <a:endParaRPr lang="zh-CN" altLang="en-US" b="1"/>
            </a:p>
          </p:txBody>
        </p:sp>
      </p:grpSp>
      <p:grpSp>
        <p:nvGrpSpPr>
          <p:cNvPr id="61454" name="Group 14"/>
          <p:cNvGrpSpPr/>
          <p:nvPr/>
        </p:nvGrpSpPr>
        <p:grpSpPr bwMode="auto">
          <a:xfrm>
            <a:off x="3005138" y="5583238"/>
            <a:ext cx="8067675" cy="1274762"/>
            <a:chOff x="1411" y="1504"/>
            <a:chExt cx="5082" cy="803"/>
          </a:xfrm>
        </p:grpSpPr>
        <p:grpSp>
          <p:nvGrpSpPr>
            <p:cNvPr id="15368" name="Group 15"/>
            <p:cNvGrpSpPr/>
            <p:nvPr/>
          </p:nvGrpSpPr>
          <p:grpSpPr bwMode="auto">
            <a:xfrm>
              <a:off x="1411" y="1504"/>
              <a:ext cx="5082" cy="803"/>
              <a:chOff x="1647" y="1407"/>
              <a:chExt cx="5082" cy="803"/>
            </a:xfrm>
          </p:grpSpPr>
          <p:grpSp>
            <p:nvGrpSpPr>
              <p:cNvPr id="15370" name="组合 15"/>
              <p:cNvGrpSpPr/>
              <p:nvPr/>
            </p:nvGrpSpPr>
            <p:grpSpPr bwMode="auto">
              <a:xfrm>
                <a:off x="1647" y="1407"/>
                <a:ext cx="5082" cy="803"/>
                <a:chOff x="435935" y="2328530"/>
                <a:chExt cx="8367823" cy="2200940"/>
              </a:xfrm>
            </p:grpSpPr>
            <p:sp>
              <p:nvSpPr>
                <p:cNvPr id="12" name="折角形 11"/>
                <p:cNvSpPr/>
                <p:nvPr/>
              </p:nvSpPr>
              <p:spPr>
                <a:xfrm>
                  <a:off x="435935" y="2328530"/>
                  <a:ext cx="8367823" cy="2200940"/>
                </a:xfrm>
                <a:prstGeom prst="foldedCorner">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tLang="zh-CN" sz="3600" b="1">
                    <a:solidFill>
                      <a:schemeClr val="tx1"/>
                    </a:solidFill>
                  </a:endParaRPr>
                </a:p>
              </p:txBody>
            </p:sp>
            <p:sp>
              <p:nvSpPr>
                <p:cNvPr id="15" name="折角形 14"/>
                <p:cNvSpPr/>
                <p:nvPr/>
              </p:nvSpPr>
              <p:spPr>
                <a:xfrm>
                  <a:off x="648341" y="2498466"/>
                  <a:ext cx="7952890" cy="1893959"/>
                </a:xfrm>
                <a:prstGeom prst="foldedCorner">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371" name="Rectangle 19"/>
              <p:cNvSpPr>
                <a:spLocks noChangeArrowheads="1"/>
              </p:cNvSpPr>
              <p:nvPr/>
            </p:nvSpPr>
            <p:spPr bwMode="auto">
              <a:xfrm>
                <a:off x="1794" y="1495"/>
                <a:ext cx="3847" cy="327"/>
              </a:xfrm>
              <a:prstGeom prst="rect">
                <a:avLst/>
              </a:prstGeom>
              <a:noFill/>
              <a:ln w="9525">
                <a:noFill/>
                <a:miter lim="800000"/>
              </a:ln>
            </p:spPr>
            <p:txBody>
              <a:bodyPr wrap="none">
                <a:spAutoFit/>
              </a:bodyPr>
              <a:lstStyle/>
              <a:p>
                <a:r>
                  <a:rPr lang="en-US" altLang="zh-CN" sz="2800" b="1"/>
                  <a:t>                       Contributions wanted</a:t>
                </a:r>
                <a:endParaRPr lang="zh-CN" altLang="en-US" b="1"/>
              </a:p>
            </p:txBody>
          </p:sp>
        </p:grpSp>
        <p:sp>
          <p:nvSpPr>
            <p:cNvPr id="15369" name="Rectangle 20"/>
            <p:cNvSpPr>
              <a:spLocks noChangeArrowheads="1"/>
            </p:cNvSpPr>
            <p:nvPr/>
          </p:nvSpPr>
          <p:spPr bwMode="auto">
            <a:xfrm>
              <a:off x="4781" y="2011"/>
              <a:ext cx="956" cy="231"/>
            </a:xfrm>
            <a:prstGeom prst="rect">
              <a:avLst/>
            </a:prstGeom>
            <a:noFill/>
            <a:ln w="9525">
              <a:noFill/>
              <a:miter lim="800000"/>
            </a:ln>
          </p:spPr>
          <p:txBody>
            <a:bodyPr wrap="none">
              <a:spAutoFit/>
            </a:bodyPr>
            <a:lstStyle/>
            <a:p>
              <a:r>
                <a:rPr lang="en-US" altLang="zh-CN" b="1"/>
                <a:t>Teens today</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blinds(horizontal)">
                                      <p:cBhvr>
                                        <p:cTn id="12" dur="500"/>
                                        <p:tgtEl>
                                          <p:spTgt spid="61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46"/>
                                        </p:tgtEl>
                                        <p:attrNameLst>
                                          <p:attrName>style.visibility</p:attrName>
                                        </p:attrNameLst>
                                      </p:cBhvr>
                                      <p:to>
                                        <p:strVal val="visible"/>
                                      </p:to>
                                    </p:set>
                                    <p:animEffect transition="in" filter="blinds(horizontal)">
                                      <p:cBhvr>
                                        <p:cTn id="17" dur="500"/>
                                        <p:tgtEl>
                                          <p:spTgt spid="614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7"/>
                                        </p:tgtEl>
                                        <p:attrNameLst>
                                          <p:attrName>style.visibility</p:attrName>
                                        </p:attrNameLst>
                                      </p:cBhvr>
                                      <p:to>
                                        <p:strVal val="visible"/>
                                      </p:to>
                                    </p:set>
                                    <p:animEffect transition="in" filter="blinds(horizontal)">
                                      <p:cBhvr>
                                        <p:cTn id="22" dur="500"/>
                                        <p:tgtEl>
                                          <p:spTgt spid="614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54"/>
                                        </p:tgtEl>
                                        <p:attrNameLst>
                                          <p:attrName>style.visibility</p:attrName>
                                        </p:attrNameLst>
                                      </p:cBhvr>
                                      <p:to>
                                        <p:strVal val="visible"/>
                                      </p:to>
                                    </p:set>
                                    <p:animEffect transition="in" filter="blinds(horizontal)">
                                      <p:cBhvr>
                                        <p:cTn id="27" dur="500"/>
                                        <p:tgtEl>
                                          <p:spTgt spid="61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p:bldP spid="61445" grpId="0" bldLvl="0" animBg="1"/>
      <p:bldP spid="6144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body" idx="1"/>
          </p:nvPr>
        </p:nvSpPr>
        <p:spPr>
          <a:xfrm>
            <a:off x="265113" y="844550"/>
            <a:ext cx="11926887" cy="5756275"/>
          </a:xfrm>
        </p:spPr>
        <p:txBody>
          <a:bodyPr/>
          <a:lstStyle/>
          <a:p>
            <a:pPr>
              <a:lnSpc>
                <a:spcPct val="105000"/>
              </a:lnSpc>
              <a:buFont typeface="Wingdings" panose="05000000000000000000" pitchFamily="2" charset="2"/>
              <a:buChar char="u"/>
            </a:pPr>
            <a:r>
              <a:rPr lang="en-US" altLang="zh-CN" smtClean="0">
                <a:latin typeface="Constantia" panose="02030602050306030303" pitchFamily="18" charset="0"/>
              </a:rPr>
              <a:t>We are proud to announce that </a:t>
            </a:r>
            <a:r>
              <a:rPr lang="en-US" altLang="zh-CN" i="1" smtClean="0">
                <a:latin typeface="Constantia" panose="02030602050306030303" pitchFamily="18" charset="0"/>
              </a:rPr>
              <a:t>Teens Today</a:t>
            </a:r>
            <a:r>
              <a:rPr lang="en-US" altLang="zh-CN" smtClean="0">
                <a:latin typeface="Constantia" panose="02030602050306030303" pitchFamily="18" charset="0"/>
              </a:rPr>
              <a:t> will be </a:t>
            </a:r>
            <a:r>
              <a:rPr lang="en-US" altLang="zh-CN" smtClean="0">
                <a:solidFill>
                  <a:srgbClr val="FF0000"/>
                </a:solidFill>
                <a:latin typeface="Constantia" panose="02030602050306030303" pitchFamily="18" charset="0"/>
              </a:rPr>
              <a:t>starting a new column</a:t>
            </a:r>
            <a:r>
              <a:rPr lang="en-US" altLang="zh-CN" smtClean="0">
                <a:latin typeface="Constantia" panose="02030602050306030303" pitchFamily="18" charset="0"/>
              </a:rPr>
              <a:t> </a:t>
            </a:r>
            <a:r>
              <a:rPr lang="en-US" altLang="zh-CN" smtClean="0">
                <a:solidFill>
                  <a:srgbClr val="0000FF"/>
                </a:solidFill>
                <a:latin typeface="Constantia" panose="02030602050306030303" pitchFamily="18" charset="0"/>
              </a:rPr>
              <a:t>featuring</a:t>
            </a:r>
            <a:r>
              <a:rPr lang="en-US" altLang="zh-CN" smtClean="0">
                <a:latin typeface="Constantia" panose="02030602050306030303" pitchFamily="18" charset="0"/>
              </a:rPr>
              <a:t> “Technology and Humanity” this term! And we </a:t>
            </a:r>
            <a:r>
              <a:rPr lang="en-US" altLang="zh-CN" smtClean="0">
                <a:solidFill>
                  <a:srgbClr val="FF0000"/>
                </a:solidFill>
                <a:latin typeface="Constantia" panose="02030602050306030303" pitchFamily="18" charset="0"/>
              </a:rPr>
              <a:t>are expecting</a:t>
            </a:r>
            <a:r>
              <a:rPr lang="en-US" altLang="zh-CN" smtClean="0">
                <a:latin typeface="Constantia" panose="02030602050306030303" pitchFamily="18" charset="0"/>
              </a:rPr>
              <a:t> your </a:t>
            </a:r>
            <a:r>
              <a:rPr lang="en-US" altLang="zh-CN" smtClean="0">
                <a:solidFill>
                  <a:srgbClr val="FF0000"/>
                </a:solidFill>
                <a:latin typeface="Constantia" panose="02030602050306030303" pitchFamily="18" charset="0"/>
              </a:rPr>
              <a:t>theme-related articles</a:t>
            </a:r>
            <a:r>
              <a:rPr lang="en-US" altLang="zh-CN" smtClean="0">
                <a:latin typeface="Constantia" panose="02030602050306030303" pitchFamily="18" charset="0"/>
              </a:rPr>
              <a:t>.</a:t>
            </a:r>
            <a:endParaRPr lang="en-US" altLang="zh-CN" smtClean="0">
              <a:latin typeface="Constantia" panose="02030602050306030303" pitchFamily="18" charset="0"/>
            </a:endParaRPr>
          </a:p>
          <a:p>
            <a:pPr>
              <a:lnSpc>
                <a:spcPct val="105000"/>
              </a:lnSpc>
              <a:buFont typeface="Wingdings" panose="05000000000000000000" pitchFamily="2" charset="2"/>
              <a:buChar char="u"/>
            </a:pPr>
            <a:r>
              <a:rPr lang="en-US" altLang="zh-CN" smtClean="0">
                <a:latin typeface="Constantia" panose="02030602050306030303" pitchFamily="18" charset="0"/>
              </a:rPr>
              <a:t>Good news! </a:t>
            </a:r>
            <a:r>
              <a:rPr lang="en-US" altLang="zh-CN" i="1" smtClean="0">
                <a:latin typeface="Constantia" panose="02030602050306030303" pitchFamily="18" charset="0"/>
              </a:rPr>
              <a:t>Teens today </a:t>
            </a:r>
            <a:r>
              <a:rPr lang="en-US" altLang="zh-CN" smtClean="0">
                <a:latin typeface="Constantia" panose="02030602050306030303" pitchFamily="18" charset="0"/>
              </a:rPr>
              <a:t>is to </a:t>
            </a:r>
            <a:r>
              <a:rPr lang="en-US" altLang="zh-CN" smtClean="0">
                <a:solidFill>
                  <a:srgbClr val="FF0000"/>
                </a:solidFill>
                <a:latin typeface="Constantia" panose="02030602050306030303" pitchFamily="18" charset="0"/>
              </a:rPr>
              <a:t>start a new column</a:t>
            </a:r>
            <a:r>
              <a:rPr lang="en-US" altLang="zh-CN" smtClean="0">
                <a:latin typeface="Constantia" panose="02030602050306030303" pitchFamily="18" charset="0"/>
              </a:rPr>
              <a:t> </a:t>
            </a:r>
            <a:r>
              <a:rPr lang="en-US" altLang="zh-CN" smtClean="0">
                <a:solidFill>
                  <a:srgbClr val="0000FF"/>
                </a:solidFill>
                <a:latin typeface="Constantia" panose="02030602050306030303" pitchFamily="18" charset="0"/>
              </a:rPr>
              <a:t>titled/entitled </a:t>
            </a:r>
            <a:r>
              <a:rPr lang="en-US" altLang="zh-CN" smtClean="0">
                <a:latin typeface="Constantia" panose="02030602050306030303" pitchFamily="18" charset="0"/>
              </a:rPr>
              <a:t> </a:t>
            </a:r>
            <a:r>
              <a:rPr lang="en-US" altLang="zh-CN" i="1" smtClean="0">
                <a:latin typeface="Constantia" panose="02030602050306030303" pitchFamily="18" charset="0"/>
              </a:rPr>
              <a:t>Technology and Humanity </a:t>
            </a:r>
            <a:r>
              <a:rPr lang="en-US" altLang="zh-CN" smtClean="0">
                <a:latin typeface="Constantia" panose="02030602050306030303" pitchFamily="18" charset="0"/>
              </a:rPr>
              <a:t>this term/semester and we are looking to </a:t>
            </a:r>
            <a:r>
              <a:rPr lang="en-US" altLang="zh-CN" smtClean="0">
                <a:solidFill>
                  <a:srgbClr val="FF0000"/>
                </a:solidFill>
                <a:latin typeface="Constantia" panose="02030602050306030303" pitchFamily="18" charset="0"/>
              </a:rPr>
              <a:t>have your contributions.</a:t>
            </a:r>
            <a:endParaRPr lang="en-US" altLang="zh-CN" smtClean="0">
              <a:solidFill>
                <a:srgbClr val="FF0000"/>
              </a:solidFill>
              <a:latin typeface="Constantia" panose="02030602050306030303" pitchFamily="18" charset="0"/>
            </a:endParaRPr>
          </a:p>
          <a:p>
            <a:pPr>
              <a:lnSpc>
                <a:spcPct val="105000"/>
              </a:lnSpc>
              <a:buFont typeface="Wingdings" panose="05000000000000000000" pitchFamily="2" charset="2"/>
              <a:buChar char="u"/>
            </a:pPr>
            <a:r>
              <a:rPr lang="en-US" altLang="zh-CN" i="1" smtClean="0">
                <a:latin typeface="Constantia" panose="02030602050306030303" pitchFamily="18" charset="0"/>
              </a:rPr>
              <a:t>Our Teens today </a:t>
            </a:r>
            <a:r>
              <a:rPr lang="en-US" altLang="zh-CN" smtClean="0">
                <a:latin typeface="Constantia" panose="02030602050306030303" pitchFamily="18" charset="0"/>
              </a:rPr>
              <a:t>is going to  </a:t>
            </a:r>
            <a:r>
              <a:rPr lang="en-US" altLang="zh-CN" smtClean="0">
                <a:solidFill>
                  <a:srgbClr val="FF0000"/>
                </a:solidFill>
                <a:latin typeface="Constantia" panose="02030602050306030303" pitchFamily="18" charset="0"/>
              </a:rPr>
              <a:t>set up a new column</a:t>
            </a:r>
            <a:r>
              <a:rPr lang="en-US" altLang="zh-CN" smtClean="0">
                <a:latin typeface="Constantia" panose="02030602050306030303" pitchFamily="18" charset="0"/>
              </a:rPr>
              <a:t> </a:t>
            </a:r>
            <a:r>
              <a:rPr lang="en-US" altLang="zh-CN" smtClean="0">
                <a:solidFill>
                  <a:srgbClr val="0000FF"/>
                </a:solidFill>
                <a:latin typeface="Constantia" panose="02030602050306030303" pitchFamily="18" charset="0"/>
              </a:rPr>
              <a:t>themed</a:t>
            </a:r>
            <a:r>
              <a:rPr lang="en-US" altLang="zh-CN" smtClean="0">
                <a:latin typeface="Constantia" panose="02030602050306030303" pitchFamily="18" charset="0"/>
              </a:rPr>
              <a:t> </a:t>
            </a:r>
            <a:r>
              <a:rPr lang="en-US" altLang="zh-CN" i="1" smtClean="0">
                <a:latin typeface="Constantia" panose="02030602050306030303" pitchFamily="18" charset="0"/>
              </a:rPr>
              <a:t>Technology and Humanity </a:t>
            </a:r>
            <a:r>
              <a:rPr lang="en-US" altLang="zh-CN" smtClean="0">
                <a:latin typeface="Constantia" panose="02030602050306030303" pitchFamily="18" charset="0"/>
              </a:rPr>
              <a:t>We </a:t>
            </a:r>
            <a:r>
              <a:rPr lang="en-US" altLang="zh-CN" smtClean="0">
                <a:solidFill>
                  <a:srgbClr val="FF0000"/>
                </a:solidFill>
                <a:latin typeface="Constantia" panose="02030602050306030303" pitchFamily="18" charset="0"/>
              </a:rPr>
              <a:t>are inviting you to</a:t>
            </a:r>
            <a:r>
              <a:rPr lang="en-US" altLang="zh-CN" smtClean="0">
                <a:latin typeface="Constantia" panose="02030602050306030303" pitchFamily="18" charset="0"/>
              </a:rPr>
              <a:t> share your contributions with us.</a:t>
            </a:r>
            <a:endParaRPr lang="en-US" altLang="zh-CN" smtClean="0">
              <a:latin typeface="Constantia" panose="02030602050306030303" pitchFamily="18" charset="0"/>
            </a:endParaRPr>
          </a:p>
          <a:p>
            <a:pPr>
              <a:lnSpc>
                <a:spcPct val="105000"/>
              </a:lnSpc>
              <a:buFont typeface="Wingdings" panose="05000000000000000000" pitchFamily="2" charset="2"/>
              <a:buChar char="u"/>
            </a:pPr>
            <a:r>
              <a:rPr lang="en-US" altLang="zh-CN" smtClean="0">
                <a:latin typeface="Constantia" panose="02030602050306030303" pitchFamily="18" charset="0"/>
              </a:rPr>
              <a:t> </a:t>
            </a:r>
            <a:r>
              <a:rPr lang="en-US" altLang="zh-CN" i="1" smtClean="0">
                <a:latin typeface="Constantia" panose="02030602050306030303" pitchFamily="18" charset="0"/>
              </a:rPr>
              <a:t>Our Teens today</a:t>
            </a:r>
            <a:r>
              <a:rPr lang="en-US" altLang="zh-CN" smtClean="0">
                <a:latin typeface="Constantia" panose="02030602050306030303" pitchFamily="18" charset="0"/>
              </a:rPr>
              <a:t> </a:t>
            </a:r>
            <a:r>
              <a:rPr lang="en-US" altLang="zh-CN" smtClean="0">
                <a:solidFill>
                  <a:srgbClr val="C00000"/>
                </a:solidFill>
                <a:latin typeface="Constantia" panose="02030602050306030303" pitchFamily="18" charset="0"/>
              </a:rPr>
              <a:t>would like to </a:t>
            </a:r>
            <a:r>
              <a:rPr lang="en-US" altLang="zh-CN" smtClean="0">
                <a:solidFill>
                  <a:srgbClr val="FF0000"/>
                </a:solidFill>
                <a:latin typeface="Constantia" panose="02030602050306030303" pitchFamily="18" charset="0"/>
              </a:rPr>
              <a:t>invite</a:t>
            </a:r>
            <a:r>
              <a:rPr lang="en-US" altLang="zh-CN" smtClean="0">
                <a:latin typeface="Constantia" panose="02030602050306030303" pitchFamily="18" charset="0"/>
              </a:rPr>
              <a:t> you to write an article in our </a:t>
            </a:r>
            <a:r>
              <a:rPr lang="en-US" altLang="zh-CN" i="1" smtClean="0">
                <a:latin typeface="Constantia" panose="02030602050306030303" pitchFamily="18" charset="0"/>
              </a:rPr>
              <a:t>Technology and Humanity</a:t>
            </a:r>
            <a:r>
              <a:rPr lang="en-US" altLang="zh-CN" smtClean="0">
                <a:latin typeface="Constantia" panose="02030602050306030303" pitchFamily="18" charset="0"/>
              </a:rPr>
              <a:t> section, </a:t>
            </a:r>
            <a:r>
              <a:rPr lang="en-US" altLang="zh-CN" smtClean="0">
                <a:solidFill>
                  <a:srgbClr val="0000FF"/>
                </a:solidFill>
                <a:latin typeface="Constantia" panose="02030602050306030303" pitchFamily="18" charset="0"/>
              </a:rPr>
              <a:t>which</a:t>
            </a:r>
            <a:r>
              <a:rPr lang="en-US" altLang="zh-CN" smtClean="0">
                <a:latin typeface="Constantia" panose="02030602050306030303" pitchFamily="18" charset="0"/>
              </a:rPr>
              <a:t> is a new column in our </a:t>
            </a:r>
            <a:r>
              <a:rPr lang="en-US" altLang="zh-CN" i="1" smtClean="0">
                <a:latin typeface="Constantia" panose="02030602050306030303" pitchFamily="18" charset="0"/>
              </a:rPr>
              <a:t>Teens today.</a:t>
            </a:r>
            <a:endParaRPr lang="zh-CN" altLang="en-US" smtClean="0">
              <a:latin typeface="Constantia" panose="02030602050306030303" pitchFamily="18" charset="0"/>
            </a:endParaRPr>
          </a:p>
          <a:p>
            <a:pPr>
              <a:buFont typeface="Wingdings" panose="05000000000000000000" pitchFamily="2" charset="2"/>
              <a:buChar char="u"/>
            </a:pPr>
            <a:endParaRPr lang="en-US" altLang="zh-CN" smtClean="0">
              <a:latin typeface="Constantia" panose="02030602050306030303" pitchFamily="18" charset="0"/>
            </a:endParaRPr>
          </a:p>
          <a:p>
            <a:pPr>
              <a:buFont typeface="Arial" panose="020B0604020202020204" pitchFamily="34" charset="0"/>
              <a:buNone/>
            </a:pPr>
            <a:endParaRPr lang="zh-CN" altLang="en-US" smtClean="0">
              <a:latin typeface="Constantia" panose="02030602050306030303" pitchFamily="18" charset="0"/>
            </a:endParaRPr>
          </a:p>
        </p:txBody>
      </p:sp>
      <p:sp>
        <p:nvSpPr>
          <p:cNvPr id="21506"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Beginning of the writing</a:t>
            </a:r>
            <a:endParaRPr lang="en-US" altLang="zh-CN" sz="3600">
              <a:latin typeface="Impact" panose="020B0806030902050204" pitchFamily="34" charset="0"/>
            </a:endParaRPr>
          </a:p>
        </p:txBody>
      </p:sp>
      <p:sp>
        <p:nvSpPr>
          <p:cNvPr id="2" name="文本框 1"/>
          <p:cNvSpPr txBox="1"/>
          <p:nvPr/>
        </p:nvSpPr>
        <p:spPr>
          <a:xfrm>
            <a:off x="526415" y="1426845"/>
            <a:ext cx="147891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8168005" y="2446020"/>
            <a:ext cx="2216785"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8235950" y="3876040"/>
            <a:ext cx="122936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8" dur="500"/>
                                        <p:tgtEl>
                                          <p:spTgt spid="399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1+ppt_h/2"/>
                                          </p:val>
                                        </p:tav>
                                      </p:tavLst>
                                    </p:anim>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29" dur="500"/>
                                        <p:tgtEl>
                                          <p:spTgt spid="3993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0" nodeType="clickEffect">
                                  <p:stCondLst>
                                    <p:cond delay="0"/>
                                  </p:stCondLst>
                                  <p:childTnLst>
                                    <p:anim calcmode="lin" valueType="num">
                                      <p:cBhvr additive="base">
                                        <p:cTn id="33" dur="500"/>
                                        <p:tgtEl>
                                          <p:spTgt spid="4"/>
                                        </p:tgtEl>
                                        <p:attrNameLst>
                                          <p:attrName>ppt_x</p:attrName>
                                        </p:attrNameLst>
                                      </p:cBhvr>
                                      <p:tavLst>
                                        <p:tav tm="0">
                                          <p:val>
                                            <p:strVal val="ppt_x"/>
                                          </p:val>
                                        </p:tav>
                                        <p:tav tm="100000">
                                          <p:val>
                                            <p:strVal val="ppt_x"/>
                                          </p:val>
                                        </p:tav>
                                      </p:tavLst>
                                    </p:anim>
                                    <p:anim calcmode="lin" valueType="num">
                                      <p:cBhvr additive="base">
                                        <p:cTn id="34" dur="500"/>
                                        <p:tgtEl>
                                          <p:spTgt spid="4"/>
                                        </p:tgtEl>
                                        <p:attrNameLst>
                                          <p:attrName>ppt_y</p:attrName>
                                        </p:attrNameLst>
                                      </p:cBhvr>
                                      <p:tavLst>
                                        <p:tav tm="0">
                                          <p:val>
                                            <p:strVal val="ppt_y"/>
                                          </p:val>
                                        </p:tav>
                                        <p:tav tm="100000">
                                          <p:val>
                                            <p:strVal val="1+ppt_h/2"/>
                                          </p:val>
                                        </p:tav>
                                      </p:tavLst>
                                    </p:anim>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4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P spid="2" grpId="0" animBg="1"/>
      <p:bldP spid="3" grpId="0" bldLvl="0" animBg="1"/>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body" idx="1"/>
          </p:nvPr>
        </p:nvSpPr>
        <p:spPr>
          <a:xfrm>
            <a:off x="0" y="735013"/>
            <a:ext cx="11607800" cy="5865812"/>
          </a:xfrm>
        </p:spPr>
        <p:txBody>
          <a:bodyPr/>
          <a:lstStyle/>
          <a:p>
            <a:pPr marL="0" indent="0" eaLnBrk="1" hangingPunct="1">
              <a:lnSpc>
                <a:spcPct val="100000"/>
              </a:lnSpc>
              <a:spcBef>
                <a:spcPct val="0"/>
              </a:spcBef>
              <a:buFontTx/>
              <a:buNone/>
            </a:pPr>
            <a:r>
              <a:rPr lang="en-US" altLang="zh-CN" b="1" smtClean="0"/>
              <a:t> </a:t>
            </a:r>
            <a:r>
              <a:rPr lang="zh-CN" altLang="en-US" b="1" smtClean="0">
                <a:solidFill>
                  <a:srgbClr val="FF0000"/>
                </a:solidFill>
              </a:rPr>
              <a:t>稿件要求</a:t>
            </a:r>
            <a:r>
              <a:rPr lang="en-US" altLang="zh-CN" b="1" smtClean="0">
                <a:solidFill>
                  <a:srgbClr val="FF0000"/>
                </a:solidFill>
              </a:rPr>
              <a:t>:</a:t>
            </a:r>
            <a:r>
              <a:rPr lang="en-US" altLang="zh-CN" b="1" smtClean="0"/>
              <a:t>   </a:t>
            </a:r>
            <a:endParaRPr lang="en-US" altLang="zh-CN" b="1" smtClean="0"/>
          </a:p>
          <a:p>
            <a:pPr marL="0" indent="0" eaLnBrk="1" hangingPunct="1">
              <a:lnSpc>
                <a:spcPct val="100000"/>
              </a:lnSpc>
              <a:spcBef>
                <a:spcPct val="0"/>
              </a:spcBef>
              <a:buFontTx/>
              <a:buNone/>
            </a:pPr>
            <a:r>
              <a:rPr lang="zh-CN" altLang="zh-CN" b="1" smtClean="0"/>
              <a:t>紧扣主题，与主题相关</a:t>
            </a:r>
            <a:endParaRPr lang="en-US" altLang="zh-CN" b="1" smtClean="0"/>
          </a:p>
          <a:p>
            <a:pPr marL="0" indent="0" eaLnBrk="1" hangingPunct="1">
              <a:lnSpc>
                <a:spcPct val="100000"/>
              </a:lnSpc>
              <a:spcBef>
                <a:spcPct val="0"/>
              </a:spcBef>
              <a:buFontTx/>
              <a:buNone/>
            </a:pPr>
            <a:r>
              <a:rPr lang="zh-CN" altLang="zh-CN" b="1" smtClean="0"/>
              <a:t>                       </a:t>
            </a:r>
            <a:endParaRPr lang="zh-CN" altLang="en-US" b="1" smtClean="0"/>
          </a:p>
          <a:p>
            <a:pPr marL="0" indent="0" eaLnBrk="1" hangingPunct="1">
              <a:lnSpc>
                <a:spcPct val="100000"/>
              </a:lnSpc>
              <a:spcBef>
                <a:spcPct val="0"/>
              </a:spcBef>
              <a:buFontTx/>
              <a:buNone/>
            </a:pPr>
            <a:r>
              <a:rPr lang="zh-CN" altLang="zh-CN" b="1" smtClean="0"/>
              <a:t>传播正能量</a:t>
            </a:r>
            <a:endParaRPr lang="zh-CN" altLang="en-US" b="1" smtClean="0"/>
          </a:p>
          <a:p>
            <a:pPr marL="0" indent="0" eaLnBrk="1" hangingPunct="1">
              <a:lnSpc>
                <a:spcPct val="100000"/>
              </a:lnSpc>
              <a:spcBef>
                <a:spcPct val="0"/>
              </a:spcBef>
              <a:buFontTx/>
              <a:buNone/>
            </a:pPr>
            <a:r>
              <a:rPr lang="zh-CN" altLang="zh-CN" b="1" smtClean="0"/>
              <a:t>                       </a:t>
            </a:r>
            <a:endParaRPr lang="zh-CN" altLang="en-US" b="1" smtClean="0"/>
          </a:p>
          <a:p>
            <a:pPr marL="0" indent="0" eaLnBrk="1" hangingPunct="1">
              <a:lnSpc>
                <a:spcPct val="100000"/>
              </a:lnSpc>
              <a:spcBef>
                <a:spcPct val="0"/>
              </a:spcBef>
              <a:buFontTx/>
              <a:buNone/>
            </a:pPr>
            <a:r>
              <a:rPr lang="zh-CN" altLang="zh-CN" b="1" smtClean="0"/>
              <a:t>原创</a:t>
            </a:r>
            <a:endParaRPr lang="zh-CN" altLang="en-US" b="1" smtClean="0"/>
          </a:p>
          <a:p>
            <a:pPr marL="0" indent="0" eaLnBrk="1" hangingPunct="1">
              <a:lnSpc>
                <a:spcPct val="100000"/>
              </a:lnSpc>
              <a:spcBef>
                <a:spcPct val="0"/>
              </a:spcBef>
              <a:buFontTx/>
              <a:buNone/>
            </a:pPr>
            <a:r>
              <a:rPr lang="zh-CN" altLang="en-US" b="1" smtClean="0"/>
              <a:t>                       </a:t>
            </a:r>
            <a:endParaRPr lang="zh-CN" altLang="en-US" b="1" smtClean="0"/>
          </a:p>
          <a:p>
            <a:pPr marL="0" indent="0" eaLnBrk="1" hangingPunct="1">
              <a:lnSpc>
                <a:spcPct val="100000"/>
              </a:lnSpc>
              <a:spcBef>
                <a:spcPct val="0"/>
              </a:spcBef>
              <a:buFontTx/>
              <a:buNone/>
            </a:pPr>
            <a:r>
              <a:rPr lang="zh-CN" altLang="en-US" b="1" smtClean="0"/>
              <a:t>有独特见解</a:t>
            </a:r>
            <a:endParaRPr lang="zh-CN" altLang="en-US" b="1" smtClean="0"/>
          </a:p>
          <a:p>
            <a:pPr marL="0" indent="0" eaLnBrk="1" hangingPunct="1">
              <a:lnSpc>
                <a:spcPct val="100000"/>
              </a:lnSpc>
              <a:spcBef>
                <a:spcPct val="0"/>
              </a:spcBef>
              <a:buFontTx/>
              <a:buNone/>
            </a:pPr>
            <a:r>
              <a:rPr lang="zh-CN" altLang="zh-CN" b="1" smtClean="0"/>
              <a:t>                       </a:t>
            </a:r>
            <a:endParaRPr lang="zh-CN" altLang="en-US" b="1" smtClean="0"/>
          </a:p>
          <a:p>
            <a:pPr marL="0" indent="0" eaLnBrk="1" hangingPunct="1">
              <a:lnSpc>
                <a:spcPct val="100000"/>
              </a:lnSpc>
              <a:spcBef>
                <a:spcPct val="0"/>
              </a:spcBef>
              <a:buFontTx/>
              <a:buNone/>
            </a:pPr>
            <a:r>
              <a:rPr lang="zh-CN" altLang="zh-CN" b="1" smtClean="0"/>
              <a:t>字数不多于/少于。。。字</a:t>
            </a:r>
            <a:endParaRPr lang="zh-CN" altLang="en-US" b="1" smtClean="0"/>
          </a:p>
          <a:p>
            <a:pPr marL="0" indent="0" eaLnBrk="1" hangingPunct="1">
              <a:lnSpc>
                <a:spcPct val="100000"/>
              </a:lnSpc>
              <a:spcBef>
                <a:spcPct val="0"/>
              </a:spcBef>
              <a:buFontTx/>
              <a:buNone/>
            </a:pPr>
            <a:endParaRPr lang="zh-CN" altLang="en-US" b="1" smtClean="0"/>
          </a:p>
          <a:p>
            <a:pPr marL="0" indent="0" eaLnBrk="1" hangingPunct="1">
              <a:lnSpc>
                <a:spcPct val="100000"/>
              </a:lnSpc>
              <a:spcBef>
                <a:spcPct val="0"/>
              </a:spcBef>
              <a:buFontTx/>
              <a:buNone/>
            </a:pPr>
            <a:r>
              <a:rPr lang="zh-CN" altLang="en-US" b="1" smtClean="0"/>
              <a:t>                      </a:t>
            </a:r>
            <a:endParaRPr lang="zh-CN" altLang="en-US" b="1" smtClean="0"/>
          </a:p>
          <a:p>
            <a:pPr marL="0" indent="0" eaLnBrk="1" hangingPunct="1">
              <a:lnSpc>
                <a:spcPct val="100000"/>
              </a:lnSpc>
              <a:spcBef>
                <a:spcPct val="0"/>
              </a:spcBef>
              <a:buFontTx/>
              <a:buNone/>
            </a:pPr>
            <a:r>
              <a:rPr lang="zh-CN" altLang="en-US" b="1" smtClean="0"/>
              <a:t>交稿日期</a:t>
            </a:r>
            <a:endParaRPr lang="zh-CN" altLang="en-US" b="1" smtClean="0"/>
          </a:p>
        </p:txBody>
      </p:sp>
      <p:sp>
        <p:nvSpPr>
          <p:cNvPr id="22530"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Details  of the writing</a:t>
            </a:r>
            <a:endParaRPr lang="en-US" altLang="zh-CN" sz="3600">
              <a:latin typeface="Impact" panose="020B0806030902050204" pitchFamily="34" charset="0"/>
            </a:endParaRPr>
          </a:p>
        </p:txBody>
      </p:sp>
      <p:sp>
        <p:nvSpPr>
          <p:cNvPr id="54276" name="矩形 8"/>
          <p:cNvSpPr>
            <a:spLocks noChangeArrowheads="1"/>
          </p:cNvSpPr>
          <p:nvPr/>
        </p:nvSpPr>
        <p:spPr bwMode="auto">
          <a:xfrm>
            <a:off x="3787775" y="890588"/>
            <a:ext cx="7735888" cy="1401762"/>
          </a:xfrm>
          <a:prstGeom prst="rect">
            <a:avLst/>
          </a:prstGeom>
          <a:solidFill>
            <a:schemeClr val="bg1"/>
          </a:solidFill>
          <a:ln w="28575" algn="ctr">
            <a:solidFill>
              <a:schemeClr val="tx1"/>
            </a:solidFill>
            <a:miter lim="800000"/>
          </a:ln>
        </p:spPr>
        <p:txBody>
          <a:bodyPr>
            <a:spAutoFit/>
          </a:bodyPr>
          <a:lstStyle/>
          <a:p>
            <a:r>
              <a:rPr lang="en-US" altLang="zh-CN" sz="2800" b="1">
                <a:solidFill>
                  <a:srgbClr val="000000"/>
                </a:solidFill>
                <a:latin typeface="Constantia" panose="02030602050306030303" pitchFamily="18" charset="0"/>
                <a:cs typeface="Times New Roman" panose="02020603050405020304" pitchFamily="18" charset="0"/>
              </a:rPr>
              <a:t>be related / linked /</a:t>
            </a:r>
            <a:r>
              <a:rPr lang="en-US" altLang="zh-CN" sz="2800" b="1">
                <a:solidFill>
                  <a:srgbClr val="000000"/>
                </a:solidFill>
                <a:latin typeface="Constantia" panose="02030602050306030303" pitchFamily="18" charset="0"/>
              </a:rPr>
              <a:t>relevant to/ connected with</a:t>
            </a:r>
            <a:r>
              <a:rPr lang="en-US" altLang="zh-CN" sz="2800">
                <a:latin typeface="Constantia" panose="02030602050306030303" pitchFamily="18" charset="0"/>
              </a:rPr>
              <a:t>/</a:t>
            </a:r>
            <a:r>
              <a:rPr lang="en-US" altLang="zh-CN" sz="2800" b="1">
                <a:solidFill>
                  <a:srgbClr val="000000"/>
                </a:solidFill>
                <a:latin typeface="Constantia" panose="02030602050306030303" pitchFamily="18" charset="0"/>
                <a:cs typeface="Times New Roman" panose="02020603050405020304" pitchFamily="18" charset="0"/>
              </a:rPr>
              <a:t>in regard to/concerning/regarding</a:t>
            </a:r>
            <a:endParaRPr lang="en-US" altLang="zh-CN" sz="2800" b="1">
              <a:solidFill>
                <a:srgbClr val="000000"/>
              </a:solidFill>
              <a:latin typeface="Constantia" panose="02030602050306030303" pitchFamily="18" charset="0"/>
              <a:cs typeface="Times New Roman" panose="02020603050405020304" pitchFamily="18" charset="0"/>
            </a:endParaRPr>
          </a:p>
          <a:p>
            <a:r>
              <a:rPr lang="en-US" altLang="zh-CN" sz="2800" b="1">
                <a:solidFill>
                  <a:srgbClr val="FF0000"/>
                </a:solidFill>
                <a:latin typeface="Constantia" panose="02030602050306030303" pitchFamily="18" charset="0"/>
                <a:cs typeface="Times New Roman" panose="02020603050405020304" pitchFamily="18" charset="0"/>
              </a:rPr>
              <a:t>to the point</a:t>
            </a:r>
            <a:endParaRPr lang="en-US" altLang="zh-CN" sz="2800" b="1">
              <a:solidFill>
                <a:srgbClr val="FF0000"/>
              </a:solidFill>
              <a:latin typeface="Constantia" panose="02030602050306030303" pitchFamily="18" charset="0"/>
              <a:cs typeface="Times New Roman" panose="02020603050405020304" pitchFamily="18" charset="0"/>
            </a:endParaRPr>
          </a:p>
        </p:txBody>
      </p:sp>
      <p:sp>
        <p:nvSpPr>
          <p:cNvPr id="54277" name="Rectangle 5"/>
          <p:cNvSpPr>
            <a:spLocks noChangeArrowheads="1"/>
          </p:cNvSpPr>
          <p:nvPr/>
        </p:nvSpPr>
        <p:spPr bwMode="auto">
          <a:xfrm>
            <a:off x="0" y="2449513"/>
            <a:ext cx="5124450" cy="547687"/>
          </a:xfrm>
          <a:prstGeom prst="rect">
            <a:avLst/>
          </a:prstGeom>
          <a:noFill/>
          <a:ln w="28575">
            <a:solidFill>
              <a:schemeClr val="tx1"/>
            </a:solidFill>
            <a:miter lim="800000"/>
          </a:ln>
        </p:spPr>
        <p:txBody>
          <a:bodyPr wrap="none">
            <a:spAutoFit/>
          </a:bodyPr>
          <a:lstStyle/>
          <a:p>
            <a:r>
              <a:rPr lang="en-US" altLang="zh-CN" sz="2800">
                <a:solidFill>
                  <a:srgbClr val="FF0000"/>
                </a:solidFill>
              </a:rPr>
              <a:t>convey/ spread positive energy</a:t>
            </a:r>
            <a:endParaRPr lang="en-US" altLang="zh-CN" sz="2800">
              <a:solidFill>
                <a:srgbClr val="FF0000"/>
              </a:solidFill>
            </a:endParaRPr>
          </a:p>
        </p:txBody>
      </p:sp>
      <p:sp>
        <p:nvSpPr>
          <p:cNvPr id="54278" name="Rectangle 6"/>
          <p:cNvSpPr>
            <a:spLocks noChangeArrowheads="1"/>
          </p:cNvSpPr>
          <p:nvPr/>
        </p:nvSpPr>
        <p:spPr bwMode="auto">
          <a:xfrm>
            <a:off x="1133475" y="3068638"/>
            <a:ext cx="5559425" cy="557212"/>
          </a:xfrm>
          <a:prstGeom prst="rect">
            <a:avLst/>
          </a:prstGeom>
          <a:noFill/>
          <a:ln w="38100">
            <a:solidFill>
              <a:schemeClr val="tx1"/>
            </a:solidFill>
            <a:miter lim="800000"/>
          </a:ln>
        </p:spPr>
        <p:txBody>
          <a:bodyPr wrap="none">
            <a:spAutoFit/>
          </a:bodyPr>
          <a:lstStyle/>
          <a:p>
            <a:r>
              <a:rPr lang="en-US" altLang="zh-CN" sz="2800" b="1">
                <a:solidFill>
                  <a:srgbClr val="006600"/>
                </a:solidFill>
              </a:rPr>
              <a:t>be original/ originality</a:t>
            </a:r>
            <a:r>
              <a:rPr lang="en-US" altLang="zh-CN" sz="2800" b="1"/>
              <a:t> is a must</a:t>
            </a:r>
            <a:endParaRPr lang="zh-CN" altLang="en-US" sz="2800" b="1"/>
          </a:p>
        </p:txBody>
      </p:sp>
      <p:sp>
        <p:nvSpPr>
          <p:cNvPr id="54279" name="Rectangle 7"/>
          <p:cNvSpPr>
            <a:spLocks noChangeArrowheads="1"/>
          </p:cNvSpPr>
          <p:nvPr/>
        </p:nvSpPr>
        <p:spPr bwMode="auto">
          <a:xfrm>
            <a:off x="1992313" y="3748088"/>
            <a:ext cx="2635250" cy="538162"/>
          </a:xfrm>
          <a:prstGeom prst="rect">
            <a:avLst/>
          </a:prstGeom>
          <a:noFill/>
          <a:ln w="19050">
            <a:solidFill>
              <a:schemeClr val="tx1"/>
            </a:solidFill>
            <a:miter lim="800000"/>
          </a:ln>
        </p:spPr>
        <p:txBody>
          <a:bodyPr wrap="none">
            <a:spAutoFit/>
          </a:bodyPr>
          <a:lstStyle/>
          <a:p>
            <a:r>
              <a:rPr lang="en-US" altLang="zh-CN" sz="2800" b="1"/>
              <a:t>unique insight</a:t>
            </a:r>
            <a:endParaRPr lang="zh-CN" altLang="en-US" sz="2800" b="1"/>
          </a:p>
        </p:txBody>
      </p:sp>
      <p:sp>
        <p:nvSpPr>
          <p:cNvPr id="54280" name="Rectangle 8"/>
          <p:cNvSpPr>
            <a:spLocks noChangeArrowheads="1"/>
          </p:cNvSpPr>
          <p:nvPr/>
        </p:nvSpPr>
        <p:spPr bwMode="auto">
          <a:xfrm>
            <a:off x="0" y="5060950"/>
            <a:ext cx="12460288" cy="823595"/>
          </a:xfrm>
          <a:prstGeom prst="rect">
            <a:avLst/>
          </a:prstGeom>
          <a:noFill/>
          <a:ln w="38100">
            <a:solidFill>
              <a:schemeClr val="tx1"/>
            </a:solidFill>
            <a:miter lim="800000"/>
          </a:ln>
        </p:spPr>
        <p:txBody>
          <a:bodyPr>
            <a:spAutoFit/>
          </a:bodyPr>
          <a:lstStyle/>
          <a:p>
            <a:pPr>
              <a:lnSpc>
                <a:spcPct val="85000"/>
              </a:lnSpc>
            </a:pPr>
            <a:r>
              <a:rPr lang="en-US" altLang="zh-CN" sz="2800"/>
              <a:t>The length of the article should </a:t>
            </a:r>
            <a:r>
              <a:rPr lang="en-US" altLang="zh-CN" sz="2800">
                <a:solidFill>
                  <a:srgbClr val="FF0000"/>
                </a:solidFill>
              </a:rPr>
              <a:t>be limited to</a:t>
            </a:r>
            <a:r>
              <a:rPr lang="en-US" altLang="zh-CN" sz="2800"/>
              <a:t> ….words </a:t>
            </a:r>
            <a:r>
              <a:rPr lang="en-US" altLang="zh-CN" sz="2800">
                <a:solidFill>
                  <a:srgbClr val="FF0000"/>
                </a:solidFill>
              </a:rPr>
              <a:t>or so….words.</a:t>
            </a:r>
            <a:endParaRPr lang="en-US" altLang="zh-CN" sz="2800">
              <a:solidFill>
                <a:srgbClr val="FF0000"/>
              </a:solidFill>
            </a:endParaRPr>
          </a:p>
          <a:p>
            <a:pPr>
              <a:lnSpc>
                <a:spcPct val="85000"/>
              </a:lnSpc>
            </a:pPr>
            <a:r>
              <a:rPr lang="en-US" altLang="zh-CN" sz="2800"/>
              <a:t>The article you write </a:t>
            </a:r>
            <a:r>
              <a:rPr lang="en-US" altLang="zh-CN" sz="2800">
                <a:solidFill>
                  <a:srgbClr val="006600"/>
                </a:solidFill>
              </a:rPr>
              <a:t>should</a:t>
            </a:r>
            <a:r>
              <a:rPr lang="en-US" altLang="zh-CN" sz="2800"/>
              <a:t> </a:t>
            </a:r>
            <a:r>
              <a:rPr lang="en-US" altLang="zh-CN" sz="2800">
                <a:solidFill>
                  <a:srgbClr val="FF0000"/>
                </a:solidFill>
              </a:rPr>
              <a:t>contain</a:t>
            </a:r>
            <a:r>
              <a:rPr lang="en-US" altLang="zh-CN" sz="2800"/>
              <a:t> ……words </a:t>
            </a:r>
            <a:r>
              <a:rPr lang="en-US" altLang="zh-CN"/>
              <a:t> </a:t>
            </a:r>
            <a:r>
              <a:rPr lang="en-US" altLang="zh-CN" sz="2800">
                <a:solidFill>
                  <a:srgbClr val="FF0000"/>
                </a:solidFill>
                <a:sym typeface="+mn-ea"/>
              </a:rPr>
              <a:t>to the maximum.</a:t>
            </a:r>
            <a:endParaRPr lang="zh-CN" altLang="en-US" sz="2800"/>
          </a:p>
        </p:txBody>
      </p:sp>
      <p:sp>
        <p:nvSpPr>
          <p:cNvPr id="54281" name="Rectangle 9"/>
          <p:cNvSpPr>
            <a:spLocks noChangeArrowheads="1"/>
          </p:cNvSpPr>
          <p:nvPr/>
        </p:nvSpPr>
        <p:spPr bwMode="auto">
          <a:xfrm>
            <a:off x="1697038" y="5918200"/>
            <a:ext cx="8071485" cy="865505"/>
          </a:xfrm>
          <a:prstGeom prst="rect">
            <a:avLst/>
          </a:prstGeom>
          <a:noFill/>
          <a:ln w="28575">
            <a:solidFill>
              <a:schemeClr val="tx1"/>
            </a:solidFill>
            <a:miter lim="800000"/>
          </a:ln>
        </p:spPr>
        <p:txBody>
          <a:bodyPr wrap="none">
            <a:spAutoFit/>
          </a:bodyPr>
          <a:lstStyle/>
          <a:p>
            <a:pPr>
              <a:lnSpc>
                <a:spcPct val="90000"/>
              </a:lnSpc>
              <a:buFontTx/>
              <a:buChar char="•"/>
            </a:pPr>
            <a:r>
              <a:rPr lang="en-US" altLang="zh-CN" sz="2800" b="1"/>
              <a:t>Please submit your articles before ……</a:t>
            </a:r>
            <a:endParaRPr lang="en-US" altLang="zh-CN" sz="2800" b="1"/>
          </a:p>
          <a:p>
            <a:pPr>
              <a:lnSpc>
                <a:spcPct val="90000"/>
              </a:lnSpc>
              <a:buFontTx/>
              <a:buChar char="•"/>
            </a:pPr>
            <a:r>
              <a:rPr lang="en-US" altLang="zh-CN" sz="2800" b="1"/>
              <a:t>you are supposed to turn in your article by ….</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blinds(horizontal)">
                                      <p:cBhvr>
                                        <p:cTn id="12" dur="500"/>
                                        <p:tgtEl>
                                          <p:spTgt spid="54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blinds(horizontal)">
                                      <p:cBhvr>
                                        <p:cTn id="17" dur="500"/>
                                        <p:tgtEl>
                                          <p:spTgt spid="542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blinds(horizontal)">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blinds(horizontal)">
                                      <p:cBhvr>
                                        <p:cTn id="27" dur="500"/>
                                        <p:tgtEl>
                                          <p:spTgt spid="542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81"/>
                                        </p:tgtEl>
                                        <p:attrNameLst>
                                          <p:attrName>style.visibility</p:attrName>
                                        </p:attrNameLst>
                                      </p:cBhvr>
                                      <p:to>
                                        <p:strVal val="visible"/>
                                      </p:to>
                                    </p:set>
                                    <p:animEffect transition="in" filter="blinds(horizontal)">
                                      <p:cBhvr>
                                        <p:cTn id="3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ldLvl="0" animBg="1"/>
      <p:bldP spid="54277" grpId="0" bldLvl="0" animBg="1"/>
      <p:bldP spid="54278" grpId="0" bldLvl="0" animBg="1"/>
      <p:bldP spid="54279" grpId="0" bldLvl="0" animBg="1"/>
      <p:bldP spid="54280" grpId="0" bldLvl="0" animBg="1"/>
      <p:bldP spid="5428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p:cNvSpPr>
          <p:nvPr>
            <p:ph type="body" idx="1"/>
          </p:nvPr>
        </p:nvSpPr>
        <p:spPr>
          <a:xfrm>
            <a:off x="0" y="747713"/>
            <a:ext cx="12192000" cy="5634037"/>
          </a:xfrm>
        </p:spPr>
        <p:txBody>
          <a:bodyPr/>
          <a:lstStyle/>
          <a:p>
            <a:pPr>
              <a:buFont typeface="Arial" panose="020B0604020202020204" pitchFamily="34" charset="0"/>
              <a:buNone/>
            </a:pPr>
            <a:r>
              <a:rPr lang="zh-CN" altLang="en-US" sz="3200" smtClean="0">
                <a:latin typeface="Constantia" panose="02030602050306030303" pitchFamily="18" charset="0"/>
              </a:rPr>
              <a:t>投稿方式</a:t>
            </a:r>
            <a:r>
              <a:rPr lang="en-US" altLang="zh-CN" sz="3200" smtClean="0">
                <a:latin typeface="Constantia" panose="02030602050306030303" pitchFamily="18" charset="0"/>
              </a:rPr>
              <a:t>(+</a:t>
            </a:r>
            <a:r>
              <a:rPr lang="zh-CN" altLang="en-US" sz="3200" smtClean="0">
                <a:latin typeface="Constantia" panose="02030602050306030303" pitchFamily="18" charset="0"/>
              </a:rPr>
              <a:t>截止日期</a:t>
            </a:r>
            <a:r>
              <a:rPr lang="en-US" altLang="zh-CN" sz="3200" smtClean="0">
                <a:latin typeface="Constantia" panose="02030602050306030303" pitchFamily="18" charset="0"/>
              </a:rPr>
              <a:t>)</a:t>
            </a:r>
            <a:endParaRPr lang="en-US" altLang="zh-CN" sz="3200" smtClean="0">
              <a:latin typeface="Constantia" panose="02030602050306030303" pitchFamily="18" charset="0"/>
            </a:endParaRPr>
          </a:p>
          <a:p>
            <a:pPr>
              <a:buFont typeface="Wingdings" panose="05000000000000000000" pitchFamily="2" charset="2"/>
              <a:buChar char="u"/>
            </a:pPr>
            <a:r>
              <a:rPr lang="en-US" altLang="zh-CN" smtClean="0">
                <a:latin typeface="Constantia" panose="02030602050306030303" pitchFamily="18" charset="0"/>
              </a:rPr>
              <a:t>Those who are interested please </a:t>
            </a:r>
            <a:r>
              <a:rPr lang="en-US" altLang="zh-CN" smtClean="0">
                <a:solidFill>
                  <a:srgbClr val="FF0000"/>
                </a:solidFill>
                <a:latin typeface="Constantia" panose="02030602050306030303" pitchFamily="18" charset="0"/>
              </a:rPr>
              <a:t>submit</a:t>
            </a:r>
            <a:r>
              <a:rPr lang="en-US" altLang="zh-CN" smtClean="0">
                <a:latin typeface="Constantia" panose="02030602050306030303" pitchFamily="18" charset="0"/>
              </a:rPr>
              <a:t> your work, (which </a:t>
            </a:r>
            <a:r>
              <a:rPr lang="en-US" altLang="zh-CN" smtClean="0">
                <a:solidFill>
                  <a:srgbClr val="FF0000"/>
                </a:solidFill>
                <a:latin typeface="Constantia" panose="02030602050306030303" pitchFamily="18" charset="0"/>
              </a:rPr>
              <a:t>contains</a:t>
            </a:r>
            <a:r>
              <a:rPr lang="en-US" altLang="zh-CN" smtClean="0">
                <a:latin typeface="Constantia" panose="02030602050306030303" pitchFamily="18" charset="0"/>
              </a:rPr>
              <a:t> your name, class and contact information, )</a:t>
            </a:r>
            <a:r>
              <a:rPr lang="en-US" altLang="zh-CN" smtClean="0">
                <a:solidFill>
                  <a:srgbClr val="FF0000"/>
                </a:solidFill>
                <a:latin typeface="Constantia" panose="02030602050306030303" pitchFamily="18" charset="0"/>
              </a:rPr>
              <a:t>to</a:t>
            </a:r>
            <a:r>
              <a:rPr lang="en-US" altLang="zh-CN" smtClean="0">
                <a:latin typeface="Constantia" panose="02030602050306030303" pitchFamily="18" charset="0"/>
              </a:rPr>
              <a:t> Sophie@163.com by April 29</a:t>
            </a:r>
            <a:r>
              <a:rPr lang="en-US" altLang="zh-CN" baseline="30000" smtClean="0">
                <a:latin typeface="Constantia" panose="02030602050306030303" pitchFamily="18" charset="0"/>
              </a:rPr>
              <a:t>th</a:t>
            </a:r>
            <a:r>
              <a:rPr lang="en-US" altLang="zh-CN" smtClean="0">
                <a:latin typeface="Constantia" panose="02030602050306030303" pitchFamily="18" charset="0"/>
              </a:rPr>
              <a:t>.</a:t>
            </a:r>
            <a:endParaRPr lang="en-US" altLang="zh-CN" smtClean="0">
              <a:solidFill>
                <a:srgbClr val="FF0000"/>
              </a:solidFill>
              <a:latin typeface="Constantia" panose="02030602050306030303" pitchFamily="18" charset="0"/>
            </a:endParaRPr>
          </a:p>
          <a:p>
            <a:pPr>
              <a:buFont typeface="Wingdings" panose="05000000000000000000" pitchFamily="2" charset="2"/>
              <a:buChar char="u"/>
            </a:pPr>
            <a:r>
              <a:rPr lang="en-US" altLang="zh-CN" smtClean="0">
                <a:solidFill>
                  <a:srgbClr val="FF0000"/>
                </a:solidFill>
                <a:latin typeface="Constantia" panose="02030602050306030303" pitchFamily="18" charset="0"/>
              </a:rPr>
              <a:t>All of the students are welcome to send</a:t>
            </a:r>
            <a:r>
              <a:rPr lang="en-US" altLang="zh-CN" smtClean="0">
                <a:latin typeface="Constantia" panose="02030602050306030303" pitchFamily="18" charset="0"/>
              </a:rPr>
              <a:t> your artworks to  Sophie@163.com no later than/by/before April 29th, 2021.</a:t>
            </a:r>
            <a:endParaRPr lang="en-US" altLang="zh-CN" smtClean="0">
              <a:latin typeface="Constantia" panose="02030602050306030303" pitchFamily="18" charset="0"/>
            </a:endParaRPr>
          </a:p>
          <a:p>
            <a:pPr>
              <a:buFont typeface="Wingdings" panose="05000000000000000000" pitchFamily="2" charset="2"/>
              <a:buChar char="u"/>
            </a:pPr>
            <a:r>
              <a:rPr lang="en-US" altLang="zh-CN" smtClean="0">
                <a:latin typeface="Constantia" panose="02030602050306030303" pitchFamily="18" charset="0"/>
              </a:rPr>
              <a:t>The contributions ought to </a:t>
            </a:r>
            <a:r>
              <a:rPr lang="en-US" altLang="zh-CN" smtClean="0">
                <a:solidFill>
                  <a:srgbClr val="FF0000"/>
                </a:solidFill>
                <a:latin typeface="Constantia" panose="02030602050306030303" pitchFamily="18" charset="0"/>
              </a:rPr>
              <a:t>be sent </a:t>
            </a:r>
            <a:r>
              <a:rPr lang="en-US" altLang="zh-CN" smtClean="0">
                <a:latin typeface="Constantia" panose="02030602050306030303" pitchFamily="18" charset="0"/>
              </a:rPr>
              <a:t>to  Sophie@163.com before (the deadline of) April 29</a:t>
            </a:r>
            <a:r>
              <a:rPr lang="en-US" altLang="zh-CN" baseline="30000" smtClean="0">
                <a:latin typeface="Constantia" panose="02030602050306030303" pitchFamily="18" charset="0"/>
              </a:rPr>
              <a:t>th</a:t>
            </a:r>
            <a:r>
              <a:rPr lang="en-US" altLang="zh-CN" smtClean="0">
                <a:latin typeface="Constantia" panose="02030602050306030303" pitchFamily="18" charset="0"/>
              </a:rPr>
              <a:t>.</a:t>
            </a:r>
            <a:endParaRPr lang="en-US" altLang="zh-CN" smtClean="0">
              <a:latin typeface="Constantia" panose="02030602050306030303" pitchFamily="18" charset="0"/>
            </a:endParaRPr>
          </a:p>
          <a:p>
            <a:pPr>
              <a:buFont typeface="Wingdings" panose="05000000000000000000" pitchFamily="2" charset="2"/>
              <a:buChar char="u"/>
            </a:pPr>
            <a:r>
              <a:rPr lang="en-US" altLang="zh-CN" smtClean="0">
                <a:latin typeface="Constantia" panose="02030602050306030303" pitchFamily="18" charset="0"/>
              </a:rPr>
              <a:t>Please submit your articles before 29th each month to  Sophie@163.com</a:t>
            </a:r>
            <a:endParaRPr lang="en-US" altLang="zh-CN" i="1" smtClean="0">
              <a:latin typeface="Constantia" panose="02030602050306030303" pitchFamily="18" charset="0"/>
            </a:endParaRPr>
          </a:p>
          <a:p>
            <a:pPr>
              <a:buFont typeface="Wingdings" panose="05000000000000000000" pitchFamily="2" charset="2"/>
              <a:buChar char="u"/>
            </a:pPr>
            <a:r>
              <a:rPr lang="en-US" altLang="zh-CN" smtClean="0">
                <a:latin typeface="Constantia" panose="02030602050306030303" pitchFamily="18" charset="0"/>
              </a:rPr>
              <a:t>Please send your articles to our office in the Students’ Center or  Sophie@163.com.</a:t>
            </a:r>
            <a:endParaRPr lang="zh-CN" altLang="en-US" smtClean="0">
              <a:latin typeface="Constantia" panose="02030602050306030303" pitchFamily="18" charset="0"/>
            </a:endParaRPr>
          </a:p>
        </p:txBody>
      </p:sp>
      <p:sp>
        <p:nvSpPr>
          <p:cNvPr id="26626"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Details  of the writing</a:t>
            </a:r>
            <a:endParaRPr lang="en-US" altLang="zh-CN" sz="360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27" dur="500"/>
                                        <p:tgtEl>
                                          <p:spTgt spid="49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32"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p:cNvSpPr>
          <p:nvPr>
            <p:ph type="body" idx="1"/>
          </p:nvPr>
        </p:nvSpPr>
        <p:spPr>
          <a:xfrm>
            <a:off x="169863" y="828675"/>
            <a:ext cx="11593512" cy="5348288"/>
          </a:xfrm>
        </p:spPr>
        <p:txBody>
          <a:bodyPr/>
          <a:lstStyle/>
          <a:p>
            <a:r>
              <a:rPr lang="zh-CN" altLang="en-US" sz="3200" smtClean="0">
                <a:latin typeface="Constantia" panose="02030602050306030303" pitchFamily="18" charset="0"/>
              </a:rPr>
              <a:t>录用奖励</a:t>
            </a:r>
            <a:endParaRPr lang="zh-CN" altLang="en-US" sz="3200" smtClean="0">
              <a:latin typeface="Constantia" panose="02030602050306030303" pitchFamily="18" charset="0"/>
            </a:endParaRPr>
          </a:p>
          <a:p>
            <a:r>
              <a:rPr lang="en-US" altLang="zh-CN" smtClean="0">
                <a:latin typeface="Constantia" panose="02030602050306030303" pitchFamily="18" charset="0"/>
              </a:rPr>
              <a:t>Any contributor whose works appear in our column will </a:t>
            </a:r>
            <a:r>
              <a:rPr lang="en-US" altLang="zh-CN" smtClean="0">
                <a:solidFill>
                  <a:srgbClr val="FF0000"/>
                </a:solidFill>
                <a:latin typeface="Constantia" panose="02030602050306030303" pitchFamily="18" charset="0"/>
              </a:rPr>
              <a:t>be awarded a certificate of acceptance</a:t>
            </a:r>
            <a:r>
              <a:rPr lang="en-US" altLang="zh-CN" smtClean="0">
                <a:latin typeface="Constantia" panose="02030602050306030303" pitchFamily="18" charset="0"/>
              </a:rPr>
              <a:t> and 50 Yuan in prize money</a:t>
            </a:r>
            <a:r>
              <a:rPr lang="zh-CN" altLang="en-US" smtClean="0">
                <a:latin typeface="Constantia" panose="02030602050306030303" pitchFamily="18" charset="0"/>
              </a:rPr>
              <a:t>。</a:t>
            </a:r>
            <a:endParaRPr lang="zh-CN" altLang="en-US" smtClean="0">
              <a:latin typeface="Constantia" panose="02030602050306030303" pitchFamily="18" charset="0"/>
            </a:endParaRPr>
          </a:p>
          <a:p>
            <a:endParaRPr lang="zh-CN" altLang="en-US" smtClean="0">
              <a:latin typeface="Constantia" panose="02030602050306030303" pitchFamily="18" charset="0"/>
            </a:endParaRPr>
          </a:p>
          <a:p>
            <a:r>
              <a:rPr lang="en-US" altLang="zh-CN" smtClean="0">
                <a:latin typeface="Constantia" panose="02030602050306030303" pitchFamily="18" charset="0"/>
              </a:rPr>
              <a:t>If they </a:t>
            </a:r>
            <a:r>
              <a:rPr lang="en-US" altLang="zh-CN" smtClean="0">
                <a:solidFill>
                  <a:srgbClr val="FF0000"/>
                </a:solidFill>
                <a:latin typeface="Constantia" panose="02030602050306030303" pitchFamily="18" charset="0"/>
              </a:rPr>
              <a:t>are admitted/ accepted/ adopted</a:t>
            </a:r>
            <a:r>
              <a:rPr lang="en-US" altLang="zh-CN" smtClean="0">
                <a:latin typeface="Constantia" panose="02030602050306030303" pitchFamily="18" charset="0"/>
              </a:rPr>
              <a:t>, you will </a:t>
            </a:r>
            <a:r>
              <a:rPr lang="en-US" altLang="zh-CN" smtClean="0">
                <a:solidFill>
                  <a:srgbClr val="FF0000"/>
                </a:solidFill>
                <a:latin typeface="Constantia" panose="02030602050306030303" pitchFamily="18" charset="0"/>
              </a:rPr>
              <a:t>be rewarded </a:t>
            </a:r>
            <a:r>
              <a:rPr lang="en-US" altLang="zh-CN" u="sng" smtClean="0">
                <a:solidFill>
                  <a:srgbClr val="FF0000"/>
                </a:solidFill>
                <a:latin typeface="Constantia" panose="02030602050306030303" pitchFamily="18" charset="0"/>
              </a:rPr>
              <a:t>with</a:t>
            </a:r>
            <a:r>
              <a:rPr lang="en-US" altLang="zh-CN" smtClean="0">
                <a:latin typeface="Constantia" panose="02030602050306030303" pitchFamily="18" charset="0"/>
              </a:rPr>
              <a:t> a certificate and a certain amount of prize money.</a:t>
            </a:r>
            <a:endParaRPr lang="en-US" altLang="zh-CN" smtClean="0">
              <a:latin typeface="Constantia" panose="02030602050306030303" pitchFamily="18" charset="0"/>
            </a:endParaRPr>
          </a:p>
          <a:p>
            <a:endParaRPr lang="zh-CN" altLang="en-US" smtClean="0">
              <a:latin typeface="Constantia" panose="02030602050306030303" pitchFamily="18" charset="0"/>
            </a:endParaRPr>
          </a:p>
          <a:p>
            <a:endParaRPr lang="zh-CN" altLang="en-US" sz="3200" smtClean="0">
              <a:latin typeface="Constantia" panose="02030602050306030303" pitchFamily="18" charset="0"/>
            </a:endParaRPr>
          </a:p>
        </p:txBody>
      </p:sp>
      <p:sp>
        <p:nvSpPr>
          <p:cNvPr id="27650"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Details  of the writing</a:t>
            </a:r>
            <a:endParaRPr lang="en-US" altLang="zh-CN" sz="360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2"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p:cNvSpPr>
          <p:nvPr>
            <p:ph type="body" idx="1"/>
          </p:nvPr>
        </p:nvSpPr>
        <p:spPr>
          <a:xfrm>
            <a:off x="-99695" y="2257425"/>
            <a:ext cx="12392025" cy="5389563"/>
          </a:xfrm>
        </p:spPr>
        <p:txBody>
          <a:bodyPr/>
          <a:lstStyle/>
          <a:p>
            <a:pPr>
              <a:buFont typeface="Wingdings" panose="05000000000000000000" pitchFamily="2" charset="2"/>
              <a:buChar char="u"/>
            </a:pPr>
            <a:r>
              <a:rPr lang="en-US" altLang="zh-CN" smtClean="0">
                <a:latin typeface="Constantia" panose="02030602050306030303" pitchFamily="18" charset="0"/>
              </a:rPr>
              <a:t>Looking forward to</a:t>
            </a:r>
            <a:r>
              <a:rPr lang="en-US" altLang="zh-CN" smtClean="0">
                <a:solidFill>
                  <a:srgbClr val="FF0000"/>
                </a:solidFill>
                <a:latin typeface="Constantia" panose="02030602050306030303" pitchFamily="18" charset="0"/>
              </a:rPr>
              <a:t> your enthusiastic/ positive/ active participation. </a:t>
            </a:r>
            <a:r>
              <a:rPr lang="zh-CN" altLang="en-US" smtClean="0">
                <a:solidFill>
                  <a:srgbClr val="FF0000"/>
                </a:solidFill>
                <a:latin typeface="Constantia" panose="02030602050306030303" pitchFamily="18" charset="0"/>
              </a:rPr>
              <a:t>（主动形式）</a:t>
            </a:r>
            <a:endParaRPr lang="en-US" altLang="zh-CN" smtClean="0">
              <a:solidFill>
                <a:srgbClr val="FF0000"/>
              </a:solidFill>
              <a:latin typeface="Constantia" panose="02030602050306030303" pitchFamily="18" charset="0"/>
            </a:endParaRPr>
          </a:p>
          <a:p>
            <a:pPr>
              <a:buFont typeface="Wingdings" panose="05000000000000000000" pitchFamily="2" charset="2"/>
              <a:buChar char="u"/>
            </a:pPr>
            <a:r>
              <a:rPr lang="en-US" altLang="zh-CN" smtClean="0">
                <a:solidFill>
                  <a:srgbClr val="FF0000"/>
                </a:solidFill>
                <a:latin typeface="Constantia" panose="02030602050306030303" pitchFamily="18" charset="0"/>
              </a:rPr>
              <a:t>Your positive participation/ involvement  </a:t>
            </a:r>
            <a:r>
              <a:rPr lang="en-US" altLang="zh-CN" smtClean="0">
                <a:latin typeface="Constantia" panose="02030602050306030303" pitchFamily="18" charset="0"/>
              </a:rPr>
              <a:t>will be appreciated. </a:t>
            </a:r>
            <a:r>
              <a:rPr lang="zh-CN" altLang="en-US" smtClean="0">
                <a:solidFill>
                  <a:srgbClr val="FF0000"/>
                </a:solidFill>
                <a:latin typeface="Constantia" panose="02030602050306030303" pitchFamily="18" charset="0"/>
              </a:rPr>
              <a:t>（被动形式）</a:t>
            </a:r>
            <a:endParaRPr lang="zh-CN" altLang="en-US" smtClean="0">
              <a:solidFill>
                <a:srgbClr val="FF0000"/>
              </a:solidFill>
              <a:latin typeface="Constantia" panose="02030602050306030303" pitchFamily="18" charset="0"/>
            </a:endParaRPr>
          </a:p>
        </p:txBody>
      </p:sp>
      <p:sp>
        <p:nvSpPr>
          <p:cNvPr id="28674" name="Rectangle 2"/>
          <p:cNvSpPr/>
          <p:nvPr/>
        </p:nvSpPr>
        <p:spPr bwMode="auto">
          <a:xfrm>
            <a:off x="0" y="0"/>
            <a:ext cx="12192000" cy="642938"/>
          </a:xfrm>
          <a:prstGeom prst="rect">
            <a:avLst/>
          </a:prstGeom>
          <a:noFill/>
          <a:ln w="57150">
            <a:solidFill>
              <a:srgbClr val="000000"/>
            </a:solidFill>
            <a:miter lim="800000"/>
          </a:ln>
        </p:spPr>
        <p:txBody>
          <a:bodyPr anchor="ctr"/>
          <a:lstStyle/>
          <a:p>
            <a:pPr algn="ctr" eaLnBrk="0" hangingPunct="0">
              <a:lnSpc>
                <a:spcPct val="90000"/>
              </a:lnSpc>
            </a:pPr>
            <a:r>
              <a:rPr lang="en-US" altLang="zh-CN" sz="3600">
                <a:latin typeface="Impact" panose="020B0806030902050204" pitchFamily="34" charset="0"/>
              </a:rPr>
              <a:t>Ending   </a:t>
            </a:r>
            <a:endParaRPr lang="en-US" altLang="zh-CN" sz="360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0" y="275590"/>
            <a:ext cx="11758613" cy="5741988"/>
          </a:xfrm>
        </p:spPr>
        <p:txBody>
          <a:bodyPr/>
          <a:lstStyle/>
          <a:p>
            <a:pPr marL="0" indent="0">
              <a:lnSpc>
                <a:spcPct val="80000"/>
              </a:lnSpc>
              <a:buNone/>
            </a:pPr>
            <a:r>
              <a:rPr lang="en-US" altLang="zh-CN" sz="3200" smtClean="0">
                <a:latin typeface="Times New Roman" panose="02020603050405020304" pitchFamily="18" charset="0"/>
                <a:cs typeface="Times New Roman" panose="02020603050405020304" pitchFamily="18" charset="0"/>
              </a:rPr>
              <a:t>Dear fellow students,</a:t>
            </a:r>
            <a:endParaRPr lang="en-US" altLang="zh-CN" sz="3200" smtClean="0">
              <a:latin typeface="Times New Roman" panose="02020603050405020304" pitchFamily="18" charset="0"/>
              <a:cs typeface="Times New Roman" panose="02020603050405020304" pitchFamily="18" charset="0"/>
            </a:endParaRPr>
          </a:p>
          <a:p>
            <a:pPr marL="0" indent="0">
              <a:lnSpc>
                <a:spcPct val="80000"/>
              </a:lnSpc>
              <a:buNone/>
            </a:pPr>
            <a:r>
              <a:rPr lang="en-US" altLang="zh-CN" sz="3200" smtClean="0">
                <a:latin typeface="Times New Roman" panose="02020603050405020304" pitchFamily="18" charset="0"/>
                <a:cs typeface="Times New Roman" panose="02020603050405020304" pitchFamily="18" charset="0"/>
              </a:rPr>
              <a:t>  Good news! </a:t>
            </a:r>
            <a:r>
              <a:rPr lang="en-US" altLang="zh-CN" sz="3200" i="1" smtClean="0">
                <a:latin typeface="Times New Roman" panose="02020603050405020304" pitchFamily="18" charset="0"/>
                <a:cs typeface="Times New Roman" panose="02020603050405020304" pitchFamily="18" charset="0"/>
              </a:rPr>
              <a:t>Teens today </a:t>
            </a:r>
            <a:r>
              <a:rPr lang="en-US" altLang="zh-CN" sz="3200" smtClean="0">
                <a:latin typeface="Times New Roman" panose="02020603050405020304" pitchFamily="18" charset="0"/>
                <a:cs typeface="Times New Roman" panose="02020603050405020304" pitchFamily="18" charset="0"/>
              </a:rPr>
              <a:t>is to start a new column</a:t>
            </a:r>
            <a:r>
              <a:rPr lang="en-US" altLang="zh-CN" sz="3200" smtClean="0">
                <a:solidFill>
                  <a:srgbClr val="FF0000"/>
                </a:solidFill>
                <a:latin typeface="Times New Roman" panose="02020603050405020304" pitchFamily="18" charset="0"/>
                <a:cs typeface="Times New Roman" panose="02020603050405020304" pitchFamily="18" charset="0"/>
              </a:rPr>
              <a:t> titled</a:t>
            </a:r>
            <a:r>
              <a:rPr lang="en-US" altLang="zh-CN" sz="3200" smtClean="0">
                <a:latin typeface="Times New Roman" panose="02020603050405020304" pitchFamily="18" charset="0"/>
                <a:cs typeface="Times New Roman" panose="02020603050405020304" pitchFamily="18" charset="0"/>
              </a:rPr>
              <a:t> </a:t>
            </a:r>
            <a:r>
              <a:rPr lang="en-US" altLang="zh-CN" sz="3200" i="1" smtClean="0">
                <a:latin typeface="Times New Roman" panose="02020603050405020304" pitchFamily="18" charset="0"/>
                <a:cs typeface="Times New Roman" panose="02020603050405020304" pitchFamily="18" charset="0"/>
              </a:rPr>
              <a:t>Technology and Humanity </a:t>
            </a:r>
            <a:r>
              <a:rPr lang="en-US" altLang="zh-CN" sz="3200" smtClean="0">
                <a:solidFill>
                  <a:srgbClr val="FF0000"/>
                </a:solidFill>
                <a:latin typeface="Times New Roman" panose="02020603050405020304" pitchFamily="18" charset="0"/>
                <a:cs typeface="Times New Roman" panose="02020603050405020304" pitchFamily="18" charset="0"/>
              </a:rPr>
              <a:t>this term/semester</a:t>
            </a:r>
            <a:r>
              <a:rPr lang="en-US" altLang="zh-CN" sz="3200" smtClean="0">
                <a:latin typeface="Times New Roman" panose="02020603050405020304" pitchFamily="18" charset="0"/>
                <a:cs typeface="Times New Roman" panose="02020603050405020304" pitchFamily="18" charset="0"/>
              </a:rPr>
              <a:t> and we are looking to </a:t>
            </a:r>
            <a:r>
              <a:rPr lang="en-US" altLang="zh-CN" sz="3200" smtClean="0">
                <a:solidFill>
                  <a:srgbClr val="FF0000"/>
                </a:solidFill>
                <a:latin typeface="Times New Roman" panose="02020603050405020304" pitchFamily="18" charset="0"/>
                <a:cs typeface="Times New Roman" panose="02020603050405020304" pitchFamily="18" charset="0"/>
              </a:rPr>
              <a:t>have your contributions.</a:t>
            </a:r>
            <a:endParaRPr lang="en-US" altLang="zh-CN" sz="3200" smtClean="0">
              <a:solidFill>
                <a:srgbClr val="FF0000"/>
              </a:solidFill>
              <a:latin typeface="Times New Roman" panose="02020603050405020304" pitchFamily="18" charset="0"/>
              <a:cs typeface="Times New Roman" panose="02020603050405020304" pitchFamily="18" charset="0"/>
            </a:endParaRPr>
          </a:p>
          <a:p>
            <a:pPr marL="0" indent="0">
              <a:lnSpc>
                <a:spcPct val="80000"/>
              </a:lnSpc>
              <a:buNone/>
            </a:pPr>
            <a:r>
              <a:rPr lang="en-US" altLang="zh-CN" sz="3200" smtClean="0">
                <a:solidFill>
                  <a:srgbClr val="FF0000"/>
                </a:solidFill>
                <a:latin typeface="Times New Roman" panose="02020603050405020304" pitchFamily="18" charset="0"/>
                <a:cs typeface="Times New Roman" panose="02020603050405020304" pitchFamily="18" charset="0"/>
              </a:rPr>
              <a:t>  </a:t>
            </a:r>
            <a:r>
              <a:rPr lang="en-US" altLang="zh-CN" sz="3200" smtClean="0">
                <a:latin typeface="Times New Roman" panose="02020603050405020304" pitchFamily="18" charset="0"/>
                <a:cs typeface="Times New Roman" panose="02020603050405020304" pitchFamily="18" charset="0"/>
              </a:rPr>
              <a:t>Your works </a:t>
            </a:r>
            <a:r>
              <a:rPr lang="en-US" altLang="zh-CN" sz="3200" smtClean="0">
                <a:solidFill>
                  <a:srgbClr val="FF0000"/>
                </a:solidFill>
                <a:latin typeface="Times New Roman" panose="02020603050405020304" pitchFamily="18" charset="0"/>
                <a:cs typeface="Times New Roman" panose="02020603050405020304" pitchFamily="18" charset="0"/>
              </a:rPr>
              <a:t>are required to</a:t>
            </a:r>
            <a:r>
              <a:rPr lang="en-US" altLang="zh-CN" sz="3200" smtClean="0">
                <a:latin typeface="Times New Roman" panose="02020603050405020304" pitchFamily="18" charset="0"/>
                <a:cs typeface="Times New Roman" panose="02020603050405020304" pitchFamily="18" charset="0"/>
              </a:rPr>
              <a:t> focus on how technology has influenced or is influencing your life. They </a:t>
            </a:r>
            <a:r>
              <a:rPr lang="en-US" altLang="zh-CN" sz="3200" smtClean="0">
                <a:solidFill>
                  <a:srgbClr val="FF0000"/>
                </a:solidFill>
                <a:latin typeface="Times New Roman" panose="02020603050405020304" pitchFamily="18" charset="0"/>
                <a:cs typeface="Times New Roman" panose="02020603050405020304" pitchFamily="18" charset="0"/>
              </a:rPr>
              <a:t>are expected to</a:t>
            </a:r>
            <a:r>
              <a:rPr lang="en-US" altLang="zh-CN" sz="3200" smtClean="0">
                <a:latin typeface="Times New Roman" panose="02020603050405020304" pitchFamily="18" charset="0"/>
                <a:cs typeface="Times New Roman" panose="02020603050405020304" pitchFamily="18" charset="0"/>
              </a:rPr>
              <a:t> be original and (positive and) the ones based on your </a:t>
            </a:r>
            <a:r>
              <a:rPr lang="en-US" altLang="zh-CN" sz="3200" smtClean="0">
                <a:solidFill>
                  <a:srgbClr val="FF0000"/>
                </a:solidFill>
                <a:latin typeface="Times New Roman" panose="02020603050405020304" pitchFamily="18" charset="0"/>
                <a:cs typeface="Times New Roman" panose="02020603050405020304" pitchFamily="18" charset="0"/>
              </a:rPr>
              <a:t>personal experience</a:t>
            </a:r>
            <a:r>
              <a:rPr lang="en-US" altLang="zh-CN" sz="3200" smtClean="0">
                <a:latin typeface="Times New Roman" panose="02020603050405020304" pitchFamily="18" charset="0"/>
                <a:cs typeface="Times New Roman" panose="02020603050405020304" pitchFamily="18" charset="0"/>
              </a:rPr>
              <a:t> and with illustrated pictures are preferred. Please send your articles to our office in the Students’ Center or teenstoday@163.com. If they </a:t>
            </a:r>
            <a:r>
              <a:rPr lang="en-US" altLang="zh-CN" sz="3200" smtClean="0">
                <a:solidFill>
                  <a:srgbClr val="FF0000"/>
                </a:solidFill>
                <a:latin typeface="Times New Roman" panose="02020603050405020304" pitchFamily="18" charset="0"/>
                <a:cs typeface="Times New Roman" panose="02020603050405020304" pitchFamily="18" charset="0"/>
              </a:rPr>
              <a:t>are admitted/ accepted/ adopted,</a:t>
            </a:r>
            <a:r>
              <a:rPr lang="en-US" altLang="zh-CN" sz="3200" smtClean="0">
                <a:latin typeface="Times New Roman" panose="02020603050405020304" pitchFamily="18" charset="0"/>
                <a:cs typeface="Times New Roman" panose="02020603050405020304" pitchFamily="18" charset="0"/>
              </a:rPr>
              <a:t> you will </a:t>
            </a:r>
            <a:r>
              <a:rPr lang="en-US" altLang="zh-CN" sz="3200" smtClean="0">
                <a:solidFill>
                  <a:srgbClr val="FF0000"/>
                </a:solidFill>
                <a:latin typeface="Times New Roman" panose="02020603050405020304" pitchFamily="18" charset="0"/>
                <a:cs typeface="Times New Roman" panose="02020603050405020304" pitchFamily="18" charset="0"/>
              </a:rPr>
              <a:t>be rewarded with</a:t>
            </a:r>
            <a:r>
              <a:rPr lang="en-US" altLang="zh-CN" sz="3200" smtClean="0">
                <a:latin typeface="Times New Roman" panose="02020603050405020304" pitchFamily="18" charset="0"/>
                <a:cs typeface="Times New Roman" panose="02020603050405020304" pitchFamily="18" charset="0"/>
              </a:rPr>
              <a:t> a certificate and a certain amount of prize money.</a:t>
            </a:r>
            <a:endParaRPr lang="en-US" altLang="zh-CN" sz="3200" smtClean="0">
              <a:latin typeface="Times New Roman" panose="02020603050405020304" pitchFamily="18" charset="0"/>
              <a:cs typeface="Times New Roman" panose="02020603050405020304" pitchFamily="18" charset="0"/>
            </a:endParaRPr>
          </a:p>
          <a:p>
            <a:pPr marL="0" indent="0">
              <a:lnSpc>
                <a:spcPct val="80000"/>
              </a:lnSpc>
              <a:buNone/>
            </a:pPr>
            <a:r>
              <a:rPr lang="en-US" altLang="zh-CN" sz="3200" smtClean="0">
                <a:latin typeface="Times New Roman" panose="02020603050405020304" pitchFamily="18" charset="0"/>
                <a:cs typeface="Times New Roman" panose="02020603050405020304" pitchFamily="18" charset="0"/>
              </a:rPr>
              <a:t>   Looking forward to </a:t>
            </a:r>
            <a:r>
              <a:rPr lang="en-US" altLang="zh-CN" sz="3200" smtClean="0">
                <a:solidFill>
                  <a:srgbClr val="FF0000"/>
                </a:solidFill>
                <a:latin typeface="Times New Roman" panose="02020603050405020304" pitchFamily="18" charset="0"/>
                <a:cs typeface="Times New Roman" panose="02020603050405020304" pitchFamily="18" charset="0"/>
              </a:rPr>
              <a:t>your sharing/ contribution/ participation</a:t>
            </a:r>
            <a:r>
              <a:rPr lang="en-US" altLang="zh-CN" sz="3200" smtClean="0">
                <a:latin typeface="Times New Roman" panose="02020603050405020304" pitchFamily="18" charset="0"/>
                <a:cs typeface="Times New Roman" panose="02020603050405020304" pitchFamily="18" charset="0"/>
              </a:rPr>
              <a:t>.</a:t>
            </a:r>
            <a:endParaRPr lang="en-US" altLang="zh-CN" sz="3200" smtClean="0">
              <a:latin typeface="Times New Roman" panose="02020603050405020304" pitchFamily="18" charset="0"/>
              <a:cs typeface="Times New Roman" panose="02020603050405020304" pitchFamily="18" charset="0"/>
            </a:endParaRPr>
          </a:p>
          <a:p>
            <a:pPr algn="r">
              <a:lnSpc>
                <a:spcPct val="80000"/>
              </a:lnSpc>
            </a:pPr>
            <a:r>
              <a:rPr lang="en-US" altLang="zh-CN" sz="3200" smtClean="0">
                <a:latin typeface="Times New Roman" panose="02020603050405020304" pitchFamily="18" charset="0"/>
                <a:cs typeface="Times New Roman" panose="02020603050405020304" pitchFamily="18" charset="0"/>
              </a:rPr>
              <a:t>                                                Teens Today</a:t>
            </a:r>
            <a:endParaRPr lang="zh-CN" altLang="en-US" sz="32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4411</Words>
  <Application>WPS 演示</Application>
  <PresentationFormat>自定义</PresentationFormat>
  <Paragraphs>137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Calibri</vt:lpstr>
      <vt:lpstr>Calibri Light</vt:lpstr>
      <vt:lpstr>Impact</vt:lpstr>
      <vt:lpstr>Constantia</vt:lpstr>
      <vt:lpstr>Times New Roman</vt:lpstr>
      <vt:lpstr>Arial Black</vt:lpstr>
      <vt:lpstr>微软雅黑</vt:lpstr>
      <vt:lpstr>Arial Unicode MS</vt:lpstr>
      <vt:lpstr>Office 主题</vt:lpstr>
      <vt:lpstr>Writing Guidelines-----约稿函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628</cp:revision>
  <dcterms:created xsi:type="dcterms:W3CDTF">2017-07-10T01:27:00Z</dcterms:created>
  <dcterms:modified xsi:type="dcterms:W3CDTF">2021-05-17T08:22:40Z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EC86B13C61B540FB8FACF6C3144760EB</vt:lpwstr>
  </property>
</Properties>
</file>