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352" r:id="rId3"/>
    <p:sldId id="1320" r:id="rId4"/>
    <p:sldId id="1335" r:id="rId5"/>
    <p:sldId id="1351" r:id="rId6"/>
    <p:sldId id="1336" r:id="rId7"/>
    <p:sldId id="1353" r:id="rId8"/>
    <p:sldId id="1225" r:id="rId9"/>
    <p:sldId id="1372" r:id="rId10"/>
    <p:sldId id="1304" r:id="rId11"/>
    <p:sldId id="1305" r:id="rId12"/>
    <p:sldId id="1308" r:id="rId13"/>
    <p:sldId id="1307" r:id="rId14"/>
    <p:sldId id="1309" r:id="rId15"/>
    <p:sldId id="1310" r:id="rId16"/>
    <p:sldId id="1312" r:id="rId17"/>
    <p:sldId id="1313" r:id="rId18"/>
    <p:sldId id="1314" r:id="rId20"/>
    <p:sldId id="1315" r:id="rId21"/>
    <p:sldId id="1316" r:id="rId22"/>
    <p:sldId id="1318" r:id="rId23"/>
    <p:sldId id="13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solidFill>
                  <a:schemeClr val="tx1"/>
                </a:solidFill>
                <a:latin typeface="Times New Roman" panose="02020603050405020304" charset="0"/>
                <a:cs typeface="Times New Roman" panose="02020603050405020304" charset="0"/>
              </a:rPr>
              <a:t>Dear Alex,</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Hearing your depart</a:t>
            </a:r>
            <a:r>
              <a:rPr lang="en-US" altLang="zh-CN" sz="3200">
                <a:solidFill>
                  <a:schemeClr val="tx1"/>
                </a:solidFill>
                <a:latin typeface="Times New Roman" panose="02020603050405020304" charset="0"/>
                <a:cs typeface="Times New Roman" panose="02020603050405020304" charset="0"/>
              </a:rPr>
              <a:t>u</a:t>
            </a:r>
            <a:r>
              <a:rPr lang="zh-CN" altLang="en-US" sz="3200">
                <a:solidFill>
                  <a:schemeClr val="tx1"/>
                </a:solidFill>
                <a:latin typeface="Times New Roman" panose="02020603050405020304" charset="0"/>
                <a:cs typeface="Times New Roman" panose="02020603050405020304" charset="0"/>
              </a:rPr>
              <a:t>re</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I'm writing to express my sincere gratitude for your relentless</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不间断的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help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Last year has witnessed my harvest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chemeClr val="tx1"/>
                </a:solidFill>
                <a:latin typeface="Times New Roman" panose="02020603050405020304" charset="0"/>
                <a:cs typeface="Times New Roman" panose="02020603050405020304" charset="0"/>
              </a:rPr>
              <a:t>was messed up with all the lan</a:t>
            </a:r>
            <a:r>
              <a:rPr lang="en-US" altLang="zh-CN" sz="3200">
                <a:solidFill>
                  <a:schemeClr val="tx1"/>
                </a:solidFill>
                <a:latin typeface="Times New Roman" panose="02020603050405020304" charset="0"/>
                <a:cs typeface="Times New Roman" panose="02020603050405020304" charset="0"/>
              </a:rPr>
              <a:t>g</a:t>
            </a:r>
            <a:r>
              <a:rPr lang="zh-CN" altLang="en-US" sz="3200">
                <a:solidFill>
                  <a:schemeClr val="tx1"/>
                </a:solidFill>
                <a:latin typeface="Times New Roman" panose="02020603050405020304" charset="0"/>
                <a:cs typeface="Times New Roman" panose="02020603050405020304" charset="0"/>
              </a:rPr>
              <a:t>uage obstacles, its your patience and guidance th</a:t>
            </a:r>
            <a:r>
              <a:rPr lang="en-US" altLang="zh-CN" sz="3200">
                <a:solidFill>
                  <a:schemeClr val="tx1"/>
                </a:solidFill>
                <a:latin typeface="Times New Roman" panose="02020603050405020304" charset="0"/>
                <a:cs typeface="Times New Roman" panose="02020603050405020304" charset="0"/>
              </a:rPr>
              <a:t>at </a:t>
            </a:r>
            <a:r>
              <a:rPr lang="zh-CN" altLang="en-US" sz="3200">
                <a:solidFill>
                  <a:schemeClr val="tx1"/>
                </a:solidFill>
                <a:latin typeface="Times New Roman" panose="02020603050405020304" charset="0"/>
                <a:cs typeface="Times New Roman" panose="02020603050405020304" charset="0"/>
              </a:rPr>
              <a:t>enlighten</a:t>
            </a:r>
            <a:r>
              <a:rPr lang="en-US" altLang="zh-CN" sz="3200">
                <a:solidFill>
                  <a:schemeClr val="tx1"/>
                </a:solidFill>
                <a:latin typeface="Times New Roman" panose="02020603050405020304" charset="0"/>
                <a:cs typeface="Times New Roman" panose="02020603050405020304" charset="0"/>
              </a:rPr>
              <a:t>ed</a:t>
            </a:r>
            <a:r>
              <a:rPr lang="zh-CN" altLang="en-US" sz="3200">
                <a:solidFill>
                  <a:schemeClr val="tx1"/>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hic</a:t>
            </a:r>
            <a:r>
              <a:rPr lang="en-US" altLang="zh-CN" sz="3200">
                <a:solidFill>
                  <a:schemeClr val="tx1"/>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savour a dip </a:t>
            </a:r>
            <a:r>
              <a:rPr lang="en-US" altLang="zh-CN" sz="3200">
                <a:solidFill>
                  <a:schemeClr val="tx1"/>
                </a:solidFill>
                <a:latin typeface="Times New Roman" panose="02020603050405020304" charset="0"/>
                <a:cs typeface="Times New Roman" panose="02020603050405020304" charset="0"/>
              </a:rPr>
              <a:t>of </a:t>
            </a:r>
            <a:r>
              <a:rPr lang="zh-CN" altLang="en-US" sz="3200">
                <a:solidFill>
                  <a:schemeClr val="tx1"/>
                </a:solidFill>
                <a:latin typeface="Times New Roman" panose="02020603050405020304" charset="0"/>
                <a:cs typeface="Times New Roman" panose="02020603050405020304" charset="0"/>
              </a:rPr>
              <a:t>authentic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With</a:t>
            </a:r>
            <a:r>
              <a:rPr lang="en-US" altLang="zh-CN" sz="3200">
                <a:solidFill>
                  <a:schemeClr val="tx1"/>
                </a:solidFill>
                <a:latin typeface="Times New Roman" panose="02020603050405020304" charset="0"/>
                <a:cs typeface="Times New Roman" panose="02020603050405020304" charset="0"/>
              </a:rPr>
              <a:t> c</a:t>
            </a:r>
            <a:r>
              <a:rPr lang="zh-CN" altLang="en-US" sz="3200">
                <a:solidFill>
                  <a:schemeClr val="tx1"/>
                </a:solidFill>
                <a:latin typeface="Times New Roman" panose="02020603050405020304" charset="0"/>
                <a:cs typeface="Times New Roman" panose="02020603050405020304" charset="0"/>
              </a:rPr>
              <a:t>ross-cu</a:t>
            </a:r>
            <a:r>
              <a:rPr lang="en-US" altLang="zh-CN" sz="3200">
                <a:solidFill>
                  <a:schemeClr val="tx1"/>
                </a:solidFill>
                <a:latin typeface="Times New Roman" panose="02020603050405020304" charset="0"/>
                <a:cs typeface="Times New Roman" panose="02020603050405020304" charset="0"/>
              </a:rPr>
              <a:t>l</a:t>
            </a:r>
            <a:r>
              <a:rPr lang="zh-CN" altLang="en-US" sz="3200">
                <a:solidFill>
                  <a:schemeClr val="tx1"/>
                </a:solidFill>
                <a:latin typeface="Times New Roman" panose="02020603050405020304" charset="0"/>
                <a:cs typeface="Times New Roman" panose="02020603050405020304" charset="0"/>
              </a:rPr>
              <a:t>tura</a:t>
            </a:r>
            <a:r>
              <a:rPr lang="en-US" altLang="zh-CN" sz="3200">
                <a:solidFill>
                  <a:schemeClr val="tx1"/>
                </a:solidFill>
                <a:latin typeface="Times New Roman" panose="02020603050405020304" charset="0"/>
                <a:cs typeface="Times New Roman" panose="02020603050405020304" charset="0"/>
              </a:rPr>
              <a:t>l </a:t>
            </a:r>
            <a:r>
              <a:rPr lang="zh-CN" altLang="en-US" sz="3200">
                <a:solidFill>
                  <a:schemeClr val="tx1"/>
                </a:solidFill>
                <a:latin typeface="Times New Roman" panose="02020603050405020304" charset="0"/>
                <a:cs typeface="Times New Roman" panose="02020603050405020304" charset="0"/>
              </a:rPr>
              <a:t>notions and vision</a:t>
            </a:r>
            <a:r>
              <a:rPr lang="en-US" altLang="zh-CN" sz="3200">
                <a:solidFill>
                  <a:schemeClr val="tx1"/>
                </a:solidFill>
                <a:latin typeface="Times New Roman" panose="02020603050405020304" charset="0"/>
                <a:cs typeface="Times New Roman" panose="02020603050405020304" charset="0"/>
              </a:rPr>
              <a:t>s</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being</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chemeClr val="tx1"/>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enriche</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flourishing!</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Attached </a:t>
            </a:r>
            <a:r>
              <a:rPr lang="en-US" altLang="zh-CN" sz="3200">
                <a:solidFill>
                  <a:schemeClr val="tx1"/>
                </a:solidFill>
                <a:latin typeface="Times New Roman" panose="02020603050405020304" charset="0"/>
                <a:cs typeface="Times New Roman" panose="02020603050405020304" charset="0"/>
              </a:rPr>
              <a:t>(to) </a:t>
            </a:r>
            <a:r>
              <a:rPr lang="zh-CN" altLang="en-US" sz="3200">
                <a:solidFill>
                  <a:schemeClr val="tx1"/>
                </a:solidFill>
                <a:latin typeface="Times New Roman" panose="02020603050405020304" charset="0"/>
                <a:cs typeface="Times New Roman" panose="02020603050405020304" charset="0"/>
              </a:rPr>
              <a:t>the letter is an auspicious（吉祥的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                                                                                       Yours, </a:t>
            </a:r>
            <a:endParaRPr lang="en-US" altLang="zh-CN"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LiHua</a:t>
            </a:r>
            <a:endParaRPr lang="en-US" altLang="zh-CN" sz="3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Hearing your depart</a:t>
            </a:r>
            <a:r>
              <a:rPr lang="en-US" altLang="zh-CN" sz="3200">
                <a:solidFill>
                  <a:srgbClr val="FF0000"/>
                </a:solidFill>
                <a:latin typeface="Times New Roman" panose="02020603050405020304" charset="0"/>
                <a:cs typeface="Times New Roman" panose="02020603050405020304" charset="0"/>
              </a:rPr>
              <a:t>u</a:t>
            </a:r>
            <a:r>
              <a:rPr lang="zh-CN" altLang="en-US" sz="3200">
                <a:solidFill>
                  <a:srgbClr val="FF0000"/>
                </a:solidFill>
                <a:latin typeface="Times New Roman" panose="02020603050405020304" charset="0"/>
                <a:cs typeface="Times New Roman" panose="02020603050405020304" charset="0"/>
              </a:rPr>
              <a:t>re</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 I'm writing to express my sincere gratitude</a:t>
            </a:r>
            <a:r>
              <a:rPr lang="zh-CN" altLang="en-US" sz="3200">
                <a:solidFill>
                  <a:schemeClr val="tx1"/>
                </a:solidFill>
                <a:latin typeface="Times New Roman" panose="02020603050405020304" charset="0"/>
                <a:cs typeface="Times New Roman" panose="02020603050405020304" charset="0"/>
              </a:rPr>
              <a:t> for your relentless</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不间断的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help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Last year has witnessed my harvest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chemeClr val="tx1"/>
                </a:solidFill>
                <a:latin typeface="Times New Roman" panose="02020603050405020304" charset="0"/>
                <a:cs typeface="Times New Roman" panose="02020603050405020304" charset="0"/>
              </a:rPr>
              <a:t>was messed up with all the lan</a:t>
            </a:r>
            <a:r>
              <a:rPr lang="en-US" altLang="zh-CN" sz="3200">
                <a:solidFill>
                  <a:schemeClr val="tx1"/>
                </a:solidFill>
                <a:latin typeface="Times New Roman" panose="02020603050405020304" charset="0"/>
                <a:cs typeface="Times New Roman" panose="02020603050405020304" charset="0"/>
              </a:rPr>
              <a:t>g</a:t>
            </a:r>
            <a:r>
              <a:rPr lang="zh-CN" altLang="en-US" sz="3200">
                <a:solidFill>
                  <a:schemeClr val="tx1"/>
                </a:solidFill>
                <a:latin typeface="Times New Roman" panose="02020603050405020304" charset="0"/>
                <a:cs typeface="Times New Roman" panose="02020603050405020304" charset="0"/>
              </a:rPr>
              <a:t>uage obstacles, its your patience and guidance th</a:t>
            </a:r>
            <a:r>
              <a:rPr lang="en-US" altLang="zh-CN" sz="3200">
                <a:solidFill>
                  <a:schemeClr val="tx1"/>
                </a:solidFill>
                <a:latin typeface="Times New Roman" panose="02020603050405020304" charset="0"/>
                <a:cs typeface="Times New Roman" panose="02020603050405020304" charset="0"/>
              </a:rPr>
              <a:t>at </a:t>
            </a:r>
            <a:r>
              <a:rPr lang="zh-CN" altLang="en-US" sz="3200">
                <a:solidFill>
                  <a:schemeClr val="tx1"/>
                </a:solidFill>
                <a:latin typeface="Times New Roman" panose="02020603050405020304" charset="0"/>
                <a:cs typeface="Times New Roman" panose="02020603050405020304" charset="0"/>
              </a:rPr>
              <a:t>enlighten</a:t>
            </a:r>
            <a:r>
              <a:rPr lang="en-US" altLang="zh-CN" sz="3200">
                <a:solidFill>
                  <a:schemeClr val="tx1"/>
                </a:solidFill>
                <a:latin typeface="Times New Roman" panose="02020603050405020304" charset="0"/>
                <a:cs typeface="Times New Roman" panose="02020603050405020304" charset="0"/>
              </a:rPr>
              <a:t>ed</a:t>
            </a:r>
            <a:r>
              <a:rPr lang="zh-CN" altLang="en-US" sz="3200">
                <a:solidFill>
                  <a:schemeClr val="tx1"/>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hic</a:t>
            </a:r>
            <a:r>
              <a:rPr lang="en-US" altLang="zh-CN" sz="3200">
                <a:solidFill>
                  <a:schemeClr val="tx1"/>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savour a dip </a:t>
            </a:r>
            <a:r>
              <a:rPr lang="en-US" altLang="zh-CN" sz="3200">
                <a:solidFill>
                  <a:schemeClr val="tx1"/>
                </a:solidFill>
                <a:latin typeface="Times New Roman" panose="02020603050405020304" charset="0"/>
                <a:cs typeface="Times New Roman" panose="02020603050405020304" charset="0"/>
              </a:rPr>
              <a:t>of </a:t>
            </a:r>
            <a:r>
              <a:rPr lang="zh-CN" altLang="en-US" sz="3200">
                <a:solidFill>
                  <a:schemeClr val="tx1"/>
                </a:solidFill>
                <a:latin typeface="Times New Roman" panose="02020603050405020304" charset="0"/>
                <a:cs typeface="Times New Roman" panose="02020603050405020304" charset="0"/>
              </a:rPr>
              <a:t>authentic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With</a:t>
            </a:r>
            <a:r>
              <a:rPr lang="en-US" altLang="zh-CN" sz="3200">
                <a:solidFill>
                  <a:schemeClr val="tx1"/>
                </a:solidFill>
                <a:latin typeface="Times New Roman" panose="02020603050405020304" charset="0"/>
                <a:cs typeface="Times New Roman" panose="02020603050405020304" charset="0"/>
              </a:rPr>
              <a:t> c</a:t>
            </a:r>
            <a:r>
              <a:rPr lang="zh-CN" altLang="en-US" sz="3200">
                <a:solidFill>
                  <a:schemeClr val="tx1"/>
                </a:solidFill>
                <a:latin typeface="Times New Roman" panose="02020603050405020304" charset="0"/>
                <a:cs typeface="Times New Roman" panose="02020603050405020304" charset="0"/>
              </a:rPr>
              <a:t>ross-cu</a:t>
            </a:r>
            <a:r>
              <a:rPr lang="en-US" altLang="zh-CN" sz="3200">
                <a:solidFill>
                  <a:schemeClr val="tx1"/>
                </a:solidFill>
                <a:latin typeface="Times New Roman" panose="02020603050405020304" charset="0"/>
                <a:cs typeface="Times New Roman" panose="02020603050405020304" charset="0"/>
              </a:rPr>
              <a:t>l</a:t>
            </a:r>
            <a:r>
              <a:rPr lang="zh-CN" altLang="en-US" sz="3200">
                <a:solidFill>
                  <a:schemeClr val="tx1"/>
                </a:solidFill>
                <a:latin typeface="Times New Roman" panose="02020603050405020304" charset="0"/>
                <a:cs typeface="Times New Roman" panose="02020603050405020304" charset="0"/>
              </a:rPr>
              <a:t>tura</a:t>
            </a:r>
            <a:r>
              <a:rPr lang="en-US" altLang="zh-CN" sz="3200">
                <a:solidFill>
                  <a:schemeClr val="tx1"/>
                </a:solidFill>
                <a:latin typeface="Times New Roman" panose="02020603050405020304" charset="0"/>
                <a:cs typeface="Times New Roman" panose="02020603050405020304" charset="0"/>
              </a:rPr>
              <a:t>l </a:t>
            </a:r>
            <a:r>
              <a:rPr lang="zh-CN" altLang="en-US" sz="3200">
                <a:solidFill>
                  <a:schemeClr val="tx1"/>
                </a:solidFill>
                <a:latin typeface="Times New Roman" panose="02020603050405020304" charset="0"/>
                <a:cs typeface="Times New Roman" panose="02020603050405020304" charset="0"/>
              </a:rPr>
              <a:t>notions and vision</a:t>
            </a:r>
            <a:r>
              <a:rPr lang="en-US" altLang="zh-CN" sz="3200">
                <a:solidFill>
                  <a:schemeClr val="tx1"/>
                </a:solidFill>
                <a:latin typeface="Times New Roman" panose="02020603050405020304" charset="0"/>
                <a:cs typeface="Times New Roman" panose="02020603050405020304" charset="0"/>
              </a:rPr>
              <a:t>s</a:t>
            </a:r>
            <a:r>
              <a:rPr lang="zh-CN" altLang="en-US" sz="3200">
                <a:solidFill>
                  <a:schemeClr val="tx1"/>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chemeClr val="tx1"/>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enriche</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flourishing!</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总分总）</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Attached </a:t>
            </a:r>
            <a:r>
              <a:rPr lang="en-US" altLang="zh-CN" sz="3200">
                <a:solidFill>
                  <a:srgbClr val="FF0000"/>
                </a:solidFill>
                <a:latin typeface="Times New Roman" panose="02020603050405020304" charset="0"/>
                <a:cs typeface="Times New Roman" panose="02020603050405020304" charset="0"/>
              </a:rPr>
              <a:t>to </a:t>
            </a:r>
            <a:r>
              <a:rPr lang="zh-CN" altLang="en-US" sz="3200">
                <a:solidFill>
                  <a:srgbClr val="FF0000"/>
                </a:solidFill>
                <a:latin typeface="Times New Roman" panose="02020603050405020304" charset="0"/>
                <a:cs typeface="Times New Roman" panose="02020603050405020304" charset="0"/>
              </a:rPr>
              <a:t>the letter is an auspicious（吉祥的</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 Chinese knot. M</a:t>
            </a:r>
            <a:r>
              <a:rPr lang="en-US" altLang="zh-CN" sz="3200">
                <a:solidFill>
                  <a:srgbClr val="FF0000"/>
                </a:solidFill>
                <a:latin typeface="Times New Roman" panose="02020603050405020304" charset="0"/>
                <a:cs typeface="Times New Roman" panose="02020603050405020304" charset="0"/>
              </a:rPr>
              <a:t>a</a:t>
            </a:r>
            <a:r>
              <a:rPr lang="zh-CN" altLang="en-US" sz="3200">
                <a:solidFill>
                  <a:srgbClr val="FF0000"/>
                </a:solidFill>
                <a:latin typeface="Times New Roman" panose="02020603050405020304" charset="0"/>
                <a:cs typeface="Times New Roman" panose="02020603050405020304" charset="0"/>
              </a:rPr>
              <a:t>y </a:t>
            </a:r>
            <a:r>
              <a:rPr lang="en-US" altLang="zh-CN" sz="3200">
                <a:solidFill>
                  <a:srgbClr val="FF0000"/>
                </a:solidFill>
                <a:latin typeface="Times New Roman" panose="02020603050405020304" charset="0"/>
                <a:cs typeface="Times New Roman" panose="02020603050405020304" charset="0"/>
              </a:rPr>
              <a:t>e</a:t>
            </a:r>
            <a:r>
              <a:rPr lang="zh-CN" altLang="en-US" sz="3200">
                <a:solidFill>
                  <a:srgbClr val="FF0000"/>
                </a:solidFill>
                <a:latin typeface="Times New Roman" panose="02020603050405020304" charset="0"/>
                <a:cs typeface="Times New Roman" panose="02020603050405020304" charset="0"/>
              </a:rPr>
              <a:t>very moment full of joy on your new stage of life</a:t>
            </a:r>
            <a:r>
              <a:rPr lang="zh-CN" altLang="en-US" sz="3200">
                <a:solidFill>
                  <a:schemeClr val="tx1"/>
                </a:solidFill>
                <a:latin typeface="Times New Roman" panose="02020603050405020304" charset="0"/>
                <a:cs typeface="Times New Roman" panose="02020603050405020304" charset="0"/>
              </a:rPr>
              <a:t>!</a:t>
            </a:r>
            <a:endParaRPr lang="zh-CN" altLang="en-US"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Hearing your depart</a:t>
            </a:r>
            <a:r>
              <a:rPr lang="en-US" altLang="zh-CN" sz="3200">
                <a:latin typeface="Times New Roman" panose="02020603050405020304" charset="0"/>
                <a:cs typeface="Times New Roman" panose="02020603050405020304" charset="0"/>
              </a:rPr>
              <a:t>u</a:t>
            </a:r>
            <a:r>
              <a:rPr lang="zh-CN" altLang="en-US" sz="3200">
                <a:latin typeface="Times New Roman" panose="02020603050405020304" charset="0"/>
                <a:cs typeface="Times New Roman" panose="02020603050405020304" charset="0"/>
              </a:rPr>
              <a:t>re</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 I'm writing to express my sincere gratitude for your relentless</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不间断的</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 help for me.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Last year has witnessed my harvest in English</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When </a:t>
            </a:r>
            <a:r>
              <a:rPr lang="en-US" altLang="zh-CN" sz="3200">
                <a:solidFill>
                  <a:srgbClr val="FF0000"/>
                </a:solidFill>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was messed up with all the lan</a:t>
            </a:r>
            <a:r>
              <a:rPr lang="en-US" altLang="zh-CN" sz="3200">
                <a:solidFill>
                  <a:srgbClr val="FF0000"/>
                </a:solidFill>
                <a:latin typeface="Times New Roman" panose="02020603050405020304" charset="0"/>
                <a:cs typeface="Times New Roman" panose="02020603050405020304" charset="0"/>
              </a:rPr>
              <a:t>g</a:t>
            </a:r>
            <a:r>
              <a:rPr lang="zh-CN" altLang="en-US" sz="3200">
                <a:solidFill>
                  <a:srgbClr val="FF0000"/>
                </a:solidFill>
                <a:latin typeface="Times New Roman" panose="02020603050405020304" charset="0"/>
                <a:cs typeface="Times New Roman" panose="02020603050405020304" charset="0"/>
              </a:rPr>
              <a:t>uage obstacles, its your patience and guidance th</a:t>
            </a:r>
            <a:r>
              <a:rPr lang="en-US" altLang="zh-CN" sz="3200">
                <a:solidFill>
                  <a:srgbClr val="FF0000"/>
                </a:solidFill>
                <a:latin typeface="Times New Roman" panose="02020603050405020304" charset="0"/>
                <a:cs typeface="Times New Roman" panose="02020603050405020304" charset="0"/>
              </a:rPr>
              <a:t>at </a:t>
            </a:r>
            <a:r>
              <a:rPr lang="zh-CN" altLang="en-US" sz="3200">
                <a:solidFill>
                  <a:srgbClr val="FF0000"/>
                </a:solidFill>
                <a:latin typeface="Times New Roman" panose="02020603050405020304" charset="0"/>
                <a:cs typeface="Times New Roman" panose="02020603050405020304" charset="0"/>
              </a:rPr>
              <a:t>enlighten</a:t>
            </a:r>
            <a:r>
              <a:rPr lang="en-US" altLang="zh-CN" sz="3200">
                <a:solidFill>
                  <a:srgbClr val="FF0000"/>
                </a:solidFill>
                <a:latin typeface="Times New Roman" panose="02020603050405020304" charset="0"/>
                <a:cs typeface="Times New Roman" panose="02020603050405020304" charset="0"/>
              </a:rPr>
              <a:t>ed</a:t>
            </a:r>
            <a:r>
              <a:rPr lang="zh-CN" altLang="en-US" sz="3200">
                <a:solidFill>
                  <a:srgbClr val="FF0000"/>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rgbClr val="FF0000"/>
                </a:solidFill>
                <a:latin typeface="Times New Roman" panose="02020603050405020304" charset="0"/>
                <a:cs typeface="Times New Roman" panose="02020603050405020304" charset="0"/>
              </a:rPr>
              <a:t>w</a:t>
            </a:r>
            <a:r>
              <a:rPr lang="zh-CN" altLang="en-US" sz="3200">
                <a:solidFill>
                  <a:srgbClr val="FF0000"/>
                </a:solidFill>
                <a:latin typeface="Times New Roman" panose="02020603050405020304" charset="0"/>
                <a:cs typeface="Times New Roman" panose="02020603050405020304" charset="0"/>
              </a:rPr>
              <a:t>hic</a:t>
            </a:r>
            <a:r>
              <a:rPr lang="en-US" altLang="zh-CN" sz="3200">
                <a:solidFill>
                  <a:srgbClr val="FF0000"/>
                </a:solidFill>
                <a:latin typeface="Times New Roman" panose="02020603050405020304" charset="0"/>
                <a:cs typeface="Times New Roman" panose="02020603050405020304" charset="0"/>
              </a:rPr>
              <a:t>h</a:t>
            </a:r>
            <a:r>
              <a:rPr lang="zh-CN" altLang="en-US" sz="3200">
                <a:solidFill>
                  <a:srgbClr val="FF0000"/>
                </a:solidFill>
                <a:latin typeface="Times New Roman" panose="02020603050405020304" charset="0"/>
                <a:cs typeface="Times New Roman" panose="02020603050405020304" charset="0"/>
              </a:rPr>
              <a:t> enabled me to savour a dip </a:t>
            </a:r>
            <a:r>
              <a:rPr lang="en-US" altLang="zh-CN" sz="3200">
                <a:solidFill>
                  <a:srgbClr val="FF0000"/>
                </a:solidFill>
                <a:latin typeface="Times New Roman" panose="02020603050405020304" charset="0"/>
                <a:cs typeface="Times New Roman" panose="02020603050405020304" charset="0"/>
              </a:rPr>
              <a:t>of </a:t>
            </a:r>
            <a:r>
              <a:rPr lang="zh-CN" altLang="en-US" sz="3200">
                <a:solidFill>
                  <a:srgbClr val="FF0000"/>
                </a:solidFill>
                <a:latin typeface="Times New Roman" panose="02020603050405020304" charset="0"/>
                <a:cs typeface="Times New Roman" panose="02020603050405020304" charset="0"/>
              </a:rPr>
              <a:t>authentic Eng</a:t>
            </a:r>
            <a:r>
              <a:rPr lang="en-US" altLang="zh-CN" sz="3200">
                <a:solidFill>
                  <a:srgbClr val="FF0000"/>
                </a:solidFill>
                <a:latin typeface="Times New Roman" panose="02020603050405020304" charset="0"/>
                <a:cs typeface="Times New Roman" panose="02020603050405020304" charset="0"/>
              </a:rPr>
              <a:t>lish </a:t>
            </a:r>
            <a:r>
              <a:rPr lang="zh-CN" altLang="en-US" sz="3200">
                <a:solidFill>
                  <a:srgbClr val="FF0000"/>
                </a:solidFill>
                <a:latin typeface="Times New Roman" panose="02020603050405020304" charset="0"/>
                <a:cs typeface="Times New Roman" panose="02020603050405020304" charset="0"/>
              </a:rPr>
              <a:t> knowledge</a:t>
            </a:r>
            <a:r>
              <a:rPr lang="en-US" altLang="zh-CN" sz="3200">
                <a:solidFill>
                  <a:srgbClr val="FF0000"/>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With</a:t>
            </a:r>
            <a:r>
              <a:rPr lang="en-US" altLang="zh-CN" sz="3200">
                <a:solidFill>
                  <a:srgbClr val="FF0000"/>
                </a:solidFill>
                <a:latin typeface="Times New Roman" panose="02020603050405020304" charset="0"/>
                <a:cs typeface="Times New Roman" panose="02020603050405020304" charset="0"/>
              </a:rPr>
              <a:t> c</a:t>
            </a:r>
            <a:r>
              <a:rPr lang="zh-CN" altLang="en-US" sz="3200">
                <a:solidFill>
                  <a:srgbClr val="FF0000"/>
                </a:solidFill>
                <a:latin typeface="Times New Roman" panose="02020603050405020304" charset="0"/>
                <a:cs typeface="Times New Roman" panose="02020603050405020304" charset="0"/>
              </a:rPr>
              <a:t>ross-cu</a:t>
            </a:r>
            <a:r>
              <a:rPr lang="en-US" altLang="zh-CN" sz="3200">
                <a:solidFill>
                  <a:srgbClr val="FF0000"/>
                </a:solidFill>
                <a:latin typeface="Times New Roman" panose="02020603050405020304" charset="0"/>
                <a:cs typeface="Times New Roman" panose="02020603050405020304" charset="0"/>
              </a:rPr>
              <a:t>l</a:t>
            </a:r>
            <a:r>
              <a:rPr lang="zh-CN" altLang="en-US" sz="3200">
                <a:solidFill>
                  <a:srgbClr val="FF0000"/>
                </a:solidFill>
                <a:latin typeface="Times New Roman" panose="02020603050405020304" charset="0"/>
                <a:cs typeface="Times New Roman" panose="02020603050405020304" charset="0"/>
              </a:rPr>
              <a:t>tura</a:t>
            </a:r>
            <a:r>
              <a:rPr lang="en-US" altLang="zh-CN" sz="3200">
                <a:solidFill>
                  <a:srgbClr val="FF0000"/>
                </a:solidFill>
                <a:latin typeface="Times New Roman" panose="02020603050405020304" charset="0"/>
                <a:cs typeface="Times New Roman" panose="02020603050405020304" charset="0"/>
              </a:rPr>
              <a:t>l </a:t>
            </a:r>
            <a:r>
              <a:rPr lang="zh-CN" altLang="en-US" sz="3200">
                <a:solidFill>
                  <a:srgbClr val="FF0000"/>
                </a:solidFill>
                <a:latin typeface="Times New Roman" panose="02020603050405020304" charset="0"/>
                <a:cs typeface="Times New Roman" panose="02020603050405020304" charset="0"/>
              </a:rPr>
              <a:t>notions and vision</a:t>
            </a:r>
            <a:r>
              <a:rPr lang="en-US" altLang="zh-CN" sz="3200">
                <a:solidFill>
                  <a:srgbClr val="FF0000"/>
                </a:solidFill>
                <a:latin typeface="Times New Roman" panose="02020603050405020304" charset="0"/>
                <a:cs typeface="Times New Roman" panose="02020603050405020304" charset="0"/>
              </a:rPr>
              <a:t>s</a:t>
            </a:r>
            <a:r>
              <a:rPr lang="zh-CN" altLang="en-US" sz="3200">
                <a:solidFill>
                  <a:srgbClr val="FF0000"/>
                </a:solidFill>
                <a:latin typeface="Times New Roman" panose="02020603050405020304" charset="0"/>
                <a:cs typeface="Times New Roman" panose="02020603050405020304" charset="0"/>
              </a:rPr>
              <a:t> exchanged</a:t>
            </a:r>
            <a:r>
              <a:rPr lang="en-US" altLang="zh-CN" sz="3200">
                <a:solidFill>
                  <a:srgbClr val="FF0000"/>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my </a:t>
            </a:r>
            <a:r>
              <a:rPr lang="en-US" altLang="zh-CN" sz="3200">
                <a:solidFill>
                  <a:srgbClr val="FF0000"/>
                </a:solidFill>
                <a:latin typeface="Times New Roman" panose="02020603050405020304" charset="0"/>
                <a:cs typeface="Times New Roman" panose="02020603050405020304" charset="0"/>
              </a:rPr>
              <a:t>knowledge scope</a:t>
            </a:r>
            <a:r>
              <a:rPr lang="zh-CN" altLang="en-US" sz="3200">
                <a:solidFill>
                  <a:srgbClr val="FF0000"/>
                </a:solidFill>
                <a:latin typeface="Times New Roman" panose="02020603050405020304" charset="0"/>
                <a:cs typeface="Times New Roman" panose="02020603050405020304" charset="0"/>
              </a:rPr>
              <a:t> was enriche</a:t>
            </a:r>
            <a:r>
              <a:rPr lang="en-US" altLang="zh-CN" sz="3200">
                <a:solidFill>
                  <a:srgbClr val="FF0000"/>
                </a:solidFill>
                <a:latin typeface="Times New Roman" panose="02020603050405020304" charset="0"/>
                <a:cs typeface="Times New Roman" panose="02020603050405020304" charset="0"/>
              </a:rPr>
              <a:t>d</a:t>
            </a:r>
            <a:r>
              <a:rPr lang="zh-CN" altLang="en-US" sz="3200">
                <a:solidFill>
                  <a:srgbClr val="FF0000"/>
                </a:solidFill>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a</a:t>
            </a:r>
            <a:r>
              <a:rPr lang="zh-CN" altLang="en-US" sz="3200">
                <a:solidFill>
                  <a:srgbClr val="FF0000"/>
                </a:solidFill>
                <a:latin typeface="Times New Roman" panose="02020603050405020304" charset="0"/>
                <a:cs typeface="Times New Roman" panose="02020603050405020304" charset="0"/>
              </a:rPr>
              <a:t>nd our </a:t>
            </a:r>
            <a:r>
              <a:rPr lang="en-US" altLang="zh-CN" sz="3200">
                <a:solidFill>
                  <a:srgbClr val="FF0000"/>
                </a:solidFill>
                <a:latin typeface="Times New Roman" panose="02020603050405020304" charset="0"/>
                <a:cs typeface="Times New Roman" panose="02020603050405020304" charset="0"/>
              </a:rPr>
              <a:t>fri</a:t>
            </a:r>
            <a:r>
              <a:rPr lang="zh-CN" altLang="en-US" sz="3200">
                <a:solidFill>
                  <a:srgbClr val="FF0000"/>
                </a:solidFill>
                <a:latin typeface="Times New Roman" panose="02020603050405020304" charset="0"/>
                <a:cs typeface="Times New Roman" panose="02020603050405020304" charset="0"/>
              </a:rPr>
              <a:t>endship has been flourishing!</a:t>
            </a:r>
            <a:endParaRPr lang="zh-CN" altLang="en-US"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Attached </a:t>
            </a:r>
            <a:r>
              <a:rPr lang="en-US" altLang="zh-CN" sz="3200">
                <a:solidFill>
                  <a:schemeClr val="tx1"/>
                </a:solidFill>
                <a:latin typeface="Times New Roman" panose="02020603050405020304" charset="0"/>
                <a:cs typeface="Times New Roman" panose="02020603050405020304" charset="0"/>
              </a:rPr>
              <a:t>to </a:t>
            </a:r>
            <a:r>
              <a:rPr lang="zh-CN" altLang="en-US" sz="3200">
                <a:solidFill>
                  <a:schemeClr val="tx1"/>
                </a:solidFill>
                <a:latin typeface="Times New Roman" panose="02020603050405020304" charset="0"/>
                <a:cs typeface="Times New Roman" panose="02020603050405020304" charset="0"/>
              </a:rPr>
              <a:t>the letter is an auspicious（吉祥的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Hearing your depart</a:t>
            </a:r>
            <a:r>
              <a:rPr lang="en-US" altLang="zh-CN" sz="3200">
                <a:solidFill>
                  <a:schemeClr val="tx1"/>
                </a:solidFill>
                <a:latin typeface="Times New Roman" panose="02020603050405020304" charset="0"/>
                <a:cs typeface="Times New Roman" panose="02020603050405020304" charset="0"/>
              </a:rPr>
              <a:t>u</a:t>
            </a:r>
            <a:r>
              <a:rPr lang="zh-CN" altLang="en-US" sz="3200">
                <a:solidFill>
                  <a:schemeClr val="tx1"/>
                </a:solidFill>
                <a:latin typeface="Times New Roman" panose="02020603050405020304" charset="0"/>
                <a:cs typeface="Times New Roman" panose="02020603050405020304" charset="0"/>
              </a:rPr>
              <a:t>re</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I'm writing to express my sincere gratitude for your relentless</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不间断的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help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Last year has witnessed</a:t>
            </a:r>
            <a:r>
              <a:rPr lang="zh-CN" altLang="en-US" sz="3200">
                <a:solidFill>
                  <a:schemeClr val="tx1"/>
                </a:solidFill>
                <a:latin typeface="Times New Roman" panose="02020603050405020304" charset="0"/>
                <a:cs typeface="Times New Roman" panose="02020603050405020304" charset="0"/>
              </a:rPr>
              <a:t> my harvest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chemeClr val="tx1"/>
                </a:solidFill>
                <a:latin typeface="Times New Roman" panose="02020603050405020304" charset="0"/>
                <a:cs typeface="Times New Roman" panose="02020603050405020304" charset="0"/>
              </a:rPr>
              <a:t>was messed up with all the lan</a:t>
            </a:r>
            <a:r>
              <a:rPr lang="en-US" altLang="zh-CN" sz="3200">
                <a:solidFill>
                  <a:schemeClr val="tx1"/>
                </a:solidFill>
                <a:latin typeface="Times New Roman" panose="02020603050405020304" charset="0"/>
                <a:cs typeface="Times New Roman" panose="02020603050405020304" charset="0"/>
              </a:rPr>
              <a:t>g</a:t>
            </a:r>
            <a:r>
              <a:rPr lang="zh-CN" altLang="en-US" sz="3200">
                <a:solidFill>
                  <a:schemeClr val="tx1"/>
                </a:solidFill>
                <a:latin typeface="Times New Roman" panose="02020603050405020304" charset="0"/>
                <a:cs typeface="Times New Roman" panose="02020603050405020304" charset="0"/>
              </a:rPr>
              <a:t>uage obstacles, </a:t>
            </a:r>
            <a:r>
              <a:rPr lang="zh-CN" altLang="en-US" sz="3200">
                <a:solidFill>
                  <a:srgbClr val="FF0000"/>
                </a:solidFill>
                <a:latin typeface="Times New Roman" panose="02020603050405020304" charset="0"/>
                <a:cs typeface="Times New Roman" panose="02020603050405020304" charset="0"/>
              </a:rPr>
              <a:t>its your patience and guidance th</a:t>
            </a:r>
            <a:r>
              <a:rPr lang="en-US" altLang="zh-CN" sz="3200">
                <a:solidFill>
                  <a:srgbClr val="FF0000"/>
                </a:solidFill>
                <a:latin typeface="Times New Roman" panose="02020603050405020304" charset="0"/>
                <a:cs typeface="Times New Roman" panose="02020603050405020304" charset="0"/>
              </a:rPr>
              <a:t>at </a:t>
            </a:r>
            <a:r>
              <a:rPr lang="zh-CN" altLang="en-US" sz="3200">
                <a:solidFill>
                  <a:srgbClr val="FF0000"/>
                </a:solidFill>
                <a:latin typeface="Times New Roman" panose="02020603050405020304" charset="0"/>
                <a:cs typeface="Times New Roman" panose="02020603050405020304" charset="0"/>
              </a:rPr>
              <a:t>enlighten</a:t>
            </a:r>
            <a:r>
              <a:rPr lang="en-US" altLang="zh-CN" sz="3200">
                <a:solidFill>
                  <a:srgbClr val="FF0000"/>
                </a:solidFill>
                <a:latin typeface="Times New Roman" panose="02020603050405020304" charset="0"/>
                <a:cs typeface="Times New Roman" panose="02020603050405020304" charset="0"/>
              </a:rPr>
              <a:t>ed</a:t>
            </a:r>
            <a:r>
              <a:rPr lang="zh-CN" altLang="en-US" sz="3200">
                <a:solidFill>
                  <a:srgbClr val="FF0000"/>
                </a:solidFill>
                <a:latin typeface="Times New Roman" panose="02020603050405020304" charset="0"/>
                <a:cs typeface="Times New Roman" panose="02020603050405020304" charset="0"/>
              </a:rPr>
              <a:t> me</a:t>
            </a:r>
            <a:r>
              <a:rPr lang="zh-CN" altLang="en-US" sz="3200">
                <a:solidFill>
                  <a:schemeClr val="tx1"/>
                </a:solidFill>
                <a:latin typeface="Times New Roman" panose="02020603050405020304" charset="0"/>
                <a:cs typeface="Times New Roman" panose="02020603050405020304" charset="0"/>
              </a:rPr>
              <a:t>. Besides, you always offered to revise the language style of my writing practice, </a:t>
            </a:r>
            <a:r>
              <a:rPr lang="en-US" altLang="zh-CN" sz="3200">
                <a:solidFill>
                  <a:srgbClr val="FF0000"/>
                </a:solidFill>
                <a:latin typeface="Times New Roman" panose="02020603050405020304" charset="0"/>
                <a:cs typeface="Times New Roman" panose="02020603050405020304" charset="0"/>
              </a:rPr>
              <a:t>w</a:t>
            </a:r>
            <a:r>
              <a:rPr lang="zh-CN" altLang="en-US" sz="3200">
                <a:solidFill>
                  <a:srgbClr val="FF0000"/>
                </a:solidFill>
                <a:latin typeface="Times New Roman" panose="02020603050405020304" charset="0"/>
                <a:cs typeface="Times New Roman" panose="02020603050405020304" charset="0"/>
              </a:rPr>
              <a:t>hic</a:t>
            </a:r>
            <a:r>
              <a:rPr lang="en-US" altLang="zh-CN" sz="3200">
                <a:solidFill>
                  <a:srgbClr val="FF0000"/>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savour a dip </a:t>
            </a:r>
            <a:r>
              <a:rPr lang="en-US" altLang="zh-CN" sz="3200">
                <a:solidFill>
                  <a:schemeClr val="tx1"/>
                </a:solidFill>
                <a:latin typeface="Times New Roman" panose="02020603050405020304" charset="0"/>
                <a:cs typeface="Times New Roman" panose="02020603050405020304" charset="0"/>
              </a:rPr>
              <a:t>of </a:t>
            </a:r>
            <a:r>
              <a:rPr lang="zh-CN" altLang="en-US" sz="3200">
                <a:solidFill>
                  <a:schemeClr val="tx1"/>
                </a:solidFill>
                <a:latin typeface="Times New Roman" panose="02020603050405020304" charset="0"/>
                <a:cs typeface="Times New Roman" panose="02020603050405020304" charset="0"/>
              </a:rPr>
              <a:t>authentic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With</a:t>
            </a:r>
            <a:r>
              <a:rPr lang="en-US" altLang="zh-CN" sz="3200">
                <a:solidFill>
                  <a:srgbClr val="FF0000"/>
                </a:solidFill>
                <a:latin typeface="Times New Roman" panose="02020603050405020304" charset="0"/>
                <a:cs typeface="Times New Roman" panose="02020603050405020304" charset="0"/>
              </a:rPr>
              <a:t> c</a:t>
            </a:r>
            <a:r>
              <a:rPr lang="zh-CN" altLang="en-US" sz="3200">
                <a:solidFill>
                  <a:srgbClr val="FF0000"/>
                </a:solidFill>
                <a:latin typeface="Times New Roman" panose="02020603050405020304" charset="0"/>
                <a:cs typeface="Times New Roman" panose="02020603050405020304" charset="0"/>
              </a:rPr>
              <a:t>ross-cu</a:t>
            </a:r>
            <a:r>
              <a:rPr lang="en-US" altLang="zh-CN" sz="3200">
                <a:solidFill>
                  <a:srgbClr val="FF0000"/>
                </a:solidFill>
                <a:latin typeface="Times New Roman" panose="02020603050405020304" charset="0"/>
                <a:cs typeface="Times New Roman" panose="02020603050405020304" charset="0"/>
              </a:rPr>
              <a:t>l</a:t>
            </a:r>
            <a:r>
              <a:rPr lang="zh-CN" altLang="en-US" sz="3200">
                <a:solidFill>
                  <a:srgbClr val="FF0000"/>
                </a:solidFill>
                <a:latin typeface="Times New Roman" panose="02020603050405020304" charset="0"/>
                <a:cs typeface="Times New Roman" panose="02020603050405020304" charset="0"/>
              </a:rPr>
              <a:t>tura</a:t>
            </a:r>
            <a:r>
              <a:rPr lang="en-US" altLang="zh-CN" sz="3200">
                <a:solidFill>
                  <a:srgbClr val="FF0000"/>
                </a:solidFill>
                <a:latin typeface="Times New Roman" panose="02020603050405020304" charset="0"/>
                <a:cs typeface="Times New Roman" panose="02020603050405020304" charset="0"/>
              </a:rPr>
              <a:t>l </a:t>
            </a:r>
            <a:r>
              <a:rPr lang="zh-CN" altLang="en-US" sz="3200">
                <a:solidFill>
                  <a:srgbClr val="FF0000"/>
                </a:solidFill>
                <a:latin typeface="Times New Roman" panose="02020603050405020304" charset="0"/>
                <a:cs typeface="Times New Roman" panose="02020603050405020304" charset="0"/>
              </a:rPr>
              <a:t>notions and vision</a:t>
            </a:r>
            <a:r>
              <a:rPr lang="en-US" altLang="zh-CN" sz="3200">
                <a:solidFill>
                  <a:srgbClr val="FF0000"/>
                </a:solidFill>
                <a:latin typeface="Times New Roman" panose="02020603050405020304" charset="0"/>
                <a:cs typeface="Times New Roman" panose="02020603050405020304" charset="0"/>
              </a:rPr>
              <a:t>s</a:t>
            </a:r>
            <a:r>
              <a:rPr lang="zh-CN" altLang="en-US" sz="3200">
                <a:solidFill>
                  <a:srgbClr val="FF0000"/>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chemeClr val="tx1"/>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enriche</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flourishing!）</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Attached </a:t>
            </a:r>
            <a:r>
              <a:rPr lang="en-US" altLang="zh-CN" sz="3200">
                <a:solidFill>
                  <a:srgbClr val="FF0000"/>
                </a:solidFill>
                <a:latin typeface="Times New Roman" panose="02020603050405020304" charset="0"/>
                <a:cs typeface="Times New Roman" panose="02020603050405020304" charset="0"/>
              </a:rPr>
              <a:t>to </a:t>
            </a:r>
            <a:r>
              <a:rPr lang="zh-CN" altLang="en-US" sz="3200">
                <a:solidFill>
                  <a:srgbClr val="FF0000"/>
                </a:solidFill>
                <a:latin typeface="Times New Roman" panose="02020603050405020304" charset="0"/>
                <a:cs typeface="Times New Roman" panose="02020603050405020304" charset="0"/>
              </a:rPr>
              <a:t>the letter is</a:t>
            </a:r>
            <a:r>
              <a:rPr lang="zh-CN" altLang="en-US" sz="3200">
                <a:solidFill>
                  <a:schemeClr val="tx1"/>
                </a:solidFill>
                <a:latin typeface="Times New Roman" panose="02020603050405020304" charset="0"/>
                <a:cs typeface="Times New Roman" panose="02020603050405020304" charset="0"/>
              </a:rPr>
              <a:t> an auspicious（吉祥的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Hearing your depart</a:t>
            </a:r>
            <a:r>
              <a:rPr lang="en-US" altLang="zh-CN" sz="3200">
                <a:solidFill>
                  <a:schemeClr val="tx1"/>
                </a:solidFill>
                <a:latin typeface="Times New Roman" panose="02020603050405020304" charset="0"/>
                <a:cs typeface="Times New Roman" panose="02020603050405020304" charset="0"/>
              </a:rPr>
              <a:t>u</a:t>
            </a:r>
            <a:r>
              <a:rPr lang="zh-CN" altLang="en-US" sz="3200">
                <a:solidFill>
                  <a:schemeClr val="tx1"/>
                </a:solidFill>
                <a:latin typeface="Times New Roman" panose="02020603050405020304" charset="0"/>
                <a:cs typeface="Times New Roman" panose="02020603050405020304" charset="0"/>
              </a:rPr>
              <a:t>re</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I'm writing to express my sincere gratitude for your </a:t>
            </a:r>
            <a:r>
              <a:rPr lang="zh-CN" altLang="en-US" sz="3200">
                <a:solidFill>
                  <a:srgbClr val="FF0000"/>
                </a:solidFill>
                <a:latin typeface="Times New Roman" panose="02020603050405020304" charset="0"/>
                <a:cs typeface="Times New Roman" panose="02020603050405020304" charset="0"/>
              </a:rPr>
              <a:t>relentless</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不间断的</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 help</a:t>
            </a:r>
            <a:r>
              <a:rPr lang="zh-CN" altLang="en-US" sz="3200">
                <a:solidFill>
                  <a:schemeClr val="tx1"/>
                </a:solidFill>
                <a:latin typeface="Times New Roman" panose="02020603050405020304" charset="0"/>
                <a:cs typeface="Times New Roman" panose="02020603050405020304" charset="0"/>
              </a:rPr>
              <a:t>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Last year has </a:t>
            </a:r>
            <a:r>
              <a:rPr lang="zh-CN" altLang="en-US" sz="3200">
                <a:solidFill>
                  <a:srgbClr val="FF0000"/>
                </a:solidFill>
                <a:latin typeface="Times New Roman" panose="02020603050405020304" charset="0"/>
                <a:cs typeface="Times New Roman" panose="02020603050405020304" charset="0"/>
              </a:rPr>
              <a:t>witnessed</a:t>
            </a:r>
            <a:r>
              <a:rPr lang="zh-CN" altLang="en-US" sz="3200">
                <a:solidFill>
                  <a:schemeClr val="tx1"/>
                </a:solidFill>
                <a:latin typeface="Times New Roman" panose="02020603050405020304" charset="0"/>
                <a:cs typeface="Times New Roman" panose="02020603050405020304" charset="0"/>
              </a:rPr>
              <a:t> my harvest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was messed up with </a:t>
            </a:r>
            <a:r>
              <a:rPr lang="zh-CN" altLang="en-US" sz="3200">
                <a:solidFill>
                  <a:schemeClr val="tx1"/>
                </a:solidFill>
                <a:latin typeface="Times New Roman" panose="02020603050405020304" charset="0"/>
                <a:cs typeface="Times New Roman" panose="02020603050405020304" charset="0"/>
              </a:rPr>
              <a:t>all the lan</a:t>
            </a:r>
            <a:r>
              <a:rPr lang="en-US" altLang="zh-CN" sz="3200">
                <a:solidFill>
                  <a:schemeClr val="tx1"/>
                </a:solidFill>
                <a:latin typeface="Times New Roman" panose="02020603050405020304" charset="0"/>
                <a:cs typeface="Times New Roman" panose="02020603050405020304" charset="0"/>
              </a:rPr>
              <a:t>g</a:t>
            </a:r>
            <a:r>
              <a:rPr lang="zh-CN" altLang="en-US" sz="3200">
                <a:solidFill>
                  <a:schemeClr val="tx1"/>
                </a:solidFill>
                <a:latin typeface="Times New Roman" panose="02020603050405020304" charset="0"/>
                <a:cs typeface="Times New Roman" panose="02020603050405020304" charset="0"/>
              </a:rPr>
              <a:t>uage </a:t>
            </a:r>
            <a:r>
              <a:rPr lang="zh-CN" altLang="en-US" sz="3200">
                <a:solidFill>
                  <a:srgbClr val="FF0000"/>
                </a:solidFill>
                <a:latin typeface="Times New Roman" panose="02020603050405020304" charset="0"/>
                <a:cs typeface="Times New Roman" panose="02020603050405020304" charset="0"/>
              </a:rPr>
              <a:t>obstacles</a:t>
            </a:r>
            <a:r>
              <a:rPr lang="zh-CN" altLang="en-US" sz="3200">
                <a:solidFill>
                  <a:schemeClr val="tx1"/>
                </a:solidFill>
                <a:latin typeface="Times New Roman" panose="02020603050405020304" charset="0"/>
                <a:cs typeface="Times New Roman" panose="02020603050405020304" charset="0"/>
              </a:rPr>
              <a:t>, its your patience and guidance th</a:t>
            </a:r>
            <a:r>
              <a:rPr lang="en-US" altLang="zh-CN" sz="3200">
                <a:solidFill>
                  <a:schemeClr val="tx1"/>
                </a:solidFill>
                <a:latin typeface="Times New Roman" panose="02020603050405020304" charset="0"/>
                <a:cs typeface="Times New Roman" panose="02020603050405020304" charset="0"/>
              </a:rPr>
              <a:t>at </a:t>
            </a:r>
            <a:r>
              <a:rPr lang="zh-CN" altLang="en-US" sz="3200">
                <a:solidFill>
                  <a:srgbClr val="FF0000"/>
                </a:solidFill>
                <a:latin typeface="Times New Roman" panose="02020603050405020304" charset="0"/>
                <a:cs typeface="Times New Roman" panose="02020603050405020304" charset="0"/>
              </a:rPr>
              <a:t>enlighten</a:t>
            </a:r>
            <a:r>
              <a:rPr lang="en-US" altLang="zh-CN" sz="3200">
                <a:solidFill>
                  <a:srgbClr val="FF0000"/>
                </a:solidFill>
                <a:latin typeface="Times New Roman" panose="02020603050405020304" charset="0"/>
                <a:cs typeface="Times New Roman" panose="02020603050405020304" charset="0"/>
              </a:rPr>
              <a:t>ed</a:t>
            </a:r>
            <a:r>
              <a:rPr lang="zh-CN" altLang="en-US" sz="3200">
                <a:solidFill>
                  <a:schemeClr val="tx1"/>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hic</a:t>
            </a:r>
            <a:r>
              <a:rPr lang="en-US" altLang="zh-CN" sz="3200">
                <a:solidFill>
                  <a:schemeClr val="tx1"/>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a:t>
            </a:r>
            <a:r>
              <a:rPr lang="zh-CN" altLang="en-US" sz="3200">
                <a:solidFill>
                  <a:srgbClr val="FF0000"/>
                </a:solidFill>
                <a:latin typeface="Times New Roman" panose="02020603050405020304" charset="0"/>
                <a:cs typeface="Times New Roman" panose="02020603050405020304" charset="0"/>
              </a:rPr>
              <a:t>savour a dip </a:t>
            </a:r>
            <a:r>
              <a:rPr lang="en-US" altLang="zh-CN" sz="3200">
                <a:solidFill>
                  <a:srgbClr val="FF0000"/>
                </a:solidFill>
                <a:latin typeface="Times New Roman" panose="02020603050405020304" charset="0"/>
                <a:cs typeface="Times New Roman" panose="02020603050405020304" charset="0"/>
              </a:rPr>
              <a:t>of </a:t>
            </a:r>
            <a:r>
              <a:rPr lang="zh-CN" altLang="en-US" sz="3200">
                <a:solidFill>
                  <a:srgbClr val="FF0000"/>
                </a:solidFill>
                <a:latin typeface="Times New Roman" panose="02020603050405020304" charset="0"/>
                <a:cs typeface="Times New Roman" panose="02020603050405020304" charset="0"/>
              </a:rPr>
              <a:t>authentic</a:t>
            </a:r>
            <a:r>
              <a:rPr lang="zh-CN" altLang="en-US" sz="3200">
                <a:solidFill>
                  <a:schemeClr val="tx1"/>
                </a:solidFill>
                <a:latin typeface="Times New Roman" panose="02020603050405020304" charset="0"/>
                <a:cs typeface="Times New Roman" panose="02020603050405020304" charset="0"/>
              </a:rPr>
              <a:t>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With</a:t>
            </a:r>
            <a:r>
              <a:rPr lang="en-US" altLang="zh-CN" sz="3200">
                <a:solidFill>
                  <a:srgbClr val="FF0000"/>
                </a:solidFill>
                <a:latin typeface="Times New Roman" panose="02020603050405020304" charset="0"/>
                <a:cs typeface="Times New Roman" panose="02020603050405020304" charset="0"/>
              </a:rPr>
              <a:t> c</a:t>
            </a:r>
            <a:r>
              <a:rPr lang="zh-CN" altLang="en-US" sz="3200">
                <a:solidFill>
                  <a:srgbClr val="FF0000"/>
                </a:solidFill>
                <a:latin typeface="Times New Roman" panose="02020603050405020304" charset="0"/>
                <a:cs typeface="Times New Roman" panose="02020603050405020304" charset="0"/>
              </a:rPr>
              <a:t>ross-cu</a:t>
            </a:r>
            <a:r>
              <a:rPr lang="en-US" altLang="zh-CN" sz="3200">
                <a:solidFill>
                  <a:srgbClr val="FF0000"/>
                </a:solidFill>
                <a:latin typeface="Times New Roman" panose="02020603050405020304" charset="0"/>
                <a:cs typeface="Times New Roman" panose="02020603050405020304" charset="0"/>
              </a:rPr>
              <a:t>l</a:t>
            </a:r>
            <a:r>
              <a:rPr lang="zh-CN" altLang="en-US" sz="3200">
                <a:solidFill>
                  <a:srgbClr val="FF0000"/>
                </a:solidFill>
                <a:latin typeface="Times New Roman" panose="02020603050405020304" charset="0"/>
                <a:cs typeface="Times New Roman" panose="02020603050405020304" charset="0"/>
              </a:rPr>
              <a:t>tura</a:t>
            </a:r>
            <a:r>
              <a:rPr lang="en-US" altLang="zh-CN" sz="3200">
                <a:solidFill>
                  <a:srgbClr val="FF0000"/>
                </a:solidFill>
                <a:latin typeface="Times New Roman" panose="02020603050405020304" charset="0"/>
                <a:cs typeface="Times New Roman" panose="02020603050405020304" charset="0"/>
              </a:rPr>
              <a:t>l </a:t>
            </a:r>
            <a:r>
              <a:rPr lang="zh-CN" altLang="en-US" sz="3200">
                <a:solidFill>
                  <a:srgbClr val="FF0000"/>
                </a:solidFill>
                <a:latin typeface="Times New Roman" panose="02020603050405020304" charset="0"/>
                <a:cs typeface="Times New Roman" panose="02020603050405020304" charset="0"/>
              </a:rPr>
              <a:t>notions and vision</a:t>
            </a:r>
            <a:r>
              <a:rPr lang="en-US" altLang="zh-CN" sz="3200">
                <a:solidFill>
                  <a:srgbClr val="FF0000"/>
                </a:solidFill>
                <a:latin typeface="Times New Roman" panose="02020603050405020304" charset="0"/>
                <a:cs typeface="Times New Roman" panose="02020603050405020304" charset="0"/>
              </a:rPr>
              <a:t>s</a:t>
            </a:r>
            <a:r>
              <a:rPr lang="zh-CN" altLang="en-US" sz="3200">
                <a:solidFill>
                  <a:schemeClr val="tx1"/>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rgbClr val="FF0000"/>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a:t>
            </a:r>
            <a:r>
              <a:rPr lang="zh-CN" altLang="en-US" sz="3200">
                <a:solidFill>
                  <a:srgbClr val="FF0000"/>
                </a:solidFill>
                <a:latin typeface="Times New Roman" panose="02020603050405020304" charset="0"/>
                <a:cs typeface="Times New Roman" panose="02020603050405020304" charset="0"/>
              </a:rPr>
              <a:t>enriche</a:t>
            </a:r>
            <a:r>
              <a:rPr lang="en-US" altLang="zh-CN" sz="3200">
                <a:solidFill>
                  <a:srgbClr val="FF0000"/>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a:t>
            </a:r>
            <a:r>
              <a:rPr lang="zh-CN" altLang="en-US" sz="3200">
                <a:solidFill>
                  <a:srgbClr val="FF0000"/>
                </a:solidFill>
                <a:latin typeface="Times New Roman" panose="02020603050405020304" charset="0"/>
                <a:cs typeface="Times New Roman" panose="02020603050405020304" charset="0"/>
              </a:rPr>
              <a:t>flourishing</a:t>
            </a:r>
            <a:r>
              <a:rPr lang="zh-CN" altLang="en-US" sz="3200">
                <a:solidFill>
                  <a:schemeClr val="tx1"/>
                </a:solidFill>
                <a:latin typeface="Times New Roman" panose="02020603050405020304" charset="0"/>
                <a:cs typeface="Times New Roman" panose="02020603050405020304" charset="0"/>
              </a:rPr>
              <a:t>!</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Attached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to </a:t>
            </a:r>
            <a:r>
              <a:rPr lang="zh-CN" altLang="en-US" sz="3200">
                <a:solidFill>
                  <a:schemeClr val="tx1"/>
                </a:solidFill>
                <a:latin typeface="Times New Roman" panose="02020603050405020304" charset="0"/>
                <a:cs typeface="Times New Roman" panose="02020603050405020304" charset="0"/>
              </a:rPr>
              <a:t>the letter is an </a:t>
            </a:r>
            <a:r>
              <a:rPr lang="zh-CN" altLang="en-US" sz="3200">
                <a:solidFill>
                  <a:srgbClr val="FF0000"/>
                </a:solidFill>
                <a:latin typeface="Times New Roman" panose="02020603050405020304" charset="0"/>
                <a:cs typeface="Times New Roman" panose="02020603050405020304" charset="0"/>
              </a:rPr>
              <a:t>auspicious</a:t>
            </a:r>
            <a:r>
              <a:rPr lang="zh-CN" altLang="en-US" sz="3200">
                <a:solidFill>
                  <a:schemeClr val="tx1"/>
                </a:solidFill>
                <a:latin typeface="Times New Roman" panose="02020603050405020304" charset="0"/>
                <a:cs typeface="Times New Roman" panose="02020603050405020304" charset="0"/>
              </a:rPr>
              <a:t>（吉祥的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83185"/>
            <a:ext cx="12192000" cy="6247130"/>
          </a:xfrm>
          <a:prstGeom prst="rect">
            <a:avLst/>
          </a:prstGeom>
          <a:noFill/>
        </p:spPr>
        <p:txBody>
          <a:bodyPr wrap="square" rtlCol="0">
            <a:spAutoFit/>
          </a:bodyPr>
          <a:p>
            <a:r>
              <a:rPr lang="zh-CN" altLang="en-US" sz="2000">
                <a:latin typeface="Aharoni" panose="02010803020104030203" charset="0"/>
                <a:cs typeface="Aharoni" panose="02010803020104030203" charset="0"/>
              </a:rPr>
              <a:t>专家点评：</a:t>
            </a:r>
            <a:endParaRPr lang="zh-CN" altLang="en-US" sz="2000">
              <a:latin typeface="Aharoni" panose="02010803020104030203" charset="0"/>
              <a:cs typeface="Aharoni" panose="02010803020104030203" charset="0"/>
            </a:endParaRPr>
          </a:p>
          <a:p>
            <a:r>
              <a:rPr lang="zh-CN" altLang="en-US" sz="2000">
                <a:solidFill>
                  <a:srgbClr val="FF0000"/>
                </a:solidFill>
                <a:latin typeface="Aharoni" panose="02010803020104030203" charset="0"/>
                <a:cs typeface="Aharoni" panose="02010803020104030203" charset="0"/>
              </a:rPr>
              <a:t>内容完整，结构合理</a:t>
            </a:r>
            <a:r>
              <a:rPr lang="zh-CN" altLang="en-US" sz="2000">
                <a:latin typeface="Aharoni" panose="02010803020104030203" charset="0"/>
                <a:cs typeface="Aharoni" panose="02010803020104030203" charset="0"/>
              </a:rPr>
              <a:t>：作者严格按照题目要求，精细构思，抓住要点，第一段交代写信背景(hearing your departure), 表示感谢(express my sincere gratitude)；→第二段回顾Alex的帮助（三个方面进行拓展）；→第三段临别祝愿(May every moment full of joy on your new stage of life!)，要点齐全，层层推进，形成了有效得体交际。</a:t>
            </a:r>
            <a:endParaRPr lang="zh-CN" altLang="en-US" sz="2000">
              <a:latin typeface="Aharoni" panose="02010803020104030203" charset="0"/>
              <a:cs typeface="Aharoni" panose="02010803020104030203" charset="0"/>
            </a:endParaRPr>
          </a:p>
          <a:p>
            <a:r>
              <a:rPr lang="zh-CN" altLang="en-US" sz="2000">
                <a:solidFill>
                  <a:srgbClr val="FF0000"/>
                </a:solidFill>
                <a:latin typeface="Aharoni" panose="02010803020104030203" charset="0"/>
                <a:cs typeface="Aharoni" panose="02010803020104030203" charset="0"/>
              </a:rPr>
              <a:t>角色代入，合理拓展：</a:t>
            </a:r>
            <a:r>
              <a:rPr lang="zh-CN" altLang="en-US" sz="2000">
                <a:latin typeface="Aharoni" panose="02010803020104030203" charset="0"/>
                <a:cs typeface="Aharoni" panose="02010803020104030203" charset="0"/>
              </a:rPr>
              <a:t>人物关系定位准确，感恩之情真挚真诚，三个方面进行拓展language obstacles; language style of my writing practice; cross-cultural notions and visions，真实自然，行文流畅，环环相扣，因果逻辑，结构严谨，合情合理，容易引起共鸣，读者会更容易接受。</a:t>
            </a:r>
            <a:endParaRPr lang="zh-CN" altLang="en-US" sz="2000">
              <a:latin typeface="Aharoni" panose="02010803020104030203" charset="0"/>
              <a:cs typeface="Aharoni" panose="02010803020104030203" charset="0"/>
            </a:endParaRPr>
          </a:p>
          <a:p>
            <a:r>
              <a:rPr lang="zh-CN" altLang="en-US" sz="2000">
                <a:latin typeface="Aharoni" panose="02010803020104030203" charset="0"/>
                <a:cs typeface="Aharoni" panose="02010803020104030203" charset="0"/>
              </a:rPr>
              <a:t>表述清楚，表达出彩：文中使用的表达，描述细致，特色鲜明，如“Hearing your departure, Last year has witnessed my harvest, my knowledge scope was enriched and our friendship has been flourishing! May every moment full of joy on your new stage of life! ”精准妥帖，富有活力，可读性强。尤其是be messed up with（糟糕面对）；enlighten（启发；教导）；savour a dip of（品尝，欣赏）；authentic（真正的，真实的）；notion and vision（概念与视野）；scope （视野；眼界）；auspicious（吉祥的）语言地道，生动形象，反映了作者语言功底深厚。</a:t>
            </a:r>
            <a:endParaRPr lang="zh-CN" altLang="en-US" sz="2000">
              <a:latin typeface="Aharoni" panose="02010803020104030203" charset="0"/>
              <a:cs typeface="Aharoni" panose="02010803020104030203" charset="0"/>
            </a:endParaRPr>
          </a:p>
          <a:p>
            <a:r>
              <a:rPr lang="zh-CN" altLang="en-US" sz="2000">
                <a:solidFill>
                  <a:srgbClr val="FF0000"/>
                </a:solidFill>
                <a:latin typeface="Aharoni" panose="02010803020104030203" charset="0"/>
                <a:cs typeface="Aharoni" panose="02010803020104030203" charset="0"/>
              </a:rPr>
              <a:t>跨文化意识强，传播中华文化能力突出：</a:t>
            </a:r>
            <a:r>
              <a:rPr lang="zh-CN" altLang="en-US" sz="2000">
                <a:latin typeface="Aharoni" panose="02010803020104030203" charset="0"/>
                <a:cs typeface="Aharoni" panose="02010803020104030203" charset="0"/>
              </a:rPr>
              <a:t>cross-cultural notions and visions体现作者的国际视野，Attached to the letter is an auspicious Chinese knot突显作者传播中华文化的能力，是很有价值的独特的闪光点，易受阅卷老师的青睐，顺应时代要求，体现综合素养。</a:t>
            </a:r>
            <a:endParaRPr lang="zh-CN" altLang="en-US" sz="2000">
              <a:latin typeface="Aharoni" panose="02010803020104030203" charset="0"/>
              <a:cs typeface="Aharoni" panose="02010803020104030203" charset="0"/>
            </a:endParaRPr>
          </a:p>
          <a:p>
            <a:r>
              <a:rPr lang="zh-CN" altLang="en-US" sz="2000">
                <a:latin typeface="Aharoni" panose="02010803020104030203" charset="0"/>
                <a:cs typeface="Aharoni" panose="02010803020104030203" charset="0"/>
              </a:rPr>
              <a:t>总之，本篇习作内容完整、逻辑连贯，段落清晰，语气得体，一目了然，而且应用了较多的复杂结构或高级词汇词组，完全达到了预期的交际目的，作者表现出很强的语言运用能力，展示出很高的学科素养和综合素质。</a:t>
            </a:r>
            <a:endParaRPr lang="zh-CN" altLang="en-US" sz="2000">
              <a:latin typeface="Aharoni" panose="02010803020104030203" charset="0"/>
              <a:cs typeface="Aharoni" panose="0201080302010403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635" y="67310"/>
            <a:ext cx="12193270" cy="7452360"/>
          </a:xfrm>
          <a:prstGeom prst="rect">
            <a:avLst/>
          </a:prstGeom>
          <a:noFill/>
          <a:ln w="9525">
            <a:noFill/>
          </a:ln>
        </p:spPr>
        <p:txBody>
          <a:bodyPr wrap="square" anchor="t" anchorCtr="0">
            <a:spAutoFit/>
          </a:bodyPr>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外貌描写：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1. 脖子上的肥肉在他的领子上到处凸出来，像个橡皮圈。</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The fat around his neck </a:t>
            </a:r>
            <a:r>
              <a:rPr lang="en-US" altLang="zh-CN" sz="3200" dirty="0">
                <a:solidFill>
                  <a:srgbClr val="FF0000"/>
                </a:solidFill>
                <a:latin typeface="Calibri" panose="020F0502020204030204" charset="0"/>
                <a:ea typeface="宋体" panose="02010600030101010101" pitchFamily="2" charset="-122"/>
              </a:rPr>
              <a:t>bulged out </a:t>
            </a:r>
            <a:r>
              <a:rPr lang="en-US" altLang="zh-CN" sz="3200" dirty="0">
                <a:latin typeface="Calibri" panose="020F0502020204030204" charset="0"/>
                <a:ea typeface="宋体" panose="02010600030101010101" pitchFamily="2" charset="-122"/>
              </a:rPr>
              <a:t>all around the top of his collar </a:t>
            </a:r>
            <a:r>
              <a:rPr lang="en-US" altLang="zh-CN" sz="3200" dirty="0">
                <a:solidFill>
                  <a:srgbClr val="FF0000"/>
                </a:solidFill>
                <a:latin typeface="Calibri" panose="020F0502020204030204" charset="0"/>
                <a:ea typeface="宋体" panose="02010600030101010101" pitchFamily="2" charset="-122"/>
              </a:rPr>
              <a:t>like a rubber ring</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动作加心理描写：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2.查理抓起它，迅速撕下包装纸，咬了一大口。然后他又吃了一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，又一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grabbed it </a:t>
            </a:r>
            <a:r>
              <a:rPr lang="en-US" altLang="zh-CN" sz="3200" dirty="0">
                <a:latin typeface="Calibri" panose="020F0502020204030204" charset="0"/>
                <a:ea typeface="宋体" panose="02010600030101010101" pitchFamily="2" charset="-122"/>
              </a:rPr>
              <a:t>and quickly </a:t>
            </a:r>
            <a:r>
              <a:rPr lang="en-US" altLang="zh-CN" sz="3200" dirty="0">
                <a:solidFill>
                  <a:srgbClr val="FF0000"/>
                </a:solidFill>
                <a:latin typeface="Calibri" panose="020F0502020204030204" charset="0"/>
                <a:ea typeface="宋体" panose="02010600030101010101" pitchFamily="2" charset="-122"/>
              </a:rPr>
              <a:t>tore off </a:t>
            </a:r>
            <a:r>
              <a:rPr lang="en-US" altLang="zh-CN" sz="3200" dirty="0">
                <a:latin typeface="Calibri" panose="020F0502020204030204" charset="0"/>
                <a:ea typeface="宋体" panose="02010600030101010101" pitchFamily="2" charset="-122"/>
              </a:rPr>
              <a:t>the wrapper and </a:t>
            </a:r>
            <a:r>
              <a:rPr lang="en-US" altLang="zh-CN" sz="3200" dirty="0">
                <a:solidFill>
                  <a:srgbClr val="FF0000"/>
                </a:solidFill>
                <a:latin typeface="Calibri" panose="020F0502020204030204" charset="0"/>
                <a:ea typeface="宋体" panose="02010600030101010101" pitchFamily="2" charset="-122"/>
              </a:rPr>
              <a:t>took an enormous bite</a:t>
            </a:r>
            <a:r>
              <a:rPr lang="en-US" altLang="zh-CN" sz="3200" dirty="0">
                <a:latin typeface="Calibri" panose="020F0502020204030204" charset="0"/>
                <a:ea typeface="宋体" panose="02010600030101010101" pitchFamily="2" charset="-122"/>
              </a:rPr>
              <a:t>. Then he </a:t>
            </a:r>
            <a:r>
              <a:rPr lang="en-US" altLang="zh-CN" sz="3200" dirty="0">
                <a:solidFill>
                  <a:srgbClr val="FF0000"/>
                </a:solidFill>
                <a:latin typeface="Calibri" panose="020F0502020204030204" charset="0"/>
                <a:ea typeface="宋体" panose="02010600030101010101" pitchFamily="2" charset="-122"/>
              </a:rPr>
              <a:t>took another </a:t>
            </a:r>
            <a:r>
              <a:rPr lang="en-US" altLang="zh-CN" sz="3200" dirty="0">
                <a:latin typeface="Calibri" panose="020F0502020204030204" charset="0"/>
                <a:ea typeface="宋体" panose="02010600030101010101" pitchFamily="2" charset="-122"/>
              </a:rPr>
              <a:t>… </a:t>
            </a:r>
            <a:r>
              <a:rPr lang="en-US" altLang="zh-CN" sz="3200" dirty="0">
                <a:solidFill>
                  <a:srgbClr val="FF0000"/>
                </a:solidFill>
                <a:latin typeface="Calibri" panose="020F0502020204030204" charset="0"/>
                <a:ea typeface="宋体" panose="02010600030101010101" pitchFamily="2" charset="-122"/>
              </a:rPr>
              <a:t>and another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3.查理继续狼吞虎咽地吃巧克力。他停</a:t>
            </a:r>
            <a:r>
              <a:rPr lang="zh-CN" altLang="en-US" sz="3200" dirty="0">
                <a:latin typeface="Calibri" panose="020F0502020204030204" charset="0"/>
                <a:ea typeface="宋体" panose="02010600030101010101" pitchFamily="2" charset="-122"/>
              </a:rPr>
              <a:t>不下来</a:t>
            </a:r>
            <a:r>
              <a:rPr lang="en-US" altLang="zh-CN" sz="3200" dirty="0">
                <a:latin typeface="Calibri" panose="020F0502020204030204" charset="0"/>
                <a:ea typeface="宋体" panose="02010600030101010101" pitchFamily="2" charset="-122"/>
              </a:rPr>
              <a:t>。不到半分钟，整个</a:t>
            </a:r>
            <a:r>
              <a:rPr lang="zh-CN" altLang="en-US" sz="3200" dirty="0">
                <a:latin typeface="Calibri" panose="020F0502020204030204" charset="0"/>
                <a:ea typeface="宋体" panose="02010600030101010101" pitchFamily="2" charset="-122"/>
              </a:rPr>
              <a:t>巧克力</a:t>
            </a:r>
            <a:r>
              <a:rPr lang="en-US" altLang="zh-CN" sz="3200" dirty="0">
                <a:latin typeface="Calibri" panose="020F0502020204030204" charset="0"/>
                <a:ea typeface="宋体" panose="02010600030101010101" pitchFamily="2" charset="-122"/>
              </a:rPr>
              <a:t>就在他的喉咙里消失了。他上气不接下气，但他感到出奇地、异乎寻常地快乐。</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went on wolfing </a:t>
            </a:r>
            <a:r>
              <a:rPr lang="en-US" altLang="zh-CN" sz="3200" dirty="0">
                <a:latin typeface="Calibri" panose="020F0502020204030204" charset="0"/>
                <a:ea typeface="宋体" panose="02010600030101010101" pitchFamily="2" charset="-122"/>
              </a:rPr>
              <a:t>the chocolate. He </a:t>
            </a:r>
            <a:r>
              <a:rPr lang="en-US" altLang="zh-CN" sz="3200" dirty="0">
                <a:solidFill>
                  <a:srgbClr val="FF0000"/>
                </a:solidFill>
                <a:latin typeface="Calibri" panose="020F0502020204030204" charset="0"/>
                <a:ea typeface="宋体" panose="02010600030101010101" pitchFamily="2" charset="-122"/>
              </a:rPr>
              <a:t>couldn't stop</a:t>
            </a:r>
            <a:r>
              <a:rPr lang="en-US" altLang="zh-CN" sz="3200" dirty="0">
                <a:latin typeface="Calibri" panose="020F0502020204030204" charset="0"/>
                <a:ea typeface="宋体" panose="02010600030101010101" pitchFamily="2" charset="-122"/>
              </a:rPr>
              <a:t>. And in less than half a minute, the whole thing had disappeared down his throat. He </a:t>
            </a:r>
            <a:r>
              <a:rPr lang="en-US" altLang="zh-CN" sz="3200" dirty="0">
                <a:solidFill>
                  <a:srgbClr val="FF0000"/>
                </a:solidFill>
                <a:latin typeface="Calibri" panose="020F0502020204030204" charset="0"/>
                <a:ea typeface="宋体" panose="02010600030101010101" pitchFamily="2" charset="-122"/>
              </a:rPr>
              <a:t>was quite out of breath</a:t>
            </a:r>
            <a:r>
              <a:rPr lang="en-US" altLang="zh-CN" sz="3200" dirty="0">
                <a:latin typeface="Calibri" panose="020F0502020204030204" charset="0"/>
                <a:ea typeface="宋体" panose="02010600030101010101" pitchFamily="2" charset="-122"/>
              </a:rPr>
              <a:t>, but he </a:t>
            </a:r>
            <a:r>
              <a:rPr lang="en-US" altLang="zh-CN" sz="3200" dirty="0">
                <a:solidFill>
                  <a:srgbClr val="FF0000"/>
                </a:solidFill>
                <a:latin typeface="Calibri" panose="020F0502020204030204" charset="0"/>
                <a:ea typeface="宋体" panose="02010600030101010101" pitchFamily="2" charset="-122"/>
              </a:rPr>
              <a:t>felt marvelously, extraordinarily happy</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a:p>
            <a:pPr>
              <a:lnSpc>
                <a:spcPts val="2600"/>
              </a:lnSpc>
            </a:pPr>
            <a:r>
              <a:rPr lang="zh-CN" altLang="en-US" sz="2800" dirty="0">
                <a:latin typeface="Calibri" panose="020F0502020204030204" charset="0"/>
                <a:ea typeface="宋体" panose="02010600030101010101" pitchFamily="2" charset="-122"/>
              </a:rPr>
              <a:t> </a:t>
            </a: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p:cTn id="11"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2"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0" y="427355"/>
            <a:ext cx="12192635" cy="5734050"/>
          </a:xfrm>
          <a:prstGeom prst="rect">
            <a:avLst/>
          </a:prstGeom>
          <a:noFill/>
          <a:ln w="9525">
            <a:noFill/>
          </a:ln>
        </p:spPr>
        <p:txBody>
          <a:bodyPr wrap="square" anchor="t" anchorCtr="0">
            <a:spAutoFit/>
          </a:bodyPr>
          <a:p>
            <a:pPr>
              <a:lnSpc>
                <a:spcPts val="3100"/>
              </a:lnSpc>
              <a:spcBef>
                <a:spcPts val="600"/>
              </a:spcBef>
            </a:pPr>
            <a:r>
              <a:rPr lang="en-US" altLang="zh-CN" sz="3200" b="1" dirty="0">
                <a:solidFill>
                  <a:srgbClr val="800000"/>
                </a:solidFill>
                <a:latin typeface="Calibri" panose="020F0502020204030204" charset="0"/>
                <a:ea typeface="宋体" panose="02010600030101010101" pitchFamily="2" charset="-122"/>
              </a:rPr>
              <a:t>4.</a:t>
            </a:r>
            <a:r>
              <a:rPr lang="en-US" altLang="zh-CN" sz="3200" dirty="0">
                <a:latin typeface="Calibri" panose="020F0502020204030204" charset="0"/>
                <a:ea typeface="宋体" panose="02010600030101010101" pitchFamily="2" charset="-122"/>
              </a:rPr>
              <a:t> 几秒钟后，查理周围聚集了大约二十个人，还有更多的人从街上挤了进来。</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In a few seconds, there was a crowd of about twenty people </a:t>
            </a:r>
            <a:r>
              <a:rPr lang="en-US" altLang="zh-CN" sz="3200" dirty="0">
                <a:solidFill>
                  <a:srgbClr val="FF0000"/>
                </a:solidFill>
                <a:latin typeface="Calibri" panose="020F0502020204030204" charset="0"/>
                <a:ea typeface="宋体" panose="02010600030101010101" pitchFamily="2" charset="-122"/>
              </a:rPr>
              <a:t>clustering around </a:t>
            </a:r>
            <a:r>
              <a:rPr lang="en-US" altLang="zh-CN" sz="3200" dirty="0">
                <a:latin typeface="Calibri" panose="020F0502020204030204" charset="0"/>
                <a:ea typeface="宋体" panose="02010600030101010101" pitchFamily="2" charset="-122"/>
              </a:rPr>
              <a:t>Charlie, and many more were </a:t>
            </a:r>
            <a:r>
              <a:rPr lang="en-US" altLang="zh-CN" sz="3200" dirty="0">
                <a:solidFill>
                  <a:srgbClr val="FF0000"/>
                </a:solidFill>
                <a:latin typeface="Calibri" panose="020F0502020204030204" charset="0"/>
                <a:ea typeface="宋体" panose="02010600030101010101" pitchFamily="2" charset="-122"/>
              </a:rPr>
              <a:t>pushing their way </a:t>
            </a:r>
            <a:r>
              <a:rPr lang="en-US" altLang="zh-CN" sz="3200" dirty="0">
                <a:latin typeface="Calibri" panose="020F0502020204030204" charset="0"/>
                <a:ea typeface="宋体" panose="02010600030101010101" pitchFamily="2" charset="-122"/>
              </a:rPr>
              <a:t>in from </a:t>
            </a:r>
            <a:r>
              <a:rPr lang="en-US" altLang="zh-CN" sz="3200" u="sng" dirty="0">
                <a:latin typeface="Calibri" panose="020F0502020204030204" charset="0"/>
                <a:ea typeface="宋体" panose="02010600030101010101" pitchFamily="2" charset="-122"/>
              </a:rPr>
              <a:t>the street</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5.</a:t>
            </a:r>
            <a:r>
              <a:rPr lang="en-US" altLang="zh-CN" sz="3200" dirty="0">
                <a:latin typeface="Calibri" panose="020F0502020204030204" charset="0"/>
                <a:ea typeface="宋体" panose="02010600030101010101" pitchFamily="2" charset="-122"/>
              </a:rPr>
              <a:t> 查理点点头，嘴里塞满了巧克力。</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nodded</a:t>
            </a:r>
            <a:r>
              <a:rPr lang="en-US" altLang="zh-CN" sz="3200" dirty="0">
                <a:latin typeface="Calibri" panose="020F0502020204030204" charset="0"/>
                <a:ea typeface="宋体" panose="02010600030101010101" pitchFamily="2" charset="-122"/>
              </a:rPr>
              <a:t>, his mouth </a:t>
            </a:r>
            <a:r>
              <a:rPr lang="en-US" altLang="zh-CN" sz="3200" dirty="0">
                <a:solidFill>
                  <a:srgbClr val="FF0000"/>
                </a:solidFill>
                <a:latin typeface="Calibri" panose="020F0502020204030204" charset="0"/>
                <a:ea typeface="宋体" panose="02010600030101010101" pitchFamily="2" charset="-122"/>
              </a:rPr>
              <a:t>bulging</a:t>
            </a:r>
            <a:r>
              <a:rPr lang="en-US" altLang="zh-CN" sz="3200" dirty="0">
                <a:latin typeface="Calibri" panose="020F0502020204030204" charset="0"/>
                <a:ea typeface="宋体" panose="02010600030101010101" pitchFamily="2" charset="-122"/>
              </a:rPr>
              <a:t> with chocolate.</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6.</a:t>
            </a:r>
            <a:r>
              <a:rPr lang="en-US" altLang="zh-CN" sz="3200" dirty="0">
                <a:latin typeface="Calibri" panose="020F0502020204030204" charset="0"/>
                <a:ea typeface="宋体" panose="02010600030101010101" pitchFamily="2" charset="-122"/>
              </a:rPr>
              <a:t> 是金奖券!”店老板尖叫着，跳起来大约有一英尺高。</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“It‘s a Golden Ticket!“ </a:t>
            </a:r>
            <a:r>
              <a:rPr lang="en-US" altLang="zh-CN" sz="3200" dirty="0">
                <a:solidFill>
                  <a:srgbClr val="FF0000"/>
                </a:solidFill>
                <a:latin typeface="Calibri" panose="020F0502020204030204" charset="0"/>
                <a:ea typeface="宋体" panose="02010600030101010101" pitchFamily="2" charset="-122"/>
              </a:rPr>
              <a:t>screamed</a:t>
            </a:r>
            <a:r>
              <a:rPr lang="en-US" altLang="zh-CN" sz="3200" dirty="0">
                <a:latin typeface="Calibri" panose="020F0502020204030204" charset="0"/>
                <a:ea typeface="宋体" panose="02010600030101010101" pitchFamily="2" charset="-122"/>
              </a:rPr>
              <a:t> the shopkeeper, </a:t>
            </a:r>
            <a:r>
              <a:rPr lang="en-US" altLang="zh-CN" sz="3200" dirty="0">
                <a:solidFill>
                  <a:srgbClr val="FF0000"/>
                </a:solidFill>
                <a:latin typeface="Calibri" panose="020F0502020204030204" charset="0"/>
                <a:ea typeface="宋体" panose="02010600030101010101" pitchFamily="2" charset="-122"/>
              </a:rPr>
              <a:t>leaping about a foot in the air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7. 查理的心停止跳动了。</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Charlie‘s </a:t>
            </a:r>
            <a:r>
              <a:rPr lang="en-US" altLang="zh-CN" sz="3200" dirty="0">
                <a:solidFill>
                  <a:srgbClr val="FF0000"/>
                </a:solidFill>
                <a:latin typeface="Calibri" panose="020F0502020204030204" charset="0"/>
                <a:ea typeface="宋体" panose="02010600030101010101" pitchFamily="2" charset="-122"/>
              </a:rPr>
              <a:t>heart stood still</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p:cTn id="16"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ox(in)">
                                      <p:cBhvr>
                                        <p:cTn id="2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1" name="文本框 1"/>
          <p:cNvSpPr txBox="1"/>
          <p:nvPr/>
        </p:nvSpPr>
        <p:spPr>
          <a:xfrm>
            <a:off x="0" y="76835"/>
            <a:ext cx="12111355" cy="5507990"/>
          </a:xfrm>
          <a:prstGeom prst="rect">
            <a:avLst/>
          </a:prstGeom>
          <a:noFill/>
          <a:ln w="9525">
            <a:noFill/>
          </a:ln>
        </p:spPr>
        <p:txBody>
          <a:bodyPr wrap="square" anchor="t" anchorCtr="0">
            <a:spAutoFit/>
          </a:bodyPr>
          <a:p>
            <a:r>
              <a:rPr lang="zh-CN" altLang="en-US" sz="3200">
                <a:latin typeface="Times New Roman" panose="02020603050405020304" charset="0"/>
                <a:ea typeface="宋体" panose="02010600030101010101" pitchFamily="2" charset="-122"/>
              </a:rPr>
              <a:t> </a:t>
            </a:r>
            <a:r>
              <a:rPr lang="en-US" altLang="zh-CN" sz="3200">
                <a:latin typeface="Times New Roman" panose="02020603050405020304" charset="0"/>
                <a:ea typeface="宋体" panose="02010600030101010101" pitchFamily="2" charset="-122"/>
              </a:rPr>
              <a:t>8.</a:t>
            </a:r>
            <a:r>
              <a:rPr lang="zh-CN" altLang="en-US" sz="3200">
                <a:latin typeface="Times New Roman" panose="02020603050405020304" charset="0"/>
                <a:ea typeface="宋体" panose="02010600030101010101" pitchFamily="2" charset="-122"/>
              </a:rPr>
              <a:t>Charlie</a:t>
            </a:r>
            <a:r>
              <a:rPr lang="zh-CN" altLang="en-US" sz="3200">
                <a:solidFill>
                  <a:srgbClr val="FF0000"/>
                </a:solidFill>
                <a:latin typeface="Times New Roman" panose="02020603050405020304" charset="0"/>
                <a:ea typeface="宋体" panose="02010600030101010101" pitchFamily="2" charset="-122"/>
              </a:rPr>
              <a:t> stepped off</a:t>
            </a:r>
            <a:r>
              <a:rPr lang="zh-CN" altLang="en-US" sz="3200">
                <a:latin typeface="Times New Roman" panose="02020603050405020304" charset="0"/>
                <a:ea typeface="宋体" panose="02010600030101010101" pitchFamily="2" charset="-122"/>
              </a:rPr>
              <a:t> the kerb and </a:t>
            </a:r>
            <a:r>
              <a:rPr lang="zh-CN" altLang="en-US" sz="3200">
                <a:solidFill>
                  <a:srgbClr val="FF0000"/>
                </a:solidFill>
                <a:latin typeface="Times New Roman" panose="02020603050405020304" charset="0"/>
                <a:ea typeface="宋体" panose="02010600030101010101" pitchFamily="2" charset="-122"/>
              </a:rPr>
              <a:t>bent down to examine</a:t>
            </a:r>
            <a:r>
              <a:rPr lang="zh-CN" altLang="en-US" sz="3200">
                <a:latin typeface="Times New Roman" panose="02020603050405020304" charset="0"/>
                <a:ea typeface="宋体" panose="02010600030101010101" pitchFamily="2" charset="-122"/>
              </a:rPr>
              <a:t> it.查理走下路边，弯下腰去检查它 Part of it was buried under the snow, but he </a:t>
            </a:r>
            <a:r>
              <a:rPr lang="zh-CN" altLang="en-US" sz="3200">
                <a:solidFill>
                  <a:srgbClr val="FF0000"/>
                </a:solidFill>
                <a:latin typeface="Times New Roman" panose="02020603050405020304" charset="0"/>
                <a:ea typeface="宋体" panose="02010600030101010101" pitchFamily="2" charset="-122"/>
              </a:rPr>
              <a:t>saw at once</a:t>
            </a:r>
            <a:r>
              <a:rPr lang="zh-CN" altLang="en-US" sz="3200">
                <a:latin typeface="Times New Roman" panose="02020603050405020304" charset="0"/>
                <a:ea typeface="宋体" panose="02010600030101010101" pitchFamily="2" charset="-122"/>
              </a:rPr>
              <a:t> what it was </a:t>
            </a:r>
            <a:r>
              <a:rPr lang="en-US" altLang="zh-CN" sz="3200">
                <a:latin typeface="Times New Roman" panose="02020603050405020304" charset="0"/>
                <a:ea typeface="宋体" panose="02010600030101010101" pitchFamily="2" charset="-122"/>
              </a:rPr>
              <a:t>i</a:t>
            </a:r>
            <a:r>
              <a:rPr lang="zh-CN" altLang="en-US" sz="3200">
                <a:latin typeface="Times New Roman" panose="02020603050405020304" charset="0"/>
                <a:ea typeface="宋体" panose="02010600030101010101" pitchFamily="2" charset="-122"/>
              </a:rPr>
              <a:t>t was a fifty-pence piece!</a:t>
            </a:r>
            <a:endParaRPr lang="zh-CN" altLang="en-US" sz="3200">
              <a:latin typeface="Times New Roman" panose="02020603050405020304" charset="0"/>
              <a:ea typeface="宋体" panose="02010600030101010101" pitchFamily="2" charset="-122"/>
            </a:endParaRPr>
          </a:p>
          <a:p>
            <a:endParaRPr lang="zh-CN" altLang="en-US" sz="3200">
              <a:latin typeface="Times New Roman" panose="02020603050405020304" charset="0"/>
              <a:ea typeface="宋体" panose="02010600030101010101" pitchFamily="2" charset="-122"/>
            </a:endParaRPr>
          </a:p>
          <a:p>
            <a:r>
              <a:rPr lang="en-US" altLang="zh-CN" sz="3200">
                <a:latin typeface="Times New Roman" panose="02020603050405020304" charset="0"/>
                <a:ea typeface="宋体" panose="02010600030101010101" pitchFamily="2" charset="-122"/>
              </a:rPr>
              <a:t>9.</a:t>
            </a:r>
            <a:r>
              <a:rPr lang="zh-CN" altLang="en-US" sz="3200">
                <a:latin typeface="Times New Roman" panose="02020603050405020304" charset="0"/>
                <a:ea typeface="宋体" panose="02010600030101010101" pitchFamily="2" charset="-122"/>
              </a:rPr>
              <a:t>Several people </a:t>
            </a:r>
            <a:r>
              <a:rPr lang="zh-CN" altLang="en-US" sz="3200">
                <a:solidFill>
                  <a:srgbClr val="FF0000"/>
                </a:solidFill>
                <a:latin typeface="Times New Roman" panose="02020603050405020304" charset="0"/>
                <a:ea typeface="宋体" panose="02010600030101010101" pitchFamily="2" charset="-122"/>
              </a:rPr>
              <a:t>went hurr</a:t>
            </a:r>
            <a:r>
              <a:rPr lang="en-US" altLang="zh-CN" sz="3200">
                <a:solidFill>
                  <a:srgbClr val="FF0000"/>
                </a:solidFill>
                <a:latin typeface="Times New Roman" panose="02020603050405020304" charset="0"/>
                <a:ea typeface="宋体" panose="02010600030101010101" pitchFamily="2" charset="-122"/>
              </a:rPr>
              <a:t>y</a:t>
            </a:r>
            <a:r>
              <a:rPr lang="zh-CN" altLang="en-US" sz="3200">
                <a:solidFill>
                  <a:srgbClr val="FF0000"/>
                </a:solidFill>
                <a:latin typeface="Times New Roman" panose="02020603050405020304" charset="0"/>
                <a:ea typeface="宋体" panose="02010600030101010101" pitchFamily="2" charset="-122"/>
              </a:rPr>
              <a:t>ing past him</a:t>
            </a:r>
            <a:r>
              <a:rPr lang="zh-CN" altLang="en-US" sz="3200">
                <a:latin typeface="Times New Roman" panose="02020603050405020304" charset="0"/>
                <a:ea typeface="宋体" panose="02010600030101010101" pitchFamily="2" charset="-122"/>
              </a:rPr>
              <a:t> on the pavement, </a:t>
            </a:r>
            <a:r>
              <a:rPr lang="zh-CN" altLang="en-US" sz="3200">
                <a:solidFill>
                  <a:srgbClr val="FF0000"/>
                </a:solidFill>
                <a:latin typeface="Times New Roman" panose="02020603050405020304" charset="0"/>
                <a:ea typeface="宋体" panose="02010600030101010101" pitchFamily="2" charset="-122"/>
              </a:rPr>
              <a:t>their chins sunk deep</a:t>
            </a:r>
            <a:r>
              <a:rPr lang="zh-CN" altLang="en-US" sz="3200">
                <a:latin typeface="Times New Roman" panose="02020603050405020304" charset="0"/>
                <a:ea typeface="宋体" panose="02010600030101010101" pitchFamily="2" charset="-122"/>
              </a:rPr>
              <a:t> </a:t>
            </a:r>
            <a:r>
              <a:rPr lang="zh-CN" altLang="en-US" sz="3200">
                <a:solidFill>
                  <a:srgbClr val="FF0000"/>
                </a:solidFill>
                <a:latin typeface="Times New Roman" panose="02020603050405020304" charset="0"/>
                <a:ea typeface="宋体" panose="02010600030101010101" pitchFamily="2" charset="-122"/>
              </a:rPr>
              <a:t>in the collars</a:t>
            </a:r>
            <a:r>
              <a:rPr lang="zh-CN" altLang="en-US" sz="3200">
                <a:latin typeface="Times New Roman" panose="02020603050405020304" charset="0"/>
                <a:ea typeface="宋体" panose="02010600030101010101" pitchFamily="2" charset="-122"/>
              </a:rPr>
              <a:t> of their coats, </a:t>
            </a:r>
            <a:r>
              <a:rPr lang="zh-CN" altLang="en-US" sz="3200">
                <a:solidFill>
                  <a:srgbClr val="FF0000"/>
                </a:solidFill>
                <a:latin typeface="Times New Roman" panose="02020603050405020304" charset="0"/>
                <a:ea typeface="宋体" panose="02010600030101010101" pitchFamily="2" charset="-122"/>
              </a:rPr>
              <a:t>their feet crunching in the snow</a:t>
            </a:r>
            <a:r>
              <a:rPr lang="zh-CN" altLang="en-US" sz="3200">
                <a:latin typeface="Times New Roman" panose="02020603050405020304" charset="0"/>
                <a:ea typeface="宋体" panose="02010600030101010101" pitchFamily="2" charset="-122"/>
              </a:rPr>
              <a:t>. 匆匆从他身边走过，他们的下巴深陷在大衣的领子里，脚在雪地里嘎吱作响None of them was searching for any money</a:t>
            </a:r>
            <a:r>
              <a:rPr lang="en-US" altLang="zh-CN" sz="3200">
                <a:latin typeface="Times New Roman" panose="02020603050405020304" charset="0"/>
                <a:ea typeface="宋体" panose="02010600030101010101" pitchFamily="2" charset="-122"/>
              </a:rPr>
              <a:t>; </a:t>
            </a:r>
            <a:r>
              <a:rPr lang="zh-CN" altLang="en-US" sz="3200">
                <a:latin typeface="Times New Roman" panose="02020603050405020304" charset="0"/>
                <a:ea typeface="宋体" panose="02010600030101010101" pitchFamily="2" charset="-122"/>
              </a:rPr>
              <a:t>none of them was </a:t>
            </a:r>
            <a:r>
              <a:rPr lang="zh-CN" altLang="en-US" sz="3200">
                <a:solidFill>
                  <a:srgbClr val="FF0000"/>
                </a:solidFill>
                <a:latin typeface="Times New Roman" panose="02020603050405020304" charset="0"/>
                <a:ea typeface="宋体" panose="02010600030101010101" pitchFamily="2" charset="-122"/>
              </a:rPr>
              <a:t>taking the slightest notice of</a:t>
            </a:r>
            <a:r>
              <a:rPr lang="zh-CN" altLang="en-US" sz="3200">
                <a:latin typeface="Times New Roman" panose="02020603050405020304" charset="0"/>
                <a:ea typeface="宋体" panose="02010600030101010101" pitchFamily="2" charset="-122"/>
              </a:rPr>
              <a:t> the small boy crouching in the gutter他们谁也没有注意到那个蜷缩在排水沟里的小男孩。.</a:t>
            </a:r>
            <a:endParaRPr lang="zh-CN" altLang="en-US" sz="3200">
              <a:latin typeface="Times New Roman" panose="02020603050405020304" charset="0"/>
              <a:ea typeface="宋体" panose="02010600030101010101" pitchFamily="2" charset="-122"/>
            </a:endParaRPr>
          </a:p>
          <a:p>
            <a:r>
              <a:rPr lang="zh-CN" altLang="en-US" sz="3200">
                <a:latin typeface="Times New Roman" panose="02020603050405020304" charset="0"/>
                <a:ea typeface="宋体" panose="02010600030101010101" pitchFamily="2" charset="-122"/>
              </a:rPr>
              <a:t>　　 </a:t>
            </a:r>
            <a:endParaRPr lang="zh-CN" altLang="en-US" sz="3200">
              <a:latin typeface="Times New Roman" panose="02020603050405020304" charset="0"/>
              <a:ea typeface="宋体" panose="02010600030101010101" pitchFamily="2" charset="-122"/>
            </a:endParaRPr>
          </a:p>
        </p:txBody>
      </p:sp>
      <p:sp>
        <p:nvSpPr>
          <p:cNvPr id="2" name="文本框 1"/>
          <p:cNvSpPr txBox="1"/>
          <p:nvPr/>
        </p:nvSpPr>
        <p:spPr>
          <a:xfrm>
            <a:off x="1765300" y="230505"/>
            <a:ext cx="772414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2884170" y="2162810"/>
            <a:ext cx="3770630"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9749155" y="2162810"/>
            <a:ext cx="158432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80975" y="2681605"/>
            <a:ext cx="370268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6408420" y="2681605"/>
            <a:ext cx="508571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10490" y="4095115"/>
            <a:ext cx="45847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文本框 1"/>
          <p:cNvSpPr txBox="1"/>
          <p:nvPr/>
        </p:nvSpPr>
        <p:spPr>
          <a:xfrm>
            <a:off x="0" y="1520190"/>
            <a:ext cx="12193270" cy="2861310"/>
          </a:xfrm>
          <a:prstGeom prst="rect">
            <a:avLst/>
          </a:prstGeom>
          <a:noFill/>
          <a:ln w="9525">
            <a:noFill/>
          </a:ln>
        </p:spPr>
        <p:txBody>
          <a:bodyPr wrap="square" anchor="t" anchorCtr="0">
            <a:spAutoFit/>
          </a:bodyPr>
          <a:p>
            <a:r>
              <a:rPr lang="en-US" altLang="zh-CN" sz="3600">
                <a:latin typeface="Times New Roman" panose="02020603050405020304" charset="0"/>
                <a:ea typeface="宋体" panose="02010600030101010101" pitchFamily="2" charset="-122"/>
              </a:rPr>
              <a:t>10.He </a:t>
            </a:r>
            <a:r>
              <a:rPr lang="zh-CN" altLang="en-US" sz="3600">
                <a:solidFill>
                  <a:srgbClr val="FF0000"/>
                </a:solidFill>
                <a:latin typeface="Times New Roman" panose="02020603050405020304" charset="0"/>
                <a:ea typeface="宋体" panose="02010600030101010101" pitchFamily="2" charset="-122"/>
              </a:rPr>
              <a:t>held it tightly between his shivering fingers, gazing down at it</a:t>
            </a:r>
            <a:r>
              <a:rPr lang="en-US" altLang="zh-CN" sz="3600">
                <a:solidFill>
                  <a:srgbClr val="FF0000"/>
                </a:solidFill>
                <a:latin typeface="Times New Roman" panose="02020603050405020304" charset="0"/>
                <a:ea typeface="宋体" panose="02010600030101010101" pitchFamily="2" charset="-122"/>
              </a:rPr>
              <a:t>. </a:t>
            </a:r>
            <a:r>
              <a:rPr lang="zh-CN" altLang="en-US" sz="3600">
                <a:solidFill>
                  <a:srgbClr val="FF0000"/>
                </a:solidFill>
                <a:latin typeface="Times New Roman" panose="02020603050405020304" charset="0"/>
                <a:ea typeface="宋体" panose="02010600030101010101" pitchFamily="2" charset="-122"/>
              </a:rPr>
              <a:t>他用颤抖的手指紧紧地捧着它，低头凝视着它。</a:t>
            </a:r>
            <a:r>
              <a:rPr lang="zh-CN" altLang="en-US" sz="3600">
                <a:latin typeface="Times New Roman" panose="02020603050405020304" charset="0"/>
                <a:ea typeface="宋体" panose="02010600030101010101" pitchFamily="2" charset="-122"/>
              </a:rPr>
              <a:t> It meant one thing to</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him at that moment, only one thing. It meant FOOD.</a:t>
            </a:r>
            <a:endParaRPr lang="zh-CN" altLang="en-US" sz="3600">
              <a:latin typeface="Times New Roman" panose="02020603050405020304" charset="0"/>
              <a:ea typeface="宋体" panose="02010600030101010101" pitchFamily="2" charset="-122"/>
            </a:endParaRPr>
          </a:p>
          <a:p>
            <a:r>
              <a:rPr lang="zh-CN" altLang="en-US" sz="3600">
                <a:latin typeface="Times New Roman" panose="02020603050405020304" charset="0"/>
                <a:ea typeface="宋体" panose="02010600030101010101" pitchFamily="2" charset="-122"/>
              </a:rPr>
              <a:t>　　 </a:t>
            </a:r>
            <a:endParaRPr lang="zh-CN" altLang="en-US" sz="3600">
              <a:latin typeface="Times New Roman" panose="02020603050405020304" charset="0"/>
              <a:ea typeface="宋体" panose="02010600030101010101" pitchFamily="2" charset="-122"/>
            </a:endParaRPr>
          </a:p>
        </p:txBody>
      </p:sp>
      <p:sp>
        <p:nvSpPr>
          <p:cNvPr id="2" name="文本框 1"/>
          <p:cNvSpPr txBox="1"/>
          <p:nvPr/>
        </p:nvSpPr>
        <p:spPr>
          <a:xfrm>
            <a:off x="1362710" y="1682750"/>
            <a:ext cx="105886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465" y="773430"/>
            <a:ext cx="12154535" cy="2553335"/>
          </a:xfrm>
          <a:prstGeom prst="rect">
            <a:avLst/>
          </a:prstGeom>
          <a:noFill/>
        </p:spPr>
        <p:txBody>
          <a:bodyPr wrap="square" rtlCol="0">
            <a:spAutoFit/>
          </a:bodyPr>
          <a:p>
            <a:r>
              <a:rPr lang="en-US" altLang="zh-CN" sz="3200"/>
              <a:t>Robbie Pruit, a generous person, inspired by the accident of having his bike stolen, repaired and donated the used bikes to people in need as well as teaching kids to fix their bikes, which not only promoted the feeling  of community but equipped the kids with a sense of accomplishment</a:t>
            </a:r>
            <a:r>
              <a:rPr lang="zh-CN" altLang="en-US" sz="3200"/>
              <a:t>成就感</a:t>
            </a:r>
            <a:r>
              <a:rPr lang="en-US" altLang="zh-CN" sz="3200"/>
              <a:t>. </a:t>
            </a:r>
            <a:endParaRPr lang="en-US" altLang="zh-CN" sz="3200"/>
          </a:p>
        </p:txBody>
      </p:sp>
      <p:sp>
        <p:nvSpPr>
          <p:cNvPr id="3" name="文本框 2"/>
          <p:cNvSpPr txBox="1"/>
          <p:nvPr/>
        </p:nvSpPr>
        <p:spPr>
          <a:xfrm>
            <a:off x="5807075" y="916305"/>
            <a:ext cx="140271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1352550" y="1445895"/>
            <a:ext cx="122936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5102860" y="1359535"/>
            <a:ext cx="132461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2785745" y="1866265"/>
            <a:ext cx="150685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4477385" y="2368550"/>
            <a:ext cx="185039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677670" y="2877820"/>
            <a:ext cx="279971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7" grpId="0" bldLvl="0" animBg="1"/>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3553" name="Rectangle 3"/>
          <p:cNvSpPr/>
          <p:nvPr/>
        </p:nvSpPr>
        <p:spPr>
          <a:xfrm>
            <a:off x="0" y="48260"/>
            <a:ext cx="12110720" cy="7293610"/>
          </a:xfrm>
          <a:prstGeom prst="rect">
            <a:avLst/>
          </a:prstGeom>
          <a:noFill/>
          <a:ln w="9525">
            <a:noFill/>
          </a:ln>
        </p:spPr>
        <p:txBody>
          <a:bodyPr wrap="square" anchor="t" anchorCtr="0">
            <a:spAutoFit/>
          </a:bodyPr>
          <a:p>
            <a:r>
              <a:rPr lang="en-US" altLang="zh-CN" sz="3600" b="1" dirty="0">
                <a:latin typeface="Times New Roman" panose="02020603050405020304" charset="0"/>
                <a:ea typeface="宋体" panose="02010600030101010101" pitchFamily="2" charset="-122"/>
                <a:cs typeface="Times New Roman" panose="02020603050405020304" charset="0"/>
              </a:rPr>
              <a:t>    </a:t>
            </a:r>
            <a:r>
              <a:rPr lang="en-US" altLang="zh-CN" sz="3600" b="1" i="1" dirty="0">
                <a:latin typeface="Times New Roman" panose="02020603050405020304" charset="0"/>
                <a:ea typeface="宋体" panose="02010600030101010101" pitchFamily="2" charset="-122"/>
                <a:cs typeface="Times New Roman" panose="02020603050405020304" charset="0"/>
              </a:rPr>
              <a:t>Charlie hadn't moved</a:t>
            </a:r>
            <a:r>
              <a:rPr lang="en-US" altLang="zh-CN" sz="3600" b="1" dirty="0">
                <a:latin typeface="Times New Roman" panose="02020603050405020304" charset="0"/>
                <a:ea typeface="宋体" panose="02010600030101010101" pitchFamily="2" charset="-122"/>
                <a:cs typeface="Times New Roman" panose="02020603050405020304" charset="0"/>
              </a:rPr>
              <a:t>. Standing very still</a:t>
            </a:r>
            <a:r>
              <a:rPr lang="zh-CN" altLang="en-US" sz="3600" b="1" dirty="0">
                <a:latin typeface="Times New Roman" panose="02020603050405020304" charset="0"/>
                <a:ea typeface="宋体" panose="02010600030101010101" pitchFamily="2" charset="-122"/>
                <a:cs typeface="Times New Roman" panose="02020603050405020304" charset="0"/>
              </a:rPr>
              <a:t>（呆立在那里）</a:t>
            </a:r>
            <a:r>
              <a:rPr lang="en-US" altLang="zh-CN" sz="3600" b="1" dirty="0">
                <a:latin typeface="Times New Roman" panose="02020603050405020304" charset="0"/>
                <a:ea typeface="宋体" panose="02010600030101010101" pitchFamily="2" charset="-122"/>
                <a:cs typeface="Times New Roman" panose="02020603050405020304" charset="0"/>
              </a:rPr>
              <a:t>, he held </a:t>
            </a:r>
            <a:r>
              <a:rPr lang="en-US" altLang="zh-CN" sz="3600" b="1" u="sng" dirty="0">
                <a:latin typeface="Times New Roman" panose="02020603050405020304" charset="0"/>
                <a:ea typeface="宋体" panose="02010600030101010101" pitchFamily="2" charset="-122"/>
                <a:cs typeface="Times New Roman" panose="02020603050405020304" charset="0"/>
              </a:rPr>
              <a:t>the Golden Ticket</a:t>
            </a:r>
            <a:r>
              <a:rPr lang="en-US" altLang="zh-CN" sz="3600" u="sng"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tightly with both </a:t>
            </a:r>
            <a:r>
              <a:rPr lang="en-US" altLang="zh-CN" sz="3600" b="1" u="sng" dirty="0">
                <a:latin typeface="Times New Roman" panose="02020603050405020304" charset="0"/>
                <a:ea typeface="宋体" panose="02010600030101010101" pitchFamily="2" charset="-122"/>
                <a:cs typeface="Times New Roman" panose="02020603050405020304" charset="0"/>
              </a:rPr>
              <a:t>hands</a:t>
            </a:r>
            <a:r>
              <a:rPr lang="en-US" altLang="zh-CN" sz="3600" b="1" dirty="0">
                <a:latin typeface="Times New Roman" panose="02020603050405020304" charset="0"/>
                <a:ea typeface="宋体" panose="02010600030101010101" pitchFamily="2" charset="-122"/>
                <a:cs typeface="Times New Roman" panose="02020603050405020304" charset="0"/>
              </a:rPr>
              <a:t>. The crowd pushing/jostling and shouting all around him人群在他周围推推搡搡，大声喊叫,</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he could hear his heart thumping away loudly somewhere in his throat他听得见自己的心在喉咙处剧烈地怦怦直跳.</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solidFill>
                  <a:srgbClr val="800000"/>
                </a:solidFill>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Suddenly, he felt quite dizzy. There was a peculiar floating sensation </a:t>
            </a:r>
            <a:r>
              <a:rPr lang="en-US" altLang="zh-CN" sz="3600" b="1" dirty="0">
                <a:latin typeface="Times New Roman" panose="02020603050405020304" charset="0"/>
                <a:ea typeface="宋体" panose="02010600030101010101" pitchFamily="2" charset="-122"/>
                <a:cs typeface="Times New Roman" panose="02020603050405020304" charset="0"/>
                <a:sym typeface="+mn-ea"/>
              </a:rPr>
              <a:t>有一种奇怪的飘浮感</a:t>
            </a:r>
            <a:r>
              <a:rPr lang="en-US" altLang="zh-CN" sz="3600" b="1" dirty="0">
                <a:latin typeface="Times New Roman" panose="02020603050405020304" charset="0"/>
                <a:ea typeface="宋体" panose="02010600030101010101" pitchFamily="2" charset="-122"/>
                <a:cs typeface="Times New Roman" panose="02020603050405020304" charset="0"/>
              </a:rPr>
              <a:t>coming over him, as though he were floating up in the air like a balloon漂浮在空中。. His feet didn't seem to be touching the ground at all.</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Feeling the crazy emotions of the crowd, </a:t>
            </a:r>
            <a:r>
              <a:rPr lang="en-US" altLang="zh-CN" sz="3600" b="1" u="sng" dirty="0">
                <a:latin typeface="Times New Roman" panose="02020603050405020304" charset="0"/>
                <a:ea typeface="宋体" panose="02010600030101010101" pitchFamily="2" charset="-122"/>
                <a:cs typeface="Times New Roman" panose="02020603050405020304" charset="0"/>
              </a:rPr>
              <a:t>Charlie</a:t>
            </a:r>
            <a:r>
              <a:rPr lang="en-US" altLang="zh-CN" sz="3600" b="1" dirty="0">
                <a:latin typeface="Times New Roman" panose="02020603050405020304" charset="0"/>
                <a:ea typeface="宋体" panose="02010600030101010101" pitchFamily="2" charset="-122"/>
                <a:cs typeface="Times New Roman" panose="02020603050405020304" charset="0"/>
              </a:rPr>
              <a:t> felt a sense of fear floating into his heart, he shouted at the shopkeeper for help at the top of his lungs</a:t>
            </a:r>
            <a:r>
              <a:rPr lang="zh-CN" altLang="en-US" sz="3600" b="1" dirty="0">
                <a:latin typeface="Times New Roman" panose="02020603050405020304" charset="0"/>
                <a:ea typeface="宋体" panose="02010600030101010101" pitchFamily="2" charset="-122"/>
                <a:cs typeface="Times New Roman" panose="02020603050405020304" charset="0"/>
              </a:rPr>
              <a:t>高声</a:t>
            </a:r>
            <a:r>
              <a:rPr lang="en-US" altLang="zh-CN" sz="3600" b="1" dirty="0">
                <a:latin typeface="Times New Roman" panose="02020603050405020304" charset="0"/>
                <a:ea typeface="宋体" panose="02010600030101010101" pitchFamily="2" charset="-122"/>
                <a:cs typeface="Times New Roman" panose="02020603050405020304" charset="0"/>
              </a:rPr>
              <a:t>.</a:t>
            </a:r>
            <a:endParaRPr lang="en-US" altLang="zh-CN" sz="3600" b="1" dirty="0">
              <a:solidFill>
                <a:srgbClr val="80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883785" y="181610"/>
            <a:ext cx="366458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0" y="1351915"/>
            <a:ext cx="712660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8162290" y="1720215"/>
            <a:ext cx="374396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63500" y="2409825"/>
            <a:ext cx="725424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79170" y="3467735"/>
            <a:ext cx="540004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7126605" y="4055110"/>
            <a:ext cx="449643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978650" y="6192520"/>
            <a:ext cx="409511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文本框 1"/>
          <p:cNvSpPr txBox="1"/>
          <p:nvPr/>
        </p:nvSpPr>
        <p:spPr>
          <a:xfrm>
            <a:off x="0" y="107315"/>
            <a:ext cx="12192635" cy="5969635"/>
          </a:xfrm>
          <a:prstGeom prst="rect">
            <a:avLst/>
          </a:prstGeom>
          <a:noFill/>
          <a:ln w="9525">
            <a:noFill/>
          </a:ln>
        </p:spPr>
        <p:txBody>
          <a:bodyPr wrap="square" anchor="t" anchorCtr="0">
            <a:spAutoFit/>
          </a:bodyPr>
          <a:p>
            <a:r>
              <a:rPr lang="zh-CN" altLang="en-US" sz="2600" dirty="0">
                <a:latin typeface="Arial" panose="020B0604020202020204" pitchFamily="34" charset="0"/>
                <a:ea typeface="宋体" panose="02010600030101010101" pitchFamily="2" charset="-122"/>
              </a:rPr>
              <a:t>续写备考建议：</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对于续写文本，同学们要学会快速理出故事基本要素：</a:t>
            </a:r>
            <a:r>
              <a:rPr lang="en-US" altLang="zh-CN" sz="2600" dirty="0">
                <a:latin typeface="Arial" panose="020B0604020202020204" pitchFamily="34" charset="0"/>
                <a:ea typeface="宋体" panose="02010600030101010101" pitchFamily="2" charset="-122"/>
              </a:rPr>
              <a:t>who</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when</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where</a:t>
            </a:r>
            <a:r>
              <a:rPr lang="zh-CN" altLang="en-US" sz="2600" dirty="0">
                <a:latin typeface="Arial" panose="020B0604020202020204" pitchFamily="34" charset="0"/>
                <a:ea typeface="宋体" panose="02010600030101010101" pitchFamily="2" charset="-122"/>
              </a:rPr>
              <a:t>， </a:t>
            </a:r>
            <a:r>
              <a:rPr lang="en-US" altLang="zh-CN" sz="2600" dirty="0">
                <a:latin typeface="Arial" panose="020B0604020202020204" pitchFamily="34" charset="0"/>
                <a:ea typeface="宋体" panose="02010600030101010101" pitchFamily="2" charset="-122"/>
              </a:rPr>
              <a:t>what, why, how </a:t>
            </a:r>
            <a:r>
              <a:rPr lang="zh-CN" altLang="en-US" sz="2600" dirty="0">
                <a:latin typeface="Arial" panose="020B0604020202020204" pitchFamily="34" charset="0"/>
                <a:ea typeface="宋体" panose="02010600030101010101" pitchFamily="2" charset="-122"/>
              </a:rPr>
              <a:t>等。</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zh-CN" sz="2600" dirty="0">
                <a:latin typeface="Arial" panose="020B0604020202020204" pitchFamily="34" charset="0"/>
                <a:ea typeface="宋体" panose="02010600030101010101" pitchFamily="2" charset="-122"/>
              </a:rPr>
              <a:t>重点解读：</a:t>
            </a:r>
            <a:r>
              <a:rPr lang="en-US" altLang="zh-CN" sz="2600" dirty="0">
                <a:solidFill>
                  <a:srgbClr val="FF0000"/>
                </a:solidFill>
                <a:latin typeface="Arial" panose="020B0604020202020204" pitchFamily="34" charset="0"/>
                <a:ea typeface="宋体" panose="02010600030101010101" pitchFamily="2" charset="-122"/>
              </a:rPr>
              <a:t>1)</a:t>
            </a:r>
            <a:r>
              <a:rPr lang="zh-CN" altLang="zh-CN" sz="2600" dirty="0">
                <a:solidFill>
                  <a:srgbClr val="FF0000"/>
                </a:solidFill>
                <a:latin typeface="Arial" panose="020B0604020202020204" pitchFamily="34" charset="0"/>
                <a:ea typeface="宋体" panose="02010600030101010101" pitchFamily="2" charset="-122"/>
              </a:rPr>
              <a:t>重点细节；</a:t>
            </a:r>
            <a:r>
              <a:rPr lang="en-US" altLang="zh-CN" sz="2600" dirty="0">
                <a:solidFill>
                  <a:srgbClr val="FF0000"/>
                </a:solidFill>
                <a:latin typeface="Arial" panose="020B0604020202020204" pitchFamily="34" charset="0"/>
                <a:ea typeface="宋体" panose="02010600030101010101" pitchFamily="2" charset="-122"/>
              </a:rPr>
              <a:t>2)</a:t>
            </a:r>
            <a:r>
              <a:rPr lang="zh-CN" altLang="zh-CN" sz="2600" dirty="0">
                <a:solidFill>
                  <a:srgbClr val="FF0000"/>
                </a:solidFill>
                <a:latin typeface="Arial" panose="020B0604020202020204" pitchFamily="34" charset="0"/>
                <a:ea typeface="宋体" panose="02010600030101010101" pitchFamily="2" charset="-122"/>
              </a:rPr>
              <a:t>主要情节发展；</a:t>
            </a:r>
            <a:r>
              <a:rPr lang="en-US" altLang="zh-CN" sz="2600" dirty="0">
                <a:solidFill>
                  <a:srgbClr val="FF0000"/>
                </a:solidFill>
                <a:latin typeface="Arial" panose="020B0604020202020204" pitchFamily="34" charset="0"/>
                <a:ea typeface="宋体" panose="02010600030101010101" pitchFamily="2" charset="-122"/>
              </a:rPr>
              <a:t>3)</a:t>
            </a:r>
            <a:r>
              <a:rPr lang="zh-CN" altLang="zh-CN" sz="2600" dirty="0">
                <a:solidFill>
                  <a:srgbClr val="FF0000"/>
                </a:solidFill>
                <a:latin typeface="Arial" panose="020B0604020202020204" pitchFamily="34" charset="0"/>
                <a:ea typeface="宋体" panose="02010600030101010101" pitchFamily="2" charset="-122"/>
              </a:rPr>
              <a:t>所给段落首句的关键词</a:t>
            </a:r>
            <a:r>
              <a:rPr lang="zh-CN" altLang="en-US" sz="2600" dirty="0">
                <a:solidFill>
                  <a:srgbClr val="FF0000"/>
                </a:solidFill>
                <a:latin typeface="Arial" panose="020B0604020202020204" pitchFamily="34" charset="0"/>
                <a:ea typeface="宋体" panose="02010600030101010101" pitchFamily="2" charset="-122"/>
              </a:rPr>
              <a:t>，</a:t>
            </a:r>
            <a:r>
              <a:rPr lang="zh-CN" altLang="zh-CN" sz="2600" dirty="0">
                <a:solidFill>
                  <a:srgbClr val="FF0000"/>
                </a:solidFill>
                <a:latin typeface="Arial" panose="020B0604020202020204" pitchFamily="34" charset="0"/>
                <a:ea typeface="宋体" panose="02010600030101010101" pitchFamily="2" charset="-122"/>
              </a:rPr>
              <a:t>寻找续写点；</a:t>
            </a:r>
            <a:r>
              <a:rPr lang="en-US" altLang="zh-CN" sz="2600" dirty="0">
                <a:solidFill>
                  <a:srgbClr val="FF0000"/>
                </a:solidFill>
                <a:latin typeface="Arial" panose="020B0604020202020204" pitchFamily="34" charset="0"/>
                <a:ea typeface="宋体" panose="02010600030101010101" pitchFamily="2" charset="-122"/>
              </a:rPr>
              <a:t>4)</a:t>
            </a:r>
            <a:r>
              <a:rPr lang="zh-CN" altLang="en-US" sz="2600" dirty="0">
                <a:solidFill>
                  <a:srgbClr val="FF0000"/>
                </a:solidFill>
                <a:latin typeface="Arial" panose="020B0604020202020204" pitchFamily="34" charset="0"/>
                <a:ea typeface="宋体" panose="02010600030101010101" pitchFamily="2" charset="-122"/>
              </a:rPr>
              <a:t>原文文本最后一段的文字要特别关注，找到延续下文的续写点</a:t>
            </a:r>
            <a:endParaRPr lang="en-US" altLang="zh-CN" sz="2600" dirty="0">
              <a:solidFill>
                <a:srgbClr val="FF0000"/>
              </a:solidFill>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 </a:t>
            </a:r>
            <a:r>
              <a:rPr lang="zh-CN" altLang="en-US" sz="2600" dirty="0">
                <a:latin typeface="Arial" panose="020B0604020202020204" pitchFamily="34" charset="0"/>
                <a:ea typeface="宋体" panose="02010600030101010101" pitchFamily="2" charset="-122"/>
              </a:rPr>
              <a:t>如果有标题，可以</a:t>
            </a:r>
            <a:r>
              <a:rPr lang="zh-CN" altLang="zh-CN" sz="2600" dirty="0">
                <a:latin typeface="Arial" panose="020B0604020202020204" pitchFamily="34" charset="0"/>
                <a:ea typeface="宋体" panose="02010600030101010101" pitchFamily="2" charset="-122"/>
              </a:rPr>
              <a:t>利用标题推断文章主旨方向；</a:t>
            </a:r>
            <a:r>
              <a:rPr lang="zh-CN" altLang="en-US" sz="2600" dirty="0">
                <a:latin typeface="Arial" panose="020B0604020202020204" pitchFamily="34" charset="0"/>
                <a:ea typeface="宋体" panose="02010600030101010101" pitchFamily="2" charset="-122"/>
              </a:rPr>
              <a:t>如果没有标题可以先通读文本，概括每段大意，确定主题或文章结尾，然后推断出前面情节。</a:t>
            </a:r>
            <a:endParaRPr lang="zh-CN" altLang="en-US" sz="2600" dirty="0">
              <a:latin typeface="Arial" panose="020B0604020202020204" pitchFamily="34" charset="0"/>
              <a:ea typeface="宋体" panose="02010600030101010101" pitchFamily="2" charset="-122"/>
            </a:endParaRPr>
          </a:p>
          <a:p>
            <a:r>
              <a:rPr lang="en-US" altLang="zh-CN" sz="2600" dirty="0">
                <a:solidFill>
                  <a:srgbClr val="FF0000"/>
                </a:solidFill>
                <a:latin typeface="Arial" panose="020B0604020202020204" pitchFamily="34" charset="0"/>
                <a:ea typeface="宋体" panose="02010600030101010101" pitchFamily="2" charset="-122"/>
              </a:rPr>
              <a:t>4.</a:t>
            </a:r>
            <a:r>
              <a:rPr lang="zh-CN" altLang="zh-CN" sz="2600" dirty="0">
                <a:solidFill>
                  <a:srgbClr val="FF0000"/>
                </a:solidFill>
                <a:latin typeface="Arial" panose="020B0604020202020204" pitchFamily="34" charset="0"/>
                <a:ea typeface="宋体" panose="02010600030101010101" pitchFamily="2" charset="-122"/>
              </a:rPr>
              <a:t>书写，排版和修正</a:t>
            </a:r>
            <a:endParaRPr lang="zh-CN" altLang="en-US" sz="2600" dirty="0">
              <a:solidFill>
                <a:srgbClr val="FF0000"/>
              </a:solidFill>
              <a:latin typeface="Arial" panose="020B0604020202020204" pitchFamily="34" charset="0"/>
              <a:ea typeface="宋体" panose="02010600030101010101" pitchFamily="2" charset="-122"/>
            </a:endParaRPr>
          </a:p>
          <a:p>
            <a:r>
              <a:rPr lang="zh-CN" altLang="en-US" sz="2600" dirty="0">
                <a:latin typeface="Arial" panose="020B0604020202020204" pitchFamily="34" charset="0"/>
                <a:ea typeface="宋体" panose="02010600030101010101" pitchFamily="2" charset="-122"/>
              </a:rPr>
              <a:t>如何寻找续写点：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通过从原文中去寻找重点细节和主要情节来找到续写点；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从第二段首句推断出第一段末尾的情节；</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从所给两段首句的关键词中找到设问点来</a:t>
            </a:r>
            <a:r>
              <a:rPr lang="zh-CN" altLang="en-US" sz="2600" dirty="0">
                <a:latin typeface="Arial" panose="020B0604020202020204" pitchFamily="34" charset="0"/>
                <a:ea typeface="宋体" panose="02010600030101010101" pitchFamily="2" charset="-122"/>
              </a:rPr>
              <a:t>一步一步推断出情节从而</a:t>
            </a:r>
            <a:r>
              <a:rPr lang="zh-CN" altLang="zh-CN" sz="2600" dirty="0">
                <a:latin typeface="Arial" panose="020B0604020202020204" pitchFamily="34" charset="0"/>
                <a:ea typeface="宋体" panose="02010600030101010101" pitchFamily="2" charset="-122"/>
              </a:rPr>
              <a:t>推动故事发展。</a:t>
            </a:r>
            <a:endParaRPr lang="en-US" altLang="zh-CN" sz="2600" dirty="0">
              <a:latin typeface="Arial" panose="020B0604020202020204" pitchFamily="34" charset="0"/>
              <a:ea typeface="宋体" panose="02010600030101010101" pitchFamily="2" charset="-122"/>
            </a:endParaRPr>
          </a:p>
          <a:p>
            <a:r>
              <a:rPr lang="zh-CN" altLang="en-US" sz="2600" b="1" dirty="0">
                <a:solidFill>
                  <a:srgbClr val="FF0000"/>
                </a:solidFill>
                <a:latin typeface="Arial" panose="020B0604020202020204" pitchFamily="34" charset="0"/>
                <a:ea typeface="宋体" panose="02010600030101010101" pitchFamily="2" charset="-122"/>
              </a:rPr>
              <a:t>最后的</a:t>
            </a:r>
            <a:r>
              <a:rPr lang="en-US" altLang="zh-CN" sz="2600" b="1" dirty="0">
                <a:solidFill>
                  <a:srgbClr val="FF0000"/>
                </a:solidFill>
                <a:latin typeface="Arial" panose="020B0604020202020204" pitchFamily="34" charset="0"/>
                <a:ea typeface="宋体" panose="02010600030101010101" pitchFamily="2" charset="-122"/>
              </a:rPr>
              <a:t>20</a:t>
            </a:r>
            <a:r>
              <a:rPr lang="zh-CN" altLang="en-US" sz="2600" b="1" dirty="0">
                <a:solidFill>
                  <a:srgbClr val="FF0000"/>
                </a:solidFill>
                <a:latin typeface="Arial" panose="020B0604020202020204" pitchFamily="34" charset="0"/>
                <a:ea typeface="宋体" panose="02010600030101010101" pitchFamily="2" charset="-122"/>
              </a:rPr>
              <a:t>天，我们要不懈努力，多多练习写作思路。加油！！！</a:t>
            </a:r>
            <a:r>
              <a:rPr lang="en-US" altLang="zh-CN" sz="2600" b="1" dirty="0">
                <a:solidFill>
                  <a:srgbClr val="FF0000"/>
                </a:solidFill>
                <a:latin typeface="Arial" panose="020B0604020202020204" pitchFamily="34" charset="0"/>
                <a:ea typeface="宋体" panose="02010600030101010101" pitchFamily="2" charset="-122"/>
              </a:rPr>
              <a:t>Fighting</a:t>
            </a:r>
            <a:r>
              <a:rPr lang="zh-CN" altLang="en-US" sz="2600" b="1" dirty="0">
                <a:solidFill>
                  <a:srgbClr val="FF0000"/>
                </a:solidFill>
                <a:latin typeface="Arial" panose="020B0604020202020204" pitchFamily="34" charset="0"/>
                <a:ea typeface="宋体" panose="02010600030101010101" pitchFamily="2" charset="-122"/>
              </a:rPr>
              <a:t>！！！</a:t>
            </a:r>
            <a:endParaRPr lang="zh-CN" altLang="zh-CN" sz="2600" b="1" dirty="0">
              <a:solidFill>
                <a:srgbClr val="FF0000"/>
              </a:solidFill>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1">
                                            <p:txEl>
                                              <p:charRg st="8" end="68"/>
                                            </p:txEl>
                                          </p:spTgt>
                                        </p:tgtEl>
                                        <p:attrNameLst>
                                          <p:attrName>style.visibility</p:attrName>
                                        </p:attrNameLst>
                                      </p:cBhvr>
                                      <p:to>
                                        <p:strVal val="visible"/>
                                      </p:to>
                                    </p:set>
                                    <p:animEffect transition="in" filter="blinds(horizontal)">
                                      <p:cBhvr>
                                        <p:cTn id="7" dur="500"/>
                                        <p:tgtEl>
                                          <p:spTgt spid="40961">
                                            <p:txEl>
                                              <p:charRg st="8"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0961">
                                            <p:txEl>
                                              <p:charRg st="68" end="140"/>
                                            </p:txEl>
                                          </p:spTgt>
                                        </p:tgtEl>
                                        <p:attrNameLst>
                                          <p:attrName>style.visibility</p:attrName>
                                        </p:attrNameLst>
                                      </p:cBhvr>
                                      <p:to>
                                        <p:strVal val="visible"/>
                                      </p:to>
                                    </p:set>
                                    <p:anim calcmode="lin" valueType="num">
                                      <p:cBhvr>
                                        <p:cTn id="12" dur="1000" fill="hold"/>
                                        <p:tgtEl>
                                          <p:spTgt spid="40961">
                                            <p:txEl>
                                              <p:charRg st="68" end="140"/>
                                            </p:txEl>
                                          </p:spTgt>
                                        </p:tgtEl>
                                        <p:attrNameLst>
                                          <p:attrName>ppt_x</p:attrName>
                                        </p:attrNameLst>
                                      </p:cBhvr>
                                      <p:tavLst>
                                        <p:tav tm="0">
                                          <p:val>
                                            <p:strVal val="#ppt_x-.2"/>
                                          </p:val>
                                        </p:tav>
                                        <p:tav tm="100000">
                                          <p:val>
                                            <p:strVal val="#ppt_x"/>
                                          </p:val>
                                        </p:tav>
                                      </p:tavLst>
                                    </p:anim>
                                    <p:anim calcmode="lin" valueType="num">
                                      <p:cBhvr>
                                        <p:cTn id="13" dur="1000" fill="hold"/>
                                        <p:tgtEl>
                                          <p:spTgt spid="40961">
                                            <p:txEl>
                                              <p:charRg st="68" end="14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0961">
                                            <p:txEl>
                                              <p:charRg st="68" end="14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1">
                                            <p:txEl>
                                              <p:charRg st="140" end="2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charRg st="206" end="2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1">
                                            <p:txEl>
                                              <p:charRg st="206" end="215"/>
                                            </p:txEl>
                                          </p:spTgt>
                                        </p:tgtEl>
                                        <p:attrNameLst>
                                          <p:attrName>style.visibility</p:attrName>
                                        </p:attrNameLst>
                                      </p:cBhvr>
                                      <p:to>
                                        <p:strVal val="visible"/>
                                      </p:to>
                                    </p:set>
                                    <p:animEffect transition="in" filter="blinds(horizontal)">
                                      <p:cBhvr>
                                        <p:cTn id="27" dur="500"/>
                                        <p:tgtEl>
                                          <p:spTgt spid="40961">
                                            <p:txEl>
                                              <p:charRg st="206"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961">
                                            <p:txEl>
                                              <p:charRg st="215" end="244"/>
                                            </p:txEl>
                                          </p:spTgt>
                                        </p:tgtEl>
                                        <p:attrNameLst>
                                          <p:attrName>style.visibility</p:attrName>
                                        </p:attrNameLst>
                                      </p:cBhvr>
                                      <p:to>
                                        <p:strVal val="visible"/>
                                      </p:to>
                                    </p:set>
                                    <p:anim calcmode="lin" valueType="num">
                                      <p:cBhvr additive="base">
                                        <p:cTn id="32" dur="500" fill="hold"/>
                                        <p:tgtEl>
                                          <p:spTgt spid="40961">
                                            <p:txEl>
                                              <p:charRg st="215" end="24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0961">
                                            <p:txEl>
                                              <p:charRg st="215" end="24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40961">
                                            <p:txEl>
                                              <p:charRg st="244" end="266"/>
                                            </p:txEl>
                                          </p:spTgt>
                                        </p:tgtEl>
                                        <p:attrNameLst>
                                          <p:attrName>style.visibility</p:attrName>
                                        </p:attrNameLst>
                                      </p:cBhvr>
                                      <p:to>
                                        <p:strVal val="visible"/>
                                      </p:to>
                                    </p:set>
                                    <p:anim calcmode="lin" valueType="num">
                                      <p:cBhvr>
                                        <p:cTn id="38" dur="1000" fill="hold"/>
                                        <p:tgtEl>
                                          <p:spTgt spid="40961">
                                            <p:txEl>
                                              <p:charRg st="244" end="266"/>
                                            </p:txEl>
                                          </p:spTgt>
                                        </p:tgtEl>
                                        <p:attrNameLst>
                                          <p:attrName>ppt_x</p:attrName>
                                        </p:attrNameLst>
                                      </p:cBhvr>
                                      <p:tavLst>
                                        <p:tav tm="0">
                                          <p:val>
                                            <p:strVal val="#ppt_x-.2"/>
                                          </p:val>
                                        </p:tav>
                                        <p:tav tm="100000">
                                          <p:val>
                                            <p:strVal val="#ppt_x"/>
                                          </p:val>
                                        </p:tav>
                                      </p:tavLst>
                                    </p:anim>
                                    <p:anim calcmode="lin" valueType="num">
                                      <p:cBhvr>
                                        <p:cTn id="39" dur="1000" fill="hold"/>
                                        <p:tgtEl>
                                          <p:spTgt spid="40961">
                                            <p:txEl>
                                              <p:charRg st="244" end="26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0961">
                                            <p:txEl>
                                              <p:charRg st="244" end="26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0961">
                                            <p:txEl>
                                              <p:charRg st="266" end="306"/>
                                            </p:txEl>
                                          </p:spTgt>
                                        </p:tgtEl>
                                        <p:attrNameLst>
                                          <p:attrName>style.visibility</p:attrName>
                                        </p:attrNameLst>
                                      </p:cBhvr>
                                      <p:to>
                                        <p:strVal val="visible"/>
                                      </p:to>
                                    </p:set>
                                    <p:animEffect transition="in" filter="blinds(horizontal)">
                                      <p:cBhvr>
                                        <p:cTn id="45" dur="500"/>
                                        <p:tgtEl>
                                          <p:spTgt spid="40961">
                                            <p:txEl>
                                              <p:charRg st="266" end="30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40961">
                                            <p:txEl>
                                              <p:charRg st="306" end="348"/>
                                            </p:txEl>
                                          </p:spTgt>
                                        </p:tgtEl>
                                        <p:attrNameLst>
                                          <p:attrName>style.visibility</p:attrName>
                                        </p:attrNameLst>
                                      </p:cBhvr>
                                      <p:to>
                                        <p:strVal val="visible"/>
                                      </p:to>
                                    </p:set>
                                    <p:anim calcmode="lin" valueType="num">
                                      <p:cBhvr>
                                        <p:cTn id="50" dur="1000" fill="hold"/>
                                        <p:tgtEl>
                                          <p:spTgt spid="40961">
                                            <p:txEl>
                                              <p:charRg st="306" end="348"/>
                                            </p:txEl>
                                          </p:spTgt>
                                        </p:tgtEl>
                                        <p:attrNameLst>
                                          <p:attrName>ppt_x</p:attrName>
                                        </p:attrNameLst>
                                      </p:cBhvr>
                                      <p:tavLst>
                                        <p:tav tm="0">
                                          <p:val>
                                            <p:strVal val="#ppt_x-.2"/>
                                          </p:val>
                                        </p:tav>
                                        <p:tav tm="100000">
                                          <p:val>
                                            <p:strVal val="#ppt_x"/>
                                          </p:val>
                                        </p:tav>
                                      </p:tavLst>
                                    </p:anim>
                                    <p:anim calcmode="lin" valueType="num">
                                      <p:cBhvr>
                                        <p:cTn id="51" dur="1000" fill="hold"/>
                                        <p:tgtEl>
                                          <p:spTgt spid="40961">
                                            <p:txEl>
                                              <p:charRg st="306" end="348"/>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40961">
                                            <p:txEl>
                                              <p:charRg st="306" end="34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9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7305" y="111760"/>
            <a:ext cx="12164695" cy="2553335"/>
          </a:xfrm>
          <a:prstGeom prst="rect">
            <a:avLst/>
          </a:prstGeom>
          <a:noFill/>
        </p:spPr>
        <p:txBody>
          <a:bodyPr wrap="square" rtlCol="0">
            <a:spAutoFit/>
          </a:bodyPr>
          <a:p>
            <a:r>
              <a:rPr lang="en-US" altLang="zh-CN" sz="3200"/>
              <a:t>1.</a:t>
            </a:r>
            <a:r>
              <a:rPr lang="zh-CN" altLang="en-US" sz="3200"/>
              <a:t>For most people, having things stolen feels like an offence. Robbie Pruitt admitted that he got </a:t>
            </a:r>
            <a:r>
              <a:rPr lang="en-US" altLang="zh-CN" sz="3200">
                <a:solidFill>
                  <a:srgbClr val="0000FF"/>
                </a:solidFill>
              </a:rPr>
              <a:t>mad</a:t>
            </a:r>
            <a:r>
              <a:rPr lang="zh-CN" altLang="en-US" sz="3200"/>
              <a:t>  when he discovered the theft of his mountain bike last September. But soon enough, his </a:t>
            </a:r>
            <a:r>
              <a:rPr lang="en-US" altLang="zh-CN" sz="3200">
                <a:solidFill>
                  <a:srgbClr val="0000FF"/>
                </a:solidFill>
              </a:rPr>
              <a:t>emotion</a:t>
            </a:r>
            <a:r>
              <a:rPr lang="zh-CN" altLang="en-US" sz="3200"/>
              <a:t>  took a turn. After letting go of his anger and frustration</a:t>
            </a:r>
            <a:r>
              <a:rPr lang="en-US" altLang="zh-CN" sz="3200"/>
              <a:t>(angry and frustrate)</a:t>
            </a:r>
            <a:r>
              <a:rPr lang="zh-CN" altLang="en-US" sz="3200"/>
              <a:t>, </a:t>
            </a:r>
            <a:r>
              <a:rPr lang="zh-CN" altLang="en-US" sz="3200">
                <a:solidFill>
                  <a:srgbClr val="FF0000"/>
                </a:solidFill>
              </a:rPr>
              <a:t>he found himself on a road to sympathy </a:t>
            </a:r>
            <a:r>
              <a:rPr lang="en-US" altLang="zh-CN" sz="3200">
                <a:solidFill>
                  <a:srgbClr val="0000FF"/>
                </a:solidFill>
              </a:rPr>
              <a:t>instead</a:t>
            </a:r>
            <a:r>
              <a:rPr lang="zh-CN" altLang="en-US" sz="3200">
                <a:solidFill>
                  <a:srgbClr val="FF0000"/>
                </a:solidFill>
              </a:rPr>
              <a:t> </a:t>
            </a:r>
            <a:r>
              <a:rPr lang="zh-CN" altLang="en-US" sz="3200"/>
              <a:t>.</a:t>
            </a:r>
            <a:endParaRPr lang="zh-CN" altLang="en-US" sz="3200"/>
          </a:p>
        </p:txBody>
      </p:sp>
      <p:sp>
        <p:nvSpPr>
          <p:cNvPr id="6" name="文本框 5"/>
          <p:cNvSpPr txBox="1"/>
          <p:nvPr/>
        </p:nvSpPr>
        <p:spPr>
          <a:xfrm>
            <a:off x="5730875" y="217170"/>
            <a:ext cx="107632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9874250" y="727710"/>
            <a:ext cx="97091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4732020" y="1698625"/>
            <a:ext cx="360553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27305" y="3322955"/>
            <a:ext cx="12192000" cy="2553335"/>
          </a:xfrm>
          <a:prstGeom prst="rect">
            <a:avLst/>
          </a:prstGeom>
          <a:noFill/>
        </p:spPr>
        <p:txBody>
          <a:bodyPr wrap="square" rtlCol="0">
            <a:spAutoFit/>
          </a:bodyPr>
          <a:p>
            <a:r>
              <a:rPr lang="en-US" altLang="zh-CN" sz="3200"/>
              <a:t>2.</a:t>
            </a:r>
            <a:r>
              <a:rPr lang="zh-CN" altLang="en-US" sz="3200"/>
              <a:t>For Pruitt, a keen bicyclist骑自行车爱好者, the first thing to do was </a:t>
            </a:r>
            <a:r>
              <a:rPr lang="en-US" altLang="zh-CN" sz="3200">
                <a:solidFill>
                  <a:srgbClr val="0000FF"/>
                </a:solidFill>
              </a:rPr>
              <a:t>replace</a:t>
            </a:r>
            <a:r>
              <a:rPr lang="zh-CN" altLang="en-US" sz="3200"/>
              <a:t>  his stolen bike. But when he went bike shopping, he found few available很难买到，which got him thinking使他思考: What if the </a:t>
            </a:r>
            <a:r>
              <a:rPr lang="en-US" altLang="zh-CN" sz="3200">
                <a:solidFill>
                  <a:srgbClr val="0000FF"/>
                </a:solidFill>
              </a:rPr>
              <a:t>lack</a:t>
            </a:r>
            <a:r>
              <a:rPr lang="zh-CN" altLang="en-US" sz="3200"/>
              <a:t> of bikes was Covid-19 related, and what if the person who’d taken his bike really needed </a:t>
            </a:r>
            <a:r>
              <a:rPr lang="en-US" altLang="zh-CN" sz="3200">
                <a:solidFill>
                  <a:srgbClr val="0000FF"/>
                </a:solidFill>
              </a:rPr>
              <a:t>transportation</a:t>
            </a:r>
            <a:r>
              <a:rPr lang="zh-CN" altLang="en-US" sz="3200"/>
              <a:t>  to get to work?</a:t>
            </a:r>
            <a:endParaRPr lang="zh-CN" altLang="en-US" sz="3200"/>
          </a:p>
        </p:txBody>
      </p:sp>
      <p:sp>
        <p:nvSpPr>
          <p:cNvPr id="10" name="文本框 9"/>
          <p:cNvSpPr txBox="1"/>
          <p:nvPr/>
        </p:nvSpPr>
        <p:spPr>
          <a:xfrm>
            <a:off x="2273935" y="3416935"/>
            <a:ext cx="259143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148590" y="4415790"/>
            <a:ext cx="218249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5509895" y="4415155"/>
            <a:ext cx="282765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0" grpId="0" bldLvl="0" animBg="1"/>
      <p:bldP spid="11" grpId="0" bldLvl="0" animBg="1"/>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92000" cy="4523105"/>
          </a:xfrm>
          <a:prstGeom prst="rect">
            <a:avLst/>
          </a:prstGeom>
          <a:noFill/>
        </p:spPr>
        <p:txBody>
          <a:bodyPr wrap="square" rtlCol="0">
            <a:spAutoFit/>
          </a:bodyPr>
          <a:p>
            <a:r>
              <a:rPr lang="zh-CN" altLang="en-US" sz="3200">
                <a:latin typeface="Calibri" panose="020F0502020204030204" charset="0"/>
                <a:cs typeface="Calibri" panose="020F0502020204030204" charset="0"/>
              </a:rPr>
              <a:t>With that thought in mind有了这样的想法, Pruitt </a:t>
            </a:r>
            <a:r>
              <a:rPr lang="en-US" altLang="zh-CN" sz="3200">
                <a:solidFill>
                  <a:srgbClr val="0000FF"/>
                </a:solidFill>
                <a:latin typeface="Calibri" panose="020F0502020204030204" charset="0"/>
                <a:cs typeface="Calibri" panose="020F0502020204030204" charset="0"/>
              </a:rPr>
              <a:t>came up with</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 a plan and posted it on the community website. He </a:t>
            </a:r>
            <a:r>
              <a:rPr lang="en-US" altLang="zh-CN" sz="3200">
                <a:solidFill>
                  <a:srgbClr val="0000FF"/>
                </a:solidFill>
                <a:latin typeface="Calibri" panose="020F0502020204030204" charset="0"/>
                <a:cs typeface="Calibri" panose="020F0502020204030204" charset="0"/>
              </a:rPr>
              <a:t>offered</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to fix bikes free of charge 免费for anyone who needed it. He also asked for unwanted bikes, which he would repair-again </a:t>
            </a:r>
            <a:r>
              <a:rPr lang="en-US" altLang="zh-CN" sz="3200">
                <a:solidFill>
                  <a:srgbClr val="0000FF"/>
                </a:solidFill>
                <a:latin typeface="Calibri" panose="020F0502020204030204" charset="0"/>
                <a:cs typeface="Calibri" panose="020F0502020204030204" charset="0"/>
              </a:rPr>
              <a:t>for free</a:t>
            </a:r>
            <a:r>
              <a:rPr lang="zh-CN" altLang="en-US" sz="3200">
                <a:latin typeface="Calibri" panose="020F0502020204030204" charset="0"/>
                <a:cs typeface="Calibri" panose="020F0502020204030204" charset="0"/>
              </a:rPr>
              <a:t>. And then he would donate them to folks who could truly use them but didn’t have the </a:t>
            </a:r>
            <a:r>
              <a:rPr lang="en-US" altLang="zh-CN" sz="3200">
                <a:latin typeface="Calibri" panose="020F0502020204030204" charset="0"/>
                <a:cs typeface="Calibri" panose="020F0502020204030204" charset="0"/>
              </a:rPr>
              <a:t>budget</a:t>
            </a:r>
            <a:r>
              <a:rPr lang="zh-CN" altLang="en-US" sz="3200">
                <a:latin typeface="Calibri" panose="020F0502020204030204" charset="0"/>
                <a:cs typeface="Calibri" panose="020F0502020204030204" charset="0"/>
              </a:rPr>
              <a:t>  to buy one.</a:t>
            </a:r>
            <a:endParaRPr lang="zh-CN" altLang="en-US"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The day the post went live发布帖子, Pruitt received thirty  </a:t>
            </a:r>
            <a:r>
              <a:rPr lang="en-US" altLang="zh-CN" sz="3200">
                <a:solidFill>
                  <a:srgbClr val="0000FF"/>
                </a:solidFill>
                <a:latin typeface="Calibri" panose="020F0502020204030204" charset="0"/>
                <a:cs typeface="Calibri" panose="020F0502020204030204" charset="0"/>
              </a:rPr>
              <a:t>used</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bicycles. Then came more than 500  </a:t>
            </a:r>
            <a:r>
              <a:rPr lang="en-US" altLang="zh-CN" sz="3200">
                <a:solidFill>
                  <a:srgbClr val="0000FF"/>
                </a:solidFill>
                <a:latin typeface="Calibri" panose="020F0502020204030204" charset="0"/>
                <a:cs typeface="Calibri" panose="020F0502020204030204" charset="0"/>
              </a:rPr>
              <a:t>enquiries</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for detailed information. By the end of 2020, Pruitt had repaired （</a:t>
            </a:r>
            <a:r>
              <a:rPr lang="en-US" altLang="zh-CN" sz="3200">
                <a:latin typeface="Calibri" panose="020F0502020204030204" charset="0"/>
                <a:cs typeface="Calibri" panose="020F0502020204030204" charset="0"/>
              </a:rPr>
              <a:t>repair)</a:t>
            </a:r>
            <a:r>
              <a:rPr lang="zh-CN" altLang="en-US" sz="3200">
                <a:latin typeface="Calibri" panose="020F0502020204030204" charset="0"/>
                <a:cs typeface="Calibri" panose="020F0502020204030204" charset="0"/>
              </a:rPr>
              <a:t>more than 140 for donation or to be </a:t>
            </a:r>
            <a:r>
              <a:rPr lang="en-US" altLang="zh-CN" sz="3200">
                <a:solidFill>
                  <a:srgbClr val="0000FF"/>
                </a:solidFill>
                <a:latin typeface="Calibri" panose="020F0502020204030204" charset="0"/>
                <a:cs typeface="Calibri" panose="020F0502020204030204" charset="0"/>
              </a:rPr>
              <a:t>returned</a:t>
            </a:r>
            <a:r>
              <a:rPr lang="zh-CN" altLang="en-US" sz="3200">
                <a:latin typeface="Calibri" panose="020F0502020204030204" charset="0"/>
                <a:cs typeface="Calibri" panose="020F0502020204030204" charset="0"/>
              </a:rPr>
              <a:t> to their owners.</a:t>
            </a:r>
            <a:endParaRPr lang="zh-CN" altLang="en-US" sz="3200">
              <a:latin typeface="Calibri" panose="020F0502020204030204" charset="0"/>
              <a:cs typeface="Calibri" panose="020F0502020204030204" charset="0"/>
            </a:endParaRPr>
          </a:p>
        </p:txBody>
      </p:sp>
      <p:sp>
        <p:nvSpPr>
          <p:cNvPr id="12" name="文本框 11"/>
          <p:cNvSpPr txBox="1"/>
          <p:nvPr/>
        </p:nvSpPr>
        <p:spPr>
          <a:xfrm>
            <a:off x="94615" y="83185"/>
            <a:ext cx="429387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0676255" y="574040"/>
            <a:ext cx="116141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4615" y="1103630"/>
            <a:ext cx="116141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3145155" y="2543810"/>
            <a:ext cx="142938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4470400" y="3543300"/>
            <a:ext cx="209105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5" grpId="0" bldLvl="0" animBg="1"/>
      <p:bldP spid="6" grpId="0" bldLvl="0" animBg="1"/>
      <p:bldP spid="7"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55" y="217805"/>
            <a:ext cx="12183745" cy="50158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Pruitt tries to give his donations to families that are </a:t>
            </a:r>
            <a:r>
              <a:rPr lang="en-US" altLang="zh-CN" sz="3200">
                <a:solidFill>
                  <a:srgbClr val="0000FF"/>
                </a:solidFill>
                <a:latin typeface="Times New Roman" panose="02020603050405020304" charset="0"/>
                <a:cs typeface="Times New Roman" panose="02020603050405020304" charset="0"/>
              </a:rPr>
              <a:t>truly</a:t>
            </a:r>
            <a:r>
              <a:rPr lang="zh-CN" altLang="en-US" sz="3200">
                <a:latin typeface="Times New Roman" panose="02020603050405020304" charset="0"/>
                <a:cs typeface="Times New Roman" panose="02020603050405020304" charset="0"/>
              </a:rPr>
              <a:t> struggling.     </a:t>
            </a:r>
            <a:r>
              <a:rPr lang="en-US" altLang="zh-CN" sz="3200">
                <a:solidFill>
                  <a:srgbClr val="0000FF"/>
                </a:solidFill>
                <a:latin typeface="Times New Roman" panose="02020603050405020304" charset="0"/>
                <a:cs typeface="Times New Roman" panose="02020603050405020304" charset="0"/>
              </a:rPr>
              <a:t>Beyond</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simply satisfying a material need, he has provided an opportunity for kids in his neighborhood to learn how to fix their own bikes.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In addition to </a:t>
            </a:r>
            <a:r>
              <a:rPr lang="en-US" altLang="zh-CN" sz="3200">
                <a:solidFill>
                  <a:srgbClr val="0000FF"/>
                </a:solidFill>
                <a:latin typeface="Times New Roman" panose="02020603050405020304" charset="0"/>
                <a:cs typeface="Times New Roman" panose="02020603050405020304" charset="0"/>
              </a:rPr>
              <a:t>practical</a:t>
            </a:r>
            <a:r>
              <a:rPr lang="zh-CN" altLang="en-US" sz="3200">
                <a:latin typeface="Times New Roman" panose="02020603050405020304" charset="0"/>
                <a:cs typeface="Times New Roman" panose="02020603050405020304" charset="0"/>
              </a:rPr>
              <a:t> skills, Pruitt’s lessons teach teamwork, encourage self-worth, and promote feelings of community. </a:t>
            </a:r>
            <a:r>
              <a:rPr lang="en-US" altLang="zh-CN" sz="3200">
                <a:solidFill>
                  <a:srgbClr val="0000FF"/>
                </a:solidFill>
                <a:latin typeface="Times New Roman" panose="02020603050405020304" charset="0"/>
                <a:cs typeface="Times New Roman" panose="02020603050405020304" charset="0"/>
              </a:rPr>
              <a:t>Meanwhile</a:t>
            </a:r>
            <a:r>
              <a:rPr lang="zh-CN" altLang="en-US" sz="3200">
                <a:latin typeface="Times New Roman" panose="02020603050405020304" charset="0"/>
                <a:cs typeface="Times New Roman" panose="02020603050405020304" charset="0"/>
              </a:rPr>
              <a:t>, the kids have gained a sense of accomplishment.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“It’s a really great </a:t>
            </a:r>
            <a:r>
              <a:rPr lang="en-US" altLang="zh-CN" sz="3200">
                <a:solidFill>
                  <a:srgbClr val="0000FF"/>
                </a:solidFill>
                <a:latin typeface="Times New Roman" panose="02020603050405020304" charset="0"/>
                <a:cs typeface="Times New Roman" panose="02020603050405020304" charset="0"/>
              </a:rPr>
              <a:t>experience</a:t>
            </a:r>
            <a:r>
              <a:rPr lang="zh-CN" altLang="en-US" sz="3200">
                <a:latin typeface="Times New Roman" panose="02020603050405020304" charset="0"/>
                <a:cs typeface="Times New Roman" panose="02020603050405020304" charset="0"/>
              </a:rPr>
              <a:t>  for kids,” said a neighbor in an interview with the local newspaper. “Pruitt is certainly providing a </a:t>
            </a:r>
            <a:r>
              <a:rPr lang="en-US" altLang="zh-CN" sz="3200">
                <a:solidFill>
                  <a:srgbClr val="0000FF"/>
                </a:solidFill>
                <a:latin typeface="Times New Roman" panose="02020603050405020304" charset="0"/>
                <a:cs typeface="Times New Roman" panose="02020603050405020304" charset="0"/>
              </a:rPr>
              <a:t>service</a:t>
            </a:r>
            <a:r>
              <a:rPr lang="zh-CN" altLang="en-US" sz="3200">
                <a:solidFill>
                  <a:srgbClr val="0000FF"/>
                </a:solidFill>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 but it’s not just the bikes. It’s the relationships in the community. It’s the </a:t>
            </a:r>
            <a:r>
              <a:rPr lang="en-US" altLang="zh-CN" sz="3200">
                <a:solidFill>
                  <a:srgbClr val="0000FF"/>
                </a:solidFill>
                <a:latin typeface="Times New Roman" panose="02020603050405020304" charset="0"/>
                <a:cs typeface="Times New Roman" panose="02020603050405020304" charset="0"/>
              </a:rPr>
              <a:t>impact</a:t>
            </a:r>
            <a:r>
              <a:rPr lang="zh-CN" altLang="en-US" sz="3200">
                <a:latin typeface="Times New Roman" panose="02020603050405020304" charset="0"/>
                <a:cs typeface="Times New Roman" panose="02020603050405020304" charset="0"/>
              </a:rPr>
              <a:t>  he can make on people.”</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55" y="1262380"/>
            <a:ext cx="12183745" cy="1568450"/>
          </a:xfrm>
          <a:prstGeom prst="rect">
            <a:avLst/>
          </a:prstGeom>
          <a:noFill/>
        </p:spPr>
        <p:txBody>
          <a:bodyPr wrap="square" rtlCol="0">
            <a:spAutoFit/>
          </a:bodyPr>
          <a:p>
            <a:r>
              <a:rPr lang="zh-CN" altLang="en-US" sz="3200"/>
              <a:t>人类没有同其他动物蜕皮一样简单。变化的开端令人不安。这个过程很累人。我们还准备好，伤害就会改变我们。我看到了我们的蜥蜴，生的，几乎是新的。</a:t>
            </a:r>
            <a:endParaRPr lang="zh-CN" altLang="en-US" sz="3200"/>
          </a:p>
        </p:txBody>
      </p:sp>
      <p:sp>
        <p:nvSpPr>
          <p:cNvPr id="5" name="文本框 4"/>
          <p:cNvSpPr txBox="1"/>
          <p:nvPr/>
        </p:nvSpPr>
        <p:spPr>
          <a:xfrm>
            <a:off x="94615" y="3274695"/>
            <a:ext cx="12155170" cy="2306955"/>
          </a:xfrm>
          <a:prstGeom prst="rect">
            <a:avLst/>
          </a:prstGeom>
          <a:noFill/>
        </p:spPr>
        <p:txBody>
          <a:bodyPr wrap="square" rtlCol="0">
            <a:spAutoFit/>
          </a:bodyPr>
          <a:p>
            <a:r>
              <a:rPr lang="zh-CN" altLang="en-US" sz="3600"/>
              <a:t>Humans do not shed skin as easily as other animals. The beginning of change is upsetting. The process is tiring. Damage changes us before we are ready. I see our lizard, raw and nearly new.</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109220"/>
            <a:ext cx="12172950" cy="4831080"/>
          </a:xfrm>
          <a:prstGeom prst="rect">
            <a:avLst/>
          </a:prstGeom>
          <a:noFill/>
        </p:spPr>
        <p:txBody>
          <a:bodyPr wrap="square" rtlCol="0">
            <a:spAutoFit/>
          </a:bodyPr>
          <a:p>
            <a:r>
              <a:rPr lang="zh-CN" altLang="en-US" sz="2800"/>
              <a:t>2019.6月 6 感谢信</a:t>
            </a:r>
            <a:endParaRPr lang="zh-CN" altLang="en-US" sz="2800"/>
          </a:p>
          <a:p>
            <a:r>
              <a:rPr lang="zh-CN" altLang="en-US" sz="2800"/>
              <a:t>  假定你是李华，经常帮助你学习英语的朋友Alex即将返回自己的国家。请给他写一封邮件，内容包括：</a:t>
            </a:r>
            <a:endParaRPr lang="zh-CN" altLang="en-US" sz="2800"/>
          </a:p>
          <a:p>
            <a:r>
              <a:rPr lang="zh-CN" altLang="en-US" sz="2800"/>
              <a:t>1. 表示感谢；</a:t>
            </a:r>
            <a:endParaRPr lang="zh-CN" altLang="en-US" sz="2800"/>
          </a:p>
          <a:p>
            <a:r>
              <a:rPr lang="zh-CN" altLang="en-US" sz="2800"/>
              <a:t>2. 回顾Alex对你的帮助；</a:t>
            </a:r>
            <a:endParaRPr lang="zh-CN" altLang="en-US" sz="2800"/>
          </a:p>
          <a:p>
            <a:r>
              <a:rPr lang="zh-CN" altLang="en-US" sz="2800"/>
              <a:t>3. 临别祝愿。</a:t>
            </a:r>
            <a:endParaRPr lang="zh-CN" altLang="en-US" sz="2800"/>
          </a:p>
          <a:p>
            <a:r>
              <a:rPr lang="zh-CN" altLang="en-US" sz="2800"/>
              <a:t>注意：</a:t>
            </a:r>
            <a:endParaRPr lang="zh-CN" altLang="en-US" sz="2800"/>
          </a:p>
          <a:p>
            <a:r>
              <a:rPr lang="zh-CN" altLang="en-US" sz="2800"/>
              <a:t>1.词数80左右；2. 可适当增加细节，使行文连贯。</a:t>
            </a:r>
            <a:endParaRPr lang="zh-CN" altLang="en-US" sz="2800"/>
          </a:p>
          <a:p>
            <a:endParaRPr lang="zh-CN" altLang="en-US" sz="2800"/>
          </a:p>
          <a:p>
            <a:endParaRPr lang="zh-CN" altLang="en-US" sz="2800"/>
          </a:p>
          <a:p>
            <a:r>
              <a:rPr lang="en-US" altLang="zh-CN" sz="2800"/>
              <a:t>                </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428625"/>
            <a:ext cx="12183110" cy="4523105"/>
          </a:xfrm>
          <a:prstGeom prst="rect">
            <a:avLst/>
          </a:prstGeom>
          <a:noFill/>
        </p:spPr>
        <p:txBody>
          <a:bodyPr wrap="square" rtlCol="0">
            <a:spAutoFit/>
          </a:bodyPr>
          <a:p>
            <a:r>
              <a:rPr lang="zh-CN" altLang="en-US" sz="3200"/>
              <a:t>问题：</a:t>
            </a:r>
            <a:endParaRPr lang="zh-CN" altLang="en-US" sz="3200"/>
          </a:p>
          <a:p>
            <a:r>
              <a:rPr lang="zh-CN" altLang="en-US" sz="3200"/>
              <a:t>回顾帮助的例子</a:t>
            </a:r>
            <a:r>
              <a:rPr lang="zh-CN" altLang="en-US" sz="3200">
                <a:solidFill>
                  <a:srgbClr val="FF0000"/>
                </a:solidFill>
              </a:rPr>
              <a:t>没有细节、不够真挚</a:t>
            </a:r>
            <a:r>
              <a:rPr lang="zh-CN" altLang="en-US" sz="3200"/>
              <a:t>   </a:t>
            </a:r>
            <a:endParaRPr lang="zh-CN" altLang="en-US" sz="3200"/>
          </a:p>
          <a:p>
            <a:endParaRPr lang="zh-CN" altLang="en-US" sz="3200"/>
          </a:p>
          <a:p>
            <a:r>
              <a:rPr lang="zh-CN" altLang="en-US" sz="3200"/>
              <a:t>解决策略：</a:t>
            </a:r>
            <a:endParaRPr lang="zh-CN" altLang="en-US" sz="3200"/>
          </a:p>
          <a:p>
            <a:r>
              <a:rPr lang="zh-CN" altLang="en-US" sz="3200"/>
              <a:t>积累具体的例子，写作中宜详略结合，尤其像感谢信，举的例子要真挚，凸显出感谢的情感   </a:t>
            </a:r>
            <a:endParaRPr lang="zh-CN" altLang="en-US" sz="3200"/>
          </a:p>
          <a:p>
            <a:endParaRPr lang="zh-CN" altLang="en-US" sz="3200"/>
          </a:p>
          <a:p>
            <a:r>
              <a:rPr lang="zh-CN" altLang="en-US" sz="3200">
                <a:sym typeface="+mn-ea"/>
              </a:rPr>
              <a:t>各段内容</a:t>
            </a:r>
            <a:endParaRPr lang="zh-CN" altLang="en-US" sz="3200"/>
          </a:p>
          <a:p>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p:cTn id="7"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3" end="3"/>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 calcmode="lin" valueType="num">
                                      <p:cBhvr>
                                        <p:cTn id="1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0"/>
            <a:ext cx="12155170"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Your stay here has made me a time so joyful and inspirational and it's such a hard thing for me to say farewell.</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Surely, </a:t>
            </a:r>
            <a:r>
              <a:rPr lang="zh-CN" altLang="en-US" sz="3200">
                <a:solidFill>
                  <a:srgbClr val="0000FF"/>
                </a:solidFill>
                <a:latin typeface="Times New Roman" panose="02020603050405020304" charset="0"/>
                <a:cs typeface="Times New Roman" panose="02020603050405020304" charset="0"/>
              </a:rPr>
              <a:t>it’s your encouragement and instruction that've helped improve my English especially speaking,</a:t>
            </a:r>
            <a:r>
              <a:rPr lang="zh-CN" altLang="en-US" sz="3200">
                <a:latin typeface="Times New Roman" panose="02020603050405020304" charset="0"/>
                <a:cs typeface="Times New Roman" panose="02020603050405020304" charset="0"/>
              </a:rPr>
              <a:t> which could have been embarrassing and frustrating for me. </a:t>
            </a:r>
            <a:r>
              <a:rPr lang="zh-CN" altLang="en-US" sz="3200">
                <a:solidFill>
                  <a:srgbClr val="FF0000"/>
                </a:solidFill>
                <a:latin typeface="Times New Roman" panose="02020603050405020304" charset="0"/>
                <a:cs typeface="Times New Roman" panose="02020603050405020304" charset="0"/>
              </a:rPr>
              <a:t>Also, your inclusive（包容） attitude to various cultures just inspire me to embrace different people and ideas</a:t>
            </a:r>
            <a:r>
              <a:rPr lang="zh-CN" altLang="en-US"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Most important is that lit by your optimism, I'll always be ready to face possible challenges or even failures in future</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Long distance separates no bosom friends(海内存知己，天涯若比邻) and let's long for next get-together. Best wishes to you.</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 truly,</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11450</Words>
  <Application>WPS 演示</Application>
  <PresentationFormat>自定义</PresentationFormat>
  <Paragraphs>129</Paragraphs>
  <Slides>21</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Candara</vt:lpstr>
      <vt:lpstr>华文新魏</vt:lpstr>
      <vt:lpstr>Symbol</vt:lpstr>
      <vt:lpstr>Calibri</vt:lpstr>
      <vt:lpstr>Times New Roman</vt:lpstr>
      <vt:lpstr>华文楷体</vt:lpstr>
      <vt:lpstr>微软雅黑</vt:lpstr>
      <vt:lpstr>Arial Unicode MS</vt:lpstr>
      <vt:lpstr>等线</vt:lpstr>
      <vt:lpstr>Aharoni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534</cp:revision>
  <dcterms:created xsi:type="dcterms:W3CDTF">2017-08-18T03:02:00Z</dcterms:created>
  <dcterms:modified xsi:type="dcterms:W3CDTF">2021-05-15T00:13:27Z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B9C015ADB24A449CB7C38991884013FD</vt:lpwstr>
  </property>
</Properties>
</file>