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359" r:id="rId3"/>
    <p:sldId id="415" r:id="rId5"/>
    <p:sldId id="527" r:id="rId6"/>
    <p:sldId id="530" r:id="rId7"/>
    <p:sldId id="417" r:id="rId8"/>
    <p:sldId id="416" r:id="rId9"/>
    <p:sldId id="466" r:id="rId10"/>
    <p:sldId id="487" r:id="rId11"/>
    <p:sldId id="424" r:id="rId12"/>
    <p:sldId id="488" r:id="rId13"/>
    <p:sldId id="465" r:id="rId14"/>
    <p:sldId id="509" r:id="rId15"/>
    <p:sldId id="531" r:id="rId16"/>
    <p:sldId id="467" r:id="rId17"/>
    <p:sldId id="422" r:id="rId18"/>
    <p:sldId id="464" r:id="rId19"/>
    <p:sldId id="461" r:id="rId20"/>
    <p:sldId id="532" r:id="rId21"/>
    <p:sldId id="533" r:id="rId22"/>
    <p:sldId id="534" r:id="rId23"/>
    <p:sldId id="453" r:id="rId24"/>
    <p:sldId id="454" r:id="rId25"/>
    <p:sldId id="455" r:id="rId26"/>
    <p:sldId id="456" r:id="rId27"/>
    <p:sldId id="457" r:id="rId28"/>
    <p:sldId id="458" r:id="rId29"/>
    <p:sldId id="459" r:id="rId30"/>
    <p:sldId id="460" r:id="rId31"/>
    <p:sldId id="420" r:id="rId32"/>
    <p:sldId id="419" r:id="rId33"/>
  </p:sldIdLst>
  <p:sldSz cx="9144000" cy="5143500" type="screen16x9"/>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99"/>
    <a:srgbClr val="FFCCCC"/>
    <a:srgbClr val="FFCCFF"/>
    <a:srgbClr val="7EBA88"/>
    <a:srgbClr val="FFFF99"/>
    <a:srgbClr val="DCF1E5"/>
    <a:srgbClr val="67B8CA"/>
    <a:srgbClr val="115D8F"/>
    <a:srgbClr val="2A465C"/>
    <a:srgbClr val="9CC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35" autoAdjust="0"/>
    <p:restoredTop sz="94660" autoAdjust="0"/>
  </p:normalViewPr>
  <p:slideViewPr>
    <p:cSldViewPr>
      <p:cViewPr varScale="1">
        <p:scale>
          <a:sx n="145" d="100"/>
          <a:sy n="145" d="100"/>
        </p:scale>
        <p:origin x="840" y="1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jpeg"/><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pic>
        <p:nvPicPr>
          <p:cNvPr id="8" name="图片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5.xml"/><Relationship Id="rId4" Type="http://schemas.openxmlformats.org/officeDocument/2006/relationships/themeOverride" Target="../theme/themeOverride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3000" b="-3000"/>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2560" y="-8244"/>
            <a:ext cx="9121439" cy="5244290"/>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15377" flipH="1" flipV="1">
            <a:off x="-1036194" y="-601085"/>
            <a:ext cx="5047876" cy="4545815"/>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585734" flipH="1" flipV="1">
            <a:off x="6160276" y="4086658"/>
            <a:ext cx="4024250" cy="3623999"/>
          </a:xfrm>
          <a:prstGeom prst="rect">
            <a:avLst/>
          </a:prstGeom>
        </p:spPr>
      </p:pic>
      <p:sp>
        <p:nvSpPr>
          <p:cNvPr id="7" name="文本框 6"/>
          <p:cNvSpPr txBox="1"/>
          <p:nvPr/>
        </p:nvSpPr>
        <p:spPr>
          <a:xfrm>
            <a:off x="1115616" y="483518"/>
            <a:ext cx="9704743" cy="4154984"/>
          </a:xfrm>
          <a:prstGeom prst="rect">
            <a:avLst/>
          </a:prstGeom>
          <a:noFill/>
        </p:spPr>
        <p:txBody>
          <a:bodyPr wrap="square">
            <a:spAutoFit/>
          </a:bodyPr>
          <a:lstStyle/>
          <a:p>
            <a:pPr algn="ctr">
              <a:lnSpc>
                <a:spcPct val="150000"/>
              </a:lnSpc>
              <a:defRPr/>
            </a:pPr>
            <a:r>
              <a:rPr lang="en-US" altLang="zh-CN" sz="4400" b="1" dirty="0">
                <a:solidFill>
                  <a:srgbClr val="42BDC6">
                    <a:lumMod val="75000"/>
                  </a:srgb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mn-ea"/>
              </a:rPr>
              <a:t>2021</a:t>
            </a:r>
            <a:r>
              <a:rPr lang="zh-CN" altLang="en-US" sz="4400" b="1" dirty="0">
                <a:solidFill>
                  <a:srgbClr val="42BDC6">
                    <a:lumMod val="75000"/>
                  </a:srgb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mn-ea"/>
              </a:rPr>
              <a:t>年</a:t>
            </a:r>
            <a:r>
              <a:rPr lang="en-US" altLang="zh-CN" sz="4400" b="1" dirty="0">
                <a:solidFill>
                  <a:srgbClr val="42BDC6">
                    <a:lumMod val="75000"/>
                  </a:srgb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mn-ea"/>
              </a:rPr>
              <a:t>4</a:t>
            </a:r>
            <a:r>
              <a:rPr lang="zh-CN" altLang="en-US" sz="4400" b="1" dirty="0">
                <a:solidFill>
                  <a:srgbClr val="42BDC6">
                    <a:lumMod val="75000"/>
                  </a:srgb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mn-ea"/>
              </a:rPr>
              <a:t>月</a:t>
            </a:r>
            <a:br>
              <a:rPr lang="zh-CN" altLang="en-US" sz="4400" b="1" dirty="0">
                <a:solidFill>
                  <a:srgbClr val="42BDC6">
                    <a:lumMod val="75000"/>
                  </a:srgb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mn-ea"/>
              </a:rPr>
            </a:br>
            <a:r>
              <a:rPr lang="zh-CN" altLang="en-US" sz="4400" b="1" dirty="0">
                <a:solidFill>
                  <a:srgbClr val="42BDC6">
                    <a:lumMod val="75000"/>
                  </a:srgb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mn-ea"/>
              </a:rPr>
              <a:t>宁波二模读后续写</a:t>
            </a:r>
            <a:endParaRPr lang="en-US" altLang="zh-CN" sz="4400" b="1" dirty="0">
              <a:solidFill>
                <a:srgbClr val="42BDC6">
                  <a:lumMod val="75000"/>
                </a:srgb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mn-ea"/>
            </a:endParaRPr>
          </a:p>
          <a:p>
            <a:pPr algn="ctr">
              <a:lnSpc>
                <a:spcPct val="150000"/>
              </a:lnSpc>
              <a:defRPr/>
            </a:pPr>
            <a:r>
              <a:rPr lang="zh-CN" altLang="en-US" sz="4400" b="1" dirty="0">
                <a:solidFill>
                  <a:srgbClr val="FF000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mn-ea"/>
              </a:rPr>
              <a:t>祖父的手表</a:t>
            </a:r>
            <a:endParaRPr lang="en-US" altLang="zh-CN" sz="4400" b="1" dirty="0">
              <a:solidFill>
                <a:srgbClr val="FF000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mn-ea"/>
            </a:endParaRPr>
          </a:p>
          <a:p>
            <a:pPr algn="ctr">
              <a:lnSpc>
                <a:spcPct val="150000"/>
              </a:lnSpc>
              <a:defRPr/>
            </a:pPr>
            <a:r>
              <a:rPr lang="en-US" altLang="zh-CN" sz="4400" b="1" dirty="0">
                <a:solidFill>
                  <a:srgbClr val="FF000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mn-ea"/>
              </a:rPr>
              <a:t>       </a:t>
            </a:r>
            <a:endParaRPr lang="zh-CN" altLang="en-US" sz="3200" b="1" dirty="0">
              <a:solidFill>
                <a:srgbClr val="0070C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67335"/>
            <a:ext cx="3594100" cy="398780"/>
          </a:xfrm>
          <a:prstGeom prst="rect">
            <a:avLst/>
          </a:prstGeom>
          <a:solidFill>
            <a:srgbClr val="DCF1E5"/>
          </a:solidFill>
          <a:ln w="19050">
            <a:solidFill>
              <a:schemeClr val="tx1"/>
            </a:solidFill>
          </a:ln>
        </p:spPr>
        <p:txBody>
          <a:bodyPr wrap="square">
            <a:spAutoFit/>
          </a:bodyPr>
          <a:lstStyle/>
          <a:p>
            <a:r>
              <a:rPr lang="zh-CN" altLang="en-US" sz="2000" dirty="0">
                <a:latin typeface="+mn-ea"/>
              </a:rPr>
              <a:t>两段之间的衔接及主题</a:t>
            </a:r>
            <a:endParaRPr lang="zh-CN" altLang="en-US" sz="2000" dirty="0">
              <a:latin typeface="+mn-ea"/>
            </a:endParaRPr>
          </a:p>
        </p:txBody>
      </p:sp>
      <p:sp>
        <p:nvSpPr>
          <p:cNvPr id="4" name="文本框 3"/>
          <p:cNvSpPr txBox="1"/>
          <p:nvPr/>
        </p:nvSpPr>
        <p:spPr>
          <a:xfrm>
            <a:off x="60" y="843558"/>
            <a:ext cx="8407109" cy="923330"/>
          </a:xfrm>
          <a:prstGeom prst="rect">
            <a:avLst/>
          </a:prstGeom>
          <a:solidFill>
            <a:srgbClr val="CCFF99"/>
          </a:solidFill>
        </p:spPr>
        <p:txBody>
          <a:bodyPr wrap="square">
            <a:spAutoFit/>
          </a:bodyPr>
          <a:lstStyle/>
          <a:p>
            <a:r>
              <a:rPr lang="en-US" altLang="zh-CN" dirty="0"/>
              <a:t>Paragraph 2</a:t>
            </a:r>
            <a:endParaRPr lang="en-US" altLang="zh-CN" dirty="0"/>
          </a:p>
          <a:p>
            <a:r>
              <a:rPr lang="en-US" altLang="zh-CN" dirty="0"/>
              <a:t>     “That’s not the right way. Patience, Will. Patience, ” a voice echoed in my ears </a:t>
            </a:r>
            <a:r>
              <a:rPr lang="en-US" altLang="zh-CN" dirty="0">
                <a:solidFill>
                  <a:srgbClr val="FF0000"/>
                </a:solidFill>
              </a:rPr>
              <a:t>after the boys left. </a:t>
            </a:r>
            <a:endParaRPr lang="en-US" altLang="zh-CN" dirty="0">
              <a:solidFill>
                <a:srgbClr val="FF0000"/>
              </a:solidFill>
            </a:endParaRPr>
          </a:p>
        </p:txBody>
      </p:sp>
      <p:sp>
        <p:nvSpPr>
          <p:cNvPr id="5" name="文本框 4"/>
          <p:cNvSpPr txBox="1"/>
          <p:nvPr/>
        </p:nvSpPr>
        <p:spPr>
          <a:xfrm>
            <a:off x="-635" y="1851660"/>
            <a:ext cx="9144635" cy="1814830"/>
          </a:xfrm>
          <a:prstGeom prst="rect">
            <a:avLst/>
          </a:prstGeom>
          <a:solidFill>
            <a:schemeClr val="accent5">
              <a:lumMod val="40000"/>
              <a:lumOff val="60000"/>
            </a:schemeClr>
          </a:solidFill>
          <a:ln w="19050">
            <a:noFill/>
          </a:ln>
        </p:spPr>
        <p:txBody>
          <a:bodyPr wrap="square">
            <a:spAutoFit/>
          </a:bodyPr>
          <a:lstStyle/>
          <a:p>
            <a:r>
              <a:rPr lang="en-US" altLang="zh-CN" sz="2800" dirty="0">
                <a:latin typeface="Times New Roman" panose="02020603050405020304" pitchFamily="18" charset="0"/>
                <a:cs typeface="Times New Roman" panose="02020603050405020304" pitchFamily="18" charset="0"/>
              </a:rPr>
              <a:t>The boys must come , see the situation and say or do something disgusting to me before they left, leaving me depressed or helpless. </a:t>
            </a:r>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在第二段时开始时， </a:t>
            </a:r>
            <a:r>
              <a:rPr lang="en-US" altLang="zh-CN" sz="2800" dirty="0">
                <a:latin typeface="Times New Roman" panose="02020603050405020304" pitchFamily="18" charset="0"/>
                <a:cs typeface="Times New Roman" panose="02020603050405020304" pitchFamily="18" charset="0"/>
              </a:rPr>
              <a:t>the boys </a:t>
            </a:r>
            <a:r>
              <a:rPr lang="zh-CN" altLang="en-US" sz="2800" dirty="0">
                <a:latin typeface="Times New Roman" panose="02020603050405020304" pitchFamily="18" charset="0"/>
                <a:cs typeface="Times New Roman" panose="02020603050405020304" pitchFamily="18" charset="0"/>
              </a:rPr>
              <a:t>已经离开了</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335" y="676910"/>
            <a:ext cx="9130665" cy="2061210"/>
          </a:xfrm>
          <a:prstGeom prst="rect">
            <a:avLst/>
          </a:prstGeom>
          <a:noFill/>
        </p:spPr>
        <p:txBody>
          <a:bodyPr wrap="square" rtlCol="0">
            <a:spAutoFit/>
          </a:bodyPr>
          <a:p>
            <a:r>
              <a:rPr lang="en-US" altLang="zh-CN"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However</a:t>
            </a:r>
            <a:r>
              <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instead of scolding me and punishing me, mom just asked me send the watch to a repair shop. And she said that I was qualified to look after it, due to my patience and honesty. (zhang)</a:t>
            </a:r>
            <a:endParaRPr lang="en-US" altLang="zh-CN"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555625"/>
            <a:ext cx="9154160" cy="3538220"/>
          </a:xfrm>
          <a:prstGeom prst="rect">
            <a:avLst/>
          </a:prstGeom>
          <a:noFill/>
        </p:spPr>
        <p:txBody>
          <a:bodyPr wrap="square" rtlCol="0">
            <a:spAutoFit/>
          </a:bodyPr>
          <a:p>
            <a:r>
              <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结尾：</a:t>
            </a:r>
            <a:endPar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呼应前文，解决冲突（炫耀，偷表）</a:t>
            </a:r>
            <a:endPar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主题提升：</a:t>
            </a:r>
            <a:r>
              <a:rPr lang="en-US" altLang="zh-CN"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Patience is the best policy. Grandfather’s words will act as a reminder whenever I lose patiene for the rest of my life.</a:t>
            </a:r>
            <a:endParaRPr lang="en-US" altLang="zh-CN"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p:cTn id="7"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 calcmode="lin" valueType="num">
                                      <p:cBhvr additive="base">
                                        <p:cTn id="1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691" y="51470"/>
            <a:ext cx="3312368" cy="400110"/>
          </a:xfrm>
          <a:prstGeom prst="rect">
            <a:avLst/>
          </a:prstGeom>
          <a:solidFill>
            <a:srgbClr val="DCF1E5"/>
          </a:solidFill>
          <a:ln w="19050">
            <a:solidFill>
              <a:schemeClr val="tx1"/>
            </a:solidFill>
          </a:ln>
        </p:spPr>
        <p:txBody>
          <a:bodyPr wrap="square">
            <a:spAutoFit/>
          </a:bodyPr>
          <a:lstStyle/>
          <a:p>
            <a:r>
              <a:rPr lang="zh-CN" altLang="en-US" sz="2000" dirty="0">
                <a:latin typeface="+mn-ea"/>
              </a:rPr>
              <a:t>答案范文</a:t>
            </a:r>
            <a:endParaRPr lang="zh-CN" altLang="en-US" sz="2000" dirty="0">
              <a:latin typeface="+mn-ea"/>
            </a:endParaRPr>
          </a:p>
        </p:txBody>
      </p:sp>
      <p:sp>
        <p:nvSpPr>
          <p:cNvPr id="4" name="文本框 3"/>
          <p:cNvSpPr txBox="1"/>
          <p:nvPr/>
        </p:nvSpPr>
        <p:spPr>
          <a:xfrm>
            <a:off x="154691" y="555526"/>
            <a:ext cx="8712968" cy="4399915"/>
          </a:xfrm>
          <a:prstGeom prst="rect">
            <a:avLst/>
          </a:prstGeom>
          <a:noFill/>
        </p:spPr>
        <p:txBody>
          <a:bodyPr wrap="square">
            <a:spAutoFit/>
          </a:bodyPr>
          <a:lstStyle/>
          <a:p>
            <a:pPr indent="266700" algn="just"/>
            <a:r>
              <a:rPr lang="en-US" altLang="zh-CN" sz="28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kern="100" dirty="0">
                <a:effectLst/>
                <a:latin typeface="Times New Roman" panose="02020603050405020304" pitchFamily="18" charset="0"/>
                <a:ea typeface="宋体" panose="02010600030101010101" pitchFamily="2" charset="-122"/>
                <a:cs typeface="Times New Roman" panose="02020603050405020304" pitchFamily="18" charset="0"/>
              </a:rPr>
              <a:t>That</a:t>
            </a:r>
            <a:r>
              <a:rPr lang="zh-CN" altLang="zh-CN" sz="2800"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kern="100" dirty="0">
                <a:effectLst/>
                <a:latin typeface="Times New Roman" panose="02020603050405020304" pitchFamily="18" charset="0"/>
                <a:ea typeface="宋体" panose="02010600030101010101" pitchFamily="2" charset="-122"/>
                <a:cs typeface="Times New Roman" panose="02020603050405020304" pitchFamily="18" charset="0"/>
              </a:rPr>
              <a:t>s not the right way. Patience, Will. Patience,</a:t>
            </a:r>
            <a:r>
              <a:rPr lang="en-US" altLang="zh-CN" sz="28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i="1" kern="100" dirty="0">
                <a:effectLst/>
                <a:latin typeface="Times New Roman" panose="02020603050405020304" pitchFamily="18" charset="0"/>
                <a:ea typeface="宋体" panose="02010600030101010101" pitchFamily="2" charset="-122"/>
                <a:cs typeface="Times New Roman" panose="02020603050405020304" pitchFamily="18" charset="0"/>
              </a:rPr>
              <a:t>a voice echoed in my ears after the boys left.</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Though anger, embarrassment and sadness hung heavily in the air, the voice drew me to the awareness of the mistakes I had made when I attempted to impress the </a:t>
            </a:r>
            <a:r>
              <a:rPr lang="en-US" altLang="zh-CN" sz="2800" u="sng"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boys</a:t>
            </a: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100" dirty="0">
                <a:gradFill>
                  <a:gsLst>
                    <a:gs pos="0">
                      <a:srgbClr val="14CD68"/>
                    </a:gs>
                    <a:gs pos="100000">
                      <a:srgbClr val="035C7D"/>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I shouldn’t have tried to integrate in such a hasty way, nor should I have stolen the watch behind my mother to show off</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It was the first time that I had truly realized the meaning of the gift --- patience. I knew for sure that every time I lost patience in the future I would remember my grandfather’s words.</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370" y="173355"/>
            <a:ext cx="9065260" cy="4399915"/>
          </a:xfrm>
          <a:prstGeom prst="rect">
            <a:avLst/>
          </a:prstGeom>
          <a:noFill/>
        </p:spPr>
        <p:txBody>
          <a:bodyPr wrap="square" rtlCol="0">
            <a:spAutoFit/>
          </a:bodyPr>
          <a:p>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Staring at the cherished watch, I thought grandfather was right. My anger gave way to patience. That afternoon when I got speaking terms with the boys, I told the faithful service of my grandfather behind the watch. This time, no laughter, no contempt but respect.Even Crawley drooped his head and stammered an apology to me, promising to help me fix the watch. As the orange sun cast down on my face, I rode back home, wearing well-repaired watch. It's the first time I've known the power of patience and it would keep me company for the rest of my life.  (yao)</a:t>
            </a:r>
            <a:endPar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691" y="51470"/>
            <a:ext cx="4345301" cy="400110"/>
          </a:xfrm>
          <a:prstGeom prst="rect">
            <a:avLst/>
          </a:prstGeom>
          <a:solidFill>
            <a:srgbClr val="DCF1E5"/>
          </a:solidFill>
          <a:ln w="19050">
            <a:solidFill>
              <a:schemeClr val="tx1"/>
            </a:solidFill>
          </a:ln>
        </p:spPr>
        <p:txBody>
          <a:bodyPr wrap="square">
            <a:spAutoFit/>
          </a:bodyPr>
          <a:lstStyle/>
          <a:p>
            <a:r>
              <a:rPr lang="zh-CN" altLang="en-US" sz="2000" dirty="0">
                <a:latin typeface="+mn-ea"/>
              </a:rPr>
              <a:t>对衔接句子的自问自答梳理续写思路</a:t>
            </a:r>
            <a:endParaRPr lang="zh-CN" altLang="en-US" sz="2000" dirty="0">
              <a:latin typeface="+mn-ea"/>
            </a:endParaRPr>
          </a:p>
        </p:txBody>
      </p:sp>
      <p:sp>
        <p:nvSpPr>
          <p:cNvPr id="4" name="文本框 3"/>
          <p:cNvSpPr txBox="1"/>
          <p:nvPr/>
        </p:nvSpPr>
        <p:spPr>
          <a:xfrm>
            <a:off x="251520" y="627534"/>
            <a:ext cx="5976664" cy="646331"/>
          </a:xfrm>
          <a:prstGeom prst="rect">
            <a:avLst/>
          </a:prstGeom>
          <a:solidFill>
            <a:srgbClr val="CCFF99"/>
          </a:solidFill>
        </p:spPr>
        <p:txBody>
          <a:bodyPr wrap="square">
            <a:spAutoFit/>
          </a:bodyPr>
          <a:lstStyle/>
          <a:p>
            <a:r>
              <a:rPr lang="en-US" altLang="zh-CN" dirty="0"/>
              <a:t>Paragraph 1</a:t>
            </a:r>
            <a:endParaRPr lang="en-US" altLang="zh-CN" dirty="0"/>
          </a:p>
          <a:p>
            <a:r>
              <a:rPr lang="en-US" altLang="zh-CN" dirty="0"/>
              <a:t>     I picked myself up and put a trembling hand into my pocket.</a:t>
            </a:r>
            <a:endParaRPr lang="en-US" altLang="zh-CN" dirty="0"/>
          </a:p>
        </p:txBody>
      </p:sp>
      <p:sp>
        <p:nvSpPr>
          <p:cNvPr id="5" name="文本框 4"/>
          <p:cNvSpPr txBox="1"/>
          <p:nvPr/>
        </p:nvSpPr>
        <p:spPr>
          <a:xfrm>
            <a:off x="227598" y="1554215"/>
            <a:ext cx="4878366" cy="400110"/>
          </a:xfrm>
          <a:prstGeom prst="rect">
            <a:avLst/>
          </a:prstGeom>
          <a:solidFill>
            <a:schemeClr val="accent5">
              <a:lumMod val="40000"/>
              <a:lumOff val="60000"/>
            </a:schemeClr>
          </a:solidFill>
          <a:ln w="19050">
            <a:noFill/>
          </a:ln>
        </p:spPr>
        <p:txBody>
          <a:bodyPr wrap="square">
            <a:spAutoFit/>
          </a:bodyPr>
          <a:lstStyle/>
          <a:p>
            <a:r>
              <a:rPr lang="en-US" altLang="zh-CN" sz="2000" dirty="0">
                <a:latin typeface="Times New Roman" panose="02020603050405020304" pitchFamily="18" charset="0"/>
                <a:cs typeface="Times New Roman" panose="02020603050405020304" pitchFamily="18" charset="0"/>
              </a:rPr>
              <a:t>1. What did I find when I reached the pocket?</a:t>
            </a:r>
            <a:endParaRPr lang="en-US" altLang="zh-CN" sz="2000" dirty="0">
              <a:latin typeface="Times New Roman" panose="02020603050405020304" pitchFamily="18" charset="0"/>
              <a:cs typeface="Times New Roman" panose="02020603050405020304" pitchFamily="18" charset="0"/>
            </a:endParaRPr>
          </a:p>
        </p:txBody>
      </p:sp>
      <p:sp>
        <p:nvSpPr>
          <p:cNvPr id="6" name="箭头: 虚尾 5"/>
          <p:cNvSpPr/>
          <p:nvPr/>
        </p:nvSpPr>
        <p:spPr>
          <a:xfrm>
            <a:off x="5318601" y="3583207"/>
            <a:ext cx="360040" cy="243259"/>
          </a:xfrm>
          <a:prstGeom prst="strip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 name="文本框 6"/>
          <p:cNvSpPr txBox="1"/>
          <p:nvPr/>
        </p:nvSpPr>
        <p:spPr>
          <a:xfrm>
            <a:off x="5814314" y="1639990"/>
            <a:ext cx="2736304" cy="368300"/>
          </a:xfrm>
          <a:prstGeom prst="rect">
            <a:avLst/>
          </a:prstGeom>
          <a:solidFill>
            <a:schemeClr val="bg2">
              <a:lumMod val="90000"/>
            </a:schemeClr>
          </a:solidFill>
          <a:ln w="19050">
            <a:solidFill>
              <a:schemeClr val="tx1"/>
            </a:solidFill>
          </a:ln>
        </p:spPr>
        <p:txBody>
          <a:bodyPr wrap="square">
            <a:spAutoFit/>
          </a:bodyPr>
          <a:lstStyle/>
          <a:p>
            <a:r>
              <a:rPr lang="en-US" altLang="zh-CN" dirty="0">
                <a:latin typeface="Times New Roman" panose="02020603050405020304" pitchFamily="18" charset="0"/>
                <a:cs typeface="Times New Roman" panose="02020603050405020304" pitchFamily="18" charset="0"/>
              </a:rPr>
              <a:t>with watch or no watch?</a:t>
            </a:r>
            <a:endParaRPr lang="en-US" altLang="zh-CN"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251520" y="2427734"/>
            <a:ext cx="4878366" cy="707886"/>
          </a:xfrm>
          <a:prstGeom prst="rect">
            <a:avLst/>
          </a:prstGeom>
          <a:solidFill>
            <a:schemeClr val="accent5">
              <a:lumMod val="40000"/>
              <a:lumOff val="60000"/>
            </a:schemeClr>
          </a:solidFill>
          <a:ln w="19050">
            <a:noFill/>
          </a:ln>
        </p:spPr>
        <p:txBody>
          <a:bodyPr wrap="square">
            <a:spAutoFit/>
          </a:bodyPr>
          <a:lstStyle/>
          <a:p>
            <a:r>
              <a:rPr lang="en-US" altLang="zh-CN" sz="2000" dirty="0">
                <a:latin typeface="Times New Roman" panose="02020603050405020304" pitchFamily="18" charset="0"/>
                <a:cs typeface="Times New Roman" panose="02020603050405020304" pitchFamily="18" charset="0"/>
              </a:rPr>
              <a:t>2. If I couldn’t find the watch in the pocket, </a:t>
            </a:r>
            <a:r>
              <a:rPr lang="en-US" altLang="zh-CN" sz="2000">
                <a:latin typeface="Times New Roman" panose="02020603050405020304" pitchFamily="18" charset="0"/>
                <a:cs typeface="Times New Roman" panose="02020603050405020304" pitchFamily="18" charset="0"/>
              </a:rPr>
              <a:t>where could I find?</a:t>
            </a:r>
            <a:endParaRPr lang="en-US" altLang="zh-CN" sz="2000" dirty="0">
              <a:latin typeface="Times New Roman" panose="02020603050405020304" pitchFamily="18" charset="0"/>
              <a:cs typeface="Times New Roman" panose="02020603050405020304" pitchFamily="18" charset="0"/>
            </a:endParaRPr>
          </a:p>
        </p:txBody>
      </p:sp>
      <p:sp>
        <p:nvSpPr>
          <p:cNvPr id="9" name="箭头: 虚尾 8"/>
          <p:cNvSpPr/>
          <p:nvPr/>
        </p:nvSpPr>
        <p:spPr>
          <a:xfrm>
            <a:off x="5364088" y="1703026"/>
            <a:ext cx="360040" cy="243259"/>
          </a:xfrm>
          <a:prstGeom prst="strip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0" name="文本框 9"/>
          <p:cNvSpPr txBox="1"/>
          <p:nvPr/>
        </p:nvSpPr>
        <p:spPr>
          <a:xfrm>
            <a:off x="5814060" y="2571750"/>
            <a:ext cx="3323590" cy="368300"/>
          </a:xfrm>
          <a:prstGeom prst="rect">
            <a:avLst/>
          </a:prstGeom>
          <a:solidFill>
            <a:schemeClr val="bg2">
              <a:lumMod val="90000"/>
            </a:schemeClr>
          </a:solidFill>
          <a:ln w="19050">
            <a:solidFill>
              <a:schemeClr val="tx1"/>
            </a:solidFill>
          </a:ln>
        </p:spPr>
        <p:txBody>
          <a:bodyPr wrap="square">
            <a:spAutoFit/>
          </a:bodyPr>
          <a:lstStyle/>
          <a:p>
            <a:r>
              <a:rPr lang="en-US" altLang="zh-CN" dirty="0">
                <a:latin typeface="Times New Roman" panose="02020603050405020304" pitchFamily="18" charset="0"/>
                <a:cs typeface="Times New Roman" panose="02020603050405020304" pitchFamily="18" charset="0"/>
              </a:rPr>
              <a:t>On the road or near the bike?</a:t>
            </a:r>
            <a:endParaRPr lang="en-US" altLang="zh-CN"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179512" y="3573444"/>
            <a:ext cx="4878366" cy="400110"/>
          </a:xfrm>
          <a:prstGeom prst="rect">
            <a:avLst/>
          </a:prstGeom>
          <a:solidFill>
            <a:schemeClr val="accent5">
              <a:lumMod val="40000"/>
              <a:lumOff val="60000"/>
            </a:schemeClr>
          </a:solidFill>
          <a:ln w="19050">
            <a:noFill/>
          </a:ln>
        </p:spPr>
        <p:txBody>
          <a:bodyPr wrap="square">
            <a:spAutoFit/>
          </a:bodyPr>
          <a:lstStyle/>
          <a:p>
            <a:r>
              <a:rPr lang="en-US" altLang="zh-CN" sz="2000" dirty="0">
                <a:latin typeface="Times New Roman" panose="02020603050405020304" pitchFamily="18" charset="0"/>
                <a:cs typeface="Times New Roman" panose="02020603050405020304" pitchFamily="18" charset="0"/>
              </a:rPr>
              <a:t>3. What happened to the watch?</a:t>
            </a:r>
            <a:endParaRPr lang="en-US" altLang="zh-CN" sz="2000" dirty="0">
              <a:latin typeface="Times New Roman" panose="02020603050405020304" pitchFamily="18" charset="0"/>
              <a:cs typeface="Times New Roman" panose="02020603050405020304" pitchFamily="18" charset="0"/>
            </a:endParaRPr>
          </a:p>
        </p:txBody>
      </p:sp>
      <p:sp>
        <p:nvSpPr>
          <p:cNvPr id="12" name="箭头: 虚尾 11"/>
          <p:cNvSpPr/>
          <p:nvPr/>
        </p:nvSpPr>
        <p:spPr>
          <a:xfrm>
            <a:off x="5292080" y="2634786"/>
            <a:ext cx="360040" cy="243259"/>
          </a:xfrm>
          <a:prstGeom prst="strip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3" name="文本框 12"/>
          <p:cNvSpPr txBox="1"/>
          <p:nvPr/>
        </p:nvSpPr>
        <p:spPr>
          <a:xfrm>
            <a:off x="5814060" y="3500120"/>
            <a:ext cx="2736215" cy="368300"/>
          </a:xfrm>
          <a:prstGeom prst="rect">
            <a:avLst/>
          </a:prstGeom>
          <a:solidFill>
            <a:schemeClr val="bg2">
              <a:lumMod val="90000"/>
            </a:schemeClr>
          </a:solidFill>
          <a:ln w="19050">
            <a:solidFill>
              <a:schemeClr val="tx1"/>
            </a:solidFill>
          </a:ln>
        </p:spPr>
        <p:txBody>
          <a:bodyPr wrap="square">
            <a:spAutoFit/>
          </a:bodyPr>
          <a:lstStyle/>
          <a:p>
            <a:r>
              <a:rPr lang="en-US" altLang="zh-CN" dirty="0">
                <a:latin typeface="Times New Roman" panose="02020603050405020304" pitchFamily="18" charset="0"/>
                <a:cs typeface="Times New Roman" panose="02020603050405020304" pitchFamily="18" charset="0"/>
              </a:rPr>
              <a:t>Nothing wrong or broken?</a:t>
            </a:r>
            <a:endParaRPr lang="en-US" altLang="zh-CN"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179512" y="4315911"/>
            <a:ext cx="4878366" cy="400110"/>
          </a:xfrm>
          <a:prstGeom prst="rect">
            <a:avLst/>
          </a:prstGeom>
          <a:solidFill>
            <a:schemeClr val="accent5">
              <a:lumMod val="40000"/>
              <a:lumOff val="60000"/>
            </a:schemeClr>
          </a:solidFill>
          <a:ln w="19050">
            <a:noFill/>
          </a:ln>
        </p:spPr>
        <p:txBody>
          <a:bodyPr wrap="square">
            <a:spAutoFit/>
          </a:bodyPr>
          <a:lstStyle/>
          <a:p>
            <a:r>
              <a:rPr lang="en-US" altLang="zh-CN" sz="2000" dirty="0">
                <a:latin typeface="Times New Roman" panose="02020603050405020304" pitchFamily="18" charset="0"/>
                <a:cs typeface="Times New Roman" panose="02020603050405020304" pitchFamily="18" charset="0"/>
              </a:rPr>
              <a:t>4. How did I feel and think? </a:t>
            </a:r>
            <a:endParaRPr lang="en-US" altLang="zh-CN" sz="2000" dirty="0">
              <a:latin typeface="Times New Roman" panose="02020603050405020304" pitchFamily="18" charset="0"/>
              <a:cs typeface="Times New Roman" panose="02020603050405020304" pitchFamily="18" charset="0"/>
            </a:endParaRPr>
          </a:p>
        </p:txBody>
      </p:sp>
      <p:sp>
        <p:nvSpPr>
          <p:cNvPr id="15" name="箭头: 虚尾 14"/>
          <p:cNvSpPr/>
          <p:nvPr/>
        </p:nvSpPr>
        <p:spPr>
          <a:xfrm>
            <a:off x="5302095" y="4371950"/>
            <a:ext cx="360040" cy="243259"/>
          </a:xfrm>
          <a:prstGeom prst="strip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6" name="文本框 15"/>
          <p:cNvSpPr txBox="1"/>
          <p:nvPr/>
        </p:nvSpPr>
        <p:spPr>
          <a:xfrm>
            <a:off x="5814060" y="4309110"/>
            <a:ext cx="3003550" cy="368300"/>
          </a:xfrm>
          <a:prstGeom prst="rect">
            <a:avLst/>
          </a:prstGeom>
          <a:solidFill>
            <a:schemeClr val="bg2">
              <a:lumMod val="90000"/>
            </a:schemeClr>
          </a:solidFill>
          <a:ln w="19050">
            <a:solidFill>
              <a:schemeClr val="tx1"/>
            </a:solidFill>
          </a:ln>
        </p:spPr>
        <p:txBody>
          <a:bodyPr wrap="square">
            <a:spAutoFit/>
          </a:bodyPr>
          <a:lstStyle/>
          <a:p>
            <a:r>
              <a:rPr lang="en-US" altLang="zh-CN" dirty="0">
                <a:latin typeface="Times New Roman" panose="02020603050405020304" pitchFamily="18" charset="0"/>
                <a:cs typeface="Times New Roman" panose="02020603050405020304" pitchFamily="18" charset="0"/>
              </a:rPr>
              <a:t>desperate/hopeless/regretful</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bldLvl="0" animBg="1"/>
      <p:bldP spid="13" grpId="0" bldLvl="0" animBg="1"/>
      <p:bldP spid="1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830" y="123825"/>
            <a:ext cx="9190990" cy="4399915"/>
          </a:xfrm>
          <a:prstGeom prst="rect">
            <a:avLst/>
          </a:prstGeom>
          <a:noFill/>
        </p:spPr>
        <p:txBody>
          <a:bodyPr wrap="square" rtlCol="0">
            <a:spAutoFit/>
          </a:bodyPr>
          <a:p>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 fumbled (combed) every corner of my pocket, my heart plummeted.“It must tumble to the ground in that collision.”I assured myself. As if clinging the last straw, I hastily searched nearby, but in vain. It didn't take several munutes before I surrendered and rode to school, brainstorming  how to convince them of the missing watch.At the afternoon, I stammered out the experience with face flushing scarlet, </a:t>
            </a:r>
            <a:r>
              <a:rPr lang="en-US" altLang="zh-CN" sz="2800" dirty="0" smtClean="0">
                <a:gradFill>
                  <a:gsLst>
                    <a:gs pos="0">
                      <a:srgbClr val="007BD3"/>
                    </a:gs>
                    <a:gs pos="100000">
                      <a:srgbClr val="034373"/>
                    </a:gs>
                  </a:gsLst>
                  <a:lin scaled="0"/>
                </a:gradFill>
                <a:latin typeface="Times New Roman" panose="02020603050405020304" pitchFamily="18" charset="0"/>
                <a:ea typeface="微软雅黑" panose="020B0503020204020204" pitchFamily="34" charset="-122"/>
                <a:cs typeface="Times New Roman" panose="02020603050405020304" pitchFamily="18" charset="0"/>
              </a:rPr>
              <a:t>which was responded by ridicules</a:t>
            </a:r>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“You'd better practice how to lie.” Crawley sneered in disbelief. How I wish the watch could suddenly appear in my pocket.  (zhou)</a:t>
            </a:r>
            <a:endPar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0" y="43815"/>
            <a:ext cx="9251950" cy="5262245"/>
          </a:xfrm>
          <a:prstGeom prst="rect">
            <a:avLst/>
          </a:prstGeom>
          <a:noFill/>
        </p:spPr>
        <p:txBody>
          <a:bodyPr wrap="square" rtlCol="0">
            <a:spAutoFit/>
          </a:bodyPr>
          <a:p>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Suddenly, an annoyed laughter came from behind... Overwhelmed by anger, I jumped to my feet, roared to them with tears in my eyes... They giggled wildly, shrugged and went away with their belly laughter.(qiu)</a:t>
            </a:r>
            <a:endPar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From behind came a sudden</a:t>
            </a:r>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annoyed laugher ...</a:t>
            </a:r>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 Overwhelmed by anger, I jumped to my feet, </a:t>
            </a:r>
            <a:r>
              <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roaring</a:t>
            </a:r>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 to them with tears in my eyes...They </a:t>
            </a:r>
            <a:r>
              <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shrugged , exchanged sneering eyes and swaggered off</a:t>
            </a:r>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 (walked away without a backward glance) with their </a:t>
            </a:r>
            <a:r>
              <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roaring</a:t>
            </a:r>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 belly laughter.</a:t>
            </a: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他们耸耸肩，互看了个轻蔑的眼神，扬长而去</a:t>
            </a:r>
            <a:endPar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93345" y="2321560"/>
            <a:ext cx="4019550" cy="275590"/>
          </a:xfrm>
          <a:prstGeom prst="rect">
            <a:avLst/>
          </a:prstGeom>
          <a:solidFill>
            <a:schemeClr val="bg1"/>
          </a:solidFill>
        </p:spPr>
        <p:txBody>
          <a:bodyPr wrap="square" rtlCol="0">
            <a:spAutoFit/>
          </a:bodyPr>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447540" y="2757805"/>
            <a:ext cx="1022350" cy="275590"/>
          </a:xfrm>
          <a:prstGeom prst="rect">
            <a:avLst/>
          </a:prstGeom>
          <a:solidFill>
            <a:schemeClr val="bg1"/>
          </a:solidFill>
        </p:spPr>
        <p:txBody>
          <a:bodyPr wrap="square" rtlCol="0">
            <a:spAutoFit/>
          </a:bodyPr>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828800" y="3187065"/>
            <a:ext cx="7247255" cy="275590"/>
          </a:xfrm>
          <a:prstGeom prst="rect">
            <a:avLst/>
          </a:prstGeom>
          <a:solidFill>
            <a:schemeClr val="bg1"/>
          </a:solidFill>
        </p:spPr>
        <p:txBody>
          <a:bodyPr wrap="square" rtlCol="0">
            <a:spAutoFit/>
          </a:bodyPr>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3345" y="3601085"/>
            <a:ext cx="6422390" cy="275590"/>
          </a:xfrm>
          <a:prstGeom prst="rect">
            <a:avLst/>
          </a:prstGeom>
          <a:solidFill>
            <a:schemeClr val="bg1"/>
          </a:solidFill>
        </p:spPr>
        <p:txBody>
          <a:bodyPr wrap="square" rtlCol="0">
            <a:spAutoFit/>
          </a:bodyPr>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4"/>
                                        </p:tgtEl>
                                        <p:attrNameLst>
                                          <p:attrName>ppt_x</p:attrName>
                                        </p:attrNameLst>
                                      </p:cBhvr>
                                      <p:tavLst>
                                        <p:tav tm="0">
                                          <p:val>
                                            <p:strVal val="ppt_x"/>
                                          </p:val>
                                        </p:tav>
                                        <p:tav tm="100000">
                                          <p:val>
                                            <p:strVal val="ppt_x"/>
                                          </p:val>
                                        </p:tav>
                                      </p:tavLst>
                                    </p:anim>
                                    <p:anim calcmode="lin" valueType="num">
                                      <p:cBhvr additive="base">
                                        <p:cTn id="12" dur="500"/>
                                        <p:tgtEl>
                                          <p:spTgt spid="4"/>
                                        </p:tgtEl>
                                        <p:attrNameLst>
                                          <p:attrName>ppt_y</p:attrName>
                                        </p:attrNameLst>
                                      </p:cBhvr>
                                      <p:tavLst>
                                        <p:tav tm="0">
                                          <p:val>
                                            <p:strVal val="ppt_y"/>
                                          </p:val>
                                        </p:tav>
                                        <p:tav tm="100000">
                                          <p:val>
                                            <p:strVal val="1+ppt_h/2"/>
                                          </p:val>
                                        </p:tav>
                                      </p:tavLst>
                                    </p:anim>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grpId="0" nodeType="clickEffect">
                                  <p:stCondLst>
                                    <p:cond delay="0"/>
                                  </p:stCondLst>
                                  <p:childTnLst>
                                    <p:anim calcmode="lin" valueType="num">
                                      <p:cBhvr additive="base">
                                        <p:cTn id="17" dur="500"/>
                                        <p:tgtEl>
                                          <p:spTgt spid="5"/>
                                        </p:tgtEl>
                                        <p:attrNameLst>
                                          <p:attrName>ppt_x</p:attrName>
                                        </p:attrNameLst>
                                      </p:cBhvr>
                                      <p:tavLst>
                                        <p:tav tm="0">
                                          <p:val>
                                            <p:strVal val="ppt_x"/>
                                          </p:val>
                                        </p:tav>
                                        <p:tav tm="100000">
                                          <p:val>
                                            <p:strVal val="ppt_x"/>
                                          </p:val>
                                        </p:tav>
                                      </p:tavLst>
                                    </p:anim>
                                    <p:anim calcmode="lin" valueType="num">
                                      <p:cBhvr additive="base">
                                        <p:cTn id="18" dur="500"/>
                                        <p:tgtEl>
                                          <p:spTgt spid="5"/>
                                        </p:tgtEl>
                                        <p:attrNameLst>
                                          <p:attrName>ppt_y</p:attrName>
                                        </p:attrNameLst>
                                      </p:cBhvr>
                                      <p:tavLst>
                                        <p:tav tm="0">
                                          <p:val>
                                            <p:strVal val="ppt_y"/>
                                          </p:val>
                                        </p:tav>
                                        <p:tav tm="100000">
                                          <p:val>
                                            <p:strVal val="1+ppt_h/2"/>
                                          </p:val>
                                        </p:tav>
                                      </p:tavLst>
                                    </p:anim>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0" nodeType="clickEffect">
                                  <p:stCondLst>
                                    <p:cond delay="0"/>
                                  </p:stCondLst>
                                  <p:childTnLst>
                                    <p:anim calcmode="lin" valueType="num">
                                      <p:cBhvr additive="base">
                                        <p:cTn id="23" dur="500"/>
                                        <p:tgtEl>
                                          <p:spTgt spid="6"/>
                                        </p:tgtEl>
                                        <p:attrNameLst>
                                          <p:attrName>ppt_x</p:attrName>
                                        </p:attrNameLst>
                                      </p:cBhvr>
                                      <p:tavLst>
                                        <p:tav tm="0">
                                          <p:val>
                                            <p:strVal val="ppt_x"/>
                                          </p:val>
                                        </p:tav>
                                        <p:tav tm="100000">
                                          <p:val>
                                            <p:strVal val="ppt_x"/>
                                          </p:val>
                                        </p:tav>
                                      </p:tavLst>
                                    </p:anim>
                                    <p:anim calcmode="lin" valueType="num">
                                      <p:cBhvr additive="base">
                                        <p:cTn id="24" dur="500"/>
                                        <p:tgtEl>
                                          <p:spTgt spid="6"/>
                                        </p:tgtEl>
                                        <p:attrNameLst>
                                          <p:attrName>ppt_y</p:attrName>
                                        </p:attrNameLst>
                                      </p:cBhvr>
                                      <p:tavLst>
                                        <p:tav tm="0">
                                          <p:val>
                                            <p:strVal val="ppt_y"/>
                                          </p:val>
                                        </p:tav>
                                        <p:tav tm="100000">
                                          <p:val>
                                            <p:strVal val="1+ppt_h/2"/>
                                          </p:val>
                                        </p:tav>
                                      </p:tavLst>
                                    </p:anim>
                                    <p:set>
                                      <p:cBhvr>
                                        <p:cTn id="25" dur="1" fill="hold">
                                          <p:stCondLst>
                                            <p:cond delay="499"/>
                                          </p:stCondLst>
                                        </p:cTn>
                                        <p:tgtEl>
                                          <p:spTgt spid="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grpId="0" nodeType="clickEffect">
                                  <p:stCondLst>
                                    <p:cond delay="0"/>
                                  </p:stCondLst>
                                  <p:childTnLst>
                                    <p:anim calcmode="lin" valueType="num">
                                      <p:cBhvr additive="base">
                                        <p:cTn id="29" dur="500"/>
                                        <p:tgtEl>
                                          <p:spTgt spid="7"/>
                                        </p:tgtEl>
                                        <p:attrNameLst>
                                          <p:attrName>ppt_x</p:attrName>
                                        </p:attrNameLst>
                                      </p:cBhvr>
                                      <p:tavLst>
                                        <p:tav tm="0">
                                          <p:val>
                                            <p:strVal val="ppt_x"/>
                                          </p:val>
                                        </p:tav>
                                        <p:tav tm="100000">
                                          <p:val>
                                            <p:strVal val="ppt_x"/>
                                          </p:val>
                                        </p:tav>
                                      </p:tavLst>
                                    </p:anim>
                                    <p:anim calcmode="lin" valueType="num">
                                      <p:cBhvr additive="base">
                                        <p:cTn id="30" dur="500"/>
                                        <p:tgtEl>
                                          <p:spTgt spid="7"/>
                                        </p:tgtEl>
                                        <p:attrNameLst>
                                          <p:attrName>ppt_y</p:attrName>
                                        </p:attrNameLst>
                                      </p:cBhvr>
                                      <p:tavLst>
                                        <p:tav tm="0">
                                          <p:val>
                                            <p:strVal val="ppt_y"/>
                                          </p:val>
                                        </p:tav>
                                        <p:tav tm="100000">
                                          <p:val>
                                            <p:strVal val="1+ppt_h/2"/>
                                          </p:val>
                                        </p:tav>
                                      </p:tavLst>
                                    </p:anim>
                                    <p:set>
                                      <p:cBhvr>
                                        <p:cTn id="3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bldLvl="0" animBg="1"/>
      <p:bldP spid="5" grpId="1" animBg="1"/>
      <p:bldP spid="6" grpId="0" bldLvl="0" animBg="1"/>
      <p:bldP spid="6" grpId="1" animBg="1"/>
      <p:bldP spid="7" grpId="0" bldLvl="0" animBg="1"/>
      <p:bldP spid="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691" y="51470"/>
            <a:ext cx="3312368" cy="400110"/>
          </a:xfrm>
          <a:prstGeom prst="rect">
            <a:avLst/>
          </a:prstGeom>
          <a:solidFill>
            <a:srgbClr val="DCF1E5"/>
          </a:solidFill>
          <a:ln w="19050">
            <a:solidFill>
              <a:schemeClr val="tx1"/>
            </a:solidFill>
          </a:ln>
        </p:spPr>
        <p:txBody>
          <a:bodyPr wrap="square">
            <a:spAutoFit/>
          </a:bodyPr>
          <a:lstStyle/>
          <a:p>
            <a:r>
              <a:rPr lang="zh-CN" altLang="en-US" sz="2000" dirty="0">
                <a:latin typeface="+mn-ea"/>
              </a:rPr>
              <a:t>答案范文</a:t>
            </a:r>
            <a:endParaRPr lang="zh-CN" altLang="en-US" sz="2000" dirty="0">
              <a:latin typeface="+mn-ea"/>
            </a:endParaRPr>
          </a:p>
        </p:txBody>
      </p:sp>
      <p:sp>
        <p:nvSpPr>
          <p:cNvPr id="4" name="文本框 3"/>
          <p:cNvSpPr txBox="1"/>
          <p:nvPr/>
        </p:nvSpPr>
        <p:spPr>
          <a:xfrm>
            <a:off x="141658" y="483518"/>
            <a:ext cx="8712968" cy="4399915"/>
          </a:xfrm>
          <a:prstGeom prst="rect">
            <a:avLst/>
          </a:prstGeom>
          <a:noFill/>
        </p:spPr>
        <p:txBody>
          <a:bodyPr wrap="square">
            <a:spAutoFit/>
          </a:bodyPr>
          <a:lstStyle/>
          <a:p>
            <a:pPr indent="266700" algn="just"/>
            <a:r>
              <a:rPr lang="en-US" altLang="zh-CN" sz="28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 picked myself up and put a trembling hand into my pocket. </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Then</a:t>
            </a:r>
            <a:r>
              <a:rPr lang="en-US" altLang="zh-CN" sz="28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 brought out what was left of my </a:t>
            </a:r>
            <a:r>
              <a:rPr lang="en-US" altLang="zh-CN" sz="2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grandfather’s </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proudest </a:t>
            </a:r>
            <a:r>
              <a:rPr lang="en-US" altLang="zh-CN" sz="2800"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possession</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There was deep </a:t>
            </a:r>
            <a:r>
              <a:rPr lang="en-US" altLang="zh-CN" sz="2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bulge</a:t>
            </a:r>
            <a:r>
              <a:rPr lang="zh-CN" altLang="en-US" sz="12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凸出部分</a:t>
            </a:r>
            <a:r>
              <a:rPr lang="en-US" altLang="zh-CN" sz="2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 </a:t>
            </a:r>
            <a:r>
              <a:rPr lang="en-US" altLang="zh-CN" sz="2800"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the watch</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the glass shattered, and the </a:t>
            </a:r>
            <a:r>
              <a:rPr lang="en-US" altLang="zh-CN" sz="2800"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Roman numbers</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looking crazily at one another. Putting it back, I rode slowly on to school, numb with misery. After what seemed forever, I finally turned up before the waiting boys. “My mother </a:t>
            </a:r>
            <a:r>
              <a:rPr lang="en-US" altLang="zh-CN" sz="2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wouldn’t </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let me bring it,” I lied. “His mother </a:t>
            </a:r>
            <a:r>
              <a:rPr lang="en-US" altLang="zh-CN" sz="2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wouldn‘t </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let him,” </a:t>
            </a:r>
            <a:r>
              <a:rPr lang="en-US" altLang="zh-CN" sz="2800"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Crawley</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jeered</a:t>
            </a:r>
            <a:r>
              <a:rPr lang="zh-CN" altLang="en-US" sz="12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嘲笑</a:t>
            </a:r>
            <a:r>
              <a:rPr lang="en-US" altLang="zh-CN" sz="2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“What a story!" The others took up his cries and left without a backward glance.</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311" y="-20285"/>
            <a:ext cx="3312368" cy="398780"/>
          </a:xfrm>
          <a:prstGeom prst="rect">
            <a:avLst/>
          </a:prstGeom>
          <a:solidFill>
            <a:srgbClr val="DCF1E5"/>
          </a:solidFill>
          <a:ln w="19050">
            <a:solidFill>
              <a:schemeClr val="tx1"/>
            </a:solidFill>
          </a:ln>
        </p:spPr>
        <p:txBody>
          <a:bodyPr wrap="square">
            <a:spAutoFit/>
          </a:bodyPr>
          <a:lstStyle/>
          <a:p>
            <a:r>
              <a:rPr lang="zh-CN" altLang="en-US" sz="2000" dirty="0">
                <a:latin typeface="+mn-ea"/>
              </a:rPr>
              <a:t>参考范文</a:t>
            </a:r>
            <a:endParaRPr lang="zh-CN" altLang="en-US" sz="2000" dirty="0">
              <a:latin typeface="+mn-ea"/>
            </a:endParaRPr>
          </a:p>
        </p:txBody>
      </p:sp>
      <p:sp>
        <p:nvSpPr>
          <p:cNvPr id="4" name="文本框 3"/>
          <p:cNvSpPr txBox="1"/>
          <p:nvPr/>
        </p:nvSpPr>
        <p:spPr>
          <a:xfrm>
            <a:off x="-36777" y="378743"/>
            <a:ext cx="8712968" cy="4831080"/>
          </a:xfrm>
          <a:prstGeom prst="rect">
            <a:avLst/>
          </a:prstGeom>
          <a:noFill/>
        </p:spPr>
        <p:txBody>
          <a:bodyPr wrap="square">
            <a:spAutoFit/>
          </a:bodyPr>
          <a:lstStyle/>
          <a:p>
            <a:pPr indent="266700" algn="just"/>
            <a:r>
              <a:rPr lang="en-US" altLang="zh-CN" sz="28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 picked myself up and put a trembling hand into my pocket. </a:t>
            </a:r>
            <a:r>
              <a:rPr lang="en-US" altLang="zh-CN" sz="2800" kern="100" dirty="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Then</a:t>
            </a:r>
            <a:r>
              <a:rPr lang="en-US" altLang="zh-CN" sz="2800" i="1" kern="100" dirty="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100" dirty="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I brought out what was left of my </a:t>
            </a:r>
            <a:r>
              <a:rPr lang="en-US" altLang="zh-CN" sz="2800" kern="100" dirty="0" smtClean="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grandfather’s </a:t>
            </a:r>
            <a:r>
              <a:rPr lang="en-US" altLang="zh-CN" sz="2800" kern="100" dirty="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proudest </a:t>
            </a:r>
            <a:r>
              <a:rPr lang="en-US" altLang="zh-CN" sz="2800" u="sng" kern="100" dirty="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possession</a:t>
            </a:r>
            <a:r>
              <a:rPr lang="en-US" altLang="zh-CN" sz="2800" kern="100" dirty="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 There was deep </a:t>
            </a:r>
            <a:r>
              <a:rPr lang="en-US" altLang="zh-CN" sz="2800" kern="100" dirty="0" smtClean="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bulge</a:t>
            </a:r>
            <a:r>
              <a:rPr lang="zh-CN" altLang="en-US" sz="1200" kern="100" dirty="0" smtClean="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凸出部分</a:t>
            </a:r>
            <a:r>
              <a:rPr lang="en-US" altLang="zh-CN" sz="2800" kern="100" dirty="0" smtClean="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in </a:t>
            </a:r>
            <a:r>
              <a:rPr lang="en-US" altLang="zh-CN" sz="2800" u="sng" kern="100" dirty="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the watch</a:t>
            </a:r>
            <a:r>
              <a:rPr lang="en-US" altLang="zh-CN" sz="2800" kern="100" dirty="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 the glass shattered, and the </a:t>
            </a:r>
            <a:r>
              <a:rPr lang="en-US" altLang="zh-CN" sz="2800" u="sng" kern="100" dirty="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Roman numbers</a:t>
            </a:r>
            <a:r>
              <a:rPr lang="en-US" altLang="zh-CN" sz="2800" kern="100" dirty="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 looking crazily at one another.</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100" dirty="0">
                <a:gradFill>
                  <a:gsLst>
                    <a:gs pos="0">
                      <a:srgbClr val="14CD68"/>
                    </a:gs>
                    <a:gs pos="100000">
                      <a:srgbClr val="035C7D"/>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Putting it back, I rode slowly on to school, numb with misery. After what seemed forever, I finally turned up before the waiting boys. “My mother </a:t>
            </a:r>
            <a:r>
              <a:rPr lang="en-US" altLang="zh-CN" sz="2800" kern="100" dirty="0" smtClean="0">
                <a:gradFill>
                  <a:gsLst>
                    <a:gs pos="0">
                      <a:srgbClr val="14CD68"/>
                    </a:gs>
                    <a:gs pos="100000">
                      <a:srgbClr val="035C7D"/>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wouldn’t </a:t>
            </a:r>
            <a:r>
              <a:rPr lang="en-US" altLang="zh-CN" sz="2800" kern="100" dirty="0">
                <a:gradFill>
                  <a:gsLst>
                    <a:gs pos="0">
                      <a:srgbClr val="14CD68"/>
                    </a:gs>
                    <a:gs pos="100000">
                      <a:srgbClr val="035C7D"/>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let me bring it,” I lied.</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“His mother </a:t>
            </a:r>
            <a:r>
              <a:rPr lang="en-US" altLang="zh-CN" sz="2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wouldn‘t </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let him,” </a:t>
            </a:r>
            <a:r>
              <a:rPr lang="en-US" altLang="zh-CN" sz="2800" u="sng"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Crawley</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jeered</a:t>
            </a:r>
            <a:r>
              <a:rPr lang="zh-CN" altLang="en-US" sz="12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嘲笑</a:t>
            </a:r>
            <a:r>
              <a:rPr lang="en-US" altLang="zh-CN" sz="28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“What a story!" The others took up his cries and left without a backward glance, </a:t>
            </a: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leaving me annoyed and embarrassed</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659" y="286"/>
            <a:ext cx="9145016" cy="3415030"/>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u="sng" kern="100" dirty="0">
                <a:effectLst/>
                <a:latin typeface="Times New Roman" panose="02020603050405020304" pitchFamily="18" charset="0"/>
                <a:ea typeface="等线" panose="02010600030101010101" pitchFamily="2" charset="-122"/>
                <a:cs typeface="Times New Roman" panose="02020603050405020304" pitchFamily="18" charset="0"/>
              </a:rPr>
              <a:t>The watch</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was my grandfather’s. He hung it by his bed. The face was marked with elegant </a:t>
            </a:r>
            <a:r>
              <a:rPr lang="en-US" altLang="zh-CN" sz="2400" u="sng" kern="100" dirty="0">
                <a:effectLst/>
                <a:latin typeface="Times New Roman" panose="02020603050405020304" pitchFamily="18" charset="0"/>
                <a:ea typeface="等线" panose="02010600030101010101" pitchFamily="2" charset="-122"/>
                <a:cs typeface="Times New Roman" panose="02020603050405020304" pitchFamily="18" charset="0"/>
              </a:rPr>
              <a:t>Roman numbers</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and the case was gold. My grandfather got it after his fifty years of faithful service with his firm. I often gazed at it longingly as I sat with my </a:t>
            </a:r>
            <a:r>
              <a:rPr lang="en-US" altLang="zh-CN" sz="2400" u="sng" kern="100" dirty="0">
                <a:effectLst/>
                <a:latin typeface="Times New Roman" panose="02020603050405020304" pitchFamily="18" charset="0"/>
                <a:ea typeface="等线" panose="02010600030101010101" pitchFamily="2" charset="-122"/>
                <a:cs typeface="Times New Roman" panose="02020603050405020304" pitchFamily="18" charset="0"/>
              </a:rPr>
              <a:t>grandfather</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after school.</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The day I told him of my success in the examinations, he was pleased, “ You’ll be going to the new school next, Will. Remember you’ll need plenty of </a:t>
            </a:r>
            <a:r>
              <a:rPr lang="en-US" altLang="zh-CN" sz="2400" u="sng" kern="100" dirty="0">
                <a:effectLst/>
                <a:latin typeface="Times New Roman" panose="02020603050405020304" pitchFamily="18" charset="0"/>
                <a:ea typeface="等线" panose="02010600030101010101" pitchFamily="2" charset="-122"/>
                <a:cs typeface="Times New Roman" panose="02020603050405020304" pitchFamily="18" charset="0"/>
              </a:rPr>
              <a:t>patience</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That’s the right way.” I nodded when handing him the watch. He gazed at it for some moments, and wound it.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en-US" sz="2400" dirty="0"/>
          </a:p>
        </p:txBody>
      </p:sp>
      <p:sp>
        <p:nvSpPr>
          <p:cNvPr id="2" name="文本框 1"/>
          <p:cNvSpPr txBox="1"/>
          <p:nvPr/>
        </p:nvSpPr>
        <p:spPr>
          <a:xfrm>
            <a:off x="323215" y="3291840"/>
            <a:ext cx="8808085" cy="521970"/>
          </a:xfrm>
          <a:prstGeom prst="rect">
            <a:avLst/>
          </a:prstGeom>
          <a:noFill/>
        </p:spPr>
        <p:txBody>
          <a:bodyPr wrap="square" rtlCol="0">
            <a:spAutoFit/>
          </a:bodyPr>
          <a:p>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 grandfather’s watch and my eagerness for it. </a:t>
            </a:r>
            <a:endPar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51435"/>
            <a:ext cx="9199245" cy="4831080"/>
          </a:xfrm>
          <a:prstGeom prst="rect">
            <a:avLst/>
          </a:prstGeom>
          <a:noFill/>
        </p:spPr>
        <p:txBody>
          <a:bodyPr wrap="square" rtlCol="0">
            <a:spAutoFit/>
          </a:bodyPr>
          <a:p>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续写（句型，词）</a:t>
            </a:r>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1同位语，定语</a:t>
            </a:r>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 found nothing in my pocket, a fact that seemed like a spear piercing into my heart.</a:t>
            </a:r>
            <a:endPar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在口袋里什么也没找到，这个事实就像一把长矛刺进了我的心。</a:t>
            </a:r>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副词+短语</a:t>
            </a:r>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Anxiously, I almost burst into crying. </a:t>
            </a:r>
            <a:endPar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我焦急地几乎哭了起来。</a:t>
            </a:r>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Clearly I ruined my deceased grandfather’s possession.</a:t>
            </a:r>
            <a:endPar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很明显我毁了我已故祖父的财产.</a:t>
            </a:r>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animEffect transition="in" filter="blinds(horizontal)">
                                      <p:cBhvr>
                                        <p:cTn id="11" dur="500"/>
                                        <p:tgtEl>
                                          <p:spTgt spid="2">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nodeType="click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 calcmode="lin" valueType="num">
                                      <p:cBhvr>
                                        <p:cTn id="16" dur="1000" fill="hold"/>
                                        <p:tgtEl>
                                          <p:spTgt spid="2">
                                            <p:txEl>
                                              <p:pRg st="7" end="7"/>
                                            </p:txEl>
                                          </p:spTgt>
                                        </p:tgtEl>
                                        <p:attrNameLst>
                                          <p:attrName>ppt_x</p:attrName>
                                        </p:attrNameLst>
                                      </p:cBhvr>
                                      <p:tavLst>
                                        <p:tav tm="0">
                                          <p:val>
                                            <p:strVal val="#ppt_x-.2"/>
                                          </p:val>
                                        </p:tav>
                                        <p:tav tm="100000">
                                          <p:val>
                                            <p:strVal val="#ppt_x"/>
                                          </p:val>
                                        </p:tav>
                                      </p:tavLst>
                                    </p:anim>
                                    <p:anim calcmode="lin" valueType="num">
                                      <p:cBhvr>
                                        <p:cTn id="17" dur="1000" fill="hold"/>
                                        <p:tgtEl>
                                          <p:spTgt spid="2">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18" dur="1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51435"/>
            <a:ext cx="9186545" cy="3538220"/>
          </a:xfrm>
          <a:prstGeom prst="rect">
            <a:avLst/>
          </a:prstGeom>
          <a:noFill/>
        </p:spPr>
        <p:txBody>
          <a:bodyPr wrap="square" rtlCol="0">
            <a:spAutoFit/>
          </a:bodyPr>
          <a:p>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名词性从句</a:t>
            </a:r>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Then I brought out what was left of my grandfather's proudest possession.</a:t>
            </a:r>
            <a:endPar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然后我拿出我祖父最自豪的财产。</a:t>
            </a:r>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After what seemed forever, I finally turned up before the waiting boys</a:t>
            </a:r>
            <a:endPar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似乎过了很久，我终于出现在等候的孩子们面前</a:t>
            </a:r>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560" y="123190"/>
            <a:ext cx="9197975" cy="3107690"/>
          </a:xfrm>
          <a:prstGeom prst="rect">
            <a:avLst/>
          </a:prstGeom>
          <a:noFill/>
        </p:spPr>
        <p:txBody>
          <a:bodyPr wrap="square" rtlCol="0">
            <a:spAutoFit/>
          </a:bodyPr>
          <a:p>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外貌、神态描写+非谓语</a:t>
            </a:r>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There was deep bulge in the watch, the glass shattered, and the Roman numbers looking crazily at one another. </a:t>
            </a:r>
            <a:endPar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手表鼓得很深，玻璃碎了，罗马数字疯狂地互相看着</a:t>
            </a:r>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Putting it back, I rode slowly on to school, numb with misery.</a:t>
            </a:r>
            <a:endPar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把它放回去，我慢慢地骑车去学校，痛苦得麻木了。</a:t>
            </a:r>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 calcmode="lin" valueType="num">
                                      <p:cBhvr>
                                        <p:cTn id="12" dur="10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13" dur="1000" fill="hold"/>
                                        <p:tgtEl>
                                          <p:spTgt spid="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305" y="51435"/>
            <a:ext cx="9116695" cy="4831080"/>
          </a:xfrm>
          <a:prstGeom prst="rect">
            <a:avLst/>
          </a:prstGeom>
          <a:noFill/>
        </p:spPr>
        <p:txBody>
          <a:bodyPr wrap="square" rtlCol="0">
            <a:spAutoFit/>
          </a:bodyPr>
          <a:p>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对话+伴随</a:t>
            </a:r>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动作</a:t>
            </a:r>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rPr>
              <a:t>介词短语</a:t>
            </a:r>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My mother wouldn't let me bring it,” I lied, desperation boiling inside me.</a:t>
            </a:r>
            <a:endPar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我妈妈不让我带，”我撒谎，绝望在我心中沸腾。</a:t>
            </a:r>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“What a story!" The others took up his cries and left without a backward glance.</a:t>
            </a:r>
            <a:endPar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“真是个故事！”其他人大声叫嚣，没有回头看一眼就走了。</a:t>
            </a:r>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They laughed loudly with Crawley screaming words like “What a finest broken watch!”</a:t>
            </a:r>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他们大声地笑着，像是在尖叫“多漂亮的破表啊！”</a:t>
            </a:r>
            <a:endPar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Effect transition="in" filter="blinds(horizontal)">
                                      <p:cBhvr>
                                        <p:cTn id="11" dur="500"/>
                                        <p:tgtEl>
                                          <p:spTgt spid="2">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nodeType="click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 calcmode="lin" valueType="num">
                                      <p:cBhvr>
                                        <p:cTn id="16" dur="1000" fill="hold"/>
                                        <p:tgtEl>
                                          <p:spTgt spid="2">
                                            <p:txEl>
                                              <p:pRg st="5" end="5"/>
                                            </p:txEl>
                                          </p:spTgt>
                                        </p:tgtEl>
                                        <p:attrNameLst>
                                          <p:attrName>ppt_x</p:attrName>
                                        </p:attrNameLst>
                                      </p:cBhvr>
                                      <p:tavLst>
                                        <p:tav tm="0">
                                          <p:val>
                                            <p:strVal val="#ppt_x-.2"/>
                                          </p:val>
                                        </p:tav>
                                        <p:tav tm="100000">
                                          <p:val>
                                            <p:strVal val="#ppt_x"/>
                                          </p:val>
                                        </p:tav>
                                      </p:tavLst>
                                    </p:anim>
                                    <p:anim calcmode="lin" valueType="num">
                                      <p:cBhvr>
                                        <p:cTn id="17" dur="1000" fill="hold"/>
                                        <p:tgtEl>
                                          <p:spTgt spid="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18"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0" y="-20320"/>
            <a:ext cx="9130665" cy="4831080"/>
          </a:xfrm>
          <a:prstGeom prst="rect">
            <a:avLst/>
          </a:prstGeom>
          <a:noFill/>
        </p:spPr>
        <p:txBody>
          <a:bodyPr wrap="square" rtlCol="0">
            <a:spAutoFit/>
          </a:bodyPr>
          <a:p>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环境描写+状语从句</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800" dirty="0" smtClean="0">
                <a:solidFill>
                  <a:srgbClr val="FF0000"/>
                </a:solidFill>
                <a:latin typeface="微软雅黑" panose="020B0503020204020204" pitchFamily="34" charset="-122"/>
                <a:ea typeface="微软雅黑" panose="020B0503020204020204" pitchFamily="34" charset="-122"/>
              </a:rPr>
              <a:t>Though anger, embarrassment and sadness hung heavily in the air, the voice drew me to the awareness of the mistakes I had made when I attempted to impress the boys.</a:t>
            </a:r>
            <a:endParaRPr lang="zh-CN" altLang="en-US" sz="2800" dirty="0" smtClean="0">
              <a:solidFill>
                <a:srgbClr val="FF0000"/>
              </a:solidFill>
              <a:latin typeface="微软雅黑" panose="020B0503020204020204" pitchFamily="34" charset="-122"/>
              <a:ea typeface="微软雅黑" panose="020B0503020204020204" pitchFamily="34" charset="-122"/>
            </a:endParaRPr>
          </a:p>
          <a:p>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尽管愤怒、尴尬和悲伤重重地笼罩在空气中，但这个声音还是让我意识到我在试图给同学留下深刻印象时犯下的错误。</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0" y="-20320"/>
            <a:ext cx="9130665" cy="3107690"/>
          </a:xfrm>
          <a:prstGeom prst="rect">
            <a:avLst/>
          </a:prstGeom>
          <a:noFill/>
        </p:spPr>
        <p:txBody>
          <a:bodyPr wrap="square" rtlCol="0">
            <a:spAutoFit/>
          </a:bodyPr>
          <a:p>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倒装 </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smtClean="0">
                <a:solidFill>
                  <a:srgbClr val="FF0000"/>
                </a:solidFill>
                <a:latin typeface="微软雅黑" panose="020B0503020204020204" pitchFamily="34" charset="-122"/>
                <a:ea typeface="微软雅黑" panose="020B0503020204020204" pitchFamily="34" charset="-122"/>
              </a:rPr>
              <a:t>I shouldn’t have tried to integrate in such a hasty way, nor should I have stolen the watch behind my mother. </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我不该如此匆忙的方式试图融入，也不该把母亲身后的手表偷走。</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130" y="195580"/>
            <a:ext cx="9192260" cy="4399915"/>
          </a:xfrm>
          <a:prstGeom prst="rect">
            <a:avLst/>
          </a:prstGeom>
          <a:noFill/>
        </p:spPr>
        <p:txBody>
          <a:bodyPr wrap="square" rtlCol="0">
            <a:spAutoFit/>
          </a:bodyPr>
          <a:p>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 时间状语 </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smtClean="0">
                <a:solidFill>
                  <a:srgbClr val="FF0000"/>
                </a:solidFill>
                <a:latin typeface="微软雅黑" panose="020B0503020204020204" pitchFamily="34" charset="-122"/>
                <a:ea typeface="微软雅黑" panose="020B0503020204020204" pitchFamily="34" charset="-122"/>
              </a:rPr>
              <a:t>However, from then on I promised that this broken watch would always remind me to be patient until truth emerged itself. </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然而，从那时起，我保证这只破表会一直提醒我耐心等待，直到真相出现。</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I knew for sure that every time I lost patience in the future I would remember my grandfather’s words.</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我确信，将来每当我失去耐心时，我都会记住祖父的话。</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10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51435"/>
            <a:ext cx="9144635" cy="4523105"/>
          </a:xfrm>
          <a:prstGeom prst="rect">
            <a:avLst/>
          </a:prstGeom>
          <a:noFill/>
        </p:spPr>
        <p:txBody>
          <a:bodyPr wrap="square" rtlCol="0">
            <a:spAutoFit/>
          </a:bodyPr>
          <a:p>
            <a:r>
              <a:rPr lang="en-US" altLang="zh-CN"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9</a:t>
            </a:r>
            <a:r>
              <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无灵主语+情绪</a:t>
            </a:r>
            <a:endPar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Embarrassment enveloped me totally.</a:t>
            </a:r>
            <a:endPar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尴尬把我完全包围了。</a:t>
            </a:r>
            <a:endPar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Lump was stuck in my throat.</a:t>
            </a:r>
            <a:endPar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肿块卡在我的喉咙里（说不出话来）。</a:t>
            </a:r>
            <a:endPar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Sadness hang heavily in the air.</a:t>
            </a:r>
            <a:endPar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悲伤弥漫在空中。</a:t>
            </a:r>
            <a:endParaRPr lang="zh-CN" altLang="en-US" sz="32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linds(horizontal)">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nodeType="click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 calcmode="lin" valueType="num">
                                      <p:cBhvr>
                                        <p:cTn id="18" dur="1000" fill="hold"/>
                                        <p:tgtEl>
                                          <p:spTgt spid="2">
                                            <p:txEl>
                                              <p:pRg st="7" end="7"/>
                                            </p:txEl>
                                          </p:spTgt>
                                        </p:tgtEl>
                                        <p:attrNameLst>
                                          <p:attrName>ppt_x</p:attrName>
                                        </p:attrNameLst>
                                      </p:cBhvr>
                                      <p:tavLst>
                                        <p:tav tm="0">
                                          <p:val>
                                            <p:strVal val="#ppt_x-.2"/>
                                          </p:val>
                                        </p:tav>
                                        <p:tav tm="100000">
                                          <p:val>
                                            <p:strVal val="#ppt_x"/>
                                          </p:val>
                                        </p:tav>
                                      </p:tavLst>
                                    </p:anim>
                                    <p:anim calcmode="lin" valueType="num">
                                      <p:cBhvr>
                                        <p:cTn id="19" dur="1000" fill="hold"/>
                                        <p:tgtEl>
                                          <p:spTgt spid="2">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815" y="0"/>
            <a:ext cx="9187815" cy="5262245"/>
          </a:xfrm>
          <a:prstGeom prst="rect">
            <a:avLst/>
          </a:prstGeom>
          <a:noFill/>
        </p:spPr>
        <p:txBody>
          <a:bodyPr wrap="square">
            <a:spAutoFit/>
          </a:bodyPr>
          <a:lstStyle/>
          <a:p>
            <a:r>
              <a:rPr lang="en-US" altLang="zh-CN" sz="2800" i="1" dirty="0">
                <a:effectLst/>
                <a:latin typeface="Times New Roman" panose="02020603050405020304" pitchFamily="18" charset="0"/>
                <a:ea typeface="等线" panose="02010600030101010101" pitchFamily="2" charset="-122"/>
              </a:rPr>
              <a:t>“That’s not the right way. Patience, Will. Patience,” a voice echoed in my ears after the boys left. </a:t>
            </a:r>
            <a:r>
              <a:rPr lang="en-US" altLang="zh-CN" sz="2800" u="sng" dirty="0">
                <a:solidFill>
                  <a:srgbClr val="FF0000"/>
                </a:solidFill>
                <a:effectLst/>
                <a:latin typeface="Times New Roman" panose="02020603050405020304" pitchFamily="18" charset="0"/>
                <a:ea typeface="等线" panose="02010600030101010101" pitchFamily="2" charset="-122"/>
              </a:rPr>
              <a:t>Grandfather</a:t>
            </a:r>
            <a:r>
              <a:rPr lang="en-US" altLang="zh-CN" sz="2800" dirty="0">
                <a:solidFill>
                  <a:srgbClr val="FF0000"/>
                </a:solidFill>
                <a:effectLst/>
                <a:latin typeface="Times New Roman" panose="02020603050405020304" pitchFamily="18" charset="0"/>
                <a:ea typeface="等线" panose="02010600030101010101" pitchFamily="2" charset="-122"/>
              </a:rPr>
              <a:t> was right! I wiped away my tears, and wrapped my precious watch with a piece of paper and then put it into my school bag. “What was done was done,” thought I to myself. “What is important now is to do correct things next.”</a:t>
            </a:r>
            <a:r>
              <a:rPr lang="en-US" altLang="zh-CN" sz="2800" dirty="0">
                <a:effectLst/>
                <a:latin typeface="Times New Roman" panose="02020603050405020304" pitchFamily="18" charset="0"/>
                <a:ea typeface="等线" panose="02010600030101010101" pitchFamily="2" charset="-122"/>
              </a:rPr>
              <a:t>  </a:t>
            </a:r>
            <a:r>
              <a:rPr lang="en-US" altLang="zh-CN" sz="2800" dirty="0">
                <a:gradFill>
                  <a:gsLst>
                    <a:gs pos="0">
                      <a:srgbClr val="14CD68"/>
                    </a:gs>
                    <a:gs pos="100000">
                      <a:srgbClr val="035C7D"/>
                    </a:gs>
                  </a:gsLst>
                  <a:lin scaled="0"/>
                </a:gradFill>
                <a:effectLst/>
                <a:latin typeface="Times New Roman" panose="02020603050405020304" pitchFamily="18" charset="0"/>
                <a:ea typeface="等线" panose="02010600030101010101" pitchFamily="2" charset="-122"/>
              </a:rPr>
              <a:t>After school, I would tell my </a:t>
            </a:r>
            <a:r>
              <a:rPr lang="en-US" altLang="zh-CN" sz="2800" u="sng" dirty="0">
                <a:gradFill>
                  <a:gsLst>
                    <a:gs pos="0">
                      <a:srgbClr val="14CD68"/>
                    </a:gs>
                    <a:gs pos="100000">
                      <a:srgbClr val="035C7D"/>
                    </a:gs>
                  </a:gsLst>
                  <a:lin scaled="0"/>
                </a:gradFill>
                <a:effectLst/>
                <a:latin typeface="Times New Roman" panose="02020603050405020304" pitchFamily="18" charset="0"/>
                <a:ea typeface="等线" panose="02010600030101010101" pitchFamily="2" charset="-122"/>
              </a:rPr>
              <a:t>mother</a:t>
            </a:r>
            <a:r>
              <a:rPr lang="en-US" altLang="zh-CN" sz="2800" dirty="0">
                <a:gradFill>
                  <a:gsLst>
                    <a:gs pos="0">
                      <a:srgbClr val="14CD68"/>
                    </a:gs>
                    <a:gs pos="100000">
                      <a:srgbClr val="035C7D"/>
                    </a:gs>
                  </a:gsLst>
                  <a:lin scaled="0"/>
                </a:gradFill>
                <a:effectLst/>
                <a:latin typeface="Times New Roman" panose="02020603050405020304" pitchFamily="18" charset="0"/>
                <a:ea typeface="等线" panose="02010600030101010101" pitchFamily="2" charset="-122"/>
              </a:rPr>
              <a:t> honestly that I had stolen the watch out to </a:t>
            </a:r>
            <a:r>
              <a:rPr lang="en-US" altLang="zh-CN" sz="2800" u="sng" dirty="0">
                <a:gradFill>
                  <a:gsLst>
                    <a:gs pos="0">
                      <a:srgbClr val="14CD68"/>
                    </a:gs>
                    <a:gs pos="100000">
                      <a:srgbClr val="035C7D"/>
                    </a:gs>
                  </a:gsLst>
                  <a:lin scaled="0"/>
                </a:gradFill>
                <a:effectLst/>
                <a:latin typeface="Times New Roman" panose="02020603050405020304" pitchFamily="18" charset="0"/>
                <a:ea typeface="等线" panose="02010600030101010101" pitchFamily="2" charset="-122"/>
              </a:rPr>
              <a:t>impress</a:t>
            </a:r>
            <a:r>
              <a:rPr lang="en-US" altLang="zh-CN" sz="2800" dirty="0">
                <a:gradFill>
                  <a:gsLst>
                    <a:gs pos="0">
                      <a:srgbClr val="14CD68"/>
                    </a:gs>
                    <a:gs pos="100000">
                      <a:srgbClr val="035C7D"/>
                    </a:gs>
                  </a:gsLst>
                  <a:lin scaled="0"/>
                </a:gradFill>
                <a:effectLst/>
                <a:latin typeface="Times New Roman" panose="02020603050405020304" pitchFamily="18" charset="0"/>
                <a:ea typeface="等线" panose="02010600030101010101" pitchFamily="2" charset="-122"/>
              </a:rPr>
              <a:t> friends who turned out not to be my true friends. I would admit that I had forget the last advice that grandfather gave me. </a:t>
            </a:r>
            <a:r>
              <a:rPr lang="en-US" altLang="zh-CN" sz="2800" dirty="0">
                <a:effectLst/>
                <a:latin typeface="Times New Roman" panose="02020603050405020304" pitchFamily="18" charset="0"/>
                <a:ea typeface="等线" panose="02010600030101010101" pitchFamily="2" charset="-122"/>
              </a:rPr>
              <a:t>However, from then on I promised that this broken watch would always remind me to be patient until truth emerged itself. </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659" y="124111"/>
            <a:ext cx="9145016" cy="2830195"/>
          </a:xfrm>
          <a:prstGeom prst="rect">
            <a:avLst/>
          </a:prstGeom>
          <a:noFill/>
        </p:spPr>
        <p:txBody>
          <a:bodyPr wrap="square">
            <a:spAutoFit/>
          </a:bodyPr>
          <a:lstStyle/>
          <a:p>
            <a:pPr algn="just"/>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The next morning </a:t>
            </a:r>
            <a:r>
              <a:rPr lang="en-US" altLang="zh-CN" sz="2000" u="sng" kern="100" dirty="0">
                <a:effectLst/>
                <a:latin typeface="Times New Roman" panose="02020603050405020304" pitchFamily="18" charset="0"/>
                <a:ea typeface="等线" panose="02010600030101010101" pitchFamily="2" charset="-122"/>
                <a:cs typeface="Times New Roman" panose="02020603050405020304" pitchFamily="18" charset="0"/>
              </a:rPr>
              <a:t>my mother</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told me he had died in his sleep and left me his watch. For safety, my mother was to put it away in trust until she considered me old enough to look after it. I protested(</a:t>
            </a:r>
            <a:r>
              <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抗议</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so strongly that she finally agreed to hang it in the kitchen where I could always see it. </a:t>
            </a:r>
            <a:endPar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endPar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endPar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endPar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endParaRPr lang="zh-CN" altLang="en-US" dirty="0"/>
          </a:p>
        </p:txBody>
      </p:sp>
      <p:sp>
        <p:nvSpPr>
          <p:cNvPr id="2" name="文本框 1"/>
          <p:cNvSpPr txBox="1"/>
          <p:nvPr/>
        </p:nvSpPr>
        <p:spPr>
          <a:xfrm>
            <a:off x="179070" y="2139950"/>
            <a:ext cx="8622030" cy="460375"/>
          </a:xfrm>
          <a:prstGeom prst="rect">
            <a:avLst/>
          </a:prstGeom>
          <a:noFill/>
        </p:spPr>
        <p:txBody>
          <a:bodyPr wrap="none" rtlCol="0">
            <a:spAutoFit/>
          </a:bodyPr>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My mother put away the watch, allowing me to admire it. </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20955"/>
            <a:ext cx="9086215" cy="5359400"/>
          </a:xfrm>
          <a:prstGeom prst="rect">
            <a:avLst/>
          </a:prstGeom>
          <a:noFill/>
        </p:spPr>
        <p:txBody>
          <a:bodyPr wrap="square">
            <a:spAutoFit/>
          </a:bodyPr>
          <a:lstStyle/>
          <a:p>
            <a:pPr algn="just" fontAlgn="auto">
              <a:lnSpc>
                <a:spcPts val="3160"/>
              </a:lnSpc>
            </a:pPr>
            <a:r>
              <a:rPr lang="en-US" altLang="zh-CN" sz="2800" i="1" kern="100" dirty="0">
                <a:effectLst/>
                <a:latin typeface="Times New Roman" panose="02020603050405020304" pitchFamily="18" charset="0"/>
                <a:ea typeface="等线" panose="02010600030101010101" pitchFamily="2" charset="-122"/>
                <a:cs typeface="Times New Roman" panose="02020603050405020304" pitchFamily="18" charset="0"/>
              </a:rPr>
              <a:t>I picked myself up and put a trembling hand into my pocket.</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kern="100" dirty="0">
                <a:gradFill>
                  <a:gsLst>
                    <a:gs pos="0">
                      <a:srgbClr val="14CD68"/>
                    </a:gs>
                    <a:gs pos="100000">
                      <a:srgbClr val="035C7D"/>
                    </a:gs>
                  </a:gsLst>
                  <a:lin scaled="0"/>
                </a:gradFill>
                <a:effectLst/>
                <a:latin typeface="Times New Roman" panose="02020603050405020304" pitchFamily="18" charset="0"/>
                <a:ea typeface="等线" panose="02010600030101010101" pitchFamily="2" charset="-122"/>
                <a:cs typeface="Times New Roman" panose="02020603050405020304" pitchFamily="18" charset="0"/>
              </a:rPr>
              <a:t>Empty! I found nothing in my pocket, a fact that seemed like a spear piercing into my heart which started to bleed immediately. Looking around anxiously, I almost burst into crying. Just near my lying bike, the golden case of t</a:t>
            </a:r>
            <a:r>
              <a:rPr lang="en-US" altLang="zh-CN" sz="2800" u="sng" kern="100" dirty="0">
                <a:gradFill>
                  <a:gsLst>
                    <a:gs pos="0">
                      <a:srgbClr val="14CD68"/>
                    </a:gs>
                    <a:gs pos="100000">
                      <a:srgbClr val="035C7D"/>
                    </a:gs>
                  </a:gsLst>
                  <a:lin scaled="0"/>
                </a:gradFill>
                <a:effectLst/>
                <a:latin typeface="Times New Roman" panose="02020603050405020304" pitchFamily="18" charset="0"/>
                <a:ea typeface="等线" panose="02010600030101010101" pitchFamily="2" charset="-122"/>
                <a:cs typeface="Times New Roman" panose="02020603050405020304" pitchFamily="18" charset="0"/>
              </a:rPr>
              <a:t>he watch</a:t>
            </a:r>
            <a:r>
              <a:rPr lang="en-US" altLang="zh-CN" sz="2800" kern="100" dirty="0">
                <a:gradFill>
                  <a:gsLst>
                    <a:gs pos="0">
                      <a:srgbClr val="14CD68"/>
                    </a:gs>
                    <a:gs pos="100000">
                      <a:srgbClr val="035C7D"/>
                    </a:gs>
                  </a:gsLst>
                  <a:lin scaled="0"/>
                </a:gradFill>
                <a:effectLst/>
                <a:latin typeface="Times New Roman" panose="02020603050405020304" pitchFamily="18" charset="0"/>
                <a:ea typeface="等线" panose="02010600030101010101" pitchFamily="2" charset="-122"/>
                <a:cs typeface="Times New Roman" panose="02020603050405020304" pitchFamily="18" charset="0"/>
              </a:rPr>
              <a:t> was forced open. Clearly I ruined my </a:t>
            </a:r>
            <a:r>
              <a:rPr lang="en-US" altLang="zh-CN" sz="2800" kern="100" dirty="0" smtClean="0">
                <a:gradFill>
                  <a:gsLst>
                    <a:gs pos="0">
                      <a:srgbClr val="14CD68"/>
                    </a:gs>
                    <a:gs pos="100000">
                      <a:srgbClr val="035C7D"/>
                    </a:gs>
                  </a:gsLst>
                  <a:lin scaled="0"/>
                </a:gradFill>
                <a:effectLst/>
                <a:latin typeface="Times New Roman" panose="02020603050405020304" pitchFamily="18" charset="0"/>
                <a:ea typeface="等线" panose="02010600030101010101" pitchFamily="2" charset="-122"/>
                <a:cs typeface="Times New Roman" panose="02020603050405020304" pitchFamily="18" charset="0"/>
              </a:rPr>
              <a:t>deceased</a:t>
            </a:r>
            <a:r>
              <a:rPr lang="zh-CN" altLang="en-US" sz="2800" kern="100" dirty="0" smtClean="0">
                <a:gradFill>
                  <a:gsLst>
                    <a:gs pos="0">
                      <a:srgbClr val="14CD68"/>
                    </a:gs>
                    <a:gs pos="100000">
                      <a:srgbClr val="035C7D"/>
                    </a:gs>
                  </a:gsLst>
                  <a:lin scaled="0"/>
                </a:gradFill>
                <a:effectLst/>
                <a:latin typeface="Times New Roman" panose="02020603050405020304" pitchFamily="18" charset="0"/>
                <a:ea typeface="等线" panose="02010600030101010101" pitchFamily="2" charset="-122"/>
                <a:cs typeface="Times New Roman" panose="02020603050405020304" pitchFamily="18" charset="0"/>
              </a:rPr>
              <a:t>已故的</a:t>
            </a:r>
            <a:r>
              <a:rPr lang="en-US" altLang="zh-CN" sz="2800" kern="100" dirty="0" smtClean="0">
                <a:gradFill>
                  <a:gsLst>
                    <a:gs pos="0">
                      <a:srgbClr val="14CD68"/>
                    </a:gs>
                    <a:gs pos="100000">
                      <a:srgbClr val="035C7D"/>
                    </a:gs>
                  </a:gsLst>
                  <a:lin scaled="0"/>
                </a:gra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u="sng" kern="100" dirty="0">
                <a:gradFill>
                  <a:gsLst>
                    <a:gs pos="0">
                      <a:srgbClr val="14CD68"/>
                    </a:gs>
                    <a:gs pos="100000">
                      <a:srgbClr val="035C7D"/>
                    </a:gs>
                  </a:gsLst>
                  <a:lin scaled="0"/>
                </a:gradFill>
                <a:effectLst/>
                <a:latin typeface="Times New Roman" panose="02020603050405020304" pitchFamily="18" charset="0"/>
                <a:ea typeface="等线" panose="02010600030101010101" pitchFamily="2" charset="-122"/>
                <a:cs typeface="Times New Roman" panose="02020603050405020304" pitchFamily="18" charset="0"/>
              </a:rPr>
              <a:t>grandfather</a:t>
            </a:r>
            <a:r>
              <a:rPr lang="en-US" altLang="zh-CN" sz="2800" kern="100" dirty="0">
                <a:gradFill>
                  <a:gsLst>
                    <a:gs pos="0">
                      <a:srgbClr val="14CD68"/>
                    </a:gs>
                    <a:gs pos="100000">
                      <a:srgbClr val="035C7D"/>
                    </a:gs>
                  </a:gsLst>
                  <a:lin scaled="0"/>
                </a:gradFill>
                <a:effectLst/>
                <a:latin typeface="Times New Roman" panose="02020603050405020304" pitchFamily="18" charset="0"/>
                <a:ea typeface="等线" panose="02010600030101010101" pitchFamily="2" charset="-122"/>
                <a:cs typeface="Times New Roman" panose="02020603050405020304" pitchFamily="18" charset="0"/>
              </a:rPr>
              <a:t>’s </a:t>
            </a:r>
            <a:r>
              <a:rPr lang="en-US" altLang="zh-CN" sz="2800" u="sng" kern="100" dirty="0">
                <a:gradFill>
                  <a:gsLst>
                    <a:gs pos="0">
                      <a:srgbClr val="14CD68"/>
                    </a:gs>
                    <a:gs pos="100000">
                      <a:srgbClr val="035C7D"/>
                    </a:gs>
                  </a:gsLst>
                  <a:lin scaled="0"/>
                </a:gradFill>
                <a:effectLst/>
                <a:latin typeface="Times New Roman" panose="02020603050405020304" pitchFamily="18" charset="0"/>
                <a:ea typeface="等线" panose="02010600030101010101" pitchFamily="2" charset="-122"/>
                <a:cs typeface="Times New Roman" panose="02020603050405020304" pitchFamily="18" charset="0"/>
              </a:rPr>
              <a:t>possession</a:t>
            </a:r>
            <a:r>
              <a:rPr lang="en-US" altLang="zh-CN" sz="2800" kern="100" dirty="0">
                <a:gradFill>
                  <a:gsLst>
                    <a:gs pos="0">
                      <a:srgbClr val="14CD68"/>
                    </a:gs>
                    <a:gs pos="100000">
                      <a:srgbClr val="035C7D"/>
                    </a:gs>
                  </a:gsLst>
                  <a:lin scaled="0"/>
                </a:gradFill>
                <a:effectLst/>
                <a:latin typeface="Times New Roman" panose="02020603050405020304" pitchFamily="18" charset="0"/>
                <a:ea typeface="等线" panose="02010600030101010101" pitchFamily="2" charset="-122"/>
                <a:cs typeface="Times New Roman" panose="02020603050405020304" pitchFamily="18" charset="0"/>
              </a:rPr>
              <a:t>. I cautiously put the whole thing on my both palms to inspect the damage. The glass of the watch was cracked into several pieces and some </a:t>
            </a:r>
            <a:r>
              <a:rPr lang="en-US" altLang="zh-CN" sz="2800" u="sng" kern="100" dirty="0">
                <a:gradFill>
                  <a:gsLst>
                    <a:gs pos="0">
                      <a:srgbClr val="14CD68"/>
                    </a:gs>
                    <a:gs pos="100000">
                      <a:srgbClr val="035C7D"/>
                    </a:gs>
                  </a:gsLst>
                  <a:lin scaled="0"/>
                </a:gradFill>
                <a:effectLst/>
                <a:latin typeface="Times New Roman" panose="02020603050405020304" pitchFamily="18" charset="0"/>
                <a:ea typeface="等线" panose="02010600030101010101" pitchFamily="2" charset="-122"/>
                <a:cs typeface="Times New Roman" panose="02020603050405020304" pitchFamily="18" charset="0"/>
              </a:rPr>
              <a:t>Roman numbers</a:t>
            </a:r>
            <a:r>
              <a:rPr lang="en-US" altLang="zh-CN" sz="2800" kern="100" dirty="0">
                <a:gradFill>
                  <a:gsLst>
                    <a:gs pos="0">
                      <a:srgbClr val="14CD68"/>
                    </a:gs>
                    <a:gs pos="100000">
                      <a:srgbClr val="035C7D"/>
                    </a:gs>
                  </a:gsLst>
                  <a:lin scaled="0"/>
                </a:gradFill>
                <a:effectLst/>
                <a:latin typeface="Times New Roman" panose="02020603050405020304" pitchFamily="18" charset="0"/>
                <a:ea typeface="等线" panose="02010600030101010101" pitchFamily="2" charset="-122"/>
                <a:cs typeface="Times New Roman" panose="02020603050405020304" pitchFamily="18" charset="0"/>
              </a:rPr>
              <a:t> were displaced from its face.</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 Just at the time I broke down, a group of </a:t>
            </a:r>
            <a:r>
              <a:rPr lang="en-US" altLang="zh-CN" sz="2800" u="sng" kern="100" dirty="0">
                <a:effectLst/>
                <a:latin typeface="Times New Roman" panose="02020603050405020304" pitchFamily="18" charset="0"/>
                <a:ea typeface="等线" panose="02010600030101010101" pitchFamily="2" charset="-122"/>
                <a:cs typeface="Times New Roman" panose="02020603050405020304" pitchFamily="18" charset="0"/>
              </a:rPr>
              <a:t>boys</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 led by </a:t>
            </a:r>
            <a:r>
              <a:rPr lang="en-US" altLang="zh-CN" sz="2800" u="sng" kern="100" dirty="0">
                <a:effectLst/>
                <a:latin typeface="Times New Roman" panose="02020603050405020304" pitchFamily="18" charset="0"/>
                <a:ea typeface="等线" panose="02010600030101010101" pitchFamily="2" charset="-122"/>
                <a:cs typeface="Times New Roman" panose="02020603050405020304" pitchFamily="18" charset="0"/>
              </a:rPr>
              <a:t>Crawley</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 passed me. They laughed loudly with Crawley screaming words like “What a finest broken watch!”</a:t>
            </a:r>
            <a:endParaRPr lang="zh-CN" altLang="zh-CN" sz="2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70" y="124113"/>
            <a:ext cx="9145016" cy="3107690"/>
          </a:xfrm>
          <a:prstGeom prst="rect">
            <a:avLst/>
          </a:prstGeom>
          <a:noFill/>
        </p:spPr>
        <p:txBody>
          <a:bodyPr wrap="square">
            <a:spAutoFit/>
          </a:bodyPr>
          <a:lstStyle/>
          <a:p>
            <a:pPr algn="just"/>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The summer soon ended and it was time for me to enter the new school. I never made friends easily, and for a time I did little more than get on speaking terms with some </a:t>
            </a:r>
            <a:r>
              <a:rPr lang="en-US" altLang="zh-CN" sz="2800" u="sng"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boys</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 One of them was a rich fellow whose way of impressing us was to parade his </a:t>
            </a:r>
            <a:r>
              <a:rPr lang="en-US" altLang="zh-CN" sz="2800" u="sng"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possessions</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 before us. Everything </a:t>
            </a:r>
            <a:r>
              <a:rPr lang="en-US" altLang="zh-CN" sz="2800" u="sng"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Crawley</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 had was better than ours – until he brought the watch.   </a:t>
            </a:r>
            <a:endPar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en-US" sz="2800" dirty="0"/>
          </a:p>
        </p:txBody>
      </p:sp>
      <p:sp>
        <p:nvSpPr>
          <p:cNvPr id="2" name="文本框 1"/>
          <p:cNvSpPr txBox="1"/>
          <p:nvPr/>
        </p:nvSpPr>
        <p:spPr>
          <a:xfrm>
            <a:off x="323215" y="3291840"/>
            <a:ext cx="7612380" cy="829945"/>
          </a:xfrm>
          <a:prstGeom prst="rect">
            <a:avLst/>
          </a:prstGeom>
          <a:noFill/>
        </p:spPr>
        <p:txBody>
          <a:bodyPr wrap="none" rtlCol="0">
            <a:spAutoFit/>
          </a:bodyPr>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I entered the new school and  met new classmates </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and new problems.</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70" y="288"/>
            <a:ext cx="9145016" cy="4399915"/>
          </a:xfrm>
          <a:prstGeom prst="rect">
            <a:avLst/>
          </a:prstGeom>
          <a:noFill/>
        </p:spPr>
        <p:txBody>
          <a:bodyPr wrap="square">
            <a:spAutoFit/>
          </a:bodyPr>
          <a:lstStyle/>
          <a:p>
            <a:pPr algn="just"/>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“I have a better watch than that, ” I announced, attempting to </a:t>
            </a:r>
            <a:r>
              <a:rPr lang="en-US" altLang="zh-CN" sz="2000" u="sng" kern="100" dirty="0">
                <a:effectLst/>
                <a:latin typeface="Times New Roman" panose="02020603050405020304" pitchFamily="18" charset="0"/>
                <a:ea typeface="等线" panose="02010600030101010101" pitchFamily="2" charset="-122"/>
                <a:cs typeface="Times New Roman" panose="02020603050405020304" pitchFamily="18" charset="0"/>
              </a:rPr>
              <a:t>impress</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them. “Well, show it to us, ” Crawley sneered (</a:t>
            </a:r>
            <a:r>
              <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冷笑</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in disbelief. Embarrassed, I promised to bring it to them that afternoon.</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Considering there was no way to persuade my mother to let me take the watch, I decided to wait for her to step outside and slip the watch into my pocket. So I did. After lunch, as I was too excited to wait for the return bus, I got my </a:t>
            </a:r>
            <a:r>
              <a:rPr lang="en-US" altLang="zh-CN" sz="2000" u="sng" kern="100" dirty="0">
                <a:effectLst/>
                <a:latin typeface="Times New Roman" panose="02020603050405020304" pitchFamily="18" charset="0"/>
                <a:ea typeface="等线" panose="02010600030101010101" pitchFamily="2" charset="-122"/>
                <a:cs typeface="Times New Roman" panose="02020603050405020304" pitchFamily="18" charset="0"/>
              </a:rPr>
              <a:t>bike</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out of the shed.</a:t>
            </a:r>
            <a:endPar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endPar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endPar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I rode fast, excitement coursing through me. Then suddenly a puppy ran out into my path. I pulled at my brakes so hard that the bike stopped to a sharp standstill (</a:t>
            </a:r>
            <a:r>
              <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急停</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and I fell over.</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en-US" sz="2000" dirty="0"/>
          </a:p>
        </p:txBody>
      </p:sp>
      <p:sp>
        <p:nvSpPr>
          <p:cNvPr id="2" name="文本框 1"/>
          <p:cNvSpPr txBox="1"/>
          <p:nvPr/>
        </p:nvSpPr>
        <p:spPr>
          <a:xfrm>
            <a:off x="104140" y="2067560"/>
            <a:ext cx="8933815" cy="829945"/>
          </a:xfrm>
          <a:prstGeom prst="rect">
            <a:avLst/>
          </a:prstGeom>
          <a:noFill/>
        </p:spPr>
        <p:txBody>
          <a:bodyPr wrap="none" rtlCol="0">
            <a:spAutoFit/>
          </a:bodyPr>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I wanted to impress the boys with my grandfather’s watch,</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 so I stole it without mom’s permission</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051685" y="4083685"/>
            <a:ext cx="4114165" cy="521970"/>
          </a:xfrm>
          <a:prstGeom prst="rect">
            <a:avLst/>
          </a:prstGeom>
          <a:noFill/>
        </p:spPr>
        <p:txBody>
          <a:bodyPr wrap="none" rtlCol="0">
            <a:spAutoFit/>
          </a:bodyPr>
          <a:p>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an accident on the way</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4691" y="51470"/>
            <a:ext cx="3312368" cy="400110"/>
          </a:xfrm>
          <a:prstGeom prst="rect">
            <a:avLst/>
          </a:prstGeom>
          <a:solidFill>
            <a:srgbClr val="DCF1E5"/>
          </a:solidFill>
          <a:ln w="19050">
            <a:solidFill>
              <a:schemeClr val="tx1"/>
            </a:solidFill>
          </a:ln>
        </p:spPr>
        <p:txBody>
          <a:bodyPr wrap="square">
            <a:spAutoFit/>
          </a:bodyPr>
          <a:lstStyle/>
          <a:p>
            <a:r>
              <a:rPr lang="zh-CN" altLang="en-US" sz="2000" dirty="0">
                <a:latin typeface="+mn-ea"/>
              </a:rPr>
              <a:t>形容词副词</a:t>
            </a:r>
            <a:r>
              <a:rPr lang="zh-CN" altLang="en-US" sz="2000" dirty="0">
                <a:effectLst/>
                <a:latin typeface="+mn-ea"/>
              </a:rPr>
              <a:t>梳理</a:t>
            </a:r>
            <a:r>
              <a:rPr lang="en-US" altLang="zh-CN" sz="2000" dirty="0">
                <a:latin typeface="+mn-ea"/>
              </a:rPr>
              <a:t> “I”</a:t>
            </a:r>
            <a:r>
              <a:rPr lang="zh-CN" altLang="en-US" sz="2000" dirty="0">
                <a:latin typeface="+mn-ea"/>
              </a:rPr>
              <a:t>情感</a:t>
            </a:r>
            <a:r>
              <a:rPr lang="en-US" altLang="zh-CN" sz="2000" dirty="0">
                <a:effectLst/>
                <a:latin typeface="+mn-ea"/>
              </a:rPr>
              <a:t> </a:t>
            </a:r>
            <a:endParaRPr lang="zh-CN" altLang="en-US" sz="2000" dirty="0">
              <a:latin typeface="+mn-ea"/>
            </a:endParaRPr>
          </a:p>
        </p:txBody>
      </p:sp>
      <p:graphicFrame>
        <p:nvGraphicFramePr>
          <p:cNvPr id="5" name="表格 4"/>
          <p:cNvGraphicFramePr>
            <a:graphicFrameLocks noGrp="1"/>
          </p:cNvGraphicFramePr>
          <p:nvPr/>
        </p:nvGraphicFramePr>
        <p:xfrm>
          <a:off x="154692" y="520030"/>
          <a:ext cx="8784976" cy="4328160"/>
        </p:xfrm>
        <a:graphic>
          <a:graphicData uri="http://schemas.openxmlformats.org/drawingml/2006/table">
            <a:tbl>
              <a:tblPr firstRow="1" bandRow="1">
                <a:tableStyleId>{BDBED569-4797-4DF1-A0F4-6AAB3CD982D8}</a:tableStyleId>
              </a:tblPr>
              <a:tblGrid>
                <a:gridCol w="4561324"/>
                <a:gridCol w="4223652"/>
              </a:tblGrid>
              <a:tr h="346837">
                <a:tc>
                  <a:txBody>
                    <a:bodyPr/>
                    <a:lstStyle/>
                    <a:p>
                      <a:r>
                        <a:rPr lang="en-US" altLang="zh-CN" sz="2400" b="0" dirty="0">
                          <a:latin typeface="Times New Roman" panose="02020603050405020304" pitchFamily="18" charset="0"/>
                          <a:cs typeface="Times New Roman" panose="02020603050405020304" pitchFamily="18" charset="0"/>
                        </a:rPr>
                        <a:t>gazed at it </a:t>
                      </a:r>
                      <a:r>
                        <a:rPr lang="en-US" altLang="zh-CN" sz="2400" b="0" u="sng" dirty="0">
                          <a:latin typeface="Times New Roman" panose="02020603050405020304" pitchFamily="18" charset="0"/>
                          <a:cs typeface="Times New Roman" panose="02020603050405020304" pitchFamily="18" charset="0"/>
                        </a:rPr>
                        <a:t>longingly</a:t>
                      </a:r>
                      <a:r>
                        <a:rPr lang="en-US" altLang="zh-CN" sz="2400" b="0" dirty="0">
                          <a:latin typeface="Times New Roman" panose="02020603050405020304" pitchFamily="18" charset="0"/>
                          <a:cs typeface="Times New Roman" panose="02020603050405020304" pitchFamily="18" charset="0"/>
                        </a:rPr>
                        <a:t> as I sat with my grandfather after school</a:t>
                      </a:r>
                      <a:endParaRPr lang="zh-CN" altLang="en-US" sz="2400" b="0" dirty="0">
                        <a:latin typeface="Times New Roman" panose="02020603050405020304" pitchFamily="18" charset="0"/>
                        <a:cs typeface="Times New Roman" panose="02020603050405020304" pitchFamily="18" charset="0"/>
                      </a:endParaRPr>
                    </a:p>
                  </a:txBody>
                  <a:tcPr/>
                </a:tc>
                <a:tc>
                  <a:txBody>
                    <a:bodyPr/>
                    <a:lstStyle/>
                    <a:p>
                      <a:endParaRPr lang="zh-CN" altLang="en-US" sz="2800" b="0" dirty="0"/>
                    </a:p>
                  </a:txBody>
                  <a:tcPr/>
                </a:tc>
              </a:tr>
              <a:tr h="346837">
                <a:tc>
                  <a:txBody>
                    <a:bodyPr/>
                    <a:lstStyle/>
                    <a:p>
                      <a:r>
                        <a:rPr lang="en-US" altLang="zh-CN" sz="2800" dirty="0"/>
                        <a:t>I protested(</a:t>
                      </a:r>
                      <a:r>
                        <a:rPr lang="zh-CN" altLang="en-US" sz="2800" dirty="0"/>
                        <a:t>抗议</a:t>
                      </a:r>
                      <a:r>
                        <a:rPr lang="en-US" altLang="zh-CN" sz="2800" dirty="0"/>
                        <a:t>) so </a:t>
                      </a:r>
                      <a:r>
                        <a:rPr lang="en-US" altLang="zh-CN" sz="2800" u="sng" dirty="0"/>
                        <a:t>strongly</a:t>
                      </a:r>
                      <a:endParaRPr lang="zh-CN" altLang="en-US" sz="2800" u="sng" dirty="0"/>
                    </a:p>
                  </a:txBody>
                  <a:tcPr/>
                </a:tc>
                <a:tc>
                  <a:txBody>
                    <a:bodyPr/>
                    <a:lstStyle/>
                    <a:p>
                      <a:endParaRPr lang="zh-CN" altLang="en-US" sz="2800" dirty="0"/>
                    </a:p>
                  </a:txBody>
                  <a:tcPr/>
                </a:tc>
              </a:tr>
              <a:tr h="346837">
                <a:tc>
                  <a:txBody>
                    <a:bodyPr/>
                    <a:lstStyle/>
                    <a:p>
                      <a:r>
                        <a:rPr lang="en-US" altLang="zh-CN" sz="2800" dirty="0"/>
                        <a:t>I never made friends </a:t>
                      </a:r>
                      <a:r>
                        <a:rPr lang="en-US" altLang="zh-CN" sz="2800" u="sng" dirty="0"/>
                        <a:t>easily</a:t>
                      </a:r>
                      <a:endParaRPr lang="zh-CN" altLang="en-US" sz="2800" u="sng" dirty="0"/>
                    </a:p>
                  </a:txBody>
                  <a:tcPr/>
                </a:tc>
                <a:tc>
                  <a:txBody>
                    <a:bodyPr/>
                    <a:lstStyle/>
                    <a:p>
                      <a:endParaRPr lang="zh-CN" altLang="en-US" sz="2800" dirty="0"/>
                    </a:p>
                  </a:txBody>
                  <a:tcPr/>
                </a:tc>
              </a:tr>
              <a:tr h="346837">
                <a:tc>
                  <a:txBody>
                    <a:bodyPr/>
                    <a:lstStyle/>
                    <a:p>
                      <a:r>
                        <a:rPr lang="en-US" altLang="zh-CN" sz="2400" u="sng" dirty="0"/>
                        <a:t>Embarrassed</a:t>
                      </a:r>
                      <a:r>
                        <a:rPr lang="en-US" altLang="zh-CN" sz="2400" dirty="0"/>
                        <a:t>, I promised to bring it to them that afternoon</a:t>
                      </a:r>
                      <a:endParaRPr lang="zh-CN" altLang="en-US" sz="2400" dirty="0"/>
                    </a:p>
                  </a:txBody>
                  <a:tcPr/>
                </a:tc>
                <a:tc>
                  <a:txBody>
                    <a:bodyPr/>
                    <a:lstStyle/>
                    <a:p>
                      <a:endParaRPr lang="zh-CN" altLang="en-US" sz="2800" dirty="0"/>
                    </a:p>
                  </a:txBody>
                  <a:tcPr/>
                </a:tc>
              </a:tr>
              <a:tr h="346837">
                <a:tc>
                  <a:txBody>
                    <a:bodyPr/>
                    <a:lstStyle/>
                    <a:p>
                      <a:r>
                        <a:rPr lang="en-US" altLang="zh-CN" sz="2400" dirty="0"/>
                        <a:t>I was </a:t>
                      </a:r>
                      <a:r>
                        <a:rPr lang="en-US" altLang="zh-CN" sz="2400" u="sng" dirty="0"/>
                        <a:t>too excited </a:t>
                      </a:r>
                      <a:r>
                        <a:rPr lang="en-US" altLang="zh-CN" sz="2400" dirty="0"/>
                        <a:t>to wait for the return bus</a:t>
                      </a:r>
                      <a:endParaRPr lang="zh-CN" altLang="en-US" sz="2400" dirty="0"/>
                    </a:p>
                  </a:txBody>
                  <a:tcPr/>
                </a:tc>
                <a:tc>
                  <a:txBody>
                    <a:bodyPr/>
                    <a:lstStyle/>
                    <a:p>
                      <a:endParaRPr lang="zh-CN" altLang="en-US" sz="2800" dirty="0"/>
                    </a:p>
                  </a:txBody>
                  <a:tcPr/>
                </a:tc>
              </a:tr>
              <a:tr h="346837">
                <a:tc>
                  <a:txBody>
                    <a:bodyPr/>
                    <a:lstStyle/>
                    <a:p>
                      <a:r>
                        <a:rPr lang="en-US" altLang="zh-CN" sz="2400" dirty="0"/>
                        <a:t>I picked myself up and put a </a:t>
                      </a:r>
                      <a:r>
                        <a:rPr lang="en-US" altLang="zh-CN" sz="2400" u="sng" dirty="0"/>
                        <a:t>trembling</a:t>
                      </a:r>
                      <a:r>
                        <a:rPr lang="en-US" altLang="zh-CN" sz="2400" dirty="0"/>
                        <a:t> hand into my pocket</a:t>
                      </a:r>
                      <a:endParaRPr lang="zh-CN" altLang="en-US" sz="2400" dirty="0"/>
                    </a:p>
                  </a:txBody>
                  <a:tcPr/>
                </a:tc>
                <a:tc>
                  <a:txBody>
                    <a:bodyPr/>
                    <a:lstStyle/>
                    <a:p>
                      <a:endParaRPr lang="zh-CN" altLang="en-US" sz="2800" dirty="0"/>
                    </a:p>
                  </a:txBody>
                  <a:tcPr/>
                </a:tc>
              </a:tr>
            </a:tbl>
          </a:graphicData>
        </a:graphic>
      </p:graphicFrame>
      <p:sp>
        <p:nvSpPr>
          <p:cNvPr id="4" name="文本框 3"/>
          <p:cNvSpPr txBox="1"/>
          <p:nvPr/>
        </p:nvSpPr>
        <p:spPr>
          <a:xfrm>
            <a:off x="4926767" y="699542"/>
            <a:ext cx="3456384" cy="461665"/>
          </a:xfrm>
          <a:prstGeom prst="rect">
            <a:avLst/>
          </a:prstGeom>
          <a:solidFill>
            <a:schemeClr val="accent5">
              <a:lumMod val="40000"/>
              <a:lumOff val="60000"/>
            </a:schemeClr>
          </a:solidFill>
          <a:ln w="19050">
            <a:noFill/>
          </a:ln>
        </p:spPr>
        <p:txBody>
          <a:bodyPr wrap="square">
            <a:spAutoFit/>
          </a:bodyPr>
          <a:lstStyle/>
          <a:p>
            <a:r>
              <a:rPr lang="en-US" altLang="zh-CN" sz="2400" dirty="0">
                <a:latin typeface="Times New Roman" panose="02020603050405020304" pitchFamily="18" charset="0"/>
                <a:cs typeface="Times New Roman" panose="02020603050405020304" pitchFamily="18" charset="0"/>
              </a:rPr>
              <a:t>Long to have the watch</a:t>
            </a:r>
            <a:endParaRPr lang="en-US" altLang="zh-CN" sz="2400"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4939495" y="1374944"/>
            <a:ext cx="3456384" cy="461665"/>
          </a:xfrm>
          <a:prstGeom prst="rect">
            <a:avLst/>
          </a:prstGeom>
          <a:solidFill>
            <a:schemeClr val="accent5">
              <a:lumMod val="40000"/>
              <a:lumOff val="60000"/>
            </a:schemeClr>
          </a:solidFill>
          <a:ln w="19050">
            <a:noFill/>
          </a:ln>
        </p:spPr>
        <p:txBody>
          <a:bodyPr wrap="square">
            <a:spAutoFit/>
          </a:bodyPr>
          <a:lstStyle/>
          <a:p>
            <a:r>
              <a:rPr lang="en-US" altLang="zh-CN" sz="2400" dirty="0">
                <a:latin typeface="Times New Roman" panose="02020603050405020304" pitchFamily="18" charset="0"/>
                <a:cs typeface="Times New Roman" panose="02020603050405020304" pitchFamily="18" charset="0"/>
              </a:rPr>
              <a:t>I valued the watch</a:t>
            </a:r>
            <a:endParaRPr lang="en-US" altLang="zh-CN" sz="24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4860031" y="1876202"/>
            <a:ext cx="3741305" cy="461665"/>
          </a:xfrm>
          <a:prstGeom prst="rect">
            <a:avLst/>
          </a:prstGeom>
          <a:solidFill>
            <a:schemeClr val="accent5">
              <a:lumMod val="40000"/>
              <a:lumOff val="60000"/>
            </a:schemeClr>
          </a:solidFill>
          <a:ln w="19050">
            <a:noFill/>
          </a:ln>
        </p:spPr>
        <p:txBody>
          <a:bodyPr wrap="squar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I was eager to make friends</a:t>
            </a:r>
            <a:endParaRPr lang="en-US" altLang="zh-CN" sz="2400" dirty="0">
              <a:solidFill>
                <a:srgbClr val="FF0000"/>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4740836" y="2566730"/>
            <a:ext cx="4248472" cy="400110"/>
          </a:xfrm>
          <a:prstGeom prst="rect">
            <a:avLst/>
          </a:prstGeom>
          <a:solidFill>
            <a:schemeClr val="accent5">
              <a:lumMod val="40000"/>
              <a:lumOff val="60000"/>
            </a:schemeClr>
          </a:solidFill>
          <a:ln w="19050">
            <a:noFill/>
          </a:ln>
        </p:spPr>
        <p:txBody>
          <a:bodyPr wrap="square">
            <a:spAutoFit/>
          </a:bodyPr>
          <a:lstStyle/>
          <a:p>
            <a:r>
              <a:rPr lang="en-US" altLang="zh-CN" sz="2000" dirty="0">
                <a:latin typeface="Times New Roman" panose="02020603050405020304" pitchFamily="18" charset="0"/>
                <a:cs typeface="Times New Roman" panose="02020603050405020304" pitchFamily="18" charset="0"/>
              </a:rPr>
              <a:t>I was embarrassed to be sneered at.</a:t>
            </a:r>
            <a:endParaRPr lang="en-US" altLang="zh-CN" sz="20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4740910" y="3219450"/>
            <a:ext cx="4170680" cy="706755"/>
          </a:xfrm>
          <a:prstGeom prst="rect">
            <a:avLst/>
          </a:prstGeom>
          <a:solidFill>
            <a:schemeClr val="accent5">
              <a:lumMod val="40000"/>
              <a:lumOff val="60000"/>
            </a:schemeClr>
          </a:solidFill>
          <a:ln w="19050">
            <a:noFill/>
          </a:ln>
        </p:spPr>
        <p:txBody>
          <a:bodyPr wrap="square">
            <a:spAutoFit/>
          </a:bodyPr>
          <a:lstStyle/>
          <a:p>
            <a:r>
              <a:rPr lang="en-US" altLang="zh-CN" sz="2000" dirty="0">
                <a:solidFill>
                  <a:srgbClr val="FF0000"/>
                </a:solidFill>
                <a:latin typeface="Times New Roman" panose="02020603050405020304" pitchFamily="18" charset="0"/>
                <a:cs typeface="Times New Roman" panose="02020603050405020304" pitchFamily="18" charset="0"/>
              </a:rPr>
              <a:t>I was excited/eager/couldn’t wait to  show off my watch.</a:t>
            </a:r>
            <a:endParaRPr lang="en-US" altLang="zh-CN" sz="2000" dirty="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4926767" y="4181918"/>
            <a:ext cx="3389649" cy="461665"/>
          </a:xfrm>
          <a:prstGeom prst="rect">
            <a:avLst/>
          </a:prstGeom>
          <a:solidFill>
            <a:schemeClr val="accent5">
              <a:lumMod val="40000"/>
              <a:lumOff val="60000"/>
            </a:schemeClr>
          </a:solidFill>
          <a:ln w="19050">
            <a:noFill/>
          </a:ln>
        </p:spPr>
        <p:txBody>
          <a:bodyPr wrap="square">
            <a:spAutoFit/>
          </a:bodyPr>
          <a:lstStyle/>
          <a:p>
            <a:r>
              <a:rPr lang="en-US" altLang="zh-CN" sz="2400" dirty="0">
                <a:latin typeface="Times New Roman" panose="02020603050405020304" pitchFamily="18" charset="0"/>
                <a:cs typeface="Times New Roman" panose="02020603050405020304" pitchFamily="18" charset="0"/>
              </a:rPr>
              <a:t>I was afraid.</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bldLvl="0" animBg="1"/>
      <p:bldP spid="8" grpId="0" animBg="1"/>
      <p:bldP spid="9" grpId="0" bldLvl="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6040"/>
            <a:ext cx="3594100" cy="398780"/>
          </a:xfrm>
          <a:prstGeom prst="rect">
            <a:avLst/>
          </a:prstGeom>
          <a:solidFill>
            <a:srgbClr val="DCF1E5"/>
          </a:solidFill>
          <a:ln w="19050">
            <a:solidFill>
              <a:schemeClr val="tx1"/>
            </a:solidFill>
          </a:ln>
        </p:spPr>
        <p:txBody>
          <a:bodyPr wrap="square">
            <a:spAutoFit/>
          </a:bodyPr>
          <a:lstStyle/>
          <a:p>
            <a:r>
              <a:rPr lang="zh-CN" altLang="en-US" sz="2000" dirty="0">
                <a:latin typeface="+mn-ea"/>
              </a:rPr>
              <a:t>两段之间的衔接及主题</a:t>
            </a:r>
            <a:endParaRPr lang="zh-CN" altLang="en-US" sz="2000" dirty="0">
              <a:latin typeface="+mn-ea"/>
            </a:endParaRPr>
          </a:p>
        </p:txBody>
      </p:sp>
      <p:sp>
        <p:nvSpPr>
          <p:cNvPr id="4" name="文本框 3"/>
          <p:cNvSpPr txBox="1"/>
          <p:nvPr/>
        </p:nvSpPr>
        <p:spPr>
          <a:xfrm>
            <a:off x="35620" y="771803"/>
            <a:ext cx="8407109" cy="1198880"/>
          </a:xfrm>
          <a:prstGeom prst="rect">
            <a:avLst/>
          </a:prstGeom>
          <a:solidFill>
            <a:srgbClr val="CCFF99"/>
          </a:solidFill>
        </p:spPr>
        <p:txBody>
          <a:bodyPr wrap="square">
            <a:spAutoFit/>
          </a:bodyPr>
          <a:lstStyle/>
          <a:p>
            <a:r>
              <a:rPr lang="en-US" altLang="zh-CN" sz="2400" dirty="0"/>
              <a:t>Paragraph 2</a:t>
            </a:r>
            <a:endParaRPr lang="en-US" altLang="zh-CN" sz="2400" dirty="0"/>
          </a:p>
          <a:p>
            <a:r>
              <a:rPr lang="en-US" altLang="zh-CN" sz="2400" dirty="0"/>
              <a:t>     “</a:t>
            </a:r>
            <a:r>
              <a:rPr lang="en-US" altLang="zh-CN" sz="2400" dirty="0">
                <a:gradFill>
                  <a:gsLst>
                    <a:gs pos="0">
                      <a:srgbClr val="FE4444"/>
                    </a:gs>
                    <a:gs pos="100000">
                      <a:srgbClr val="832B2B"/>
                    </a:gs>
                  </a:gsLst>
                  <a:lin scaled="0"/>
                </a:gradFill>
              </a:rPr>
              <a:t>That’s not the right way</a:t>
            </a:r>
            <a:r>
              <a:rPr lang="en-US" altLang="zh-CN" sz="2400" dirty="0"/>
              <a:t>. Patience, Will. Patience, ” a voice echoed in my ears </a:t>
            </a:r>
            <a:r>
              <a:rPr lang="en-US" altLang="zh-CN" sz="2400" dirty="0">
                <a:solidFill>
                  <a:schemeClr val="tx1"/>
                </a:solidFill>
              </a:rPr>
              <a:t>after</a:t>
            </a:r>
            <a:r>
              <a:rPr lang="en-US" altLang="zh-CN" sz="2400" dirty="0"/>
              <a:t> the boys left. </a:t>
            </a:r>
            <a:endParaRPr lang="en-US" altLang="zh-CN" sz="2400" dirty="0"/>
          </a:p>
        </p:txBody>
      </p:sp>
      <p:sp>
        <p:nvSpPr>
          <p:cNvPr id="3" name="文本框 2"/>
          <p:cNvSpPr txBox="1"/>
          <p:nvPr/>
        </p:nvSpPr>
        <p:spPr>
          <a:xfrm>
            <a:off x="35560" y="2139950"/>
            <a:ext cx="4629150" cy="521970"/>
          </a:xfrm>
          <a:prstGeom prst="rect">
            <a:avLst/>
          </a:prstGeom>
          <a:noFill/>
        </p:spPr>
        <p:txBody>
          <a:bodyPr wrap="none" rtlCol="0">
            <a:spAutoFit/>
          </a:bodyPr>
          <a:p>
            <a:r>
              <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What way is not the right way? </a:t>
            </a:r>
            <a:endParaRPr lang="en-US" altLang="zh-CN"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p:cNvSpPr txBox="1"/>
          <p:nvPr/>
        </p:nvSpPr>
        <p:spPr>
          <a:xfrm>
            <a:off x="35560" y="2787650"/>
            <a:ext cx="8681720" cy="1383665"/>
          </a:xfrm>
          <a:prstGeom prst="rect">
            <a:avLst/>
          </a:prstGeom>
          <a:noFill/>
        </p:spPr>
        <p:txBody>
          <a:bodyPr wrap="none" rtlCol="0">
            <a:spAutoFit/>
          </a:bodyPr>
          <a:p>
            <a:pPr algn="l"/>
            <a:r>
              <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my way(</a:t>
            </a:r>
            <a:r>
              <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show off)</a:t>
            </a:r>
            <a:r>
              <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to please/impress the boys/make friends/</a:t>
            </a:r>
            <a:endPar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gn="l"/>
            <a:r>
              <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attempt to integrate into the new school/circle) </a:t>
            </a:r>
            <a:endPar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gn="l"/>
            <a:r>
              <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hurriedly.</a:t>
            </a:r>
            <a:endPar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305" y="267335"/>
            <a:ext cx="9197975" cy="3538220"/>
          </a:xfrm>
          <a:prstGeom prst="rect">
            <a:avLst/>
          </a:prstGeom>
          <a:noFill/>
        </p:spPr>
        <p:txBody>
          <a:bodyPr wrap="square" rtlCol="0">
            <a:spAutoFit/>
          </a:bodyPr>
          <a:p>
            <a:r>
              <a:rPr lang="zh-CN" altLang="en-US" sz="2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前文</a:t>
            </a:r>
            <a:r>
              <a:rPr lang="zh-CN" altLang="en-US" sz="2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基于主题的有效信息：</a:t>
            </a:r>
            <a:endPar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sym typeface="+mn-ea"/>
            </a:endParaRPr>
          </a:p>
          <a:p>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The day I told him of my success in the examinations, he was pleased, “ You’ll be going to the new school next, Will. Remember you’ll need plenty of </a:t>
            </a:r>
            <a:r>
              <a:rPr lang="en-US" altLang="zh-CN" sz="2800" u="sng"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patience</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 That’s the right way.” </a:t>
            </a:r>
            <a:endPar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sym typeface="+mn-ea"/>
            </a:endParaRPr>
          </a:p>
          <a:p>
            <a:endPar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sym typeface="+mn-ea"/>
            </a:endParaRPr>
          </a:p>
          <a:p>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The summer soon ended and it was time for me to enter the new school. I never made friends easily, and for a time I did little more than get on speaking terms with some </a:t>
            </a:r>
            <a:r>
              <a:rPr lang="en-US" altLang="zh-CN" sz="2800" u="sng"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boys</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 </a:t>
            </a: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55650" y="771525"/>
            <a:ext cx="7763510" cy="829945"/>
          </a:xfrm>
          <a:prstGeom prst="rect">
            <a:avLst/>
          </a:prstGeom>
          <a:solidFill>
            <a:schemeClr val="bg1"/>
          </a:solidFill>
        </p:spPr>
        <p:txBody>
          <a:bodyPr wrap="square" rtlCol="0">
            <a:spAutoFit/>
          </a:bodyPr>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“You'll needs patience” means?</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55650" y="1419860"/>
            <a:ext cx="7959090" cy="953135"/>
          </a:xfrm>
          <a:prstGeom prst="rect">
            <a:avLst/>
          </a:prstGeom>
          <a:solidFill>
            <a:schemeClr val="bg1"/>
          </a:solidFill>
        </p:spPr>
        <p:txBody>
          <a:bodyPr wrap="none" rtlCol="0">
            <a:spAutoFit/>
          </a:bodyPr>
          <a:p>
            <a:pPr algn="l"/>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It takes me patience to make new true friends</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l"/>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/adjust to the new surroundings.</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animBg="1"/>
      <p:bldP spid="11" grpId="0" bldLvl="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691" y="51470"/>
            <a:ext cx="1464981" cy="400110"/>
          </a:xfrm>
          <a:prstGeom prst="rect">
            <a:avLst/>
          </a:prstGeom>
          <a:solidFill>
            <a:srgbClr val="DCF1E5"/>
          </a:solidFill>
          <a:ln w="19050">
            <a:solidFill>
              <a:schemeClr val="tx1"/>
            </a:solidFill>
          </a:ln>
        </p:spPr>
        <p:txBody>
          <a:bodyPr wrap="square">
            <a:spAutoFit/>
          </a:bodyPr>
          <a:lstStyle/>
          <a:p>
            <a:r>
              <a:rPr lang="zh-CN" altLang="en-US" sz="2000" dirty="0">
                <a:latin typeface="+mn-ea"/>
              </a:rPr>
              <a:t>文章的主题</a:t>
            </a:r>
            <a:endParaRPr lang="zh-CN" altLang="en-US" sz="2000" dirty="0">
              <a:latin typeface="+mn-ea"/>
            </a:endParaRPr>
          </a:p>
        </p:txBody>
      </p:sp>
      <p:sp>
        <p:nvSpPr>
          <p:cNvPr id="4" name="文本框 3"/>
          <p:cNvSpPr txBox="1"/>
          <p:nvPr/>
        </p:nvSpPr>
        <p:spPr>
          <a:xfrm>
            <a:off x="150507" y="547975"/>
            <a:ext cx="4248472" cy="1015663"/>
          </a:xfrm>
          <a:prstGeom prst="rect">
            <a:avLst/>
          </a:prstGeom>
          <a:solidFill>
            <a:srgbClr val="FFCCCC"/>
          </a:solidFill>
          <a:ln w="19050">
            <a:solidFill>
              <a:schemeClr val="tx1"/>
            </a:solidFill>
          </a:ln>
        </p:spPr>
        <p:txBody>
          <a:bodyPr wrap="square">
            <a:spAutoFit/>
          </a:bodyPr>
          <a:lstStyle/>
          <a:p>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 You’ll be going to the new school next, Will. Remember you’ll need plenty of </a:t>
            </a:r>
            <a:r>
              <a:rPr kumimoji="0" lang="en-US" altLang="zh-CN" sz="2000" b="0" i="0" u="sng" strike="noStrike" kern="1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patience</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 That’s the right way.”</a:t>
            </a:r>
            <a:endParaRPr lang="zh-CN" altLang="en-US" dirty="0"/>
          </a:p>
        </p:txBody>
      </p:sp>
      <p:sp>
        <p:nvSpPr>
          <p:cNvPr id="5" name="文本框 4"/>
          <p:cNvSpPr txBox="1"/>
          <p:nvPr/>
        </p:nvSpPr>
        <p:spPr>
          <a:xfrm>
            <a:off x="143483" y="1660033"/>
            <a:ext cx="4248472" cy="707886"/>
          </a:xfrm>
          <a:prstGeom prst="rect">
            <a:avLst/>
          </a:prstGeom>
          <a:solidFill>
            <a:srgbClr val="FFCCCC"/>
          </a:solidFill>
          <a:ln w="19050">
            <a:solidFill>
              <a:schemeClr val="tx1"/>
            </a:solidFill>
          </a:ln>
        </p:spPr>
        <p:txBody>
          <a:bodyPr wrap="square">
            <a:spAutoFit/>
          </a:bodyPr>
          <a:lstStyle/>
          <a:p>
            <a:r>
              <a:rPr lang="en-US" altLang="zh-CN" sz="2000" dirty="0">
                <a:latin typeface="Times New Roman" panose="02020603050405020304" pitchFamily="18" charset="0"/>
                <a:cs typeface="Times New Roman" panose="02020603050405020304" pitchFamily="18" charset="0"/>
              </a:rPr>
              <a:t>“That’s not the right way. Patience, Will. Patience, ” </a:t>
            </a:r>
            <a:endParaRPr lang="zh-CN" altLang="en-US" sz="2000" dirty="0">
              <a:latin typeface="Times New Roman" panose="02020603050405020304" pitchFamily="18" charset="0"/>
              <a:cs typeface="Times New Roman" panose="02020603050405020304" pitchFamily="18" charset="0"/>
            </a:endParaRPr>
          </a:p>
        </p:txBody>
      </p:sp>
      <p:sp>
        <p:nvSpPr>
          <p:cNvPr id="6" name="右大括号 5"/>
          <p:cNvSpPr/>
          <p:nvPr/>
        </p:nvSpPr>
        <p:spPr>
          <a:xfrm>
            <a:off x="4427984" y="547975"/>
            <a:ext cx="432048" cy="172819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5148064" y="1150461"/>
            <a:ext cx="3024336" cy="523220"/>
          </a:xfrm>
          <a:prstGeom prst="rect">
            <a:avLst/>
          </a:prstGeom>
          <a:solidFill>
            <a:schemeClr val="bg2">
              <a:lumMod val="90000"/>
            </a:schemeClr>
          </a:solidFill>
          <a:ln w="19050">
            <a:solidFill>
              <a:schemeClr val="tx1"/>
            </a:solidFill>
          </a:ln>
        </p:spPr>
        <p:txBody>
          <a:bodyPr wrap="square">
            <a:spAutoFit/>
          </a:bodyPr>
          <a:lstStyle/>
          <a:p>
            <a:r>
              <a:rPr lang="en-US" altLang="zh-CN" sz="2800" dirty="0">
                <a:latin typeface="Times New Roman" panose="02020603050405020304" pitchFamily="18" charset="0"/>
                <a:cs typeface="Times New Roman" panose="02020603050405020304" pitchFamily="18" charset="0"/>
              </a:rPr>
              <a:t>Patience is the key.</a:t>
            </a:r>
            <a:endParaRPr lang="en-US" altLang="zh-CN" sz="28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104943" y="2868454"/>
            <a:ext cx="4248472" cy="1014730"/>
          </a:xfrm>
          <a:prstGeom prst="rect">
            <a:avLst/>
          </a:prstGeom>
          <a:solidFill>
            <a:srgbClr val="FFCCCC"/>
          </a:solidFill>
          <a:ln w="19050">
            <a:solidFill>
              <a:schemeClr val="tx1"/>
            </a:solidFill>
          </a:ln>
        </p:spPr>
        <p:txBody>
          <a:bodyPr wrap="square">
            <a:spAutoFit/>
          </a:bodyPr>
          <a:lstStyle/>
          <a:p>
            <a:r>
              <a:rPr lang="en-US" altLang="zh-CN" sz="2000" dirty="0">
                <a:latin typeface="Times New Roman" panose="02020603050405020304" pitchFamily="18" charset="0"/>
                <a:cs typeface="Times New Roman" panose="02020603050405020304" pitchFamily="18" charset="0"/>
              </a:rPr>
              <a:t>One of them was a rich fellow whose way of impressing us was to parade (show off) his possessions before us. </a:t>
            </a:r>
            <a:endParaRPr lang="zh-CN" altLang="en-US" sz="20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4862593" y="3469819"/>
            <a:ext cx="4176464" cy="523220"/>
          </a:xfrm>
          <a:prstGeom prst="rect">
            <a:avLst/>
          </a:prstGeom>
          <a:solidFill>
            <a:schemeClr val="bg2">
              <a:lumMod val="90000"/>
            </a:schemeClr>
          </a:solidFill>
          <a:ln w="19050">
            <a:solidFill>
              <a:schemeClr val="tx1"/>
            </a:solidFill>
          </a:ln>
        </p:spPr>
        <p:txBody>
          <a:bodyPr wrap="square">
            <a:spAutoFit/>
          </a:bodyPr>
          <a:lstStyle/>
          <a:p>
            <a:r>
              <a:rPr lang="en-US" altLang="zh-CN" sz="2800" dirty="0">
                <a:solidFill>
                  <a:srgbClr val="FF0000"/>
                </a:solidFill>
                <a:latin typeface="Times New Roman" panose="02020603050405020304" pitchFamily="18" charset="0"/>
                <a:cs typeface="Times New Roman" panose="02020603050405020304" pitchFamily="18" charset="0"/>
              </a:rPr>
              <a:t>How to develop friendship</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13" name="文本框 12"/>
          <p:cNvSpPr txBox="1"/>
          <p:nvPr/>
        </p:nvSpPr>
        <p:spPr>
          <a:xfrm>
            <a:off x="104943" y="4011910"/>
            <a:ext cx="4248472" cy="707886"/>
          </a:xfrm>
          <a:prstGeom prst="rect">
            <a:avLst/>
          </a:prstGeom>
          <a:solidFill>
            <a:srgbClr val="FFCCCC"/>
          </a:solidFill>
          <a:ln w="19050">
            <a:solidFill>
              <a:schemeClr val="tx1"/>
            </a:solidFill>
          </a:ln>
        </p:spPr>
        <p:txBody>
          <a:bodyPr wrap="square">
            <a:spAutoFit/>
          </a:bodyPr>
          <a:lstStyle/>
          <a:p>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“I have a better watch than that, ” I announced, attempting to </a:t>
            </a:r>
            <a:r>
              <a:rPr kumimoji="0" lang="en-US" altLang="zh-CN" sz="2000" b="0" i="0" u="sng" strike="noStrike" kern="1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impress</a:t>
            </a:r>
            <a:r>
              <a:rPr kumimoji="0" lang="en-US"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 them</a:t>
            </a:r>
            <a:endParaRPr lang="zh-CN" altLang="en-US" sz="2000" dirty="0">
              <a:latin typeface="Times New Roman" panose="02020603050405020304" pitchFamily="18" charset="0"/>
              <a:cs typeface="Times New Roman" panose="02020603050405020304" pitchFamily="18" charset="0"/>
            </a:endParaRPr>
          </a:p>
        </p:txBody>
      </p:sp>
      <p:sp>
        <p:nvSpPr>
          <p:cNvPr id="14" name="右大括号 13"/>
          <p:cNvSpPr/>
          <p:nvPr/>
        </p:nvSpPr>
        <p:spPr>
          <a:xfrm>
            <a:off x="4367133" y="2931790"/>
            <a:ext cx="432048" cy="172819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AutoShape 2" descr="See the source image"/>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ldLvl="0" animBg="1"/>
    </p:bldLst>
  </p:timing>
</p:sld>
</file>

<file path=ppt/tags/tag1.xml><?xml version="1.0" encoding="utf-8"?>
<p:tagLst xmlns:p="http://schemas.openxmlformats.org/presentationml/2006/main">
  <p:tag name="ISPRING_PRESENTATION_TITLE" val="第一PPT模板网-WWW.1PPT.COM"/>
  <p:tag name="ISPRING_FIRST_PUBLISH" val="1"/>
</p:tagLst>
</file>

<file path=ppt/theme/theme1.xml><?xml version="1.0" encoding="utf-8"?>
<a:theme xmlns:a="http://schemas.openxmlformats.org/drawingml/2006/main" name="第一PPT，www.1ppt.com">
  <a:themeElements>
    <a:clrScheme name="自定义 237">
      <a:dk1>
        <a:srgbClr val="000000"/>
      </a:dk1>
      <a:lt1>
        <a:srgbClr val="FFFFFF"/>
      </a:lt1>
      <a:dk2>
        <a:srgbClr val="778495"/>
      </a:dk2>
      <a:lt2>
        <a:srgbClr val="F0F0F0"/>
      </a:lt2>
      <a:accent1>
        <a:srgbClr val="8EC0B9"/>
      </a:accent1>
      <a:accent2>
        <a:srgbClr val="67B8CA"/>
      </a:accent2>
      <a:accent3>
        <a:srgbClr val="8EC0B9"/>
      </a:accent3>
      <a:accent4>
        <a:srgbClr val="67B8CA"/>
      </a:accent4>
      <a:accent5>
        <a:srgbClr val="8EC0B9"/>
      </a:accent5>
      <a:accent6>
        <a:srgbClr val="67B8CA"/>
      </a:accent6>
      <a:hlink>
        <a:srgbClr val="8EC0B9"/>
      </a:hlink>
      <a:folHlink>
        <a:srgbClr val="67B8C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37">
    <a:dk1>
      <a:srgbClr val="000000"/>
    </a:dk1>
    <a:lt1>
      <a:srgbClr val="FFFFFF"/>
    </a:lt1>
    <a:dk2>
      <a:srgbClr val="778495"/>
    </a:dk2>
    <a:lt2>
      <a:srgbClr val="F0F0F0"/>
    </a:lt2>
    <a:accent1>
      <a:srgbClr val="8EC0B9"/>
    </a:accent1>
    <a:accent2>
      <a:srgbClr val="67B8CA"/>
    </a:accent2>
    <a:accent3>
      <a:srgbClr val="8EC0B9"/>
    </a:accent3>
    <a:accent4>
      <a:srgbClr val="67B8CA"/>
    </a:accent4>
    <a:accent5>
      <a:srgbClr val="8EC0B9"/>
    </a:accent5>
    <a:accent6>
      <a:srgbClr val="67B8CA"/>
    </a:accent6>
    <a:hlink>
      <a:srgbClr val="8EC0B9"/>
    </a:hlink>
    <a:folHlink>
      <a:srgbClr val="67B8CA"/>
    </a:folHlink>
  </a:clrScheme>
</a:themeOverride>
</file>

<file path=docProps/app.xml><?xml version="1.0" encoding="utf-8"?>
<Properties xmlns="http://schemas.openxmlformats.org/officeDocument/2006/extended-properties" xmlns:vt="http://schemas.openxmlformats.org/officeDocument/2006/docPropsVTypes">
  <TotalTime>0</TotalTime>
  <Words>11314</Words>
  <Application>WPS 演示</Application>
  <PresentationFormat>全屏显示(16:9)</PresentationFormat>
  <Paragraphs>224</Paragraphs>
  <Slides>30</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Arial</vt:lpstr>
      <vt:lpstr>宋体</vt:lpstr>
      <vt:lpstr>Wingdings</vt:lpstr>
      <vt:lpstr>微软雅黑</vt:lpstr>
      <vt:lpstr>Times New Roman</vt:lpstr>
      <vt:lpstr>等线</vt:lpstr>
      <vt:lpstr>Calibri</vt:lpstr>
      <vt:lpstr>Arial Unicode MS</vt:lpstr>
      <vt:lpstr>Calibri</vt:lpstr>
      <vt:lpstr>方正粗黑宋简体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273</cp:revision>
  <dcterms:created xsi:type="dcterms:W3CDTF">2015-12-11T17:46:00Z</dcterms:created>
  <dcterms:modified xsi:type="dcterms:W3CDTF">2021-05-05T02:29:23Z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BBA6BCB9C4F644E2AF9A11815892B09B</vt:lpwstr>
  </property>
  <property fmtid="{D5CDD505-2E9C-101B-9397-08002B2CF9AE}" pid="3" name="KSOProductBuildVer">
    <vt:lpwstr>2052-11.1.0.10463</vt:lpwstr>
  </property>
</Properties>
</file>