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57" r:id="rId3"/>
    <p:sldId id="652" r:id="rId4"/>
    <p:sldId id="653" r:id="rId5"/>
    <p:sldId id="654" r:id="rId6"/>
    <p:sldId id="655" r:id="rId7"/>
    <p:sldId id="658" r:id="rId8"/>
    <p:sldId id="609" r:id="rId9"/>
    <p:sldId id="610" r:id="rId10"/>
    <p:sldId id="673" r:id="rId11"/>
    <p:sldId id="621" r:id="rId12"/>
    <p:sldId id="641" r:id="rId13"/>
    <p:sldId id="642" r:id="rId14"/>
    <p:sldId id="622" r:id="rId15"/>
    <p:sldId id="623" r:id="rId16"/>
    <p:sldId id="624" r:id="rId17"/>
    <p:sldId id="682" r:id="rId18"/>
    <p:sldId id="685" r:id="rId19"/>
    <p:sldId id="632" r:id="rId20"/>
    <p:sldId id="63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C1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70"/>
        <p:guide pos="29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B87A5-CAF8-432C-9CE0-D5B94C71681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EF56D-EC11-4BF9-BD42-BDC083B458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22320" y="2517775"/>
            <a:ext cx="2214880" cy="706755"/>
          </a:xfrm>
          <a:prstGeom prst="rect">
            <a:avLst/>
          </a:prstGeom>
          <a:noFill/>
        </p:spPr>
        <p:txBody>
          <a:bodyPr wrap="none" rtlCol="0">
            <a:spAutoFit/>
          </a:bodyPr>
          <a:p>
            <a:r>
              <a:rPr lang="zh-CN" altLang="en-US" sz="4000"/>
              <a:t>杭州原文</a:t>
            </a:r>
            <a:endParaRPr lang="zh-CN"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0"/>
            <a:ext cx="9197975" cy="6985635"/>
          </a:xfrm>
          <a:prstGeom prst="rect">
            <a:avLst/>
          </a:prstGeom>
          <a:noFill/>
        </p:spPr>
        <p:txBody>
          <a:bodyPr wrap="square" rtlCol="0">
            <a:spAutoFit/>
          </a:bodyPr>
          <a:p>
            <a:r>
              <a:rPr lang="zh-CN" altLang="en-US" sz="2800">
                <a:latin typeface="Times New Roman" panose="02020603050405020304" pitchFamily="18" charset="0"/>
                <a:cs typeface="Times New Roman" panose="02020603050405020304" pitchFamily="18" charset="0"/>
              </a:rPr>
              <a:t>暨阳续写：</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主题：这是一个关于保护鸟类的故事，是在人与自然的主题语境下的一个故事；人与人之间的矛盾和处理</a:t>
            </a:r>
            <a:endParaRPr lang="zh-CN" altLang="en-US" sz="2800">
              <a:latin typeface="Times New Roman" panose="02020603050405020304" pitchFamily="18" charset="0"/>
              <a:cs typeface="Times New Roman" panose="02020603050405020304" pitchFamily="18" charset="0"/>
            </a:endParaRPr>
          </a:p>
          <a:p>
            <a:r>
              <a:rPr lang="zh-CN" altLang="en-US" sz="2800">
                <a:solidFill>
                  <a:srgbClr val="0000FF"/>
                </a:solidFill>
                <a:latin typeface="Times New Roman" panose="02020603050405020304" pitchFamily="18" charset="0"/>
                <a:cs typeface="Times New Roman" panose="02020603050405020304" pitchFamily="18" charset="0"/>
              </a:rPr>
              <a:t>在该材料中有一个比较明显的中西文化差异，就是对于自身的财产和领地的保护。在西方文化中，私有领地神圣不可侵犯，而猎人用枪打鸟也是天经地义，当这两个都认为自己所坚持的信念和所做的事是理所当然的时候，那么冲突自然在所难免了。如果无法意识到这一点，忽略到这个文化内涵，则后续的故事冲突便很难写精彩。</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续写不仅考查学生的语言水平，还考查学生的思维素质，学生的逻辑思维、发散思维以及创新思维。基于主题的故事情节发展很重要，语言更是重中之重，这篇续写包容性很大，言之有理能够自圆其说的结尾都是可以的。原文最后一句he wanted to surprise the hunter，若考生能够围绕此点展开故事情节，</a:t>
            </a:r>
            <a:r>
              <a:rPr lang="zh-CN" altLang="en-US" sz="2800">
                <a:latin typeface="Times New Roman" panose="02020603050405020304" pitchFamily="18" charset="0"/>
                <a:cs typeface="Times New Roman" panose="02020603050405020304" pitchFamily="18" charset="0"/>
                <a:sym typeface="+mn-ea"/>
              </a:rPr>
              <a:t>能用精妙的语言去描写刻画</a:t>
            </a:r>
            <a:r>
              <a:rPr lang="zh-CN" altLang="en-US"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sym typeface="+mn-ea"/>
              </a:rPr>
              <a:t>言之有物，言之有理</a:t>
            </a:r>
            <a:r>
              <a:rPr lang="zh-CN" altLang="en-US" sz="2800">
                <a:latin typeface="Times New Roman" panose="02020603050405020304" pitchFamily="18" charset="0"/>
                <a:cs typeface="Times New Roman" panose="02020603050405020304" pitchFamily="18" charset="0"/>
              </a:rPr>
              <a:t>，肯定是一篇新高考续写要求的好文章。</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32740"/>
            <a:ext cx="9030970" cy="5507990"/>
          </a:xfrm>
          <a:prstGeom prst="rect">
            <a:avLst/>
          </a:prstGeom>
          <a:noFill/>
        </p:spPr>
        <p:txBody>
          <a:bodyPr wrap="square">
            <a:spAutoFit/>
          </a:bodyPr>
          <a:lstStyle/>
          <a:p>
            <a:pPr algn="just"/>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1:</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3200" u="sng"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Suddenly he heard a bird’s wings beating the dry grass.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u="sng"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moved quickly toward the sound and saw</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 colored head of a beautiful </a:t>
            </a:r>
            <a:r>
              <a:rPr lang="en-US" altLang="zh-CN" sz="32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bird</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The bird did not move until Ben came close. Then it tried to fly away, but one wing was broken.</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lifted the bird and held it close against his body</a:t>
            </a:r>
            <a:r>
              <a:rPr lang="en-US" altLang="zh-CN" sz="3200" kern="100" dirty="0">
                <a:gradFill>
                  <a:gsLst>
                    <a:gs pos="0">
                      <a:srgbClr val="7B32B2"/>
                    </a:gs>
                    <a:gs pos="100000">
                      <a:srgbClr val="401A5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The bird fought to escape, but soon lay </a:t>
            </a:r>
            <a:r>
              <a:rPr lang="en-US" altLang="zh-CN" sz="32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quietly</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in Ben’s arms.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decided to take the bird home and fix its broken wings so that it could fly again. He was almost through the </a:t>
            </a:r>
            <a:r>
              <a:rPr lang="en-US" altLang="zh-CN" sz="3200" u="sng"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woods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when he heard the </a:t>
            </a:r>
            <a:r>
              <a:rPr lang="en-US" altLang="zh-CN" sz="3200" u="sng"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hunter</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behind him. “It is mine!”</a:t>
            </a:r>
            <a:endPar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27305"/>
            <a:ext cx="9126855" cy="6985635"/>
          </a:xfrm>
          <a:prstGeom prst="rect">
            <a:avLst/>
          </a:prstGeom>
          <a:noFill/>
        </p:spPr>
        <p:txBody>
          <a:bodyPr wrap="square">
            <a:spAutoFit/>
          </a:bodyPr>
          <a:lstStyle/>
          <a:p>
            <a:pPr algn="just"/>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2:</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u="sng"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There was something threatening in the man’s cool quiet voice.</a:t>
            </a:r>
            <a:r>
              <a:rPr lang="en-US" altLang="zh-CN" sz="3200"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The hunter stepped closer and said, “Give me that bird!”</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was frightened at first. However, when he saw the bird struggling weakly and made a wild, strange noise, he knew he could never give this bird to the hunter. This feeling gave Ben great strength, and he was no longer afraid.</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 is my property. Leave here, or I call police!” </a:t>
            </a:r>
            <a:r>
              <a:rPr lang="en-US"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Ben said assertively</a:t>
            </a:r>
            <a:r>
              <a:rPr lang="zh-CN"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（果断地）</a:t>
            </a:r>
            <a:r>
              <a:rPr lang="en-US"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woods were strangely quiet. To Ben’s surprise, the hunter slowly walked away. Ben carefully studied the injured wing. He stayed with the bird, smoothing its feathers, delighted to see it recovering slowly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1">
            <a:extLst>
              <a:ext uri="{BEBA8EAE-BF5A-486C-A8C5-ECC9F3942E4B}">
                <a14:imgProps xmlns:a14="http://schemas.microsoft.com/office/drawing/2010/main">
                  <a14:imgLayer r:embed="rId2">
                    <a14:imgEffect>
                      <a14:brightnessContrast bright="24000"/>
                    </a14:imgEffect>
                    <a14:imgEffect>
                      <a14:sharpenSoften amount="56000"/>
                    </a14:imgEffect>
                  </a14:imgLayer>
                </a14:imgProps>
              </a:ext>
              <a:ext uri="{28A0092B-C50C-407E-A947-70E740481C1C}">
                <a14:useLocalDpi xmlns:a14="http://schemas.microsoft.com/office/drawing/2010/main" val="0"/>
              </a:ext>
            </a:extLst>
          </a:blip>
          <a:srcRect l="21548" t="27327" r="29070" b="22297"/>
          <a:stretch>
            <a:fillRect/>
          </a:stretch>
        </p:blipFill>
        <p:spPr bwMode="auto">
          <a:xfrm>
            <a:off x="395539" y="1135837"/>
            <a:ext cx="4227583" cy="452704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076056" y="1196752"/>
            <a:ext cx="3408246" cy="2305685"/>
          </a:xfrm>
          <a:prstGeom prst="rect">
            <a:avLst/>
          </a:prstGeom>
          <a:noFill/>
          <a:ln>
            <a:noFill/>
          </a:ln>
        </p:spPr>
        <p:txBody>
          <a:bodyPr wrap="square" lIns="91365" tIns="45683" rIns="91365" bIns="45683">
            <a:spAutoFit/>
          </a:bodyPr>
          <a:lstStyle/>
          <a:p>
            <a:pPr algn="ctr"/>
            <a:r>
              <a:rPr lang="en-US" altLang="zh-CN" sz="4800" b="1" dirty="0">
                <a:ln w="18000">
                  <a:solidFill>
                    <a:schemeClr val="accent2">
                      <a:satMod val="140000"/>
                    </a:schemeClr>
                  </a:solidFill>
                  <a:prstDash val="solid"/>
                  <a:miter lim="800000"/>
                </a:ln>
                <a:solidFill>
                  <a:srgbClr val="FFCCCC"/>
                </a:solidFill>
                <a:effectLst>
                  <a:outerShdw blurRad="25500" dist="23000" dir="7020000" algn="tl">
                    <a:srgbClr val="000000">
                      <a:alpha val="50000"/>
                    </a:srgbClr>
                  </a:outerShdw>
                </a:effectLst>
                <a:latin typeface="Comic Sans MS" panose="030F0702030302020204" pitchFamily="66" charset="0"/>
                <a:ea typeface="华文新魏" panose="02010800040101010101" pitchFamily="2" charset="-122"/>
              </a:rPr>
              <a:t>A Valentine’s trick</a:t>
            </a:r>
            <a:endParaRPr lang="zh-CN" altLang="en-US" sz="4800" b="1" dirty="0">
              <a:ln w="18000">
                <a:solidFill>
                  <a:schemeClr val="accent2">
                    <a:satMod val="140000"/>
                  </a:schemeClr>
                </a:solidFill>
                <a:prstDash val="solid"/>
                <a:miter lim="800000"/>
              </a:ln>
              <a:solidFill>
                <a:srgbClr val="FFCCCC"/>
              </a:solidFill>
              <a:effectLst>
                <a:outerShdw blurRad="25500" dist="23000" dir="7020000" algn="tl">
                  <a:srgbClr val="000000">
                    <a:alpha val="50000"/>
                  </a:srgbClr>
                </a:outerShdw>
              </a:effectLst>
              <a:latin typeface="Comic Sans MS" panose="030F0702030302020204" pitchFamily="66" charset="0"/>
              <a:ea typeface="华文新魏" panose="02010800040101010101" pitchFamily="2" charset="-122"/>
            </a:endParaRPr>
          </a:p>
        </p:txBody>
      </p:sp>
      <p:pic>
        <p:nvPicPr>
          <p:cNvPr id="9" name="图片 8"/>
          <p:cNvPicPr>
            <a:picLocks noChangeAspect="1"/>
          </p:cNvPicPr>
          <p:nvPr/>
        </p:nvPicPr>
        <p:blipFill>
          <a:blip r:embed="rId3"/>
          <a:srcRect l="-670" b="7844"/>
          <a:stretch>
            <a:fillRect/>
          </a:stretch>
        </p:blipFill>
        <p:spPr>
          <a:xfrm>
            <a:off x="8130593" y="4979606"/>
            <a:ext cx="986991" cy="897003"/>
          </a:xfrm>
          <a:prstGeom prst="rect">
            <a:avLst/>
          </a:prstGeom>
        </p:spPr>
      </p:pic>
      <p:sp>
        <p:nvSpPr>
          <p:cNvPr id="10" name="TextBox 9"/>
          <p:cNvSpPr txBox="1"/>
          <p:nvPr/>
        </p:nvSpPr>
        <p:spPr>
          <a:xfrm>
            <a:off x="2771800" y="5138437"/>
            <a:ext cx="1944216" cy="367030"/>
          </a:xfrm>
          <a:prstGeom prst="rect">
            <a:avLst/>
          </a:prstGeom>
          <a:noFill/>
        </p:spPr>
        <p:txBody>
          <a:bodyPr wrap="square" lIns="91426" tIns="45713" rIns="91426" bIns="45713" rtlCol="0">
            <a:spAutoFit/>
          </a:bodyPr>
          <a:lstStyle/>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èè²ç±å¿èæ¯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560" y="4445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5627" y="116493"/>
            <a:ext cx="8139178" cy="486000"/>
          </a:xfrm>
        </p:spPr>
        <p:txBody>
          <a:bodyPr>
            <a:normAutofit fontScale="90000"/>
          </a:bodyPr>
          <a:lstStyle/>
          <a:p>
            <a:r>
              <a:rPr lang="zh-CN" altLang="en-US" dirty="0" smtClean="0"/>
              <a:t>绍兴二模续写主要问题</a:t>
            </a:r>
            <a:endParaRPr lang="zh-CN" altLang="en-US" dirty="0"/>
          </a:p>
        </p:txBody>
      </p:sp>
      <p:sp>
        <p:nvSpPr>
          <p:cNvPr id="5" name="文本框 2"/>
          <p:cNvSpPr txBox="1"/>
          <p:nvPr/>
        </p:nvSpPr>
        <p:spPr>
          <a:xfrm>
            <a:off x="54610" y="404495"/>
            <a:ext cx="9089390" cy="7176770"/>
          </a:xfrm>
          <a:prstGeom prst="rect">
            <a:avLst/>
          </a:prstGeom>
          <a:noFill/>
        </p:spPr>
        <p:txBody>
          <a:bodyPr wrap="square" lIns="68579" tIns="34289" rIns="68579" bIns="34289" rtlCol="0">
            <a:spAutoFit/>
          </a:bodyPr>
          <a:lstStyle/>
          <a:p>
            <a:pPr marL="342900" indent="-342900" defTabSz="685800">
              <a:lnSpc>
                <a:spcPct val="150000"/>
              </a:lnSpc>
              <a:buFont typeface="Wingdings" panose="05000000000000000000" pitchFamily="2" charset="2"/>
              <a:buChar char="l"/>
            </a:pPr>
            <a:r>
              <a:rPr lang="zh-CN" altLang="en-US" sz="2800" b="1" dirty="0">
                <a:solidFill>
                  <a:prstClr val="black"/>
                </a:solidFill>
                <a:latin typeface="仿宋" panose="02010609060101010101" charset="-122"/>
                <a:ea typeface="仿宋" panose="02010609060101010101" charset="-122"/>
                <a:cs typeface="仿宋" panose="02010609060101010101" charset="-122"/>
                <a:sym typeface="+mn-ea"/>
              </a:rPr>
              <a:t>缺乏主题</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意识（（</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Peterson wasn’t as bad a boy as I thought of;)</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主题没有得到很好地传达</a:t>
            </a:r>
            <a:endPar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endParaRPr>
          </a:p>
          <a:p>
            <a:pPr marL="342900" indent="-342900" defTabSz="685800">
              <a:lnSpc>
                <a:spcPct val="150000"/>
              </a:lnSpc>
              <a:buFont typeface="Wingdings" panose="05000000000000000000" pitchFamily="2" charset="2"/>
              <a:buChar char="l"/>
            </a:pP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没有按照主题有效设计情节；情节发展逻辑性不够严密，或与原文情节融洽度不高；与段首句的</a:t>
            </a:r>
            <a:r>
              <a:rPr lang="zh-CN" altLang="en-US" sz="2800" b="1" dirty="0" smtClean="0">
                <a:solidFill>
                  <a:srgbClr val="FF0000"/>
                </a:solidFill>
                <a:latin typeface="仿宋" panose="02010609060101010101" charset="-122"/>
                <a:ea typeface="仿宋" panose="02010609060101010101" charset="-122"/>
                <a:cs typeface="仿宋" panose="02010609060101010101" charset="-122"/>
                <a:sym typeface="+mn-ea"/>
              </a:rPr>
              <a:t>协同</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不够（</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what I heard)</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a:t>
            </a:r>
            <a:endPar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endParaRPr>
          </a:p>
          <a:p>
            <a:pPr marL="342900" indent="-342900" defTabSz="685800">
              <a:lnSpc>
                <a:spcPct val="150000"/>
              </a:lnSpc>
              <a:buFont typeface="Wingdings" panose="05000000000000000000" pitchFamily="2" charset="2"/>
              <a:buChar char="l"/>
            </a:pP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文化差异</a:t>
            </a:r>
            <a:endPar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endParaRPr>
          </a:p>
          <a:p>
            <a:pPr defTabSz="685800">
              <a:lnSpc>
                <a:spcPct val="150000"/>
              </a:lnSpc>
            </a:pPr>
            <a:r>
              <a:rPr lang="en-US" altLang="zh-CN" sz="2800" b="1" dirty="0">
                <a:solidFill>
                  <a:prstClr val="black"/>
                </a:solidFill>
                <a:latin typeface="仿宋" panose="02010609060101010101" charset="-122"/>
                <a:ea typeface="仿宋" panose="02010609060101010101" charset="-122"/>
                <a:cs typeface="仿宋" panose="02010609060101010101" charset="-122"/>
                <a:sym typeface="+mn-ea"/>
              </a:rPr>
              <a:t> </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 </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不了解</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Valentine’s Day </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的真正含义</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没有注意到中外名字的表达差异</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given/first name + family name</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Michael Peterson; Michael Rogers) </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；没有了解国外</a:t>
            </a:r>
            <a:r>
              <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rPr>
              <a:t>break </a:t>
            </a:r>
            <a:r>
              <a:rPr lang="zh-CN" altLang="en-US" sz="2800" b="1" dirty="0" smtClean="0">
                <a:solidFill>
                  <a:prstClr val="black"/>
                </a:solidFill>
                <a:latin typeface="仿宋" panose="02010609060101010101" charset="-122"/>
                <a:ea typeface="仿宋" panose="02010609060101010101" charset="-122"/>
                <a:cs typeface="仿宋" panose="02010609060101010101" charset="-122"/>
                <a:sym typeface="+mn-ea"/>
              </a:rPr>
              <a:t>期间教室一般没人；</a:t>
            </a:r>
            <a:endParaRPr lang="en-US" altLang="zh-CN" sz="2800" b="1" dirty="0" smtClean="0">
              <a:solidFill>
                <a:prstClr val="black"/>
              </a:solidFill>
              <a:latin typeface="仿宋" panose="02010609060101010101" charset="-122"/>
              <a:ea typeface="仿宋" panose="02010609060101010101" charset="-122"/>
              <a:cs typeface="仿宋" panose="02010609060101010101" charset="-122"/>
              <a:sym typeface="+mn-ea"/>
            </a:endParaRPr>
          </a:p>
          <a:p>
            <a:pPr marL="342900" indent="-342900" defTabSz="685800">
              <a:lnSpc>
                <a:spcPct val="150000"/>
              </a:lnSpc>
              <a:buFont typeface="Wingdings" panose="05000000000000000000" pitchFamily="2" charset="2"/>
              <a:buChar char="l"/>
            </a:pPr>
            <a:endParaRPr lang="zh-CN" altLang="en-US" sz="2800" b="1" dirty="0">
              <a:solidFill>
                <a:prstClr val="black"/>
              </a:solidFill>
              <a:latin typeface="仿宋" panose="02010609060101010101" charset="-122"/>
              <a:ea typeface="仿宋" panose="02010609060101010101" charset="-122"/>
              <a:cs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7"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14"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58839"/>
            <a:ext cx="9144000" cy="514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33020" y="1829435"/>
            <a:ext cx="9123680" cy="3780790"/>
          </a:xfrm>
          <a:solidFill>
            <a:schemeClr val="bg1"/>
          </a:solidFill>
        </p:spPr>
        <p:txBody>
          <a:bodyPr/>
          <a:lstStyle/>
          <a:p>
            <a:pPr marL="0" indent="0">
              <a:buNone/>
            </a:pPr>
            <a:r>
              <a:rPr lang="zh-CN" altLang="en-US" sz="2800" dirty="0"/>
              <a:t>Valentine's Day is </a:t>
            </a:r>
            <a:r>
              <a:rPr lang="zh-CN" altLang="en-US" sz="2800" dirty="0">
                <a:solidFill>
                  <a:srgbClr val="FF0000"/>
                </a:solidFill>
              </a:rPr>
              <a:t>a special day of</a:t>
            </a:r>
            <a:r>
              <a:rPr lang="en-US" altLang="zh-CN" sz="2800" dirty="0">
                <a:solidFill>
                  <a:srgbClr val="FF0000"/>
                </a:solidFill>
              </a:rPr>
              <a:t> </a:t>
            </a:r>
            <a:r>
              <a:rPr lang="zh-CN" altLang="en-US" sz="2800" dirty="0">
                <a:solidFill>
                  <a:srgbClr val="FF0000"/>
                </a:solidFill>
              </a:rPr>
              <a:t>love</a:t>
            </a:r>
            <a:r>
              <a:rPr lang="en-US" altLang="zh-CN" sz="2800" dirty="0"/>
              <a:t>!</a:t>
            </a:r>
            <a:endParaRPr lang="zh-CN" altLang="en-US" sz="2800" dirty="0"/>
          </a:p>
          <a:p>
            <a:pPr marL="0" indent="0">
              <a:buNone/>
            </a:pPr>
            <a:r>
              <a:rPr lang="zh-CN" altLang="en-US" sz="2800" dirty="0"/>
              <a:t>It is a day </a:t>
            </a:r>
            <a:r>
              <a:rPr lang="zh-CN" altLang="en-US" sz="2800" dirty="0">
                <a:solidFill>
                  <a:srgbClr val="FF0000"/>
                </a:solidFill>
              </a:rPr>
              <a:t>to celebrate friendship and lo</a:t>
            </a:r>
            <a:r>
              <a:rPr lang="en-US" altLang="zh-CN" sz="2800" dirty="0" err="1">
                <a:solidFill>
                  <a:srgbClr val="FF0000"/>
                </a:solidFill>
              </a:rPr>
              <a:t>ve</a:t>
            </a:r>
            <a:r>
              <a:rPr lang="en-US" altLang="zh-CN" sz="2800" dirty="0"/>
              <a:t>.</a:t>
            </a:r>
            <a:endParaRPr lang="zh-CN" altLang="en-US" sz="2800" dirty="0"/>
          </a:p>
          <a:p>
            <a:pPr marL="0" indent="0">
              <a:buNone/>
            </a:pPr>
            <a:r>
              <a:rPr lang="zh-CN" altLang="en-US" sz="2800" dirty="0"/>
              <a:t>It is a time</a:t>
            </a:r>
            <a:r>
              <a:rPr lang="zh-CN" altLang="en-US" sz="2800" dirty="0">
                <a:solidFill>
                  <a:srgbClr val="FF0000"/>
                </a:solidFill>
              </a:rPr>
              <a:t> to give little gifts</a:t>
            </a:r>
            <a:r>
              <a:rPr lang="zh-CN" altLang="en-US" sz="2800" dirty="0"/>
              <a:t> to special people</a:t>
            </a:r>
            <a:endParaRPr lang="zh-CN" altLang="en-US" sz="2800" dirty="0"/>
          </a:p>
          <a:p>
            <a:pPr marL="0" indent="0">
              <a:buNone/>
            </a:pPr>
            <a:r>
              <a:rPr lang="zh-CN" altLang="en-US" sz="2800" dirty="0"/>
              <a:t>It is a day </a:t>
            </a:r>
            <a:r>
              <a:rPr lang="zh-CN" altLang="en-US" sz="2800" dirty="0">
                <a:solidFill>
                  <a:srgbClr val="FF0000"/>
                </a:solidFill>
              </a:rPr>
              <a:t>to make handmade valentine</a:t>
            </a:r>
            <a:r>
              <a:rPr lang="en-US" altLang="zh-CN" sz="2800" dirty="0">
                <a:solidFill>
                  <a:srgbClr val="FF0000"/>
                </a:solidFill>
              </a:rPr>
              <a:t> </a:t>
            </a:r>
            <a:r>
              <a:rPr lang="zh-CN" altLang="en-US" sz="2800" dirty="0">
                <a:solidFill>
                  <a:srgbClr val="FF0000"/>
                </a:solidFill>
              </a:rPr>
              <a:t>cards</a:t>
            </a:r>
            <a:r>
              <a:rPr lang="zh-CN" altLang="en-US" sz="2800" dirty="0"/>
              <a:t> for your family and friends</a:t>
            </a:r>
            <a:r>
              <a:rPr lang="en-US" altLang="zh-CN" sz="2800" dirty="0"/>
              <a:t>.</a:t>
            </a:r>
            <a:endParaRPr lang="zh-CN" altLang="en-US" sz="2800" dirty="0"/>
          </a:p>
          <a:p>
            <a:pPr marL="0" indent="0">
              <a:buNone/>
            </a:pPr>
            <a:r>
              <a:rPr lang="zh-CN" altLang="en-US" sz="2800" dirty="0"/>
              <a:t>It is a time</a:t>
            </a:r>
            <a:r>
              <a:rPr lang="zh-CN" altLang="en-US" sz="2800" dirty="0">
                <a:solidFill>
                  <a:srgbClr val="FF0000"/>
                </a:solidFill>
              </a:rPr>
              <a:t> to share a story and a smile</a:t>
            </a:r>
            <a:r>
              <a:rPr lang="en-US" altLang="zh-CN" sz="2800" dirty="0">
                <a:solidFill>
                  <a:srgbClr val="FF0000"/>
                </a:solidFill>
              </a:rPr>
              <a:t> </a:t>
            </a:r>
            <a:r>
              <a:rPr lang="zh-CN" altLang="en-US" sz="2800" dirty="0"/>
              <a:t>with</a:t>
            </a:r>
            <a:r>
              <a:rPr lang="en-US" altLang="zh-CN" sz="2800" dirty="0"/>
              <a:t> </a:t>
            </a:r>
            <a:endParaRPr lang="en-US" altLang="zh-CN" sz="2800" dirty="0"/>
          </a:p>
          <a:p>
            <a:pPr marL="0" indent="0">
              <a:buNone/>
            </a:pPr>
            <a:r>
              <a:rPr lang="en-US" altLang="zh-CN" sz="2800" dirty="0"/>
              <a:t>someone you like.</a:t>
            </a:r>
            <a:endParaRPr lang="en-US" altLang="zh-CN" sz="2800" dirty="0"/>
          </a:p>
        </p:txBody>
      </p:sp>
      <p:sp>
        <p:nvSpPr>
          <p:cNvPr id="7" name="矩形 6"/>
          <p:cNvSpPr/>
          <p:nvPr/>
        </p:nvSpPr>
        <p:spPr>
          <a:xfrm>
            <a:off x="-36195" y="836930"/>
            <a:ext cx="8864600" cy="1197610"/>
          </a:xfrm>
          <a:prstGeom prst="rect">
            <a:avLst/>
          </a:prstGeom>
          <a:noFill/>
          <a:ln>
            <a:noFill/>
          </a:ln>
        </p:spPr>
        <p:txBody>
          <a:bodyPr wrap="square" lIns="91376" tIns="45688" rIns="91376" bIns="45688" rtlCol="0" anchor="t">
            <a:spAutoFit/>
          </a:bodyPr>
          <a:lstStyle/>
          <a:p>
            <a:pPr algn="ctr"/>
            <a:r>
              <a:rPr lang="zh-CN" altLang="en-US" sz="7200" b="1" dirty="0">
                <a:ln w="6600">
                  <a:solidFill>
                    <a:srgbClr val="ED7D31"/>
                  </a:solidFill>
                  <a:prstDash val="solid"/>
                </a:ln>
                <a:solidFill>
                  <a:srgbClr val="FFFFFF"/>
                </a:solidFill>
                <a:effectLst>
                  <a:outerShdw dist="38100" dir="2700000" algn="tl" rotWithShape="0">
                    <a:srgbClr val="ED7D31"/>
                  </a:outerShdw>
                </a:effectLst>
              </a:rPr>
              <a:t>Valentine's</a:t>
            </a:r>
            <a:r>
              <a:rPr lang="en-US" altLang="zh-CN" sz="7200" b="1" dirty="0">
                <a:ln w="6600">
                  <a:solidFill>
                    <a:srgbClr val="ED7D31"/>
                  </a:solidFill>
                  <a:prstDash val="solid"/>
                </a:ln>
                <a:solidFill>
                  <a:srgbClr val="FFFFFF"/>
                </a:solidFill>
                <a:effectLst>
                  <a:outerShdw dist="38100" dir="2700000" algn="tl" rotWithShape="0">
                    <a:srgbClr val="ED7D31"/>
                  </a:outerShdw>
                </a:effectLst>
              </a:rPr>
              <a:t> Day</a:t>
            </a:r>
            <a:r>
              <a:rPr lang="zh-CN" altLang="en-US" sz="7200" b="1" dirty="0">
                <a:ln w="6600">
                  <a:solidFill>
                    <a:srgbClr val="ED7D31"/>
                  </a:solidFill>
                  <a:prstDash val="solid"/>
                </a:ln>
                <a:solidFill>
                  <a:srgbClr val="FFFFFF"/>
                </a:solidFill>
                <a:effectLst>
                  <a:outerShdw dist="38100" dir="2700000" algn="tl" rotWithShape="0">
                    <a:srgbClr val="ED7D31"/>
                  </a:outerShdw>
                </a:effectLst>
              </a:rPr>
              <a:t> </a:t>
            </a:r>
            <a:endParaRPr lang="zh-CN" altLang="en-US" sz="7200" b="1" dirty="0">
              <a:ln w="6600">
                <a:solidFill>
                  <a:srgbClr val="ED7D31"/>
                </a:solidFill>
                <a:prstDash val="solid"/>
              </a:ln>
              <a:solidFill>
                <a:srgbClr val="FFFFFF"/>
              </a:solidFill>
              <a:effectLst>
                <a:outerShdw dist="38100" dir="2700000" algn="tl" rotWithShape="0">
                  <a:srgbClr val="ED7D31"/>
                </a:outerShdw>
              </a:effectLst>
            </a:endParaRPr>
          </a:p>
        </p:txBody>
      </p:sp>
      <p:pic>
        <p:nvPicPr>
          <p:cNvPr id="5" name="图片 4"/>
          <p:cNvPicPr>
            <a:picLocks noChangeAspect="1"/>
          </p:cNvPicPr>
          <p:nvPr/>
        </p:nvPicPr>
        <p:blipFill>
          <a:blip r:embed="rId2"/>
          <a:srcRect l="-670" b="7844"/>
          <a:stretch>
            <a:fillRect/>
          </a:stretch>
        </p:blipFill>
        <p:spPr>
          <a:xfrm>
            <a:off x="7566921" y="4365104"/>
            <a:ext cx="1541615" cy="151216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1460" y="764540"/>
            <a:ext cx="7075170" cy="5631180"/>
          </a:xfrm>
          <a:prstGeom prst="rect">
            <a:avLst/>
          </a:prstGeom>
          <a:noFill/>
        </p:spPr>
        <p:txBody>
          <a:bodyPr wrap="square" rtlCol="0">
            <a:spAutoFit/>
          </a:bodyPr>
          <a:p>
            <a:r>
              <a:rPr lang="en-US" altLang="zh-CN" sz="3600"/>
              <a:t>5</a:t>
            </a:r>
            <a:r>
              <a:rPr lang="zh-CN" altLang="en-US" sz="3600"/>
              <a:t>月份复习：</a:t>
            </a:r>
            <a:endParaRPr lang="zh-CN" altLang="en-US" sz="3600"/>
          </a:p>
          <a:p>
            <a:r>
              <a:rPr lang="zh-CN" altLang="en-US" sz="3600"/>
              <a:t>冲刺作文</a:t>
            </a:r>
            <a:endParaRPr lang="zh-CN" altLang="en-US" sz="3600"/>
          </a:p>
          <a:p>
            <a:r>
              <a:rPr lang="zh-CN" altLang="en-US" sz="3600"/>
              <a:t>关注续写原文</a:t>
            </a:r>
            <a:endParaRPr lang="zh-CN" altLang="en-US" sz="3600"/>
          </a:p>
          <a:p>
            <a:r>
              <a:rPr lang="zh-CN" altLang="en-US" sz="3600"/>
              <a:t>熟记诵读各类续写片段</a:t>
            </a:r>
            <a:endParaRPr lang="zh-CN" altLang="en-US" sz="3600"/>
          </a:p>
          <a:p>
            <a:r>
              <a:rPr lang="zh-CN" altLang="en-US" sz="3600"/>
              <a:t>熟记诵读各类应用文</a:t>
            </a:r>
            <a:endParaRPr lang="zh-CN" altLang="en-US" sz="3600"/>
          </a:p>
          <a:p>
            <a:r>
              <a:rPr lang="zh-CN" altLang="en-US" sz="3600"/>
              <a:t>拿下</a:t>
            </a:r>
            <a:r>
              <a:rPr lang="en-US" altLang="zh-CN" sz="3600"/>
              <a:t>95</a:t>
            </a:r>
            <a:endParaRPr lang="en-US" altLang="zh-CN" sz="3600"/>
          </a:p>
          <a:p>
            <a:r>
              <a:rPr lang="zh-CN" altLang="en-US" sz="3600"/>
              <a:t>错误归类（难点；易错）</a:t>
            </a:r>
            <a:endParaRPr lang="zh-CN" altLang="en-US" sz="3600"/>
          </a:p>
          <a:p>
            <a:r>
              <a:rPr lang="zh-CN" altLang="en-US" sz="3600"/>
              <a:t>词汇（选修</a:t>
            </a:r>
            <a:r>
              <a:rPr lang="en-US" altLang="zh-CN" sz="3600"/>
              <a:t>6</a:t>
            </a:r>
            <a:r>
              <a:rPr lang="zh-CN" altLang="en-US" sz="3600"/>
              <a:t>，</a:t>
            </a:r>
            <a:r>
              <a:rPr lang="en-US" altLang="zh-CN" sz="3600"/>
              <a:t>7</a:t>
            </a:r>
            <a:r>
              <a:rPr lang="zh-CN" altLang="en-US" sz="3600"/>
              <a:t>词汇过关）</a:t>
            </a:r>
            <a:endParaRPr lang="zh-CN" altLang="en-US" sz="3600"/>
          </a:p>
          <a:p>
            <a:r>
              <a:rPr lang="zh-CN" altLang="en-US" sz="3600">
                <a:sym typeface="+mn-ea"/>
              </a:rPr>
              <a:t>（书写）</a:t>
            </a:r>
            <a:endParaRPr lang="zh-CN" altLang="en-US" sz="3600"/>
          </a:p>
          <a:p>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ox(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ox(in)">
                                      <p:cBhvr>
                                        <p:cTn id="35" dur="20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p:cTn id="40" dur="10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7937" name="图片 4"/>
          <p:cNvPicPr>
            <a:picLocks noChangeAspect="1"/>
          </p:cNvPicPr>
          <p:nvPr/>
        </p:nvPicPr>
        <p:blipFill>
          <a:blip r:embed="rId1"/>
          <a:stretch>
            <a:fillRect/>
          </a:stretch>
        </p:blipFill>
        <p:spPr>
          <a:xfrm>
            <a:off x="1259840" y="620395"/>
            <a:ext cx="6911975" cy="563245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645" y="404495"/>
            <a:ext cx="9063355" cy="5507990"/>
          </a:xfrm>
          <a:prstGeom prst="rect">
            <a:avLst/>
          </a:prstGeom>
          <a:noFill/>
        </p:spPr>
        <p:txBody>
          <a:bodyPr wrap="square">
            <a:spAutoFit/>
          </a:bodyPr>
          <a:lstStyle/>
          <a:p>
            <a:r>
              <a:rPr lang="en-US" altLang="zh-CN" sz="3200" u="none" dirty="0">
                <a:latin typeface="Times New Roman" panose="02020603050405020304" pitchFamily="18" charset="0"/>
                <a:cs typeface="Times New Roman" panose="02020603050405020304" pitchFamily="18" charset="0"/>
              </a:rPr>
              <a:t>Para1  </a:t>
            </a:r>
            <a:r>
              <a:rPr lang="en-US" altLang="zh-CN" sz="3200" i="1" u="sng" dirty="0">
                <a:latin typeface="Times New Roman" panose="02020603050405020304" pitchFamily="18" charset="0"/>
                <a:cs typeface="Times New Roman" panose="02020603050405020304" pitchFamily="18" charset="0"/>
              </a:rPr>
              <a:t>Suddenly he heard a bird’s wings beating the dry grass</a:t>
            </a:r>
            <a:r>
              <a:rPr lang="en-US" altLang="zh-CN" sz="3200" u="none" dirty="0">
                <a:latin typeface="Times New Roman" panose="02020603050405020304" pitchFamily="18" charset="0"/>
                <a:cs typeface="Times New Roman" panose="02020603050405020304" pitchFamily="18" charset="0"/>
              </a:rPr>
              <a:t>. </a:t>
            </a:r>
            <a:r>
              <a:rPr lang="en-US" altLang="zh-CN" sz="3200" u="sng" dirty="0">
                <a:solidFill>
                  <a:srgbClr val="0000FF"/>
                </a:solidFill>
                <a:latin typeface="Times New Roman" panose="02020603050405020304" pitchFamily="18" charset="0"/>
                <a:cs typeface="Times New Roman" panose="02020603050405020304" pitchFamily="18" charset="0"/>
              </a:rPr>
              <a:t>Ben</a:t>
            </a:r>
            <a:r>
              <a:rPr lang="en-US" altLang="zh-CN" sz="3200" dirty="0">
                <a:solidFill>
                  <a:srgbClr val="0000FF"/>
                </a:solidFill>
                <a:latin typeface="Times New Roman" panose="02020603050405020304" pitchFamily="18" charset="0"/>
                <a:cs typeface="Times New Roman" panose="02020603050405020304" pitchFamily="18" charset="0"/>
              </a:rPr>
              <a:t> took a deep breath. “Without doubt,” he thought, “the </a:t>
            </a:r>
            <a:r>
              <a:rPr lang="en-US" altLang="zh-CN" sz="3200" u="sng" dirty="0">
                <a:solidFill>
                  <a:srgbClr val="0000FF"/>
                </a:solidFill>
                <a:latin typeface="Times New Roman" panose="02020603050405020304" pitchFamily="18" charset="0"/>
                <a:cs typeface="Times New Roman" panose="02020603050405020304" pitchFamily="18" charset="0"/>
              </a:rPr>
              <a:t>bird</a:t>
            </a:r>
            <a:r>
              <a:rPr lang="en-US" altLang="zh-CN" sz="3200" dirty="0">
                <a:solidFill>
                  <a:srgbClr val="0000FF"/>
                </a:solidFill>
                <a:latin typeface="Times New Roman" panose="02020603050405020304" pitchFamily="18" charset="0"/>
                <a:cs typeface="Times New Roman" panose="02020603050405020304" pitchFamily="18" charset="0"/>
              </a:rPr>
              <a:t> exposed its spot to the human predator who was watching over these grass land.” </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Just at the very moment when the </a:t>
            </a:r>
            <a:r>
              <a:rPr lang="en-US" altLang="zh-CN" sz="3200" u="sng"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hunter</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 was targeting the bird and was about to trigger, Ben </a:t>
            </a:r>
            <a:r>
              <a:rPr lang="en-US" altLang="zh-CN" sz="3200" u="sng"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shouted</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 at the top of his voice “Stop!”</a:t>
            </a:r>
            <a:r>
              <a:rPr lang="en-US" altLang="zh-CN" sz="3200" dirty="0">
                <a:latin typeface="Times New Roman" panose="02020603050405020304" pitchFamily="18" charset="0"/>
                <a:cs typeface="Times New Roman" panose="02020603050405020304" pitchFamily="18" charset="0"/>
              </a:rPr>
              <a:t>  It startled both the bird and the hunter – the bird soared up to the sky and the  man abruptly put down the </a:t>
            </a:r>
            <a:r>
              <a:rPr lang="en-US" altLang="zh-CN" sz="3200" u="sng" dirty="0">
                <a:latin typeface="Times New Roman" panose="02020603050405020304" pitchFamily="18" charset="0"/>
                <a:cs typeface="Times New Roman" panose="02020603050405020304" pitchFamily="18" charset="0"/>
              </a:rPr>
              <a:t>gun</a:t>
            </a:r>
            <a:r>
              <a:rPr lang="en-US" altLang="zh-CN" sz="3200" dirty="0">
                <a:latin typeface="Times New Roman" panose="02020603050405020304" pitchFamily="18" charset="0"/>
                <a:cs typeface="Times New Roman" panose="02020603050405020304" pitchFamily="18" charset="0"/>
              </a:rPr>
              <a:t>. He sternly turned around toward the direction where Ben stood, </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“Who are you doing here ?”</a:t>
            </a:r>
            <a:endParaRPr lang="en-US" altLang="zh-CN" sz="3200" u="none"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830" y="260350"/>
            <a:ext cx="9107805" cy="6492875"/>
          </a:xfrm>
          <a:prstGeom prst="rect">
            <a:avLst/>
          </a:prstGeom>
          <a:noFill/>
        </p:spPr>
        <p:txBody>
          <a:bodyPr wrap="square">
            <a:spAutoFit/>
          </a:bodyPr>
          <a:lstStyle/>
          <a:p>
            <a:r>
              <a:rPr lang="en-US" altLang="zh-CN" sz="3200" i="1" u="none" dirty="0">
                <a:latin typeface="Times New Roman" panose="02020603050405020304" pitchFamily="18" charset="0"/>
                <a:cs typeface="Times New Roman" panose="02020603050405020304" pitchFamily="18" charset="0"/>
              </a:rPr>
              <a:t>Para2  </a:t>
            </a:r>
            <a:r>
              <a:rPr lang="en-US" altLang="zh-CN" sz="3200" i="1" u="sng" dirty="0">
                <a:latin typeface="Times New Roman" panose="02020603050405020304" pitchFamily="18" charset="0"/>
                <a:cs typeface="Times New Roman" panose="02020603050405020304" pitchFamily="18" charset="0"/>
              </a:rPr>
              <a:t>There was something threatening in the man’s cool quiet voice</a:t>
            </a:r>
            <a:r>
              <a:rPr lang="en-US" altLang="zh-CN" sz="3200" i="1" u="none" dirty="0">
                <a:latin typeface="Times New Roman" panose="02020603050405020304" pitchFamily="18" charset="0"/>
                <a:cs typeface="Times New Roman" panose="02020603050405020304" pitchFamily="18" charset="0"/>
              </a:rPr>
              <a:t>. </a:t>
            </a:r>
            <a:r>
              <a:rPr lang="en-US" altLang="zh-CN" sz="3200" u="none" dirty="0">
                <a:solidFill>
                  <a:srgbClr val="FF0000"/>
                </a:solidFill>
                <a:latin typeface="Times New Roman" panose="02020603050405020304" pitchFamily="18" charset="0"/>
                <a:cs typeface="Times New Roman" panose="02020603050405020304" pitchFamily="18" charset="0"/>
              </a:rPr>
              <a:t>Ben straightened his back and replied</a:t>
            </a:r>
            <a:r>
              <a:rPr lang="en-US" altLang="zh-CN" sz="3200" u="none" dirty="0">
                <a:solidFill>
                  <a:srgbClr val="0000FF"/>
                </a:solidFill>
                <a:latin typeface="Times New Roman" panose="02020603050405020304" pitchFamily="18" charset="0"/>
                <a:cs typeface="Times New Roman" panose="02020603050405020304" pitchFamily="18" charset="0"/>
              </a:rPr>
              <a:t> the intruder’s confrontation(</a:t>
            </a:r>
            <a:r>
              <a:rPr lang="zh-CN" altLang="zh-CN" sz="3200" u="none" dirty="0">
                <a:solidFill>
                  <a:srgbClr val="0000FF"/>
                </a:solidFill>
                <a:latin typeface="Times New Roman" panose="02020603050405020304" pitchFamily="18" charset="0"/>
                <a:cs typeface="Times New Roman" panose="02020603050405020304" pitchFamily="18" charset="0"/>
              </a:rPr>
              <a:t>对峙；对抗）</a:t>
            </a:r>
            <a:r>
              <a:rPr lang="en-US" altLang="zh-CN" sz="3200" u="none" dirty="0">
                <a:solidFill>
                  <a:srgbClr val="0000FF"/>
                </a:solidFill>
                <a:latin typeface="Times New Roman" panose="02020603050405020304" pitchFamily="18" charset="0"/>
                <a:cs typeface="Times New Roman" panose="02020603050405020304" pitchFamily="18" charset="0"/>
              </a:rPr>
              <a:t> with as much determination and assurance as he could summon up or fake, “I am the landlord of this place and you</a:t>
            </a:r>
            <a:r>
              <a:rPr lang="en-US" altLang="zh-CN" sz="3200" dirty="0">
                <a:solidFill>
                  <a:srgbClr val="0000FF"/>
                </a:solidFill>
                <a:latin typeface="Times New Roman" panose="02020603050405020304" pitchFamily="18" charset="0"/>
                <a:cs typeface="Times New Roman" panose="02020603050405020304" pitchFamily="18" charset="0"/>
              </a:rPr>
              <a:t> step into my private property. I demand you leave right now.</a:t>
            </a:r>
            <a:r>
              <a:rPr lang="en-US" altLang="zh-CN" sz="3200" u="none" dirty="0">
                <a:solidFill>
                  <a:srgbClr val="0000FF"/>
                </a:solidFill>
                <a:latin typeface="Times New Roman" panose="02020603050405020304" pitchFamily="18" charset="0"/>
                <a:cs typeface="Times New Roman" panose="02020603050405020304" pitchFamily="18" charset="0"/>
              </a:rPr>
              <a:t>”</a:t>
            </a:r>
            <a:r>
              <a:rPr lang="en-US" altLang="zh-CN" sz="3200" u="none" dirty="0">
                <a:latin typeface="Times New Roman" panose="02020603050405020304" pitchFamily="18" charset="0"/>
                <a:cs typeface="Times New Roman" panose="02020603050405020304" pitchFamily="18" charset="0"/>
              </a:rPr>
              <a:t> “Is that so?” The hunter gave a snort of contempt</a:t>
            </a:r>
            <a:r>
              <a:rPr lang="zh-CN" altLang="en-US" sz="3200" u="none" dirty="0">
                <a:latin typeface="Times New Roman" panose="02020603050405020304" pitchFamily="18" charset="0"/>
                <a:cs typeface="Times New Roman" panose="02020603050405020304" pitchFamily="18" charset="0"/>
              </a:rPr>
              <a:t>（轻蔑）</a:t>
            </a:r>
            <a:r>
              <a:rPr lang="en-US" altLang="zh-CN" sz="3200" u="none" dirty="0">
                <a:latin typeface="Times New Roman" panose="02020603050405020304" pitchFamily="18" charset="0"/>
                <a:cs typeface="Times New Roman" panose="02020603050405020304" pitchFamily="18" charset="0"/>
              </a:rPr>
              <a:t>. </a:t>
            </a:r>
            <a:r>
              <a:rPr lang="en-US" altLang="zh-CN" sz="3200" u="none" dirty="0">
                <a:solidFill>
                  <a:srgbClr val="0000FF"/>
                </a:solidFill>
                <a:latin typeface="Times New Roman" panose="02020603050405020304" pitchFamily="18" charset="0"/>
                <a:cs typeface="Times New Roman" panose="02020603050405020304" pitchFamily="18" charset="0"/>
              </a:rPr>
              <a:t>“Yes, I have claimed this property! LEAVE!”</a:t>
            </a:r>
            <a:r>
              <a:rPr lang="en-US" altLang="zh-CN" sz="3200" u="none" dirty="0">
                <a:latin typeface="Times New Roman" panose="02020603050405020304" pitchFamily="18" charset="0"/>
                <a:cs typeface="Times New Roman" panose="02020603050405020304" pitchFamily="18" charset="0"/>
              </a:rPr>
              <a:t> The hunter swung his gun and whistled, leaving at last. Ben relieved a sigh. </a:t>
            </a:r>
            <a:r>
              <a:rPr lang="en-US" altLang="zh-CN" sz="3200" u="none" dirty="0">
                <a:solidFill>
                  <a:srgbClr val="FF0000"/>
                </a:solidFill>
                <a:latin typeface="Times New Roman" panose="02020603050405020304" pitchFamily="18" charset="0"/>
                <a:cs typeface="Times New Roman" panose="02020603050405020304" pitchFamily="18" charset="0"/>
              </a:rPr>
              <a:t>The frost on the dry grass started to melt when the rising sun popped out from the east</a:t>
            </a:r>
            <a:r>
              <a:rPr lang="en-US" altLang="zh-CN" sz="3200" dirty="0">
                <a:solidFill>
                  <a:srgbClr val="FF0000"/>
                </a:solidFill>
                <a:latin typeface="Times New Roman" panose="02020603050405020304" pitchFamily="18" charset="0"/>
                <a:cs typeface="Times New Roman" panose="02020603050405020304" pitchFamily="18" charset="0"/>
              </a:rPr>
              <a:t> with sunlight dancing on the signs “No hunting”.</a:t>
            </a:r>
            <a:endParaRPr lang="en-US" altLang="zh-CN" sz="3200" u="none"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87" y="333566"/>
            <a:ext cx="8786874" cy="483108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我记得那天很冷，很灰暗，下着小雨，</a:t>
            </a:r>
            <a:r>
              <a:rPr kumimoji="0" lang="en-US" altLang="zh-CN" sz="2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雨下得很慢，但不停</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。父亲默默地开着车。没有人说话，我们所能听到的只有湿漉漉的路面上轮胎的声音。</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remember the day was cold and grey</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 a light rain falling slowly but constantly. My </a:t>
            </a:r>
            <a:r>
              <a:rPr kumimoji="0" lang="en-US" altLang="zh-CN" sz="28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father</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drove in silence. No one spoke and all we could hear was the sound of the </a:t>
            </a: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tyres</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on the wet road.</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我走开了，陷入了自己的沉思。</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 wandered away, lost in my private thoughts.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6083935" y="1772920"/>
            <a:ext cx="2364740"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114300" y="2141220"/>
            <a:ext cx="406146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5796280" y="2141220"/>
            <a:ext cx="223012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18433">
                                            <p:txEl>
                                              <p:pRg st="5" end="5"/>
                                            </p:txEl>
                                          </p:spTgt>
                                        </p:tgtEl>
                                        <p:attrNameLst>
                                          <p:attrName>style.visibility</p:attrName>
                                        </p:attrNameLst>
                                      </p:cBhvr>
                                      <p:to>
                                        <p:strVal val="visible"/>
                                      </p:to>
                                    </p:set>
                                    <p:anim calcmode="lin" valueType="num">
                                      <p:cBhvr>
                                        <p:cTn id="29" dur="1000" fill="hold"/>
                                        <p:tgtEl>
                                          <p:spTgt spid="18433">
                                            <p:txEl>
                                              <p:pRg st="5" end="5"/>
                                            </p:txEl>
                                          </p:spTgt>
                                        </p:tgtEl>
                                        <p:attrNameLst>
                                          <p:attrName>ppt_x</p:attrName>
                                        </p:attrNameLst>
                                      </p:cBhvr>
                                      <p:tavLst>
                                        <p:tav tm="0">
                                          <p:val>
                                            <p:strVal val="#ppt_x-.2"/>
                                          </p:val>
                                        </p:tav>
                                        <p:tav tm="100000">
                                          <p:val>
                                            <p:strVal val="#ppt_x"/>
                                          </p:val>
                                        </p:tav>
                                      </p:tavLst>
                                    </p:anim>
                                    <p:anim calcmode="lin" valueType="num">
                                      <p:cBhvr>
                                        <p:cTn id="30" dur="1000" fill="hold"/>
                                        <p:tgtEl>
                                          <p:spTgt spid="1843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4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116205"/>
            <a:ext cx="9107170" cy="64928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我走到海边，海浪懒洋洋地拍打着泥泞的沙滩。突然，我看见一个绿色的东西伸出水面。我更仔细地看了看。那个绿色的东西离海岸越来越近，当它快到我能摸到的时候，我才意识到它是什么</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walked down to the seashore, where the waves were breaking lazily against the muddy sand. Suddenly, I saw something green sticking out of the water. I </a:t>
            </a:r>
            <a:r>
              <a:rPr kumimoji="0" lang="en-US" altLang="zh-CN" sz="32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looked</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it more carefully. The green thing moved closer and closer to the shore, and when it was almost near enough for me to </a:t>
            </a:r>
            <a:r>
              <a:rPr kumimoji="0" lang="en-US" altLang="zh-CN" sz="32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touch</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 realized what it was. </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107315" y="3213100"/>
            <a:ext cx="722693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5579745" y="3716655"/>
            <a:ext cx="191198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107315" y="4653280"/>
            <a:ext cx="438848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6195" y="290513"/>
            <a:ext cx="9124315" cy="64928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那是一个瓶子。我走过去把它捡起来，一直看着它。我慢慢地把瓶盖上的湿软木塞拔了出来。里面有一张纸。我小心翼翼地拿出那张折叠好的纸，打开它。上面写着这样的话:</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"无论谁找到这瓶酒，我保证给你交个新朋友"</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 was a </a:t>
            </a:r>
            <a:r>
              <a:rPr kumimoji="0" lang="en-US" altLang="zh-CN" sz="32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bottle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 went over and picked it up, all the time looking at it. ... </a:t>
            </a:r>
            <a:r>
              <a:rPr kumimoji="0" lang="en-US" altLang="zh-CN" sz="32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Slowly</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 pulled out the wet cork from the top of the bottle. Inside was a piece of paper. With great care, I took out the folded paper and opened it.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Written on it were these words:</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 whomsoever finds this bottle, I promise you a new </a:t>
            </a:r>
            <a:r>
              <a:rPr kumimoji="0" lang="en-US" altLang="zh-CN" sz="32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friend</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3060065" y="2853055"/>
            <a:ext cx="559752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107950" y="3356610"/>
            <a:ext cx="286829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4356100" y="3860800"/>
            <a:ext cx="173228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35560" y="4293235"/>
            <a:ext cx="258445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251460" y="5300980"/>
            <a:ext cx="30099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ppt_x"/>
                                          </p:val>
                                        </p:tav>
                                      </p:tavLst>
                                    </p:anim>
                                    <p:anim calcmode="lin" valueType="num">
                                      <p:cBhvr additive="base">
                                        <p:cTn id="19" dur="500"/>
                                        <p:tgtEl>
                                          <p:spTgt spid="3"/>
                                        </p:tgtEl>
                                        <p:attrNameLst>
                                          <p:attrName>ppt_y</p:attrName>
                                        </p:attrNameLst>
                                      </p:cBhvr>
                                      <p:tavLst>
                                        <p:tav tm="0">
                                          <p:val>
                                            <p:strVal val="ppt_y"/>
                                          </p:val>
                                        </p:tav>
                                        <p:tav tm="100000">
                                          <p:val>
                                            <p:strVal val="1+ppt_h/2"/>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bldLvl="0" animBg="1"/>
      <p:bldP spid="3" grpId="0" bldLvl="0" animBg="1"/>
      <p:bldP spid="5"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590" y="116205"/>
            <a:ext cx="9186545" cy="649287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1.I moved to the Nethelands not knowing </a:t>
            </a:r>
            <a:r>
              <a:rPr lang="zh-CN" altLang="zh-CN" sz="3200">
                <a:latin typeface="Times New Roman" panose="02020603050405020304" pitchFamily="18" charset="0"/>
                <a:cs typeface="Times New Roman" panose="02020603050405020304" pitchFamily="18" charset="0"/>
              </a:rPr>
              <a:t>不认识</a:t>
            </a:r>
            <a:r>
              <a:rPr lang="en-US" altLang="zh-CN" sz="3200">
                <a:latin typeface="Times New Roman" panose="02020603050405020304" pitchFamily="18" charset="0"/>
                <a:cs typeface="Times New Roman" panose="02020603050405020304" pitchFamily="18" charset="0"/>
              </a:rPr>
              <a:t>anyone except my husband, not knowing how to speak the language, and leaving (leave)behind my friends, family and everything I knew that represented me. </a:t>
            </a:r>
            <a:endParaRPr lang="en-US" altLang="zh-CN" sz="3200">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2.At first, sounds of vague meanings coupled (couple) with hand geatures was on our way of having a conversation.</a:t>
            </a:r>
            <a:endParaRPr lang="en-US" altLang="zh-CN" sz="3200">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3.It wasn’t until </a:t>
            </a:r>
            <a:r>
              <a:rPr lang="zh-CN" altLang="en-US" sz="3200">
                <a:latin typeface="Times New Roman" panose="02020603050405020304" pitchFamily="18" charset="0"/>
                <a:cs typeface="Times New Roman" panose="02020603050405020304" pitchFamily="18" charset="0"/>
              </a:rPr>
              <a:t>直到</a:t>
            </a:r>
            <a:r>
              <a:rPr lang="en-US" altLang="zh-CN" sz="3200">
                <a:latin typeface="Times New Roman" panose="02020603050405020304" pitchFamily="18" charset="0"/>
                <a:cs typeface="Times New Roman" panose="02020603050405020304" pitchFamily="18" charset="0"/>
              </a:rPr>
              <a:t> I disovered  she was a choral director for a women’s group in the community that we then began communicating on a whole different level.</a:t>
            </a:r>
            <a:endParaRPr lang="en-US" altLang="zh-CN" sz="3200">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4.And then by chance, I came across a TED-talk featuring </a:t>
            </a:r>
            <a:r>
              <a:rPr lang="zh-CN" altLang="en-US" sz="3200">
                <a:latin typeface="Times New Roman" panose="02020603050405020304" pitchFamily="18" charset="0"/>
                <a:cs typeface="Times New Roman" panose="02020603050405020304" pitchFamily="18" charset="0"/>
              </a:rPr>
              <a:t>主要关于</a:t>
            </a:r>
            <a:r>
              <a:rPr lang="en-US" altLang="zh-CN" sz="3200">
                <a:latin typeface="Times New Roman" panose="02020603050405020304" pitchFamily="18" charset="0"/>
                <a:cs typeface="Times New Roman" panose="02020603050405020304" pitchFamily="18" charset="0"/>
              </a:rPr>
              <a:t>you, Mr. Whitacre discussing  your music and the virtual choir.</a:t>
            </a:r>
            <a:endParaRPr lang="en-US" altLang="zh-CN" sz="3200">
              <a:latin typeface="Times New Roman" panose="02020603050405020304" pitchFamily="18" charset="0"/>
              <a:cs typeface="Times New Roman" panose="02020603050405020304" pitchFamily="18" charset="0"/>
            </a:endParaRPr>
          </a:p>
        </p:txBody>
      </p:sp>
      <p:sp>
        <p:nvSpPr>
          <p:cNvPr id="5" name="文本框 4"/>
          <p:cNvSpPr txBox="1"/>
          <p:nvPr/>
        </p:nvSpPr>
        <p:spPr>
          <a:xfrm>
            <a:off x="4788535" y="260350"/>
            <a:ext cx="205994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988310" y="1196340"/>
            <a:ext cx="127889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4932045" y="1700530"/>
            <a:ext cx="71374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6137910" y="2204720"/>
            <a:ext cx="132270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21590" y="685165"/>
            <a:ext cx="8820150" cy="953135"/>
          </a:xfrm>
          <a:prstGeom prst="rect">
            <a:avLst/>
          </a:prstGeom>
          <a:solidFill>
            <a:schemeClr val="bg1"/>
          </a:solidFill>
        </p:spPr>
        <p:txBody>
          <a:bodyPr wrap="square" rtlCol="0">
            <a:spAutoFit/>
          </a:bodyPr>
          <a:p>
            <a:pPr algn="l"/>
            <a:r>
              <a:rPr lang="en-US" altLang="zh-CN" sz="2800">
                <a:solidFill>
                  <a:srgbClr val="FF0000"/>
                </a:solidFill>
              </a:rPr>
              <a:t>她越来越焦虑,恐慌,病倒了。</a:t>
            </a:r>
            <a:endParaRPr lang="en-US" altLang="zh-CN" sz="2800">
              <a:solidFill>
                <a:srgbClr val="FF0000"/>
              </a:solidFill>
            </a:endParaRPr>
          </a:p>
          <a:p>
            <a:pPr algn="l"/>
            <a:endParaRPr lang="en-US" altLang="zh-CN" sz="2800">
              <a:solidFill>
                <a:srgbClr val="FF0000"/>
              </a:solidFill>
            </a:endParaRPr>
          </a:p>
        </p:txBody>
      </p:sp>
      <p:sp>
        <p:nvSpPr>
          <p:cNvPr id="11" name="文本框 10"/>
          <p:cNvSpPr txBox="1"/>
          <p:nvPr/>
        </p:nvSpPr>
        <p:spPr>
          <a:xfrm>
            <a:off x="395605" y="3644900"/>
            <a:ext cx="228790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36830" y="5589270"/>
            <a:ext cx="167449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0" y="1268730"/>
            <a:ext cx="9179560" cy="953135"/>
          </a:xfrm>
          <a:prstGeom prst="rect">
            <a:avLst/>
          </a:prstGeom>
          <a:solidFill>
            <a:schemeClr val="bg1"/>
          </a:solidFill>
        </p:spPr>
        <p:txBody>
          <a:bodyPr wrap="square" rtlCol="0">
            <a:spAutoFit/>
          </a:bodyPr>
          <a:p>
            <a:pPr algn="l"/>
            <a:r>
              <a:rPr lang="en-US" altLang="zh-CN" sz="2800">
                <a:solidFill>
                  <a:srgbClr val="FF0000"/>
                </a:solidFill>
                <a:sym typeface="+mn-ea"/>
              </a:rPr>
              <a:t>She collapsed because of  increasing anxiety coupled with</a:t>
            </a:r>
            <a:endParaRPr lang="en-US" altLang="zh-CN" sz="2800">
              <a:solidFill>
                <a:srgbClr val="FF0000"/>
              </a:solidFill>
            </a:endParaRPr>
          </a:p>
          <a:p>
            <a:pPr algn="l"/>
            <a:r>
              <a:rPr lang="en-US" altLang="zh-CN" sz="2800">
                <a:solidFill>
                  <a:srgbClr val="FF0000"/>
                </a:solidFill>
                <a:sym typeface="+mn-ea"/>
              </a:rPr>
              <a:t> panic.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ppt_x</p:attrName>
                                        </p:attrNameLst>
                                      </p:cBhvr>
                                      <p:tavLst>
                                        <p:tav tm="0">
                                          <p:val>
                                            <p:strVal val="#ppt_x-.2"/>
                                          </p:val>
                                        </p:tav>
                                        <p:tav tm="100000">
                                          <p:val>
                                            <p:strVal val="#ppt_x"/>
                                          </p:val>
                                        </p:tav>
                                      </p:tavLst>
                                    </p:anim>
                                    <p:anim calcmode="lin" valueType="num">
                                      <p:cBhvr>
                                        <p:cTn id="3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0" nodeType="clickEffect">
                                  <p:stCondLst>
                                    <p:cond delay="0"/>
                                  </p:stCondLst>
                                  <p:childTnLst>
                                    <p:anim calcmode="lin" valueType="num">
                                      <p:cBhvr additive="base">
                                        <p:cTn id="43" dur="500"/>
                                        <p:tgtEl>
                                          <p:spTgt spid="11"/>
                                        </p:tgtEl>
                                        <p:attrNameLst>
                                          <p:attrName>ppt_x</p:attrName>
                                        </p:attrNameLst>
                                      </p:cBhvr>
                                      <p:tavLst>
                                        <p:tav tm="0">
                                          <p:val>
                                            <p:strVal val="ppt_x"/>
                                          </p:val>
                                        </p:tav>
                                        <p:tav tm="100000">
                                          <p:val>
                                            <p:strVal val="ppt_x"/>
                                          </p:val>
                                        </p:tav>
                                      </p:tavLst>
                                    </p:anim>
                                    <p:anim calcmode="lin" valueType="num">
                                      <p:cBhvr additive="base">
                                        <p:cTn id="44" dur="500"/>
                                        <p:tgtEl>
                                          <p:spTgt spid="11"/>
                                        </p:tgtEl>
                                        <p:attrNameLst>
                                          <p:attrName>ppt_y</p:attrName>
                                        </p:attrNameLst>
                                      </p:cBhvr>
                                      <p:tavLst>
                                        <p:tav tm="0">
                                          <p:val>
                                            <p:strVal val="ppt_y"/>
                                          </p:val>
                                        </p:tav>
                                        <p:tav tm="100000">
                                          <p:val>
                                            <p:strVal val="1+ppt_h/2"/>
                                          </p:val>
                                        </p:tav>
                                      </p:tavLst>
                                    </p:anim>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xit" presetSubtype="4" fill="hold" grpId="0" nodeType="clickEffect">
                                  <p:stCondLst>
                                    <p:cond delay="0"/>
                                  </p:stCondLst>
                                  <p:childTnLst>
                                    <p:anim calcmode="lin" valueType="num">
                                      <p:cBhvr additive="base">
                                        <p:cTn id="49" dur="500"/>
                                        <p:tgtEl>
                                          <p:spTgt spid="12"/>
                                        </p:tgtEl>
                                        <p:attrNameLst>
                                          <p:attrName>ppt_x</p:attrName>
                                        </p:attrNameLst>
                                      </p:cBhvr>
                                      <p:tavLst>
                                        <p:tav tm="0">
                                          <p:val>
                                            <p:strVal val="ppt_x"/>
                                          </p:val>
                                        </p:tav>
                                        <p:tav tm="100000">
                                          <p:val>
                                            <p:strVal val="ppt_x"/>
                                          </p:val>
                                        </p:tav>
                                      </p:tavLst>
                                    </p:anim>
                                    <p:anim calcmode="lin" valueType="num">
                                      <p:cBhvr additive="base">
                                        <p:cTn id="50" dur="500"/>
                                        <p:tgtEl>
                                          <p:spTgt spid="12"/>
                                        </p:tgtEl>
                                        <p:attrNameLst>
                                          <p:attrName>ppt_y</p:attrName>
                                        </p:attrNameLst>
                                      </p:cBhvr>
                                      <p:tavLst>
                                        <p:tav tm="0">
                                          <p:val>
                                            <p:strVal val="ppt_y"/>
                                          </p:val>
                                        </p:tav>
                                        <p:tav tm="100000">
                                          <p:val>
                                            <p:strVal val="1+ppt_h/2"/>
                                          </p:val>
                                        </p:tav>
                                      </p:tavLst>
                                    </p:anim>
                                    <p:set>
                                      <p:cBhvr>
                                        <p:cTn id="5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1" grpId="0" bldLvl="0" animBg="1"/>
      <p:bldP spid="12" grpId="0" bldLvl="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22320" y="2517775"/>
            <a:ext cx="2214880" cy="706755"/>
          </a:xfrm>
          <a:prstGeom prst="rect">
            <a:avLst/>
          </a:prstGeom>
          <a:noFill/>
        </p:spPr>
        <p:txBody>
          <a:bodyPr wrap="none" rtlCol="0">
            <a:spAutoFit/>
          </a:bodyPr>
          <a:p>
            <a:r>
              <a:rPr lang="zh-CN" altLang="en-US" sz="4000"/>
              <a:t>暨阳续写</a:t>
            </a:r>
            <a:endParaRPr lang="zh-C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4450"/>
            <a:ext cx="9117965" cy="6554470"/>
          </a:xfrm>
          <a:prstGeom prst="rect">
            <a:avLst/>
          </a:prstGeom>
          <a:noFill/>
        </p:spPr>
        <p:txBody>
          <a:bodyPr wrap="square" rtlCol="0">
            <a:spAutoFit/>
          </a:bodyPr>
          <a:p>
            <a:r>
              <a:rPr lang="en-US" altLang="zh-CN" sz="2800">
                <a:latin typeface="Times New Roman" panose="02020603050405020304" pitchFamily="18" charset="0"/>
                <a:cs typeface="Times New Roman" panose="02020603050405020304" pitchFamily="18" charset="0"/>
              </a:rPr>
              <a:t>  Ben被一声枪响</a:t>
            </a:r>
            <a:r>
              <a:rPr lang="en-US" altLang="zh-CN" sz="2800">
                <a:solidFill>
                  <a:srgbClr val="FF0000"/>
                </a:solidFill>
                <a:latin typeface="Times New Roman" panose="02020603050405020304" pitchFamily="18" charset="0"/>
                <a:cs typeface="Times New Roman" panose="02020603050405020304" pitchFamily="18" charset="0"/>
              </a:rPr>
              <a:t>惊醒</a:t>
            </a:r>
            <a:r>
              <a:rPr lang="en-US" altLang="zh-CN" sz="2800">
                <a:latin typeface="Times New Roman" panose="02020603050405020304" pitchFamily="18" charset="0"/>
                <a:cs typeface="Times New Roman" panose="02020603050405020304" pitchFamily="18" charset="0"/>
              </a:rPr>
              <a:t>。尖锐的声音穿过房子的</a:t>
            </a:r>
            <a:r>
              <a:rPr lang="en-US" altLang="zh-CN" sz="2800">
                <a:solidFill>
                  <a:srgbClr val="FF0000"/>
                </a:solidFill>
                <a:latin typeface="Times New Roman" panose="02020603050405020304" pitchFamily="18" charset="0"/>
                <a:cs typeface="Times New Roman" panose="02020603050405020304" pitchFamily="18" charset="0"/>
              </a:rPr>
              <a:t>厚石墙传来</a:t>
            </a:r>
            <a:r>
              <a:rPr lang="en-US" altLang="zh-CN" sz="2800">
                <a:latin typeface="Times New Roman" panose="02020603050405020304" pitchFamily="18" charset="0"/>
                <a:cs typeface="Times New Roman" panose="02020603050405020304" pitchFamily="18" charset="0"/>
              </a:rPr>
              <a:t>。卧室里.很冷，Ben下床时浑身发抖...田野上覆盖着白霜</a:t>
            </a:r>
            <a:endParaRPr lang="en-US" altLang="zh-CN"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Ben was awakened by a gunshot. The sharp noise came through the thick stone walls of the house. It was cold in the bedroom and Ben was shaking as he got out of bed.</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The field was covered with white frost. </a:t>
            </a:r>
            <a:endParaRPr lang="zh-CN" altLang="en-US"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 突然一只鸟飞了起来。那人迅速把枪扛在肩上开了一枪。Ben看着那只鸟，祈祷它没有受伤。它飞到离地面很近的地方，钻进了高高的草丛里。</a:t>
            </a:r>
            <a:r>
              <a:rPr lang="zh-CN" altLang="en-US" sz="280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 Suddenly a bird flew upward. The man quickly put the gun to his shoulder and shot. Ben watched the bird, praying it had not been hurt. It flew near the ground and went into some tall grass. </a:t>
            </a:r>
            <a:endParaRPr lang="zh-CN" altLang="en-US"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p:txBody>
      </p:sp>
      <p:sp>
        <p:nvSpPr>
          <p:cNvPr id="2" name="文本框 1"/>
          <p:cNvSpPr txBox="1"/>
          <p:nvPr/>
        </p:nvSpPr>
        <p:spPr>
          <a:xfrm>
            <a:off x="1259840" y="980440"/>
            <a:ext cx="149288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0" y="1412875"/>
            <a:ext cx="248793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2555875" y="1844675"/>
            <a:ext cx="179578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37465" y="2212975"/>
            <a:ext cx="245046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484120" y="4364990"/>
            <a:ext cx="186817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948805" y="4364990"/>
            <a:ext cx="186817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2411730" y="4796790"/>
            <a:ext cx="64579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6444615" y="4796790"/>
            <a:ext cx="107378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0" nodeType="clickEffect">
                                  <p:stCondLst>
                                    <p:cond delay="0"/>
                                  </p:stCondLst>
                                  <p:childTnLst>
                                    <p:anim calcmode="lin" valueType="num">
                                      <p:cBhvr additive="base">
                                        <p:cTn id="13" dur="500"/>
                                        <p:tgtEl>
                                          <p:spTgt spid="2"/>
                                        </p:tgtEl>
                                        <p:attrNameLst>
                                          <p:attrName>ppt_x</p:attrName>
                                        </p:attrNameLst>
                                      </p:cBhvr>
                                      <p:tavLst>
                                        <p:tav tm="0">
                                          <p:val>
                                            <p:strVal val="ppt_x"/>
                                          </p:val>
                                        </p:tav>
                                        <p:tav tm="100000">
                                          <p:val>
                                            <p:strVal val="ppt_x"/>
                                          </p:val>
                                        </p:tav>
                                      </p:tavLst>
                                    </p:anim>
                                    <p:anim calcmode="lin" valueType="num">
                                      <p:cBhvr additive="base">
                                        <p:cTn id="14" dur="500"/>
                                        <p:tgtEl>
                                          <p:spTgt spid="2"/>
                                        </p:tgtEl>
                                        <p:attrNameLst>
                                          <p:attrName>ppt_y</p:attrName>
                                        </p:attrNameLst>
                                      </p:cBhvr>
                                      <p:tavLst>
                                        <p:tav tm="0">
                                          <p:val>
                                            <p:strVal val="ppt_y"/>
                                          </p:val>
                                        </p:tav>
                                        <p:tav tm="100000">
                                          <p:val>
                                            <p:strVal val="1+ppt_h/2"/>
                                          </p:val>
                                        </p:tav>
                                      </p:tavLst>
                                    </p:anim>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0"/>
                                  </p:stCondLst>
                                  <p:childTnLst>
                                    <p:anim calcmode="lin" valueType="num">
                                      <p:cBhvr additive="base">
                                        <p:cTn id="19" dur="500"/>
                                        <p:tgtEl>
                                          <p:spTgt spid="3"/>
                                        </p:tgtEl>
                                        <p:attrNameLst>
                                          <p:attrName>ppt_x</p:attrName>
                                        </p:attrNameLst>
                                      </p:cBhvr>
                                      <p:tavLst>
                                        <p:tav tm="0">
                                          <p:val>
                                            <p:strVal val="ppt_x"/>
                                          </p:val>
                                        </p:tav>
                                        <p:tav tm="100000">
                                          <p:val>
                                            <p:strVal val="ppt_x"/>
                                          </p:val>
                                        </p:tav>
                                      </p:tavLst>
                                    </p:anim>
                                    <p:anim calcmode="lin" valueType="num">
                                      <p:cBhvr additive="base">
                                        <p:cTn id="20" dur="500"/>
                                        <p:tgtEl>
                                          <p:spTgt spid="3"/>
                                        </p:tgtEl>
                                        <p:attrNameLst>
                                          <p:attrName>ppt_y</p:attrName>
                                        </p:attrNameLst>
                                      </p:cBhvr>
                                      <p:tavLst>
                                        <p:tav tm="0">
                                          <p:val>
                                            <p:strVal val="ppt_y"/>
                                          </p:val>
                                        </p:tav>
                                        <p:tav tm="100000">
                                          <p:val>
                                            <p:strVal val="1+ppt_h/2"/>
                                          </p:val>
                                        </p:tav>
                                      </p:tavLst>
                                    </p:anim>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0" nodeType="clickEffect">
                                  <p:stCondLst>
                                    <p:cond delay="0"/>
                                  </p:stCondLst>
                                  <p:childTnLst>
                                    <p:anim calcmode="lin" valueType="num">
                                      <p:cBhvr additive="base">
                                        <p:cTn id="25" dur="500"/>
                                        <p:tgtEl>
                                          <p:spTgt spid="5"/>
                                        </p:tgtEl>
                                        <p:attrNameLst>
                                          <p:attrName>ppt_x</p:attrName>
                                        </p:attrNameLst>
                                      </p:cBhvr>
                                      <p:tavLst>
                                        <p:tav tm="0">
                                          <p:val>
                                            <p:strVal val="ppt_x"/>
                                          </p:val>
                                        </p:tav>
                                        <p:tav tm="100000">
                                          <p:val>
                                            <p:strVal val="ppt_x"/>
                                          </p:val>
                                        </p:tav>
                                      </p:tavLst>
                                    </p:anim>
                                    <p:anim calcmode="lin" valueType="num">
                                      <p:cBhvr additive="base">
                                        <p:cTn id="26" dur="500"/>
                                        <p:tgtEl>
                                          <p:spTgt spid="5"/>
                                        </p:tgtEl>
                                        <p:attrNameLst>
                                          <p:attrName>ppt_y</p:attrName>
                                        </p:attrNameLst>
                                      </p:cBhvr>
                                      <p:tavLst>
                                        <p:tav tm="0">
                                          <p:val>
                                            <p:strVal val="ppt_y"/>
                                          </p:val>
                                        </p:tav>
                                        <p:tav tm="100000">
                                          <p:val>
                                            <p:strVal val="1+ppt_h/2"/>
                                          </p:val>
                                        </p:tav>
                                      </p:tavLst>
                                    </p:anim>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ppt_x"/>
                                          </p:val>
                                        </p:tav>
                                      </p:tavLst>
                                    </p:anim>
                                    <p:anim calcmode="lin" valueType="num">
                                      <p:cBhvr additive="base">
                                        <p:cTn id="32" dur="500"/>
                                        <p:tgtEl>
                                          <p:spTgt spid="6"/>
                                        </p:tgtEl>
                                        <p:attrNameLst>
                                          <p:attrName>ppt_y</p:attrName>
                                        </p:attrNameLst>
                                      </p:cBhvr>
                                      <p:tavLst>
                                        <p:tav tm="0">
                                          <p:val>
                                            <p:strVal val="ppt_y"/>
                                          </p:val>
                                        </p:tav>
                                        <p:tav tm="100000">
                                          <p:val>
                                            <p:strVal val="1+ppt_h/2"/>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0" nodeType="clickEffect">
                                  <p:stCondLst>
                                    <p:cond delay="0"/>
                                  </p:stCondLst>
                                  <p:childTnLst>
                                    <p:anim calcmode="lin" valueType="num">
                                      <p:cBhvr additive="base">
                                        <p:cTn id="41" dur="500"/>
                                        <p:tgtEl>
                                          <p:spTgt spid="7"/>
                                        </p:tgtEl>
                                        <p:attrNameLst>
                                          <p:attrName>ppt_x</p:attrName>
                                        </p:attrNameLst>
                                      </p:cBhvr>
                                      <p:tavLst>
                                        <p:tav tm="0">
                                          <p:val>
                                            <p:strVal val="ppt_x"/>
                                          </p:val>
                                        </p:tav>
                                        <p:tav tm="100000">
                                          <p:val>
                                            <p:strVal val="ppt_x"/>
                                          </p:val>
                                        </p:tav>
                                      </p:tavLst>
                                    </p:anim>
                                    <p:anim calcmode="lin" valueType="num">
                                      <p:cBhvr additive="base">
                                        <p:cTn id="42" dur="500"/>
                                        <p:tgtEl>
                                          <p:spTgt spid="7"/>
                                        </p:tgtEl>
                                        <p:attrNameLst>
                                          <p:attrName>ppt_y</p:attrName>
                                        </p:attrNameLst>
                                      </p:cBhvr>
                                      <p:tavLst>
                                        <p:tav tm="0">
                                          <p:val>
                                            <p:strVal val="ppt_y"/>
                                          </p:val>
                                        </p:tav>
                                        <p:tav tm="100000">
                                          <p:val>
                                            <p:strVal val="1+ppt_h/2"/>
                                          </p:val>
                                        </p:tav>
                                      </p:tavLst>
                                    </p:anim>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0" nodeType="clickEffect">
                                  <p:stCondLst>
                                    <p:cond delay="0"/>
                                  </p:stCondLst>
                                  <p:childTnLst>
                                    <p:anim calcmode="lin" valueType="num">
                                      <p:cBhvr additive="base">
                                        <p:cTn id="47" dur="500"/>
                                        <p:tgtEl>
                                          <p:spTgt spid="8"/>
                                        </p:tgtEl>
                                        <p:attrNameLst>
                                          <p:attrName>ppt_x</p:attrName>
                                        </p:attrNameLst>
                                      </p:cBhvr>
                                      <p:tavLst>
                                        <p:tav tm="0">
                                          <p:val>
                                            <p:strVal val="ppt_x"/>
                                          </p:val>
                                        </p:tav>
                                        <p:tav tm="100000">
                                          <p:val>
                                            <p:strVal val="ppt_x"/>
                                          </p:val>
                                        </p:tav>
                                      </p:tavLst>
                                    </p:anim>
                                    <p:anim calcmode="lin" valueType="num">
                                      <p:cBhvr additive="base">
                                        <p:cTn id="48" dur="500"/>
                                        <p:tgtEl>
                                          <p:spTgt spid="8"/>
                                        </p:tgtEl>
                                        <p:attrNameLst>
                                          <p:attrName>ppt_y</p:attrName>
                                        </p:attrNameLst>
                                      </p:cBhvr>
                                      <p:tavLst>
                                        <p:tav tm="0">
                                          <p:val>
                                            <p:strVal val="ppt_y"/>
                                          </p:val>
                                        </p:tav>
                                        <p:tav tm="100000">
                                          <p:val>
                                            <p:strVal val="1+ppt_h/2"/>
                                          </p:val>
                                        </p:tav>
                                      </p:tavLst>
                                    </p:anim>
                                    <p:set>
                                      <p:cBhvr>
                                        <p:cTn id="49" dur="1" fill="hold">
                                          <p:stCondLst>
                                            <p:cond delay="499"/>
                                          </p:stCondLst>
                                        </p:cTn>
                                        <p:tgtEl>
                                          <p:spTgt spid="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grpId="0" nodeType="clickEffect">
                                  <p:stCondLst>
                                    <p:cond delay="0"/>
                                  </p:stCondLst>
                                  <p:childTnLst>
                                    <p:anim calcmode="lin" valueType="num">
                                      <p:cBhvr additive="base">
                                        <p:cTn id="53" dur="500"/>
                                        <p:tgtEl>
                                          <p:spTgt spid="9"/>
                                        </p:tgtEl>
                                        <p:attrNameLst>
                                          <p:attrName>ppt_x</p:attrName>
                                        </p:attrNameLst>
                                      </p:cBhvr>
                                      <p:tavLst>
                                        <p:tav tm="0">
                                          <p:val>
                                            <p:strVal val="ppt_x"/>
                                          </p:val>
                                        </p:tav>
                                        <p:tav tm="100000">
                                          <p:val>
                                            <p:strVal val="ppt_x"/>
                                          </p:val>
                                        </p:tav>
                                      </p:tavLst>
                                    </p:anim>
                                    <p:anim calcmode="lin" valueType="num">
                                      <p:cBhvr additive="base">
                                        <p:cTn id="54" dur="500"/>
                                        <p:tgtEl>
                                          <p:spTgt spid="9"/>
                                        </p:tgtEl>
                                        <p:attrNameLst>
                                          <p:attrName>ppt_y</p:attrName>
                                        </p:attrNameLst>
                                      </p:cBhvr>
                                      <p:tavLst>
                                        <p:tav tm="0">
                                          <p:val>
                                            <p:strVal val="ppt_y"/>
                                          </p:val>
                                        </p:tav>
                                        <p:tav tm="100000">
                                          <p:val>
                                            <p:strVal val="1+ppt_h/2"/>
                                          </p:val>
                                        </p:tav>
                                      </p:tavLst>
                                    </p:anim>
                                    <p:set>
                                      <p:cBhvr>
                                        <p:cTn id="55" dur="1" fill="hold">
                                          <p:stCondLst>
                                            <p:cond delay="499"/>
                                          </p:stCondLst>
                                        </p:cTn>
                                        <p:tgtEl>
                                          <p:spTgt spid="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0" nodeType="clickEffect">
                                  <p:stCondLst>
                                    <p:cond delay="0"/>
                                  </p:stCondLst>
                                  <p:childTnLst>
                                    <p:anim calcmode="lin" valueType="num">
                                      <p:cBhvr additive="base">
                                        <p:cTn id="59" dur="500"/>
                                        <p:tgtEl>
                                          <p:spTgt spid="10"/>
                                        </p:tgtEl>
                                        <p:attrNameLst>
                                          <p:attrName>ppt_x</p:attrName>
                                        </p:attrNameLst>
                                      </p:cBhvr>
                                      <p:tavLst>
                                        <p:tav tm="0">
                                          <p:val>
                                            <p:strVal val="ppt_x"/>
                                          </p:val>
                                        </p:tav>
                                        <p:tav tm="100000">
                                          <p:val>
                                            <p:strVal val="ppt_x"/>
                                          </p:val>
                                        </p:tav>
                                      </p:tavLst>
                                    </p:anim>
                                    <p:anim calcmode="lin" valueType="num">
                                      <p:cBhvr additive="base">
                                        <p:cTn id="60" dur="500"/>
                                        <p:tgtEl>
                                          <p:spTgt spid="10"/>
                                        </p:tgtEl>
                                        <p:attrNameLst>
                                          <p:attrName>ppt_y</p:attrName>
                                        </p:attrNameLst>
                                      </p:cBhvr>
                                      <p:tavLst>
                                        <p:tav tm="0">
                                          <p:val>
                                            <p:strVal val="ppt_y"/>
                                          </p:val>
                                        </p:tav>
                                        <p:tav tm="100000">
                                          <p:val>
                                            <p:strVal val="1+ppt_h/2"/>
                                          </p:val>
                                        </p:tav>
                                      </p:tavLst>
                                    </p:anim>
                                    <p:set>
                                      <p:cBhvr>
                                        <p:cTn id="6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9117965" cy="3538220"/>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Ben</a:t>
            </a:r>
            <a:r>
              <a:rPr lang="zh-CN" altLang="en-US" sz="3200">
                <a:latin typeface="Times New Roman" panose="02020603050405020304" pitchFamily="18" charset="0"/>
                <a:cs typeface="Times New Roman" panose="02020603050405020304" pitchFamily="18" charset="0"/>
              </a:rPr>
              <a:t>心中恨极了着猎人。他的声音划破了寂静。猎人停了下来，但继续跟着那只鸟。</a:t>
            </a:r>
            <a:endParaRPr lang="zh-CN" altLang="en-US" sz="3200">
              <a:latin typeface="Times New Roman" panose="02020603050405020304" pitchFamily="18" charset="0"/>
              <a:cs typeface="Times New Roman" panose="02020603050405020304" pitchFamily="18" charset="0"/>
            </a:endParaRPr>
          </a:p>
          <a:p>
            <a:r>
              <a:rPr lang="zh-CN" altLang="en-US" sz="3200">
                <a:latin typeface="Times New Roman" panose="02020603050405020304" pitchFamily="18" charset="0"/>
                <a:cs typeface="Times New Roman" panose="02020603050405020304" pitchFamily="18" charset="0"/>
              </a:rPr>
              <a:t> Hate for the hunter burned inside of Ben. </a:t>
            </a:r>
            <a:r>
              <a:rPr lang="en-US" altLang="zh-CN" sz="3200">
                <a:latin typeface="Times New Roman" panose="02020603050405020304" pitchFamily="18" charset="0"/>
                <a:cs typeface="Times New Roman" panose="02020603050405020304" pitchFamily="18" charset="0"/>
              </a:rPr>
              <a:t>..</a:t>
            </a:r>
            <a:r>
              <a:rPr lang="zh-CN" altLang="en-US" sz="3200">
                <a:latin typeface="Times New Roman" panose="02020603050405020304" pitchFamily="18" charset="0"/>
                <a:cs typeface="Times New Roman" panose="02020603050405020304" pitchFamily="18" charset="0"/>
              </a:rPr>
              <a:t> His voice cut through the stillness. The hunter stopped, but then continued to follow the bird. </a:t>
            </a:r>
            <a:endParaRPr lang="zh-CN" altLang="en-US" sz="3200">
              <a:latin typeface="Times New Roman" panose="02020603050405020304" pitchFamily="18" charset="0"/>
              <a:cs typeface="Times New Roman" panose="02020603050405020304" pitchFamily="18" charset="0"/>
            </a:endParaRPr>
          </a:p>
          <a:p>
            <a:endParaRPr lang="zh-CN" altLang="en-US" sz="3200">
              <a:latin typeface="Times New Roman" panose="02020603050405020304" pitchFamily="18" charset="0"/>
              <a:cs typeface="Times New Roman" panose="02020603050405020304" pitchFamily="18" charset="0"/>
            </a:endParaRPr>
          </a:p>
          <a:p>
            <a:endParaRPr lang="zh-CN" altLang="en-US" sz="3200">
              <a:latin typeface="Times New Roman" panose="02020603050405020304" pitchFamily="18" charset="0"/>
              <a:cs typeface="Times New Roman" panose="02020603050405020304" pitchFamily="18" charset="0"/>
            </a:endParaRPr>
          </a:p>
        </p:txBody>
      </p:sp>
      <p:sp>
        <p:nvSpPr>
          <p:cNvPr id="7" name="文本框 6"/>
          <p:cNvSpPr txBox="1"/>
          <p:nvPr/>
        </p:nvSpPr>
        <p:spPr>
          <a:xfrm>
            <a:off x="107950" y="1124585"/>
            <a:ext cx="441325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07950" y="1628775"/>
            <a:ext cx="186499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0" nodeType="clickEffect">
                                  <p:stCondLst>
                                    <p:cond delay="0"/>
                                  </p:stCondLst>
                                  <p:childTnLst>
                                    <p:anim calcmode="lin" valueType="num">
                                      <p:cBhvr additive="base">
                                        <p:cTn id="13" dur="500"/>
                                        <p:tgtEl>
                                          <p:spTgt spid="7"/>
                                        </p:tgtEl>
                                        <p:attrNameLst>
                                          <p:attrName>ppt_x</p:attrName>
                                        </p:attrNameLst>
                                      </p:cBhvr>
                                      <p:tavLst>
                                        <p:tav tm="0">
                                          <p:val>
                                            <p:strVal val="ppt_x"/>
                                          </p:val>
                                        </p:tav>
                                        <p:tav tm="100000">
                                          <p:val>
                                            <p:strVal val="ppt_x"/>
                                          </p:val>
                                        </p:tav>
                                      </p:tavLst>
                                    </p:anim>
                                    <p:anim calcmode="lin" valueType="num">
                                      <p:cBhvr additive="base">
                                        <p:cTn id="14" dur="500"/>
                                        <p:tgtEl>
                                          <p:spTgt spid="7"/>
                                        </p:tgtEl>
                                        <p:attrNameLst>
                                          <p:attrName>ppt_y</p:attrName>
                                        </p:attrNameLst>
                                      </p:cBhvr>
                                      <p:tavLst>
                                        <p:tav tm="0">
                                          <p:val>
                                            <p:strVal val="ppt_y"/>
                                          </p:val>
                                        </p:tav>
                                        <p:tav tm="100000">
                                          <p:val>
                                            <p:strVal val="1+ppt_h/2"/>
                                          </p:val>
                                        </p:tav>
                                      </p:tavLst>
                                    </p:anim>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0"/>
                                  </p:stCondLst>
                                  <p:childTnLst>
                                    <p:anim calcmode="lin" valueType="num">
                                      <p:cBhvr additive="base">
                                        <p:cTn id="19" dur="500"/>
                                        <p:tgtEl>
                                          <p:spTgt spid="5"/>
                                        </p:tgtEl>
                                        <p:attrNameLst>
                                          <p:attrName>ppt_x</p:attrName>
                                        </p:attrNameLst>
                                      </p:cBhvr>
                                      <p:tavLst>
                                        <p:tav tm="0">
                                          <p:val>
                                            <p:strVal val="ppt_x"/>
                                          </p:val>
                                        </p:tav>
                                        <p:tav tm="100000">
                                          <p:val>
                                            <p:strVal val="ppt_x"/>
                                          </p:val>
                                        </p:tav>
                                      </p:tavLst>
                                    </p:anim>
                                    <p:anim calcmode="lin" valueType="num">
                                      <p:cBhvr additive="base">
                                        <p:cTn id="20" dur="500"/>
                                        <p:tgtEl>
                                          <p:spTgt spid="5"/>
                                        </p:tgtEl>
                                        <p:attrNameLst>
                                          <p:attrName>ppt_y</p:attrName>
                                        </p:attrNameLst>
                                      </p:cBhvr>
                                      <p:tavLst>
                                        <p:tav tm="0">
                                          <p:val>
                                            <p:strVal val="ppt_y"/>
                                          </p:val>
                                        </p:tav>
                                        <p:tav tm="100000">
                                          <p:val>
                                            <p:strVal val="1+ppt_h/2"/>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71550" y="2060575"/>
            <a:ext cx="6706870" cy="706755"/>
          </a:xfrm>
          <a:prstGeom prst="rect">
            <a:avLst/>
          </a:prstGeom>
          <a:noFill/>
        </p:spPr>
        <p:txBody>
          <a:bodyPr wrap="none" rtlCol="0">
            <a:spAutoFit/>
          </a:bodyPr>
          <a:p>
            <a:pPr algn="l"/>
            <a:r>
              <a:rPr lang="zh-CN" altLang="en-US" sz="4000"/>
              <a:t>续写时</a:t>
            </a:r>
            <a:r>
              <a:rPr lang="zh-CN" altLang="en-US" sz="4000">
                <a:sym typeface="+mn-ea"/>
              </a:rPr>
              <a:t>注意</a:t>
            </a:r>
            <a:r>
              <a:rPr lang="zh-CN" altLang="en-US" sz="4000"/>
              <a:t>一些文化上的</a:t>
            </a:r>
            <a:r>
              <a:rPr lang="en-US" altLang="zh-CN" sz="4000"/>
              <a:t>gaps</a:t>
            </a:r>
            <a:endParaRPr lang="en-US" altLang="zh-CN" sz="4000"/>
          </a:p>
        </p:txBody>
      </p:sp>
      <p:sp>
        <p:nvSpPr>
          <p:cNvPr id="2" name="文本框 1"/>
          <p:cNvSpPr txBox="1"/>
          <p:nvPr/>
        </p:nvSpPr>
        <p:spPr>
          <a:xfrm>
            <a:off x="755650" y="3429000"/>
            <a:ext cx="7601585" cy="1076325"/>
          </a:xfrm>
          <a:prstGeom prst="rect">
            <a:avLst/>
          </a:prstGeom>
          <a:noFill/>
        </p:spPr>
        <p:txBody>
          <a:bodyPr wrap="none" rtlCol="0">
            <a:spAutoFit/>
          </a:bodyPr>
          <a:p>
            <a:r>
              <a:rPr lang="zh-CN" altLang="en-US" sz="3200"/>
              <a:t>嘉兴续写</a:t>
            </a:r>
            <a:r>
              <a:rPr lang="en-US" altLang="zh-CN" sz="3200"/>
              <a:t> “hit the botton”</a:t>
            </a:r>
            <a:endParaRPr lang="en-US" altLang="zh-CN" sz="3200"/>
          </a:p>
          <a:p>
            <a:r>
              <a:rPr lang="en-US" altLang="zh-CN" sz="3200"/>
              <a:t>                    </a:t>
            </a:r>
            <a:r>
              <a:rPr lang="zh-CN" altLang="en-US" sz="3200"/>
              <a:t>即使时</a:t>
            </a:r>
            <a:r>
              <a:rPr lang="en-US" altLang="zh-CN" sz="3200"/>
              <a:t>strangers</a:t>
            </a:r>
            <a:r>
              <a:rPr lang="zh-CN" altLang="en-US" sz="3200"/>
              <a:t>，互动时的礼节</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5973</Words>
  <Application>WPS 演示</Application>
  <PresentationFormat>全屏显示(4:3)</PresentationFormat>
  <Paragraphs>95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Times New Roman</vt:lpstr>
      <vt:lpstr>Comic Sans MS</vt:lpstr>
      <vt:lpstr>华文新魏</vt:lpstr>
      <vt:lpstr>仿宋</vt:lpstr>
      <vt:lpstr>Calibri</vt:lpstr>
      <vt:lpstr>微软雅黑</vt:lpstr>
      <vt:lpstr>Arial Unicode MS</vt:lpstr>
      <vt:lpstr>Garamond</vt:lpstr>
      <vt:lpstr>Segoe Print</vt:lpstr>
      <vt:lpstr>方正舒体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绍兴二模续写主要问题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2021年4月暨阳联考</dc:title>
  <dc:creator>yw</dc:creator>
  <cp:lastModifiedBy>Administrator</cp:lastModifiedBy>
  <cp:revision>355</cp:revision>
  <dcterms:created xsi:type="dcterms:W3CDTF">2021-04-20T01:01:00Z</dcterms:created>
  <dcterms:modified xsi:type="dcterms:W3CDTF">2021-05-02T07:59:53Z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E0F36AA13864450D948CC37B91FFCBB2</vt:lpwstr>
  </property>
</Properties>
</file>