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20" r:id="rId3"/>
    <p:sldId id="325" r:id="rId4"/>
    <p:sldId id="336" r:id="rId5"/>
    <p:sldId id="337" r:id="rId6"/>
    <p:sldId id="338" r:id="rId7"/>
    <p:sldId id="383" r:id="rId8"/>
    <p:sldId id="384" r:id="rId9"/>
    <p:sldId id="386" r:id="rId10"/>
    <p:sldId id="388" r:id="rId11"/>
    <p:sldId id="381" r:id="rId13"/>
    <p:sldId id="385" r:id="rId14"/>
    <p:sldId id="387" r:id="rId15"/>
    <p:sldId id="392" r:id="rId16"/>
    <p:sldId id="391" r:id="rId17"/>
    <p:sldId id="401" r:id="rId18"/>
    <p:sldId id="402" r:id="rId19"/>
    <p:sldId id="394" r:id="rId20"/>
    <p:sldId id="327" r:id="rId21"/>
    <p:sldId id="397" r:id="rId22"/>
    <p:sldId id="395" r:id="rId23"/>
    <p:sldId id="328" r:id="rId24"/>
    <p:sldId id="329" r:id="rId25"/>
    <p:sldId id="332" r:id="rId26"/>
    <p:sldId id="331" r:id="rId27"/>
    <p:sldId id="396" r:id="rId28"/>
    <p:sldId id="389" r:id="rId29"/>
    <p:sldId id="398" r:id="rId30"/>
    <p:sldId id="390" r:id="rId31"/>
    <p:sldId id="399" r:id="rId32"/>
    <p:sldId id="400" r:id="rId33"/>
    <p:sldId id="26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784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516" y="-96"/>
      </p:cViewPr>
      <p:guideLst>
        <p:guide orient="horz" pos="217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9778E-B533-491B-A037-63CEC3298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D65D2-3D3F-4108-9C1E-21CB58C64C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B50FBB-8EDB-475A-A529-A519118A136F}" type="slidenum">
              <a:rPr lang="en-US" altLang="zh-CN"/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52022" y="1566949"/>
            <a:ext cx="6316980" cy="14452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2021</a:t>
            </a:r>
            <a:r>
              <a:rPr lang="zh-CN" altLang="zh-CN" sz="4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浙江</a:t>
            </a:r>
            <a:r>
              <a:rPr lang="zh-CN" altLang="en-US" sz="4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高考诗歌鉴赏</a:t>
            </a:r>
            <a:endParaRPr lang="en-US" altLang="zh-CN" sz="4800" b="1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之</a:t>
            </a:r>
            <a:r>
              <a:rPr lang="zh-CN" altLang="zh-CN" sz="4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高分技巧</a:t>
            </a:r>
            <a:endParaRPr lang="en-US" altLang="zh-CN" sz="4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10" y="3293147"/>
            <a:ext cx="4059790" cy="35769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30" y="3719830"/>
            <a:ext cx="2599055" cy="19367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105738" y="214271"/>
            <a:ext cx="2417233" cy="689949"/>
            <a:chOff x="4952742" y="107022"/>
            <a:chExt cx="2417233" cy="689949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1874" y="476196"/>
            <a:ext cx="4341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归纳</a:t>
            </a:r>
            <a:r>
              <a:rPr lang="zh-CN" altLang="en-US" sz="2400" dirty="0">
                <a:solidFill>
                  <a:srgbClr val="FF0000"/>
                </a:solidFill>
              </a:rPr>
              <a:t>多种手法</a:t>
            </a:r>
            <a:r>
              <a:rPr lang="zh-CN" altLang="en-US" sz="2400" dirty="0"/>
              <a:t>，要求找全；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868679" y="1269613"/>
            <a:ext cx="94127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2019</a:t>
            </a:r>
            <a:r>
              <a:rPr lang="zh-CN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浙江高考</a:t>
            </a:r>
            <a:r>
              <a:rPr lang="zh-CN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zh-CN" altLang="zh-CN" sz="2000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阅读</a:t>
            </a:r>
            <a:r>
              <a:rPr lang="zh-CN" altLang="zh-CN" sz="2000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下面这首诗，完成各题</a:t>
            </a:r>
            <a:r>
              <a:rPr lang="zh-CN" altLang="zh-CN" sz="2000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。</a:t>
            </a:r>
            <a:r>
              <a:rPr lang="zh-CN" altLang="zh-CN" sz="2000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（</a:t>
            </a:r>
            <a:r>
              <a:rPr lang="en-US" altLang="zh-CN" sz="2000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8</a:t>
            </a:r>
            <a:r>
              <a:rPr lang="zh-CN" altLang="zh-CN" sz="2000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分）</a:t>
            </a:r>
            <a:endParaRPr lang="zh-CN" altLang="zh-CN" sz="2000" kern="0" dirty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pPr algn="ctr"/>
            <a:r>
              <a:rPr lang="zh-CN" altLang="zh-CN" sz="2000" kern="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早秋过龙武李将军</a:t>
            </a:r>
            <a:r>
              <a:rPr lang="zh-CN" altLang="zh-CN" sz="2000" kern="0" dirty="0" smtClean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书斋</a:t>
            </a:r>
            <a:r>
              <a:rPr lang="en-US" altLang="zh-CN" sz="16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1600" kern="0" dirty="0" smtClean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（</a:t>
            </a:r>
            <a:r>
              <a:rPr lang="zh-CN" altLang="zh-CN" sz="1600" kern="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唐）王建</a:t>
            </a:r>
            <a:endParaRPr lang="zh-CN" altLang="zh-CN" sz="1600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zh-CN" sz="2000" kern="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高树蝉声秋巷里，朱门冷静似闲居。</a:t>
            </a:r>
            <a:endParaRPr lang="zh-CN" altLang="zh-CN" sz="1600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zh-CN" sz="2000" kern="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重装墨画数茎竹，长著香兼一架书。</a:t>
            </a:r>
            <a:endParaRPr lang="zh-CN" altLang="zh-CN" sz="1600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zh-CN" sz="2000" kern="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语笑侍儿知礼数，吟哦野客任狂疏。</a:t>
            </a:r>
            <a:endParaRPr lang="zh-CN" altLang="zh-CN" sz="1600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zh-CN" sz="2000" kern="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就中爱读英雄传，欲立功勋恐不如</a:t>
            </a:r>
            <a:r>
              <a:rPr lang="zh-CN" altLang="zh-CN" sz="2000" kern="0" dirty="0" smtClean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。</a:t>
            </a:r>
            <a:endParaRPr lang="zh-CN" altLang="zh-CN" sz="1600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0051" y="3402417"/>
            <a:ext cx="963167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全诗是如何运用多种手法塑造李将军的独特形象的？请结合诗句分析</a:t>
            </a:r>
            <a:r>
              <a:rPr lang="zh-CN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。</a:t>
            </a:r>
            <a:r>
              <a:rPr lang="zh-CN" altLang="zh-CN" sz="14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6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分）</a:t>
            </a:r>
            <a:endParaRPr lang="zh-CN" altLang="zh-CN" kern="0" dirty="0"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5286" y="4103501"/>
            <a:ext cx="8049491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参考答案</a:t>
            </a:r>
            <a:r>
              <a:rPr lang="zh-CN" altLang="en-US" sz="2400" b="1" kern="0" dirty="0" smtClean="0">
                <a:latin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：（</a:t>
            </a:r>
            <a:r>
              <a:rPr lang="en-US" altLang="zh-CN" sz="2400" b="1" kern="0" dirty="0" smtClean="0">
                <a:latin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400" b="1" kern="0" dirty="0" smtClean="0">
                <a:latin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zh-CN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通过</a:t>
            </a:r>
            <a:r>
              <a:rPr lang="zh-CN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环境描写</a:t>
            </a:r>
            <a:r>
              <a:rPr lang="zh-CN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，如</a:t>
            </a:r>
            <a:r>
              <a:rPr lang="en-US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“</a:t>
            </a:r>
            <a:r>
              <a:rPr lang="zh-CN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高树蝉声</a:t>
            </a:r>
            <a:r>
              <a:rPr lang="en-US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”“</a:t>
            </a:r>
            <a:r>
              <a:rPr lang="zh-CN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冷静似闲居</a:t>
            </a:r>
            <a:r>
              <a:rPr lang="en-US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</a:t>
            </a:r>
            <a:r>
              <a:rPr lang="zh-CN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和</a:t>
            </a:r>
            <a:r>
              <a:rPr lang="en-US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“</a:t>
            </a:r>
            <a:r>
              <a:rPr lang="zh-CN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重装墨画</a:t>
            </a:r>
            <a:r>
              <a:rPr lang="en-US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”“</a:t>
            </a:r>
            <a:r>
              <a:rPr lang="zh-CN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香兼一架书</a:t>
            </a:r>
            <a:r>
              <a:rPr lang="en-US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</a:t>
            </a:r>
            <a:r>
              <a:rPr lang="zh-CN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，分别写出了将军住处的清幽安静和书斋的素净雅致，表现了将军的文人趣味</a:t>
            </a:r>
            <a:r>
              <a:rPr lang="zh-CN" altLang="zh-CN" sz="24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。</a:t>
            </a:r>
            <a:endParaRPr lang="en-US" altLang="zh-CN" sz="2400" b="1" kern="0" dirty="0" smtClean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r>
              <a:rPr lang="zh-CN" altLang="en-US" sz="24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（</a:t>
            </a:r>
            <a:r>
              <a:rPr lang="en-US" altLang="zh-CN" sz="24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2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）</a:t>
            </a:r>
            <a:r>
              <a:rPr lang="zh-CN" altLang="zh-CN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运用</a:t>
            </a:r>
            <a:r>
              <a:rPr lang="zh-CN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衬托</a:t>
            </a:r>
            <a:r>
              <a:rPr lang="zh-CN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，用</a:t>
            </a:r>
            <a:r>
              <a:rPr lang="en-US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“</a:t>
            </a:r>
            <a:r>
              <a:rPr lang="zh-CN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侍儿知礼数</a:t>
            </a:r>
            <a:r>
              <a:rPr lang="en-US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</a:t>
            </a:r>
            <a:r>
              <a:rPr lang="zh-CN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衬托将军的文化修养</a:t>
            </a:r>
            <a:r>
              <a:rPr lang="zh-CN" altLang="zh-CN" sz="24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。</a:t>
            </a:r>
            <a:endParaRPr lang="en-US" altLang="zh-CN" sz="2400" b="1" kern="0" dirty="0" smtClean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r>
              <a:rPr lang="zh-CN" altLang="en-US" sz="24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（</a:t>
            </a:r>
            <a:r>
              <a:rPr lang="en-US" altLang="zh-CN" sz="24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）</a:t>
            </a:r>
            <a:r>
              <a:rPr lang="zh-CN" altLang="zh-CN" sz="24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通过</a:t>
            </a:r>
            <a:r>
              <a:rPr lang="en-US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“</a:t>
            </a:r>
            <a:r>
              <a:rPr lang="zh-CN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吟哦</a:t>
            </a:r>
            <a:r>
              <a:rPr lang="en-US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”“</a:t>
            </a:r>
            <a:r>
              <a:rPr lang="zh-CN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任狂疏</a:t>
            </a:r>
            <a:r>
              <a:rPr lang="en-US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”“</a:t>
            </a:r>
            <a:r>
              <a:rPr lang="zh-CN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爱读英雄传</a:t>
            </a:r>
            <a:r>
              <a:rPr lang="en-US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</a:t>
            </a:r>
            <a:r>
              <a:rPr lang="zh-CN" altLang="zh-CN" sz="24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等</a:t>
            </a:r>
            <a:r>
              <a:rPr lang="zh-CN" altLang="zh-CN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动作</a:t>
            </a:r>
            <a:r>
              <a:rPr lang="zh-CN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、神态描写</a:t>
            </a:r>
            <a:r>
              <a:rPr lang="zh-CN" altLang="zh-CN" sz="2400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，写出了李将军的豪放和志趣</a:t>
            </a:r>
            <a:r>
              <a:rPr lang="zh-CN" altLang="zh-CN" sz="2400" b="1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。</a:t>
            </a:r>
            <a:endParaRPr lang="zh-CN" altLang="zh-CN" b="1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1832" y="327393"/>
            <a:ext cx="9421091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2016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浙江高考】 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二）阅读下面两首诗，完成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21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22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题。（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分）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北来人二</a:t>
            </a:r>
            <a:r>
              <a:rPr lang="zh-CN" altLang="zh-CN" dirty="0" smtClean="0">
                <a:latin typeface="宋体" panose="02010600030101010101" pitchFamily="2" charset="-122"/>
                <a:cs typeface="宋体" panose="02010600030101010101" pitchFamily="2" charset="-122"/>
              </a:rPr>
              <a:t>首</a:t>
            </a:r>
            <a:r>
              <a:rPr lang="en-US" altLang="zh-CN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dirty="0" smtClean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宋）刘克庄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试说东都</a:t>
            </a:r>
            <a:r>
              <a:rPr lang="zh-CN" altLang="zh-CN" baseline="300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①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事，添人白发多。</a:t>
            </a:r>
            <a:r>
              <a:rPr lang="zh-CN" altLang="zh-CN" u="sng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寝园残石马，废殿泣铜驼。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胡运占难久，边情听易讹。凄凉旧京女，妆髻尚宣和</a:t>
            </a:r>
            <a:r>
              <a:rPr lang="zh-CN" altLang="zh-CN" baseline="300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②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十口同离仳，今成独雁飞！饥锄荒寺菜，贫着陷蕃衣。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甲第歌钟沸，沙场探骑稀。老身闽地死，不见翠銮归。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【注】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东都：指北宋都成汴梁。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宣和：宋徽宗年号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16481" y="2540947"/>
            <a:ext cx="6096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21.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赏析第一首中的画线句。（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分）</a:t>
            </a:r>
            <a:endParaRPr lang="zh-CN" altLang="zh-CN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22.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这两首诗在叙事上有何特色？试作简要分析。（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分）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16481" y="3515031"/>
            <a:ext cx="60960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参考答案：</a:t>
            </a:r>
            <a:r>
              <a:rPr lang="en-US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21</a:t>
            </a:r>
            <a:r>
              <a:rPr lang="zh-CN" altLang="en-US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运用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对仗（对偶）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拟人的手法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，借陵园、宫殿的荒凉残破之景，抒亡国之痛，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情景交融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8675" y="5135245"/>
            <a:ext cx="12643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结论：归纳多种手法，其常常超越我们平时模考的</a:t>
            </a:r>
            <a:r>
              <a:rPr lang="zh-CN" altLang="en-US" sz="3200" dirty="0" smtClean="0"/>
              <a:t>常规归纳</a:t>
            </a:r>
            <a:r>
              <a:rPr lang="zh-CN" altLang="en-US" sz="3200" dirty="0" smtClean="0">
                <a:solidFill>
                  <a:srgbClr val="FF0000"/>
                </a:solidFill>
              </a:rPr>
              <a:t>！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8803179" y="2759826"/>
            <a:ext cx="781396" cy="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676014" y="2569149"/>
            <a:ext cx="2031325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    此题考过后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再未有</a:t>
            </a:r>
            <a:r>
              <a:rPr lang="zh-CN" altLang="en-US" dirty="0" smtClean="0"/>
              <a:t>类似考法！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2428" y="1900627"/>
            <a:ext cx="6096000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参考答案</a:t>
            </a:r>
            <a:r>
              <a:rPr lang="zh-CN" altLang="en-US" kern="0" dirty="0" smtClean="0">
                <a:latin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：（</a:t>
            </a:r>
            <a:r>
              <a:rPr lang="en-US" altLang="zh-CN" kern="0" dirty="0" smtClean="0">
                <a:latin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kern="0" dirty="0" smtClean="0">
                <a:latin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通过</a:t>
            </a:r>
            <a:r>
              <a:rPr lang="zh-CN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环境描写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，如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“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高树蝉声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”“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冷静似闲居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和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“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重装墨画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”“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香兼一架书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zh-CN" altLang="zh-CN" kern="0" dirty="0">
                <a:solidFill>
                  <a:srgbClr val="7030A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分别写出了将军住处的清幽安静和书斋的素净雅致，表现了将军的文人趣味</a:t>
            </a:r>
            <a:r>
              <a:rPr lang="zh-CN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。</a:t>
            </a:r>
            <a:endParaRPr lang="en-US" altLang="zh-CN" kern="0" dirty="0" smtClean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r>
              <a:rPr lang="zh-CN" altLang="en-US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（</a:t>
            </a:r>
            <a:r>
              <a:rPr lang="en-US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2</a:t>
            </a:r>
            <a:r>
              <a:rPr lang="zh-CN" altLang="en-US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）</a:t>
            </a:r>
            <a:r>
              <a:rPr lang="zh-CN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运用</a:t>
            </a:r>
            <a:r>
              <a:rPr lang="zh-CN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衬托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，用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“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侍儿知礼数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衬托</a:t>
            </a:r>
            <a:r>
              <a:rPr lang="zh-CN" altLang="zh-CN" kern="0" dirty="0">
                <a:solidFill>
                  <a:srgbClr val="7030A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将军的文化修养</a:t>
            </a:r>
            <a:r>
              <a:rPr lang="zh-CN" altLang="zh-CN" kern="0" dirty="0" smtClean="0">
                <a:solidFill>
                  <a:srgbClr val="7030A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。</a:t>
            </a:r>
            <a:endParaRPr lang="en-US" altLang="zh-CN" kern="0" dirty="0" smtClean="0">
              <a:solidFill>
                <a:srgbClr val="7030A0"/>
              </a:solidFill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r>
              <a:rPr lang="zh-CN" altLang="en-US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（</a:t>
            </a:r>
            <a:r>
              <a:rPr lang="en-US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zh-CN" altLang="en-US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）</a:t>
            </a:r>
            <a:r>
              <a:rPr lang="zh-CN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通过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“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吟哦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”“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任狂疏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”“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爱读英雄传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</a:t>
            </a:r>
            <a:r>
              <a:rPr lang="zh-CN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等</a:t>
            </a:r>
            <a:r>
              <a:rPr lang="zh-CN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动作</a:t>
            </a:r>
            <a:r>
              <a:rPr lang="zh-CN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、神态描写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，写出了</a:t>
            </a:r>
            <a:r>
              <a:rPr lang="zh-CN" altLang="zh-CN" kern="0" dirty="0">
                <a:solidFill>
                  <a:srgbClr val="7030A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李将军的豪放和志趣</a:t>
            </a:r>
            <a:r>
              <a:rPr lang="zh-CN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4647" y="52370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答题要点：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193290" y="4849495"/>
            <a:ext cx="7713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、仍然遵循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手法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扣文本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效果</a:t>
            </a:r>
            <a:r>
              <a:rPr lang="zh-CN" altLang="en-US" sz="2800" b="1" dirty="0" smtClean="0"/>
              <a:t>模式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054225" y="5361305"/>
            <a:ext cx="12781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、不要局限于核心知识网络，能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进行知识延伸</a:t>
            </a:r>
            <a:r>
              <a:rPr lang="zh-CN" altLang="en-US" sz="2800" b="1" dirty="0" smtClean="0"/>
              <a:t>，大胆揣摩推测</a:t>
            </a:r>
            <a:endParaRPr lang="zh-CN" altLang="en-US" sz="2800" b="1" dirty="0"/>
          </a:p>
        </p:txBody>
      </p:sp>
      <p:sp>
        <p:nvSpPr>
          <p:cNvPr id="8" name="圆角矩形标注 7"/>
          <p:cNvSpPr/>
          <p:nvPr/>
        </p:nvSpPr>
        <p:spPr>
          <a:xfrm>
            <a:off x="4131428" y="213360"/>
            <a:ext cx="1447800" cy="152400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突出手法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7762862" y="207818"/>
            <a:ext cx="1365738" cy="198120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手法效果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4131428" y="4034023"/>
            <a:ext cx="4157000" cy="371722"/>
          </a:xfrm>
          <a:prstGeom prst="borderCallout2">
            <a:avLst>
              <a:gd name="adj1" fmla="val 19958"/>
              <a:gd name="adj2" fmla="val -1190"/>
              <a:gd name="adj3" fmla="val 18750"/>
              <a:gd name="adj4" fmla="val -16667"/>
              <a:gd name="adj5" fmla="val -459337"/>
              <a:gd name="adj6" fmla="val -9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紧扣文本分析，</a:t>
            </a:r>
            <a:r>
              <a:rPr lang="zh-CN" altLang="en-US" sz="2000" dirty="0">
                <a:solidFill>
                  <a:srgbClr val="7030A0"/>
                </a:solidFill>
              </a:rPr>
              <a:t>可</a:t>
            </a:r>
            <a:r>
              <a:rPr lang="zh-CN" altLang="en-US" sz="2000" dirty="0" smtClean="0">
                <a:solidFill>
                  <a:srgbClr val="7030A0"/>
                </a:solidFill>
              </a:rPr>
              <a:t>引用“关键词”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7017" y="1166978"/>
            <a:ext cx="9421091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2016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浙江高考】 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二）阅读下面两首诗，完成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21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22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题。（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分）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北来人二</a:t>
            </a:r>
            <a:r>
              <a:rPr lang="zh-CN" altLang="zh-CN" dirty="0" smtClean="0">
                <a:latin typeface="宋体" panose="02010600030101010101" pitchFamily="2" charset="-122"/>
                <a:cs typeface="宋体" panose="02010600030101010101" pitchFamily="2" charset="-122"/>
              </a:rPr>
              <a:t>首</a:t>
            </a:r>
            <a:r>
              <a:rPr lang="en-US" altLang="zh-CN" dirty="0" smtClean="0"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dirty="0" smtClean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宋）刘克庄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试说东都</a:t>
            </a:r>
            <a:r>
              <a:rPr lang="zh-CN" altLang="zh-CN" baseline="300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①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事，添人白发多。</a:t>
            </a:r>
            <a:r>
              <a:rPr lang="zh-CN" altLang="zh-CN" u="sng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寝园残石马，废殿泣铜驼。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胡运占难久，边情听易讹。凄凉旧京女，妆髻尚宣和</a:t>
            </a:r>
            <a:r>
              <a:rPr lang="zh-CN" altLang="zh-CN" baseline="300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②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十口同离仳，今成独雁飞！饥锄荒寺菜，贫着陷蕃衣。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甲第歌钟沸，沙场探骑稀。老身闽地死，不见翠銮归。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【注】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东都：指北宋都成汴梁。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宣和：宋徽宗年号</a:t>
            </a:r>
            <a:r>
              <a:rPr lang="zh-CN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6603" y="3557880"/>
            <a:ext cx="6096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22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这两首诗在叙事上有何特色？试作简要分析。（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分）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432" y="4273598"/>
            <a:ext cx="8648008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对比加强叙事的抒情效果</a:t>
            </a:r>
            <a:r>
              <a:rPr lang="zh-CN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。用权贵歌舞宴饮，不问军情与百姓心系故国作对比，表达忧国忧民之情；以主人公一家亡国前后境沉的对比，表现百姓流离之苦。</a:t>
            </a: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北来人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的口吻叙事</a:t>
            </a:r>
            <a:r>
              <a:rPr lang="zh-CN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，表达情感显得更真实、自然。</a:t>
            </a: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叙事中流露出个人的情感</a:t>
            </a:r>
            <a:r>
              <a:rPr lang="zh-CN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。如</a:t>
            </a:r>
            <a:r>
              <a:rPr lang="en-US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今成独雁飞</a:t>
            </a:r>
            <a:r>
              <a:rPr lang="en-US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流露了主人公家破人散的凄凉与孤独。</a:t>
            </a: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4551" y="240178"/>
            <a:ext cx="8257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、对</a:t>
            </a:r>
            <a:r>
              <a:rPr lang="zh-CN" altLang="en-US" sz="2400" dirty="0">
                <a:solidFill>
                  <a:srgbClr val="FF0000"/>
                </a:solidFill>
              </a:rPr>
              <a:t>某一种突出手法</a:t>
            </a:r>
            <a:r>
              <a:rPr lang="zh-CN" altLang="en-US" sz="2400" dirty="0"/>
              <a:t>进行深入的分析，研究</a:t>
            </a:r>
            <a:r>
              <a:rPr lang="zh-CN" altLang="en-US" sz="2400" dirty="0">
                <a:solidFill>
                  <a:srgbClr val="FF0000"/>
                </a:solidFill>
              </a:rPr>
              <a:t>其特色</a:t>
            </a:r>
            <a:r>
              <a:rPr lang="zh-CN" altLang="en-US" sz="2400" dirty="0"/>
              <a:t>或在不同诗歌中的</a:t>
            </a:r>
            <a:r>
              <a:rPr lang="zh-CN" altLang="en-US" sz="2400" dirty="0">
                <a:solidFill>
                  <a:srgbClr val="FF0000"/>
                </a:solidFill>
              </a:rPr>
              <a:t>细微差异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320" y="329911"/>
            <a:ext cx="10675269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2017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浙江高考】 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（</a:t>
            </a:r>
            <a:r>
              <a:rPr lang="zh-CN" altLang="zh-CN" kern="100" dirty="0">
                <a:latin typeface="Times New Roman" panose="02020603050405020304" pitchFamily="18" charset="0"/>
              </a:rPr>
              <a:t>二）阅读下列这首诗，完成</a:t>
            </a:r>
            <a:r>
              <a:rPr lang="en-US" altLang="zh-CN" kern="100" dirty="0">
                <a:latin typeface="Times New Roman" panose="02020603050405020304" pitchFamily="18" charset="0"/>
              </a:rPr>
              <a:t>19—20</a:t>
            </a:r>
            <a:r>
              <a:rPr lang="zh-CN" altLang="zh-CN" kern="100" dirty="0">
                <a:latin typeface="Times New Roman" panose="02020603050405020304" pitchFamily="18" charset="0"/>
              </a:rPr>
              <a:t>题。（</a:t>
            </a:r>
            <a:r>
              <a:rPr lang="en-US" altLang="zh-CN" kern="100" dirty="0">
                <a:latin typeface="Times New Roman" panose="02020603050405020304" pitchFamily="18" charset="0"/>
              </a:rPr>
              <a:t>8</a:t>
            </a:r>
            <a:r>
              <a:rPr lang="zh-CN" altLang="zh-CN" kern="100" dirty="0">
                <a:latin typeface="Times New Roman" panose="02020603050405020304" pitchFamily="18" charset="0"/>
              </a:rPr>
              <a:t>分）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ctr">
              <a:spcAft>
                <a:spcPts val="750"/>
              </a:spcAft>
            </a:pPr>
            <a:r>
              <a:rPr lang="zh-CN" altLang="zh-CN" kern="18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采地黄</a:t>
            </a:r>
            <a:r>
              <a:rPr lang="zh-CN" altLang="zh-CN" kern="1800" dirty="0" smtClean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者</a:t>
            </a:r>
            <a:r>
              <a:rPr lang="en-US" altLang="zh-CN" kern="1800" dirty="0" smtClean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白居易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/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麦死春不雨，禾损秋早霜。岁晏无口食，田中采地黄</a:t>
            </a:r>
            <a:r>
              <a:rPr lang="en-US" altLang="zh-CN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</a:t>
            </a:r>
            <a:r>
              <a:rPr lang="zh-CN" altLang="en-US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采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之将何用，持以易餱粮。凌晨荷插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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去，薄暮不盈筐。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携来朱门家，卖与白面郎。与君啖肥马，可使照地光。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愿易马残粟，救此苦饥肠！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【注】</a:t>
            </a:r>
            <a:r>
              <a:rPr lang="en-US" altLang="zh-CN" kern="100" dirty="0">
                <a:latin typeface="Wingdings" panose="05000000000000000000" pitchFamily="2" charset="2"/>
              </a:rPr>
              <a:t></a:t>
            </a:r>
            <a:r>
              <a:rPr lang="zh-CN" altLang="zh-CN" kern="100" dirty="0">
                <a:latin typeface="Times New Roman" panose="02020603050405020304" pitchFamily="18" charset="0"/>
              </a:rPr>
              <a:t>地黄：玄参科植物名，其根可入药。</a:t>
            </a:r>
            <a:r>
              <a:rPr lang="en-US" altLang="zh-CN" kern="100" dirty="0" smtClean="0">
                <a:latin typeface="Wingdings" panose="05000000000000000000" pitchFamily="2" charset="2"/>
              </a:rPr>
              <a:t> 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插</a:t>
            </a:r>
            <a:r>
              <a:rPr lang="zh-CN" altLang="zh-CN" kern="100" dirty="0">
                <a:latin typeface="Times New Roman" panose="02020603050405020304" pitchFamily="18" charset="0"/>
              </a:rPr>
              <a:t>：也同“锸”。铁锹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5197" y="2264913"/>
            <a:ext cx="884751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19.</a:t>
            </a:r>
            <a:r>
              <a:rPr lang="zh-CN" altLang="zh-CN" kern="100" dirty="0">
                <a:latin typeface="Times New Roman" panose="02020603050405020304" pitchFamily="18" charset="0"/>
              </a:rPr>
              <a:t>本诗前八句叙写</a:t>
            </a:r>
            <a:r>
              <a:rPr lang="en-US" altLang="zh-CN" u="sng" kern="100" dirty="0">
                <a:latin typeface="Times New Roman" panose="02020603050405020304" pitchFamily="18" charset="0"/>
              </a:rPr>
              <a:t>     </a:t>
            </a:r>
            <a:r>
              <a:rPr lang="zh-CN" altLang="zh-CN" kern="100" dirty="0">
                <a:latin typeface="Times New Roman" panose="02020603050405020304" pitchFamily="18" charset="0"/>
              </a:rPr>
              <a:t>，后六句叙写</a:t>
            </a:r>
            <a:r>
              <a:rPr lang="en-US" altLang="zh-CN" u="sng" kern="100" dirty="0">
                <a:latin typeface="Times New Roman" panose="02020603050405020304" pitchFamily="18" charset="0"/>
              </a:rPr>
              <a:t>     </a:t>
            </a:r>
            <a:r>
              <a:rPr lang="zh-CN" altLang="zh-CN" kern="100" dirty="0">
                <a:latin typeface="Times New Roman" panose="02020603050405020304" pitchFamily="18" charset="0"/>
              </a:rPr>
              <a:t>，反映了中唐时期悲惨的社会现实。（</a:t>
            </a:r>
            <a:r>
              <a:rPr lang="en-US" altLang="zh-CN" kern="100" dirty="0"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</a:rPr>
              <a:t>分）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20.</a:t>
            </a:r>
            <a:r>
              <a:rPr lang="zh-CN" altLang="zh-CN" kern="100" dirty="0">
                <a:latin typeface="Times New Roman" panose="02020603050405020304" pitchFamily="18" charset="0"/>
              </a:rPr>
              <a:t>这首诗的叙述与对比手法特色鲜明，试做赏析。（</a:t>
            </a:r>
            <a:r>
              <a:rPr lang="en-US" altLang="zh-CN" kern="100" dirty="0">
                <a:latin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</a:rPr>
              <a:t>分）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0407" y="3300810"/>
            <a:ext cx="10445125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19.</a:t>
            </a: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</a:rPr>
              <a:t>分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）采地</a:t>
            </a:r>
            <a:r>
              <a:rPr lang="zh-CN" altLang="zh-CN" kern="100" dirty="0">
                <a:latin typeface="Times New Roman" panose="02020603050405020304" pitchFamily="18" charset="0"/>
              </a:rPr>
              <a:t>黄</a:t>
            </a: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zh-CN" altLang="zh-CN" kern="100" dirty="0">
                <a:latin typeface="Times New Roman" panose="02020603050405020304" pitchFamily="18" charset="0"/>
              </a:rPr>
              <a:t>卖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地黄</a:t>
            </a: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20</a:t>
            </a:r>
            <a:r>
              <a:rPr lang="en-US" altLang="zh-CN" kern="100" dirty="0">
                <a:latin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</a:rPr>
              <a:t>分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）叙述：①</a:t>
            </a:r>
            <a:r>
              <a:rPr lang="zh-CN" altLang="zh-CN" kern="100" dirty="0">
                <a:latin typeface="Times New Roman" panose="02020603050405020304" pitchFamily="18" charset="0"/>
              </a:rPr>
              <a:t>以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采地黄者的口吻叙述</a:t>
            </a:r>
            <a:r>
              <a:rPr lang="zh-CN" altLang="zh-CN" kern="100" dirty="0">
                <a:latin typeface="Times New Roman" panose="02020603050405020304" pitchFamily="18" charset="0"/>
              </a:rPr>
              <a:t>，虽无一字怨语，读来却愈觉辛酸。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②以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时间顺序来叙述事情</a:t>
            </a:r>
            <a:r>
              <a:rPr lang="zh-CN" altLang="zh-CN" kern="100" dirty="0">
                <a:latin typeface="Times New Roman" panose="02020603050405020304" pitchFamily="18" charset="0"/>
              </a:rPr>
              <a:t>发展过程，层层深入，脉络分明，给人以清晰而深刻的印象。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③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从头到尾都是客观叙述</a:t>
            </a:r>
            <a:r>
              <a:rPr lang="zh-CN" altLang="zh-CN" kern="100" dirty="0">
                <a:latin typeface="Times New Roman" panose="02020603050405020304" pitchFamily="18" charset="0"/>
              </a:rPr>
              <a:t>。诗人寓情于事，貌似不动声色却渗透自己的爱憎之情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。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对比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：①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朱门与农家、白面郎与采地黄者、肥马食地黄与采地黄者饥肠无食等对比</a:t>
            </a:r>
            <a:r>
              <a:rPr lang="zh-CN" altLang="zh-CN" kern="100" dirty="0">
                <a:latin typeface="Times New Roman" panose="02020603050405020304" pitchFamily="18" charset="0"/>
              </a:rPr>
              <a:t>，揭露了贫富差距。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②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着重突出“人不如马”</a:t>
            </a:r>
            <a:r>
              <a:rPr lang="zh-CN" altLang="zh-CN" kern="100" dirty="0">
                <a:latin typeface="Times New Roman" panose="02020603050405020304" pitchFamily="18" charset="0"/>
              </a:rPr>
              <a:t>，加强了对比效果，揭露深刻，批判的锋芒更加犀利。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90600"/>
            <a:ext cx="8640960" cy="54102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1. 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叙述方式</a:t>
            </a:r>
            <a:r>
              <a:rPr lang="zh-CN" altLang="en-US" sz="2400" b="1" dirty="0">
                <a:sym typeface="+mn-ea"/>
              </a:rPr>
              <a:t>：顺序，倒叙，插叙，补叙，</a:t>
            </a:r>
            <a:r>
              <a:rPr lang="zh-CN" altLang="en-US" sz="2400" b="1" dirty="0" smtClean="0">
                <a:sym typeface="+mn-ea"/>
              </a:rPr>
              <a:t>平叙（分叙）</a:t>
            </a:r>
            <a:endParaRPr lang="en-US" altLang="zh-CN" sz="2400" b="1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2. 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叙述人称及视角</a:t>
            </a:r>
            <a:r>
              <a:rPr lang="zh-CN" altLang="en-US" sz="2400" b="1" dirty="0">
                <a:sym typeface="+mn-ea"/>
              </a:rPr>
              <a:t>：</a:t>
            </a:r>
            <a:endParaRPr lang="zh-CN" altLang="en-US" sz="2400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+mn-ea"/>
              </a:rPr>
              <a:t>第一人称（给人真实感，令人信服，便于直抒胸臆） </a:t>
            </a:r>
            <a:endParaRPr lang="en-US" altLang="zh-CN" sz="2400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+mn-ea"/>
              </a:rPr>
              <a:t>第二人称（便于交流感情，给人以亲切感，便于强烈呼告。） </a:t>
            </a:r>
            <a:endParaRPr lang="zh-CN" altLang="en-US" sz="2400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+mn-ea"/>
              </a:rPr>
              <a:t>第三人称：（视野开阔，不受时空限制，灵活自由，便于客观描述。）</a:t>
            </a:r>
            <a:endParaRPr lang="en-US" altLang="zh-CN" sz="2400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+mn-ea"/>
              </a:rPr>
              <a:t>各种特殊视角</a:t>
            </a:r>
            <a:r>
              <a:rPr lang="en-US" altLang="zh-CN" sz="2400" b="1" dirty="0">
                <a:sym typeface="+mn-ea"/>
              </a:rPr>
              <a:t>……</a:t>
            </a:r>
            <a:endParaRPr lang="zh-CN" altLang="en-US" sz="2400" b="1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b="1" dirty="0"/>
              <a:t>3. </a:t>
            </a:r>
            <a:r>
              <a:rPr lang="zh-CN" altLang="en-US" sz="2400" b="1" dirty="0">
                <a:solidFill>
                  <a:srgbClr val="FF0000"/>
                </a:solidFill>
              </a:rPr>
              <a:t>情节安排（构思）技巧</a:t>
            </a:r>
            <a:r>
              <a:rPr lang="zh-CN" altLang="en-US" sz="2400" b="1" dirty="0"/>
              <a:t>：线索、悬念、伏笔、照应、铺垫、抑扬、对比、衬托、突转。</a:t>
            </a:r>
            <a:endParaRPr lang="zh-CN" altLang="en-US" sz="2400" b="1" dirty="0"/>
          </a:p>
          <a:p>
            <a:pPr marL="0" indent="0">
              <a:buNone/>
            </a:pPr>
            <a:r>
              <a:rPr lang="en-US" altLang="zh-CN" sz="2400" b="1" dirty="0"/>
              <a:t>4. </a:t>
            </a:r>
            <a:r>
              <a:rPr lang="zh-CN" altLang="en-US" sz="2400" b="1" dirty="0">
                <a:solidFill>
                  <a:srgbClr val="FF0000"/>
                </a:solidFill>
              </a:rPr>
              <a:t>叙述安排上的技巧</a:t>
            </a:r>
            <a:r>
              <a:rPr lang="zh-CN" altLang="en-US" sz="2400" b="1" dirty="0"/>
              <a:t>：</a:t>
            </a:r>
            <a:r>
              <a:rPr lang="zh-CN" altLang="en-US" sz="2400" b="1" dirty="0">
                <a:solidFill>
                  <a:srgbClr val="4F0FBD"/>
                </a:solidFill>
              </a:rPr>
              <a:t>自述、对话、心理、回忆、场景描写、叙述与描写结合、回忆与现实交织、时空集中</a:t>
            </a:r>
            <a:r>
              <a:rPr lang="zh-CN" altLang="en-US" sz="2400" b="1" dirty="0"/>
              <a:t>、</a:t>
            </a:r>
            <a:r>
              <a:rPr lang="zh-CN" altLang="en-US" sz="2400" b="1" dirty="0">
                <a:solidFill>
                  <a:srgbClr val="4F0FBD"/>
                </a:solidFill>
              </a:rPr>
              <a:t>以</a:t>
            </a:r>
            <a:r>
              <a:rPr lang="zh-CN" altLang="en-US" sz="2400" b="1" dirty="0">
                <a:solidFill>
                  <a:srgbClr val="4F0FBD"/>
                </a:solidFill>
                <a:sym typeface="+mn-ea"/>
              </a:rPr>
              <a:t>······</a:t>
            </a:r>
            <a:r>
              <a:rPr lang="zh-CN" altLang="en-US" sz="2400" b="1" dirty="0">
                <a:solidFill>
                  <a:srgbClr val="4F0FBD"/>
                </a:solidFill>
              </a:rPr>
              <a:t>话题引入</a:t>
            </a:r>
            <a:r>
              <a:rPr lang="en-US" altLang="zh-CN" sz="2400" b="1" dirty="0" smtClean="0">
                <a:solidFill>
                  <a:srgbClr val="4F0FBD"/>
                </a:solidFill>
              </a:rPr>
              <a:t>……</a:t>
            </a:r>
            <a:endParaRPr lang="en-US" altLang="zh-CN" sz="2400" b="1" dirty="0" smtClean="0">
              <a:solidFill>
                <a:srgbClr val="4F0FBD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、叙述的效果：叙述充满情感、叙述显得客观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1201" y="304801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叙述题</a:t>
            </a:r>
            <a:r>
              <a:rPr lang="zh-CN" altLang="zh-CN" sz="24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核心知识网络</a:t>
            </a:r>
            <a:endParaRPr lang="zh-CN" altLang="zh-CN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5371" y="1320339"/>
            <a:ext cx="8153400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kern="0" dirty="0">
                <a:solidFill>
                  <a:srgbClr val="00B05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2019</a:t>
            </a:r>
            <a:r>
              <a:rPr lang="zh-CN" altLang="en-US" sz="2400" kern="0" dirty="0">
                <a:solidFill>
                  <a:srgbClr val="00B05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2400" kern="0" dirty="0">
                <a:solidFill>
                  <a:srgbClr val="00B05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zh-CN" altLang="en-US" sz="2400" kern="0" dirty="0">
                <a:solidFill>
                  <a:srgbClr val="00B05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呼兰河传</a:t>
            </a:r>
            <a:r>
              <a:rPr lang="en-US" altLang="zh-CN" sz="2400" kern="0" dirty="0">
                <a:solidFill>
                  <a:srgbClr val="000000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》 </a:t>
            </a:r>
            <a:r>
              <a:rPr lang="en-US" altLang="zh-CN" sz="2400" kern="0" dirty="0">
                <a:solidFill>
                  <a:schemeClr val="tx1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10. </a:t>
            </a:r>
            <a:r>
              <a:rPr lang="zh-CN" altLang="zh-CN" sz="2400" kern="0" dirty="0">
                <a:solidFill>
                  <a:schemeClr val="tx1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简析文中画线部分的语言特点。</a:t>
            </a:r>
            <a:endParaRPr lang="zh-CN" altLang="zh-CN" sz="2400" kern="0" dirty="0">
              <a:solidFill>
                <a:schemeClr val="tx1"/>
              </a:solidFill>
              <a:latin typeface="ˎ̥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chemeClr val="tx1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11. </a:t>
            </a:r>
            <a:r>
              <a:rPr lang="zh-CN" altLang="zh-CN" sz="2400" kern="0" dirty="0">
                <a:solidFill>
                  <a:schemeClr val="tx1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结合故事情节，概括</a:t>
            </a:r>
            <a:r>
              <a:rPr lang="en-US" altLang="zh-CN" sz="2400" kern="0" dirty="0">
                <a:solidFill>
                  <a:schemeClr val="tx1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2400" kern="0" dirty="0">
                <a:solidFill>
                  <a:schemeClr val="tx1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我</a:t>
            </a:r>
            <a:r>
              <a:rPr lang="en-US" altLang="zh-CN" sz="2400" kern="0" dirty="0">
                <a:solidFill>
                  <a:schemeClr val="tx1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2400" kern="0" dirty="0">
                <a:solidFill>
                  <a:schemeClr val="tx1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的形象。</a:t>
            </a:r>
            <a:endParaRPr lang="zh-CN" altLang="zh-CN" sz="2400" kern="0" dirty="0">
              <a:solidFill>
                <a:schemeClr val="tx1"/>
              </a:solidFill>
              <a:latin typeface="ˎ̥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0070C0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12. </a:t>
            </a:r>
            <a:r>
              <a:rPr lang="zh-CN" altLang="zh-CN" sz="2400" kern="0" dirty="0">
                <a:solidFill>
                  <a:srgbClr val="0070C0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分析本文叙述上的特征。</a:t>
            </a:r>
            <a:endParaRPr lang="zh-CN" altLang="zh-CN" sz="2400" kern="0" dirty="0">
              <a:solidFill>
                <a:srgbClr val="0070C0"/>
              </a:solidFill>
              <a:latin typeface="ˎ̥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kern="0" dirty="0">
                <a:solidFill>
                  <a:srgbClr val="000000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13. </a:t>
            </a:r>
            <a:r>
              <a:rPr lang="zh-CN" altLang="zh-CN" sz="2400" kern="0" dirty="0">
                <a:solidFill>
                  <a:srgbClr val="000000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如果给本文拟一个标题，你会选</a:t>
            </a:r>
            <a:r>
              <a:rPr lang="en-US" altLang="zh-CN" sz="2400" kern="0" dirty="0">
                <a:solidFill>
                  <a:srgbClr val="000000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2400" kern="0" dirty="0">
                <a:solidFill>
                  <a:srgbClr val="000000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磨房里外</a:t>
            </a:r>
            <a:r>
              <a:rPr lang="en-US" altLang="zh-CN" sz="2400" kern="0" dirty="0">
                <a:solidFill>
                  <a:srgbClr val="000000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2400" kern="0" dirty="0">
                <a:solidFill>
                  <a:srgbClr val="000000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还是</a:t>
            </a:r>
            <a:r>
              <a:rPr lang="en-US" altLang="zh-CN" sz="2400" kern="0" dirty="0">
                <a:solidFill>
                  <a:srgbClr val="000000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2400" kern="0" dirty="0">
                <a:solidFill>
                  <a:srgbClr val="000000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冯歪嘴子</a:t>
            </a:r>
            <a:r>
              <a:rPr lang="en-US" altLang="zh-CN" sz="2400" kern="0" dirty="0">
                <a:solidFill>
                  <a:srgbClr val="000000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2400" kern="0" dirty="0">
                <a:solidFill>
                  <a:srgbClr val="000000"/>
                </a:solidFill>
                <a:latin typeface="ˎ̥"/>
                <a:ea typeface="宋体" panose="02010600030101010101" pitchFamily="2" charset="-122"/>
                <a:cs typeface="宋体" panose="02010600030101010101" pitchFamily="2" charset="-122"/>
              </a:rPr>
              <a:t>？为什么？</a:t>
            </a:r>
            <a:endParaRPr lang="zh-CN" altLang="zh-CN" sz="2400" kern="0" dirty="0">
              <a:solidFill>
                <a:srgbClr val="000000"/>
              </a:solidFill>
              <a:latin typeface="ˎ̥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2230" y="3600450"/>
            <a:ext cx="9171305" cy="2245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参考答案：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8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8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用第一人称，显得真实、自然、亲切。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8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8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通过孩子的视角，呈现天真有趣、温暖美好的一面。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8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8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按照时间顺序自然展开，叙述散文化，节奏舒缓。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8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28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注重场景的细节描绘，细腻、生动、传神。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4894" y="290945"/>
            <a:ext cx="38576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比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对现代文答题方法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74472" y="2069868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单一手法深入研究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      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之方法探讨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3" name="Picture 6" descr="bg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66" b="14310"/>
          <a:stretch>
            <a:fillRect/>
          </a:stretch>
        </p:blipFill>
        <p:spPr bwMode="auto">
          <a:xfrm>
            <a:off x="9350375" y="4678680"/>
            <a:ext cx="28416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296096" y="110559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(</a:t>
            </a:r>
            <a:r>
              <a:rPr lang="zh-CN" altLang="en-US" sz="3200" dirty="0" smtClean="0">
                <a:solidFill>
                  <a:srgbClr val="FF0000"/>
                </a:solidFill>
              </a:rPr>
              <a:t>三</a:t>
            </a:r>
            <a:r>
              <a:rPr lang="en-US" altLang="zh-CN" sz="3200" dirty="0" smtClean="0">
                <a:solidFill>
                  <a:srgbClr val="FF0000"/>
                </a:solidFill>
              </a:rPr>
              <a:t>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bg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66" b="14310"/>
          <a:stretch>
            <a:fillRect/>
          </a:stretch>
        </p:blipFill>
        <p:spPr bwMode="auto">
          <a:xfrm>
            <a:off x="1524000" y="0"/>
            <a:ext cx="22860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6" descr="bg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66" b="14310"/>
          <a:stretch>
            <a:fillRect/>
          </a:stretch>
        </p:blipFill>
        <p:spPr bwMode="auto">
          <a:xfrm>
            <a:off x="9350375" y="4678680"/>
            <a:ext cx="28416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583422" y="131445"/>
            <a:ext cx="32784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800" b="1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妙手巧传情</a:t>
            </a:r>
            <a:endParaRPr lang="zh-CN" altLang="en-US" sz="48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69" name="文本框 5"/>
          <p:cNvSpPr txBox="1"/>
          <p:nvPr/>
        </p:nvSpPr>
        <p:spPr>
          <a:xfrm>
            <a:off x="2053216" y="3896150"/>
            <a:ext cx="8662988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266700">
              <a:defRPr/>
            </a:pPr>
            <a:r>
              <a:rPr lang="zh-CN" altLang="en-US" sz="2400" b="1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*</a:t>
            </a: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(13</a:t>
            </a:r>
            <a:r>
              <a:rPr lang="zh-CN" altLang="en-US" sz="24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浙江</a:t>
            </a:r>
            <a:r>
              <a:rPr lang="en-US" altLang="zh-CN" sz="24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)</a:t>
            </a:r>
            <a:r>
              <a:rPr lang="zh-CN" altLang="en-US" sz="24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《</a:t>
            </a:r>
            <a:r>
              <a:rPr lang="zh-CN" altLang="zh-CN" sz="24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秦中吟</a:t>
            </a:r>
            <a:r>
              <a:rPr lang="en-US" altLang="zh-CN" sz="24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zh-CN" altLang="zh-CN" sz="24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歌舞》</a:t>
            </a:r>
            <a:r>
              <a:rPr lang="en-US" altLang="zh-CN" sz="24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zh-CN" altLang="zh-CN" sz="24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白居易</a:t>
            </a:r>
            <a:endParaRPr lang="zh-CN" altLang="zh-CN" sz="2400" b="1" u="sng" noProof="1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indent="266700">
              <a:defRPr/>
            </a:pPr>
            <a:r>
              <a:rPr lang="en-US" altLang="zh-CN" sz="2400" b="1" noProof="1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zh-CN" sz="2400" b="1" noProof="1">
                <a:latin typeface="Calibri" panose="020F0502020204030204" charset="0"/>
                <a:ea typeface="宋体" panose="02010600030101010101" pitchFamily="2" charset="-122"/>
              </a:rPr>
              <a:t>赏析这首诗</a:t>
            </a:r>
            <a:r>
              <a:rPr lang="zh-CN" altLang="zh-CN" sz="2400" b="1" noProof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对比艺术</a:t>
            </a:r>
            <a:r>
              <a:rPr lang="zh-CN" altLang="zh-CN" sz="24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的特色。（</a:t>
            </a:r>
            <a:r>
              <a:rPr lang="en-US" altLang="zh-CN" sz="24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5</a:t>
            </a:r>
            <a:r>
              <a:rPr lang="zh-CN" altLang="en-US" sz="24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分</a:t>
            </a:r>
            <a:r>
              <a:rPr lang="zh-CN" altLang="zh-CN" sz="24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）</a:t>
            </a:r>
            <a:endParaRPr lang="zh-CN" altLang="zh-CN" sz="24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271" name="文本框 7"/>
          <p:cNvSpPr txBox="1">
            <a:spLocks noChangeArrowheads="1"/>
          </p:cNvSpPr>
          <p:nvPr/>
        </p:nvSpPr>
        <p:spPr bwMode="auto">
          <a:xfrm>
            <a:off x="2053216" y="2816281"/>
            <a:ext cx="652454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（模考卷）</a:t>
            </a:r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《老牛叹》杨果</a:t>
            </a:r>
            <a:endParaRPr lang="zh-CN" altLang="en-US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b="1" dirty="0"/>
              <a:t>  </a:t>
            </a:r>
            <a:r>
              <a:rPr lang="zh-CN" altLang="en-US" b="1" dirty="0">
                <a:sym typeface="宋体" panose="02010600030101010101" pitchFamily="2" charset="-122"/>
              </a:rPr>
              <a:t>*</a:t>
            </a:r>
            <a:r>
              <a:rPr lang="zh-CN" altLang="en-US" b="1" dirty="0"/>
              <a:t>本诗多处运用</a:t>
            </a:r>
            <a:r>
              <a:rPr lang="zh-CN" altLang="en-US" b="1" dirty="0">
                <a:solidFill>
                  <a:srgbClr val="FF0000"/>
                </a:solidFill>
              </a:rPr>
              <a:t>对比手法</a:t>
            </a:r>
            <a:r>
              <a:rPr lang="zh-CN" altLang="en-US" b="1" dirty="0"/>
              <a:t>，请作简析。（</a:t>
            </a:r>
            <a:r>
              <a:rPr lang="en-US" altLang="zh-CN" b="1" dirty="0"/>
              <a:t>6</a:t>
            </a:r>
            <a:r>
              <a:rPr lang="zh-CN" altLang="en-US" b="1" dirty="0"/>
              <a:t>分）</a:t>
            </a:r>
            <a:endParaRPr lang="zh-CN" altLang="en-US" b="1" dirty="0"/>
          </a:p>
        </p:txBody>
      </p:sp>
      <p:sp>
        <p:nvSpPr>
          <p:cNvPr id="11272" name="文本框 8"/>
          <p:cNvSpPr txBox="1">
            <a:spLocks noChangeArrowheads="1"/>
          </p:cNvSpPr>
          <p:nvPr/>
        </p:nvSpPr>
        <p:spPr bwMode="auto">
          <a:xfrm>
            <a:off x="3562351" y="876300"/>
            <a:ext cx="4111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</a:rPr>
              <a:t>研透手法，写准答案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053216" y="5003879"/>
            <a:ext cx="774763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浙江）《采地黄者》白居易</a:t>
            </a:r>
            <a:endParaRPr lang="zh-CN" altLang="en-US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这首诗的叙述与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对比手法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特色鲜明，试做赏析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b="1" dirty="0"/>
              <a:t>（</a:t>
            </a:r>
            <a:r>
              <a:rPr lang="en-US" altLang="zh-CN" b="1" dirty="0"/>
              <a:t>6</a:t>
            </a:r>
            <a:r>
              <a:rPr lang="zh-CN" altLang="en-US" b="1" dirty="0"/>
              <a:t>分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862513" y="1674020"/>
            <a:ext cx="26844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（以对比为例）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3048" y="219630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第一步：寻找相似考题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71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780" y="2133600"/>
            <a:ext cx="26781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89462" y="532672"/>
            <a:ext cx="10382596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（湖州模考卷） 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二）阅读下面这首诗，然后回答</a:t>
            </a:r>
            <a:r>
              <a:rPr lang="en-US" altLang="zh-CN" sz="2400" dirty="0"/>
              <a:t>19-20</a:t>
            </a:r>
            <a:r>
              <a:rPr lang="zh-CN" altLang="en-US" sz="2400" dirty="0"/>
              <a:t>题。（</a:t>
            </a:r>
            <a:r>
              <a:rPr lang="en-US" altLang="zh-CN" sz="2400" dirty="0"/>
              <a:t>8</a:t>
            </a:r>
            <a:r>
              <a:rPr lang="zh-CN" altLang="en-US" sz="2400" dirty="0"/>
              <a:t>分）</a:t>
            </a:r>
            <a:endParaRPr lang="zh-CN" altLang="en-US" sz="2400" dirty="0"/>
          </a:p>
          <a:p>
            <a:pPr algn="ctr"/>
            <a:r>
              <a:rPr lang="zh-CN" altLang="en-US" sz="2400" b="1" dirty="0"/>
              <a:t>老牛叹</a:t>
            </a:r>
            <a:r>
              <a:rPr lang="zh-CN" altLang="en-US" sz="2400" dirty="0"/>
              <a:t>    </a:t>
            </a:r>
            <a:endParaRPr lang="zh-CN" altLang="en-US" sz="2400" dirty="0"/>
          </a:p>
          <a:p>
            <a:pPr algn="ctr"/>
            <a:r>
              <a:rPr lang="en-US" altLang="zh-CN" sz="2400" b="1" dirty="0"/>
              <a:t>【</a:t>
            </a:r>
            <a:r>
              <a:rPr lang="zh-CN" altLang="en-US" sz="2400" b="1" dirty="0"/>
              <a:t>金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杨果</a:t>
            </a:r>
            <a:r>
              <a:rPr lang="zh-CN" altLang="en-US" sz="2400" dirty="0"/>
              <a:t>    </a:t>
            </a:r>
            <a:endParaRPr lang="zh-CN" altLang="en-US" sz="2400" dirty="0"/>
          </a:p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老牛带月原上耕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耕儿怒呼嗔不行。瘢疮满背股流血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力乏不胜空哀鸣。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日暮归家赢欲倒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水冷萁枯豆颗少。半夜风霜彻骨寒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梦魂犹绕桃林道。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服箱</a:t>
            </a:r>
            <a:r>
              <a:rPr lang="zh-CN" altLang="en-US" sz="24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曾作千金犍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负重致远人所怜。而今弃掷非故主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饱食不如盗仓鼠。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】①</a:t>
            </a:r>
            <a:r>
              <a:rPr lang="zh-CN" altLang="en-US" sz="2400" dirty="0"/>
              <a:t>服箱</a:t>
            </a:r>
            <a:r>
              <a:rPr lang="en-US" altLang="zh-CN" sz="2400" dirty="0"/>
              <a:t>,</a:t>
            </a:r>
            <a:r>
              <a:rPr lang="zh-CN" altLang="en-US" sz="2400" dirty="0"/>
              <a:t>负载车箱。    </a:t>
            </a:r>
            <a:endParaRPr lang="zh-CN" altLang="en-US" sz="2400" dirty="0"/>
          </a:p>
          <a:p>
            <a:r>
              <a:rPr lang="en-US" altLang="zh-CN" sz="2400" dirty="0"/>
              <a:t>20</a:t>
            </a:r>
            <a:r>
              <a:rPr lang="zh-CN" altLang="en-US" sz="2400" dirty="0"/>
              <a:t>、本诗多处运用对比手法</a:t>
            </a:r>
            <a:r>
              <a:rPr lang="en-US" altLang="zh-CN" sz="2400" dirty="0"/>
              <a:t>,</a:t>
            </a:r>
            <a:r>
              <a:rPr lang="zh-CN" altLang="en-US" sz="2400" dirty="0"/>
              <a:t>请作简析。（</a:t>
            </a:r>
            <a:r>
              <a:rPr lang="en-US" altLang="zh-CN" sz="2400" dirty="0"/>
              <a:t>6</a:t>
            </a:r>
            <a:r>
              <a:rPr lang="zh-CN" altLang="en-US" sz="2400" dirty="0"/>
              <a:t>分）</a:t>
            </a:r>
            <a:endParaRPr lang="zh-CN" altLang="en-US" sz="2400" dirty="0"/>
          </a:p>
          <a:p>
            <a:r>
              <a:rPr lang="zh-CN" altLang="en-US" sz="2400" u="sng" dirty="0"/>
              <a:t>                              ▲                                     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03275" y="4076700"/>
            <a:ext cx="9870440" cy="18148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/>
              <a:t> </a:t>
            </a:r>
            <a:br>
              <a:rPr lang="zh-CN" altLang="en-US" sz="2800" dirty="0"/>
            </a:br>
            <a:r>
              <a:rPr lang="zh-CN" altLang="en-US" sz="2800" dirty="0"/>
              <a:t> </a:t>
            </a:r>
            <a:r>
              <a:rPr lang="en-US" altLang="zh-CN" sz="2800" dirty="0"/>
              <a:t>(1)</a:t>
            </a:r>
            <a:r>
              <a:rPr lang="zh-CN" altLang="en-US" sz="2800" dirty="0">
                <a:solidFill>
                  <a:srgbClr val="FF0000"/>
                </a:solidFill>
              </a:rPr>
              <a:t>老牛今昔力量对比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/>
              <a:t>昔日“曾作千金犍”今“赢欲倒”</a:t>
            </a:r>
            <a:r>
              <a:rPr lang="en-US" altLang="zh-CN" sz="2800" dirty="0"/>
              <a:t>;  </a:t>
            </a:r>
            <a:br>
              <a:rPr lang="en-US" altLang="zh-CN" sz="2800" dirty="0"/>
            </a:br>
            <a:r>
              <a:rPr lang="en-US" altLang="zh-CN" sz="2800" dirty="0"/>
              <a:t>(2)</a:t>
            </a:r>
            <a:r>
              <a:rPr lang="zh-CN" altLang="en-US" sz="2800" dirty="0">
                <a:solidFill>
                  <a:srgbClr val="FF0000"/>
                </a:solidFill>
              </a:rPr>
              <a:t>主人今昔态度对比</a:t>
            </a:r>
            <a:r>
              <a:rPr lang="en-US" altLang="zh-CN" sz="2800" dirty="0"/>
              <a:t>,</a:t>
            </a:r>
            <a:r>
              <a:rPr lang="zh-CN" altLang="en-US" sz="2800" dirty="0"/>
              <a:t>今“怒”昔“怜”</a:t>
            </a:r>
            <a:r>
              <a:rPr lang="en-US" altLang="zh-CN" sz="2800" dirty="0"/>
              <a:t>; </a:t>
            </a:r>
            <a:br>
              <a:rPr lang="en-US" altLang="zh-CN" sz="2800" dirty="0"/>
            </a:br>
            <a:r>
              <a:rPr lang="en-US" altLang="zh-CN" sz="2800" dirty="0"/>
              <a:t>(3)</a:t>
            </a:r>
            <a:r>
              <a:rPr lang="zh-CN" altLang="en-US" sz="2800" dirty="0">
                <a:solidFill>
                  <a:srgbClr val="FF0000"/>
                </a:solidFill>
              </a:rPr>
              <a:t>老牛和仓鼠对比</a:t>
            </a:r>
            <a:r>
              <a:rPr lang="en-US" altLang="zh-CN" sz="2800" dirty="0"/>
              <a:t>,</a:t>
            </a:r>
            <a:r>
              <a:rPr lang="zh-CN" altLang="en-US" sz="2800" dirty="0"/>
              <a:t>突出老牛被弃的不堪命运。（</a:t>
            </a:r>
            <a:r>
              <a:rPr lang="en-US" altLang="zh-CN" sz="2800" dirty="0"/>
              <a:t>6</a:t>
            </a:r>
            <a:r>
              <a:rPr lang="zh-CN" altLang="en-US" sz="2800" dirty="0"/>
              <a:t>分  每点</a:t>
            </a:r>
            <a:r>
              <a:rPr lang="en-US" altLang="zh-CN" sz="2800" dirty="0"/>
              <a:t>2</a:t>
            </a:r>
            <a:r>
              <a:rPr lang="zh-CN" altLang="en-US" sz="2800" dirty="0"/>
              <a:t>分）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9" y="5691066"/>
            <a:ext cx="1219202" cy="7315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42820" y="2529205"/>
            <a:ext cx="6575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charset="-122"/>
                <a:ea typeface="黑体" panose="02010609060101010101" charset="-122"/>
              </a:rPr>
              <a:t>诗歌鉴赏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命题特点</a:t>
            </a:r>
            <a:r>
              <a:rPr lang="zh-CN" altLang="en-US" sz="3200" b="1" dirty="0" smtClean="0">
                <a:latin typeface="黑体" panose="02010609060101010101" charset="-122"/>
                <a:ea typeface="黑体" panose="02010609060101010101" charset="-122"/>
              </a:rPr>
              <a:t>与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方向分析</a:t>
            </a:r>
            <a:endParaRPr lang="zh-CN" altLang="en-US" sz="32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9885" y="0"/>
            <a:ext cx="3423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第二步：比对答案要点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2266315" y="928370"/>
            <a:ext cx="8449310" cy="415417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zh-CN" altLang="zh-CN" sz="24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秦中吟</a:t>
            </a:r>
            <a:r>
              <a:rPr lang="en-US" altLang="zh-CN" sz="24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</a:t>
            </a:r>
            <a:r>
              <a:rPr lang="zh-CN" altLang="zh-CN" sz="2400" b="1" u="sng" noProof="1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歌舞</a:t>
            </a:r>
            <a:r>
              <a:rPr lang="en-US" altLang="zh-CN" sz="2400" b="1" u="sng" noProof="1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</a:t>
            </a:r>
            <a:r>
              <a:rPr lang="zh-CN" altLang="zh-CN" sz="24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白居易</a:t>
            </a:r>
            <a:endParaRPr lang="en-US" altLang="zh-CN" sz="2400" dirty="0" smtClean="0"/>
          </a:p>
          <a:p>
            <a:r>
              <a:rPr lang="zh-CN" altLang="en-US" sz="2400" dirty="0" smtClean="0"/>
              <a:t>秦</a:t>
            </a:r>
            <a:r>
              <a:rPr lang="zh-CN" altLang="en-US" sz="2400" dirty="0"/>
              <a:t>中岁云暮，大雪满皇</a:t>
            </a:r>
            <a:r>
              <a:rPr lang="zh-CN" altLang="en-US" sz="2400" dirty="0" smtClean="0"/>
              <a:t>州。</a:t>
            </a:r>
            <a:endParaRPr lang="zh-CN" altLang="en-US" sz="2400" dirty="0"/>
          </a:p>
          <a:p>
            <a:r>
              <a:rPr lang="zh-CN" altLang="en-US" sz="2400" dirty="0"/>
              <a:t>雪中退朝者，朱紫尽公侯。</a:t>
            </a:r>
            <a:endParaRPr lang="zh-CN" altLang="en-US" sz="2400" dirty="0"/>
          </a:p>
          <a:p>
            <a:r>
              <a:rPr lang="zh-CN" altLang="en-US" sz="2400" dirty="0"/>
              <a:t>贵有风雪兴，富无饥寒忧。</a:t>
            </a:r>
            <a:endParaRPr lang="zh-CN" altLang="en-US" sz="2400" dirty="0"/>
          </a:p>
          <a:p>
            <a:r>
              <a:rPr lang="zh-CN" altLang="en-US" sz="2400" dirty="0"/>
              <a:t>所营唯第宅，所务在追游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朱</a:t>
            </a:r>
            <a:r>
              <a:rPr lang="zh-CN" altLang="en-US" sz="2400" dirty="0"/>
              <a:t>轮车马客，红烛歌舞楼。</a:t>
            </a:r>
            <a:endParaRPr lang="zh-CN" altLang="en-US" sz="2400" dirty="0"/>
          </a:p>
          <a:p>
            <a:r>
              <a:rPr lang="zh-CN" altLang="en-US" sz="2400" dirty="0"/>
              <a:t>欢酣促密坐，醉暖脱重裘。</a:t>
            </a:r>
            <a:endParaRPr lang="zh-CN" altLang="en-US" sz="2400" dirty="0"/>
          </a:p>
          <a:p>
            <a:r>
              <a:rPr lang="zh-CN" altLang="en-US" sz="2400" dirty="0"/>
              <a:t>秋宫为主人，廷尉居上头。</a:t>
            </a:r>
            <a:endParaRPr lang="zh-CN" altLang="en-US" sz="2400" dirty="0"/>
          </a:p>
          <a:p>
            <a:r>
              <a:rPr lang="zh-CN" altLang="en-US" sz="2400" dirty="0"/>
              <a:t>日中为一乐，夜半不能休。</a:t>
            </a:r>
            <a:endParaRPr lang="zh-CN" altLang="en-US" sz="2400" dirty="0"/>
          </a:p>
          <a:p>
            <a:r>
              <a:rPr lang="zh-CN" altLang="en-US" sz="2400" dirty="0"/>
              <a:t>岂知阌乡狱，中有冻死囚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393825" y="468630"/>
            <a:ext cx="939101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2013</a:t>
            </a:r>
            <a:r>
              <a:rPr lang="zh-CN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浙江高考】 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（二）阅读下列这首诗，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完成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21—22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题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。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7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分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）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2565" y="5082223"/>
            <a:ext cx="11773535" cy="1383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1.这首诗揭露了中唐尖锐的社会矛盾，表现出强烈的忧国忧民之情，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与杜甫名句“</a:t>
            </a:r>
            <a:r>
              <a:rPr kumimoji="0" lang="zh-CN" altLang="zh-CN" sz="2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r>
              <a:rPr kumimoji="0" lang="zh-CN" altLang="zh-CN" sz="2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”一脉相承。（2分）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2.赏析这首诗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对比艺术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的特色。（5分）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37114"/>
            <a:ext cx="3479800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49605" y="4076700"/>
            <a:ext cx="9892665" cy="22453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indent="266700">
              <a:defRPr/>
            </a:pPr>
            <a:r>
              <a:rPr lang="zh-CN" altLang="zh-CN" sz="2800" b="1" noProof="1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①</a:t>
            </a:r>
            <a:r>
              <a:rPr lang="zh-CN" altLang="zh-CN" sz="2800" b="1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从结构上看，</a:t>
            </a:r>
            <a:r>
              <a:rPr lang="zh-CN" altLang="zh-CN" sz="2800" b="1" noProof="1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开头两句兴起全篇，接下来十四句写统治者骄奢侈靡的生活，而结尾仅用两句描述“冻死囚”，</a:t>
            </a:r>
            <a:r>
              <a:rPr lang="zh-CN" altLang="zh-CN" sz="2800" b="1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文势陡急，有一落千丈之势。</a:t>
            </a:r>
            <a:endParaRPr lang="zh-CN" altLang="zh-CN" sz="2800" b="1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>
              <a:defRPr/>
            </a:pPr>
            <a:r>
              <a:rPr lang="zh-CN" altLang="zh-CN" sz="2800" b="1" noProof="1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②</a:t>
            </a:r>
            <a:r>
              <a:rPr lang="zh-CN" altLang="zh-CN" sz="2800" b="1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从艺术效果看</a:t>
            </a:r>
            <a:r>
              <a:rPr lang="zh-CN" altLang="zh-CN" sz="2800" b="1" noProof="1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，前面十四句通过层层铺叙、渲染，为结尾一幕作艺术的铺垫，</a:t>
            </a:r>
            <a:r>
              <a:rPr lang="zh-CN" altLang="zh-CN" sz="2800" b="1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前后构成强烈、鲜明的对比</a:t>
            </a:r>
            <a:r>
              <a:rPr lang="zh-CN" altLang="zh-CN" sz="2800" b="1" noProof="1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，震撼人心。</a:t>
            </a:r>
            <a:endParaRPr lang="zh-CN" altLang="zh-CN" sz="2800" b="1" noProof="1"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52120" y="3311525"/>
            <a:ext cx="24288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高考参考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答案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0998" y="508934"/>
            <a:ext cx="6396990" cy="521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2.赏析这首诗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对比艺术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的特色。（5分）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0730" y="1358900"/>
            <a:ext cx="9781540" cy="18148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noProof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考生常见答案：</a:t>
            </a:r>
            <a:r>
              <a:rPr lang="en-US" altLang="zh-CN" sz="2800" b="1" noProof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noProof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、将百姓</a:t>
            </a:r>
            <a:r>
              <a:rPr lang="zh-CN" altLang="zh-CN" sz="2800" b="1" noProof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与公侯进行对比，</a:t>
            </a:r>
            <a:r>
              <a:rPr lang="zh-CN" altLang="zh-CN" sz="28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突出了中唐尖锐的社会矛盾。</a:t>
            </a:r>
            <a:endParaRPr lang="zh-CN" altLang="zh-CN" sz="2800" b="1" noProof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altLang="zh-CN" sz="2800" b="1" noProof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2</a:t>
            </a:r>
            <a:r>
              <a:rPr lang="zh-CN" altLang="en-US" sz="2800" b="1" noProof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、富贵者的奢侈生活与狱中无辜百姓的惨状形成鲜明</a:t>
            </a:r>
            <a:r>
              <a:rPr lang="zh-CN" altLang="en-US" sz="2800" b="1" noProof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的对比</a:t>
            </a:r>
            <a:r>
              <a:rPr lang="zh-CN" altLang="en-US" sz="2800" b="1" noProof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，</a:t>
            </a:r>
            <a:r>
              <a:rPr lang="zh-CN" altLang="en-US" sz="2800" b="1" noProof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突出中唐社会的腐败与黑暗</a:t>
            </a:r>
            <a:r>
              <a:rPr lang="zh-CN" altLang="en-US" sz="2800" b="1" noProof="1" smtClean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。</a:t>
            </a:r>
            <a:endParaRPr lang="zh-CN" altLang="en-US" sz="2800" b="1" noProof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 flipH="1">
            <a:off x="8237539" y="1"/>
            <a:ext cx="2416175" cy="6861175"/>
          </a:xfrm>
          <a:custGeom>
            <a:avLst/>
            <a:gdLst>
              <a:gd name="connsiteX0" fmla="*/ 0 w 2819987"/>
              <a:gd name="connsiteY0" fmla="*/ 0 h 3954162"/>
              <a:gd name="connsiteX1" fmla="*/ 842906 w 2819987"/>
              <a:gd name="connsiteY1" fmla="*/ 0 h 3954162"/>
              <a:gd name="connsiteX2" fmla="*/ 2819987 w 2819987"/>
              <a:gd name="connsiteY2" fmla="*/ 1977081 h 3954162"/>
              <a:gd name="connsiteX3" fmla="*/ 842906 w 2819987"/>
              <a:gd name="connsiteY3" fmla="*/ 3954162 h 3954162"/>
              <a:gd name="connsiteX4" fmla="*/ 0 w 2819987"/>
              <a:gd name="connsiteY4" fmla="*/ 3954162 h 39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9987" h="3954162">
                <a:moveTo>
                  <a:pt x="0" y="0"/>
                </a:moveTo>
                <a:lnTo>
                  <a:pt x="842906" y="0"/>
                </a:lnTo>
                <a:cubicBezTo>
                  <a:pt x="1934818" y="0"/>
                  <a:pt x="2819987" y="885169"/>
                  <a:pt x="2819987" y="1977081"/>
                </a:cubicBezTo>
                <a:cubicBezTo>
                  <a:pt x="2819987" y="3068993"/>
                  <a:pt x="1934818" y="3954162"/>
                  <a:pt x="842906" y="3954162"/>
                </a:cubicBezTo>
                <a:lnTo>
                  <a:pt x="0" y="3954162"/>
                </a:lnTo>
                <a:close/>
              </a:path>
            </a:pathLst>
          </a:cu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70280" y="2587625"/>
          <a:ext cx="5613400" cy="3439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20850"/>
                <a:gridCol w="1783715"/>
                <a:gridCol w="2108835"/>
              </a:tblGrid>
              <a:tr h="51308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对比</a:t>
                      </a:r>
                      <a:endParaRPr lang="zh-CN" altLang="en-US" sz="2400" dirty="0" smtClean="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5760">
                <a:tc row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5760">
                <a:tc rowSpan="5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ym typeface="+mn-ea"/>
                        </a:rPr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0"/>
          <p:cNvSpPr txBox="1">
            <a:spLocks noChangeArrowheads="1"/>
          </p:cNvSpPr>
          <p:nvPr/>
        </p:nvSpPr>
        <p:spPr bwMode="auto">
          <a:xfrm>
            <a:off x="5179437" y="4139536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※</a:t>
            </a:r>
            <a:endParaRPr lang="zh-CN" altLang="en-US"/>
          </a:p>
        </p:txBody>
      </p:sp>
      <p:sp>
        <p:nvSpPr>
          <p:cNvPr id="4" name="文本框 20"/>
          <p:cNvSpPr txBox="1">
            <a:spLocks noChangeArrowheads="1"/>
          </p:cNvSpPr>
          <p:nvPr/>
        </p:nvSpPr>
        <p:spPr bwMode="auto">
          <a:xfrm>
            <a:off x="5179437" y="450942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※</a:t>
            </a: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205009" y="3256032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 dirty="0"/>
              <a:t>基本要素</a:t>
            </a:r>
            <a:endParaRPr lang="zh-CN" altLang="en-US" sz="2000" b="1" dirty="0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858809" y="3007648"/>
            <a:ext cx="14157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/>
              <a:t>对比主体</a:t>
            </a:r>
            <a:endParaRPr lang="zh-CN" altLang="en-US"/>
          </a:p>
          <a:p>
            <a:pPr algn="ctr" eaLnBrk="1" hangingPunct="1"/>
            <a:r>
              <a:rPr lang="zh-CN" altLang="en-US"/>
              <a:t>对比内容</a:t>
            </a:r>
            <a:endParaRPr lang="zh-CN" altLang="en-US"/>
          </a:p>
          <a:p>
            <a:pPr algn="ctr" eaLnBrk="1" hangingPunct="1"/>
            <a:r>
              <a:rPr lang="zh-CN" altLang="en-US"/>
              <a:t>对比目的</a:t>
            </a: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205009" y="4681458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 dirty="0"/>
              <a:t>其他要素</a:t>
            </a:r>
            <a:endParaRPr lang="zh-CN" altLang="en-US" sz="2000" b="1" dirty="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858809" y="4139536"/>
            <a:ext cx="14157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/>
              <a:t>结构篇幅</a:t>
            </a:r>
            <a:endParaRPr lang="zh-CN" altLang="en-US"/>
          </a:p>
          <a:p>
            <a:pPr algn="ctr" eaLnBrk="1" hangingPunct="1"/>
            <a:r>
              <a:rPr lang="zh-CN" altLang="en-US"/>
              <a:t>表达效果</a:t>
            </a:r>
            <a:endParaRPr lang="zh-CN" altLang="en-US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858809" y="4850736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sym typeface="宋体" panose="02010600030101010101" pitchFamily="2" charset="-122"/>
              </a:rPr>
              <a:t>相关手法</a:t>
            </a:r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539570" y="2534572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000" b="1" dirty="0"/>
              <a:t>《秦中吟》特色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63782" y="471509"/>
            <a:ext cx="82010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266700">
              <a:defRPr/>
            </a:pPr>
            <a:r>
              <a:rPr lang="zh-CN" altLang="en-US" sz="2800" b="1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*</a:t>
            </a:r>
            <a:r>
              <a:rPr lang="en-US" altLang="zh-CN" sz="2800" b="1" noProof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</a:t>
            </a:r>
            <a:r>
              <a:rPr lang="en-US" altLang="zh-CN" sz="28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(13</a:t>
            </a:r>
            <a:r>
              <a:rPr lang="zh-CN" altLang="en-US" sz="28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浙江</a:t>
            </a:r>
            <a:r>
              <a:rPr lang="en-US" altLang="zh-CN" sz="28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)</a:t>
            </a:r>
            <a:r>
              <a:rPr lang="zh-CN" altLang="en-US" sz="28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《</a:t>
            </a:r>
            <a:r>
              <a:rPr lang="zh-CN" altLang="zh-CN" sz="28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秦中吟</a:t>
            </a:r>
            <a:r>
              <a:rPr lang="en-US" altLang="zh-CN" sz="28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</a:t>
            </a:r>
            <a:r>
              <a:rPr lang="zh-CN" altLang="zh-CN" sz="28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歌舞》</a:t>
            </a:r>
            <a:r>
              <a:rPr lang="en-US" altLang="zh-CN" sz="28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</a:t>
            </a:r>
            <a:r>
              <a:rPr lang="zh-CN" altLang="zh-CN" sz="2800" b="1" u="sng" noProof="1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白居易</a:t>
            </a:r>
            <a:endParaRPr lang="zh-CN" altLang="zh-CN" sz="3600" b="1" u="sng" noProof="1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5200" y="684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第三步：构建核心知识网络与体系</a:t>
            </a:r>
            <a:endParaRPr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74345" y="994410"/>
            <a:ext cx="9794240" cy="15684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indent="266700">
              <a:defRPr/>
            </a:pPr>
            <a:r>
              <a:rPr lang="zh-CN" altLang="zh-CN" sz="2400" b="1" noProof="1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①</a:t>
            </a:r>
            <a:r>
              <a:rPr lang="zh-CN" altLang="zh-CN" sz="2400" b="1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从结构上看，</a:t>
            </a:r>
            <a:r>
              <a:rPr lang="zh-CN" altLang="zh-CN" sz="2400" b="1" noProof="1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开头两句兴起全篇，接下来十四句写统治者骄奢侈靡的生活，而结尾仅用两句描述“冻死囚”，</a:t>
            </a:r>
            <a:r>
              <a:rPr lang="zh-CN" altLang="zh-CN" sz="2400" b="1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文势陡急，有一落千丈之势。</a:t>
            </a:r>
            <a:endParaRPr lang="zh-CN" altLang="zh-CN" sz="2400" b="1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>
              <a:defRPr/>
            </a:pPr>
            <a:r>
              <a:rPr lang="zh-CN" altLang="zh-CN" sz="2400" b="1" noProof="1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②</a:t>
            </a:r>
            <a:r>
              <a:rPr lang="zh-CN" altLang="zh-CN" sz="2400" b="1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从艺术效果看</a:t>
            </a:r>
            <a:r>
              <a:rPr lang="zh-CN" altLang="zh-CN" sz="2400" b="1" noProof="1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，前面十四句通过层层铺叙、渲染，为结尾一幕作艺术的铺垫，</a:t>
            </a:r>
            <a:r>
              <a:rPr lang="zh-CN" altLang="zh-CN" sz="2400" b="1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前后构成强烈、鲜明的对比</a:t>
            </a:r>
            <a:r>
              <a:rPr lang="zh-CN" altLang="zh-CN" sz="2400" b="1" noProof="1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，震撼人心。</a:t>
            </a:r>
            <a:endParaRPr lang="zh-CN" altLang="zh-CN" sz="2400" b="1" noProof="1"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05009" y="526678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效果技巧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2" grpId="0"/>
      <p:bldP spid="5" grpId="0"/>
      <p:bldP spid="5" grpId="1"/>
      <p:bldP spid="1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 descr="bg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66" b="14310"/>
          <a:stretch>
            <a:fillRect/>
          </a:stretch>
        </p:blipFill>
        <p:spPr bwMode="auto">
          <a:xfrm>
            <a:off x="7010400" y="2209800"/>
            <a:ext cx="259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bg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66" b="14310"/>
          <a:stretch>
            <a:fillRect/>
          </a:stretch>
        </p:blipFill>
        <p:spPr bwMode="auto">
          <a:xfrm>
            <a:off x="7913688" y="6119813"/>
            <a:ext cx="259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文本框 1"/>
          <p:cNvSpPr txBox="1">
            <a:spLocks noChangeArrowheads="1"/>
          </p:cNvSpPr>
          <p:nvPr/>
        </p:nvSpPr>
        <p:spPr bwMode="auto">
          <a:xfrm>
            <a:off x="1644651" y="1155700"/>
            <a:ext cx="89693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浙江）采地黄者 白居易</a:t>
            </a:r>
            <a:endParaRPr lang="zh-CN" altLang="en-US" sz="2800" b="1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                *这首诗对比手法特色鲜明，试做赏析。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>
            <a:spLocks noChangeArrowheads="1"/>
          </p:cNvSpPr>
          <p:nvPr/>
        </p:nvSpPr>
        <p:spPr bwMode="auto">
          <a:xfrm>
            <a:off x="2154238" y="2586039"/>
            <a:ext cx="83502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99"/>
                </a:solidFill>
                <a:latin typeface="Calibri" panose="020F0502020204030204" charset="0"/>
                <a:ea typeface="宋体" panose="02010600030101010101" pitchFamily="2" charset="-122"/>
              </a:rPr>
              <a:t>参考答案：</a:t>
            </a:r>
            <a:endParaRPr lang="zh-CN" altLang="zh-CN" sz="2800" b="1" dirty="0">
              <a:solidFill>
                <a:srgbClr val="000099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①朱门与农家、白面郎与采地黄者、肥马食地黄与采地黄者饥肠无食等对比</a:t>
            </a:r>
            <a:r>
              <a:rPr lang="zh-CN" altLang="zh-CN" sz="2800" b="1" dirty="0">
                <a:solidFill>
                  <a:srgbClr val="000099"/>
                </a:solidFill>
                <a:latin typeface="Calibri" panose="020F0502020204030204" charset="0"/>
                <a:ea typeface="宋体" panose="02010600030101010101" pitchFamily="2" charset="-122"/>
              </a:rPr>
              <a:t>，揭露了贫富差距。 </a:t>
            </a:r>
            <a:endParaRPr lang="zh-CN" altLang="zh-CN" sz="2800" b="1" dirty="0">
              <a:solidFill>
                <a:srgbClr val="000099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endParaRPr lang="zh-CN" altLang="zh-CN" sz="2800" b="1" dirty="0">
              <a:solidFill>
                <a:srgbClr val="000099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②着重突出“人不如马”，加强了对比效果，</a:t>
            </a:r>
            <a:r>
              <a:rPr lang="zh-CN" altLang="zh-CN" sz="2800" b="1" dirty="0">
                <a:solidFill>
                  <a:srgbClr val="000099"/>
                </a:solidFill>
                <a:latin typeface="Calibri" panose="020F0502020204030204" charset="0"/>
                <a:ea typeface="宋体" panose="02010600030101010101" pitchFamily="2" charset="-122"/>
              </a:rPr>
              <a:t>揭露深刻，批判的锋芒更加犀利。 </a:t>
            </a:r>
            <a:endParaRPr lang="zh-CN" altLang="en-US" sz="2800" b="1" dirty="0">
              <a:solidFill>
                <a:srgbClr val="00009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6391" name="Picture 8" descr="0171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AF3D7"/>
              </a:clrFrom>
              <a:clrTo>
                <a:srgbClr val="FAF3D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9" t="18616" r="27054" b="31781"/>
          <a:stretch>
            <a:fillRect/>
          </a:stretch>
        </p:blipFill>
        <p:spPr bwMode="auto">
          <a:xfrm>
            <a:off x="1905000" y="5715000"/>
            <a:ext cx="3276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5"/>
          <p:cNvGrpSpPr/>
          <p:nvPr/>
        </p:nvGrpSpPr>
        <p:grpSpPr bwMode="auto">
          <a:xfrm>
            <a:off x="533400" y="98426"/>
            <a:ext cx="3589338" cy="2301875"/>
            <a:chOff x="972256" y="2343982"/>
            <a:chExt cx="3589420" cy="2301765"/>
          </a:xfrm>
        </p:grpSpPr>
        <p:sp>
          <p:nvSpPr>
            <p:cNvPr id="17" name="椭圆 16"/>
            <p:cNvSpPr/>
            <p:nvPr/>
          </p:nvSpPr>
          <p:spPr>
            <a:xfrm>
              <a:off x="2048606" y="2343982"/>
              <a:ext cx="2301928" cy="2301765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pic>
          <p:nvPicPr>
            <p:cNvPr id="15421" name="图片 1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72256" y="2387724"/>
              <a:ext cx="3589420" cy="2258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4079" y="2475092"/>
          <a:ext cx="7716750" cy="356552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81216"/>
                <a:gridCol w="1695796"/>
                <a:gridCol w="1920240"/>
                <a:gridCol w="2219498"/>
              </a:tblGrid>
              <a:tr h="5461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对比</a:t>
                      </a:r>
                      <a:endParaRPr lang="zh-CN" altLang="en-US" sz="2400" dirty="0" smtClean="0"/>
                    </a:p>
                  </a:txBody>
                  <a:tcPr marL="91448" marR="91448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</a:tr>
              <a:tr h="379095">
                <a:tc row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1448" marR="91448"/>
                </a:tc>
              </a:tr>
              <a:tr h="37909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</a:tr>
              <a:tr h="34607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</a:tr>
              <a:tr h="379095">
                <a:tc rowSpan="5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</a:tr>
              <a:tr h="37846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1448" marR="91448"/>
                </a:tc>
              </a:tr>
              <a:tr h="37973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</a:tr>
              <a:tr h="37909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</a:tr>
              <a:tr h="37909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ym typeface="+mn-ea"/>
                        </a:rPr>
                        <a:t>……</a:t>
                      </a:r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48" marR="91448"/>
                </a:tc>
              </a:tr>
            </a:tbl>
          </a:graphicData>
        </a:graphic>
      </p:graphicFrame>
      <p:sp>
        <p:nvSpPr>
          <p:cNvPr id="15408" name="文本框 20"/>
          <p:cNvSpPr txBox="1">
            <a:spLocks noChangeArrowheads="1"/>
          </p:cNvSpPr>
          <p:nvPr/>
        </p:nvSpPr>
        <p:spPr bwMode="auto">
          <a:xfrm>
            <a:off x="6085524" y="455930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※</a:t>
            </a:r>
            <a:endParaRPr lang="zh-CN" altLang="en-US"/>
          </a:p>
        </p:txBody>
      </p:sp>
      <p:sp>
        <p:nvSpPr>
          <p:cNvPr id="15409" name="文本框 5"/>
          <p:cNvSpPr txBox="1">
            <a:spLocks noChangeArrowheads="1"/>
          </p:cNvSpPr>
          <p:nvPr/>
        </p:nvSpPr>
        <p:spPr bwMode="auto">
          <a:xfrm>
            <a:off x="2185877" y="3455987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 dirty="0"/>
              <a:t>基本要素</a:t>
            </a:r>
            <a:endParaRPr lang="zh-CN" altLang="en-US" sz="2000" b="1" dirty="0"/>
          </a:p>
        </p:txBody>
      </p:sp>
      <p:sp>
        <p:nvSpPr>
          <p:cNvPr id="15410" name="文本框 6"/>
          <p:cNvSpPr txBox="1">
            <a:spLocks noChangeArrowheads="1"/>
          </p:cNvSpPr>
          <p:nvPr/>
        </p:nvSpPr>
        <p:spPr bwMode="auto">
          <a:xfrm>
            <a:off x="3981027" y="3057526"/>
            <a:ext cx="14157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/>
              <a:t>对比主体</a:t>
            </a:r>
            <a:endParaRPr lang="zh-CN" altLang="en-US" dirty="0"/>
          </a:p>
          <a:p>
            <a:pPr algn="ctr" eaLnBrk="1" hangingPunct="1"/>
            <a:r>
              <a:rPr lang="zh-CN" altLang="en-US" dirty="0"/>
              <a:t>对比内容</a:t>
            </a:r>
            <a:endParaRPr lang="zh-CN" altLang="en-US" dirty="0"/>
          </a:p>
          <a:p>
            <a:pPr algn="ctr" eaLnBrk="1" hangingPunct="1"/>
            <a:r>
              <a:rPr lang="zh-CN" altLang="en-US" dirty="0"/>
              <a:t>对比目的</a:t>
            </a:r>
            <a:endParaRPr lang="zh-CN" altLang="en-US" dirty="0"/>
          </a:p>
        </p:txBody>
      </p:sp>
      <p:sp>
        <p:nvSpPr>
          <p:cNvPr id="15411" name="文本框 7"/>
          <p:cNvSpPr txBox="1">
            <a:spLocks noChangeArrowheads="1"/>
          </p:cNvSpPr>
          <p:nvPr/>
        </p:nvSpPr>
        <p:spPr bwMode="auto">
          <a:xfrm>
            <a:off x="2046078" y="4900614"/>
            <a:ext cx="17331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 dirty="0" smtClean="0"/>
              <a:t>    其他要素</a:t>
            </a:r>
            <a:endParaRPr lang="en-US" altLang="zh-CN" sz="2000" b="1" dirty="0" smtClean="0"/>
          </a:p>
          <a:p>
            <a:pPr eaLnBrk="1" hangingPunct="1"/>
            <a:r>
              <a:rPr lang="zh-CN" altLang="en-US" sz="2000" b="1" dirty="0" smtClean="0"/>
              <a:t>（效果技巧）</a:t>
            </a:r>
            <a:endParaRPr lang="zh-CN" altLang="en-US" sz="2000" b="1" dirty="0"/>
          </a:p>
        </p:txBody>
      </p:sp>
      <p:sp>
        <p:nvSpPr>
          <p:cNvPr id="15412" name="文本框 8"/>
          <p:cNvSpPr txBox="1">
            <a:spLocks noChangeArrowheads="1"/>
          </p:cNvSpPr>
          <p:nvPr/>
        </p:nvSpPr>
        <p:spPr bwMode="auto">
          <a:xfrm>
            <a:off x="4155593" y="4189414"/>
            <a:ext cx="14157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/>
              <a:t>结构篇幅</a:t>
            </a:r>
            <a:endParaRPr lang="zh-CN" altLang="en-US" dirty="0"/>
          </a:p>
          <a:p>
            <a:pPr algn="ctr" eaLnBrk="1" hangingPunct="1"/>
            <a:r>
              <a:rPr lang="zh-CN" altLang="en-US" dirty="0"/>
              <a:t>表达效果</a:t>
            </a:r>
            <a:endParaRPr lang="zh-CN" altLang="en-US" dirty="0"/>
          </a:p>
        </p:txBody>
      </p:sp>
      <p:sp>
        <p:nvSpPr>
          <p:cNvPr id="15413" name="文本框 9"/>
          <p:cNvSpPr txBox="1">
            <a:spLocks noChangeArrowheads="1"/>
          </p:cNvSpPr>
          <p:nvPr/>
        </p:nvSpPr>
        <p:spPr bwMode="auto">
          <a:xfrm>
            <a:off x="4155593" y="490061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sym typeface="宋体" panose="02010600030101010101" pitchFamily="2" charset="-122"/>
              </a:rPr>
              <a:t>相关手法</a:t>
            </a:r>
            <a:endParaRPr lang="zh-CN" altLang="en-US"/>
          </a:p>
        </p:txBody>
      </p:sp>
      <p:sp>
        <p:nvSpPr>
          <p:cNvPr id="15414" name="文本框 10"/>
          <p:cNvSpPr txBox="1">
            <a:spLocks noChangeArrowheads="1"/>
          </p:cNvSpPr>
          <p:nvPr/>
        </p:nvSpPr>
        <p:spPr bwMode="auto">
          <a:xfrm>
            <a:off x="4155593" y="5299076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>
                <a:sym typeface="宋体" panose="02010600030101010101" pitchFamily="2" charset="-122"/>
              </a:rPr>
              <a:t>对比频率</a:t>
            </a:r>
            <a:endParaRPr lang="zh-CN" altLang="en-US" dirty="0"/>
          </a:p>
        </p:txBody>
      </p:sp>
      <p:sp>
        <p:nvSpPr>
          <p:cNvPr id="15415" name="文本框 11"/>
          <p:cNvSpPr txBox="1">
            <a:spLocks noChangeArrowheads="1"/>
          </p:cNvSpPr>
          <p:nvPr/>
        </p:nvSpPr>
        <p:spPr bwMode="auto">
          <a:xfrm>
            <a:off x="5445657" y="2584450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000" b="1"/>
              <a:t>《秦中吟》特色</a:t>
            </a:r>
            <a:endParaRPr lang="zh-CN" altLang="en-US" sz="2000" b="1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516890" y="2584450"/>
            <a:ext cx="2249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000" b="1"/>
              <a:t>《采地黄者》特色</a:t>
            </a:r>
            <a:endParaRPr lang="zh-CN" altLang="en-US" sz="2000" b="1"/>
          </a:p>
        </p:txBody>
      </p:sp>
      <p:sp>
        <p:nvSpPr>
          <p:cNvPr id="15417" name="文本框 20"/>
          <p:cNvSpPr txBox="1">
            <a:spLocks noChangeArrowheads="1"/>
          </p:cNvSpPr>
          <p:nvPr/>
        </p:nvSpPr>
        <p:spPr bwMode="auto">
          <a:xfrm>
            <a:off x="6085524" y="4189414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※</a:t>
            </a:r>
            <a:endParaRPr lang="zh-CN" altLang="en-US"/>
          </a:p>
        </p:txBody>
      </p:sp>
      <p:sp>
        <p:nvSpPr>
          <p:cNvPr id="15" name="文本框 20"/>
          <p:cNvSpPr txBox="1">
            <a:spLocks noChangeArrowheads="1"/>
          </p:cNvSpPr>
          <p:nvPr/>
        </p:nvSpPr>
        <p:spPr bwMode="auto">
          <a:xfrm>
            <a:off x="8395336" y="3057526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※</a:t>
            </a:r>
            <a:endParaRPr lang="zh-CN" altLang="en-US"/>
          </a:p>
        </p:txBody>
      </p:sp>
      <p:sp>
        <p:nvSpPr>
          <p:cNvPr id="15419" name="文本框 15"/>
          <p:cNvSpPr txBox="1">
            <a:spLocks noChangeArrowheads="1"/>
          </p:cNvSpPr>
          <p:nvPr/>
        </p:nvSpPr>
        <p:spPr bwMode="auto">
          <a:xfrm>
            <a:off x="2171700" y="741364"/>
            <a:ext cx="8102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浙江）采地黄者 白居易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             *这首诗对比手法特色鲜明，试做赏析。</a:t>
            </a:r>
            <a:endParaRPr lang="zh-CN" altLang="en-US" dirty="0"/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8395336" y="342521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※</a:t>
            </a:r>
            <a:endParaRPr lang="zh-CN" altLang="en-US"/>
          </a:p>
        </p:txBody>
      </p:sp>
      <p:sp>
        <p:nvSpPr>
          <p:cNvPr id="19" name="文本框 20"/>
          <p:cNvSpPr txBox="1">
            <a:spLocks noChangeArrowheads="1"/>
          </p:cNvSpPr>
          <p:nvPr/>
        </p:nvSpPr>
        <p:spPr bwMode="auto">
          <a:xfrm>
            <a:off x="8395335" y="4520247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※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5200" y="68412"/>
            <a:ext cx="55454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第三步：构建核心知识网络与体系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24" y="141316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第四步：揣摩答题要诀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523990" y="3376930"/>
            <a:ext cx="4407535" cy="9531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不同诗歌，答题角度不同，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分清主次，先主后次。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4647" y="826322"/>
            <a:ext cx="10675269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2017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浙江高考】 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（</a:t>
            </a:r>
            <a:r>
              <a:rPr lang="zh-CN" altLang="zh-CN" kern="100" dirty="0">
                <a:latin typeface="Times New Roman" panose="02020603050405020304" pitchFamily="18" charset="0"/>
              </a:rPr>
              <a:t>二）阅读下列这首诗，完成</a:t>
            </a:r>
            <a:r>
              <a:rPr lang="en-US" altLang="zh-CN" kern="100" dirty="0">
                <a:latin typeface="Times New Roman" panose="02020603050405020304" pitchFamily="18" charset="0"/>
              </a:rPr>
              <a:t>19—20</a:t>
            </a:r>
            <a:r>
              <a:rPr lang="zh-CN" altLang="zh-CN" kern="100" dirty="0">
                <a:latin typeface="Times New Roman" panose="02020603050405020304" pitchFamily="18" charset="0"/>
              </a:rPr>
              <a:t>题。（</a:t>
            </a:r>
            <a:r>
              <a:rPr lang="en-US" altLang="zh-CN" kern="100" dirty="0">
                <a:latin typeface="Times New Roman" panose="02020603050405020304" pitchFamily="18" charset="0"/>
              </a:rPr>
              <a:t>8</a:t>
            </a:r>
            <a:r>
              <a:rPr lang="zh-CN" altLang="zh-CN" kern="100" dirty="0">
                <a:latin typeface="Times New Roman" panose="02020603050405020304" pitchFamily="18" charset="0"/>
              </a:rPr>
              <a:t>分）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ctr">
              <a:spcAft>
                <a:spcPts val="750"/>
              </a:spcAft>
            </a:pPr>
            <a:r>
              <a:rPr lang="zh-CN" altLang="zh-CN" kern="18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采地黄</a:t>
            </a:r>
            <a:r>
              <a:rPr lang="zh-CN" altLang="zh-CN" kern="1800" dirty="0" smtClean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者</a:t>
            </a:r>
            <a:r>
              <a:rPr lang="en-US" altLang="zh-CN" kern="1800" dirty="0" smtClean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白居易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/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麦死春不雨，禾损秋早霜。岁晏无口食，田中采地黄</a:t>
            </a:r>
            <a:r>
              <a:rPr lang="en-US" altLang="zh-CN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</a:t>
            </a:r>
            <a:r>
              <a:rPr lang="zh-CN" altLang="en-US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采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之将何用，持以易餱粮。凌晨荷插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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去，薄暮不盈筐。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携来朱门家，卖与白面郎。与君啖肥马，可使照地光。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愿易马残粟，救此苦饥肠！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【注】</a:t>
            </a:r>
            <a:r>
              <a:rPr lang="en-US" altLang="zh-CN" kern="100" dirty="0">
                <a:latin typeface="Wingdings" panose="05000000000000000000" pitchFamily="2" charset="2"/>
              </a:rPr>
              <a:t></a:t>
            </a:r>
            <a:r>
              <a:rPr lang="zh-CN" altLang="zh-CN" kern="100" dirty="0">
                <a:latin typeface="Times New Roman" panose="02020603050405020304" pitchFamily="18" charset="0"/>
              </a:rPr>
              <a:t>地黄：玄参科植物名，其根可入药。</a:t>
            </a:r>
            <a:r>
              <a:rPr lang="en-US" altLang="zh-CN" kern="100" dirty="0" smtClean="0">
                <a:latin typeface="Wingdings" panose="05000000000000000000" pitchFamily="2" charset="2"/>
              </a:rPr>
              <a:t> 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插</a:t>
            </a:r>
            <a:r>
              <a:rPr lang="zh-CN" altLang="zh-CN" kern="100" dirty="0">
                <a:latin typeface="Times New Roman" panose="02020603050405020304" pitchFamily="18" charset="0"/>
              </a:rPr>
              <a:t>：也同“锸”。铁锹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6087" y="2718262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2013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浙江高考】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05090" y="3011756"/>
            <a:ext cx="8094132" cy="193899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zh-CN" altLang="zh-CN" sz="20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秦中吟</a:t>
            </a:r>
            <a:r>
              <a:rPr lang="en-US" altLang="zh-CN" sz="20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</a:t>
            </a:r>
            <a:r>
              <a:rPr lang="zh-CN" altLang="zh-CN" sz="2000" b="1" u="sng" noProof="1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歌舞</a:t>
            </a:r>
            <a:r>
              <a:rPr lang="en-US" altLang="zh-CN" sz="2000" b="1" u="sng" noProof="1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</a:t>
            </a:r>
            <a:r>
              <a:rPr lang="zh-CN" altLang="zh-CN" sz="2000" b="1" u="sng" noProof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白居易</a:t>
            </a:r>
            <a:endParaRPr lang="en-US" altLang="zh-CN" sz="2000" dirty="0" smtClean="0"/>
          </a:p>
          <a:p>
            <a:r>
              <a:rPr lang="zh-CN" altLang="en-US" sz="2000" dirty="0" smtClean="0"/>
              <a:t>秦</a:t>
            </a:r>
            <a:r>
              <a:rPr lang="zh-CN" altLang="en-US" sz="2000" dirty="0"/>
              <a:t>中岁云暮，大雪满皇</a:t>
            </a:r>
            <a:r>
              <a:rPr lang="zh-CN" altLang="en-US" sz="2000" dirty="0" smtClean="0"/>
              <a:t>州。</a:t>
            </a:r>
            <a:endParaRPr lang="zh-CN" altLang="en-US" sz="2000" dirty="0"/>
          </a:p>
          <a:p>
            <a:r>
              <a:rPr lang="zh-CN" altLang="en-US" sz="2000" dirty="0"/>
              <a:t>雪中退朝者，朱紫尽公侯。</a:t>
            </a:r>
            <a:endParaRPr lang="zh-CN" altLang="en-US" sz="2000" dirty="0"/>
          </a:p>
          <a:p>
            <a:r>
              <a:rPr lang="zh-CN" altLang="en-US" sz="2000" dirty="0"/>
              <a:t>贵有风雪兴，富无饥寒忧。</a:t>
            </a:r>
            <a:endParaRPr lang="zh-CN" altLang="en-US" sz="2000" dirty="0"/>
          </a:p>
          <a:p>
            <a:r>
              <a:rPr lang="zh-CN" altLang="en-US" sz="2000" dirty="0"/>
              <a:t>所营唯第宅，所务在追游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朱</a:t>
            </a:r>
            <a:r>
              <a:rPr lang="zh-CN" altLang="en-US" sz="2000" dirty="0"/>
              <a:t>轮车马客，红烛歌舞楼。</a:t>
            </a:r>
            <a:endParaRPr lang="zh-CN" altLang="en-US" sz="2000" dirty="0"/>
          </a:p>
          <a:p>
            <a:r>
              <a:rPr lang="zh-CN" altLang="en-US" sz="2000" dirty="0"/>
              <a:t>欢酣促密坐，醉暖脱重裘。</a:t>
            </a:r>
            <a:endParaRPr lang="zh-CN" altLang="en-US" sz="2000" dirty="0"/>
          </a:p>
          <a:p>
            <a:r>
              <a:rPr lang="zh-CN" altLang="en-US" sz="2000" dirty="0"/>
              <a:t>秋宫为主人，廷尉居上头。</a:t>
            </a:r>
            <a:endParaRPr lang="zh-CN" altLang="en-US" sz="2000" dirty="0"/>
          </a:p>
          <a:p>
            <a:r>
              <a:rPr lang="zh-CN" altLang="en-US" sz="2000" dirty="0"/>
              <a:t>日中为一乐，夜半不能休。</a:t>
            </a:r>
            <a:endParaRPr lang="zh-CN" altLang="en-US" sz="2000" dirty="0"/>
          </a:p>
          <a:p>
            <a:r>
              <a:rPr lang="zh-CN" altLang="en-US" sz="2000" dirty="0"/>
              <a:t>岂知阌乡狱，中有冻死囚。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bg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66" b="14310"/>
          <a:stretch>
            <a:fillRect/>
          </a:stretch>
        </p:blipFill>
        <p:spPr bwMode="auto">
          <a:xfrm>
            <a:off x="8735233" y="106681"/>
            <a:ext cx="28416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014153" y="926140"/>
            <a:ext cx="10914611" cy="25545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年浙江高考</a:t>
            </a:r>
            <a:r>
              <a:rPr lang="zh-CN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二）阅读下面两首诗，完成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19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—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题。（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分）</a:t>
            </a: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zh-CN" sz="2000" dirty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秋江送别</a:t>
            </a: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2000" dirty="0">
                <a:latin typeface="楷体" panose="02010609060101010101" pitchFamily="49" charset="-122"/>
                <a:cs typeface="宋体" panose="02010600030101010101" pitchFamily="2" charset="-122"/>
              </a:rPr>
              <a:t>[</a:t>
            </a:r>
            <a:r>
              <a:rPr lang="zh-CN" altLang="zh-CN" sz="2000" dirty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唐</a:t>
            </a:r>
            <a:r>
              <a:rPr lang="en-US" altLang="zh-CN" sz="2000" dirty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]</a:t>
            </a:r>
            <a:r>
              <a:rPr lang="zh-CN" altLang="zh-CN" sz="2000" dirty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王勃</a:t>
            </a: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zh-CN" sz="2000" dirty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归舟归骑俨成行，江南江北互相望。</a:t>
            </a: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zh-CN" sz="2000" dirty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谁谓波澜才一水，已觉山川是两乡。</a:t>
            </a: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endParaRPr lang="en-US" altLang="zh-CN" sz="2000" dirty="0" smtClean="0">
              <a:latin typeface="宋体" panose="02010600030101010101" pitchFamily="2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endParaRPr lang="en-US" altLang="zh-CN" sz="2000" dirty="0">
              <a:latin typeface="宋体" panose="02010600030101010101" pitchFamily="2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endParaRPr lang="en-US" altLang="zh-CN" sz="2000" dirty="0" smtClean="0">
              <a:latin typeface="宋体" panose="02010600030101010101" pitchFamily="2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endParaRPr lang="en-US" altLang="zh-CN" sz="2000" dirty="0" smtClean="0">
              <a:latin typeface="宋体" panose="02010600030101010101" pitchFamily="2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zh-CN" sz="2000" dirty="0" smtClean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送</a:t>
            </a:r>
            <a:r>
              <a:rPr lang="zh-CN" altLang="zh-CN" sz="2000" dirty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柴侍御</a:t>
            </a: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2000" dirty="0">
                <a:latin typeface="楷体" panose="02010609060101010101" pitchFamily="49" charset="-122"/>
                <a:cs typeface="宋体" panose="02010600030101010101" pitchFamily="2" charset="-122"/>
              </a:rPr>
              <a:t>[</a:t>
            </a:r>
            <a:r>
              <a:rPr lang="zh-CN" altLang="zh-CN" sz="2000" dirty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唐</a:t>
            </a:r>
            <a:r>
              <a:rPr lang="en-US" altLang="zh-CN" sz="2000" dirty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]</a:t>
            </a:r>
            <a:r>
              <a:rPr lang="zh-CN" altLang="zh-CN" sz="2000" dirty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王昌龄</a:t>
            </a: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zh-CN" sz="2000" dirty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沅水通波接武冈，送君不觉有离伤。</a:t>
            </a: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zh-CN" sz="2000" dirty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青山一道同云雨，明月何曾是两乡？</a:t>
            </a: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297" y="3157519"/>
            <a:ext cx="1067354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51130"/>
            <a:r>
              <a:rPr lang="en-US" altLang="zh-CN" dirty="0" smtClean="0">
                <a:latin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．前人评《送柴侍御》“翻新脱妙”。比较《秋江送别》与《送柴侍御》两诗的后两句，分析后者写法的妙处。（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lang="zh-CN" altLang="zh-CN" dirty="0" smtClean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8968" y="4243060"/>
            <a:ext cx="9908770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参考答案：</a:t>
            </a:r>
            <a:r>
              <a:rPr lang="zh-CN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意象运用上，</a:t>
            </a:r>
            <a:r>
              <a:rPr lang="zh-CN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王勃诗的意象隐于句内；王昌龄诗将青山、明月两个意象前置，形象鲜明突出，富有象征意义（青山象征思念，明月暗示友情），意境开阔。</a:t>
            </a:r>
            <a:endParaRPr lang="zh-CN" altLang="zh-CN" sz="20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②空间处理上</a:t>
            </a:r>
            <a:r>
              <a:rPr lang="zh-CN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，王勃诗化近为远，强调心理距离之远，为送别诗传统写法（如谢朓诗有“何况隔两乡”）；王昌龄诗则化远为近，强调心理距离之近，是创新性的表达。</a:t>
            </a:r>
            <a:endParaRPr lang="zh-CN" altLang="zh-CN" sz="20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③抒情方式上，</a:t>
            </a:r>
            <a:r>
              <a:rPr lang="zh-CN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王勃诗以议论直接表达，意尽句中；王昌龄诗融情入景，反诘收尾，余韵悠长。</a:t>
            </a:r>
            <a:endParaRPr lang="zh-CN" altLang="zh-CN" sz="20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119320" y="45730"/>
            <a:ext cx="5286375" cy="95440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noProof="1">
                <a:solidFill>
                  <a:srgbClr val="FF0000"/>
                </a:solidFill>
              </a:rPr>
              <a:t> </a:t>
            </a:r>
            <a:r>
              <a:rPr lang="zh-CN" altLang="en-US" sz="2800" b="1" noProof="1">
                <a:solidFill>
                  <a:srgbClr val="FF0000"/>
                </a:solidFill>
              </a:rPr>
              <a:t>研读其它手法</a:t>
            </a:r>
            <a:endParaRPr lang="zh-CN" altLang="en-US" sz="4000" b="1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3600" b="1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3600" b="1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9215" y="568835"/>
            <a:ext cx="9908770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参考答案：</a:t>
            </a:r>
            <a:r>
              <a:rPr lang="zh-CN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意象运用上，</a:t>
            </a:r>
            <a:r>
              <a:rPr lang="zh-CN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王勃诗的意象隐于句内；王昌龄诗将青山、明月两个意象前置，形象鲜明突出，富有象征意义（青山象征思念，明月暗示友情），意境开阔。</a:t>
            </a:r>
            <a:endParaRPr lang="zh-CN" altLang="zh-CN" sz="20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②空间处理上</a:t>
            </a:r>
            <a:r>
              <a:rPr lang="zh-CN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，王勃诗化近为远，强调心理距离之远，为送别诗传统写法（如谢朓诗有“何况隔两乡”）；王昌龄诗则化远为近，强调心理距离之近，是创新性的表达。</a:t>
            </a:r>
            <a:endParaRPr lang="zh-CN" altLang="zh-CN" sz="20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③抒情方式上，</a:t>
            </a:r>
            <a:r>
              <a:rPr lang="zh-CN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王勃诗以议论直接表达，意尽句中；王昌龄诗融情入景，反诘收尾，余韵悠长。</a:t>
            </a:r>
            <a:endParaRPr lang="zh-CN" altLang="zh-CN" sz="20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77193" y="2749261"/>
          <a:ext cx="7556269" cy="329430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27885"/>
                <a:gridCol w="1388893"/>
                <a:gridCol w="2202873"/>
                <a:gridCol w="2036618"/>
              </a:tblGrid>
              <a:tr h="45729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借景抒情</a:t>
                      </a:r>
                      <a:endParaRPr lang="zh-CN" altLang="en-US" sz="2400" dirty="0" smtClean="0"/>
                    </a:p>
                  </a:txBody>
                  <a:tcPr marL="91427" marR="91427" marT="45729" marB="45729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《</a:t>
                      </a:r>
                      <a:r>
                        <a:rPr lang="zh-CN" altLang="zh-CN" sz="1800" dirty="0" smtClean="0">
                          <a:latin typeface="宋体" panose="02010600030101010101" pitchFamily="2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秋江送别</a:t>
                      </a:r>
                      <a:r>
                        <a:rPr lang="zh-CN" altLang="en-US" sz="1800" dirty="0" smtClean="0"/>
                        <a:t>》</a:t>
                      </a:r>
                      <a:r>
                        <a:rPr lang="zh-CN" altLang="zh-CN" sz="1800" b="1" dirty="0" smtClean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王勃诗</a:t>
                      </a:r>
                      <a:r>
                        <a:rPr lang="zh-CN" altLang="en-US" sz="1800" dirty="0" smtClean="0"/>
                        <a:t>特色</a:t>
                      </a:r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《</a:t>
                      </a:r>
                      <a:r>
                        <a:rPr lang="zh-CN" altLang="zh-CN" sz="1800" dirty="0" smtClean="0">
                          <a:latin typeface="宋体" panose="02010600030101010101" pitchFamily="2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送柴侍御</a:t>
                      </a:r>
                      <a:r>
                        <a:rPr lang="zh-CN" altLang="en-US" sz="1800" dirty="0" smtClean="0"/>
                        <a:t>》</a:t>
                      </a:r>
                      <a:r>
                        <a:rPr lang="zh-CN" altLang="zh-CN" sz="1800" b="1" dirty="0" smtClean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王昌龄诗</a:t>
                      </a:r>
                      <a:r>
                        <a:rPr lang="zh-CN" altLang="en-US" sz="1800" dirty="0" smtClean="0"/>
                        <a:t>特色</a:t>
                      </a:r>
                      <a:endParaRPr lang="zh-CN" altLang="en-US" sz="1800" dirty="0" smtClean="0"/>
                    </a:p>
                  </a:txBody>
                  <a:tcPr marL="91427" marR="91427" marT="45729" marB="45729"/>
                </a:tc>
              </a:tr>
              <a:tr h="379172">
                <a:tc rowSpan="3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  <a:p>
                      <a:pPr algn="ctr"/>
                      <a:r>
                        <a:rPr lang="zh-CN" altLang="en-US" sz="2000" b="1" dirty="0"/>
                        <a:t>基本要素</a:t>
                      </a:r>
                      <a:endParaRPr lang="zh-CN" altLang="en-US" sz="20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意象景物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</a:tr>
              <a:tr h="37917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意境气氛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</a:tr>
              <a:tr h="379172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 smtClean="0"/>
                        <a:t>情感内容</a:t>
                      </a:r>
                      <a:endParaRPr lang="zh-CN" altLang="en-US" sz="1800" b="1" dirty="0" smtClean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</a:tr>
              <a:tr h="379172">
                <a:tc rowSpan="4"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  <a:p>
                      <a:pPr algn="ctr"/>
                      <a:endParaRPr lang="zh-CN" altLang="en-US" sz="2000" b="1" dirty="0"/>
                    </a:p>
                    <a:p>
                      <a:pPr algn="ctr"/>
                      <a:r>
                        <a:rPr lang="zh-CN" altLang="en-US" sz="2000" b="1" dirty="0"/>
                        <a:t>其它</a:t>
                      </a:r>
                      <a:r>
                        <a:rPr lang="zh-CN" altLang="en-US" sz="2000" b="1" dirty="0" smtClean="0"/>
                        <a:t>要素</a:t>
                      </a:r>
                      <a:endParaRPr lang="en-US" altLang="zh-CN" sz="2000" b="1" dirty="0" smtClean="0"/>
                    </a:p>
                    <a:p>
                      <a:pPr algn="ctr"/>
                      <a:r>
                        <a:rPr lang="zh-CN" altLang="en-US" sz="2000" b="1" dirty="0" smtClean="0"/>
                        <a:t>（效果技巧）</a:t>
                      </a:r>
                      <a:endParaRPr lang="zh-CN" altLang="en-US" sz="20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表达效果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</a:tr>
              <a:tr h="378537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意象技巧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</a:tr>
              <a:tr h="37980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抒情方式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</a:tr>
              <a:tr h="37917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ym typeface="+mn-ea"/>
                        </a:rPr>
                        <a:t>……</a:t>
                      </a:r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</a:tr>
            </a:tbl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643429" y="4518486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※</a:t>
            </a:r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669537" y="4881476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※</a:t>
            </a: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669537" y="526855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※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8533188" y="4504634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※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8559296" y="4867624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※</a:t>
            </a:r>
            <a:endParaRPr lang="zh-CN" altLang="en-US" dirty="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559296" y="525470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※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  <p:bldP spid="5" grpId="1"/>
      <p:bldP spid="5" grpId="2"/>
      <p:bldP spid="6" grpId="1"/>
      <p:bldP spid="6" grpId="2"/>
      <p:bldP spid="7" grpId="1"/>
      <p:bldP spid="7" grpId="2"/>
      <p:bldP spid="8" grpId="1"/>
      <p:bldP spid="8" grpId="2"/>
      <p:bldP spid="9" grpId="1"/>
      <p:bldP spid="9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2609" y="41600"/>
            <a:ext cx="9951877" cy="232752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浙江高考】 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Times New Roman" panose="02020603050405020304" pitchFamily="18" charset="0"/>
              </a:rPr>
              <a:t>（</a:t>
            </a:r>
            <a:r>
              <a:rPr lang="zh-CN" altLang="zh-CN" kern="100" dirty="0">
                <a:latin typeface="Times New Roman" panose="02020603050405020304" pitchFamily="18" charset="0"/>
              </a:rPr>
              <a:t>二）阅读下面这首诗，完成</a:t>
            </a:r>
            <a:r>
              <a:rPr lang="en-US" altLang="zh-CN" kern="100" dirty="0">
                <a:latin typeface="Times New Roman" panose="02020603050405020304" pitchFamily="18" charset="0"/>
              </a:rPr>
              <a:t>19—20</a:t>
            </a:r>
            <a:r>
              <a:rPr lang="zh-CN" altLang="zh-CN" kern="100" dirty="0">
                <a:latin typeface="Times New Roman" panose="02020603050405020304" pitchFamily="18" charset="0"/>
              </a:rPr>
              <a:t>题。（</a:t>
            </a:r>
            <a:r>
              <a:rPr lang="en-US" altLang="zh-CN" kern="100" dirty="0">
                <a:latin typeface="Times New Roman" panose="02020603050405020304" pitchFamily="18" charset="0"/>
              </a:rPr>
              <a:t>8</a:t>
            </a:r>
            <a:r>
              <a:rPr lang="zh-CN" altLang="zh-CN" kern="100" dirty="0">
                <a:latin typeface="Times New Roman" panose="02020603050405020304" pitchFamily="18" charset="0"/>
              </a:rPr>
              <a:t>分）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送王昌龄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李颀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漕水东去远，送君多暮情。</a:t>
            </a:r>
            <a:b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zh-CN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淹留野寺出，向背孤山明。</a:t>
            </a:r>
            <a:b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zh-CN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前望数千里，中无蒲稗生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kern="1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>
              <a:spcAft>
                <a:spcPts val="0"/>
              </a:spcAft>
            </a:pPr>
            <a:br>
              <a:rPr lang="en-US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夕阳满舟楫，但爱微波清。</a:t>
            </a:r>
            <a:br>
              <a:rPr lang="en-US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举酒林月上，解衣沙鸟鸣。</a:t>
            </a:r>
            <a:br>
              <a:rPr lang="en-US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夜来莲花界</a:t>
            </a:r>
            <a:r>
              <a:rPr lang="zh-CN" altLang="zh-CN" kern="100" baseline="30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①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，梦里金陵城。</a:t>
            </a:r>
            <a:br>
              <a:rPr lang="en-US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叹息此离别，悠悠江海行。</a:t>
            </a:r>
            <a:endParaRPr lang="zh-CN" altLang="zh-CN" kern="100" dirty="0" smtClean="0">
              <a:latin typeface="Times New Roman" panose="02020603050405020304" pitchFamily="18" charset="0"/>
            </a:endParaRPr>
          </a:p>
          <a:p>
            <a:pPr indent="266700"/>
            <a:r>
              <a:rPr lang="zh-CN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【注】</a:t>
            </a:r>
            <a:r>
              <a:rPr lang="zh-CN" altLang="zh-CN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①莲花界：佛寺，诗中指洛阳白马寺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2610" y="2343333"/>
            <a:ext cx="9768134" cy="5078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20</a:t>
            </a:r>
            <a:r>
              <a:rPr lang="zh-CN" altLang="zh-CN" kern="100" dirty="0">
                <a:latin typeface="Times New Roman" panose="02020603050405020304" pitchFamily="18" charset="0"/>
              </a:rPr>
              <a:t>．这首诗与柳永《雨霖铃》词都运用了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点染手法</a:t>
            </a:r>
            <a:r>
              <a:rPr lang="zh-CN" altLang="zh-CN" kern="100" dirty="0">
                <a:latin typeface="Times New Roman" panose="02020603050405020304" pitchFamily="18" charset="0"/>
              </a:rPr>
              <a:t>，试赏析本诗的点染手法。（</a:t>
            </a:r>
            <a:r>
              <a:rPr lang="en-US" altLang="zh-CN" kern="100" dirty="0">
                <a:latin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</a:rPr>
              <a:t>分）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77193" y="3289588"/>
          <a:ext cx="7556269" cy="31114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27885"/>
                <a:gridCol w="1388893"/>
                <a:gridCol w="2202873"/>
                <a:gridCol w="2036618"/>
              </a:tblGrid>
              <a:tr h="45729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点染手法</a:t>
                      </a:r>
                      <a:endParaRPr lang="zh-CN" altLang="en-US" sz="2400" dirty="0" smtClean="0"/>
                    </a:p>
                  </a:txBody>
                  <a:tcPr marL="91427" marR="91427" marT="45729" marB="45729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《</a:t>
                      </a:r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雨霖玲</a:t>
                      </a:r>
                      <a:r>
                        <a:rPr lang="zh-CN" altLang="en-US" sz="1800" dirty="0" smtClean="0"/>
                        <a:t>》特色</a:t>
                      </a:r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《</a:t>
                      </a:r>
                      <a:r>
                        <a:rPr lang="zh-CN" altLang="zh-CN" sz="1800" dirty="0" smtClean="0">
                          <a:latin typeface="宋体" panose="02010600030101010101" pitchFamily="2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送</a:t>
                      </a:r>
                      <a:r>
                        <a:rPr lang="zh-CN" altLang="zh-CN" sz="1800" b="1" dirty="0" smtClean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王昌龄</a:t>
                      </a:r>
                      <a:r>
                        <a:rPr lang="zh-CN" altLang="en-US" sz="1800" dirty="0" smtClean="0"/>
                        <a:t>》特色</a:t>
                      </a:r>
                      <a:endParaRPr lang="zh-CN" altLang="en-US" sz="1800" dirty="0" smtClean="0"/>
                    </a:p>
                  </a:txBody>
                  <a:tcPr marL="91427" marR="91427" marT="45729" marB="45729"/>
                </a:tc>
              </a:tr>
              <a:tr h="379172">
                <a:tc rowSpan="3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  <a:p>
                      <a:pPr algn="ctr"/>
                      <a:r>
                        <a:rPr lang="zh-CN" altLang="en-US" sz="2000" b="1" dirty="0"/>
                        <a:t>基本要素</a:t>
                      </a:r>
                      <a:endParaRPr lang="zh-CN" altLang="en-US" sz="20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“点”内容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</a:tr>
              <a:tr h="37917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“染”内容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</a:tr>
              <a:tr h="379172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 smtClean="0"/>
                        <a:t>点染目的</a:t>
                      </a:r>
                      <a:endParaRPr lang="zh-CN" altLang="en-US" sz="1800" b="1" dirty="0" smtClean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</a:tr>
              <a:tr h="379172">
                <a:tc rowSpan="4"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  <a:p>
                      <a:pPr algn="ctr"/>
                      <a:endParaRPr lang="zh-CN" altLang="en-US" sz="2000" b="1" dirty="0"/>
                    </a:p>
                    <a:p>
                      <a:pPr algn="ctr"/>
                      <a:r>
                        <a:rPr lang="zh-CN" altLang="en-US" sz="2000" b="1" dirty="0"/>
                        <a:t>其它</a:t>
                      </a:r>
                      <a:r>
                        <a:rPr lang="zh-CN" altLang="en-US" sz="2000" b="1" dirty="0" smtClean="0"/>
                        <a:t>要素</a:t>
                      </a:r>
                      <a:endParaRPr lang="en-US" altLang="zh-CN" sz="2000" b="1" dirty="0" smtClean="0"/>
                    </a:p>
                    <a:p>
                      <a:pPr algn="ctr"/>
                      <a:r>
                        <a:rPr lang="zh-CN" altLang="en-US" sz="2000" b="1" dirty="0" smtClean="0"/>
                        <a:t>（效果技巧）</a:t>
                      </a:r>
                      <a:endParaRPr lang="zh-CN" altLang="en-US" sz="20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表达效果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</a:tr>
              <a:tr h="378537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点的技巧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</a:tr>
              <a:tr h="37980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染的技巧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</a:tr>
              <a:tr h="37917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ym typeface="+mn-ea"/>
                        </a:rPr>
                        <a:t>……</a:t>
                      </a:r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07178" y="908735"/>
            <a:ext cx="7882373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3.</a:t>
            </a:r>
            <a:r>
              <a:rPr lang="zh-CN" altLang="en-US" sz="2000" dirty="0" smtClean="0"/>
              <a:t>清代</a:t>
            </a:r>
            <a:r>
              <a:rPr lang="zh-CN" altLang="en-US" sz="2000" dirty="0"/>
              <a:t>文学批评家刘熙载在</a:t>
            </a:r>
            <a:r>
              <a:rPr lang="en-US" altLang="zh-CN" sz="2000" dirty="0"/>
              <a:t>《</a:t>
            </a:r>
            <a:r>
              <a:rPr lang="zh-CN" altLang="en-US" sz="2000" dirty="0"/>
              <a:t>艺概</a:t>
            </a:r>
            <a:r>
              <a:rPr lang="en-US" altLang="zh-CN" sz="2000" dirty="0"/>
              <a:t>》</a:t>
            </a:r>
            <a:r>
              <a:rPr lang="zh-CN" altLang="en-US" sz="2000" dirty="0"/>
              <a:t>中指出，柳永的词善于运用“点染”的手法。</a:t>
            </a:r>
            <a:r>
              <a:rPr lang="zh-CN" altLang="en-US" sz="2000" dirty="0">
                <a:solidFill>
                  <a:srgbClr val="FF0000"/>
                </a:solidFill>
              </a:rPr>
              <a:t>所谓“点”，指的是点明情感的内涵；所谓“染”，指的是用景物来渲染烘托所点明的情感。比如“念去去、千里烟波，暮霭沉沉楚天阔”一句中，先点明离别之情“念去去”，再用“千里烟波，暮霭沉沉楚天阔”的景色渲染烘托。</a:t>
            </a:r>
            <a:r>
              <a:rPr lang="zh-CN" altLang="en-US" sz="2000" dirty="0"/>
              <a:t>请你在</a:t>
            </a:r>
            <a:r>
              <a:rPr lang="en-US" altLang="zh-CN" sz="2000" dirty="0"/>
              <a:t>《</a:t>
            </a:r>
            <a:r>
              <a:rPr lang="zh-CN" altLang="en-US" sz="2000" dirty="0"/>
              <a:t>雨霖铃</a:t>
            </a:r>
            <a:r>
              <a:rPr lang="en-US" altLang="zh-CN" sz="2000" dirty="0"/>
              <a:t>》</a:t>
            </a:r>
            <a:r>
              <a:rPr lang="zh-CN" altLang="en-US" sz="2000" dirty="0"/>
              <a:t>一词中再找一找这样的句子，并说说这种写法的作用与效果。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947217" y="18207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《</a:t>
            </a:r>
            <a:r>
              <a:rPr lang="zh-CN" altLang="en-US" sz="2400" dirty="0" smtClean="0">
                <a:solidFill>
                  <a:srgbClr val="FF0000"/>
                </a:solidFill>
              </a:rPr>
              <a:t>雨霖铃</a:t>
            </a:r>
            <a:r>
              <a:rPr lang="en-US" altLang="zh-CN" sz="2400" dirty="0" smtClean="0">
                <a:solidFill>
                  <a:srgbClr val="FF0000"/>
                </a:solidFill>
              </a:rPr>
              <a:t>》</a:t>
            </a:r>
            <a:r>
              <a:rPr lang="zh-CN" altLang="en-US" sz="2400" dirty="0" smtClean="0">
                <a:solidFill>
                  <a:srgbClr val="FF0000"/>
                </a:solidFill>
              </a:rPr>
              <a:t>课后文本研习：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77193" y="3289588"/>
          <a:ext cx="7556269" cy="31114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27885"/>
                <a:gridCol w="1388893"/>
                <a:gridCol w="2202873"/>
                <a:gridCol w="2036618"/>
              </a:tblGrid>
              <a:tr h="45729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点染手法</a:t>
                      </a:r>
                      <a:endParaRPr lang="zh-CN" altLang="en-US" sz="2400" dirty="0" smtClean="0"/>
                    </a:p>
                  </a:txBody>
                  <a:tcPr marL="91427" marR="91427" marT="45729" marB="45729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《</a:t>
                      </a:r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雨霖玲</a:t>
                      </a:r>
                      <a:r>
                        <a:rPr lang="zh-CN" altLang="en-US" sz="1800" dirty="0" smtClean="0"/>
                        <a:t>》特色</a:t>
                      </a:r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《</a:t>
                      </a:r>
                      <a:r>
                        <a:rPr lang="zh-CN" altLang="zh-CN" sz="1800" dirty="0" smtClean="0">
                          <a:latin typeface="宋体" panose="02010600030101010101" pitchFamily="2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送</a:t>
                      </a:r>
                      <a:r>
                        <a:rPr lang="zh-CN" altLang="zh-CN" sz="1800" b="1" dirty="0" smtClean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王昌龄</a:t>
                      </a:r>
                      <a:r>
                        <a:rPr lang="zh-CN" altLang="en-US" sz="1800" dirty="0" smtClean="0"/>
                        <a:t>》特色</a:t>
                      </a:r>
                      <a:endParaRPr lang="zh-CN" altLang="en-US" sz="1800" dirty="0" smtClean="0"/>
                    </a:p>
                  </a:txBody>
                  <a:tcPr marL="91427" marR="91427" marT="45729" marB="45729"/>
                </a:tc>
              </a:tr>
              <a:tr h="379172">
                <a:tc rowSpan="3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  <a:p>
                      <a:pPr algn="ctr"/>
                      <a:r>
                        <a:rPr lang="zh-CN" altLang="en-US" sz="2000" b="1" dirty="0"/>
                        <a:t>基本要素</a:t>
                      </a:r>
                      <a:endParaRPr lang="zh-CN" altLang="en-US" sz="20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“点”内容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</a:tr>
              <a:tr h="37917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“染”内容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</a:tr>
              <a:tr h="379172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 smtClean="0"/>
                        <a:t>点染目的</a:t>
                      </a:r>
                      <a:endParaRPr lang="zh-CN" altLang="en-US" sz="1800" b="1" dirty="0" smtClean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</a:tr>
              <a:tr h="379172">
                <a:tc rowSpan="4"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  <a:p>
                      <a:pPr algn="ctr"/>
                      <a:endParaRPr lang="zh-CN" altLang="en-US" sz="2000" b="1" dirty="0"/>
                    </a:p>
                    <a:p>
                      <a:pPr algn="ctr"/>
                      <a:r>
                        <a:rPr lang="zh-CN" altLang="en-US" sz="2000" b="1" dirty="0"/>
                        <a:t>其它</a:t>
                      </a:r>
                      <a:r>
                        <a:rPr lang="zh-CN" altLang="en-US" sz="2000" b="1" dirty="0" smtClean="0"/>
                        <a:t>要素</a:t>
                      </a:r>
                      <a:endParaRPr lang="en-US" altLang="zh-CN" sz="2000" b="1" dirty="0" smtClean="0"/>
                    </a:p>
                    <a:p>
                      <a:pPr algn="ctr"/>
                      <a:r>
                        <a:rPr lang="zh-CN" altLang="en-US" sz="2000" b="1" dirty="0" smtClean="0"/>
                        <a:t>（效果技巧）</a:t>
                      </a:r>
                      <a:endParaRPr lang="zh-CN" altLang="en-US" sz="20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表达效果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7" marR="91427" marT="45729" marB="45729"/>
                </a:tc>
              </a:tr>
              <a:tr h="378537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点的技巧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7" marR="91427" marT="45729" marB="45729"/>
                </a:tc>
              </a:tr>
              <a:tr h="37980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染的技巧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7" marR="91427" marT="45729" marB="45729"/>
                </a:tc>
              </a:tr>
              <a:tr h="37917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ym typeface="+mn-ea"/>
                        </a:rPr>
                        <a:t>……</a:t>
                      </a:r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</a:tr>
            </a:tbl>
          </a:graphicData>
        </a:graphic>
      </p:graphicFrame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669537" y="374894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※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648364" y="4084377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※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8618479" y="374894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※</a:t>
            </a:r>
            <a:endParaRPr lang="zh-CN" altLang="en-US" dirty="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618478" y="4084377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※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695423" y="49714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95423" y="52888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95423" y="56603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2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9211" y="44211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一、选材特点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654232" y="1417681"/>
            <a:ext cx="729857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年浙江高考】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dirty="0" smtClean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秋江送别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cs typeface="宋体" panose="02010600030101010101" pitchFamily="2" charset="-122"/>
              </a:rPr>
              <a:t>[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唐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]</a:t>
            </a:r>
            <a:r>
              <a:rPr lang="zh-CN" altLang="zh-CN" dirty="0" smtClean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王勃</a:t>
            </a:r>
            <a:r>
              <a:rPr lang="en-US" altLang="zh-CN" dirty="0" smtClean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 2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、</a:t>
            </a:r>
            <a:r>
              <a:rPr lang="zh-CN" altLang="zh-CN" dirty="0" smtClean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送柴侍御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cs typeface="宋体" panose="02010600030101010101" pitchFamily="2" charset="-122"/>
              </a:rPr>
              <a:t>[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唐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]</a:t>
            </a:r>
            <a:r>
              <a:rPr lang="zh-CN" altLang="zh-CN" dirty="0" smtClean="0"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王昌龄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68248" y="3415913"/>
            <a:ext cx="45833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spcAft>
                <a:spcPts val="750"/>
              </a:spcAft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2017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浙江高考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zh-CN" altLang="zh-CN" kern="18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采地黄者</a:t>
            </a:r>
            <a:r>
              <a:rPr lang="en-US" altLang="zh-CN" kern="18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白居易</a:t>
            </a:r>
            <a:r>
              <a:rPr lang="en-US" altLang="zh-CN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cs typeface="宋体" panose="02010600030101010101" pitchFamily="2" charset="-122"/>
              </a:rPr>
              <a:t>[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唐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]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4874" y="2729976"/>
            <a:ext cx="60960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年浙江高考】 </a:t>
            </a:r>
            <a:r>
              <a:rPr lang="zh-CN" altLang="zh-CN" b="1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送王昌龄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   </a:t>
            </a:r>
            <a:r>
              <a:rPr lang="zh-CN" altLang="zh-CN" sz="14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李颀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cs typeface="宋体" panose="02010600030101010101" pitchFamily="2" charset="-122"/>
              </a:rPr>
              <a:t>[</a:t>
            </a:r>
            <a:r>
              <a:rPr lang="zh-CN" altLang="zh-CN" sz="1400" dirty="0">
                <a:solidFill>
                  <a:srgbClr val="FF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唐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]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4874" y="2004090"/>
            <a:ext cx="60960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2019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年浙江高考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zh-CN" altLang="zh-CN" kern="0" dirty="0" smtClean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早秋</a:t>
            </a:r>
            <a:r>
              <a:rPr lang="zh-CN" altLang="zh-CN" kern="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过龙武李将军书斋</a:t>
            </a: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14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（唐）</a:t>
            </a:r>
            <a:r>
              <a:rPr lang="zh-CN" altLang="zh-CN" sz="1400" kern="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王建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01833" y="3959865"/>
            <a:ext cx="60960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2016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年浙江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高考】</a:t>
            </a:r>
            <a:r>
              <a:rPr lang="zh-CN" altLang="zh-CN" dirty="0" smtClean="0">
                <a:latin typeface="宋体" panose="02010600030101010101" pitchFamily="2" charset="-122"/>
                <a:cs typeface="宋体" panose="02010600030101010101" pitchFamily="2" charset="-122"/>
              </a:rPr>
              <a:t>北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来人二首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宋）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刘克庄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1833" y="4670741"/>
            <a:ext cx="64721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2015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年浙江高考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zh-CN" altLang="zh-CN" kern="0" dirty="0" smtClean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木兰</a:t>
            </a:r>
            <a:r>
              <a:rPr lang="zh-CN" altLang="zh-CN" kern="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花慢 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   </a:t>
            </a:r>
            <a:r>
              <a:rPr lang="zh-CN" altLang="zh-CN" kern="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赠弹琵琶</a:t>
            </a:r>
            <a:r>
              <a:rPr lang="zh-CN" altLang="zh-CN" kern="0" dirty="0" smtClean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者</a:t>
            </a:r>
            <a:r>
              <a:rPr lang="en-US" altLang="zh-CN" kern="0" dirty="0" smtClean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  </a:t>
            </a:r>
            <a:r>
              <a:rPr lang="zh-CN" altLang="en-US" sz="1400" dirty="0" smtClean="0">
                <a:solidFill>
                  <a:srgbClr val="FF0000"/>
                </a:solidFill>
              </a:rPr>
              <a:t>元代</a:t>
            </a:r>
            <a:r>
              <a:rPr lang="zh-CN" altLang="en-US" sz="1400" dirty="0">
                <a:solidFill>
                  <a:srgbClr val="FF0000"/>
                </a:solidFill>
              </a:rPr>
              <a:t>词人张伯淳</a:t>
            </a:r>
            <a:endParaRPr lang="zh-CN" altLang="zh-CN" sz="1400" kern="1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3465" y="569373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唐诗</a:t>
            </a:r>
            <a:r>
              <a:rPr lang="zh-CN" altLang="en-US" sz="2400" dirty="0" smtClean="0"/>
              <a:t>仍是最核心的选择！</a:t>
            </a:r>
            <a:endParaRPr lang="zh-CN" altLang="en-US" sz="2400" dirty="0"/>
          </a:p>
        </p:txBody>
      </p:sp>
      <p:sp>
        <p:nvSpPr>
          <p:cNvPr id="10" name="右大括号 9"/>
          <p:cNvSpPr/>
          <p:nvPr/>
        </p:nvSpPr>
        <p:spPr>
          <a:xfrm>
            <a:off x="9168938" y="1645920"/>
            <a:ext cx="207818" cy="325858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07065" y="2360644"/>
            <a:ext cx="238238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唐</a:t>
            </a:r>
            <a:r>
              <a:rPr lang="en-US" altLang="zh-CN" dirty="0" smtClean="0"/>
              <a:t>4</a:t>
            </a:r>
            <a:r>
              <a:rPr lang="zh-CN" altLang="en-US" dirty="0" smtClean="0"/>
              <a:t>年，宋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年，元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592886" y="3532909"/>
            <a:ext cx="18036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诗歌</a:t>
            </a:r>
            <a:r>
              <a:rPr lang="en-US" altLang="zh-CN" dirty="0" smtClean="0"/>
              <a:t>7</a:t>
            </a:r>
            <a:r>
              <a:rPr lang="zh-CN" altLang="en-US" dirty="0" smtClean="0"/>
              <a:t>首，词</a:t>
            </a:r>
            <a:r>
              <a:rPr lang="en-US" altLang="zh-CN" dirty="0" smtClean="0"/>
              <a:t>1</a:t>
            </a:r>
            <a:r>
              <a:rPr lang="zh-CN" altLang="en-US" dirty="0" smtClean="0"/>
              <a:t>首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595" y="4193540"/>
            <a:ext cx="11612245" cy="23069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269240" algn="just" font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参考答案：</a:t>
            </a:r>
            <a:r>
              <a:rPr lang="zh-CN" altLang="zh-CN" sz="2400" kern="10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①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“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送君多暮情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”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句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点出了伤别之情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69240" algn="just" font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②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“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淹留野寺出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”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至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“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梦里金陵城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”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十句，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层层铺写暮景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，满篇幽淡惆怅，字字都是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“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暮情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”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，有力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渲染烘托了离情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69240" algn="just" font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③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结尾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“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叹息此离别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”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再次点明别离之情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“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悠悠江海行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”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表达对朋友孤身远去的不舍。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327563" y="920469"/>
          <a:ext cx="7556269" cy="31114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27885"/>
                <a:gridCol w="1388893"/>
                <a:gridCol w="2202873"/>
                <a:gridCol w="2036618"/>
              </a:tblGrid>
              <a:tr h="45729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点染手法</a:t>
                      </a:r>
                      <a:endParaRPr lang="zh-CN" altLang="en-US" sz="2400" dirty="0" smtClean="0"/>
                    </a:p>
                  </a:txBody>
                  <a:tcPr marL="91427" marR="91427" marT="45729" marB="45729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《</a:t>
                      </a:r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雨霖玲</a:t>
                      </a:r>
                      <a:r>
                        <a:rPr lang="zh-CN" altLang="en-US" sz="1800" dirty="0" smtClean="0"/>
                        <a:t>》特色</a:t>
                      </a:r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《</a:t>
                      </a:r>
                      <a:r>
                        <a:rPr lang="zh-CN" altLang="zh-CN" sz="1800" dirty="0" smtClean="0">
                          <a:latin typeface="宋体" panose="02010600030101010101" pitchFamily="2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送</a:t>
                      </a:r>
                      <a:r>
                        <a:rPr lang="zh-CN" altLang="zh-CN" sz="1800" b="1" dirty="0" smtClean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王昌龄</a:t>
                      </a:r>
                      <a:r>
                        <a:rPr lang="zh-CN" altLang="en-US" sz="1800" dirty="0" smtClean="0"/>
                        <a:t>》特色</a:t>
                      </a:r>
                      <a:endParaRPr lang="zh-CN" altLang="en-US" sz="1800" dirty="0" smtClean="0"/>
                    </a:p>
                  </a:txBody>
                  <a:tcPr marL="91427" marR="91427" marT="45729" marB="45729"/>
                </a:tc>
              </a:tr>
              <a:tr h="379172">
                <a:tc rowSpan="3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  <a:p>
                      <a:pPr algn="ctr"/>
                      <a:r>
                        <a:rPr lang="zh-CN" altLang="en-US" sz="2000" b="1" dirty="0"/>
                        <a:t>基本要素</a:t>
                      </a:r>
                      <a:endParaRPr lang="zh-CN" altLang="en-US" sz="20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“点”内容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</a:tr>
              <a:tr h="37917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“染”内容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</a:tr>
              <a:tr h="379172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 smtClean="0"/>
                        <a:t>点染目的</a:t>
                      </a:r>
                      <a:endParaRPr lang="zh-CN" altLang="en-US" sz="1800" b="1" dirty="0" smtClean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</a:tr>
              <a:tr h="379172">
                <a:tc rowSpan="4"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  <a:p>
                      <a:pPr algn="ctr"/>
                      <a:endParaRPr lang="zh-CN" altLang="en-US" sz="2000" b="1" dirty="0"/>
                    </a:p>
                    <a:p>
                      <a:pPr algn="ctr"/>
                      <a:r>
                        <a:rPr lang="zh-CN" altLang="en-US" sz="2000" b="1" dirty="0"/>
                        <a:t>其它</a:t>
                      </a:r>
                      <a:r>
                        <a:rPr lang="zh-CN" altLang="en-US" sz="2000" b="1" dirty="0" smtClean="0"/>
                        <a:t>要素</a:t>
                      </a:r>
                      <a:endParaRPr lang="en-US" altLang="zh-CN" sz="2000" b="1" dirty="0" smtClean="0"/>
                    </a:p>
                    <a:p>
                      <a:pPr algn="ctr"/>
                      <a:r>
                        <a:rPr lang="zh-CN" altLang="en-US" sz="2000" b="1" dirty="0" smtClean="0"/>
                        <a:t>（效果技巧）</a:t>
                      </a:r>
                      <a:endParaRPr lang="zh-CN" altLang="en-US" sz="20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表达效果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7" marR="91427" marT="45729" marB="45729"/>
                </a:tc>
              </a:tr>
              <a:tr h="378537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点的技巧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7" marR="91427" marT="45729" marB="45729"/>
                </a:tc>
              </a:tr>
              <a:tr h="37980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染的技巧</a:t>
                      </a:r>
                      <a:endParaRPr lang="zh-CN" altLang="en-US" sz="1800" b="1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7" marR="91427" marT="45729" marB="45729"/>
                </a:tc>
              </a:tr>
              <a:tr h="37917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ym typeface="+mn-ea"/>
                        </a:rPr>
                        <a:t>……</a:t>
                      </a:r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9" marB="45729"/>
                </a:tc>
              </a:tr>
            </a:tbl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519907" y="1379826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※</a:t>
            </a:r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498734" y="171525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※</a:t>
            </a: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468849" y="1379826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※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8468848" y="171525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※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545793" y="26023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45793" y="29197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45793" y="32912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377381"/>
            <a:ext cx="4918579" cy="103239"/>
            <a:chOff x="0" y="3377381"/>
            <a:chExt cx="4918579" cy="103239"/>
          </a:xfrm>
        </p:grpSpPr>
        <p:cxnSp>
          <p:nvCxnSpPr>
            <p:cNvPr id="3" name="直接连接符 2"/>
            <p:cNvCxnSpPr>
              <a:endCxn id="8" idx="2"/>
            </p:cNvCxnSpPr>
            <p:nvPr/>
          </p:nvCxnSpPr>
          <p:spPr>
            <a:xfrm>
              <a:off x="0" y="3429000"/>
              <a:ext cx="4815340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815340" y="3377381"/>
              <a:ext cx="103239" cy="1032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977745" y="3075057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方正隶书繁体" panose="03000509000000000000" pitchFamily="65" charset="-122"/>
                <a:ea typeface="方正隶书繁体" panose="03000509000000000000" pitchFamily="65" charset="-122"/>
              </a:rPr>
              <a:t>六一快乐</a:t>
            </a:r>
            <a:endParaRPr lang="zh-CN" altLang="en-US" sz="4000" b="1" dirty="0">
              <a:solidFill>
                <a:srgbClr val="FF0000"/>
              </a:solidFill>
              <a:latin typeface="方正隶书繁体" panose="03000509000000000000" pitchFamily="65" charset="-122"/>
              <a:ea typeface="方正隶书繁体" panose="03000509000000000000" pitchFamily="65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>
            <a:off x="7273421" y="3377381"/>
            <a:ext cx="4918579" cy="103239"/>
            <a:chOff x="0" y="3377381"/>
            <a:chExt cx="4918579" cy="103239"/>
          </a:xfrm>
        </p:grpSpPr>
        <p:cxnSp>
          <p:nvCxnSpPr>
            <p:cNvPr id="13" name="直接连接符 12"/>
            <p:cNvCxnSpPr>
              <a:endCxn id="14" idx="2"/>
            </p:cNvCxnSpPr>
            <p:nvPr/>
          </p:nvCxnSpPr>
          <p:spPr>
            <a:xfrm>
              <a:off x="0" y="3429000"/>
              <a:ext cx="4815340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815340" y="3377381"/>
              <a:ext cx="103239" cy="1032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15"/>
          <p:cNvGrpSpPr/>
          <p:nvPr/>
        </p:nvGrpSpPr>
        <p:grpSpPr bwMode="auto">
          <a:xfrm>
            <a:off x="3787322" y="3988782"/>
            <a:ext cx="3589338" cy="2301875"/>
            <a:chOff x="972256" y="2343982"/>
            <a:chExt cx="3589420" cy="2301765"/>
          </a:xfrm>
        </p:grpSpPr>
        <p:sp>
          <p:nvSpPr>
            <p:cNvPr id="15" name="椭圆 14"/>
            <p:cNvSpPr/>
            <p:nvPr/>
          </p:nvSpPr>
          <p:spPr>
            <a:xfrm>
              <a:off x="2048606" y="2343982"/>
              <a:ext cx="2301928" cy="2301765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pic>
          <p:nvPicPr>
            <p:cNvPr id="16" name="图片 1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72256" y="2387724"/>
              <a:ext cx="3589420" cy="2258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0058" y="39376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二、第一题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188716" y="1032817"/>
            <a:ext cx="1044909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51130"/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年浙江高考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19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．这两首送别诗在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情感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上，《秋江送别》突出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________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；而《送柴侍御》突出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________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，与王勃《送杜少府之任蜀川》中的“海内存知己，天涯若比邻”情怀类似。（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分）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4852" y="3749731"/>
            <a:ext cx="10629833" cy="5078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2017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浙江高考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en-US" altLang="zh-CN" kern="100" dirty="0">
                <a:latin typeface="Times New Roman" panose="02020603050405020304" pitchFamily="18" charset="0"/>
              </a:rPr>
              <a:t>19.</a:t>
            </a:r>
            <a:r>
              <a:rPr lang="zh-CN" altLang="zh-CN" kern="100" dirty="0">
                <a:latin typeface="Times New Roman" panose="02020603050405020304" pitchFamily="18" charset="0"/>
              </a:rPr>
              <a:t>本诗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前八句叙写</a:t>
            </a:r>
            <a:r>
              <a:rPr lang="en-US" altLang="zh-CN" u="sng" kern="100" dirty="0">
                <a:latin typeface="Times New Roman" panose="02020603050405020304" pitchFamily="18" charset="0"/>
              </a:rPr>
              <a:t>     </a:t>
            </a:r>
            <a:r>
              <a:rPr lang="zh-CN" altLang="zh-CN" kern="100" dirty="0">
                <a:latin typeface="Times New Roman" panose="02020603050405020304" pitchFamily="18" charset="0"/>
              </a:rPr>
              <a:t>，后六句叙写</a:t>
            </a:r>
            <a:r>
              <a:rPr lang="en-US" altLang="zh-CN" u="sng" kern="100" dirty="0">
                <a:latin typeface="Times New Roman" panose="02020603050405020304" pitchFamily="18" charset="0"/>
              </a:rPr>
              <a:t>     </a:t>
            </a:r>
            <a:r>
              <a:rPr lang="zh-CN" altLang="zh-CN" kern="100" dirty="0">
                <a:latin typeface="Times New Roman" panose="02020603050405020304" pitchFamily="18" charset="0"/>
              </a:rPr>
              <a:t>，反映了中唐时期悲惨的社会现实。（</a:t>
            </a:r>
            <a:r>
              <a:rPr lang="en-US" altLang="zh-CN" kern="100" dirty="0"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</a:rPr>
              <a:t>分）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2095" y="2729976"/>
            <a:ext cx="10665229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年浙江高考】 </a:t>
            </a:r>
            <a:r>
              <a:rPr lang="en-US" altLang="zh-CN" kern="100" dirty="0">
                <a:latin typeface="Times New Roman" panose="02020603050405020304" pitchFamily="18" charset="0"/>
              </a:rPr>
              <a:t>19</a:t>
            </a:r>
            <a:r>
              <a:rPr lang="zh-CN" altLang="zh-CN" kern="100" dirty="0">
                <a:latin typeface="Times New Roman" panose="02020603050405020304" pitchFamily="18" charset="0"/>
              </a:rPr>
              <a:t>．“淹留野寺出”一句中“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淹留”</a:t>
            </a:r>
            <a:r>
              <a:rPr lang="zh-CN" altLang="zh-CN" kern="100" dirty="0">
                <a:latin typeface="Times New Roman" panose="02020603050405020304" pitchFamily="18" charset="0"/>
              </a:rPr>
              <a:t>的意思是</a:t>
            </a:r>
            <a:r>
              <a:rPr lang="en-US" altLang="zh-CN" u="sng" kern="100" dirty="0">
                <a:latin typeface="Times New Roman" panose="02020603050405020304" pitchFamily="18" charset="0"/>
              </a:rPr>
              <a:t>               </a:t>
            </a:r>
            <a:r>
              <a:rPr lang="zh-CN" altLang="zh-CN" kern="100" dirty="0">
                <a:latin typeface="Times New Roman" panose="02020603050405020304" pitchFamily="18" charset="0"/>
              </a:rPr>
              <a:t>，体现出诗人</a:t>
            </a:r>
            <a:r>
              <a:rPr lang="en-US" altLang="zh-CN" u="sng" kern="100" dirty="0">
                <a:latin typeface="Times New Roman" panose="02020603050405020304" pitchFamily="18" charset="0"/>
              </a:rPr>
              <a:t>              </a:t>
            </a:r>
            <a:r>
              <a:rPr lang="zh-CN" altLang="zh-CN" kern="100" dirty="0">
                <a:latin typeface="Times New Roman" panose="02020603050405020304" pitchFamily="18" charset="0"/>
              </a:rPr>
              <a:t>的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心情</a:t>
            </a:r>
            <a:r>
              <a:rPr lang="zh-CN" altLang="zh-CN" kern="100" dirty="0">
                <a:latin typeface="Times New Roman" panose="02020603050405020304" pitchFamily="18" charset="0"/>
              </a:rPr>
              <a:t>。（</a:t>
            </a:r>
            <a:r>
              <a:rPr lang="en-US" altLang="zh-CN" kern="100" dirty="0"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</a:rPr>
              <a:t>分）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8716" y="1899995"/>
            <a:ext cx="1058210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2019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年浙江高考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19. 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诗题中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“</a:t>
            </a:r>
            <a:r>
              <a:rPr lang="zh-CN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过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”</a:t>
            </a:r>
            <a:r>
              <a:rPr lang="zh-CN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字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的意思是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en-US" altLang="zh-CN" u="sng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             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 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。首联中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“ </a:t>
            </a:r>
            <a:r>
              <a:rPr lang="en-US" altLang="zh-CN" u="sng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                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”</a:t>
            </a:r>
            <a:r>
              <a:rPr lang="zh-CN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一词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点出了</a:t>
            </a:r>
            <a:r>
              <a:rPr lang="zh-CN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李将</a:t>
            </a:r>
            <a:r>
              <a:rPr lang="zh-CN" altLang="en-US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军</a:t>
            </a:r>
            <a:r>
              <a:rPr lang="zh-CN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的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地位。</a:t>
            </a:r>
            <a:r>
              <a:rPr lang="zh-CN" altLang="zh-CN" sz="14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2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分）</a:t>
            </a:r>
            <a:endParaRPr lang="zh-CN" altLang="zh-CN" kern="0" dirty="0"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4852" y="4386016"/>
            <a:ext cx="60960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2016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年浙江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高考】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21.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赏析第一首中的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画线句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。（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分）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4852" y="4990245"/>
            <a:ext cx="106724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2015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年浙江高考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21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．下片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“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浔阳月色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语出白居易《琵琶行》，写出白诗中与此句匹配的</a:t>
            </a:r>
            <a:r>
              <a:rPr lang="zh-CN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相关诗句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。（</a:t>
            </a:r>
            <a:r>
              <a:rPr lang="en-US" altLang="zh-CN" kern="0" dirty="0">
                <a:latin typeface="Times New Roman" panose="02020603050405020304" pitchFamily="18" charset="0"/>
              </a:rPr>
              <a:t>2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分）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          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1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）</a:t>
            </a:r>
            <a:r>
              <a:rPr lang="en-US" altLang="zh-CN" u="sng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     </a:t>
            </a:r>
            <a:r>
              <a:rPr lang="zh-CN" altLang="zh-CN" u="sng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latin typeface="Times New Roman" panose="02020603050405020304" pitchFamily="18" charset="0"/>
              </a:rPr>
              <a:t>2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）</a:t>
            </a:r>
            <a:r>
              <a:rPr lang="en-US" altLang="zh-CN" u="sng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       </a:t>
            </a:r>
            <a:r>
              <a:rPr lang="zh-CN" altLang="en-US" u="sng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。</a:t>
            </a:r>
            <a:r>
              <a:rPr lang="en-US" altLang="zh-CN" u="sng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 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     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4852" y="6015316"/>
            <a:ext cx="100120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侧重于对诗歌的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基本</a:t>
            </a:r>
            <a:r>
              <a:rPr lang="zh-CN" altLang="en-US" sz="2000" b="1" dirty="0" smtClean="0"/>
              <a:t>理解与把握，鉴赏理解层面在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字、词、句；形象；情感</a:t>
            </a:r>
            <a:r>
              <a:rPr lang="zh-CN" altLang="en-US" sz="2000" b="1" dirty="0" smtClean="0"/>
              <a:t>上，一般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分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                                               能力要求：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基本读懂诗歌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0058" y="39376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三、第二题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188716" y="1032817"/>
            <a:ext cx="1044909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51130"/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年浙江高考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．前人评《送柴侍御》“翻新脱妙”。比较《秋江送别》与《送柴侍御》两诗的后两句，分析后者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写法的妙处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。（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分）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2402" y="3414825"/>
            <a:ext cx="8206093" cy="5078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2017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浙江高考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en-US" altLang="zh-CN" kern="100" dirty="0">
                <a:latin typeface="Times New Roman" panose="02020603050405020304" pitchFamily="18" charset="0"/>
              </a:rPr>
              <a:t>20.</a:t>
            </a:r>
            <a:r>
              <a:rPr lang="zh-CN" altLang="zh-CN" kern="100" dirty="0">
                <a:latin typeface="Times New Roman" panose="02020603050405020304" pitchFamily="18" charset="0"/>
              </a:rPr>
              <a:t>这首诗的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叙述与对比手法</a:t>
            </a:r>
            <a:r>
              <a:rPr lang="zh-CN" altLang="zh-CN" kern="100" dirty="0">
                <a:latin typeface="Times New Roman" panose="02020603050405020304" pitchFamily="18" charset="0"/>
              </a:rPr>
              <a:t>特色鲜明，试做赏析。（</a:t>
            </a:r>
            <a:r>
              <a:rPr lang="en-US" altLang="zh-CN" kern="100" dirty="0">
                <a:latin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</a:rPr>
              <a:t>分）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5303" y="2672097"/>
            <a:ext cx="11188930" cy="5078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年浙江高考】 </a:t>
            </a:r>
            <a:r>
              <a:rPr lang="en-US" altLang="zh-CN" kern="100" dirty="0">
                <a:latin typeface="Times New Roman" panose="02020603050405020304" pitchFamily="18" charset="0"/>
              </a:rPr>
              <a:t>20</a:t>
            </a:r>
            <a:r>
              <a:rPr lang="zh-CN" altLang="zh-CN" kern="100" dirty="0">
                <a:latin typeface="Times New Roman" panose="02020603050405020304" pitchFamily="18" charset="0"/>
              </a:rPr>
              <a:t>．这首诗与柳永《雨霖铃》词都运用了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点染手法</a:t>
            </a:r>
            <a:r>
              <a:rPr lang="zh-CN" altLang="zh-CN" kern="100" dirty="0">
                <a:latin typeface="Times New Roman" panose="02020603050405020304" pitchFamily="18" charset="0"/>
              </a:rPr>
              <a:t>，试赏析本诗的点染手法。（</a:t>
            </a:r>
            <a:r>
              <a:rPr lang="en-US" altLang="zh-CN" kern="100" dirty="0">
                <a:latin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</a:rPr>
              <a:t>分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）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8716" y="1899995"/>
            <a:ext cx="105821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2019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年浙江高考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20. 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全诗是如何运用</a:t>
            </a:r>
            <a:r>
              <a:rPr lang="zh-CN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多种手法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塑造李将军的独特形象的？请结合诗句分析。</a:t>
            </a:r>
            <a:r>
              <a:rPr lang="zh-CN" altLang="zh-CN" sz="14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6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分</a:t>
            </a:r>
            <a:r>
              <a:rPr lang="zh-CN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）</a:t>
            </a:r>
            <a:endParaRPr lang="zh-CN" altLang="zh-CN" kern="0" dirty="0"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8716" y="4245495"/>
            <a:ext cx="821190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2016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年浙江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高考】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22.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这两首诗在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叙事上有何特色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？试作简要分析。（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4852" y="4990245"/>
            <a:ext cx="837364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2015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年浙江高考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22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．分析上片与下片对琵琶演奏</a:t>
            </a:r>
            <a:r>
              <a:rPr lang="zh-CN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描写角度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的差异。（</a:t>
            </a:r>
            <a:r>
              <a:rPr lang="en-US" altLang="zh-CN" kern="0" dirty="0">
                <a:latin typeface="Times New Roman" panose="02020603050405020304" pitchFamily="18" charset="0"/>
              </a:rPr>
              <a:t>5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分</a:t>
            </a:r>
            <a:r>
              <a:rPr lang="zh-CN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）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2230" y="5734685"/>
            <a:ext cx="100876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深入研究写作手法，指向：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、归纳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多种手法</a:t>
            </a:r>
            <a:r>
              <a:rPr lang="zh-CN" altLang="en-US" sz="2000" b="1" dirty="0" smtClean="0"/>
              <a:t>，要求找全；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、对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某一种突出手法</a:t>
            </a:r>
            <a:r>
              <a:rPr lang="zh-CN" altLang="en-US" sz="2000" b="1" dirty="0" smtClean="0"/>
              <a:t>进行深入的分析，研究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其特色</a:t>
            </a:r>
            <a:r>
              <a:rPr lang="zh-CN" altLang="en-US" sz="2000" b="1" dirty="0" smtClean="0"/>
              <a:t>或在不同诗歌中的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细微差异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210" y="3281082"/>
            <a:ext cx="4059790" cy="357691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03901" y="1748043"/>
            <a:ext cx="326243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/>
              <a:t>诗歌</a:t>
            </a:r>
            <a:r>
              <a:rPr lang="zh-CN" altLang="en-US" sz="4800" b="1" dirty="0" smtClean="0"/>
              <a:t>鉴赏题</a:t>
            </a:r>
            <a:endParaRPr lang="en-US" altLang="zh-CN" sz="4800" b="1" dirty="0" smtClean="0"/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     之手法技巧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76225" y="3470275"/>
            <a:ext cx="1087691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深入研究写作手法，指向：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、归纳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多种手法</a:t>
            </a:r>
            <a:r>
              <a:rPr lang="zh-CN" altLang="en-US" sz="3200" b="1" dirty="0" smtClean="0"/>
              <a:t>，要求找全；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en-US" altLang="zh-CN" sz="3200" b="1" dirty="0" smtClean="0"/>
              <a:t>2</a:t>
            </a:r>
            <a:r>
              <a:rPr lang="zh-CN" altLang="en-US" sz="3200" b="1" dirty="0"/>
              <a:t>、对</a:t>
            </a:r>
            <a:r>
              <a:rPr lang="zh-CN" altLang="en-US" sz="3200" b="1" dirty="0">
                <a:solidFill>
                  <a:srgbClr val="FF0000"/>
                </a:solidFill>
              </a:rPr>
              <a:t>某一种突出手法</a:t>
            </a:r>
            <a:r>
              <a:rPr lang="zh-CN" altLang="en-US" sz="3200" b="1" dirty="0"/>
              <a:t>进行深入的分析，研究</a:t>
            </a:r>
            <a:r>
              <a:rPr lang="zh-CN" altLang="en-US" sz="3200" b="1" dirty="0">
                <a:solidFill>
                  <a:srgbClr val="FF0000"/>
                </a:solidFill>
              </a:rPr>
              <a:t>其特色</a:t>
            </a:r>
            <a:r>
              <a:rPr lang="zh-CN" altLang="en-US" sz="3200" b="1" dirty="0"/>
              <a:t>或在不同诗歌中的</a:t>
            </a:r>
            <a:r>
              <a:rPr lang="zh-CN" altLang="en-US" sz="3200" b="1" dirty="0">
                <a:solidFill>
                  <a:srgbClr val="FF0000"/>
                </a:solidFill>
              </a:rPr>
              <a:t>细微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差异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326098" y="448165"/>
            <a:ext cx="1008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(</a:t>
            </a:r>
            <a:r>
              <a:rPr lang="zh-CN" altLang="en-US" sz="4000" dirty="0" smtClean="0">
                <a:solidFill>
                  <a:srgbClr val="FF0000"/>
                </a:solidFill>
              </a:rPr>
              <a:t>二</a:t>
            </a:r>
            <a:r>
              <a:rPr lang="en-US" altLang="zh-CN" sz="4000" dirty="0" smtClean="0">
                <a:solidFill>
                  <a:srgbClr val="FF0000"/>
                </a:solidFill>
              </a:rPr>
              <a:t>)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58064" y="490354"/>
            <a:ext cx="50107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zh-CN" altLang="en-US" sz="2800" b="1" dirty="0"/>
              <a:t>归纳</a:t>
            </a:r>
            <a:r>
              <a:rPr lang="zh-CN" altLang="en-US" sz="2800" b="1" dirty="0">
                <a:solidFill>
                  <a:srgbClr val="FF0000"/>
                </a:solidFill>
              </a:rPr>
              <a:t>多种手法</a:t>
            </a:r>
            <a:r>
              <a:rPr lang="zh-CN" altLang="en-US" sz="2800" b="1" dirty="0"/>
              <a:t>，要求找全；</a:t>
            </a:r>
            <a:endParaRPr lang="en-US" altLang="zh-CN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072342" y="1307523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常考常练之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“套板反应”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632661" y="2186248"/>
            <a:ext cx="4785284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古人古事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————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用典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想象回忆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————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虚实结合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chemeClr val="tx1"/>
                </a:solidFill>
              </a:rPr>
              <a:t>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个景物意象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——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借景抒情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</a:rPr>
              <a:t>酒与情感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————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直抒胸臆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</a:rPr>
              <a:t>静景变动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————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动静结合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结尾写景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————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以景结情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松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竹梅等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托物言志、象征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正反两面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————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对比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740" y="571500"/>
            <a:ext cx="1145413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355" indent="-173355" algn="just">
              <a:spcAft>
                <a:spcPts val="0"/>
              </a:spcAft>
            </a:pPr>
            <a:r>
              <a:rPr lang="zh-CN" altLang="zh-CN" sz="24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（</a:t>
            </a:r>
            <a:r>
              <a:rPr lang="en-US" altLang="zh-CN" sz="2400" b="1" kern="100" dirty="0">
                <a:solidFill>
                  <a:srgbClr val="1D41D5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2021</a:t>
            </a:r>
            <a:r>
              <a:rPr lang="zh-CN" altLang="zh-CN" sz="2400" b="1" kern="100" dirty="0">
                <a:solidFill>
                  <a:srgbClr val="1D41D5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•效实模拟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）阅读下面这首诗，完成下面各题。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marL="172720"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                </a:t>
            </a:r>
            <a:r>
              <a:rPr lang="zh-CN" altLang="zh-CN" sz="2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对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酒行•巴陵</a:t>
            </a:r>
            <a:r>
              <a:rPr lang="zh-CN" altLang="zh-CN" sz="2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作</a:t>
            </a:r>
            <a:r>
              <a:rPr lang="en-US" altLang="zh-CN" sz="2400" kern="100" dirty="0" smtClean="0">
                <a:latin typeface="Times New Roman" panose="02020603050405020304" pitchFamily="18" charset="0"/>
              </a:rPr>
              <a:t>       </a:t>
            </a:r>
            <a:r>
              <a:rPr lang="zh-CN" altLang="zh-CN" sz="2400" kern="1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唐</a:t>
            </a:r>
            <a:r>
              <a:rPr lang="zh-CN" altLang="zh-CN" sz="2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•张说</a:t>
            </a:r>
            <a:r>
              <a:rPr lang="en-US" altLang="zh-CN" sz="2400" kern="100" baseline="30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endParaRPr lang="zh-CN" altLang="zh-CN" sz="2400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2720" algn="ctr"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留侯封万户，园令</a:t>
            </a:r>
            <a:r>
              <a:rPr lang="en-US" altLang="zh-CN" sz="2400" kern="100" baseline="30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zh-CN" sz="2400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寿千金。</a:t>
            </a:r>
            <a:endParaRPr lang="zh-CN" altLang="zh-CN" sz="2400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2720" algn="ctr"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本为成王业，初由赋上林。</a:t>
            </a:r>
            <a:endParaRPr lang="zh-CN" altLang="zh-CN" sz="2400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2720" algn="ctr"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繁荣安足恃，霜露递</a:t>
            </a:r>
            <a:r>
              <a:rPr lang="en-US" altLang="zh-CN" sz="2400" kern="100" baseline="30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③</a:t>
            </a:r>
            <a:r>
              <a:rPr lang="zh-CN" altLang="zh-CN" sz="2400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相寻。</a:t>
            </a:r>
            <a:endParaRPr lang="zh-CN" altLang="zh-CN" sz="2400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2720" algn="ctr"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鸟哭楚山外，猿啼湘水阴。</a:t>
            </a:r>
            <a:endParaRPr lang="zh-CN" altLang="zh-CN" sz="2400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2720" algn="ctr"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梦中城阙近，天畔海云深。</a:t>
            </a:r>
            <a:endParaRPr lang="zh-CN" altLang="zh-CN" sz="2400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2720" algn="ctr"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空对忘忧酌，离忧不去心。</a:t>
            </a:r>
            <a:endParaRPr lang="zh-CN" altLang="zh-CN" sz="2400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2720" algn="just"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【注】</a:t>
            </a:r>
            <a:r>
              <a:rPr lang="en-US" altLang="zh-CN" sz="24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①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张说：字说之，三度为相，三度被贬。本诗为开元三年（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715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）第三次被贬岳州所作。</a:t>
            </a:r>
            <a:r>
              <a:rPr lang="en-US" altLang="zh-CN" sz="24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②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园令：汉代守护陵寝的官，这里指司马相如。</a:t>
            </a:r>
            <a:r>
              <a:rPr lang="en-US" altLang="zh-CN" sz="24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③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递：依次。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marL="172720" algn="just">
              <a:spcAft>
                <a:spcPts val="0"/>
              </a:spcAft>
            </a:pP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2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）简析本诗主要的艺术手法</a:t>
            </a:r>
            <a:r>
              <a:rPr lang="zh-CN" altLang="zh-CN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。</a:t>
            </a:r>
            <a:endParaRPr lang="zh-CN" altLang="zh-CN" sz="2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050" y="4651375"/>
            <a:ext cx="11847830" cy="22453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①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用典。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以留侯张良和司马相如自比，表明了自己的才华和建功立业的理想。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②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借景抒情（融情于景、触景生情）。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在岳州终日听着鸟的凄啼和猿的哀鸣，表达了谪居岳州的苦闷忧愁。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③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（虚实）对比。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在梦里城阙就在附近，现实京城却在远在云海之外，梦与现实形成鲜明对比，表达无尽的失意。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④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直抒胸臆（卒章显志）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，结尾直言借酒浇愁，离忧依旧。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510" y="497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训练题：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2304" y="49779"/>
            <a:ext cx="50107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zh-CN" altLang="en-US" sz="2800" b="1" dirty="0"/>
              <a:t>归纳</a:t>
            </a:r>
            <a:r>
              <a:rPr lang="zh-CN" altLang="en-US" sz="2800" b="1" dirty="0">
                <a:solidFill>
                  <a:srgbClr val="FF0000"/>
                </a:solidFill>
              </a:rPr>
              <a:t>多种手法</a:t>
            </a:r>
            <a:r>
              <a:rPr lang="zh-CN" altLang="en-US" sz="2800" b="1" dirty="0"/>
              <a:t>，要求找全；</a:t>
            </a: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7F1F-7EF8-4874-90CD-2B0FB8E7C17D}" type="slidenum">
              <a:rPr lang="en-US" altLang="zh-CN"/>
            </a:fld>
            <a:endParaRPr lang="en-US" altLang="zh-CN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661218"/>
            <a:ext cx="7792787" cy="48861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（一）抒情手法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u="sng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直接抒情（直抒胸臆）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 b="1" u="sng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间接</a:t>
            </a:r>
            <a:r>
              <a:rPr lang="zh-CN" altLang="en-US" sz="20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抒情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两种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880" y="9628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诗歌手法核心知识网络：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1253095"/>
            <a:ext cx="7359534" cy="10895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（二）修辞</a:t>
            </a:r>
            <a:r>
              <a:rPr lang="zh-CN" altLang="en-US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手法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主要有：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2400" b="1" u="sng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比喻</a:t>
            </a:r>
            <a:r>
              <a:rPr lang="zh-CN" altLang="en-US" sz="2400" b="1" u="sng" dirty="0" smtClean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2400" b="1" u="sng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借代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2400" b="1" u="sng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比拟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2400" b="1" u="sng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夸张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4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2400" b="1" u="sng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对偶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2400" b="1" u="sng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反问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2400" b="1" u="sng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设问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2400" b="1" u="sng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双关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564178" y="2541057"/>
            <a:ext cx="8702040" cy="36871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楷体_GB2312" pitchFamily="49" charset="-122"/>
              </a:rPr>
              <a:t>（三）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描写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手法及</a:t>
            </a:r>
            <a:r>
              <a:rPr lang="zh-CN" altLang="en-US" sz="2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表现</a:t>
            </a:r>
            <a:r>
              <a:rPr lang="zh-CN" altLang="en-US" sz="2400" b="1" dirty="0">
                <a:solidFill>
                  <a:srgbClr val="FF0000"/>
                </a:solidFill>
                <a:ea typeface="华文新魏" panose="02010800040101010101" pitchFamily="2" charset="-122"/>
              </a:rPr>
              <a:t>手法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主要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有：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u="sng" dirty="0" smtClean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情景交融     </a:t>
            </a:r>
            <a:r>
              <a:rPr lang="en-US" altLang="zh-CN" sz="24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u="sng" dirty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对比烘托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u="sng" dirty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联想想象</a:t>
            </a:r>
            <a:endParaRPr lang="zh-CN" altLang="en-US" sz="2400" b="1" u="sng" dirty="0">
              <a:solidFill>
                <a:srgbClr val="CC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u="sng" dirty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用典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使诗歌语言精炼，内容丰富，增强作品的表现力和感染力。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u="sng" dirty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象征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形象生动具体，化实为虚。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u="sng" dirty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使用叠词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增强韵律感，起强调作用。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u="sng" dirty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托物言志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感物抒怀，隐讳地表情达意，含蓄蕴藉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u="sng" dirty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细节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真实、准确、传神。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u="sng" dirty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白描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即不加渲染烘托，粗笔勾勒，真切深刻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、</a:t>
            </a:r>
            <a:r>
              <a:rPr lang="zh-CN" altLang="en-US" sz="2000" b="1" u="sng" dirty="0">
                <a:solidFill>
                  <a:srgbClr val="FF0066"/>
                </a:solidFill>
              </a:rPr>
              <a:t>衬托</a:t>
            </a:r>
            <a:r>
              <a:rPr lang="zh-CN" altLang="en-US" sz="2000" b="1" dirty="0"/>
              <a:t>：包括</a:t>
            </a:r>
            <a:r>
              <a:rPr lang="zh-CN" altLang="en-US" sz="2000" b="1" u="sng" dirty="0">
                <a:solidFill>
                  <a:srgbClr val="FF0066"/>
                </a:solidFill>
              </a:rPr>
              <a:t>正衬</a:t>
            </a:r>
            <a:r>
              <a:rPr lang="zh-CN" altLang="en-US" sz="2000" b="1" dirty="0"/>
              <a:t>和</a:t>
            </a:r>
            <a:r>
              <a:rPr lang="zh-CN" altLang="en-US" sz="2000" b="1" u="sng" dirty="0">
                <a:solidFill>
                  <a:srgbClr val="FF0066"/>
                </a:solidFill>
              </a:rPr>
              <a:t>反衬</a:t>
            </a:r>
            <a:r>
              <a:rPr lang="zh-CN" altLang="en-US" sz="2000" b="1" dirty="0"/>
              <a:t>，反衬又有</a:t>
            </a:r>
            <a:r>
              <a:rPr lang="zh-CN" altLang="en-US" sz="2000" b="1" u="sng" dirty="0">
                <a:solidFill>
                  <a:srgbClr val="FF0066"/>
                </a:solidFill>
              </a:rPr>
              <a:t>动静衬</a:t>
            </a:r>
            <a:r>
              <a:rPr lang="zh-CN" altLang="en-US" sz="2000" b="1" dirty="0"/>
              <a:t>、</a:t>
            </a:r>
            <a:r>
              <a:rPr lang="zh-CN" altLang="en-US" sz="2000" b="1" u="sng" dirty="0">
                <a:solidFill>
                  <a:srgbClr val="FF0066"/>
                </a:solidFill>
              </a:rPr>
              <a:t>声寂衬</a:t>
            </a:r>
            <a:r>
              <a:rPr lang="zh-CN" altLang="en-US" sz="2000" b="1" dirty="0"/>
              <a:t>、</a:t>
            </a:r>
            <a:r>
              <a:rPr lang="zh-CN" altLang="en-US" sz="2000" b="1" u="sng" dirty="0">
                <a:solidFill>
                  <a:srgbClr val="FF0066"/>
                </a:solidFill>
              </a:rPr>
              <a:t>以乐景衬哀情</a:t>
            </a:r>
            <a:r>
              <a:rPr lang="zh-CN" altLang="en-US" sz="2000" b="1" dirty="0"/>
              <a:t>等。</a:t>
            </a:r>
            <a:endParaRPr lang="zh-CN" altLang="en-US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11</a:t>
            </a:r>
            <a:r>
              <a:rPr lang="zh-CN" altLang="en-US" sz="2000" b="1" dirty="0" smtClean="0"/>
              <a:t>、</a:t>
            </a:r>
            <a:r>
              <a:rPr lang="zh-CN" altLang="en-US" sz="2000" b="1" u="sng" dirty="0">
                <a:solidFill>
                  <a:srgbClr val="FF0066"/>
                </a:solidFill>
              </a:rPr>
              <a:t>动静结合</a:t>
            </a:r>
            <a:r>
              <a:rPr lang="zh-CN" altLang="en-US" sz="2000" b="1" dirty="0"/>
              <a:t>，以静写动以动写静，以动衬静。</a:t>
            </a:r>
            <a:endParaRPr lang="zh-CN" altLang="en-US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12</a:t>
            </a:r>
            <a:r>
              <a:rPr lang="zh-CN" altLang="en-US" sz="2000" b="1" dirty="0" smtClean="0"/>
              <a:t>、</a:t>
            </a:r>
            <a:r>
              <a:rPr lang="zh-CN" altLang="en-US" sz="2000" b="1" u="sng" dirty="0">
                <a:solidFill>
                  <a:srgbClr val="FF0066"/>
                </a:solidFill>
              </a:rPr>
              <a:t>虚实</a:t>
            </a:r>
            <a:r>
              <a:rPr lang="zh-CN" altLang="en-US" sz="2000" b="1" u="sng" dirty="0" smtClean="0">
                <a:solidFill>
                  <a:srgbClr val="FF0066"/>
                </a:solidFill>
              </a:rPr>
              <a:t>结合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虚写主要为想象、回忆等情形。</a:t>
            </a:r>
            <a:endParaRPr lang="zh-CN" altLang="en-US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13</a:t>
            </a:r>
            <a:r>
              <a:rPr lang="zh-CN" altLang="en-US" sz="2000" b="1" dirty="0" smtClean="0"/>
              <a:t>、</a:t>
            </a:r>
            <a:r>
              <a:rPr lang="zh-CN" altLang="en-US" sz="2000" b="1" u="sng" dirty="0">
                <a:solidFill>
                  <a:srgbClr val="FF0066"/>
                </a:solidFill>
              </a:rPr>
              <a:t>色彩的渲染</a:t>
            </a:r>
            <a:r>
              <a:rPr lang="zh-CN" altLang="en-US" sz="2000" b="1" dirty="0"/>
              <a:t>。色彩的渲染可以传达出愉快的情感，也可以反衬感伤之情。</a:t>
            </a:r>
            <a:endParaRPr lang="zh-CN" altLang="en-US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14</a:t>
            </a:r>
            <a:r>
              <a:rPr lang="zh-CN" altLang="en-US" sz="2000" b="1" dirty="0" smtClean="0"/>
              <a:t>、</a:t>
            </a:r>
            <a:r>
              <a:rPr lang="zh-CN" altLang="en-US" sz="2000" b="1" u="sng" dirty="0">
                <a:solidFill>
                  <a:srgbClr val="FF0066"/>
                </a:solidFill>
              </a:rPr>
              <a:t>观察角度的变化</a:t>
            </a:r>
            <a:r>
              <a:rPr lang="zh-CN" altLang="en-US" sz="2000" b="1" dirty="0"/>
              <a:t>。俯视，仰视，远眺，近看，由远到近或由上而下。 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f6071269-5d9d-432e-acee-2957f18f513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7598</Words>
  <Application>WPS 演示</Application>
  <PresentationFormat>自定义</PresentationFormat>
  <Paragraphs>662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2" baseType="lpstr">
      <vt:lpstr>Arial</vt:lpstr>
      <vt:lpstr>宋体</vt:lpstr>
      <vt:lpstr>Wingdings</vt:lpstr>
      <vt:lpstr>黑体</vt:lpstr>
      <vt:lpstr>楷体</vt:lpstr>
      <vt:lpstr>Times New Roman</vt:lpstr>
      <vt:lpstr>新宋体</vt:lpstr>
      <vt:lpstr>华文楷体</vt:lpstr>
      <vt:lpstr>Cambria Math</vt:lpstr>
      <vt:lpstr>华文新魏</vt:lpstr>
      <vt:lpstr>楷体_GB2312</vt:lpstr>
      <vt:lpstr>Calibri</vt:lpstr>
      <vt:lpstr>微软雅黑</vt:lpstr>
      <vt:lpstr>Arial Unicode MS</vt:lpstr>
      <vt:lpstr>Calibri Light</vt:lpstr>
      <vt:lpstr>等线</vt:lpstr>
      <vt:lpstr>ˎ̥</vt:lpstr>
      <vt:lpstr>Segoe Print</vt:lpstr>
      <vt:lpstr>方正隶书繁体</vt:lpstr>
      <vt:lpstr>隶书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creator>BOSSPPT 2017-2018</dc:creator>
  <cp:keywords>BOSSPPT顶尖职业文案</cp:keywords>
  <dc:description>BOSSPPT致力于提供高质量，有品质的模板，拒绝垃圾模板！
本模板由bossppt设计师制作或制作师二次制作整理，bossppt为此花费了大量心血。
如果非本店购买，请直接向盗版店进行索赔。
本店淘宝唯一购买网址：https://chinappt.taobao.com</dc:description>
  <dc:subject>BOSSPPT 2017-2018</dc:subject>
  <cp:category>店铺： BOSSPPT顶尖职业文案</cp:category>
  <cp:lastModifiedBy>ljg</cp:lastModifiedBy>
  <cp:revision>232</cp:revision>
  <dcterms:created xsi:type="dcterms:W3CDTF">2019-09-18T07:41:00Z</dcterms:created>
  <dcterms:modified xsi:type="dcterms:W3CDTF">2021-06-01T06:22:07Z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9A9DAD7025944AF2942BBC622591ACD9</vt:lpwstr>
  </property>
</Properties>
</file>