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57" r:id="rId4"/>
    <p:sldId id="261" r:id="rId5"/>
    <p:sldId id="317" r:id="rId6"/>
    <p:sldId id="318" r:id="rId7"/>
    <p:sldId id="280" r:id="rId8"/>
    <p:sldId id="320" r:id="rId9"/>
    <p:sldId id="321" r:id="rId10"/>
    <p:sldId id="389" r:id="rId11"/>
    <p:sldId id="262" r:id="rId12"/>
    <p:sldId id="354" r:id="rId13"/>
    <p:sldId id="372" r:id="rId14"/>
    <p:sldId id="373" r:id="rId15"/>
    <p:sldId id="374" r:id="rId16"/>
    <p:sldId id="375" r:id="rId17"/>
    <p:sldId id="319" r:id="rId18"/>
    <p:sldId id="338" r:id="rId19"/>
    <p:sldId id="335" r:id="rId20"/>
    <p:sldId id="337" r:id="rId21"/>
    <p:sldId id="340" r:id="rId22"/>
    <p:sldId id="339" r:id="rId23"/>
    <p:sldId id="336" r:id="rId24"/>
    <p:sldId id="266" r:id="rId25"/>
    <p:sldId id="285" r:id="rId26"/>
    <p:sldId id="286" r:id="rId27"/>
    <p:sldId id="28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38FE"/>
    <a:srgbClr val="FFFFFF"/>
    <a:srgbClr val="0B5FD1"/>
    <a:srgbClr val="AA8B38"/>
    <a:srgbClr val="D7ADAD"/>
    <a:srgbClr val="FF4537"/>
    <a:srgbClr val="E8BE4F"/>
    <a:srgbClr val="FEC337"/>
    <a:srgbClr val="D9D9D9"/>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6"/>
        <p:guide pos="386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7" Type="http://schemas.openxmlformats.org/officeDocument/2006/relationships/tags" Target="../tags/tag3.xml"/><Relationship Id="rId6" Type="http://schemas.openxmlformats.org/officeDocument/2006/relationships/image" Target="../media/image3.jpeg"/><Relationship Id="rId5" Type="http://schemas.openxmlformats.org/officeDocument/2006/relationships/tags" Target="../tags/tag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2.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2.png"/><Relationship Id="rId5" Type="http://schemas.openxmlformats.org/officeDocument/2006/relationships/tags" Target="../tags/tag17.xml"/><Relationship Id="rId4" Type="http://schemas.openxmlformats.org/officeDocument/2006/relationships/image" Target="../media/image4.png"/><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4.png"/><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2.png"/><Relationship Id="rId5" Type="http://schemas.openxmlformats.org/officeDocument/2006/relationships/tags" Target="../tags/tag33.xml"/><Relationship Id="rId4" Type="http://schemas.openxmlformats.org/officeDocument/2006/relationships/image" Target="../media/image4.png"/><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2.png"/><Relationship Id="rId5" Type="http://schemas.openxmlformats.org/officeDocument/2006/relationships/tags" Target="../tags/tag42.xml"/><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2.png"/><Relationship Id="rId5" Type="http://schemas.openxmlformats.org/officeDocument/2006/relationships/tags" Target="../tags/tag51.xml"/><Relationship Id="rId4" Type="http://schemas.openxmlformats.org/officeDocument/2006/relationships/image" Target="../media/image4.png"/><Relationship Id="rId3" Type="http://schemas.openxmlformats.org/officeDocument/2006/relationships/tags" Target="../tags/tag50.xml"/><Relationship Id="rId2" Type="http://schemas.openxmlformats.org/officeDocument/2006/relationships/tags" Target="../tags/tag49.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image" Target="../media/image9.png"/><Relationship Id="rId5" Type="http://schemas.openxmlformats.org/officeDocument/2006/relationships/tags" Target="../tags/tag62.xml"/><Relationship Id="rId4" Type="http://schemas.openxmlformats.org/officeDocument/2006/relationships/image" Target="../media/image8.png"/><Relationship Id="rId3" Type="http://schemas.openxmlformats.org/officeDocument/2006/relationships/tags" Target="../tags/tag61.xml"/><Relationship Id="rId2" Type="http://schemas.openxmlformats.org/officeDocument/2006/relationships/tags" Target="../tags/tag60.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29bd3330242fb01722d80b824ebe21ff"/>
          <p:cNvPicPr>
            <a:picLocks noChangeAspect="1"/>
          </p:cNvPicPr>
          <p:nvPr>
            <p:custDataLst>
              <p:tags r:id="rId2"/>
            </p:custDataLst>
          </p:nvPr>
        </p:nvPicPr>
        <p:blipFill>
          <a:blip r:embed="rId3"/>
          <a:stretch>
            <a:fillRect/>
          </a:stretch>
        </p:blipFill>
        <p:spPr>
          <a:xfrm>
            <a:off x="609600" y="685800"/>
            <a:ext cx="5486400" cy="5486400"/>
          </a:xfrm>
          <a:prstGeom prst="rect">
            <a:avLst/>
          </a:prstGeom>
        </p:spPr>
      </p:pic>
      <p:pic>
        <p:nvPicPr>
          <p:cNvPr id="6" name="图片 5" descr="1_pic_quater_right_down"/>
          <p:cNvPicPr>
            <a:picLocks noChangeAspect="1"/>
          </p:cNvPicPr>
          <p:nvPr/>
        </p:nvPicPr>
        <p:blipFill>
          <a:blip r:embed="rId4"/>
          <a:stretch>
            <a:fillRect/>
          </a:stretch>
        </p:blipFill>
        <p:spPr>
          <a:xfrm>
            <a:off x="11471275" y="0"/>
            <a:ext cx="720090" cy="72009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2" name="标题 4"/>
          <p:cNvSpPr/>
          <p:nvPr>
            <p:ph type="ctrTitle" idx="2" hasCustomPrompt="1"/>
            <p:custDataLst>
              <p:tags r:id="rId5"/>
            </p:custDataLst>
          </p:nvPr>
        </p:nvSpPr>
        <p:spPr>
          <a:xfrm>
            <a:off x="6865374" y="1696722"/>
            <a:ext cx="4481830" cy="1205865"/>
          </a:xfrm>
          <a:blipFill dpi="0" rotWithShape="1">
            <a:blip r:embed="rId6">
              <a:alphaModFix amt="0"/>
            </a:blip>
            <a:srcRect/>
            <a:tile tx="0" ty="0" sx="100000" sy="100000" flip="none" algn="tl"/>
          </a:blipFill>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defRPr>
            </a:lvl1pPr>
          </a:lstStyle>
          <a:p>
            <a:pPr lvl="0"/>
            <a:r>
              <a:rPr>
                <a:sym typeface="+mn-ea"/>
              </a:rPr>
              <a:t>编辑标题</a:t>
            </a:r>
            <a:endParaRPr>
              <a:sym typeface="+mn-ea"/>
            </a:endParaRPr>
          </a:p>
        </p:txBody>
      </p:sp>
      <p:sp>
        <p:nvSpPr>
          <p:cNvPr id="3" name="副标题 5"/>
          <p:cNvSpPr/>
          <p:nvPr>
            <p:ph type="subTitle" idx="3" hasCustomPrompt="1"/>
            <p:custDataLst>
              <p:tags r:id="rId7"/>
            </p:custDataLst>
          </p:nvPr>
        </p:nvSpPr>
        <p:spPr>
          <a:xfrm>
            <a:off x="6865374" y="3057527"/>
            <a:ext cx="4352290" cy="1088390"/>
          </a:xfrm>
        </p:spPr>
        <p:txBody>
          <a:bodyPr vert="horz" wrap="square" lIns="0" tIns="0" rIns="0" bIns="0" rtlCol="0" anchor="t">
            <a:normAutofit/>
          </a:bodyPr>
          <a:lstStyle>
            <a:lvl1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幼圆" panose="02010509060101010101"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6" name="图片 5"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幼圆" panose="02010509060101010101" charset="-122"/>
              </a:defRPr>
            </a:lvl1pPr>
            <a:lvl2pPr>
              <a:defRPr>
                <a:solidFill>
                  <a:schemeClr val="tx1"/>
                </a:solidFill>
                <a:latin typeface="Arial" panose="020B0604020202020204" pitchFamily="34" charset="0"/>
                <a:ea typeface="幼圆" panose="02010509060101010101" charset="-122"/>
              </a:defRPr>
            </a:lvl2pPr>
            <a:lvl3pPr>
              <a:defRPr>
                <a:solidFill>
                  <a:schemeClr val="tx1"/>
                </a:solidFill>
                <a:latin typeface="Arial" panose="020B0604020202020204" pitchFamily="34" charset="0"/>
                <a:ea typeface="幼圆" panose="02010509060101010101" charset="-122"/>
              </a:defRPr>
            </a:lvl3pPr>
            <a:lvl4pPr>
              <a:defRPr>
                <a:solidFill>
                  <a:schemeClr val="tx1"/>
                </a:solidFill>
                <a:latin typeface="Arial" panose="020B0604020202020204" pitchFamily="34" charset="0"/>
                <a:ea typeface="幼圆" panose="02010509060101010101" charset="-122"/>
              </a:defRPr>
            </a:lvl4pPr>
            <a:lvl5pPr>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29bd3330242fb01722d80b824ebe21ff"/>
          <p:cNvPicPr>
            <a:picLocks noChangeAspect="1"/>
          </p:cNvPicPr>
          <p:nvPr>
            <p:custDataLst>
              <p:tags r:id="rId2"/>
            </p:custDataLst>
          </p:nvPr>
        </p:nvPicPr>
        <p:blipFill>
          <a:blip r:embed="rId3"/>
          <a:stretch>
            <a:fillRect/>
          </a:stretch>
        </p:blipFill>
        <p:spPr>
          <a:xfrm>
            <a:off x="609600" y="685800"/>
            <a:ext cx="5486400" cy="5486400"/>
          </a:xfrm>
          <a:prstGeom prst="rect">
            <a:avLst/>
          </a:prstGeom>
        </p:spPr>
      </p:pic>
      <p:pic>
        <p:nvPicPr>
          <p:cNvPr id="6" name="图片 5" descr="1_pic_quater_right_down"/>
          <p:cNvPicPr>
            <a:picLocks noChangeAspect="1"/>
          </p:cNvPicPr>
          <p:nvPr/>
        </p:nvPicPr>
        <p:blipFill>
          <a:blip r:embed="rId4"/>
          <a:stretch>
            <a:fillRect/>
          </a:stretch>
        </p:blipFill>
        <p:spPr>
          <a:xfrm>
            <a:off x="11471275"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7" name="文本占位符 2"/>
          <p:cNvSpPr/>
          <p:nvPr>
            <p:ph type="body" idx="1" hasCustomPrompt="1"/>
            <p:custDataLst>
              <p:tags r:id="rId5"/>
            </p:custDataLst>
          </p:nvPr>
        </p:nvSpPr>
        <p:spPr>
          <a:xfrm>
            <a:off x="6604053" y="3436286"/>
            <a:ext cx="4826038" cy="1326554"/>
          </a:xfrm>
        </p:spPr>
        <p:txBody>
          <a:bodyPr vert="horz" wrap="square" lIns="0" tIns="0" rIns="0" bIns="0" rtlCol="0" anchor="t">
            <a:normAutofit/>
          </a:bodyPr>
          <a:lstStyle>
            <a:lvl1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20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幼圆" panose="02010509060101010101"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4"/>
          <p:cNvSpPr/>
          <p:nvPr>
            <p:ph type="title" hasCustomPrompt="1"/>
            <p:custDataLst>
              <p:tags r:id="rId6"/>
            </p:custDataLst>
          </p:nvPr>
        </p:nvSpPr>
        <p:spPr>
          <a:xfrm>
            <a:off x="6604053" y="2095166"/>
            <a:ext cx="4825403" cy="1204595"/>
          </a:xfrm>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3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0_pic_quater_right_down"/>
          <p:cNvPicPr>
            <a:picLocks noChangeAspect="1"/>
          </p:cNvPicPr>
          <p:nvPr>
            <p:custDataLst>
              <p:tags r:id="rId2"/>
            </p:custDataLst>
          </p:nvPr>
        </p:nvPicPr>
        <p:blipFill>
          <a:blip r:embed="rId3"/>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4"/>
            </p:custDataLst>
          </p:nvPr>
        </p:nvPicPr>
        <p:blipFill>
          <a:blip r:embed="rId5"/>
          <a:stretch>
            <a:fillRect/>
          </a:stretch>
        </p:blipFill>
        <p:spPr>
          <a:xfrm>
            <a:off x="0" y="6137275"/>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4095" cy="68580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幼圆" panose="0201050906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8565"/>
            <a:ext cx="12192000" cy="182943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left_up"/>
          <p:cNvPicPr>
            <a:picLocks noChangeAspect="1"/>
          </p:cNvPicPr>
          <p:nvPr>
            <p:custDataLst>
              <p:tags r:id="rId3"/>
            </p:custDataLst>
          </p:nvPr>
        </p:nvPicPr>
        <p:blipFill>
          <a:blip r:embed="rId4"/>
          <a:stretch>
            <a:fillRect/>
          </a:stretch>
        </p:blipFill>
        <p:spPr>
          <a:xfrm>
            <a:off x="0" y="0"/>
            <a:ext cx="720090" cy="711200"/>
          </a:xfrm>
          <a:prstGeom prst="rect">
            <a:avLst/>
          </a:prstGeom>
        </p:spPr>
      </p:pic>
      <p:pic>
        <p:nvPicPr>
          <p:cNvPr id="6" name="图片 5" descr="1_pic_quater_right_down"/>
          <p:cNvPicPr>
            <a:picLocks noChangeAspect="1"/>
          </p:cNvPicPr>
          <p:nvPr>
            <p:custDataLst>
              <p:tags r:id="rId5"/>
            </p:custDataLst>
          </p:nvPr>
        </p:nvPicPr>
        <p:blipFill>
          <a:blip r:embed="rId6"/>
          <a:stretch>
            <a:fillRect/>
          </a:stretch>
        </p:blipFill>
        <p:spPr>
          <a:xfrm>
            <a:off x="11471275" y="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up"/>
          <p:cNvPicPr>
            <a:picLocks noChangeAspect="1"/>
          </p:cNvPicPr>
          <p:nvPr>
            <p:custDataLst>
              <p:tags r:id="rId3"/>
            </p:custDataLst>
          </p:nvPr>
        </p:nvPicPr>
        <p:blipFill>
          <a:blip r:embed="rId4"/>
          <a:stretch>
            <a:fillRect/>
          </a:stretch>
        </p:blipFill>
        <p:spPr>
          <a:xfrm>
            <a:off x="11471275" y="6146165"/>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3135"/>
            <a:ext cx="12192000" cy="495109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left_up"/>
          <p:cNvPicPr>
            <a:picLocks noChangeAspect="1"/>
          </p:cNvPicPr>
          <p:nvPr>
            <p:custDataLst>
              <p:tags r:id="rId3"/>
            </p:custDataLst>
          </p:nvPr>
        </p:nvPicPr>
        <p:blipFill>
          <a:blip r:embed="rId4"/>
          <a:stretch>
            <a:fillRect/>
          </a:stretch>
        </p:blipFill>
        <p:spPr>
          <a:xfrm>
            <a:off x="0" y="0"/>
            <a:ext cx="1619885" cy="1600835"/>
          </a:xfrm>
          <a:prstGeom prst="rect">
            <a:avLst/>
          </a:prstGeom>
        </p:spPr>
      </p:pic>
      <p:pic>
        <p:nvPicPr>
          <p:cNvPr id="6" name="图片 5" descr="1_pic_quater_right_down"/>
          <p:cNvPicPr>
            <a:picLocks noChangeAspect="1"/>
          </p:cNvPicPr>
          <p:nvPr>
            <p:custDataLst>
              <p:tags r:id="rId5"/>
            </p:custDataLst>
          </p:nvPr>
        </p:nvPicPr>
        <p:blipFill>
          <a:blip r:embed="rId6"/>
          <a:stretch>
            <a:fillRect/>
          </a:stretch>
        </p:blipFill>
        <p:spPr>
          <a:xfrm>
            <a:off x="10571480" y="0"/>
            <a:ext cx="1619885" cy="161988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7" name="图片 6"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pic_half_left"/>
          <p:cNvPicPr>
            <a:picLocks noChangeAspect="1"/>
          </p:cNvPicPr>
          <p:nvPr/>
        </p:nvPicPr>
        <p:blipFill>
          <a:blip r:embed="rId2"/>
          <a:stretch>
            <a:fillRect/>
          </a:stretch>
        </p:blipFill>
        <p:spPr>
          <a:xfrm>
            <a:off x="0" y="1397000"/>
            <a:ext cx="2028825" cy="4064000"/>
          </a:xfrm>
          <a:prstGeom prst="rect">
            <a:avLst/>
          </a:prstGeom>
        </p:spPr>
      </p:pic>
      <p:pic>
        <p:nvPicPr>
          <p:cNvPr id="2" name="图片 1" descr="pic_half_right"/>
          <p:cNvPicPr>
            <a:picLocks noChangeAspect="1"/>
          </p:cNvPicPr>
          <p:nvPr/>
        </p:nvPicPr>
        <p:blipFill>
          <a:blip r:embed="rId3"/>
          <a:stretch>
            <a:fillRect/>
          </a:stretch>
        </p:blipFill>
        <p:spPr>
          <a:xfrm>
            <a:off x="10162540" y="1397000"/>
            <a:ext cx="2028825" cy="4064000"/>
          </a:xfrm>
          <a:prstGeom prst="rect">
            <a:avLst/>
          </a:prstGeom>
        </p:spPr>
      </p:pic>
      <p:sp>
        <p:nvSpPr>
          <p:cNvPr id="7" name="矩形 6"/>
          <p:cNvSpPr/>
          <p:nvPr>
            <p:custDataLst>
              <p:tags r:id="rId4"/>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8" name="标题 5"/>
          <p:cNvSpPr/>
          <p:nvPr>
            <p:ph type="ctrTitle" idx="2" hasCustomPrompt="1"/>
            <p:custDataLst>
              <p:tags r:id="rId5"/>
            </p:custDataLst>
          </p:nvPr>
        </p:nvSpPr>
        <p:spPr>
          <a:xfrm>
            <a:off x="2958440" y="2938575"/>
            <a:ext cx="6536380" cy="2578487"/>
          </a:xfrm>
        </p:spPr>
        <p:txBody>
          <a:bodyPr vert="horz" wrap="square" lIns="0" tIns="0" rIns="0" bIns="0" rtlCol="0" anchor="b"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48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8" name="图片 7"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幼圆" panose="02010509060101010101" charset="-122"/>
              </a:defRPr>
            </a:lvl1pPr>
            <a:lvl2pPr eaLnBrk="1" fontAlgn="auto" latinLnBrk="0" hangingPunct="1">
              <a:defRPr sz="1600">
                <a:solidFill>
                  <a:schemeClr val="tx1"/>
                </a:solidFill>
                <a:latin typeface="Arial" panose="020B0604020202020204" pitchFamily="34" charset="0"/>
                <a:ea typeface="幼圆" panose="02010509060101010101" charset="-122"/>
              </a:defRPr>
            </a:lvl2pPr>
            <a:lvl3pPr eaLnBrk="1" fontAlgn="auto" latinLnBrk="0" hangingPunct="1">
              <a:defRPr sz="1600">
                <a:solidFill>
                  <a:schemeClr val="tx1"/>
                </a:solidFill>
                <a:latin typeface="Arial" panose="020B0604020202020204" pitchFamily="34" charset="0"/>
                <a:ea typeface="幼圆" panose="02010509060101010101" charset="-122"/>
              </a:defRPr>
            </a:lvl3pPr>
            <a:lvl4pPr eaLnBrk="1" fontAlgn="auto" latinLnBrk="0" hangingPunct="1">
              <a:defRPr sz="1600">
                <a:solidFill>
                  <a:schemeClr val="tx1"/>
                </a:solidFill>
                <a:latin typeface="Arial" panose="020B0604020202020204" pitchFamily="34" charset="0"/>
                <a:ea typeface="幼圆" panose="02010509060101010101" charset="-122"/>
              </a:defRPr>
            </a:lvl4pPr>
            <a:lvl5pPr eaLnBrk="1" fontAlgn="auto" latinLnBrk="0" hangingPunct="1">
              <a:defRPr sz="160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10" name="图片 9"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幼圆"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29bd3330242fb01722d80b824ebe21ff"/>
          <p:cNvPicPr>
            <a:picLocks noChangeAspect="1"/>
          </p:cNvPicPr>
          <p:nvPr/>
        </p:nvPicPr>
        <p:blipFill>
          <a:blip r:embed="rId2"/>
          <a:stretch>
            <a:fillRect/>
          </a:stretch>
        </p:blipFill>
        <p:spPr>
          <a:xfrm>
            <a:off x="304800" y="1234440"/>
            <a:ext cx="4388485" cy="4388485"/>
          </a:xfrm>
          <a:prstGeom prst="rect">
            <a:avLst/>
          </a:prstGeom>
        </p:spPr>
      </p:pic>
      <p:pic>
        <p:nvPicPr>
          <p:cNvPr id="6" name="图片 5" descr="1_pic_quater_right_up"/>
          <p:cNvPicPr>
            <a:picLocks noChangeAspect="1"/>
          </p:cNvPicPr>
          <p:nvPr/>
        </p:nvPicPr>
        <p:blipFill>
          <a:blip r:embed="rId3"/>
          <a:stretch>
            <a:fillRect/>
          </a:stretch>
        </p:blipFill>
        <p:spPr>
          <a:xfrm>
            <a:off x="11471275" y="6137275"/>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8" name="图片 7"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幼圆" panose="0201050906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7" name="图片 6"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幼圆" panose="02010509060101010101" charset="-122"/>
              </a:defRPr>
            </a:lvl1pPr>
            <a:lvl2pPr indent="0" eaLnBrk="1" fontAlgn="auto" latinLnBrk="0" hangingPunct="1">
              <a:defRPr>
                <a:solidFill>
                  <a:schemeClr val="tx1"/>
                </a:solidFill>
                <a:latin typeface="Arial" panose="020B0604020202020204" pitchFamily="34" charset="0"/>
                <a:ea typeface="幼圆" panose="02010509060101010101" charset="-122"/>
              </a:defRPr>
            </a:lvl2pPr>
            <a:lvl3pPr indent="0" eaLnBrk="1" fontAlgn="auto" latinLnBrk="0" hangingPunct="1">
              <a:defRPr>
                <a:solidFill>
                  <a:schemeClr val="tx1"/>
                </a:solidFill>
                <a:latin typeface="Arial" panose="020B0604020202020204" pitchFamily="34" charset="0"/>
                <a:ea typeface="幼圆" panose="02010509060101010101" charset="-122"/>
              </a:defRPr>
            </a:lvl3pPr>
            <a:lvl4pPr indent="0" eaLnBrk="1" fontAlgn="auto" latinLnBrk="0" hangingPunct="1">
              <a:defRPr>
                <a:solidFill>
                  <a:schemeClr val="tx1"/>
                </a:solidFill>
                <a:latin typeface="Arial" panose="020B0604020202020204" pitchFamily="34" charset="0"/>
                <a:ea typeface="幼圆" panose="02010509060101010101" charset="-122"/>
              </a:defRPr>
            </a:lvl4pPr>
            <a:lvl5pPr indent="0" eaLnBrk="1" fontAlgn="auto" latinLnBrk="0" hangingPunct="1">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70.xml"/><Relationship Id="rId20" Type="http://schemas.openxmlformats.org/officeDocument/2006/relationships/tags" Target="../tags/tag69.xml"/><Relationship Id="rId2" Type="http://schemas.openxmlformats.org/officeDocument/2006/relationships/slideLayout" Target="../slideLayouts/slideLayout2.xml"/><Relationship Id="rId19" Type="http://schemas.openxmlformats.org/officeDocument/2006/relationships/tags" Target="../tags/tag6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幼圆"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file:///C:\Users\Lenovo\AppData\Local\Temp\wps\INetCache\aa41d9feef9facea1c4034b4bcf7c0c8" TargetMode="Externa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rcRect b="8148"/>
          <a:stretch>
            <a:fillRect/>
          </a:stretch>
        </p:blipFill>
        <p:spPr>
          <a:xfrm>
            <a:off x="683260" y="524510"/>
            <a:ext cx="4543425" cy="5305425"/>
          </a:xfrm>
          <a:prstGeom prst="rect">
            <a:avLst/>
          </a:prstGeom>
          <a:noFill/>
          <a:ln w="9525">
            <a:noFill/>
          </a:ln>
        </p:spPr>
      </p:pic>
      <p:sp>
        <p:nvSpPr>
          <p:cNvPr id="4" name="标题 3"/>
          <p:cNvSpPr>
            <a:spLocks noGrp="1"/>
          </p:cNvSpPr>
          <p:nvPr>
            <p:ph type="ctrTitle"/>
            <p:custDataLst>
              <p:tags r:id="rId3"/>
            </p:custDataLst>
          </p:nvPr>
        </p:nvSpPr>
        <p:spPr>
          <a:xfrm>
            <a:off x="5438140" y="633095"/>
            <a:ext cx="6225540" cy="2553970"/>
          </a:xfrm>
        </p:spPr>
        <p:txBody>
          <a:bodyPr>
            <a:noAutofit/>
          </a:bodyPr>
          <a:p>
            <a:r>
              <a:rPr lang="zh-CN" altLang="zh-CN" sz="4400"/>
              <a:t>浙江省 Z20 联盟三模</a:t>
            </a:r>
            <a:br>
              <a:rPr lang="zh-CN" altLang="zh-CN" sz="4400"/>
            </a:br>
            <a:r>
              <a:rPr lang="zh-CN" altLang="zh-CN" sz="4400"/>
              <a:t>读后续写讲解</a:t>
            </a:r>
            <a:endParaRPr lang="zh-CN" altLang="zh-CN" sz="4400"/>
          </a:p>
        </p:txBody>
      </p:sp>
      <p:sp>
        <p:nvSpPr>
          <p:cNvPr id="5" name="副标题 4"/>
          <p:cNvSpPr>
            <a:spLocks noGrp="1"/>
          </p:cNvSpPr>
          <p:nvPr>
            <p:ph type="subTitle" idx="1"/>
            <p:custDataLst>
              <p:tags r:id="rId4"/>
            </p:custDataLst>
          </p:nvPr>
        </p:nvSpPr>
        <p:spPr>
          <a:xfrm>
            <a:off x="5730875" y="3642360"/>
            <a:ext cx="5385435" cy="1590675"/>
          </a:xfrm>
        </p:spPr>
        <p:txBody>
          <a:bodyPr>
            <a:prstTxWarp prst="textStop">
              <a:avLst/>
            </a:prstTxWarp>
            <a:normAutofit fontScale="90000" lnSpcReduction="20000"/>
            <a:scene3d>
              <a:camera prst="orthographicFront"/>
              <a:lightRig rig="threePt" dir="t"/>
            </a:scene3d>
          </a:bodyPr>
          <a:p>
            <a:pPr algn="ctr"/>
            <a:r>
              <a:rPr lang="en-US" altLang="zh-CN" sz="4800">
                <a:solidFill>
                  <a:srgbClr val="FF0000"/>
                </a:solidFill>
                <a:effectLst>
                  <a:glow rad="228600">
                    <a:schemeClr val="accent1">
                      <a:satMod val="175000"/>
                      <a:alpha val="40000"/>
                    </a:schemeClr>
                  </a:glow>
                </a:effectLst>
              </a:rPr>
              <a:t>A Magician’s secret</a:t>
            </a:r>
            <a:endParaRPr lang="en-US" altLang="zh-CN" sz="4800">
              <a:solidFill>
                <a:srgbClr val="FF0000"/>
              </a:solidFill>
              <a:effectLst>
                <a:glow rad="228600">
                  <a:schemeClr val="accent1">
                    <a:satMod val="175000"/>
                    <a:alpha val="40000"/>
                  </a:schemeClr>
                </a:glow>
              </a:effectLst>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550545"/>
            <a:ext cx="12016740" cy="953135"/>
          </a:xfrm>
          <a:prstGeom prst="rect">
            <a:avLst/>
          </a:prstGeom>
          <a:noFill/>
        </p:spPr>
        <p:txBody>
          <a:bodyPr wrap="square" rtlCol="0" anchor="t">
            <a:spAutoFit/>
          </a:bodyPr>
          <a:p>
            <a:pPr indent="0"/>
            <a:r>
              <a:rPr lang="en-US" sz="2800">
                <a:latin typeface="Times New Roman" panose="02020603050405020304" charset="0"/>
                <a:ea typeface="宋体" panose="02010600030101010101" pitchFamily="2" charset="-122"/>
                <a:sym typeface="+mn-ea"/>
              </a:rPr>
              <a:t>Paragraph 1:      It was time to put an end to the Magic Marty show._________</a:t>
            </a:r>
            <a:r>
              <a:rPr lang="en-US" sz="2800">
                <a:latin typeface="Times New Roman" panose="02020603050405020304" charset="0"/>
                <a:ea typeface="宋体" panose="02010600030101010101" pitchFamily="2" charset="-122"/>
                <a:sym typeface="+mn-ea"/>
              </a:rPr>
              <a:t>___</a:t>
            </a:r>
            <a:endParaRPr lang="en-US" sz="2800" b="0">
              <a:latin typeface="Times New Roman" panose="02020603050405020304" charset="0"/>
              <a:ea typeface="宋体" panose="02010600030101010101" pitchFamily="2" charset="-122"/>
            </a:endParaRPr>
          </a:p>
          <a:p>
            <a:pPr algn="l">
              <a:buClrTx/>
              <a:buSzTx/>
              <a:buFontTx/>
            </a:pPr>
            <a:r>
              <a:rPr lang="en-US" sz="2800">
                <a:latin typeface="Times New Roman" panose="02020603050405020304" charset="0"/>
                <a:ea typeface="宋体" panose="02010600030101010101" pitchFamily="2" charset="-122"/>
                <a:sym typeface="+mn-ea"/>
              </a:rPr>
              <a:t> </a:t>
            </a:r>
            <a:endParaRPr lang="en-US" altLang="zh-CN" sz="2400" b="1">
              <a:solidFill>
                <a:srgbClr val="0B5FD1"/>
              </a:solidFill>
              <a:sym typeface="+mn-ea"/>
            </a:endParaRPr>
          </a:p>
        </p:txBody>
      </p:sp>
      <p:sp>
        <p:nvSpPr>
          <p:cNvPr id="6" name="文本框 5"/>
          <p:cNvSpPr txBox="1"/>
          <p:nvPr/>
        </p:nvSpPr>
        <p:spPr>
          <a:xfrm>
            <a:off x="177800" y="3549015"/>
            <a:ext cx="11661140" cy="521970"/>
          </a:xfrm>
          <a:prstGeom prst="rect">
            <a:avLst/>
          </a:prstGeom>
          <a:noFill/>
        </p:spPr>
        <p:txBody>
          <a:bodyPr wrap="square" rtlCol="0" anchor="t">
            <a:spAutoFit/>
          </a:bodyPr>
          <a:p>
            <a:pPr lvl="0" algn="l">
              <a:buClrTx/>
              <a:buSzTx/>
              <a:buFontTx/>
            </a:pPr>
            <a:r>
              <a:rPr lang="en-US" sz="2800">
                <a:latin typeface="Times New Roman" panose="02020603050405020304" charset="0"/>
                <a:ea typeface="宋体" panose="02010600030101010101" pitchFamily="2" charset="-122"/>
                <a:sym typeface="+mn-ea"/>
              </a:rPr>
              <a:t>Paragraph 2:     “Wait!” Marty jumped in front of me._________________</a:t>
            </a:r>
            <a:endParaRPr lang="en-US" sz="2800">
              <a:latin typeface="Times New Roman" panose="02020603050405020304" charset="0"/>
              <a:ea typeface="宋体" panose="02010600030101010101" pitchFamily="2" charset="-122"/>
              <a:sym typeface="+mn-ea"/>
            </a:endParaRPr>
          </a:p>
        </p:txBody>
      </p:sp>
      <p:sp>
        <p:nvSpPr>
          <p:cNvPr id="7" name="文本框 6"/>
          <p:cNvSpPr txBox="1"/>
          <p:nvPr/>
        </p:nvSpPr>
        <p:spPr>
          <a:xfrm>
            <a:off x="0" y="1214120"/>
            <a:ext cx="2032000" cy="460375"/>
          </a:xfrm>
          <a:prstGeom prst="rect">
            <a:avLst/>
          </a:prstGeom>
          <a:noFill/>
        </p:spPr>
        <p:txBody>
          <a:bodyPr wrap="square" rtlCol="0">
            <a:spAutoFit/>
          </a:bodyPr>
          <a:p>
            <a:r>
              <a:rPr lang="en-US" altLang="zh-CN" sz="2400" b="1">
                <a:solidFill>
                  <a:srgbClr val="FF0000"/>
                </a:solidFill>
              </a:rPr>
              <a:t>Quetions</a:t>
            </a:r>
            <a:endParaRPr lang="en-US" altLang="zh-CN" sz="2400" b="1">
              <a:solidFill>
                <a:srgbClr val="FF0000"/>
              </a:solidFill>
            </a:endParaRPr>
          </a:p>
        </p:txBody>
      </p:sp>
      <p:sp>
        <p:nvSpPr>
          <p:cNvPr id="8" name="文本框 7"/>
          <p:cNvSpPr txBox="1"/>
          <p:nvPr/>
        </p:nvSpPr>
        <p:spPr>
          <a:xfrm>
            <a:off x="1860550" y="896620"/>
            <a:ext cx="7454900" cy="460375"/>
          </a:xfrm>
          <a:prstGeom prst="rect">
            <a:avLst/>
          </a:prstGeom>
          <a:noFill/>
        </p:spPr>
        <p:txBody>
          <a:bodyPr wrap="square" rtlCol="0">
            <a:spAutoFit/>
          </a:bodyPr>
          <a:p>
            <a:r>
              <a:rPr lang="en-US" altLang="zh-CN" sz="2400" b="1">
                <a:solidFill>
                  <a:srgbClr val="0B5FD1"/>
                </a:solidFill>
              </a:rPr>
              <a:t>1) Did “I” really end the magic show?</a:t>
            </a:r>
            <a:endParaRPr lang="en-US" altLang="zh-CN" sz="2400" b="1">
              <a:solidFill>
                <a:srgbClr val="0B5FD1"/>
              </a:solidFill>
            </a:endParaRPr>
          </a:p>
        </p:txBody>
      </p:sp>
      <p:sp>
        <p:nvSpPr>
          <p:cNvPr id="9" name="文本框 8"/>
          <p:cNvSpPr txBox="1"/>
          <p:nvPr/>
        </p:nvSpPr>
        <p:spPr>
          <a:xfrm>
            <a:off x="1860550" y="3088640"/>
            <a:ext cx="5411470" cy="460375"/>
          </a:xfrm>
          <a:prstGeom prst="rect">
            <a:avLst/>
          </a:prstGeom>
          <a:noFill/>
        </p:spPr>
        <p:txBody>
          <a:bodyPr wrap="none" rtlCol="0" anchor="t">
            <a:spAutoFit/>
          </a:bodyPr>
          <a:p>
            <a:r>
              <a:rPr lang="en-US" altLang="zh-CN" sz="2400" b="1">
                <a:solidFill>
                  <a:srgbClr val="0B5FD1"/>
                </a:solidFill>
                <a:sym typeface="+mn-ea"/>
              </a:rPr>
              <a:t>5) How did he feel? What did he do?</a:t>
            </a:r>
            <a:endParaRPr lang="en-US" altLang="zh-CN" sz="2400" b="1">
              <a:solidFill>
                <a:srgbClr val="0B5FD1"/>
              </a:solidFill>
              <a:sym typeface="+mn-ea"/>
            </a:endParaRPr>
          </a:p>
        </p:txBody>
      </p:sp>
      <p:sp>
        <p:nvSpPr>
          <p:cNvPr id="10" name="文本框 9"/>
          <p:cNvSpPr txBox="1"/>
          <p:nvPr/>
        </p:nvSpPr>
        <p:spPr>
          <a:xfrm>
            <a:off x="1860550" y="2515235"/>
            <a:ext cx="5346700" cy="460375"/>
          </a:xfrm>
          <a:prstGeom prst="rect">
            <a:avLst/>
          </a:prstGeom>
          <a:noFill/>
        </p:spPr>
        <p:txBody>
          <a:bodyPr wrap="none" rtlCol="0" anchor="t">
            <a:spAutoFit/>
          </a:bodyPr>
          <a:p>
            <a:r>
              <a:rPr lang="en-US" altLang="zh-CN" sz="2400" b="1">
                <a:solidFill>
                  <a:srgbClr val="0B5FD1"/>
                </a:solidFill>
                <a:sym typeface="+mn-ea"/>
              </a:rPr>
              <a:t>4) Did Marty discover my intention?</a:t>
            </a:r>
            <a:endParaRPr lang="en-US" altLang="zh-CN" sz="2400" b="1">
              <a:solidFill>
                <a:srgbClr val="0B5FD1"/>
              </a:solidFill>
              <a:sym typeface="+mn-ea"/>
            </a:endParaRPr>
          </a:p>
        </p:txBody>
      </p:sp>
      <p:sp>
        <p:nvSpPr>
          <p:cNvPr id="11" name="文本框 10"/>
          <p:cNvSpPr txBox="1"/>
          <p:nvPr/>
        </p:nvSpPr>
        <p:spPr>
          <a:xfrm>
            <a:off x="1860550" y="1941830"/>
            <a:ext cx="4618355" cy="460375"/>
          </a:xfrm>
          <a:prstGeom prst="rect">
            <a:avLst/>
          </a:prstGeom>
          <a:noFill/>
        </p:spPr>
        <p:txBody>
          <a:bodyPr wrap="none" rtlCol="0" anchor="t">
            <a:spAutoFit/>
          </a:bodyPr>
          <a:p>
            <a:r>
              <a:rPr lang="en-US" altLang="zh-CN" sz="2400" b="1">
                <a:solidFill>
                  <a:srgbClr val="0B5FD1"/>
                </a:solidFill>
                <a:sym typeface="+mn-ea"/>
              </a:rPr>
              <a:t>3) How did everyone respond?</a:t>
            </a:r>
            <a:endParaRPr lang="en-US" altLang="zh-CN" sz="2400" b="1">
              <a:solidFill>
                <a:srgbClr val="0B5FD1"/>
              </a:solidFill>
              <a:sym typeface="+mn-ea"/>
            </a:endParaRPr>
          </a:p>
        </p:txBody>
      </p:sp>
      <p:sp>
        <p:nvSpPr>
          <p:cNvPr id="12" name="文本框 11"/>
          <p:cNvSpPr txBox="1"/>
          <p:nvPr/>
        </p:nvSpPr>
        <p:spPr>
          <a:xfrm>
            <a:off x="1860550" y="1368425"/>
            <a:ext cx="9707880" cy="460375"/>
          </a:xfrm>
          <a:prstGeom prst="rect">
            <a:avLst/>
          </a:prstGeom>
          <a:noFill/>
        </p:spPr>
        <p:txBody>
          <a:bodyPr wrap="none" rtlCol="0" anchor="t">
            <a:spAutoFit/>
          </a:bodyPr>
          <a:p>
            <a:r>
              <a:rPr lang="en-US" altLang="zh-CN" sz="2400" b="1">
                <a:solidFill>
                  <a:srgbClr val="0B5FD1"/>
                </a:solidFill>
                <a:sym typeface="+mn-ea"/>
              </a:rPr>
              <a:t>2) How did I end it? What did I say? What did I do? How did I feel?</a:t>
            </a:r>
            <a:endParaRPr lang="en-US" altLang="zh-CN" sz="2400" b="1">
              <a:solidFill>
                <a:srgbClr val="0B5FD1"/>
              </a:solidFill>
              <a:sym typeface="+mn-ea"/>
            </a:endParaRPr>
          </a:p>
        </p:txBody>
      </p:sp>
      <p:sp>
        <p:nvSpPr>
          <p:cNvPr id="13" name="文本框 12"/>
          <p:cNvSpPr txBox="1"/>
          <p:nvPr/>
        </p:nvSpPr>
        <p:spPr>
          <a:xfrm>
            <a:off x="248920" y="4164965"/>
            <a:ext cx="2032000" cy="460375"/>
          </a:xfrm>
          <a:prstGeom prst="rect">
            <a:avLst/>
          </a:prstGeom>
          <a:noFill/>
        </p:spPr>
        <p:txBody>
          <a:bodyPr wrap="square" rtlCol="0">
            <a:spAutoFit/>
          </a:bodyPr>
          <a:p>
            <a:r>
              <a:rPr lang="en-US" altLang="zh-CN" sz="2400" b="1">
                <a:solidFill>
                  <a:srgbClr val="FF0000"/>
                </a:solidFill>
              </a:rPr>
              <a:t>Quetions</a:t>
            </a:r>
            <a:endParaRPr lang="en-US" altLang="zh-CN" sz="2400" b="1">
              <a:solidFill>
                <a:srgbClr val="FF0000"/>
              </a:solidFill>
            </a:endParaRPr>
          </a:p>
        </p:txBody>
      </p:sp>
      <p:sp>
        <p:nvSpPr>
          <p:cNvPr id="14" name="文本框 13"/>
          <p:cNvSpPr txBox="1"/>
          <p:nvPr/>
        </p:nvSpPr>
        <p:spPr>
          <a:xfrm>
            <a:off x="1861820" y="3987165"/>
            <a:ext cx="10156825" cy="460375"/>
          </a:xfrm>
          <a:prstGeom prst="rect">
            <a:avLst/>
          </a:prstGeom>
          <a:noFill/>
        </p:spPr>
        <p:txBody>
          <a:bodyPr wrap="square" rtlCol="0">
            <a:spAutoFit/>
          </a:bodyPr>
          <a:p>
            <a:r>
              <a:rPr lang="en-US" altLang="zh-CN" sz="2400" b="1">
                <a:solidFill>
                  <a:srgbClr val="0B5FD1"/>
                </a:solidFill>
              </a:rPr>
              <a:t>1) Why did he jump in front of me? What did he want to do ?why?</a:t>
            </a:r>
            <a:endParaRPr lang="en-US" altLang="zh-CN" sz="2400" b="1">
              <a:solidFill>
                <a:srgbClr val="0B5FD1"/>
              </a:solidFill>
            </a:endParaRPr>
          </a:p>
        </p:txBody>
      </p:sp>
      <p:sp>
        <p:nvSpPr>
          <p:cNvPr id="15" name="文本框 14"/>
          <p:cNvSpPr txBox="1"/>
          <p:nvPr/>
        </p:nvSpPr>
        <p:spPr>
          <a:xfrm>
            <a:off x="1860550" y="6263005"/>
            <a:ext cx="6075680" cy="460375"/>
          </a:xfrm>
          <a:prstGeom prst="rect">
            <a:avLst/>
          </a:prstGeom>
          <a:noFill/>
        </p:spPr>
        <p:txBody>
          <a:bodyPr wrap="square" rtlCol="0" anchor="t">
            <a:spAutoFit/>
          </a:bodyPr>
          <a:p>
            <a:pPr lvl="0" algn="l">
              <a:buClrTx/>
              <a:buSzTx/>
              <a:buFontTx/>
            </a:pPr>
            <a:r>
              <a:rPr lang="en-US" altLang="zh-CN" sz="2400" b="1">
                <a:solidFill>
                  <a:srgbClr val="0B5FD1"/>
                </a:solidFill>
                <a:sym typeface="+mn-ea"/>
              </a:rPr>
              <a:t>5) What did the story want to tell us?</a:t>
            </a:r>
            <a:endParaRPr lang="en-US" altLang="zh-CN" sz="2400" b="1">
              <a:solidFill>
                <a:srgbClr val="0B5FD1"/>
              </a:solidFill>
              <a:sym typeface="+mn-ea"/>
            </a:endParaRPr>
          </a:p>
        </p:txBody>
      </p:sp>
      <p:sp>
        <p:nvSpPr>
          <p:cNvPr id="16" name="文本框 15"/>
          <p:cNvSpPr txBox="1"/>
          <p:nvPr/>
        </p:nvSpPr>
        <p:spPr>
          <a:xfrm>
            <a:off x="1860550" y="5710555"/>
            <a:ext cx="9558020" cy="460375"/>
          </a:xfrm>
          <a:prstGeom prst="rect">
            <a:avLst/>
          </a:prstGeom>
          <a:noFill/>
        </p:spPr>
        <p:txBody>
          <a:bodyPr wrap="square" rtlCol="0" anchor="t">
            <a:spAutoFit/>
          </a:bodyPr>
          <a:p>
            <a:pPr lvl="0" algn="l">
              <a:buClrTx/>
              <a:buSzTx/>
              <a:buFontTx/>
            </a:pPr>
            <a:r>
              <a:rPr lang="en-US" altLang="zh-CN" sz="2400" b="1">
                <a:solidFill>
                  <a:srgbClr val="0B5FD1"/>
                </a:solidFill>
                <a:sym typeface="+mn-ea"/>
              </a:rPr>
              <a:t>4) How did everyone respond?</a:t>
            </a:r>
            <a:endParaRPr lang="en-US" altLang="zh-CN" sz="2400" b="1">
              <a:solidFill>
                <a:srgbClr val="0B5FD1"/>
              </a:solidFill>
              <a:sym typeface="+mn-ea"/>
            </a:endParaRPr>
          </a:p>
        </p:txBody>
      </p:sp>
      <p:sp>
        <p:nvSpPr>
          <p:cNvPr id="17" name="文本框 16"/>
          <p:cNvSpPr txBox="1"/>
          <p:nvPr/>
        </p:nvSpPr>
        <p:spPr>
          <a:xfrm>
            <a:off x="1861820" y="5188585"/>
            <a:ext cx="5795645" cy="460375"/>
          </a:xfrm>
          <a:prstGeom prst="rect">
            <a:avLst/>
          </a:prstGeom>
          <a:noFill/>
        </p:spPr>
        <p:txBody>
          <a:bodyPr wrap="square" rtlCol="0" anchor="t">
            <a:spAutoFit/>
          </a:bodyPr>
          <a:p>
            <a:pPr lvl="0" algn="l">
              <a:buClrTx/>
              <a:buSzTx/>
              <a:buFontTx/>
            </a:pPr>
            <a:r>
              <a:rPr lang="en-US" altLang="zh-CN" sz="2400" b="1">
                <a:solidFill>
                  <a:srgbClr val="0B5FD1"/>
                </a:solidFill>
                <a:sym typeface="+mn-ea"/>
              </a:rPr>
              <a:t>3) What was my reponse? </a:t>
            </a:r>
            <a:endParaRPr lang="en-US" altLang="zh-CN" sz="2400" b="1">
              <a:solidFill>
                <a:srgbClr val="0B5FD1"/>
              </a:solidFill>
              <a:sym typeface="+mn-ea"/>
            </a:endParaRPr>
          </a:p>
        </p:txBody>
      </p:sp>
      <p:sp>
        <p:nvSpPr>
          <p:cNvPr id="18" name="文本框 17"/>
          <p:cNvSpPr txBox="1"/>
          <p:nvPr/>
        </p:nvSpPr>
        <p:spPr>
          <a:xfrm>
            <a:off x="1861820" y="4587875"/>
            <a:ext cx="10321925" cy="460375"/>
          </a:xfrm>
          <a:prstGeom prst="rect">
            <a:avLst/>
          </a:prstGeom>
          <a:noFill/>
        </p:spPr>
        <p:txBody>
          <a:bodyPr wrap="square" rtlCol="0" anchor="t">
            <a:spAutoFit/>
          </a:bodyPr>
          <a:p>
            <a:pPr lvl="0" algn="l">
              <a:buClrTx/>
              <a:buSzTx/>
              <a:buFontTx/>
            </a:pPr>
            <a:r>
              <a:rPr lang="en-US" altLang="zh-CN" sz="2400" b="1">
                <a:solidFill>
                  <a:srgbClr val="0B5FD1"/>
                </a:solidFill>
                <a:sym typeface="+mn-ea"/>
              </a:rPr>
              <a:t>2) Did he stop me from telling the secret successfully? why? why not?</a:t>
            </a:r>
            <a:endParaRPr lang="en-US" altLang="zh-CN" sz="2400" b="1">
              <a:solidFill>
                <a:srgbClr val="0B5FD1"/>
              </a:solidFill>
              <a:sym typeface="+mn-ea"/>
            </a:endParaRPr>
          </a:p>
        </p:txBody>
      </p:sp>
      <p:sp>
        <p:nvSpPr>
          <p:cNvPr id="19" name="矩形 18"/>
          <p:cNvSpPr/>
          <p:nvPr/>
        </p:nvSpPr>
        <p:spPr>
          <a:xfrm>
            <a:off x="10172700" y="558609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解读续写首句</a:t>
            </a:r>
            <a:endParaRPr lang="zh-CN" altLang="en-US" sz="3600">
              <a:solidFill>
                <a:schemeClr val="tx1"/>
              </a:solidFill>
              <a:sym typeface="+mn-ea"/>
            </a:endParaRPr>
          </a:p>
        </p:txBody>
      </p:sp>
      <p:sp>
        <p:nvSpPr>
          <p:cNvPr id="20" name="文本框 19"/>
          <p:cNvSpPr txBox="1"/>
          <p:nvPr/>
        </p:nvSpPr>
        <p:spPr>
          <a:xfrm>
            <a:off x="8520430" y="2176145"/>
            <a:ext cx="1828800" cy="1383665"/>
          </a:xfrm>
          <a:prstGeom prst="rect">
            <a:avLst/>
          </a:prstGeom>
          <a:noFill/>
        </p:spPr>
        <p:txBody>
          <a:bodyPr wrap="square" rtlCol="0">
            <a:spAutoFit/>
          </a:bodyPr>
          <a:p>
            <a:r>
              <a:rPr lang="zh-CN" altLang="en-US" sz="2800" b="1">
                <a:solidFill>
                  <a:srgbClr val="FF0000"/>
                </a:solidFill>
              </a:rPr>
              <a:t>回原文去捕捉照应点</a:t>
            </a:r>
            <a:endParaRPr lang="zh-CN" altLang="en-US" sz="2800" b="1">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11" grpId="0"/>
      <p:bldP spid="11" grpId="1"/>
      <p:bldP spid="10" grpId="0"/>
      <p:bldP spid="10" grpId="1"/>
      <p:bldP spid="9" grpId="0"/>
      <p:bldP spid="9" grpId="1"/>
      <p:bldP spid="6" grpId="0"/>
      <p:bldP spid="6" grpId="1"/>
      <p:bldP spid="14" grpId="0"/>
      <p:bldP spid="14" grpId="1"/>
      <p:bldP spid="18" grpId="0"/>
      <p:bldP spid="18" grpId="1"/>
      <p:bldP spid="17" grpId="0"/>
      <p:bldP spid="17" grpId="1"/>
      <p:bldP spid="15" grpId="0"/>
      <p:bldP spid="15" grpId="1"/>
      <p:bldP spid="16" grpId="0"/>
      <p:bldP spid="16" grpId="1"/>
      <p:bldP spid="7" grpId="0"/>
      <p:bldP spid="7" grpId="1"/>
      <p:bldP spid="13" grpId="0"/>
      <p:bldP spid="13" grpId="1"/>
      <p:bldP spid="19" grpId="0" bldLvl="0" animBg="1"/>
      <p:bldP spid="19" grpId="1" animBg="1"/>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35485"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需要注意的问题：</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善于用动作链</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Marching towards him as fast as I could, I reached out my hand ,grabbed the fishing line and showed it to the classmates.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用肢体动作，</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心理描写，脸部表情等增加文章的生动性</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Marty was too shocked to move a single inch, the pride glittering/ glistening in his eyes changing into complete astonishment.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At mere sight of his serious face, I felt my heart skipped a beat, fearing I would get a sound blow from him.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sym typeface="+mn-ea"/>
              </a:rPr>
              <a:t>语言</a:t>
            </a:r>
            <a:r>
              <a:rPr lang="en-US" altLang="zh-CN" sz="3200">
                <a:latin typeface="Times New Roman" panose="02020603050405020304" charset="0"/>
                <a:cs typeface="Times New Roman" panose="02020603050405020304" charset="0"/>
                <a:sym typeface="+mn-ea"/>
              </a:rPr>
              <a:t>/</a:t>
            </a:r>
            <a:r>
              <a:rPr lang="zh-CN" altLang="en-US" sz="3200">
                <a:latin typeface="Times New Roman" panose="02020603050405020304" charset="0"/>
                <a:cs typeface="Times New Roman" panose="02020603050405020304" charset="0"/>
                <a:sym typeface="+mn-ea"/>
              </a:rPr>
              <a:t>对话不宜过多</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紧扣主题的情节发展</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向善，</a:t>
            </a:r>
            <a:r>
              <a:rPr lang="en-US" altLang="zh-CN" sz="3200">
                <a:solidFill>
                  <a:srgbClr val="FF0000"/>
                </a:solidFill>
                <a:latin typeface="Times New Roman" panose="02020603050405020304" charset="0"/>
                <a:cs typeface="Times New Roman" panose="02020603050405020304" charset="0"/>
              </a:rPr>
              <a:t>making new friends</a:t>
            </a:r>
            <a:r>
              <a:rPr lang="zh-CN" altLang="en-US" sz="3200">
                <a:latin typeface="Times New Roman" panose="02020603050405020304" charset="0"/>
                <a:cs typeface="Times New Roman" panose="02020603050405020304" charset="0"/>
              </a:rPr>
              <a:t>）；延续前文人物性格；前文的协同性</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注意过渡，主位推进法</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linds(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p:cTn id="40" dur="10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11400" y="760095"/>
            <a:ext cx="9333865" cy="1076325"/>
          </a:xfrm>
          <a:prstGeom prst="rect">
            <a:avLst/>
          </a:prstGeom>
          <a:noFill/>
        </p:spPr>
        <p:txBody>
          <a:bodyPr wrap="square" rtlCol="0" anchor="t">
            <a:spAutoFit/>
          </a:bodyPr>
          <a:p>
            <a:r>
              <a:rPr lang="en-US" sz="3200">
                <a:latin typeface="Times New Roman" panose="02020603050405020304" charset="0"/>
                <a:ea typeface="宋体" panose="02010600030101010101" pitchFamily="2" charset="-122"/>
                <a:sym typeface="+mn-ea"/>
              </a:rPr>
              <a:t>  Marty was new at school. Usually when you’re the new kid, you lay low, but not </a:t>
            </a:r>
            <a:r>
              <a:rPr lang="en-US" sz="3200" u="sng">
                <a:latin typeface="Times New Roman" panose="02020603050405020304" charset="0"/>
                <a:ea typeface="宋体" panose="02010600030101010101" pitchFamily="2" charset="-122"/>
                <a:sym typeface="+mn-ea"/>
              </a:rPr>
              <a:t>Marty.</a:t>
            </a:r>
            <a:endParaRPr lang="en-US" altLang="en-US" sz="3200">
              <a:latin typeface="Times New Roman" panose="02020603050405020304" charset="0"/>
              <a:ea typeface="宋体" panose="02010600030101010101" pitchFamily="2" charset="-122"/>
              <a:sym typeface="+mn-ea"/>
            </a:endParaRPr>
          </a:p>
        </p:txBody>
      </p:sp>
      <p:sp>
        <p:nvSpPr>
          <p:cNvPr id="5" name="文本框 4"/>
          <p:cNvSpPr txBox="1"/>
          <p:nvPr/>
        </p:nvSpPr>
        <p:spPr>
          <a:xfrm>
            <a:off x="5474335" y="76835"/>
            <a:ext cx="5942965" cy="368300"/>
          </a:xfrm>
          <a:prstGeom prst="rect">
            <a:avLst/>
          </a:prstGeom>
          <a:noFill/>
        </p:spPr>
        <p:txBody>
          <a:bodyPr wrap="square" rtlCol="0" anchor="t">
            <a:spAutoFit/>
          </a:bodyPr>
          <a:p>
            <a:r>
              <a:rPr lang="zh-CN" altLang="en-US">
                <a:sym typeface="+mn-ea"/>
              </a:rPr>
              <a:t>一系列</a:t>
            </a:r>
            <a:r>
              <a:rPr lang="zh-CN" altLang="en-US" b="1" u="sng">
                <a:sym typeface="+mn-ea"/>
              </a:rPr>
              <a:t>事件的结束</a:t>
            </a:r>
            <a:r>
              <a:rPr lang="zh-CN" altLang="en-US">
                <a:sym typeface="+mn-ea"/>
              </a:rPr>
              <a:t>，包括人物的下场，目的的实现或失败</a:t>
            </a:r>
            <a:endParaRPr lang="zh-CN" altLang="en-US"/>
          </a:p>
        </p:txBody>
      </p:sp>
      <p:sp>
        <p:nvSpPr>
          <p:cNvPr id="6" name="文本框 5"/>
          <p:cNvSpPr txBox="1"/>
          <p:nvPr/>
        </p:nvSpPr>
        <p:spPr>
          <a:xfrm>
            <a:off x="0" y="0"/>
            <a:ext cx="5354320" cy="521970"/>
          </a:xfrm>
          <a:prstGeom prst="rect">
            <a:avLst/>
          </a:prstGeom>
          <a:solidFill>
            <a:srgbClr val="FEC337"/>
          </a:solidFill>
        </p:spPr>
        <p:txBody>
          <a:bodyPr wrap="square" rtlCol="0">
            <a:spAutoFit/>
          </a:bodyPr>
          <a:p>
            <a:pPr algn="l"/>
            <a:r>
              <a:rPr lang="zh-CN" altLang="en-US" sz="2800" b="1"/>
              <a:t>三、结局</a:t>
            </a:r>
            <a:r>
              <a:rPr lang="en-US" altLang="zh-CN" sz="2800" b="1"/>
              <a:t>/</a:t>
            </a:r>
            <a:r>
              <a:rPr lang="zh-CN" altLang="en-US" sz="2800" b="1"/>
              <a:t>结果</a:t>
            </a:r>
            <a:r>
              <a:rPr lang="en-US" altLang="zh-CN" sz="2800" b="1">
                <a:sym typeface="+mn-ea"/>
              </a:rPr>
              <a:t>result/resolution</a:t>
            </a:r>
            <a:endParaRPr lang="zh-CN" altLang="en-US" sz="2800" b="1"/>
          </a:p>
        </p:txBody>
      </p:sp>
      <p:sp>
        <p:nvSpPr>
          <p:cNvPr id="7" name="文本框 6"/>
          <p:cNvSpPr txBox="1"/>
          <p:nvPr/>
        </p:nvSpPr>
        <p:spPr>
          <a:xfrm>
            <a:off x="137160" y="667385"/>
            <a:ext cx="2353310" cy="645160"/>
          </a:xfrm>
          <a:prstGeom prst="rect">
            <a:avLst/>
          </a:prstGeom>
          <a:noFill/>
        </p:spPr>
        <p:txBody>
          <a:bodyPr wrap="square" rtlCol="0" anchor="t">
            <a:spAutoFit/>
          </a:bodyPr>
          <a:p>
            <a:r>
              <a:rPr lang="zh-CN" altLang="en-US" sz="3600" b="1">
                <a:sym typeface="+mn-ea"/>
              </a:rPr>
              <a:t>指向部分：</a:t>
            </a:r>
            <a:endParaRPr lang="en-US" altLang="zh-CN" sz="3600" b="1">
              <a:sym typeface="+mn-ea"/>
            </a:endParaRPr>
          </a:p>
        </p:txBody>
      </p:sp>
      <p:sp>
        <p:nvSpPr>
          <p:cNvPr id="9" name="矩形 8"/>
          <p:cNvSpPr/>
          <p:nvPr/>
        </p:nvSpPr>
        <p:spPr>
          <a:xfrm>
            <a:off x="4565015" y="1312545"/>
            <a:ext cx="14224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78815" y="2687955"/>
            <a:ext cx="11170285" cy="1383665"/>
          </a:xfrm>
          <a:prstGeom prst="rect">
            <a:avLst/>
          </a:prstGeom>
          <a:solidFill>
            <a:schemeClr val="accent1">
              <a:lumMod val="20000"/>
              <a:lumOff val="80000"/>
            </a:schemeClr>
          </a:solidFill>
        </p:spPr>
        <p:txBody>
          <a:bodyPr wrap="square" rtlCol="0">
            <a:spAutoFit/>
          </a:bodyPr>
          <a:p>
            <a:r>
              <a:rPr lang="en-US" altLang="zh-CN" sz="2800"/>
              <a:t>(</a:t>
            </a:r>
            <a:r>
              <a:rPr lang="zh-CN" altLang="en-US" sz="2800"/>
              <a:t>照应）结尾：</a:t>
            </a:r>
            <a:r>
              <a:rPr lang="en-US" altLang="zh-CN" sz="2800">
                <a:latin typeface="Calibri" panose="020F0502020204030204" charset="0"/>
              </a:rPr>
              <a:t> </a:t>
            </a:r>
            <a:r>
              <a:rPr lang="en-US" altLang="zh-CN" sz="2800"/>
              <a:t>After the show, Marty was still not a low-key boy but a true super star. He kept performing magic shows for us, with me as his only assistant.</a:t>
            </a:r>
            <a:endParaRPr lang="en-US" altLang="zh-CN" sz="2800">
              <a:latin typeface="Calibri" panose="020F0502020204030204" charset="0"/>
            </a:endParaRPr>
          </a:p>
        </p:txBody>
      </p:sp>
      <p:sp>
        <p:nvSpPr>
          <p:cNvPr id="16" name="矩形 15"/>
          <p:cNvSpPr/>
          <p:nvPr/>
        </p:nvSpPr>
        <p:spPr>
          <a:xfrm>
            <a:off x="137160" y="1328420"/>
            <a:ext cx="1363345" cy="1076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品读</a:t>
            </a:r>
            <a:endParaRPr lang="zh-CN" altLang="en-US" sz="3600">
              <a:solidFill>
                <a:schemeClr val="tx1"/>
              </a:solidFill>
              <a:sym typeface="+mn-ea"/>
            </a:endParaRPr>
          </a:p>
          <a:p>
            <a:pPr lvl="0" algn="ctr">
              <a:buClrTx/>
              <a:buSzTx/>
              <a:buFontTx/>
            </a:pPr>
            <a:r>
              <a:rPr lang="zh-CN" altLang="en-US" sz="3600">
                <a:solidFill>
                  <a:schemeClr val="tx1"/>
                </a:solidFill>
                <a:sym typeface="+mn-ea"/>
              </a:rPr>
              <a:t>首段</a:t>
            </a:r>
            <a:endParaRPr lang="zh-CN" altLang="en-US" sz="3600">
              <a:solidFill>
                <a:schemeClr val="tx1"/>
              </a:solidFill>
              <a:sym typeface="+mn-ea"/>
            </a:endParaRPr>
          </a:p>
        </p:txBody>
      </p:sp>
      <p:sp>
        <p:nvSpPr>
          <p:cNvPr id="12" name="矩形 11"/>
          <p:cNvSpPr/>
          <p:nvPr/>
        </p:nvSpPr>
        <p:spPr>
          <a:xfrm>
            <a:off x="6509385" y="2788920"/>
            <a:ext cx="33909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9" grpId="0" bldLvl="0" animBg="1"/>
      <p:bldP spid="9" grpId="1" animBg="1"/>
      <p:bldP spid="11" grpId="0" bldLvl="0" animBg="1"/>
      <p:bldP spid="11" grpId="1" animBg="1"/>
      <p:bldP spid="12" grpId="0" bldLvl="0" animBg="1"/>
      <p:bldP spid="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3835" y="178435"/>
            <a:ext cx="11784330" cy="2676525"/>
          </a:xfrm>
          <a:prstGeom prst="rect">
            <a:avLst/>
          </a:prstGeom>
          <a:noFill/>
        </p:spPr>
        <p:txBody>
          <a:bodyPr wrap="square" rtlCol="0" anchor="t">
            <a:spAutoFit/>
          </a:bodyPr>
          <a:p>
            <a:r>
              <a:rPr lang="en-US" sz="2800">
                <a:latin typeface="Times New Roman" panose="02020603050405020304" charset="0"/>
                <a:ea typeface="宋体" panose="02010600030101010101" pitchFamily="2" charset="-122"/>
                <a:sym typeface="+mn-ea"/>
              </a:rPr>
              <a:t>    On his first day, he made a toothpick disappear. One second he was holding the toothpick, and the next second it was gone! Everyone was asking him how he did it. “It’s </a:t>
            </a:r>
            <a:r>
              <a:rPr lang="en-US" sz="2800" u="sng">
                <a:latin typeface="Times New Roman" panose="02020603050405020304" charset="0"/>
                <a:ea typeface="宋体" panose="02010600030101010101" pitchFamily="2" charset="-122"/>
                <a:sym typeface="+mn-ea"/>
              </a:rPr>
              <a:t>magic</a:t>
            </a:r>
            <a:r>
              <a:rPr lang="en-US" sz="2800">
                <a:latin typeface="Times New Roman" panose="02020603050405020304" charset="0"/>
                <a:ea typeface="宋体" panose="02010600030101010101" pitchFamily="2" charset="-122"/>
                <a:sym typeface="+mn-ea"/>
              </a:rPr>
              <a:t>! At my old </a:t>
            </a:r>
            <a:r>
              <a:rPr lang="en-US" sz="2800" u="sng">
                <a:latin typeface="Times New Roman" panose="02020603050405020304" charset="0"/>
                <a:ea typeface="宋体" panose="02010600030101010101" pitchFamily="2" charset="-122"/>
                <a:sym typeface="+mn-ea"/>
              </a:rPr>
              <a:t>school</a:t>
            </a:r>
            <a:r>
              <a:rPr lang="en-US" sz="2800">
                <a:latin typeface="Times New Roman" panose="02020603050405020304" charset="0"/>
                <a:ea typeface="宋体" panose="02010600030101010101" pitchFamily="2" charset="-122"/>
                <a:sym typeface="+mn-ea"/>
              </a:rPr>
              <a:t>, they actually called me Magic Marty.” Marty said proudly. “Is he serious?” I whispered to my friend Brian. “ I don't know, but that was pretty cool,”Brian said, still watching Marty. I knew Marty’s magic was</a:t>
            </a:r>
            <a:r>
              <a:rPr lang="en-US" sz="2800" u="sng">
                <a:latin typeface="Times New Roman" panose="02020603050405020304" charset="0"/>
                <a:ea typeface="宋体" panose="02010600030101010101" pitchFamily="2" charset="-122"/>
                <a:sym typeface="+mn-ea"/>
              </a:rPr>
              <a:t> fake</a:t>
            </a:r>
            <a:r>
              <a:rPr lang="en-US" sz="2800">
                <a:latin typeface="Times New Roman" panose="02020603050405020304" charset="0"/>
                <a:ea typeface="宋体" panose="02010600030101010101" pitchFamily="2" charset="-122"/>
                <a:sym typeface="+mn-ea"/>
              </a:rPr>
              <a:t>, but I just couldn’t </a:t>
            </a:r>
            <a:r>
              <a:rPr lang="en-US" sz="2800" u="sng">
                <a:latin typeface="Times New Roman" panose="02020603050405020304" charset="0"/>
                <a:ea typeface="宋体" panose="02010600030101010101" pitchFamily="2" charset="-122"/>
                <a:sym typeface="+mn-ea"/>
              </a:rPr>
              <a:t>prove</a:t>
            </a:r>
            <a:r>
              <a:rPr lang="en-US" sz="2800">
                <a:latin typeface="Times New Roman" panose="02020603050405020304" charset="0"/>
                <a:ea typeface="宋体" panose="02010600030101010101" pitchFamily="2" charset="-122"/>
                <a:sym typeface="+mn-ea"/>
              </a:rPr>
              <a:t> it.    </a:t>
            </a:r>
            <a:endParaRPr lang="en-US" altLang="en-US" sz="2800">
              <a:latin typeface="Times New Roman" panose="02020603050405020304" charset="0"/>
              <a:ea typeface="宋体" panose="02010600030101010101" pitchFamily="2" charset="-122"/>
              <a:sym typeface="+mn-ea"/>
            </a:endParaRPr>
          </a:p>
        </p:txBody>
      </p:sp>
      <p:sp>
        <p:nvSpPr>
          <p:cNvPr id="22" name="矩形 21"/>
          <p:cNvSpPr/>
          <p:nvPr/>
        </p:nvSpPr>
        <p:spPr>
          <a:xfrm>
            <a:off x="10180955" y="5583555"/>
            <a:ext cx="2011045" cy="1274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关注特</a:t>
            </a:r>
            <a:endParaRPr lang="zh-CN" altLang="en-US" sz="3600">
              <a:solidFill>
                <a:schemeClr val="tx1"/>
              </a:solidFill>
              <a:sym typeface="+mn-ea"/>
            </a:endParaRPr>
          </a:p>
          <a:p>
            <a:pPr lvl="0" algn="ctr">
              <a:buClrTx/>
              <a:buSzTx/>
              <a:buFontTx/>
            </a:pPr>
            <a:r>
              <a:rPr lang="zh-CN" altLang="en-US" sz="3600">
                <a:solidFill>
                  <a:schemeClr val="tx1"/>
                </a:solidFill>
                <a:sym typeface="+mn-ea"/>
              </a:rPr>
              <a:t>定情节</a:t>
            </a:r>
            <a:endParaRPr lang="zh-CN" altLang="en-US" sz="3600">
              <a:solidFill>
                <a:schemeClr val="tx1"/>
              </a:solidFill>
              <a:sym typeface="+mn-ea"/>
            </a:endParaRPr>
          </a:p>
        </p:txBody>
      </p:sp>
      <p:sp>
        <p:nvSpPr>
          <p:cNvPr id="9" name="矩形 8"/>
          <p:cNvSpPr/>
          <p:nvPr/>
        </p:nvSpPr>
        <p:spPr>
          <a:xfrm>
            <a:off x="2952115" y="1007745"/>
            <a:ext cx="80391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73075" y="294957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照应（结尾）</a:t>
            </a:r>
            <a:r>
              <a:rPr lang="en-US" altLang="zh-CN" sz="2800">
                <a:sym typeface="+mn-ea"/>
              </a:rPr>
              <a:t>Marty kept performing magic shows at school. He finally became our “Magic Marty”.</a:t>
            </a:r>
            <a:endParaRPr lang="en-US" altLang="zh-CN" sz="2800">
              <a:sym typeface="+mn-ea"/>
            </a:endParaRPr>
          </a:p>
        </p:txBody>
      </p:sp>
      <p:sp>
        <p:nvSpPr>
          <p:cNvPr id="6" name="矩形 5"/>
          <p:cNvSpPr/>
          <p:nvPr/>
        </p:nvSpPr>
        <p:spPr>
          <a:xfrm>
            <a:off x="9429115" y="1978660"/>
            <a:ext cx="22733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03835" y="2346960"/>
            <a:ext cx="65024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51815" y="436562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 Luckily, the evidence brought the possibility of proving his magic was fake.</a:t>
            </a:r>
            <a:endParaRPr lang="en-US" altLang="zh-CN" sz="2800">
              <a:sym typeface="+mn-ea"/>
            </a:endParaRPr>
          </a:p>
        </p:txBody>
      </p:sp>
      <p:sp>
        <p:nvSpPr>
          <p:cNvPr id="10" name="矩形 9"/>
          <p:cNvSpPr/>
          <p:nvPr/>
        </p:nvSpPr>
        <p:spPr>
          <a:xfrm>
            <a:off x="473075" y="3355975"/>
            <a:ext cx="4419600" cy="5080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473075" y="4810760"/>
            <a:ext cx="4737735" cy="5080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flipV="1">
            <a:off x="3166745" y="2924175"/>
            <a:ext cx="113030" cy="188658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106545" y="1546860"/>
            <a:ext cx="62230" cy="185991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9" grpId="0" bldLvl="0" animBg="1"/>
      <p:bldP spid="9" grpId="1" animBg="1"/>
      <p:bldP spid="5" grpId="0" bldLvl="0" animBg="1"/>
      <p:bldP spid="5" grpId="1" animBg="1"/>
      <p:bldP spid="10" grpId="0" bldLvl="0" animBg="1"/>
      <p:bldP spid="10" grpId="1" animBg="1"/>
      <p:bldP spid="6" grpId="0" bldLvl="0" animBg="1"/>
      <p:bldP spid="7" grpId="0" bldLvl="0" animBg="1"/>
      <p:bldP spid="6" grpId="1" animBg="1"/>
      <p:bldP spid="7" grpId="1" animBg="1"/>
      <p:bldP spid="8" grpId="0" bldLvl="0" animBg="1"/>
      <p:bldP spid="8" grpId="1" animBg="1"/>
      <p:bldP spid="11" grpId="0" bldLvl="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1785" y="339090"/>
            <a:ext cx="11568430" cy="3415030"/>
          </a:xfrm>
          <a:prstGeom prst="rect">
            <a:avLst/>
          </a:prstGeom>
          <a:noFill/>
        </p:spPr>
        <p:txBody>
          <a:bodyPr wrap="square" rtlCol="0" anchor="t">
            <a:spAutoFit/>
          </a:bodyPr>
          <a:p>
            <a:r>
              <a:rPr lang="en-US" sz="2400">
                <a:latin typeface="Times New Roman" panose="02020603050405020304" charset="0"/>
                <a:ea typeface="宋体" panose="02010600030101010101" pitchFamily="2" charset="-122"/>
                <a:sym typeface="+mn-ea"/>
              </a:rPr>
              <a:t>    Another time, Marty pulled a water bottle out of his bag, along with a cup and carefully poured water into it. Marty got a handful of ice cubes! Applause filled the hallway. When asked how he did it, he just smiled, “Sorry, but that’s the first</a:t>
            </a:r>
            <a:r>
              <a:rPr lang="en-US" sz="2400" u="sng">
                <a:latin typeface="Times New Roman" panose="02020603050405020304" charset="0"/>
                <a:ea typeface="宋体" panose="02010600030101010101" pitchFamily="2" charset="-122"/>
                <a:sym typeface="+mn-ea"/>
              </a:rPr>
              <a:t> law </a:t>
            </a:r>
            <a:r>
              <a:rPr lang="en-US" sz="2400">
                <a:latin typeface="Times New Roman" panose="02020603050405020304" charset="0"/>
                <a:ea typeface="宋体" panose="02010600030101010101" pitchFamily="2" charset="-122"/>
                <a:sym typeface="+mn-ea"/>
              </a:rPr>
              <a:t>of magic. A magician never</a:t>
            </a:r>
            <a:r>
              <a:rPr lang="en-US" sz="2400" u="sng">
                <a:latin typeface="Times New Roman" panose="02020603050405020304" charset="0"/>
                <a:ea typeface="宋体" panose="02010600030101010101" pitchFamily="2" charset="-122"/>
                <a:sym typeface="+mn-ea"/>
              </a:rPr>
              <a:t> reveals</a:t>
            </a:r>
            <a:r>
              <a:rPr lang="en-US" sz="2400">
                <a:latin typeface="Times New Roman" panose="02020603050405020304" charset="0"/>
                <a:ea typeface="宋体" panose="02010600030101010101" pitchFamily="2" charset="-122"/>
                <a:sym typeface="+mn-ea"/>
              </a:rPr>
              <a:t> his secrets.”     Well, he won’t have to, I thought to myself. I’ll reveal his secrets for him.     That night, at home, I sat at the kitchen table for almost an hour, trying to figure out the</a:t>
            </a:r>
            <a:r>
              <a:rPr lang="en-US" sz="2400" u="sng">
                <a:latin typeface="Times New Roman" panose="02020603050405020304" charset="0"/>
                <a:ea typeface="宋体" panose="02010600030101010101" pitchFamily="2" charset="-122"/>
                <a:sym typeface="+mn-ea"/>
              </a:rPr>
              <a:t> trick</a:t>
            </a:r>
            <a:r>
              <a:rPr lang="en-US" sz="2400">
                <a:latin typeface="Times New Roman" panose="02020603050405020304" charset="0"/>
                <a:ea typeface="宋体" panose="02010600030101010101" pitchFamily="2" charset="-122"/>
                <a:sym typeface="+mn-ea"/>
              </a:rPr>
              <a:t>. At it again, honey?” My mom watched me wiggle(</a:t>
            </a:r>
            <a:r>
              <a:rPr lang="zh-CN" sz="2400">
                <a:ea typeface="宋体" panose="02010600030101010101" pitchFamily="2" charset="-122"/>
                <a:sym typeface="+mn-ea"/>
              </a:rPr>
              <a:t>摆动）</a:t>
            </a:r>
            <a:r>
              <a:rPr lang="en-US" sz="2400">
                <a:latin typeface="Times New Roman" panose="02020603050405020304" charset="0"/>
                <a:ea typeface="宋体" panose="02010600030101010101" pitchFamily="2" charset="-122"/>
                <a:sym typeface="+mn-ea"/>
              </a:rPr>
              <a:t>my fingers hopelessly over a cup of water. “He’s tricking people!” I cried. “Sounds as if he’s trying to make </a:t>
            </a:r>
            <a:r>
              <a:rPr lang="en-US" sz="2400" u="sng">
                <a:latin typeface="Times New Roman" panose="02020603050405020304" charset="0"/>
                <a:ea typeface="宋体" panose="02010600030101010101" pitchFamily="2" charset="-122"/>
                <a:sym typeface="+mn-ea"/>
              </a:rPr>
              <a:t>friends</a:t>
            </a:r>
            <a:r>
              <a:rPr lang="en-US" sz="2400">
                <a:latin typeface="Times New Roman" panose="02020603050405020304" charset="0"/>
                <a:ea typeface="宋体" panose="02010600030101010101" pitchFamily="2" charset="-122"/>
                <a:sym typeface="+mn-ea"/>
              </a:rPr>
              <a:t>.” My mom patted my arm.</a:t>
            </a:r>
            <a:endParaRPr lang="en-US" altLang="en-US" sz="2400">
              <a:latin typeface="Times New Roman" panose="02020603050405020304" charset="0"/>
              <a:ea typeface="宋体" panose="02010600030101010101" pitchFamily="2" charset="-122"/>
              <a:sym typeface="+mn-ea"/>
            </a:endParaRPr>
          </a:p>
        </p:txBody>
      </p:sp>
      <p:sp>
        <p:nvSpPr>
          <p:cNvPr id="6" name="矩形 5"/>
          <p:cNvSpPr/>
          <p:nvPr/>
        </p:nvSpPr>
        <p:spPr>
          <a:xfrm>
            <a:off x="7041515" y="708660"/>
            <a:ext cx="3530600" cy="3435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720715" y="1153160"/>
            <a:ext cx="5574665" cy="406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11785" y="1482725"/>
            <a:ext cx="33909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6101715" y="1834515"/>
            <a:ext cx="3721100" cy="42354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012315" y="2956560"/>
            <a:ext cx="2997200" cy="355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936615" y="2956560"/>
            <a:ext cx="5155565" cy="39497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540" y="81915"/>
            <a:ext cx="11170285" cy="398780"/>
          </a:xfrm>
          <a:prstGeom prst="rect">
            <a:avLst/>
          </a:prstGeom>
          <a:solidFill>
            <a:schemeClr val="accent1">
              <a:lumMod val="20000"/>
              <a:lumOff val="80000"/>
            </a:schemeClr>
          </a:solidFill>
        </p:spPr>
        <p:txBody>
          <a:bodyPr wrap="square" rtlCol="0">
            <a:spAutoFit/>
          </a:bodyPr>
          <a:p>
            <a:r>
              <a:rPr lang="zh-CN" altLang="en-US" sz="2000"/>
              <a:t>照应（结尾）：</a:t>
            </a:r>
            <a:r>
              <a:rPr lang="en-US" altLang="zh-CN" sz="2000"/>
              <a:t>We performed the magic shows together, with applause filling the whole room.</a:t>
            </a:r>
            <a:endParaRPr lang="en-US" altLang="zh-CN" sz="2000">
              <a:latin typeface="Calibri" panose="020F0502020204030204" charset="0"/>
            </a:endParaRPr>
          </a:p>
        </p:txBody>
      </p:sp>
      <p:sp>
        <p:nvSpPr>
          <p:cNvPr id="12" name="文本框 11"/>
          <p:cNvSpPr txBox="1"/>
          <p:nvPr/>
        </p:nvSpPr>
        <p:spPr>
          <a:xfrm>
            <a:off x="269240" y="3754120"/>
            <a:ext cx="11652885" cy="1322070"/>
          </a:xfrm>
          <a:prstGeom prst="rect">
            <a:avLst/>
          </a:prstGeom>
          <a:solidFill>
            <a:schemeClr val="accent1">
              <a:lumMod val="20000"/>
              <a:lumOff val="80000"/>
            </a:schemeClr>
          </a:solidFill>
        </p:spPr>
        <p:txBody>
          <a:bodyPr wrap="square" rtlCol="0">
            <a:spAutoFit/>
          </a:bodyPr>
          <a:p>
            <a:r>
              <a:rPr lang="zh-CN" altLang="en-US" sz="2000"/>
              <a:t>照应（第二段）：（</a:t>
            </a:r>
            <a:r>
              <a:rPr lang="en-US" altLang="zh-CN" sz="2000"/>
              <a:t>Marty</a:t>
            </a:r>
            <a:r>
              <a:rPr lang="zh-CN" altLang="en-US" sz="2000"/>
              <a:t>向我解释）</a:t>
            </a:r>
            <a:r>
              <a:rPr lang="en-US" altLang="zh-CN" sz="2000"/>
              <a:t>with determination, he looked into my eyes,” I know you think I’m tricking people. But as a magician, never revealing his secrects is the first law of magic. I just want to bring happiness to others. I...I’m just trying to make friends in this school.” He looked over my shoulders, a strong loneliness enveloping him.</a:t>
            </a:r>
            <a:endParaRPr lang="en-US" altLang="zh-CN" sz="2000">
              <a:latin typeface="Calibri" panose="020F0502020204030204" charset="0"/>
            </a:endParaRPr>
          </a:p>
        </p:txBody>
      </p:sp>
      <p:cxnSp>
        <p:nvCxnSpPr>
          <p:cNvPr id="19" name="直接箭头连接符 18"/>
          <p:cNvCxnSpPr/>
          <p:nvPr/>
        </p:nvCxnSpPr>
        <p:spPr>
          <a:xfrm flipH="1">
            <a:off x="8043545" y="375920"/>
            <a:ext cx="25400" cy="360680"/>
          </a:xfrm>
          <a:prstGeom prst="straightConnector1">
            <a:avLst/>
          </a:prstGeom>
          <a:ln w="508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11785" y="5424170"/>
            <a:ext cx="11652885" cy="706755"/>
          </a:xfrm>
          <a:prstGeom prst="rect">
            <a:avLst/>
          </a:prstGeom>
          <a:solidFill>
            <a:schemeClr val="accent1">
              <a:lumMod val="20000"/>
              <a:lumOff val="80000"/>
            </a:schemeClr>
          </a:solidFill>
        </p:spPr>
        <p:txBody>
          <a:bodyPr wrap="square" rtlCol="0">
            <a:spAutoFit/>
          </a:bodyPr>
          <a:p>
            <a:r>
              <a:rPr lang="zh-CN" altLang="en-US" sz="2000"/>
              <a:t>照应（第一段）：</a:t>
            </a:r>
            <a:r>
              <a:rPr lang="zh-CN" sz="2000"/>
              <a:t>（</a:t>
            </a:r>
            <a:r>
              <a:rPr lang="en-US" altLang="zh-CN" sz="2000"/>
              <a:t>after discovering the secret) </a:t>
            </a:r>
            <a:r>
              <a:rPr lang="en-US" altLang="zh-CN" sz="2000">
                <a:sym typeface="+mn-ea"/>
              </a:rPr>
              <a:t>” Cheater!  ” Curling my fist angrily, </a:t>
            </a:r>
            <a:r>
              <a:rPr lang="en-US" altLang="zh-CN" sz="2000"/>
              <a:t>I couldn’t wait to reveal his secrets, </a:t>
            </a:r>
            <a:endParaRPr lang="en-US" altLang="zh-CN" sz="2000">
              <a:latin typeface="Calibri" panose="020F0502020204030204" charset="0"/>
            </a:endParaRPr>
          </a:p>
        </p:txBody>
      </p:sp>
      <p:sp>
        <p:nvSpPr>
          <p:cNvPr id="23" name="矩形 22"/>
          <p:cNvSpPr/>
          <p:nvPr/>
        </p:nvSpPr>
        <p:spPr>
          <a:xfrm>
            <a:off x="10126980" y="155956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11" grpId="0" bldLvl="0" animBg="1"/>
      <p:bldP spid="11" grpId="1" animBg="1"/>
      <p:bldP spid="5" grpId="0" bldLvl="0" animBg="1"/>
      <p:bldP spid="7" grpId="0" bldLvl="0" animBg="1"/>
      <p:bldP spid="10" grpId="0" bldLvl="0" animBg="1"/>
      <p:bldP spid="9" grpId="0" bldLvl="0" animBg="1"/>
      <p:bldP spid="5" grpId="1" animBg="1"/>
      <p:bldP spid="7" grpId="1" animBg="1"/>
      <p:bldP spid="10" grpId="1" animBg="1"/>
      <p:bldP spid="9" grpId="1" animBg="1"/>
      <p:bldP spid="12" grpId="0" bldLvl="0" animBg="1"/>
      <p:bldP spid="12" grpId="1" animBg="1"/>
      <p:bldP spid="8" grpId="0" bldLvl="0" animBg="1"/>
      <p:bldP spid="8" grpId="1" animBg="1"/>
      <p:bldP spid="20" grpId="0" bldLvl="0" animBg="1"/>
      <p:bldP spid="20" grpId="1" animBg="1"/>
      <p:bldP spid="23" grpId="0" bldLvl="0" animBg="1"/>
      <p:bldP spid="2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3710" y="425450"/>
            <a:ext cx="11638915" cy="2306955"/>
          </a:xfrm>
          <a:prstGeom prst="rect">
            <a:avLst/>
          </a:prstGeom>
          <a:noFill/>
        </p:spPr>
        <p:txBody>
          <a:bodyPr wrap="square" rtlCol="0" anchor="t">
            <a:spAutoFit/>
          </a:bodyPr>
          <a:p>
            <a:pPr indent="0"/>
            <a:r>
              <a:rPr lang="en-US" sz="2400">
                <a:latin typeface="Times New Roman" panose="02020603050405020304" charset="0"/>
                <a:ea typeface="宋体" panose="02010600030101010101" pitchFamily="2" charset="-122"/>
                <a:sym typeface="+mn-ea"/>
              </a:rPr>
              <a:t>   Magic Marty had me stumped (</a:t>
            </a:r>
            <a:r>
              <a:rPr lang="zh-CN" sz="2400">
                <a:ea typeface="宋体" panose="02010600030101010101" pitchFamily="2" charset="-122"/>
                <a:sym typeface="+mn-ea"/>
              </a:rPr>
              <a:t>把</a:t>
            </a:r>
            <a:r>
              <a:rPr lang="en-US" sz="2400">
                <a:latin typeface="Times New Roman" panose="02020603050405020304" charset="0"/>
                <a:ea typeface="宋体" panose="02010600030101010101" pitchFamily="2" charset="-122"/>
                <a:sym typeface="+mn-ea"/>
              </a:rPr>
              <a:t>...</a:t>
            </a:r>
            <a:r>
              <a:rPr lang="zh-CN" sz="2400">
                <a:ea typeface="宋体" panose="02010600030101010101" pitchFamily="2" charset="-122"/>
                <a:sym typeface="+mn-ea"/>
              </a:rPr>
              <a:t>难住</a:t>
            </a:r>
            <a:r>
              <a:rPr lang="en-US" sz="2400">
                <a:latin typeface="Times New Roman" panose="02020603050405020304" charset="0"/>
                <a:ea typeface="宋体" panose="02010600030101010101" pitchFamily="2" charset="-122"/>
                <a:sym typeface="+mn-ea"/>
              </a:rPr>
              <a:t>)</a:t>
            </a:r>
            <a:r>
              <a:rPr lang="zh-CN" sz="2400">
                <a:ea typeface="宋体" panose="02010600030101010101" pitchFamily="2" charset="-122"/>
                <a:sym typeface="+mn-ea"/>
              </a:rPr>
              <a:t>，</a:t>
            </a:r>
            <a:r>
              <a:rPr lang="en-US" sz="2400">
                <a:latin typeface="Times New Roman" panose="02020603050405020304" charset="0"/>
                <a:ea typeface="宋体" panose="02010600030101010101" pitchFamily="2" charset="-122"/>
                <a:sym typeface="+mn-ea"/>
              </a:rPr>
              <a:t>but the next day I caught a lucky break. At lunch, Marty was going on about how he could make things float. He had a ring in one hand and a pencil in the other. That’s when I saw it: a thin piece of </a:t>
            </a:r>
            <a:r>
              <a:rPr lang="en-US" sz="2400" u="sng">
                <a:latin typeface="Times New Roman" panose="02020603050405020304" charset="0"/>
                <a:ea typeface="宋体" panose="02010600030101010101" pitchFamily="2" charset="-122"/>
                <a:sym typeface="+mn-ea"/>
              </a:rPr>
              <a:t>fishing line</a:t>
            </a:r>
            <a:r>
              <a:rPr lang="en-US" sz="2400">
                <a:latin typeface="Times New Roman" panose="02020603050405020304" charset="0"/>
                <a:ea typeface="宋体" panose="02010600030101010101" pitchFamily="2" charset="-122"/>
                <a:sym typeface="+mn-ea"/>
              </a:rPr>
              <a:t> tied around the end of the pencil and attached to a button on Marty’s shirt! Sure enough, he made the ring “float” by sliding it over the pencil and hanging it from the line. No one else noticed, and soon the whole cafeteria was clapping. However, I wasn’t.</a:t>
            </a:r>
            <a:endParaRPr lang="en-US" altLang="en-US" sz="2400">
              <a:latin typeface="Times New Roman" panose="02020603050405020304" charset="0"/>
              <a:ea typeface="宋体" panose="02010600030101010101" pitchFamily="2" charset="-122"/>
              <a:sym typeface="+mn-ea"/>
            </a:endParaRPr>
          </a:p>
        </p:txBody>
      </p:sp>
      <p:sp>
        <p:nvSpPr>
          <p:cNvPr id="7" name="矩形 6"/>
          <p:cNvSpPr/>
          <p:nvPr/>
        </p:nvSpPr>
        <p:spPr>
          <a:xfrm>
            <a:off x="2458085" y="425450"/>
            <a:ext cx="8533765"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204585" y="1190625"/>
            <a:ext cx="57150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473710" y="1584960"/>
            <a:ext cx="6835140" cy="2921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486650" y="1905000"/>
            <a:ext cx="443357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87985" y="2350135"/>
            <a:ext cx="63881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73710" y="295211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）I would never missed the lucky break-- I must prove he was tricking everyone. The fishing line was the secret.</a:t>
            </a:r>
            <a:endParaRPr lang="en-US" altLang="zh-CN" sz="2800">
              <a:sym typeface="+mn-ea"/>
            </a:endParaRPr>
          </a:p>
        </p:txBody>
      </p:sp>
      <p:sp>
        <p:nvSpPr>
          <p:cNvPr id="11" name="文本框 10"/>
          <p:cNvSpPr txBox="1"/>
          <p:nvPr/>
        </p:nvSpPr>
        <p:spPr>
          <a:xfrm>
            <a:off x="473710" y="4274820"/>
            <a:ext cx="11592560" cy="521970"/>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）Hearing my words, the whole cafeteria was boiling.</a:t>
            </a:r>
            <a:endParaRPr lang="en-US" altLang="zh-CN" sz="2800">
              <a:sym typeface="+mn-ea"/>
            </a:endParaRPr>
          </a:p>
        </p:txBody>
      </p:sp>
      <p:cxnSp>
        <p:nvCxnSpPr>
          <p:cNvPr id="18" name="直接箭头连接符 17"/>
          <p:cNvCxnSpPr/>
          <p:nvPr/>
        </p:nvCxnSpPr>
        <p:spPr>
          <a:xfrm flipH="1" flipV="1">
            <a:off x="10126345" y="2350135"/>
            <a:ext cx="31750" cy="194246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367395" y="736600"/>
            <a:ext cx="19050" cy="2171700"/>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6627495" y="1877060"/>
            <a:ext cx="1168400" cy="1717040"/>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06415" y="3384550"/>
            <a:ext cx="2527300"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041515" y="2948940"/>
            <a:ext cx="2666365"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6775450" y="4384040"/>
            <a:ext cx="5144135"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5" grpId="0" bldLvl="0" animBg="1"/>
      <p:bldP spid="5" grpId="1" animBg="1"/>
      <p:bldP spid="6" grpId="0" bldLvl="0" animBg="1"/>
      <p:bldP spid="6" grpId="1" animBg="1"/>
      <p:bldP spid="8" grpId="0" bldLvl="0" animBg="1"/>
      <p:bldP spid="8" grpId="1" animBg="1"/>
      <p:bldP spid="9" grpId="0" bldLvl="0" animBg="1"/>
      <p:bldP spid="9" grpId="1" animBg="1"/>
      <p:bldP spid="10" grpId="0" bldLvl="0" animBg="1"/>
      <p:bldP spid="10" grpId="1" animBg="1"/>
      <p:bldP spid="11" grpId="0" bldLvl="0" animBg="1"/>
      <p:bldP spid="11" grpId="1" animBg="1"/>
      <p:bldP spid="16" grpId="0" bldLvl="0" animBg="1"/>
      <p:bldP spid="16" grpId="1" animBg="1"/>
      <p:bldP spid="14" grpId="0" bldLvl="0" animBg="1"/>
      <p:bldP spid="14" grpId="1" animBg="1"/>
      <p:bldP spid="15" grpId="0" bldLvl="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横卷形 14"/>
          <p:cNvSpPr/>
          <p:nvPr/>
        </p:nvSpPr>
        <p:spPr>
          <a:xfrm>
            <a:off x="0" y="62230"/>
            <a:ext cx="3467100" cy="1054100"/>
          </a:xfrm>
          <a:prstGeom prst="horizontalScroll">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0495" y="328295"/>
            <a:ext cx="3165475" cy="521970"/>
          </a:xfrm>
          <a:prstGeom prst="rect">
            <a:avLst/>
          </a:prstGeom>
          <a:noFill/>
        </p:spPr>
        <p:txBody>
          <a:bodyPr wrap="square" rtlCol="0">
            <a:spAutoFit/>
            <a:scene3d>
              <a:camera prst="orthographicFront"/>
              <a:lightRig rig="threePt" dir="t"/>
            </a:scene3d>
          </a:bodyPr>
          <a:p>
            <a:pPr lvl="0" algn="l">
              <a:buClrTx/>
              <a:buSzTx/>
              <a:buFontTx/>
            </a:pPr>
            <a:r>
              <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rPr>
              <a:t>捕捉和照应原文</a:t>
            </a:r>
            <a:endPar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endParaRPr>
          </a:p>
        </p:txBody>
      </p:sp>
      <p:sp>
        <p:nvSpPr>
          <p:cNvPr id="5" name="圆角矩形 4"/>
          <p:cNvSpPr/>
          <p:nvPr/>
        </p:nvSpPr>
        <p:spPr>
          <a:xfrm>
            <a:off x="3987165" y="5618480"/>
            <a:ext cx="3922395" cy="715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t>照应</a:t>
            </a:r>
            <a:endParaRPr lang="zh-CN" altLang="en-US" sz="3600"/>
          </a:p>
        </p:txBody>
      </p:sp>
      <p:sp>
        <p:nvSpPr>
          <p:cNvPr id="16" name="矩形 15"/>
          <p:cNvSpPr/>
          <p:nvPr/>
        </p:nvSpPr>
        <p:spPr>
          <a:xfrm>
            <a:off x="693420" y="4770755"/>
            <a:ext cx="1363345" cy="10763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品读</a:t>
            </a:r>
            <a:endParaRPr lang="zh-CN" altLang="en-US" sz="3600">
              <a:solidFill>
                <a:srgbClr val="F738FE"/>
              </a:solidFill>
              <a:sym typeface="+mn-ea"/>
            </a:endParaRPr>
          </a:p>
          <a:p>
            <a:pPr lvl="0" algn="ctr">
              <a:buClrTx/>
              <a:buSzTx/>
              <a:buFontTx/>
            </a:pPr>
            <a:r>
              <a:rPr lang="zh-CN" altLang="en-US" sz="3600">
                <a:solidFill>
                  <a:srgbClr val="F738FE"/>
                </a:solidFill>
                <a:sym typeface="+mn-ea"/>
              </a:rPr>
              <a:t>首段</a:t>
            </a:r>
            <a:endParaRPr lang="zh-CN" altLang="en-US" sz="3600">
              <a:solidFill>
                <a:srgbClr val="F738FE"/>
              </a:solidFill>
              <a:sym typeface="+mn-ea"/>
            </a:endParaRPr>
          </a:p>
        </p:txBody>
      </p:sp>
      <p:sp>
        <p:nvSpPr>
          <p:cNvPr id="20" name="矩形 19"/>
          <p:cNvSpPr/>
          <p:nvPr/>
        </p:nvSpPr>
        <p:spPr>
          <a:xfrm>
            <a:off x="1727200" y="3038475"/>
            <a:ext cx="1265555" cy="11518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提炼</a:t>
            </a:r>
            <a:endParaRPr lang="zh-CN" altLang="en-US" sz="3600">
              <a:solidFill>
                <a:schemeClr val="tx1"/>
              </a:solidFill>
              <a:sym typeface="+mn-ea"/>
            </a:endParaRPr>
          </a:p>
          <a:p>
            <a:pPr lvl="0" algn="ctr">
              <a:buClrTx/>
              <a:buSzTx/>
              <a:buFontTx/>
            </a:pPr>
            <a:r>
              <a:rPr lang="zh-CN" altLang="en-US" sz="3600">
                <a:solidFill>
                  <a:schemeClr val="tx1"/>
                </a:solidFill>
                <a:sym typeface="+mn-ea"/>
              </a:rPr>
              <a:t>主题</a:t>
            </a:r>
            <a:endParaRPr lang="zh-CN" altLang="en-US" sz="3600">
              <a:solidFill>
                <a:schemeClr val="tx1"/>
              </a:solidFill>
              <a:sym typeface="+mn-ea"/>
            </a:endParaRPr>
          </a:p>
        </p:txBody>
      </p:sp>
      <p:sp>
        <p:nvSpPr>
          <p:cNvPr id="22" name="矩形 21"/>
          <p:cNvSpPr/>
          <p:nvPr/>
        </p:nvSpPr>
        <p:spPr>
          <a:xfrm>
            <a:off x="3164840" y="14846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关注特</a:t>
            </a:r>
            <a:endParaRPr lang="zh-CN" altLang="en-US" sz="3600">
              <a:solidFill>
                <a:srgbClr val="F738FE"/>
              </a:solidFill>
              <a:sym typeface="+mn-ea"/>
            </a:endParaRPr>
          </a:p>
          <a:p>
            <a:pPr lvl="0" algn="ctr">
              <a:buClrTx/>
              <a:buSzTx/>
              <a:buFontTx/>
            </a:pPr>
            <a:r>
              <a:rPr lang="zh-CN" altLang="en-US" sz="3600">
                <a:solidFill>
                  <a:srgbClr val="F738FE"/>
                </a:solidFill>
                <a:sym typeface="+mn-ea"/>
              </a:rPr>
              <a:t>定情节</a:t>
            </a:r>
            <a:endParaRPr lang="zh-CN" altLang="en-US" sz="3600">
              <a:solidFill>
                <a:srgbClr val="F738FE"/>
              </a:solidFill>
              <a:sym typeface="+mn-ea"/>
            </a:endParaRPr>
          </a:p>
        </p:txBody>
      </p:sp>
      <p:sp>
        <p:nvSpPr>
          <p:cNvPr id="2" name="矩形 1"/>
          <p:cNvSpPr/>
          <p:nvPr/>
        </p:nvSpPr>
        <p:spPr>
          <a:xfrm>
            <a:off x="5565140" y="11163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留意细节描写</a:t>
            </a:r>
            <a:endParaRPr lang="zh-CN" altLang="en-US" sz="3600">
              <a:solidFill>
                <a:schemeClr val="tx1"/>
              </a:solidFill>
              <a:sym typeface="+mn-ea"/>
            </a:endParaRPr>
          </a:p>
        </p:txBody>
      </p:sp>
      <p:sp>
        <p:nvSpPr>
          <p:cNvPr id="3" name="矩形 2"/>
          <p:cNvSpPr/>
          <p:nvPr/>
        </p:nvSpPr>
        <p:spPr>
          <a:xfrm>
            <a:off x="8117840" y="145097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
        <p:nvSpPr>
          <p:cNvPr id="6" name="矩形 5"/>
          <p:cNvSpPr/>
          <p:nvPr/>
        </p:nvSpPr>
        <p:spPr>
          <a:xfrm>
            <a:off x="9643745" y="317436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留意原文结尾</a:t>
            </a:r>
            <a:endParaRPr lang="zh-CN" altLang="en-US" sz="3600">
              <a:solidFill>
                <a:srgbClr val="F738FE"/>
              </a:solidFill>
              <a:sym typeface="+mn-ea"/>
            </a:endParaRPr>
          </a:p>
        </p:txBody>
      </p:sp>
      <p:sp>
        <p:nvSpPr>
          <p:cNvPr id="7" name="矩形 6"/>
          <p:cNvSpPr/>
          <p:nvPr/>
        </p:nvSpPr>
        <p:spPr>
          <a:xfrm>
            <a:off x="9627870" y="477075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解读续写首句</a:t>
            </a:r>
            <a:endParaRPr lang="zh-CN" altLang="en-US" sz="3600">
              <a:solidFill>
                <a:srgbClr val="F738FE"/>
              </a:solidFill>
              <a:sym typeface="+mn-ea"/>
            </a:endParaRPr>
          </a:p>
        </p:txBody>
      </p:sp>
      <p:cxnSp>
        <p:nvCxnSpPr>
          <p:cNvPr id="8" name="直接箭头连接符 7"/>
          <p:cNvCxnSpPr>
            <a:stCxn id="5" idx="1"/>
          </p:cNvCxnSpPr>
          <p:nvPr/>
        </p:nvCxnSpPr>
        <p:spPr>
          <a:xfrm flipH="1" flipV="1">
            <a:off x="2089150" y="5537200"/>
            <a:ext cx="1898015" cy="4394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992755" y="4190365"/>
            <a:ext cx="1153795" cy="141033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378960" y="2759075"/>
            <a:ext cx="727710" cy="285432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54750" y="2413000"/>
            <a:ext cx="127000" cy="31877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270750" y="2730500"/>
            <a:ext cx="901700" cy="28702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570470" y="3879215"/>
            <a:ext cx="2032000" cy="173799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p:cNvCxnSpPr>
          <p:nvPr/>
        </p:nvCxnSpPr>
        <p:spPr>
          <a:xfrm flipV="1">
            <a:off x="7909560" y="5562600"/>
            <a:ext cx="1718310" cy="4140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bldLst>
      <p:bldP spid="16" grpId="1" animBg="1"/>
      <p:bldP spid="20" grpId="1" animBg="1"/>
      <p:bldP spid="22" grpId="1" animBg="1"/>
      <p:bldP spid="2" grpId="1" animBg="1"/>
      <p:bldP spid="3" grpId="1" animBg="1"/>
      <p:bldP spid="6" grpId="1" animBg="1"/>
      <p:bldP spid="7" grpId="1"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840" y="0"/>
            <a:ext cx="11958320" cy="5015865"/>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3200">
                <a:latin typeface="Times New Roman" panose="02020603050405020304" charset="0"/>
                <a:cs typeface="Times New Roman" panose="02020603050405020304" charset="0"/>
                <a:sym typeface="+mn-ea"/>
              </a:rPr>
              <a:t>possible version 1</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Paragraph 1： </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     </a:t>
            </a:r>
            <a:r>
              <a:rPr lang="en-US" altLang="zh-CN" sz="3200" u="sng">
                <a:latin typeface="Times New Roman" panose="02020603050405020304" charset="0"/>
                <a:cs typeface="Times New Roman" panose="02020603050405020304" charset="0"/>
                <a:sym typeface="+mn-ea"/>
              </a:rPr>
              <a:t>It was time to put an end to the Magic Marty show.</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I walked over</a:t>
            </a:r>
            <a:r>
              <a:rPr lang="en-US" altLang="zh-CN" sz="3200">
                <a:latin typeface="Times New Roman" panose="02020603050405020304" charset="0"/>
                <a:cs typeface="Times New Roman" panose="02020603050405020304" charset="0"/>
                <a:sym typeface="+mn-ea"/>
              </a:rPr>
              <a:t>. “It was </a:t>
            </a:r>
            <a:r>
              <a:rPr lang="en-US" altLang="zh-CN" sz="3200" u="sng">
                <a:latin typeface="Times New Roman" panose="02020603050405020304" charset="0"/>
                <a:cs typeface="Times New Roman" panose="02020603050405020304" charset="0"/>
                <a:sym typeface="+mn-ea"/>
              </a:rPr>
              <a:t>fishing line.</a:t>
            </a:r>
            <a:r>
              <a:rPr lang="en-US" altLang="zh-CN" sz="3200">
                <a:latin typeface="Times New Roman" panose="02020603050405020304" charset="0"/>
                <a:cs typeface="Times New Roman" panose="02020603050405020304" charset="0"/>
                <a:sym typeface="+mn-ea"/>
              </a:rPr>
              <a:t>” I </a:t>
            </a:r>
            <a:r>
              <a:rPr lang="en-US" altLang="zh-CN" sz="3200">
                <a:solidFill>
                  <a:srgbClr val="FF0000"/>
                </a:solidFill>
                <a:latin typeface="Times New Roman" panose="02020603050405020304" charset="0"/>
                <a:cs typeface="Times New Roman" panose="02020603050405020304" charset="0"/>
                <a:sym typeface="+mn-ea"/>
              </a:rPr>
              <a:t>sneered</a:t>
            </a:r>
            <a:r>
              <a:rPr lang="en-US" altLang="zh-CN" sz="3200">
                <a:latin typeface="Times New Roman" panose="02020603050405020304" charset="0"/>
                <a:cs typeface="Times New Roman" panose="02020603050405020304" charset="0"/>
                <a:sym typeface="+mn-ea"/>
              </a:rPr>
              <a:t>, folding my arms. </a:t>
            </a:r>
            <a:r>
              <a:rPr lang="en-US" altLang="zh-CN" sz="3200" u="sng">
                <a:latin typeface="Times New Roman" panose="02020603050405020304" charset="0"/>
                <a:cs typeface="Times New Roman" panose="02020603050405020304" charset="0"/>
                <a:sym typeface="+mn-ea"/>
              </a:rPr>
              <a:t>Marty </a:t>
            </a:r>
            <a:r>
              <a:rPr lang="en-US" altLang="zh-CN" sz="3200">
                <a:solidFill>
                  <a:srgbClr val="FF0000"/>
                </a:solidFill>
                <a:latin typeface="Times New Roman" panose="02020603050405020304" charset="0"/>
                <a:cs typeface="Times New Roman" panose="02020603050405020304" charset="0"/>
                <a:sym typeface="+mn-ea"/>
              </a:rPr>
              <a:t>subconsciously fingered</a:t>
            </a:r>
            <a:r>
              <a:rPr lang="en-US" altLang="zh-CN" sz="3200">
                <a:latin typeface="Times New Roman" panose="02020603050405020304" charset="0"/>
                <a:cs typeface="Times New Roman" panose="02020603050405020304" charset="0"/>
                <a:sym typeface="+mn-ea"/>
              </a:rPr>
              <a:t> the fishing line and </a:t>
            </a:r>
            <a:r>
              <a:rPr lang="en-US" altLang="zh-CN" sz="3200">
                <a:solidFill>
                  <a:srgbClr val="FF0000"/>
                </a:solidFill>
                <a:latin typeface="Times New Roman" panose="02020603050405020304" charset="0"/>
                <a:cs typeface="Times New Roman" panose="02020603050405020304" charset="0"/>
                <a:sym typeface="+mn-ea"/>
              </a:rPr>
              <a:t>nervously whispered</a:t>
            </a:r>
            <a:r>
              <a:rPr lang="en-US" altLang="zh-CN" sz="3200">
                <a:latin typeface="Times New Roman" panose="02020603050405020304" charset="0"/>
                <a:cs typeface="Times New Roman" panose="02020603050405020304" charset="0"/>
                <a:sym typeface="+mn-ea"/>
              </a:rPr>
              <a:t>, “So, are you going to tell people?”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Seeing the panic in his eyes, somehow, I hesitated. Should I</a:t>
            </a:r>
            <a:r>
              <a:rPr lang="en-US" altLang="zh-CN" sz="3200" u="sng">
                <a:gradFill>
                  <a:gsLst>
                    <a:gs pos="0">
                      <a:srgbClr val="14CD68"/>
                    </a:gs>
                    <a:gs pos="100000">
                      <a:srgbClr val="0B6E38"/>
                    </a:gs>
                  </a:gsLst>
                  <a:lin scaled="0"/>
                </a:gradFill>
                <a:latin typeface="Times New Roman" panose="02020603050405020304" charset="0"/>
                <a:cs typeface="Times New Roman" panose="02020603050405020304" charset="0"/>
                <a:sym typeface="+mn-ea"/>
              </a:rPr>
              <a:t> reveal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the secret, Marty might lose his new friends.</a:t>
            </a:r>
            <a:r>
              <a:rPr lang="en-US" altLang="zh-CN" sz="3200">
                <a:latin typeface="Times New Roman" panose="02020603050405020304" charset="0"/>
                <a:cs typeface="Times New Roman" panose="02020603050405020304" charset="0"/>
                <a:sym typeface="+mn-ea"/>
              </a:rPr>
              <a:t> Finally, after </a:t>
            </a:r>
            <a:r>
              <a:rPr lang="en-US" altLang="zh-CN" sz="3200">
                <a:solidFill>
                  <a:srgbClr val="FF0000"/>
                </a:solidFill>
                <a:latin typeface="Times New Roman" panose="02020603050405020304" charset="0"/>
                <a:cs typeface="Times New Roman" panose="02020603050405020304" charset="0"/>
                <a:sym typeface="+mn-ea"/>
              </a:rPr>
              <a:t>struggling </a:t>
            </a:r>
            <a:r>
              <a:rPr lang="en-US" altLang="zh-CN" sz="3200">
                <a:latin typeface="Times New Roman" panose="02020603050405020304" charset="0"/>
                <a:cs typeface="Times New Roman" panose="02020603050405020304" charset="0"/>
                <a:sym typeface="+mn-ea"/>
              </a:rPr>
              <a:t>for a moment, I replied, “Nah, I won’t say anything.” </a:t>
            </a:r>
            <a:r>
              <a:rPr lang="en-US" altLang="zh-CN" sz="3200">
                <a:solidFill>
                  <a:srgbClr val="FF0000"/>
                </a:solidFill>
                <a:latin typeface="Times New Roman" panose="02020603050405020304" charset="0"/>
                <a:cs typeface="Times New Roman" panose="02020603050405020304" charset="0"/>
                <a:sym typeface="+mn-ea"/>
              </a:rPr>
              <a:t>Marty let out a relieved sigh, and I turned to walk away. </a:t>
            </a:r>
            <a:endParaRPr lang="en-US" altLang="zh-CN" sz="3200">
              <a:solidFill>
                <a:srgbClr val="FF0000"/>
              </a:solidFill>
              <a:latin typeface="Times New Roman" panose="02020603050405020304" charset="0"/>
              <a:cs typeface="Times New Roman" panose="02020603050405020304" charset="0"/>
              <a:sym typeface="+mn-ea"/>
            </a:endParaRPr>
          </a:p>
          <a:p>
            <a:pPr lvl="0" algn="l">
              <a:buClrTx/>
              <a:buSzTx/>
              <a:buFontTx/>
            </a:pPr>
            <a:endParaRPr lang="en-US" altLang="zh-CN" sz="3200">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840" y="0"/>
            <a:ext cx="11958320" cy="4030980"/>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3200">
                <a:latin typeface="Times New Roman" panose="02020603050405020304" charset="0"/>
                <a:cs typeface="Times New Roman" panose="02020603050405020304" charset="0"/>
                <a:sym typeface="+mn-ea"/>
              </a:rPr>
              <a:t>Paragraph 2：</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  </a:t>
            </a:r>
            <a:r>
              <a:rPr lang="en-US" altLang="zh-CN" sz="3200" u="sng">
                <a:latin typeface="Times New Roman" panose="02020603050405020304" charset="0"/>
                <a:cs typeface="Times New Roman" panose="02020603050405020304" charset="0"/>
                <a:sym typeface="+mn-ea"/>
              </a:rPr>
              <a:t>     “Wait!” Marty jumped in front of me.</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Unexpectedly, he patted my arm, grinning</a:t>
            </a:r>
            <a:r>
              <a:rPr lang="en-US" altLang="zh-CN" sz="3200">
                <a:latin typeface="Times New Roman" panose="02020603050405020304" charset="0"/>
                <a:cs typeface="Times New Roman" panose="02020603050405020304" charset="0"/>
                <a:sym typeface="+mn-ea"/>
              </a:rPr>
              <a:t>, “You’ve got a pretty good eye for magic. Want to join me?” I nodded joyfully. That’s how the Magic Marty and Mysterious Matt Lunch Show began. Now we’ve been a magic team for three months. And since I became a fellow magician, Marty has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let me in on</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让我参与）</a:t>
            </a:r>
            <a:r>
              <a:rPr lang="en-US" altLang="zh-CN" sz="3200">
                <a:latin typeface="Times New Roman" panose="02020603050405020304" charset="0"/>
                <a:cs typeface="Times New Roman" panose="02020603050405020304" charset="0"/>
                <a:sym typeface="+mn-ea"/>
              </a:rPr>
              <a:t>some of his other </a:t>
            </a:r>
            <a:r>
              <a:rPr lang="en-US" altLang="zh-CN" sz="3200" u="sng">
                <a:latin typeface="Times New Roman" panose="02020603050405020304" charset="0"/>
                <a:cs typeface="Times New Roman" panose="02020603050405020304" charset="0"/>
                <a:sym typeface="+mn-ea"/>
              </a:rPr>
              <a:t>tricks</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It turns out that instead of a </a:t>
            </a:r>
            <a:r>
              <a:rPr lang="en-US" altLang="zh-CN" sz="3200" u="sng">
                <a:solidFill>
                  <a:srgbClr val="FF0000"/>
                </a:solidFill>
                <a:latin typeface="Times New Roman" panose="02020603050405020304" charset="0"/>
                <a:cs typeface="Times New Roman" panose="02020603050405020304" charset="0"/>
                <a:sym typeface="+mn-ea"/>
              </a:rPr>
              <a:t>fake </a:t>
            </a:r>
            <a:r>
              <a:rPr lang="en-US" altLang="zh-CN" sz="3200">
                <a:solidFill>
                  <a:srgbClr val="FF0000"/>
                </a:solidFill>
                <a:latin typeface="Times New Roman" panose="02020603050405020304" charset="0"/>
                <a:cs typeface="Times New Roman" panose="02020603050405020304" charset="0"/>
                <a:sym typeface="+mn-ea"/>
              </a:rPr>
              <a:t>magician, Marty is a real friend. </a:t>
            </a:r>
            <a:endParaRPr lang="en-US" altLang="zh-CN" sz="3200">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840" y="0"/>
            <a:ext cx="11958320" cy="6554470"/>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2800">
                <a:latin typeface="Times New Roman" panose="02020603050405020304" charset="0"/>
                <a:cs typeface="Times New Roman" panose="02020603050405020304" charset="0"/>
                <a:sym typeface="+mn-ea"/>
              </a:rPr>
              <a:t>possible version 1</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Paragraph 1： </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     </a:t>
            </a:r>
            <a:r>
              <a:rPr lang="en-US" altLang="zh-CN" sz="2800" u="sng">
                <a:latin typeface="Times New Roman" panose="02020603050405020304" charset="0"/>
                <a:cs typeface="Times New Roman" panose="02020603050405020304" charset="0"/>
                <a:sym typeface="+mn-ea"/>
              </a:rPr>
              <a:t>It was time to put an end to the Magic Marty show.</a:t>
            </a:r>
            <a:r>
              <a:rPr lang="en-US" altLang="zh-CN" sz="2800">
                <a:latin typeface="Times New Roman" panose="02020603050405020304" charset="0"/>
                <a:cs typeface="Times New Roman" panose="02020603050405020304" charset="0"/>
                <a:sym typeface="+mn-ea"/>
              </a:rPr>
              <a:t> I walked over. “It was </a:t>
            </a:r>
            <a:r>
              <a:rPr lang="en-US" altLang="zh-CN" sz="2800" u="sng">
                <a:latin typeface="Times New Roman" panose="02020603050405020304" charset="0"/>
                <a:cs typeface="Times New Roman" panose="02020603050405020304" charset="0"/>
                <a:sym typeface="+mn-ea"/>
              </a:rPr>
              <a:t>fishing line.</a:t>
            </a:r>
            <a:r>
              <a:rPr lang="en-US" altLang="zh-CN" sz="2800">
                <a:latin typeface="Times New Roman" panose="02020603050405020304" charset="0"/>
                <a:cs typeface="Times New Roman" panose="02020603050405020304" charset="0"/>
                <a:sym typeface="+mn-ea"/>
              </a:rPr>
              <a:t>” I sneered, folding my arms. </a:t>
            </a:r>
            <a:r>
              <a:rPr lang="en-US" altLang="zh-CN" sz="2800" u="sng">
                <a:latin typeface="Times New Roman" panose="02020603050405020304" charset="0"/>
                <a:cs typeface="Times New Roman" panose="02020603050405020304" charset="0"/>
                <a:sym typeface="+mn-ea"/>
              </a:rPr>
              <a:t>Marty </a:t>
            </a:r>
            <a:r>
              <a:rPr lang="en-US" altLang="zh-CN" sz="2800">
                <a:latin typeface="Times New Roman" panose="02020603050405020304" charset="0"/>
                <a:cs typeface="Times New Roman" panose="02020603050405020304" charset="0"/>
                <a:sym typeface="+mn-ea"/>
              </a:rPr>
              <a:t>subconsciously fingered the fishing line and nervously whispered, “So, are you going to tell people?” Seeing the panic in his eyes, somehow, I hesitated. Should I</a:t>
            </a:r>
            <a:r>
              <a:rPr lang="en-US" altLang="zh-CN" sz="2800" u="sng">
                <a:latin typeface="Times New Roman" panose="02020603050405020304" charset="0"/>
                <a:cs typeface="Times New Roman" panose="02020603050405020304" charset="0"/>
                <a:sym typeface="+mn-ea"/>
              </a:rPr>
              <a:t> reveal </a:t>
            </a:r>
            <a:r>
              <a:rPr lang="en-US" altLang="zh-CN" sz="2800">
                <a:latin typeface="Times New Roman" panose="02020603050405020304" charset="0"/>
                <a:cs typeface="Times New Roman" panose="02020603050405020304" charset="0"/>
                <a:sym typeface="+mn-ea"/>
              </a:rPr>
              <a:t>the secret, Marty might lose his new friends. Finally, after struggling for a moment, I replied, “Nah, I won’t say anything.” Marty let out a relieved sigh, and I turned to walk away. </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Paragraph 2：</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  </a:t>
            </a:r>
            <a:r>
              <a:rPr lang="en-US" altLang="zh-CN" sz="2800" u="sng">
                <a:latin typeface="Times New Roman" panose="02020603050405020304" charset="0"/>
                <a:cs typeface="Times New Roman" panose="02020603050405020304" charset="0"/>
                <a:sym typeface="+mn-ea"/>
              </a:rPr>
              <a:t>     “Wait!” Marty jumped in front of me.</a:t>
            </a:r>
            <a:r>
              <a:rPr lang="en-US" altLang="zh-CN" sz="2800">
                <a:latin typeface="Times New Roman" panose="02020603050405020304" charset="0"/>
                <a:cs typeface="Times New Roman" panose="02020603050405020304" charset="0"/>
                <a:sym typeface="+mn-ea"/>
              </a:rPr>
              <a:t> Unexpectedly, he patted my arm, grinning, “You’ve got a pretty good eye for magic. Want to join me?” I nodded joyfully. That’s how the Magic Marty and Mysterious Matt Lunch Show began. Now we’ve been a magic team for three months. And since I became a fellow magician, Marty has let me in on some of his other </a:t>
            </a:r>
            <a:r>
              <a:rPr lang="en-US" altLang="zh-CN" sz="2800" u="sng">
                <a:latin typeface="Times New Roman" panose="02020603050405020304" charset="0"/>
                <a:cs typeface="Times New Roman" panose="02020603050405020304" charset="0"/>
                <a:sym typeface="+mn-ea"/>
              </a:rPr>
              <a:t>tricks</a:t>
            </a:r>
            <a:r>
              <a:rPr lang="en-US" altLang="zh-CN" sz="2800">
                <a:latin typeface="Times New Roman" panose="02020603050405020304" charset="0"/>
                <a:cs typeface="Times New Roman" panose="02020603050405020304" charset="0"/>
                <a:sym typeface="+mn-ea"/>
              </a:rPr>
              <a:t>. It turns out that instead of a </a:t>
            </a:r>
            <a:r>
              <a:rPr lang="en-US" altLang="zh-CN" sz="2800" u="sng">
                <a:latin typeface="Times New Roman" panose="02020603050405020304" charset="0"/>
                <a:cs typeface="Times New Roman" panose="02020603050405020304" charset="0"/>
                <a:sym typeface="+mn-ea"/>
              </a:rPr>
              <a:t>fake </a:t>
            </a:r>
            <a:r>
              <a:rPr lang="en-US" altLang="zh-CN" sz="2800">
                <a:latin typeface="Times New Roman" panose="02020603050405020304" charset="0"/>
                <a:cs typeface="Times New Roman" panose="02020603050405020304" charset="0"/>
                <a:sym typeface="+mn-ea"/>
              </a:rPr>
              <a:t>magician, Marty is a real friend. </a:t>
            </a:r>
            <a:endParaRPr lang="en-US" altLang="zh-CN" sz="2800">
              <a:latin typeface="Times New Roman" panose="02020603050405020304" charset="0"/>
              <a:cs typeface="Times New Roman" panose="02020603050405020304" charset="0"/>
              <a:sym typeface="+mn-ea"/>
            </a:endParaRPr>
          </a:p>
        </p:txBody>
      </p:sp>
      <p:sp>
        <p:nvSpPr>
          <p:cNvPr id="2" name="文本框 1"/>
          <p:cNvSpPr txBox="1"/>
          <p:nvPr/>
        </p:nvSpPr>
        <p:spPr>
          <a:xfrm>
            <a:off x="1760855" y="1600200"/>
            <a:ext cx="1600200" cy="368300"/>
          </a:xfrm>
          <a:prstGeom prst="rect">
            <a:avLst/>
          </a:prstGeom>
          <a:solidFill>
            <a:schemeClr val="accent4"/>
          </a:solidFill>
        </p:spPr>
        <p:txBody>
          <a:bodyPr wrap="square" rtlCol="0">
            <a:spAutoFit/>
          </a:bodyPr>
          <a:p>
            <a:r>
              <a:rPr lang="zh-CN" altLang="en-US" b="1">
                <a:solidFill>
                  <a:srgbClr val="FFFF00"/>
                </a:solidFill>
              </a:rPr>
              <a:t>照应原文结尾</a:t>
            </a:r>
            <a:endParaRPr lang="zh-CN" altLang="en-US" b="1">
              <a:solidFill>
                <a:srgbClr val="FFFF00"/>
              </a:solidFill>
            </a:endParaRPr>
          </a:p>
        </p:txBody>
      </p:sp>
      <p:sp>
        <p:nvSpPr>
          <p:cNvPr id="3" name="文本框 2"/>
          <p:cNvSpPr txBox="1"/>
          <p:nvPr/>
        </p:nvSpPr>
        <p:spPr>
          <a:xfrm>
            <a:off x="8644255" y="1854200"/>
            <a:ext cx="1600200" cy="368300"/>
          </a:xfrm>
          <a:prstGeom prst="rect">
            <a:avLst/>
          </a:prstGeom>
          <a:solidFill>
            <a:schemeClr val="accent4"/>
          </a:solidFill>
        </p:spPr>
        <p:txBody>
          <a:bodyPr wrap="square" rtlCol="0">
            <a:spAutoFit/>
          </a:bodyPr>
          <a:p>
            <a:r>
              <a:rPr lang="zh-CN" altLang="en-US" b="1">
                <a:solidFill>
                  <a:srgbClr val="FFFF00"/>
                </a:solidFill>
              </a:rPr>
              <a:t>照应特定情节</a:t>
            </a:r>
            <a:endParaRPr lang="zh-CN" altLang="en-US" b="1">
              <a:solidFill>
                <a:srgbClr val="FFFF00"/>
              </a:solidFill>
            </a:endParaRPr>
          </a:p>
        </p:txBody>
      </p:sp>
      <p:sp>
        <p:nvSpPr>
          <p:cNvPr id="5" name="文本框 4"/>
          <p:cNvSpPr txBox="1"/>
          <p:nvPr/>
        </p:nvSpPr>
        <p:spPr>
          <a:xfrm>
            <a:off x="3932555" y="4292600"/>
            <a:ext cx="1117600" cy="368300"/>
          </a:xfrm>
          <a:prstGeom prst="rect">
            <a:avLst/>
          </a:prstGeom>
          <a:solidFill>
            <a:schemeClr val="accent4"/>
          </a:solidFill>
        </p:spPr>
        <p:txBody>
          <a:bodyPr wrap="square" rtlCol="0">
            <a:spAutoFit/>
          </a:bodyPr>
          <a:p>
            <a:r>
              <a:rPr lang="zh-CN" altLang="en-US" b="1">
                <a:solidFill>
                  <a:srgbClr val="FFFF00"/>
                </a:solidFill>
              </a:rPr>
              <a:t>照应开头</a:t>
            </a:r>
            <a:endParaRPr lang="zh-CN" altLang="en-US" b="1">
              <a:solidFill>
                <a:srgbClr val="FFFF00"/>
              </a:solidFill>
            </a:endParaRPr>
          </a:p>
        </p:txBody>
      </p:sp>
      <p:sp>
        <p:nvSpPr>
          <p:cNvPr id="6" name="文本框 5"/>
          <p:cNvSpPr txBox="1"/>
          <p:nvPr/>
        </p:nvSpPr>
        <p:spPr>
          <a:xfrm>
            <a:off x="2941955" y="5270500"/>
            <a:ext cx="2717800" cy="368300"/>
          </a:xfrm>
          <a:prstGeom prst="rect">
            <a:avLst/>
          </a:prstGeom>
          <a:solidFill>
            <a:schemeClr val="accent4"/>
          </a:solidFill>
        </p:spPr>
        <p:txBody>
          <a:bodyPr wrap="square" rtlCol="0">
            <a:spAutoFit/>
          </a:bodyPr>
          <a:p>
            <a:r>
              <a:rPr lang="zh-CN" altLang="en-US" b="1">
                <a:solidFill>
                  <a:srgbClr val="FFFF00"/>
                </a:solidFill>
              </a:rPr>
              <a:t>照应厨房练习情节</a:t>
            </a:r>
            <a:endParaRPr lang="zh-CN" altLang="en-US" b="1">
              <a:solidFill>
                <a:srgbClr val="FFFF00"/>
              </a:solidFill>
            </a:endParaRPr>
          </a:p>
        </p:txBody>
      </p:sp>
      <p:sp>
        <p:nvSpPr>
          <p:cNvPr id="7" name="文本框 6"/>
          <p:cNvSpPr txBox="1"/>
          <p:nvPr/>
        </p:nvSpPr>
        <p:spPr>
          <a:xfrm>
            <a:off x="6282055" y="6042025"/>
            <a:ext cx="1600200" cy="368300"/>
          </a:xfrm>
          <a:prstGeom prst="rect">
            <a:avLst/>
          </a:prstGeom>
          <a:solidFill>
            <a:schemeClr val="accent4"/>
          </a:solidFill>
        </p:spPr>
        <p:txBody>
          <a:bodyPr wrap="square" rtlCol="0">
            <a:spAutoFit/>
          </a:bodyPr>
          <a:p>
            <a:r>
              <a:rPr lang="zh-CN" altLang="en-US" b="1">
                <a:solidFill>
                  <a:srgbClr val="FFFF00"/>
                </a:solidFill>
              </a:rPr>
              <a:t>照应文章主题</a:t>
            </a:r>
            <a:endParaRPr lang="zh-CN" altLang="en-US" b="1">
              <a:solidFill>
                <a:srgbClr val="FFFF00"/>
              </a:solidFill>
            </a:endParaRPr>
          </a:p>
        </p:txBody>
      </p:sp>
      <p:sp>
        <p:nvSpPr>
          <p:cNvPr id="8" name="文本框 7"/>
          <p:cNvSpPr txBox="1"/>
          <p:nvPr/>
        </p:nvSpPr>
        <p:spPr>
          <a:xfrm>
            <a:off x="6282055" y="2872740"/>
            <a:ext cx="5029200" cy="2245360"/>
          </a:xfrm>
          <a:prstGeom prst="rect">
            <a:avLst/>
          </a:prstGeom>
          <a:solidFill>
            <a:schemeClr val="accent1">
              <a:lumMod val="20000"/>
              <a:lumOff val="80000"/>
            </a:schemeClr>
          </a:solidFill>
        </p:spPr>
        <p:txBody>
          <a:bodyPr wrap="square" rtlCol="0" anchor="t">
            <a:spAutoFit/>
          </a:bodyPr>
          <a:p>
            <a:pPr lvl="0" algn="l">
              <a:buClrTx/>
              <a:buSzTx/>
              <a:buFontTx/>
            </a:pPr>
            <a:r>
              <a:rPr lang="zh-CN" altLang="en-US" sz="2800">
                <a:sym typeface="+mn-ea"/>
              </a:rPr>
              <a:t>结果</a:t>
            </a:r>
            <a:r>
              <a:rPr lang="zh-CN" altLang="en-US" sz="2800">
                <a:sym typeface="+mn-ea"/>
              </a:rPr>
              <a:t>/</a:t>
            </a:r>
            <a:r>
              <a:rPr lang="zh-CN" altLang="en-US" sz="2800">
                <a:sym typeface="+mn-ea"/>
              </a:rPr>
              <a:t>结局</a:t>
            </a:r>
            <a:r>
              <a:rPr lang="zh-CN" altLang="en-US" sz="2800">
                <a:sym typeface="+mn-ea"/>
              </a:rPr>
              <a:t>: I didn’t reveal the secret. Marty and became friends, and played magic together.</a:t>
            </a:r>
            <a:endParaRPr lang="zh-CN" altLang="en-US" sz="2800">
              <a:sym typeface="+mn-ea"/>
            </a:endParaRPr>
          </a:p>
          <a:p>
            <a:pPr lvl="0" algn="l">
              <a:buClrTx/>
              <a:buSzTx/>
              <a:buFontTx/>
            </a:pPr>
            <a:r>
              <a:rPr lang="zh-CN" altLang="en-US" sz="2800">
                <a:sym typeface="+mn-ea"/>
              </a:rPr>
              <a:t>回应</a:t>
            </a:r>
            <a:r>
              <a:rPr lang="en-US" altLang="zh-CN" sz="2800">
                <a:sym typeface="+mn-ea"/>
              </a:rPr>
              <a:t>:</a:t>
            </a:r>
            <a:r>
              <a:rPr lang="zh-CN" altLang="en-US" sz="2800">
                <a:sym typeface="+mn-ea"/>
              </a:rPr>
              <a:t>魔术假，友情真。</a:t>
            </a:r>
            <a:endParaRPr lang="zh-CN" altLang="en-US" sz="280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5" grpId="0" bldLvl="0" animBg="1"/>
      <p:bldP spid="6" grpId="0" bldLvl="0" animBg="1"/>
      <p:bldP spid="6" grpId="1" animBg="1"/>
      <p:bldP spid="7" grpId="0" bldLvl="0" animBg="1"/>
      <p:bldP spid="7" grpId="1" animBg="1"/>
      <p:bldP spid="8" grpId="0" bldLvl="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90805" y="0"/>
            <a:ext cx="12010390" cy="6739255"/>
          </a:xfrm>
          <a:prstGeom prst="rect">
            <a:avLst/>
          </a:prstGeom>
          <a:noFill/>
          <a:ln w="9525">
            <a:noFill/>
          </a:ln>
        </p:spPr>
        <p:txBody>
          <a:bodyPr wrap="square">
            <a:spAutoFit/>
          </a:bodyPr>
          <a:p>
            <a:pPr indent="0"/>
            <a:r>
              <a:rPr lang="zh-CN" b="0">
                <a:ea typeface="宋体" panose="02010600030101010101" pitchFamily="2" charset="-122"/>
              </a:rPr>
              <a:t>阅读下面短文，根据所给情节进行续写，使之构成一个完整的故事</a:t>
            </a:r>
            <a:r>
              <a:rPr lang="en-US" b="0">
                <a:latin typeface="Times New Roman" panose="02020603050405020304" charset="0"/>
                <a:ea typeface="宋体" panose="02010600030101010101" pitchFamily="2" charset="-122"/>
              </a:rPr>
              <a:t>     Marty was new at school. Usually when you’re the new kid, you lay low, but not </a:t>
            </a:r>
            <a:r>
              <a:rPr lang="en-US" b="0" u="sng">
                <a:latin typeface="Times New Roman" panose="02020603050405020304" charset="0"/>
                <a:ea typeface="宋体" panose="02010600030101010101" pitchFamily="2" charset="-122"/>
              </a:rPr>
              <a:t>Marty.</a:t>
            </a:r>
            <a:r>
              <a:rPr lang="en-US" b="0">
                <a:latin typeface="Times New Roman" panose="02020603050405020304" charset="0"/>
                <a:ea typeface="宋体" panose="02010600030101010101" pitchFamily="2" charset="-122"/>
              </a:rPr>
              <a:t>     On his first day, he made a toothpick disappear. One second he was holding the toothpick, and the next second it was gone! Everyone was asking him how he did it. “It’s </a:t>
            </a:r>
            <a:r>
              <a:rPr lang="en-US" b="0" u="sng">
                <a:latin typeface="Times New Roman" panose="02020603050405020304" charset="0"/>
                <a:ea typeface="宋体" panose="02010600030101010101" pitchFamily="2" charset="-122"/>
              </a:rPr>
              <a:t>magic</a:t>
            </a:r>
            <a:r>
              <a:rPr lang="en-US" b="0">
                <a:latin typeface="Times New Roman" panose="02020603050405020304" charset="0"/>
                <a:ea typeface="宋体" panose="02010600030101010101" pitchFamily="2" charset="-122"/>
              </a:rPr>
              <a:t>! At my old </a:t>
            </a:r>
            <a:r>
              <a:rPr lang="en-US" b="0" u="sng">
                <a:latin typeface="Times New Roman" panose="02020603050405020304" charset="0"/>
                <a:ea typeface="宋体" panose="02010600030101010101" pitchFamily="2" charset="-122"/>
              </a:rPr>
              <a:t>school</a:t>
            </a:r>
            <a:r>
              <a:rPr lang="en-US" b="0">
                <a:latin typeface="Times New Roman" panose="02020603050405020304" charset="0"/>
                <a:ea typeface="宋体" panose="02010600030101010101" pitchFamily="2" charset="-122"/>
              </a:rPr>
              <a:t>, they actually called me Magic Marty.” Marty said proudly. “Is he serious?” I whispered to my friend Brian. “ I don't know, but that was pretty cool,”Brian said, still watching Marty. I knew Marty’s magic was</a:t>
            </a:r>
            <a:r>
              <a:rPr lang="en-US" b="0" u="sng">
                <a:latin typeface="Times New Roman" panose="02020603050405020304" charset="0"/>
                <a:ea typeface="宋体" panose="02010600030101010101" pitchFamily="2" charset="-122"/>
              </a:rPr>
              <a:t> fake</a:t>
            </a:r>
            <a:r>
              <a:rPr lang="en-US" b="0">
                <a:latin typeface="Times New Roman" panose="02020603050405020304" charset="0"/>
                <a:ea typeface="宋体" panose="02010600030101010101" pitchFamily="2" charset="-122"/>
              </a:rPr>
              <a:t>, but I just couldn’t </a:t>
            </a:r>
            <a:r>
              <a:rPr lang="en-US" b="0" u="sng">
                <a:latin typeface="Times New Roman" panose="02020603050405020304" charset="0"/>
                <a:ea typeface="宋体" panose="02010600030101010101" pitchFamily="2" charset="-122"/>
              </a:rPr>
              <a:t>prove</a:t>
            </a:r>
            <a:r>
              <a:rPr lang="en-US" b="0">
                <a:latin typeface="Times New Roman" panose="02020603050405020304" charset="0"/>
                <a:ea typeface="宋体" panose="02010600030101010101" pitchFamily="2" charset="-122"/>
              </a:rPr>
              <a:t> it.     Another time, Marty pulled a water bottle out of his bag, along with a cup and carefully poured water into it. Marty got a handful of ice cubes! Applause filled the hallway. When asked how he did it, he just smiled, “Sorry, but that’s the first</a:t>
            </a:r>
            <a:r>
              <a:rPr lang="en-US" b="0" u="sng">
                <a:latin typeface="Times New Roman" panose="02020603050405020304" charset="0"/>
                <a:ea typeface="宋体" panose="02010600030101010101" pitchFamily="2" charset="-122"/>
              </a:rPr>
              <a:t> law </a:t>
            </a:r>
            <a:r>
              <a:rPr lang="en-US" b="0">
                <a:latin typeface="Times New Roman" panose="02020603050405020304" charset="0"/>
                <a:ea typeface="宋体" panose="02010600030101010101" pitchFamily="2" charset="-122"/>
              </a:rPr>
              <a:t>of magic. A magician never</a:t>
            </a:r>
            <a:r>
              <a:rPr lang="en-US" b="0" u="sng">
                <a:latin typeface="Times New Roman" panose="02020603050405020304" charset="0"/>
                <a:ea typeface="宋体" panose="02010600030101010101" pitchFamily="2" charset="-122"/>
              </a:rPr>
              <a:t> reveals</a:t>
            </a:r>
            <a:r>
              <a:rPr lang="en-US" b="0">
                <a:latin typeface="Times New Roman" panose="02020603050405020304" charset="0"/>
                <a:ea typeface="宋体" panose="02010600030101010101" pitchFamily="2" charset="-122"/>
              </a:rPr>
              <a:t> his secrets.”     Well, he won’t have to, I thought to myself. I’ll reveal his secrets for him.     That night, at home, I sat at the kitchen table for almost an hour, trying to figure out the</a:t>
            </a:r>
            <a:r>
              <a:rPr lang="en-US" b="0" u="sng">
                <a:latin typeface="Times New Roman" panose="02020603050405020304" charset="0"/>
                <a:ea typeface="宋体" panose="02010600030101010101" pitchFamily="2" charset="-122"/>
              </a:rPr>
              <a:t> trick</a:t>
            </a:r>
            <a:r>
              <a:rPr lang="en-US" b="0">
                <a:latin typeface="Times New Roman" panose="02020603050405020304" charset="0"/>
                <a:ea typeface="宋体" panose="02010600030101010101" pitchFamily="2" charset="-122"/>
              </a:rPr>
              <a:t>. At it again, honey?” My mom watched me wiggle(</a:t>
            </a:r>
            <a:r>
              <a:rPr lang="zh-CN" b="0">
                <a:ea typeface="宋体" panose="02010600030101010101" pitchFamily="2" charset="-122"/>
              </a:rPr>
              <a:t>摆动）</a:t>
            </a:r>
            <a:r>
              <a:rPr lang="en-US" b="0">
                <a:latin typeface="Times New Roman" panose="02020603050405020304" charset="0"/>
                <a:ea typeface="宋体" panose="02010600030101010101" pitchFamily="2" charset="-122"/>
              </a:rPr>
              <a:t>my fingers hopelessly over a cup of water. “He’s tricking people!” I cried. “Sounds as if he’s trying to make </a:t>
            </a:r>
            <a:r>
              <a:rPr lang="en-US" b="0" u="sng">
                <a:latin typeface="Times New Roman" panose="02020603050405020304" charset="0"/>
                <a:ea typeface="宋体" panose="02010600030101010101" pitchFamily="2" charset="-122"/>
              </a:rPr>
              <a:t>friends</a:t>
            </a:r>
            <a:r>
              <a:rPr lang="en-US" b="0">
                <a:latin typeface="Times New Roman" panose="02020603050405020304" charset="0"/>
                <a:ea typeface="宋体" panose="02010600030101010101" pitchFamily="2" charset="-122"/>
              </a:rPr>
              <a:t>.” My mom patted my arm.     Magic Marty had me stumped (</a:t>
            </a:r>
            <a:r>
              <a:rPr lang="zh-CN" b="0">
                <a:ea typeface="宋体" panose="02010600030101010101" pitchFamily="2" charset="-122"/>
              </a:rPr>
              <a:t>把</a:t>
            </a:r>
            <a:r>
              <a:rPr lang="en-US" b="0">
                <a:latin typeface="Times New Roman" panose="02020603050405020304" charset="0"/>
                <a:ea typeface="宋体" panose="02010600030101010101" pitchFamily="2" charset="-122"/>
              </a:rPr>
              <a:t>...</a:t>
            </a:r>
            <a:r>
              <a:rPr lang="zh-CN" b="0">
                <a:ea typeface="宋体" panose="02010600030101010101" pitchFamily="2" charset="-122"/>
              </a:rPr>
              <a:t>难住</a:t>
            </a:r>
            <a:r>
              <a:rPr lang="en-US" b="0">
                <a:latin typeface="Times New Roman" panose="02020603050405020304" charset="0"/>
                <a:ea typeface="宋体" panose="02010600030101010101" pitchFamily="2" charset="-122"/>
              </a:rPr>
              <a:t>)</a:t>
            </a:r>
            <a:r>
              <a:rPr lang="zh-CN" b="0">
                <a:ea typeface="宋体" panose="02010600030101010101" pitchFamily="2" charset="-122"/>
              </a:rPr>
              <a:t>，</a:t>
            </a:r>
            <a:r>
              <a:rPr lang="en-US" b="0">
                <a:latin typeface="Times New Roman" panose="02020603050405020304" charset="0"/>
                <a:ea typeface="宋体" panose="02010600030101010101" pitchFamily="2" charset="-122"/>
              </a:rPr>
              <a:t>but the next day I caught a lucky break. At lunch, Marty was going on about how he could make things float. He had a ring in one hand and a pencil in the other. That’s when I saw it: a thin piece of </a:t>
            </a:r>
            <a:r>
              <a:rPr lang="en-US" b="0" u="sng">
                <a:latin typeface="Times New Roman" panose="02020603050405020304" charset="0"/>
                <a:ea typeface="宋体" panose="02010600030101010101" pitchFamily="2" charset="-122"/>
              </a:rPr>
              <a:t>fishing line</a:t>
            </a:r>
            <a:r>
              <a:rPr lang="en-US" b="0">
                <a:latin typeface="Times New Roman" panose="02020603050405020304" charset="0"/>
                <a:ea typeface="宋体" panose="02010600030101010101" pitchFamily="2" charset="-122"/>
              </a:rPr>
              <a:t> tied around the end of the pencil and attached to a button on Marty’s shirt! Sure enough, he made the ring “float” by sliding it over the pencil and hanging it from the line. No one else noticed, and soon the whole cafeteria was clapping. However, I wasn’t.</a:t>
            </a:r>
            <a:endParaRPr lang="zh-CN" b="0">
              <a:ea typeface="宋体" panose="02010600030101010101" pitchFamily="2" charset="-122"/>
            </a:endParaRPr>
          </a:p>
          <a:p>
            <a:pPr indent="0"/>
            <a:r>
              <a:rPr lang="zh-CN" altLang="en-US" b="0">
                <a:latin typeface="Times New Roman" panose="02020603050405020304" charset="0"/>
                <a:ea typeface="宋体" panose="02010600030101010101" pitchFamily="2" charset="-122"/>
              </a:rPr>
              <a:t>续写：</a:t>
            </a:r>
            <a:r>
              <a:rPr lang="en-US" b="0">
                <a:latin typeface="Times New Roman" panose="02020603050405020304" charset="0"/>
                <a:ea typeface="宋体" panose="02010600030101010101" pitchFamily="2" charset="-122"/>
              </a:rPr>
              <a:t>Paragraph 1:      It was time to put an end to the Magic Marty show.____________________________________________________________</a:t>
            </a:r>
            <a:endParaRPr lang="en-US" b="0">
              <a:latin typeface="Times New Roman" panose="02020603050405020304" charset="0"/>
              <a:ea typeface="宋体" panose="02010600030101010101" pitchFamily="2" charset="-122"/>
            </a:endParaRPr>
          </a:p>
          <a:p>
            <a:pPr indent="0"/>
            <a:r>
              <a:rPr lang="en-US">
                <a:latin typeface="Times New Roman" panose="02020603050405020304" charset="0"/>
                <a:ea typeface="宋体" panose="02010600030101010101" pitchFamily="2" charset="-122"/>
                <a:sym typeface="+mn-ea"/>
              </a:rPr>
              <a:t>______________________________________________________________________________________________________________________________________________________________________________________________________________</a:t>
            </a:r>
            <a:r>
              <a:rPr lang="en-US" b="0">
                <a:latin typeface="Times New Roman" panose="02020603050405020304" charset="0"/>
                <a:ea typeface="宋体" panose="02010600030101010101" pitchFamily="2" charset="-122"/>
              </a:rPr>
              <a:t> Paragraph 2:     “Wait!” Marty jumped in front of me.</a:t>
            </a:r>
            <a:r>
              <a:rPr lang="en-US">
                <a:latin typeface="Times New Roman" panose="02020603050405020304" charset="0"/>
                <a:ea typeface="宋体" panose="02010600030101010101" pitchFamily="2" charset="-122"/>
                <a:sym typeface="+mn-ea"/>
              </a:rPr>
              <a:t>______________________________________________________________________</a:t>
            </a:r>
            <a:endParaRPr lang="en-US" altLang="en-US" b="0">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15900"/>
            <a:ext cx="12192635" cy="5015865"/>
          </a:xfrm>
          <a:prstGeom prst="rect">
            <a:avLst/>
          </a:prstGeom>
          <a:noFill/>
        </p:spPr>
        <p:txBody>
          <a:bodyPr wrap="square" rtlCol="0" anchor="t">
            <a:spAutoFit/>
          </a:bodyPr>
          <a:p>
            <a:r>
              <a:rPr lang="en-US" altLang="zh-CN" sz="3200"/>
              <a:t>Possible version 2:</a:t>
            </a:r>
            <a:endParaRPr lang="zh-CN" altLang="en-US" sz="3200"/>
          </a:p>
          <a:p>
            <a:r>
              <a:rPr lang="zh-CN" altLang="en-US" sz="3200"/>
              <a:t>Paragraph 1：</a:t>
            </a:r>
            <a:endParaRPr lang="zh-CN" altLang="en-US" sz="3200"/>
          </a:p>
          <a:p>
            <a:r>
              <a:rPr lang="en-US" altLang="zh-CN" sz="3200"/>
              <a:t>       </a:t>
            </a:r>
            <a:r>
              <a:rPr lang="zh-CN" altLang="en-US" sz="3200"/>
              <a:t>It was time to put an end to the Magic Marty show. </a:t>
            </a:r>
            <a:r>
              <a:rPr lang="zh-CN" altLang="en-US" sz="3200">
                <a:solidFill>
                  <a:srgbClr val="FF0000"/>
                </a:solidFill>
              </a:rPr>
              <a:t>Excited at the thought, I </a:t>
            </a:r>
            <a:r>
              <a:rPr lang="en-US" altLang="zh-CN" sz="3200">
                <a:solidFill>
                  <a:srgbClr val="FF0000"/>
                </a:solidFill>
              </a:rPr>
              <a:t>c</a:t>
            </a:r>
            <a:r>
              <a:rPr lang="zh-CN" altLang="en-US" sz="3200">
                <a:solidFill>
                  <a:srgbClr val="FF0000"/>
                </a:solidFill>
              </a:rPr>
              <a:t>ouldn</a:t>
            </a:r>
            <a:r>
              <a:rPr lang="en-US" altLang="zh-CN" sz="3200">
                <a:solidFill>
                  <a:srgbClr val="FF0000"/>
                </a:solidFill>
              </a:rPr>
              <a:t>‘</a:t>
            </a:r>
            <a:r>
              <a:rPr lang="zh-CN" altLang="en-US" sz="3200">
                <a:solidFill>
                  <a:srgbClr val="FF0000"/>
                </a:solidFill>
              </a:rPr>
              <a:t>t resist crying out</a:t>
            </a:r>
            <a:r>
              <a:rPr lang="zh-CN" altLang="en-US" sz="3200"/>
              <a:t>, </a:t>
            </a:r>
            <a:r>
              <a:rPr lang="en-US" altLang="zh-CN" sz="3200"/>
              <a:t>”</a:t>
            </a:r>
            <a:r>
              <a:rPr lang="zh-CN" altLang="en-US" sz="3200"/>
              <a:t>It was</a:t>
            </a:r>
            <a:r>
              <a:rPr lang="zh-CN" altLang="en-US" sz="3200" u="sng"/>
              <a:t> fishing line</a:t>
            </a:r>
            <a:r>
              <a:rPr lang="zh-CN" altLang="en-US" sz="3200"/>
              <a:t>!</a:t>
            </a:r>
            <a:r>
              <a:rPr lang="en-US" altLang="zh-CN" sz="3200"/>
              <a:t>“</a:t>
            </a:r>
            <a:r>
              <a:rPr lang="zh-CN" altLang="en-US" sz="3200"/>
              <a:t> Totally surprised at my abruptness, all the classmates including </a:t>
            </a:r>
            <a:r>
              <a:rPr lang="zh-CN" altLang="en-US" sz="3200" u="sng"/>
              <a:t>Marty</a:t>
            </a:r>
            <a:r>
              <a:rPr lang="zh-CN" altLang="en-US" sz="3200"/>
              <a:t> had their attention fixed on me, waiting for an explanation. I pulled out the fishing line to</a:t>
            </a:r>
            <a:r>
              <a:rPr lang="zh-CN" altLang="en-US" sz="3200" u="sng"/>
              <a:t> reveal</a:t>
            </a:r>
            <a:r>
              <a:rPr lang="zh-CN" altLang="en-US" sz="3200"/>
              <a:t> his secrets in front of the classmates. Marty lowered his head with a burning face. </a:t>
            </a:r>
            <a:r>
              <a:rPr lang="zh-CN" altLang="en-US" sz="3200">
                <a:solidFill>
                  <a:srgbClr val="FF0000"/>
                </a:solidFill>
              </a:rPr>
              <a:t>Having broken the first</a:t>
            </a:r>
            <a:r>
              <a:rPr lang="zh-CN" altLang="en-US" sz="3200" u="sng">
                <a:solidFill>
                  <a:srgbClr val="FF0000"/>
                </a:solidFill>
              </a:rPr>
              <a:t> law</a:t>
            </a:r>
            <a:r>
              <a:rPr lang="zh-CN" altLang="en-US" sz="3200">
                <a:solidFill>
                  <a:srgbClr val="FF0000"/>
                </a:solidFill>
              </a:rPr>
              <a:t> of his proud magic, I was </a:t>
            </a:r>
            <a:r>
              <a:rPr lang="en-US" altLang="zh-CN" sz="3200">
                <a:solidFill>
                  <a:srgbClr val="FF0000"/>
                </a:solidFill>
              </a:rPr>
              <a:t>a</a:t>
            </a:r>
            <a:r>
              <a:rPr lang="zh-CN" altLang="en-US" sz="3200">
                <a:solidFill>
                  <a:srgbClr val="FF0000"/>
                </a:solidFill>
              </a:rPr>
              <a:t>bout to stalk off</a:t>
            </a:r>
            <a:r>
              <a:rPr lang="en-US" altLang="zh-CN" sz="3200">
                <a:solidFill>
                  <a:srgbClr val="FF0000"/>
                </a:solidFill>
              </a:rPr>
              <a:t>(</a:t>
            </a:r>
            <a:r>
              <a:rPr lang="zh-CN" altLang="en-US" sz="3200">
                <a:solidFill>
                  <a:srgbClr val="FF0000"/>
                </a:solidFill>
              </a:rPr>
              <a:t>扬长而去）.</a:t>
            </a:r>
            <a:r>
              <a:rPr lang="zh-CN" altLang="en-US" sz="3200"/>
              <a:t> </a:t>
            </a:r>
            <a:endParaRPr lang="zh-CN" altLang="en-US" sz="3200"/>
          </a:p>
          <a:p>
            <a:endParaRPr lang="zh-CN" altLang="en-US" sz="320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8425"/>
            <a:ext cx="12192635" cy="4523105"/>
          </a:xfrm>
          <a:prstGeom prst="rect">
            <a:avLst/>
          </a:prstGeom>
          <a:noFill/>
        </p:spPr>
        <p:txBody>
          <a:bodyPr wrap="square" rtlCol="0" anchor="t">
            <a:spAutoFit/>
          </a:bodyPr>
          <a:p>
            <a:r>
              <a:rPr lang="zh-CN" altLang="en-US" sz="3200"/>
              <a:t>Paragraph 2： </a:t>
            </a:r>
            <a:endParaRPr lang="zh-CN" altLang="en-US" sz="3200"/>
          </a:p>
          <a:p>
            <a:r>
              <a:rPr lang="en-US" altLang="zh-CN" sz="3200"/>
              <a:t>    </a:t>
            </a:r>
            <a:r>
              <a:rPr lang="zh-CN" altLang="en-US" sz="3200"/>
              <a:t>“Wait!” Marty jumped in front of me. </a:t>
            </a:r>
            <a:r>
              <a:rPr lang="zh-CN" altLang="en-US" sz="3200">
                <a:gradFill>
                  <a:gsLst>
                    <a:gs pos="0">
                      <a:srgbClr val="FE4444"/>
                    </a:gs>
                    <a:gs pos="100000">
                      <a:srgbClr val="832B2B"/>
                    </a:gs>
                  </a:gsLst>
                  <a:lin scaled="0"/>
                </a:gradFill>
              </a:rPr>
              <a:t>With lips trembling, he</a:t>
            </a:r>
            <a:r>
              <a:rPr lang="zh-CN" altLang="en-US" sz="3200"/>
              <a:t> attempted to say </a:t>
            </a:r>
            <a:r>
              <a:rPr lang="en-US" altLang="zh-CN" sz="3200"/>
              <a:t>s</a:t>
            </a:r>
            <a:r>
              <a:rPr lang="zh-CN" altLang="en-US" sz="3200"/>
              <a:t>omething but in vain and tears were rolling in his eyes. It suddenly occurred to me what magic meant to him. My satisfaction vanished, turning into the shame of jealousy. To Marty, all he had done was merely to befriend more </a:t>
            </a:r>
            <a:r>
              <a:rPr lang="en-US" altLang="zh-CN" sz="3200"/>
              <a:t>people at </a:t>
            </a:r>
            <a:r>
              <a:rPr lang="en-US" altLang="zh-CN" sz="3200" u="sng"/>
              <a:t>school</a:t>
            </a:r>
            <a:r>
              <a:rPr lang="zh-CN" altLang="en-US" sz="3200"/>
              <a:t>. Out of guilt and regret, I explained my original intention and apologized. </a:t>
            </a:r>
            <a:r>
              <a:rPr lang="zh-CN" altLang="en-US" sz="3200">
                <a:gradFill>
                  <a:gsLst>
                    <a:gs pos="0">
                      <a:srgbClr val="FE4444"/>
                    </a:gs>
                    <a:gs pos="100000">
                      <a:srgbClr val="832B2B"/>
                    </a:gs>
                  </a:gsLst>
                  <a:lin scaled="0"/>
                </a:gradFill>
              </a:rPr>
              <a:t>Only then did I appreciate never should jealousy gain the upper hand（</a:t>
            </a:r>
            <a:r>
              <a:rPr lang="en-US" altLang="zh-CN" sz="3200">
                <a:gradFill>
                  <a:gsLst>
                    <a:gs pos="0">
                      <a:srgbClr val="FE4444"/>
                    </a:gs>
                    <a:gs pos="100000">
                      <a:srgbClr val="832B2B"/>
                    </a:gs>
                  </a:gsLst>
                  <a:lin scaled="0"/>
                </a:gradFill>
              </a:rPr>
              <a:t>get the best of me)</a:t>
            </a:r>
            <a:r>
              <a:rPr lang="zh-CN" altLang="en-US" sz="3200">
                <a:gradFill>
                  <a:gsLst>
                    <a:gs pos="0">
                      <a:srgbClr val="FE4444"/>
                    </a:gs>
                    <a:gs pos="100000">
                      <a:srgbClr val="832B2B"/>
                    </a:gs>
                  </a:gsLst>
                  <a:lin scaled="0"/>
                </a:gradFill>
              </a:rPr>
              <a:t> at any time.</a:t>
            </a:r>
            <a:endParaRPr lang="zh-CN" altLang="en-US" sz="3200">
              <a:gradFill>
                <a:gsLst>
                  <a:gs pos="0">
                    <a:srgbClr val="FE4444"/>
                  </a:gs>
                  <a:gs pos="100000">
                    <a:srgbClr val="832B2B"/>
                  </a:gs>
                </a:gsLst>
                <a:lin scaled="0"/>
              </a:gradFill>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36525"/>
            <a:ext cx="12192635" cy="6092825"/>
          </a:xfrm>
          <a:prstGeom prst="rect">
            <a:avLst/>
          </a:prstGeom>
          <a:noFill/>
        </p:spPr>
        <p:txBody>
          <a:bodyPr wrap="square" rtlCol="0" anchor="t">
            <a:spAutoFit/>
          </a:bodyPr>
          <a:p>
            <a:r>
              <a:rPr lang="en-US" altLang="zh-CN" sz="2600"/>
              <a:t>Possible version 2:</a:t>
            </a:r>
            <a:endParaRPr lang="zh-CN" altLang="en-US" sz="2600"/>
          </a:p>
          <a:p>
            <a:r>
              <a:rPr lang="zh-CN" altLang="en-US" sz="2600"/>
              <a:t>Paragraph 1：</a:t>
            </a:r>
            <a:endParaRPr lang="zh-CN" altLang="en-US" sz="2600"/>
          </a:p>
          <a:p>
            <a:r>
              <a:rPr lang="en-US" altLang="zh-CN" sz="2600"/>
              <a:t>       </a:t>
            </a:r>
            <a:r>
              <a:rPr lang="zh-CN" altLang="en-US" sz="2600"/>
              <a:t>It was time to put an end to the Magic Marty show. Excited at the thought, I </a:t>
            </a:r>
            <a:r>
              <a:rPr lang="en-US" altLang="zh-CN" sz="2600"/>
              <a:t>c</a:t>
            </a:r>
            <a:r>
              <a:rPr lang="zh-CN" altLang="en-US" sz="2600"/>
              <a:t>ouldn</a:t>
            </a:r>
            <a:r>
              <a:rPr lang="en-US" altLang="zh-CN" sz="2600"/>
              <a:t>‘</a:t>
            </a:r>
            <a:r>
              <a:rPr lang="zh-CN" altLang="en-US" sz="2600"/>
              <a:t>t resist crying out, </a:t>
            </a:r>
            <a:r>
              <a:rPr lang="en-US" altLang="zh-CN" sz="2600"/>
              <a:t>”</a:t>
            </a:r>
            <a:r>
              <a:rPr lang="zh-CN" altLang="en-US" sz="2600"/>
              <a:t>It was</a:t>
            </a:r>
            <a:r>
              <a:rPr lang="zh-CN" altLang="en-US" sz="2600" u="sng"/>
              <a:t> fishing line</a:t>
            </a:r>
            <a:r>
              <a:rPr lang="zh-CN" altLang="en-US" sz="2600"/>
              <a:t>!</a:t>
            </a:r>
            <a:r>
              <a:rPr lang="en-US" altLang="zh-CN" sz="2600"/>
              <a:t>“</a:t>
            </a:r>
            <a:r>
              <a:rPr lang="zh-CN" altLang="en-US" sz="2600"/>
              <a:t> Totally surprised at my abruptness, all the classmates including </a:t>
            </a:r>
            <a:r>
              <a:rPr lang="zh-CN" altLang="en-US" sz="2600" u="sng"/>
              <a:t>Marty</a:t>
            </a:r>
            <a:r>
              <a:rPr lang="zh-CN" altLang="en-US" sz="2600"/>
              <a:t> had their attention fixed on me, waiting for an explanation. I pulled out the fishing line to</a:t>
            </a:r>
            <a:r>
              <a:rPr lang="zh-CN" altLang="en-US" sz="2600" u="sng"/>
              <a:t> reveal</a:t>
            </a:r>
            <a:r>
              <a:rPr lang="zh-CN" altLang="en-US" sz="2600"/>
              <a:t> his secrets in front of the classmates. Marty lowered his head with a burning face. Having broken the first</a:t>
            </a:r>
            <a:r>
              <a:rPr lang="zh-CN" altLang="en-US" sz="2600" u="sng"/>
              <a:t> law</a:t>
            </a:r>
            <a:r>
              <a:rPr lang="zh-CN" altLang="en-US" sz="2600"/>
              <a:t> of his proud magic, I was </a:t>
            </a:r>
            <a:r>
              <a:rPr lang="en-US" altLang="zh-CN" sz="2600"/>
              <a:t>a</a:t>
            </a:r>
            <a:r>
              <a:rPr lang="zh-CN" altLang="en-US" sz="2600"/>
              <a:t>bout to stalk off</a:t>
            </a:r>
            <a:r>
              <a:rPr lang="en-US" altLang="zh-CN" sz="2600"/>
              <a:t>(</a:t>
            </a:r>
            <a:r>
              <a:rPr lang="zh-CN" altLang="en-US" sz="2600"/>
              <a:t>扬长而去）. </a:t>
            </a:r>
            <a:endParaRPr lang="zh-CN" altLang="en-US" sz="2600"/>
          </a:p>
          <a:p>
            <a:r>
              <a:rPr lang="zh-CN" altLang="en-US" sz="2600"/>
              <a:t>Paragraph 2： </a:t>
            </a:r>
            <a:endParaRPr lang="zh-CN" altLang="en-US" sz="2600"/>
          </a:p>
          <a:p>
            <a:r>
              <a:rPr lang="en-US" altLang="zh-CN" sz="2600"/>
              <a:t>    </a:t>
            </a:r>
            <a:r>
              <a:rPr lang="zh-CN" altLang="en-US" sz="2600"/>
              <a:t>“Wait!” Marty jumped in front of me. With lips trembling, he attempted to say </a:t>
            </a:r>
            <a:r>
              <a:rPr lang="en-US" altLang="zh-CN" sz="2600"/>
              <a:t>s</a:t>
            </a:r>
            <a:r>
              <a:rPr lang="zh-CN" altLang="en-US" sz="2600"/>
              <a:t>omething but in vain and tears were rolling in his eyes. It suddenly occurred to me what magic meant to him. My satisfaction vanished, turning into the shame of jealousy. To Marty, all he had done was merely to befriend more </a:t>
            </a:r>
            <a:r>
              <a:rPr lang="en-US" altLang="zh-CN" sz="2600"/>
              <a:t>people at </a:t>
            </a:r>
            <a:r>
              <a:rPr lang="en-US" altLang="zh-CN" sz="2600" u="sng"/>
              <a:t>school</a:t>
            </a:r>
            <a:r>
              <a:rPr lang="zh-CN" altLang="en-US" sz="2600"/>
              <a:t>. Out of guilt and regret, I explained my original intention and apologized. Only then did I appreciate never should jealousy gain the upper hand at any time.</a:t>
            </a:r>
            <a:endParaRPr lang="zh-CN" altLang="en-US" sz="2600"/>
          </a:p>
        </p:txBody>
      </p:sp>
      <p:sp>
        <p:nvSpPr>
          <p:cNvPr id="5" name="文本框 4"/>
          <p:cNvSpPr txBox="1"/>
          <p:nvPr/>
        </p:nvSpPr>
        <p:spPr>
          <a:xfrm>
            <a:off x="6256655" y="5791200"/>
            <a:ext cx="1600200" cy="368300"/>
          </a:xfrm>
          <a:prstGeom prst="rect">
            <a:avLst/>
          </a:prstGeom>
          <a:solidFill>
            <a:schemeClr val="accent4"/>
          </a:solidFill>
        </p:spPr>
        <p:txBody>
          <a:bodyPr wrap="square" rtlCol="0">
            <a:spAutoFit/>
          </a:bodyPr>
          <a:p>
            <a:r>
              <a:rPr lang="zh-CN" altLang="en-US" b="1">
                <a:solidFill>
                  <a:srgbClr val="FFFF00"/>
                </a:solidFill>
              </a:rPr>
              <a:t>照应主题</a:t>
            </a:r>
            <a:endParaRPr lang="en-US" altLang="zh-CN" b="1">
              <a:solidFill>
                <a:srgbClr val="FFFF00"/>
              </a:solidFill>
            </a:endParaRPr>
          </a:p>
        </p:txBody>
      </p:sp>
      <p:sp>
        <p:nvSpPr>
          <p:cNvPr id="6" name="文本框 5"/>
          <p:cNvSpPr txBox="1"/>
          <p:nvPr/>
        </p:nvSpPr>
        <p:spPr>
          <a:xfrm>
            <a:off x="4796155" y="762000"/>
            <a:ext cx="1600200" cy="368300"/>
          </a:xfrm>
          <a:prstGeom prst="rect">
            <a:avLst/>
          </a:prstGeom>
          <a:solidFill>
            <a:schemeClr val="accent4"/>
          </a:solidFill>
        </p:spPr>
        <p:txBody>
          <a:bodyPr wrap="square" rtlCol="0">
            <a:spAutoFit/>
          </a:bodyPr>
          <a:p>
            <a:r>
              <a:rPr lang="zh-CN" altLang="en-US" b="1">
                <a:solidFill>
                  <a:srgbClr val="FFFF00"/>
                </a:solidFill>
              </a:rPr>
              <a:t>照应原文结尾</a:t>
            </a:r>
            <a:endParaRPr lang="zh-CN" altLang="en-US" b="1">
              <a:solidFill>
                <a:srgbClr val="FFFF00"/>
              </a:solidFill>
            </a:endParaRPr>
          </a:p>
        </p:txBody>
      </p:sp>
      <p:sp>
        <p:nvSpPr>
          <p:cNvPr id="7" name="文本框 6"/>
          <p:cNvSpPr txBox="1"/>
          <p:nvPr/>
        </p:nvSpPr>
        <p:spPr>
          <a:xfrm>
            <a:off x="6790055" y="1701800"/>
            <a:ext cx="2235200" cy="368300"/>
          </a:xfrm>
          <a:prstGeom prst="rect">
            <a:avLst/>
          </a:prstGeom>
          <a:solidFill>
            <a:schemeClr val="accent4"/>
          </a:solidFill>
        </p:spPr>
        <p:txBody>
          <a:bodyPr wrap="square" rtlCol="0">
            <a:spAutoFit/>
          </a:bodyPr>
          <a:p>
            <a:r>
              <a:rPr lang="zh-CN" altLang="en-US" b="1">
                <a:solidFill>
                  <a:srgbClr val="FFFF00"/>
                </a:solidFill>
              </a:rPr>
              <a:t>照应第二次魔术</a:t>
            </a:r>
            <a:endParaRPr lang="zh-CN" altLang="en-US" b="1">
              <a:solidFill>
                <a:srgbClr val="FFFF00"/>
              </a:solidFill>
            </a:endParaRPr>
          </a:p>
        </p:txBody>
      </p:sp>
      <p:sp>
        <p:nvSpPr>
          <p:cNvPr id="8" name="文本框 7"/>
          <p:cNvSpPr txBox="1"/>
          <p:nvPr/>
        </p:nvSpPr>
        <p:spPr>
          <a:xfrm>
            <a:off x="1786255" y="3937000"/>
            <a:ext cx="2120900" cy="368300"/>
          </a:xfrm>
          <a:prstGeom prst="rect">
            <a:avLst/>
          </a:prstGeom>
          <a:solidFill>
            <a:schemeClr val="accent4"/>
          </a:solidFill>
        </p:spPr>
        <p:txBody>
          <a:bodyPr wrap="square" rtlCol="0">
            <a:spAutoFit/>
          </a:bodyPr>
          <a:p>
            <a:r>
              <a:rPr lang="zh-CN" altLang="en-US" b="1">
                <a:solidFill>
                  <a:srgbClr val="FFFF00"/>
                </a:solidFill>
              </a:rPr>
              <a:t>照应第一次魔术</a:t>
            </a:r>
            <a:endParaRPr lang="zh-CN" altLang="en-US" b="1">
              <a:solidFill>
                <a:srgbClr val="FFFF00"/>
              </a:solidFill>
            </a:endParaRPr>
          </a:p>
        </p:txBody>
      </p:sp>
      <p:sp>
        <p:nvSpPr>
          <p:cNvPr id="9" name="文本框 8"/>
          <p:cNvSpPr txBox="1"/>
          <p:nvPr/>
        </p:nvSpPr>
        <p:spPr>
          <a:xfrm>
            <a:off x="6256655" y="3368040"/>
            <a:ext cx="5029200" cy="1814830"/>
          </a:xfrm>
          <a:prstGeom prst="rect">
            <a:avLst/>
          </a:prstGeom>
          <a:solidFill>
            <a:schemeClr val="accent1">
              <a:lumMod val="20000"/>
              <a:lumOff val="80000"/>
            </a:schemeClr>
          </a:solidFill>
        </p:spPr>
        <p:txBody>
          <a:bodyPr wrap="square" rtlCol="0" anchor="t">
            <a:spAutoFit/>
          </a:bodyPr>
          <a:p>
            <a:pPr lvl="0" algn="l">
              <a:buClrTx/>
              <a:buSzTx/>
              <a:buFontTx/>
            </a:pPr>
            <a:r>
              <a:rPr lang="zh-CN" altLang="en-US" sz="2800">
                <a:sym typeface="+mn-ea"/>
              </a:rPr>
              <a:t>结果/结局: </a:t>
            </a:r>
            <a:r>
              <a:rPr lang="en-US" altLang="zh-CN" sz="2800">
                <a:sym typeface="+mn-ea"/>
              </a:rPr>
              <a:t>I revealed the secret. Marty was sad. I apologized to Marty .</a:t>
            </a:r>
            <a:endParaRPr lang="en-US" altLang="zh-CN" sz="2800">
              <a:sym typeface="+mn-ea"/>
            </a:endParaRPr>
          </a:p>
          <a:p>
            <a:pPr lvl="0" algn="l">
              <a:buClrTx/>
              <a:buSzTx/>
              <a:buFontTx/>
            </a:pPr>
            <a:r>
              <a:rPr lang="zh-CN" altLang="en-US" sz="2800">
                <a:sym typeface="+mn-ea"/>
              </a:rPr>
              <a:t>回应</a:t>
            </a:r>
            <a:r>
              <a:rPr lang="en-US" altLang="zh-CN" sz="2800">
                <a:sym typeface="+mn-ea"/>
              </a:rPr>
              <a:t>:theme: never be jealous</a:t>
            </a:r>
            <a:endParaRPr lang="en-US" altLang="zh-CN" sz="2800">
              <a:sym typeface="+mn-ea"/>
            </a:endParaRPr>
          </a:p>
        </p:txBody>
      </p:sp>
      <p:sp>
        <p:nvSpPr>
          <p:cNvPr id="10" name="文本框 9"/>
          <p:cNvSpPr txBox="1"/>
          <p:nvPr/>
        </p:nvSpPr>
        <p:spPr>
          <a:xfrm>
            <a:off x="9685655" y="2070100"/>
            <a:ext cx="1981200" cy="368300"/>
          </a:xfrm>
          <a:prstGeom prst="rect">
            <a:avLst/>
          </a:prstGeom>
          <a:solidFill>
            <a:schemeClr val="accent4"/>
          </a:solidFill>
        </p:spPr>
        <p:txBody>
          <a:bodyPr wrap="square" rtlCol="0">
            <a:spAutoFit/>
          </a:bodyPr>
          <a:p>
            <a:r>
              <a:rPr lang="zh-CN" altLang="en-US" b="1">
                <a:solidFill>
                  <a:srgbClr val="FFFF00"/>
                </a:solidFill>
              </a:rPr>
              <a:t>照应第一次魔术</a:t>
            </a:r>
            <a:endParaRPr lang="en-US" altLang="zh-CN" b="1">
              <a:solidFill>
                <a:srgbClr val="FFFF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7" grpId="0" bldLvl="0" animBg="1"/>
      <p:bldP spid="7" grpId="1" animBg="1"/>
      <p:bldP spid="10" grpId="0" bldLvl="0" animBg="1"/>
      <p:bldP spid="10" grpId="1" animBg="1"/>
      <p:bldP spid="8" grpId="0" bldLvl="0" animBg="1"/>
      <p:bldP spid="8" grpId="1" animBg="1"/>
      <p:bldP spid="5" grpId="0" bldLvl="0" animBg="1"/>
      <p:bldP spid="5" grpId="1" animBg="1"/>
      <p:bldP spid="9" grpId="0" bldLvl="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840" y="0"/>
            <a:ext cx="11958320" cy="6554470"/>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2800">
                <a:latin typeface="Times New Roman" panose="02020603050405020304" charset="0"/>
                <a:cs typeface="Times New Roman" panose="02020603050405020304" charset="0"/>
                <a:sym typeface="+mn-ea"/>
              </a:rPr>
              <a:t>possible version 1</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Paragraph 1： </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     </a:t>
            </a:r>
            <a:r>
              <a:rPr lang="en-US" altLang="zh-CN" sz="2800" u="sng">
                <a:latin typeface="Times New Roman" panose="02020603050405020304" charset="0"/>
                <a:cs typeface="Times New Roman" panose="02020603050405020304" charset="0"/>
                <a:sym typeface="+mn-ea"/>
              </a:rPr>
              <a:t>It was time to put an end to the Magic Marty show.</a:t>
            </a:r>
            <a:r>
              <a:rPr lang="en-US" altLang="zh-CN" sz="2800">
                <a:latin typeface="Times New Roman" panose="02020603050405020304" charset="0"/>
                <a:cs typeface="Times New Roman" panose="02020603050405020304" charset="0"/>
                <a:sym typeface="+mn-ea"/>
              </a:rPr>
              <a:t> I walked over. “It was </a:t>
            </a:r>
            <a:r>
              <a:rPr lang="en-US" altLang="zh-CN" sz="2800" u="sng">
                <a:latin typeface="Times New Roman" panose="02020603050405020304" charset="0"/>
                <a:cs typeface="Times New Roman" panose="02020603050405020304" charset="0"/>
                <a:sym typeface="+mn-ea"/>
              </a:rPr>
              <a:t>fishing line.</a:t>
            </a:r>
            <a:r>
              <a:rPr lang="en-US" altLang="zh-CN" sz="2800">
                <a:latin typeface="Times New Roman" panose="02020603050405020304" charset="0"/>
                <a:cs typeface="Times New Roman" panose="02020603050405020304" charset="0"/>
                <a:sym typeface="+mn-ea"/>
              </a:rPr>
              <a:t>” I sneered, folding my arms. </a:t>
            </a:r>
            <a:r>
              <a:rPr lang="en-US" altLang="zh-CN" sz="2800" u="sng">
                <a:latin typeface="Times New Roman" panose="02020603050405020304" charset="0"/>
                <a:cs typeface="Times New Roman" panose="02020603050405020304" charset="0"/>
                <a:sym typeface="+mn-ea"/>
              </a:rPr>
              <a:t>Marty </a:t>
            </a:r>
            <a:r>
              <a:rPr lang="en-US" altLang="zh-CN" sz="2800">
                <a:latin typeface="Times New Roman" panose="02020603050405020304" charset="0"/>
                <a:cs typeface="Times New Roman" panose="02020603050405020304" charset="0"/>
                <a:sym typeface="+mn-ea"/>
              </a:rPr>
              <a:t>subconsciously fingered the fishing line and nervously whispered, “So, are you going to tell people?” Seeing the panic in his eyes, somehow, I hesitated. Should I</a:t>
            </a:r>
            <a:r>
              <a:rPr lang="en-US" altLang="zh-CN" sz="2800" u="sng">
                <a:latin typeface="Times New Roman" panose="02020603050405020304" charset="0"/>
                <a:cs typeface="Times New Roman" panose="02020603050405020304" charset="0"/>
                <a:sym typeface="+mn-ea"/>
              </a:rPr>
              <a:t> reveal </a:t>
            </a:r>
            <a:r>
              <a:rPr lang="en-US" altLang="zh-CN" sz="2800">
                <a:latin typeface="Times New Roman" panose="02020603050405020304" charset="0"/>
                <a:cs typeface="Times New Roman" panose="02020603050405020304" charset="0"/>
                <a:sym typeface="+mn-ea"/>
              </a:rPr>
              <a:t>the secret, Marty might lose his new friends. Finally, after struggling for a moment, I replied, “Nah, I won’t say anything.” Marty let out a relieved sigh, and I turned to walk away. </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Paragraph 2：</a:t>
            </a:r>
            <a:endParaRPr lang="en-US" altLang="zh-CN" sz="2800">
              <a:latin typeface="Times New Roman" panose="02020603050405020304" charset="0"/>
              <a:cs typeface="Times New Roman" panose="02020603050405020304" charset="0"/>
              <a:sym typeface="+mn-ea"/>
            </a:endParaRPr>
          </a:p>
          <a:p>
            <a:pPr lvl="0" algn="l">
              <a:buClrTx/>
              <a:buSzTx/>
              <a:buFontTx/>
            </a:pPr>
            <a:r>
              <a:rPr lang="en-US" altLang="zh-CN" sz="2800">
                <a:latin typeface="Times New Roman" panose="02020603050405020304" charset="0"/>
                <a:cs typeface="Times New Roman" panose="02020603050405020304" charset="0"/>
                <a:sym typeface="+mn-ea"/>
              </a:rPr>
              <a:t>  </a:t>
            </a:r>
            <a:r>
              <a:rPr lang="en-US" altLang="zh-CN" sz="2800" u="sng">
                <a:latin typeface="Times New Roman" panose="02020603050405020304" charset="0"/>
                <a:cs typeface="Times New Roman" panose="02020603050405020304" charset="0"/>
                <a:sym typeface="+mn-ea"/>
              </a:rPr>
              <a:t>     “Wait!” Marty jumped in front of me.</a:t>
            </a:r>
            <a:r>
              <a:rPr lang="en-US" altLang="zh-CN" sz="2800">
                <a:latin typeface="Times New Roman" panose="02020603050405020304" charset="0"/>
                <a:cs typeface="Times New Roman" panose="02020603050405020304" charset="0"/>
                <a:sym typeface="+mn-ea"/>
              </a:rPr>
              <a:t> Unexpectedly, he patted my arm, grinning, “You’ve got a pretty good eye for magic. Want to join me?” I nodded joyfully. That’s how the Magic Marty and Mysterious Matt Lunch Show began. Now we’ve been a magic team for three months. And since I became a fellow magician, Marty has let me in on some of his other </a:t>
            </a:r>
            <a:r>
              <a:rPr lang="en-US" altLang="zh-CN" sz="2800" u="sng">
                <a:latin typeface="Times New Roman" panose="02020603050405020304" charset="0"/>
                <a:cs typeface="Times New Roman" panose="02020603050405020304" charset="0"/>
                <a:sym typeface="+mn-ea"/>
              </a:rPr>
              <a:t>tricks</a:t>
            </a:r>
            <a:r>
              <a:rPr lang="en-US" altLang="zh-CN" sz="2800">
                <a:latin typeface="Times New Roman" panose="02020603050405020304" charset="0"/>
                <a:cs typeface="Times New Roman" panose="02020603050405020304" charset="0"/>
                <a:sym typeface="+mn-ea"/>
              </a:rPr>
              <a:t>. It turns out that instead of a </a:t>
            </a:r>
            <a:r>
              <a:rPr lang="en-US" altLang="zh-CN" sz="2800" u="sng">
                <a:latin typeface="Times New Roman" panose="02020603050405020304" charset="0"/>
                <a:cs typeface="Times New Roman" panose="02020603050405020304" charset="0"/>
                <a:sym typeface="+mn-ea"/>
              </a:rPr>
              <a:t>fake </a:t>
            </a:r>
            <a:r>
              <a:rPr lang="en-US" altLang="zh-CN" sz="2800">
                <a:latin typeface="Times New Roman" panose="02020603050405020304" charset="0"/>
                <a:cs typeface="Times New Roman" panose="02020603050405020304" charset="0"/>
                <a:sym typeface="+mn-ea"/>
              </a:rPr>
              <a:t>magician, Marty is a real friend. </a:t>
            </a:r>
            <a:endParaRPr lang="en-US" altLang="zh-CN" sz="2800">
              <a:latin typeface="Times New Roman" panose="02020603050405020304" charset="0"/>
              <a:cs typeface="Times New Roman" panose="02020603050405020304" charset="0"/>
              <a:sym typeface="+mn-ea"/>
            </a:endParaRPr>
          </a:p>
        </p:txBody>
      </p:sp>
      <p:sp>
        <p:nvSpPr>
          <p:cNvPr id="2" name="文本框 1"/>
          <p:cNvSpPr txBox="1"/>
          <p:nvPr/>
        </p:nvSpPr>
        <p:spPr>
          <a:xfrm>
            <a:off x="1760855" y="1600200"/>
            <a:ext cx="1600200" cy="368300"/>
          </a:xfrm>
          <a:prstGeom prst="rect">
            <a:avLst/>
          </a:prstGeom>
          <a:solidFill>
            <a:schemeClr val="accent4"/>
          </a:solidFill>
        </p:spPr>
        <p:txBody>
          <a:bodyPr wrap="square" rtlCol="0">
            <a:spAutoFit/>
          </a:bodyPr>
          <a:p>
            <a:r>
              <a:rPr lang="zh-CN" altLang="en-US" b="1">
                <a:solidFill>
                  <a:srgbClr val="FFFF00"/>
                </a:solidFill>
              </a:rPr>
              <a:t>照应原文结尾</a:t>
            </a:r>
            <a:endParaRPr lang="zh-CN" altLang="en-US" b="1">
              <a:solidFill>
                <a:srgbClr val="FFFF00"/>
              </a:solidFill>
            </a:endParaRPr>
          </a:p>
        </p:txBody>
      </p:sp>
      <p:sp>
        <p:nvSpPr>
          <p:cNvPr id="3" name="文本框 2"/>
          <p:cNvSpPr txBox="1"/>
          <p:nvPr/>
        </p:nvSpPr>
        <p:spPr>
          <a:xfrm>
            <a:off x="8644255" y="1854200"/>
            <a:ext cx="1600200" cy="368300"/>
          </a:xfrm>
          <a:prstGeom prst="rect">
            <a:avLst/>
          </a:prstGeom>
          <a:solidFill>
            <a:schemeClr val="accent4"/>
          </a:solidFill>
        </p:spPr>
        <p:txBody>
          <a:bodyPr wrap="square" rtlCol="0">
            <a:spAutoFit/>
          </a:bodyPr>
          <a:p>
            <a:r>
              <a:rPr lang="zh-CN" altLang="en-US" b="1">
                <a:solidFill>
                  <a:srgbClr val="FFFF00"/>
                </a:solidFill>
              </a:rPr>
              <a:t>照应特定情节</a:t>
            </a:r>
            <a:endParaRPr lang="zh-CN" altLang="en-US" b="1">
              <a:solidFill>
                <a:srgbClr val="FFFF00"/>
              </a:solidFill>
            </a:endParaRPr>
          </a:p>
        </p:txBody>
      </p:sp>
      <p:sp>
        <p:nvSpPr>
          <p:cNvPr id="5" name="文本框 4"/>
          <p:cNvSpPr txBox="1"/>
          <p:nvPr/>
        </p:nvSpPr>
        <p:spPr>
          <a:xfrm>
            <a:off x="3932555" y="4292600"/>
            <a:ext cx="1117600" cy="368300"/>
          </a:xfrm>
          <a:prstGeom prst="rect">
            <a:avLst/>
          </a:prstGeom>
          <a:solidFill>
            <a:schemeClr val="accent4"/>
          </a:solidFill>
        </p:spPr>
        <p:txBody>
          <a:bodyPr wrap="square" rtlCol="0">
            <a:spAutoFit/>
          </a:bodyPr>
          <a:p>
            <a:r>
              <a:rPr lang="zh-CN" altLang="en-US" b="1">
                <a:solidFill>
                  <a:srgbClr val="FFFF00"/>
                </a:solidFill>
              </a:rPr>
              <a:t>照应开头</a:t>
            </a:r>
            <a:endParaRPr lang="zh-CN" altLang="en-US" b="1">
              <a:solidFill>
                <a:srgbClr val="FFFF00"/>
              </a:solidFill>
            </a:endParaRPr>
          </a:p>
        </p:txBody>
      </p:sp>
      <p:sp>
        <p:nvSpPr>
          <p:cNvPr id="6" name="文本框 5"/>
          <p:cNvSpPr txBox="1"/>
          <p:nvPr/>
        </p:nvSpPr>
        <p:spPr>
          <a:xfrm>
            <a:off x="2941955" y="5270500"/>
            <a:ext cx="2717800" cy="368300"/>
          </a:xfrm>
          <a:prstGeom prst="rect">
            <a:avLst/>
          </a:prstGeom>
          <a:solidFill>
            <a:schemeClr val="accent4"/>
          </a:solidFill>
        </p:spPr>
        <p:txBody>
          <a:bodyPr wrap="square" rtlCol="0">
            <a:spAutoFit/>
          </a:bodyPr>
          <a:p>
            <a:r>
              <a:rPr lang="zh-CN" altLang="en-US" b="1">
                <a:solidFill>
                  <a:srgbClr val="FFFF00"/>
                </a:solidFill>
              </a:rPr>
              <a:t>照应厨房练习情节</a:t>
            </a:r>
            <a:endParaRPr lang="zh-CN" altLang="en-US" b="1">
              <a:solidFill>
                <a:srgbClr val="FFFF00"/>
              </a:solidFill>
            </a:endParaRPr>
          </a:p>
        </p:txBody>
      </p:sp>
      <p:sp>
        <p:nvSpPr>
          <p:cNvPr id="7" name="文本框 6"/>
          <p:cNvSpPr txBox="1"/>
          <p:nvPr/>
        </p:nvSpPr>
        <p:spPr>
          <a:xfrm>
            <a:off x="6282055" y="6042025"/>
            <a:ext cx="1600200" cy="368300"/>
          </a:xfrm>
          <a:prstGeom prst="rect">
            <a:avLst/>
          </a:prstGeom>
          <a:solidFill>
            <a:schemeClr val="accent4"/>
          </a:solidFill>
        </p:spPr>
        <p:txBody>
          <a:bodyPr wrap="square" rtlCol="0">
            <a:spAutoFit/>
          </a:bodyPr>
          <a:p>
            <a:r>
              <a:rPr lang="zh-CN" altLang="en-US" b="1">
                <a:solidFill>
                  <a:srgbClr val="FFFF00"/>
                </a:solidFill>
              </a:rPr>
              <a:t>照应文章主题</a:t>
            </a:r>
            <a:endParaRPr lang="zh-CN" altLang="en-US" b="1">
              <a:solidFill>
                <a:srgbClr val="FFFF00"/>
              </a:solidFill>
            </a:endParaRPr>
          </a:p>
        </p:txBody>
      </p:sp>
      <p:sp>
        <p:nvSpPr>
          <p:cNvPr id="8" name="文本框 7"/>
          <p:cNvSpPr txBox="1"/>
          <p:nvPr/>
        </p:nvSpPr>
        <p:spPr>
          <a:xfrm>
            <a:off x="6282055" y="2872740"/>
            <a:ext cx="5029200" cy="2245360"/>
          </a:xfrm>
          <a:prstGeom prst="rect">
            <a:avLst/>
          </a:prstGeom>
          <a:solidFill>
            <a:schemeClr val="accent1">
              <a:lumMod val="20000"/>
              <a:lumOff val="80000"/>
            </a:schemeClr>
          </a:solidFill>
        </p:spPr>
        <p:txBody>
          <a:bodyPr wrap="square" rtlCol="0" anchor="t">
            <a:spAutoFit/>
          </a:bodyPr>
          <a:p>
            <a:pPr lvl="0" algn="l">
              <a:buClrTx/>
              <a:buSzTx/>
              <a:buFontTx/>
            </a:pPr>
            <a:r>
              <a:rPr lang="zh-CN" altLang="en-US" sz="2800">
                <a:sym typeface="+mn-ea"/>
              </a:rPr>
              <a:t>结果</a:t>
            </a:r>
            <a:r>
              <a:rPr lang="zh-CN" altLang="en-US" sz="2800">
                <a:sym typeface="+mn-ea"/>
              </a:rPr>
              <a:t>/</a:t>
            </a:r>
            <a:r>
              <a:rPr lang="zh-CN" altLang="en-US" sz="2800">
                <a:sym typeface="+mn-ea"/>
              </a:rPr>
              <a:t>结局</a:t>
            </a:r>
            <a:r>
              <a:rPr lang="zh-CN" altLang="en-US" sz="2800">
                <a:sym typeface="+mn-ea"/>
              </a:rPr>
              <a:t>: I didn’t reveal the secret. Marty and became friends, and played magic together.</a:t>
            </a:r>
            <a:endParaRPr lang="zh-CN" altLang="en-US" sz="2800">
              <a:sym typeface="+mn-ea"/>
            </a:endParaRPr>
          </a:p>
          <a:p>
            <a:pPr lvl="0" algn="l">
              <a:buClrTx/>
              <a:buSzTx/>
              <a:buFontTx/>
            </a:pPr>
            <a:r>
              <a:rPr lang="zh-CN" altLang="en-US" sz="2800">
                <a:sym typeface="+mn-ea"/>
              </a:rPr>
              <a:t>回应</a:t>
            </a:r>
            <a:r>
              <a:rPr lang="en-US" altLang="zh-CN" sz="2800">
                <a:sym typeface="+mn-ea"/>
              </a:rPr>
              <a:t>:</a:t>
            </a:r>
            <a:r>
              <a:rPr lang="zh-CN" altLang="en-US" sz="2800">
                <a:sym typeface="+mn-ea"/>
              </a:rPr>
              <a:t>魔术假，友情真。</a:t>
            </a:r>
            <a:endParaRPr lang="zh-CN" altLang="en-US" sz="280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5" grpId="0" animBg="1"/>
      <p:bldP spid="6" grpId="0" animBg="1"/>
      <p:bldP spid="6"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36525"/>
            <a:ext cx="12192635" cy="6092825"/>
          </a:xfrm>
          <a:prstGeom prst="rect">
            <a:avLst/>
          </a:prstGeom>
          <a:noFill/>
        </p:spPr>
        <p:txBody>
          <a:bodyPr wrap="square" rtlCol="0" anchor="t">
            <a:spAutoFit/>
          </a:bodyPr>
          <a:p>
            <a:r>
              <a:rPr lang="en-US" altLang="zh-CN" sz="2600"/>
              <a:t>Possible version 2:</a:t>
            </a:r>
            <a:endParaRPr lang="zh-CN" altLang="en-US" sz="2600"/>
          </a:p>
          <a:p>
            <a:r>
              <a:rPr lang="zh-CN" altLang="en-US" sz="2600"/>
              <a:t>Paragraph 1：</a:t>
            </a:r>
            <a:endParaRPr lang="zh-CN" altLang="en-US" sz="2600"/>
          </a:p>
          <a:p>
            <a:r>
              <a:rPr lang="en-US" altLang="zh-CN" sz="2600"/>
              <a:t>       </a:t>
            </a:r>
            <a:r>
              <a:rPr lang="zh-CN" altLang="en-US" sz="2600"/>
              <a:t>It was time to put an end to the Magic Marty show. Excited at the thought, I </a:t>
            </a:r>
            <a:r>
              <a:rPr lang="en-US" altLang="zh-CN" sz="2600"/>
              <a:t>c</a:t>
            </a:r>
            <a:r>
              <a:rPr lang="zh-CN" altLang="en-US" sz="2600"/>
              <a:t>ouldn</a:t>
            </a:r>
            <a:r>
              <a:rPr lang="en-US" altLang="zh-CN" sz="2600"/>
              <a:t>‘</a:t>
            </a:r>
            <a:r>
              <a:rPr lang="zh-CN" altLang="en-US" sz="2600"/>
              <a:t>t resist crying out, </a:t>
            </a:r>
            <a:r>
              <a:rPr lang="en-US" altLang="zh-CN" sz="2600"/>
              <a:t>”</a:t>
            </a:r>
            <a:r>
              <a:rPr lang="zh-CN" altLang="en-US" sz="2600"/>
              <a:t>It was</a:t>
            </a:r>
            <a:r>
              <a:rPr lang="zh-CN" altLang="en-US" sz="2600" u="sng"/>
              <a:t> fishing line</a:t>
            </a:r>
            <a:r>
              <a:rPr lang="zh-CN" altLang="en-US" sz="2600"/>
              <a:t>!</a:t>
            </a:r>
            <a:r>
              <a:rPr lang="en-US" altLang="zh-CN" sz="2600"/>
              <a:t>“</a:t>
            </a:r>
            <a:r>
              <a:rPr lang="zh-CN" altLang="en-US" sz="2600"/>
              <a:t> Totally surprised at my abruptness, all the classmates including </a:t>
            </a:r>
            <a:r>
              <a:rPr lang="zh-CN" altLang="en-US" sz="2600" u="sng"/>
              <a:t>Marty</a:t>
            </a:r>
            <a:r>
              <a:rPr lang="zh-CN" altLang="en-US" sz="2600"/>
              <a:t> had their attention fixed on me, waiting for an explanation. I pulled out the fishing line to</a:t>
            </a:r>
            <a:r>
              <a:rPr lang="zh-CN" altLang="en-US" sz="2600" u="sng"/>
              <a:t> reveal</a:t>
            </a:r>
            <a:r>
              <a:rPr lang="zh-CN" altLang="en-US" sz="2600"/>
              <a:t> his secrets in front of the classmates. Marty lowered his head with a burning face. Having broken the first</a:t>
            </a:r>
            <a:r>
              <a:rPr lang="zh-CN" altLang="en-US" sz="2600" u="sng"/>
              <a:t> law</a:t>
            </a:r>
            <a:r>
              <a:rPr lang="zh-CN" altLang="en-US" sz="2600"/>
              <a:t> of his proud magic, I was </a:t>
            </a:r>
            <a:r>
              <a:rPr lang="en-US" altLang="zh-CN" sz="2600"/>
              <a:t>a</a:t>
            </a:r>
            <a:r>
              <a:rPr lang="zh-CN" altLang="en-US" sz="2600"/>
              <a:t>bout to stalk off</a:t>
            </a:r>
            <a:r>
              <a:rPr lang="en-US" altLang="zh-CN" sz="2600"/>
              <a:t>(</a:t>
            </a:r>
            <a:r>
              <a:rPr lang="zh-CN" altLang="en-US" sz="2600"/>
              <a:t>扬长而去）. </a:t>
            </a:r>
            <a:endParaRPr lang="zh-CN" altLang="en-US" sz="2600"/>
          </a:p>
          <a:p>
            <a:r>
              <a:rPr lang="zh-CN" altLang="en-US" sz="2600"/>
              <a:t>Paragraph 2： </a:t>
            </a:r>
            <a:endParaRPr lang="zh-CN" altLang="en-US" sz="2600"/>
          </a:p>
          <a:p>
            <a:r>
              <a:rPr lang="en-US" altLang="zh-CN" sz="2600"/>
              <a:t>    </a:t>
            </a:r>
            <a:r>
              <a:rPr lang="zh-CN" altLang="en-US" sz="2600"/>
              <a:t>“Wait!” Marty jumped in front of me. With lips trembling, he attempted to say </a:t>
            </a:r>
            <a:r>
              <a:rPr lang="en-US" altLang="zh-CN" sz="2600"/>
              <a:t>s</a:t>
            </a:r>
            <a:r>
              <a:rPr lang="zh-CN" altLang="en-US" sz="2600"/>
              <a:t>omething but in vain and tears were rolling in his eyes. It suddenly occurred to me what magic meant to him. My satisfaction vanished, turning into the shame of jealousy. To Marty, all he had done was merely to befriend more </a:t>
            </a:r>
            <a:r>
              <a:rPr lang="en-US" altLang="zh-CN" sz="2600"/>
              <a:t>people at </a:t>
            </a:r>
            <a:r>
              <a:rPr lang="en-US" altLang="zh-CN" sz="2600" u="sng"/>
              <a:t>school</a:t>
            </a:r>
            <a:r>
              <a:rPr lang="zh-CN" altLang="en-US" sz="2600"/>
              <a:t>. Out of guilt and regret, I explained my original intention and apologized. Only then did I appreciate never should jealousy gain the upper hand at any time.</a:t>
            </a:r>
            <a:endParaRPr lang="zh-CN" altLang="en-US" sz="2600"/>
          </a:p>
        </p:txBody>
      </p:sp>
      <p:sp>
        <p:nvSpPr>
          <p:cNvPr id="5" name="文本框 4"/>
          <p:cNvSpPr txBox="1"/>
          <p:nvPr/>
        </p:nvSpPr>
        <p:spPr>
          <a:xfrm>
            <a:off x="6256655" y="5791200"/>
            <a:ext cx="1600200" cy="368300"/>
          </a:xfrm>
          <a:prstGeom prst="rect">
            <a:avLst/>
          </a:prstGeom>
          <a:solidFill>
            <a:schemeClr val="accent4"/>
          </a:solidFill>
        </p:spPr>
        <p:txBody>
          <a:bodyPr wrap="square" rtlCol="0">
            <a:spAutoFit/>
          </a:bodyPr>
          <a:p>
            <a:r>
              <a:rPr lang="zh-CN" altLang="en-US" b="1">
                <a:solidFill>
                  <a:srgbClr val="FFFF00"/>
                </a:solidFill>
              </a:rPr>
              <a:t>照应主题</a:t>
            </a:r>
            <a:endParaRPr lang="en-US" altLang="zh-CN" b="1">
              <a:solidFill>
                <a:srgbClr val="FFFF00"/>
              </a:solidFill>
            </a:endParaRPr>
          </a:p>
        </p:txBody>
      </p:sp>
      <p:sp>
        <p:nvSpPr>
          <p:cNvPr id="6" name="文本框 5"/>
          <p:cNvSpPr txBox="1"/>
          <p:nvPr/>
        </p:nvSpPr>
        <p:spPr>
          <a:xfrm>
            <a:off x="4796155" y="762000"/>
            <a:ext cx="1600200" cy="368300"/>
          </a:xfrm>
          <a:prstGeom prst="rect">
            <a:avLst/>
          </a:prstGeom>
          <a:solidFill>
            <a:schemeClr val="accent4"/>
          </a:solidFill>
        </p:spPr>
        <p:txBody>
          <a:bodyPr wrap="square" rtlCol="0">
            <a:spAutoFit/>
          </a:bodyPr>
          <a:p>
            <a:r>
              <a:rPr lang="zh-CN" altLang="en-US" b="1">
                <a:solidFill>
                  <a:srgbClr val="FFFF00"/>
                </a:solidFill>
              </a:rPr>
              <a:t>照应原文结尾</a:t>
            </a:r>
            <a:endParaRPr lang="zh-CN" altLang="en-US" b="1">
              <a:solidFill>
                <a:srgbClr val="FFFF00"/>
              </a:solidFill>
            </a:endParaRPr>
          </a:p>
        </p:txBody>
      </p:sp>
      <p:sp>
        <p:nvSpPr>
          <p:cNvPr id="7" name="文本框 6"/>
          <p:cNvSpPr txBox="1"/>
          <p:nvPr/>
        </p:nvSpPr>
        <p:spPr>
          <a:xfrm>
            <a:off x="6790055" y="1701800"/>
            <a:ext cx="2235200" cy="368300"/>
          </a:xfrm>
          <a:prstGeom prst="rect">
            <a:avLst/>
          </a:prstGeom>
          <a:solidFill>
            <a:schemeClr val="accent4"/>
          </a:solidFill>
        </p:spPr>
        <p:txBody>
          <a:bodyPr wrap="square" rtlCol="0">
            <a:spAutoFit/>
          </a:bodyPr>
          <a:p>
            <a:r>
              <a:rPr lang="zh-CN" altLang="en-US" b="1">
                <a:solidFill>
                  <a:srgbClr val="FFFF00"/>
                </a:solidFill>
              </a:rPr>
              <a:t>照应第二次魔术</a:t>
            </a:r>
            <a:endParaRPr lang="zh-CN" altLang="en-US" b="1">
              <a:solidFill>
                <a:srgbClr val="FFFF00"/>
              </a:solidFill>
            </a:endParaRPr>
          </a:p>
        </p:txBody>
      </p:sp>
      <p:sp>
        <p:nvSpPr>
          <p:cNvPr id="8" name="文本框 7"/>
          <p:cNvSpPr txBox="1"/>
          <p:nvPr/>
        </p:nvSpPr>
        <p:spPr>
          <a:xfrm>
            <a:off x="1786255" y="3937000"/>
            <a:ext cx="2120900" cy="368300"/>
          </a:xfrm>
          <a:prstGeom prst="rect">
            <a:avLst/>
          </a:prstGeom>
          <a:solidFill>
            <a:schemeClr val="accent4"/>
          </a:solidFill>
        </p:spPr>
        <p:txBody>
          <a:bodyPr wrap="square" rtlCol="0">
            <a:spAutoFit/>
          </a:bodyPr>
          <a:p>
            <a:r>
              <a:rPr lang="zh-CN" altLang="en-US" b="1">
                <a:solidFill>
                  <a:srgbClr val="FFFF00"/>
                </a:solidFill>
              </a:rPr>
              <a:t>照应第一次魔术</a:t>
            </a:r>
            <a:endParaRPr lang="zh-CN" altLang="en-US" b="1">
              <a:solidFill>
                <a:srgbClr val="FFFF00"/>
              </a:solidFill>
            </a:endParaRPr>
          </a:p>
        </p:txBody>
      </p:sp>
      <p:sp>
        <p:nvSpPr>
          <p:cNvPr id="9" name="文本框 8"/>
          <p:cNvSpPr txBox="1"/>
          <p:nvPr/>
        </p:nvSpPr>
        <p:spPr>
          <a:xfrm>
            <a:off x="6256655" y="3368040"/>
            <a:ext cx="5029200" cy="1814830"/>
          </a:xfrm>
          <a:prstGeom prst="rect">
            <a:avLst/>
          </a:prstGeom>
          <a:solidFill>
            <a:schemeClr val="accent1">
              <a:lumMod val="20000"/>
              <a:lumOff val="80000"/>
            </a:schemeClr>
          </a:solidFill>
        </p:spPr>
        <p:txBody>
          <a:bodyPr wrap="square" rtlCol="0" anchor="t">
            <a:spAutoFit/>
          </a:bodyPr>
          <a:p>
            <a:pPr lvl="0" algn="l">
              <a:buClrTx/>
              <a:buSzTx/>
              <a:buFontTx/>
            </a:pPr>
            <a:r>
              <a:rPr lang="zh-CN" altLang="en-US" sz="2800">
                <a:sym typeface="+mn-ea"/>
              </a:rPr>
              <a:t>结果/结局: </a:t>
            </a:r>
            <a:r>
              <a:rPr lang="en-US" altLang="zh-CN" sz="2800">
                <a:sym typeface="+mn-ea"/>
              </a:rPr>
              <a:t>I revealed the secret. Marty was sad. I apologized to Marty .</a:t>
            </a:r>
            <a:endParaRPr lang="en-US" altLang="zh-CN" sz="2800">
              <a:sym typeface="+mn-ea"/>
            </a:endParaRPr>
          </a:p>
          <a:p>
            <a:pPr lvl="0" algn="l">
              <a:buClrTx/>
              <a:buSzTx/>
              <a:buFontTx/>
            </a:pPr>
            <a:r>
              <a:rPr lang="zh-CN" altLang="en-US" sz="2800">
                <a:sym typeface="+mn-ea"/>
              </a:rPr>
              <a:t>回应</a:t>
            </a:r>
            <a:r>
              <a:rPr lang="en-US" altLang="zh-CN" sz="2800">
                <a:sym typeface="+mn-ea"/>
              </a:rPr>
              <a:t>:theme: never be jealous</a:t>
            </a:r>
            <a:endParaRPr lang="en-US" altLang="zh-CN" sz="2800">
              <a:sym typeface="+mn-ea"/>
            </a:endParaRPr>
          </a:p>
        </p:txBody>
      </p:sp>
      <p:sp>
        <p:nvSpPr>
          <p:cNvPr id="10" name="文本框 9"/>
          <p:cNvSpPr txBox="1"/>
          <p:nvPr/>
        </p:nvSpPr>
        <p:spPr>
          <a:xfrm>
            <a:off x="9685655" y="2070100"/>
            <a:ext cx="1981200" cy="368300"/>
          </a:xfrm>
          <a:prstGeom prst="rect">
            <a:avLst/>
          </a:prstGeom>
          <a:solidFill>
            <a:schemeClr val="accent4"/>
          </a:solidFill>
        </p:spPr>
        <p:txBody>
          <a:bodyPr wrap="square" rtlCol="0">
            <a:spAutoFit/>
          </a:bodyPr>
          <a:p>
            <a:r>
              <a:rPr lang="zh-CN" altLang="en-US" b="1">
                <a:solidFill>
                  <a:srgbClr val="FFFF00"/>
                </a:solidFill>
              </a:rPr>
              <a:t>照应第一次魔术</a:t>
            </a:r>
            <a:endParaRPr lang="en-US" altLang="zh-CN" b="1">
              <a:solidFill>
                <a:srgbClr val="FFFF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0" grpId="0" animBg="1"/>
      <p:bldP spid="10" grpId="1" animBg="1"/>
      <p:bldP spid="8" grpId="0" animBg="1"/>
      <p:bldP spid="8" grpId="1" animBg="1"/>
      <p:bldP spid="5" grpId="0" animBg="1"/>
      <p:bldP spid="5" grpId="1" animBg="1"/>
      <p:bldP spid="9" grpId="0" animBg="1"/>
      <p:bldP spid="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2250" y="177800"/>
            <a:ext cx="4180205" cy="521970"/>
          </a:xfrm>
          <a:prstGeom prst="rect">
            <a:avLst/>
          </a:prstGeom>
          <a:solidFill>
            <a:srgbClr val="FEC337"/>
          </a:solidFill>
        </p:spPr>
        <p:txBody>
          <a:bodyPr wrap="square" rtlCol="0">
            <a:spAutoFit/>
          </a:bodyPr>
          <a:p>
            <a:pPr lvl="0" algn="l">
              <a:buClrTx/>
              <a:buSzTx/>
              <a:buFontTx/>
            </a:pPr>
            <a:r>
              <a:rPr lang="zh-CN" altLang="en-US" sz="2800" b="1">
                <a:sym typeface="+mn-ea"/>
              </a:rPr>
              <a:t>冲刺阶段的</a:t>
            </a:r>
            <a:r>
              <a:rPr lang="en-US" altLang="zh-CN" sz="2800" b="1">
                <a:sym typeface="+mn-ea"/>
              </a:rPr>
              <a:t>reminder </a:t>
            </a:r>
            <a:endParaRPr lang="en-US" altLang="zh-CN" sz="2800" b="1">
              <a:sym typeface="+mn-ea"/>
            </a:endParaRPr>
          </a:p>
        </p:txBody>
      </p:sp>
      <p:sp>
        <p:nvSpPr>
          <p:cNvPr id="5" name="文本框 4"/>
          <p:cNvSpPr txBox="1"/>
          <p:nvPr/>
        </p:nvSpPr>
        <p:spPr>
          <a:xfrm>
            <a:off x="463550" y="1092200"/>
            <a:ext cx="11379200" cy="4523105"/>
          </a:xfrm>
          <a:prstGeom prst="rect">
            <a:avLst/>
          </a:prstGeom>
          <a:noFill/>
        </p:spPr>
        <p:txBody>
          <a:bodyPr wrap="square" rtlCol="0">
            <a:spAutoFit/>
          </a:bodyPr>
          <a:p>
            <a:r>
              <a:rPr lang="zh-CN" altLang="en-US" sz="3600"/>
              <a:t>关于冲刺阶段读后续写复习的小贴士：</a:t>
            </a:r>
            <a:endParaRPr lang="zh-CN" altLang="en-US" sz="3600"/>
          </a:p>
          <a:p>
            <a:r>
              <a:rPr lang="en-US" altLang="zh-CN" sz="3600"/>
              <a:t>1</a:t>
            </a:r>
            <a:r>
              <a:rPr lang="zh-CN" altLang="en-US" sz="3600"/>
              <a:t>）简要梳理做题的流程和技巧，掌控好时间。</a:t>
            </a:r>
            <a:endParaRPr lang="zh-CN" altLang="en-US" sz="3600"/>
          </a:p>
          <a:p>
            <a:r>
              <a:rPr lang="en-US" altLang="zh-CN" sz="3600"/>
              <a:t>2</a:t>
            </a:r>
            <a:r>
              <a:rPr lang="zh-CN" altLang="en-US" sz="3600"/>
              <a:t>）保持适当的练习量（</a:t>
            </a:r>
            <a:r>
              <a:rPr lang="en-US" altLang="zh-CN" sz="3600"/>
              <a:t>95</a:t>
            </a:r>
            <a:r>
              <a:rPr lang="zh-CN" altLang="en-US" sz="3600"/>
              <a:t>分）。保持练习，熟悉手感和作文速度。</a:t>
            </a:r>
            <a:endParaRPr lang="zh-CN" altLang="en-US" sz="3600"/>
          </a:p>
          <a:p>
            <a:r>
              <a:rPr lang="en-US" altLang="zh-CN" sz="3600"/>
              <a:t>3</a:t>
            </a:r>
            <a:r>
              <a:rPr lang="zh-CN" altLang="en-US" sz="3600"/>
              <a:t>）保证记忆时间，摘抄的语料库中的好的表达，继续记性背诵直到高考那天，常见表达要脱口而出，最大化地争取考试时的有效时间。</a:t>
            </a:r>
            <a:endParaRPr lang="zh-CN" altLang="en-US" sz="3600"/>
          </a:p>
          <a:p>
            <a:r>
              <a:rPr lang="en-US" altLang="zh-CN" sz="3600"/>
              <a:t>4</a:t>
            </a:r>
            <a:r>
              <a:rPr lang="zh-CN" altLang="en-US" sz="3600"/>
              <a:t>）带着评判性去看范文和习作范文，提出修正意见。</a:t>
            </a:r>
            <a:endParaRPr lang="zh-CN" altLang="en-US" sz="36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03408" y="3007360"/>
            <a:ext cx="5671185" cy="1198880"/>
          </a:xfrm>
          <a:prstGeom prst="rect">
            <a:avLst/>
          </a:prstGeom>
          <a:noFill/>
          <a:ln>
            <a:noFill/>
          </a:ln>
        </p:spPr>
        <p:txBody>
          <a:bodyPr wrap="none" rtlCol="0" anchor="t">
            <a:prstTxWarp prst="textArchUp">
              <a:avLst/>
            </a:prstTxWarp>
            <a:spAutoFit/>
          </a:bodyPr>
          <a:p>
            <a:pPr algn="ctr"/>
            <a:r>
              <a:rPr lang="en-US" altLang="zh-CN" sz="7200" b="1">
                <a:solidFill>
                  <a:schemeClr val="tx1"/>
                </a:solidFill>
                <a:effectLst>
                  <a:outerShdw blurRad="38100" dist="19050" dir="2700000" algn="tl" rotWithShape="0">
                    <a:schemeClr val="dk1">
                      <a:alpha val="40000"/>
                    </a:schemeClr>
                  </a:outerShdw>
                </a:effectLst>
              </a:rPr>
              <a:t>Thank you</a:t>
            </a:r>
            <a:r>
              <a:rPr lang="zh-CN" altLang="en-US" sz="7200" b="1">
                <a:solidFill>
                  <a:schemeClr val="tx1"/>
                </a:solidFill>
                <a:effectLst>
                  <a:outerShdw blurRad="38100" dist="19050" dir="2700000" algn="tl" rotWithShape="0">
                    <a:schemeClr val="dk1">
                      <a:alpha val="40000"/>
                    </a:schemeClr>
                  </a:outerShdw>
                </a:effectLst>
              </a:rPr>
              <a:t>！</a:t>
            </a:r>
            <a:endParaRPr lang="zh-CN" altLang="en-US" sz="7200" b="1">
              <a:solidFill>
                <a:schemeClr val="tx1"/>
              </a:solidFill>
              <a:effectLst>
                <a:outerShdw blurRad="38100" dist="19050" dir="2700000" algn="tl" rotWithShape="0">
                  <a:schemeClr val="dk1">
                    <a:alpha val="40000"/>
                  </a:schemeClr>
                </a:outerShdw>
              </a:effectLst>
            </a:endParaRPr>
          </a:p>
        </p:txBody>
      </p:sp>
      <p:pic>
        <p:nvPicPr>
          <p:cNvPr id="100" name="图片 99"/>
          <p:cNvPicPr/>
          <p:nvPr/>
        </p:nvPicPr>
        <p:blipFill>
          <a:blip r:embed="rId1">
            <a:clrChange>
              <a:clrFrom>
                <a:srgbClr val="F4F4F4">
                  <a:alpha val="100000"/>
                </a:srgbClr>
              </a:clrFrom>
              <a:clrTo>
                <a:srgbClr val="F4F4F4">
                  <a:alpha val="100000"/>
                  <a:alpha val="0"/>
                </a:srgbClr>
              </a:clrTo>
            </a:clrChange>
          </a:blip>
          <a:stretch>
            <a:fillRect/>
          </a:stretch>
        </p:blipFill>
        <p:spPr>
          <a:xfrm>
            <a:off x="1244600" y="998220"/>
            <a:ext cx="2730500" cy="4964430"/>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横卷形 14"/>
          <p:cNvSpPr/>
          <p:nvPr/>
        </p:nvSpPr>
        <p:spPr>
          <a:xfrm>
            <a:off x="0" y="62230"/>
            <a:ext cx="3467100" cy="1054100"/>
          </a:xfrm>
          <a:prstGeom prst="horizontalScroll">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0495" y="328295"/>
            <a:ext cx="3165475" cy="521970"/>
          </a:xfrm>
          <a:prstGeom prst="rect">
            <a:avLst/>
          </a:prstGeom>
          <a:noFill/>
        </p:spPr>
        <p:txBody>
          <a:bodyPr wrap="square" rtlCol="0">
            <a:spAutoFit/>
            <a:scene3d>
              <a:camera prst="orthographicFront"/>
              <a:lightRig rig="threePt" dir="t"/>
            </a:scene3d>
          </a:bodyPr>
          <a:p>
            <a:pPr lvl="0" algn="l">
              <a:buClrTx/>
              <a:buSzTx/>
              <a:buFontTx/>
            </a:pPr>
            <a:r>
              <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rPr>
              <a:t>捕捉和照应原文</a:t>
            </a:r>
            <a:endPar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endParaRPr>
          </a:p>
        </p:txBody>
      </p:sp>
      <p:sp>
        <p:nvSpPr>
          <p:cNvPr id="5" name="圆角矩形 4"/>
          <p:cNvSpPr/>
          <p:nvPr/>
        </p:nvSpPr>
        <p:spPr>
          <a:xfrm>
            <a:off x="3987165" y="5618480"/>
            <a:ext cx="3922395" cy="715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t>照应</a:t>
            </a:r>
            <a:endParaRPr lang="zh-CN" altLang="en-US" sz="3600"/>
          </a:p>
        </p:txBody>
      </p:sp>
      <p:sp>
        <p:nvSpPr>
          <p:cNvPr id="16" name="矩形 15"/>
          <p:cNvSpPr/>
          <p:nvPr/>
        </p:nvSpPr>
        <p:spPr>
          <a:xfrm>
            <a:off x="693420" y="4770755"/>
            <a:ext cx="1363345" cy="10763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品读</a:t>
            </a:r>
            <a:endParaRPr lang="zh-CN" altLang="en-US" sz="3600">
              <a:solidFill>
                <a:srgbClr val="F738FE"/>
              </a:solidFill>
              <a:sym typeface="+mn-ea"/>
            </a:endParaRPr>
          </a:p>
          <a:p>
            <a:pPr lvl="0" algn="ctr">
              <a:buClrTx/>
              <a:buSzTx/>
              <a:buFontTx/>
            </a:pPr>
            <a:r>
              <a:rPr lang="zh-CN" altLang="en-US" sz="3600">
                <a:solidFill>
                  <a:srgbClr val="F738FE"/>
                </a:solidFill>
                <a:sym typeface="+mn-ea"/>
              </a:rPr>
              <a:t>首段</a:t>
            </a:r>
            <a:endParaRPr lang="zh-CN" altLang="en-US" sz="3600">
              <a:solidFill>
                <a:srgbClr val="F738FE"/>
              </a:solidFill>
              <a:sym typeface="+mn-ea"/>
            </a:endParaRPr>
          </a:p>
        </p:txBody>
      </p:sp>
      <p:sp>
        <p:nvSpPr>
          <p:cNvPr id="20" name="矩形 19"/>
          <p:cNvSpPr/>
          <p:nvPr/>
        </p:nvSpPr>
        <p:spPr>
          <a:xfrm>
            <a:off x="1727200" y="3038475"/>
            <a:ext cx="1265555" cy="11518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提炼</a:t>
            </a:r>
            <a:endParaRPr lang="zh-CN" altLang="en-US" sz="3600">
              <a:solidFill>
                <a:schemeClr val="tx1"/>
              </a:solidFill>
              <a:sym typeface="+mn-ea"/>
            </a:endParaRPr>
          </a:p>
          <a:p>
            <a:pPr lvl="0" algn="ctr">
              <a:buClrTx/>
              <a:buSzTx/>
              <a:buFontTx/>
            </a:pPr>
            <a:r>
              <a:rPr lang="zh-CN" altLang="en-US" sz="3600">
                <a:solidFill>
                  <a:schemeClr val="tx1"/>
                </a:solidFill>
                <a:sym typeface="+mn-ea"/>
              </a:rPr>
              <a:t>主题</a:t>
            </a:r>
            <a:endParaRPr lang="zh-CN" altLang="en-US" sz="3600">
              <a:solidFill>
                <a:schemeClr val="tx1"/>
              </a:solidFill>
              <a:sym typeface="+mn-ea"/>
            </a:endParaRPr>
          </a:p>
        </p:txBody>
      </p:sp>
      <p:sp>
        <p:nvSpPr>
          <p:cNvPr id="22" name="矩形 21"/>
          <p:cNvSpPr/>
          <p:nvPr/>
        </p:nvSpPr>
        <p:spPr>
          <a:xfrm>
            <a:off x="3164840" y="14846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关注特</a:t>
            </a:r>
            <a:endParaRPr lang="zh-CN" altLang="en-US" sz="3600">
              <a:solidFill>
                <a:srgbClr val="F738FE"/>
              </a:solidFill>
              <a:sym typeface="+mn-ea"/>
            </a:endParaRPr>
          </a:p>
          <a:p>
            <a:pPr lvl="0" algn="ctr">
              <a:buClrTx/>
              <a:buSzTx/>
              <a:buFontTx/>
            </a:pPr>
            <a:r>
              <a:rPr lang="zh-CN" altLang="en-US" sz="3600">
                <a:solidFill>
                  <a:srgbClr val="F738FE"/>
                </a:solidFill>
                <a:sym typeface="+mn-ea"/>
              </a:rPr>
              <a:t>定情节</a:t>
            </a:r>
            <a:endParaRPr lang="zh-CN" altLang="en-US" sz="3600">
              <a:solidFill>
                <a:srgbClr val="F738FE"/>
              </a:solidFill>
              <a:sym typeface="+mn-ea"/>
            </a:endParaRPr>
          </a:p>
        </p:txBody>
      </p:sp>
      <p:sp>
        <p:nvSpPr>
          <p:cNvPr id="2" name="矩形 1"/>
          <p:cNvSpPr/>
          <p:nvPr/>
        </p:nvSpPr>
        <p:spPr>
          <a:xfrm>
            <a:off x="5565140" y="11163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留意细节描写</a:t>
            </a:r>
            <a:endParaRPr lang="zh-CN" altLang="en-US" sz="3600">
              <a:solidFill>
                <a:schemeClr val="tx1"/>
              </a:solidFill>
              <a:sym typeface="+mn-ea"/>
            </a:endParaRPr>
          </a:p>
        </p:txBody>
      </p:sp>
      <p:sp>
        <p:nvSpPr>
          <p:cNvPr id="3" name="矩形 2"/>
          <p:cNvSpPr/>
          <p:nvPr/>
        </p:nvSpPr>
        <p:spPr>
          <a:xfrm>
            <a:off x="8117840" y="145097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
        <p:nvSpPr>
          <p:cNvPr id="6" name="矩形 5"/>
          <p:cNvSpPr/>
          <p:nvPr/>
        </p:nvSpPr>
        <p:spPr>
          <a:xfrm>
            <a:off x="9643745" y="317436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留意原文结尾</a:t>
            </a:r>
            <a:endParaRPr lang="zh-CN" altLang="en-US" sz="3600">
              <a:solidFill>
                <a:srgbClr val="F738FE"/>
              </a:solidFill>
              <a:sym typeface="+mn-ea"/>
            </a:endParaRPr>
          </a:p>
        </p:txBody>
      </p:sp>
      <p:sp>
        <p:nvSpPr>
          <p:cNvPr id="7" name="矩形 6"/>
          <p:cNvSpPr/>
          <p:nvPr/>
        </p:nvSpPr>
        <p:spPr>
          <a:xfrm>
            <a:off x="9627870" y="477075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解读续写首句</a:t>
            </a:r>
            <a:endParaRPr lang="zh-CN" altLang="en-US" sz="3600">
              <a:solidFill>
                <a:srgbClr val="F738FE"/>
              </a:solidFill>
              <a:sym typeface="+mn-ea"/>
            </a:endParaRPr>
          </a:p>
        </p:txBody>
      </p:sp>
      <p:cxnSp>
        <p:nvCxnSpPr>
          <p:cNvPr id="8" name="直接箭头连接符 7"/>
          <p:cNvCxnSpPr>
            <a:stCxn id="5" idx="1"/>
          </p:cNvCxnSpPr>
          <p:nvPr/>
        </p:nvCxnSpPr>
        <p:spPr>
          <a:xfrm flipH="1" flipV="1">
            <a:off x="2089150" y="5537200"/>
            <a:ext cx="1898015" cy="4394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992755" y="4190365"/>
            <a:ext cx="1153795" cy="141033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378960" y="2759075"/>
            <a:ext cx="727710" cy="285432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54750" y="2413000"/>
            <a:ext cx="127000" cy="31877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270750" y="2730500"/>
            <a:ext cx="901700" cy="28702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570470" y="3879215"/>
            <a:ext cx="2032000" cy="173799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p:cNvCxnSpPr>
          <p:nvPr/>
        </p:nvCxnSpPr>
        <p:spPr>
          <a:xfrm flipV="1">
            <a:off x="7909560" y="5562600"/>
            <a:ext cx="1718310" cy="4140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bldLst>
      <p:bldP spid="16" grpId="1" animBg="1"/>
      <p:bldP spid="20" grpId="1" animBg="1"/>
      <p:bldP spid="22" grpId="1" animBg="1"/>
      <p:bldP spid="2" grpId="1" animBg="1"/>
      <p:bldP spid="3" grpId="1" animBg="1"/>
      <p:bldP spid="6" grpId="1" animBg="1"/>
      <p:bldP spid="7" grpId="1"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0" y="127000"/>
            <a:ext cx="12010390" cy="6985635"/>
          </a:xfrm>
          <a:prstGeom prst="rect">
            <a:avLst/>
          </a:prstGeom>
          <a:noFill/>
          <a:ln w="9525">
            <a:noFill/>
          </a:ln>
        </p:spPr>
        <p:txBody>
          <a:bodyPr wrap="square">
            <a:spAutoFit/>
          </a:bodyPr>
          <a:p>
            <a:pPr indent="0"/>
            <a:r>
              <a:rPr lang="en-US" sz="2800" b="0">
                <a:latin typeface="Times New Roman" panose="02020603050405020304" charset="0"/>
                <a:ea typeface="宋体" panose="02010600030101010101" pitchFamily="2" charset="-122"/>
                <a:cs typeface="Times New Roman" panose="02020603050405020304" charset="0"/>
              </a:rPr>
              <a:t>  Marty was new at school. Usually when you’re the new kid, you lay low, </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but </a:t>
            </a:r>
            <a:r>
              <a:rPr lang="en-US" sz="2800" b="0">
                <a:latin typeface="Times New Roman" panose="02020603050405020304" charset="0"/>
                <a:ea typeface="宋体" panose="02010600030101010101" pitchFamily="2" charset="-122"/>
                <a:cs typeface="Times New Roman" panose="02020603050405020304" charset="0"/>
              </a:rPr>
              <a:t>not </a:t>
            </a:r>
            <a:r>
              <a:rPr lang="en-US" sz="2800" b="0" u="sng">
                <a:latin typeface="Times New Roman" panose="02020603050405020304" charset="0"/>
                <a:ea typeface="宋体" panose="02010600030101010101" pitchFamily="2" charset="-122"/>
                <a:cs typeface="Times New Roman" panose="02020603050405020304" charset="0"/>
              </a:rPr>
              <a:t>Marty.</a:t>
            </a:r>
            <a:r>
              <a:rPr lang="en-US" sz="2800" b="0">
                <a:latin typeface="Times New Roman" panose="02020603050405020304" charset="0"/>
                <a:ea typeface="宋体" panose="02010600030101010101" pitchFamily="2" charset="-122"/>
                <a:cs typeface="Times New Roman" panose="02020603050405020304" charset="0"/>
              </a:rPr>
              <a:t>      </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0">
                <a:latin typeface="Times New Roman" panose="02020603050405020304" charset="0"/>
                <a:ea typeface="宋体" panose="02010600030101010101" pitchFamily="2" charset="-122"/>
                <a:cs typeface="Times New Roman" panose="02020603050405020304" charset="0"/>
              </a:rPr>
              <a:t>  </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0">
                <a:latin typeface="Times New Roman" panose="02020603050405020304" charset="0"/>
                <a:ea typeface="宋体" panose="02010600030101010101" pitchFamily="2" charset="-122"/>
                <a:cs typeface="Times New Roman" panose="02020603050405020304" charset="0"/>
              </a:rPr>
              <a:t>  On his first day, he made a toothpick disappear. One second he was holding the toothpick, and the next second it was gone! Everyone was asking him how he did it. “It’s </a:t>
            </a:r>
            <a:r>
              <a:rPr lang="en-US" sz="2800" b="0" u="sng">
                <a:latin typeface="Times New Roman" panose="02020603050405020304" charset="0"/>
                <a:ea typeface="宋体" panose="02010600030101010101" pitchFamily="2" charset="-122"/>
                <a:cs typeface="Times New Roman" panose="02020603050405020304" charset="0"/>
              </a:rPr>
              <a:t>magic</a:t>
            </a:r>
            <a:r>
              <a:rPr lang="en-US" sz="2800" b="0">
                <a:latin typeface="Times New Roman" panose="02020603050405020304" charset="0"/>
                <a:ea typeface="宋体" panose="02010600030101010101" pitchFamily="2" charset="-122"/>
                <a:cs typeface="Times New Roman" panose="02020603050405020304" charset="0"/>
              </a:rPr>
              <a:t>! At my old </a:t>
            </a:r>
            <a:r>
              <a:rPr lang="en-US" sz="2800" b="0" u="sng">
                <a:latin typeface="Times New Roman" panose="02020603050405020304" charset="0"/>
                <a:ea typeface="宋体" panose="02010600030101010101" pitchFamily="2" charset="-122"/>
                <a:cs typeface="Times New Roman" panose="02020603050405020304" charset="0"/>
              </a:rPr>
              <a:t>school</a:t>
            </a:r>
            <a:r>
              <a:rPr lang="en-US" sz="2800" b="0">
                <a:latin typeface="Times New Roman" panose="02020603050405020304" charset="0"/>
                <a:ea typeface="宋体" panose="02010600030101010101" pitchFamily="2" charset="-122"/>
                <a:cs typeface="Times New Roman" panose="02020603050405020304" charset="0"/>
              </a:rPr>
              <a:t>, they actually called me Magic Marty.” Marty said proudly. “Is he serious?” I whispered to my friend Brian. </a:t>
            </a:r>
            <a:r>
              <a:rPr lang="en-US" sz="2800" b="0">
                <a:solidFill>
                  <a:srgbClr val="00B050"/>
                </a:solidFill>
                <a:latin typeface="Times New Roman" panose="02020603050405020304" charset="0"/>
                <a:ea typeface="宋体" panose="02010600030101010101" pitchFamily="2" charset="-122"/>
                <a:cs typeface="Times New Roman" panose="02020603050405020304" charset="0"/>
              </a:rPr>
              <a:t>“ I don't know, but that was pretty cool,”Brian said, still watching Marty</a:t>
            </a:r>
            <a:r>
              <a:rPr lang="en-US" sz="2800" b="0">
                <a:latin typeface="Times New Roman" panose="02020603050405020304" charset="0"/>
                <a:ea typeface="宋体" panose="02010600030101010101" pitchFamily="2" charset="-122"/>
                <a:cs typeface="Times New Roman" panose="02020603050405020304" charset="0"/>
              </a:rPr>
              <a:t>. </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I knew Marty’s magic was</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 fake</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but I just couldn’t </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prove</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it.</a:t>
            </a:r>
            <a:endParaRPr lang="en-US" sz="2800" b="0">
              <a:solidFill>
                <a:srgbClr val="FF0000"/>
              </a:solidFill>
              <a:latin typeface="Times New Roman" panose="02020603050405020304" charset="0"/>
              <a:ea typeface="宋体" panose="02010600030101010101" pitchFamily="2" charset="-122"/>
              <a:cs typeface="Times New Roman" panose="02020603050405020304" charset="0"/>
            </a:endParaRPr>
          </a:p>
          <a:p>
            <a:pPr indent="0"/>
            <a:endParaRPr lang="en-US" sz="2800" b="0">
              <a:solidFill>
                <a:srgbClr val="FF0000"/>
              </a:solidFill>
              <a:latin typeface="Times New Roman" panose="02020603050405020304" charset="0"/>
              <a:ea typeface="宋体" panose="02010600030101010101" pitchFamily="2" charset="-122"/>
              <a:cs typeface="Times New Roman" panose="02020603050405020304" charset="0"/>
            </a:endParaRPr>
          </a:p>
          <a:p>
            <a:pPr indent="0"/>
            <a:r>
              <a:rPr lang="en-US" sz="2800" b="0">
                <a:latin typeface="Times New Roman" panose="02020603050405020304" charset="0"/>
                <a:ea typeface="宋体" panose="02010600030101010101" pitchFamily="2" charset="-122"/>
                <a:cs typeface="Times New Roman" panose="02020603050405020304" charset="0"/>
              </a:rPr>
              <a:t>  Another time, Marty pulled a water bottle out of his bag, along with a cup and carefully poured water into it. Marty got a handful of ice cubes! Applause filled the hallway. When asked how he did it, he just smiled, “</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Sorry, but that’s the first</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 law </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of magic. A magician never</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 reveals</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his secrets.”</a:t>
            </a:r>
            <a:endParaRPr lang="en-US" sz="2800" b="0">
              <a:solidFill>
                <a:srgbClr val="FF0000"/>
              </a:solidFill>
              <a:latin typeface="Times New Roman" panose="02020603050405020304" charset="0"/>
              <a:ea typeface="宋体" panose="02010600030101010101" pitchFamily="2" charset="-122"/>
              <a:cs typeface="Times New Roman" panose="02020603050405020304" charset="0"/>
            </a:endParaRPr>
          </a:p>
          <a:p>
            <a:pPr indent="0"/>
            <a:r>
              <a:rPr lang="en-US" sz="2800" b="0">
                <a:latin typeface="Times New Roman" panose="02020603050405020304" charset="0"/>
                <a:ea typeface="宋体" panose="02010600030101010101" pitchFamily="2" charset="-122"/>
                <a:cs typeface="Times New Roman" panose="02020603050405020304" charset="0"/>
              </a:rPr>
              <a:t>  Well,</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he won’t have to, I thought to myself. I’ll reveal his secrets for him.</a:t>
            </a:r>
            <a:r>
              <a:rPr lang="en-US" sz="2800" b="0">
                <a:latin typeface="Times New Roman" panose="02020603050405020304" charset="0"/>
                <a:ea typeface="宋体" panose="02010600030101010101" pitchFamily="2" charset="-122"/>
                <a:cs typeface="Times New Roman" panose="02020603050405020304" charset="0"/>
              </a:rPr>
              <a:t>    </a:t>
            </a:r>
            <a:endParaRPr lang="en-US" altLang="en-US" sz="2800" b="0">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481830" y="779780"/>
            <a:ext cx="6910705" cy="583565"/>
          </a:xfrm>
          <a:prstGeom prst="rect">
            <a:avLst/>
          </a:prstGeom>
          <a:noFill/>
        </p:spPr>
        <p:txBody>
          <a:bodyPr wrap="none" rtlCol="0">
            <a:spAutoFit/>
          </a:bodyPr>
          <a:p>
            <a:pPr indent="0" algn="l"/>
            <a:r>
              <a:rPr lang="en-US" sz="3200">
                <a:latin typeface="Times New Roman" panose="02020603050405020304" charset="0"/>
                <a:ea typeface="宋体" panose="02010600030101010101" pitchFamily="2" charset="-122"/>
                <a:cs typeface="Times New Roman" panose="02020603050405020304" charset="0"/>
                <a:sym typeface="+mn-ea"/>
              </a:rPr>
              <a:t> </a:t>
            </a:r>
            <a:r>
              <a:rPr lang="en-US" sz="3200">
                <a:solidFill>
                  <a:srgbClr val="F738FE"/>
                </a:solidFill>
                <a:latin typeface="Times New Roman" panose="02020603050405020304" charset="0"/>
                <a:ea typeface="宋体" panose="02010600030101010101" pitchFamily="2" charset="-122"/>
                <a:cs typeface="Times New Roman" panose="02020603050405020304" charset="0"/>
                <a:sym typeface="+mn-ea"/>
              </a:rPr>
              <a:t>background/ my comments: not stay low</a:t>
            </a:r>
            <a:endParaRPr lang="en-US" altLang="en-US" sz="3200">
              <a:solidFill>
                <a:srgbClr val="F738FE"/>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4949190" y="3820795"/>
            <a:ext cx="5975985" cy="521970"/>
          </a:xfrm>
          <a:prstGeom prst="rect">
            <a:avLst/>
          </a:prstGeom>
          <a:noFill/>
        </p:spPr>
        <p:txBody>
          <a:bodyPr wrap="none" rtlCol="0">
            <a:spAutoFit/>
          </a:bodyPr>
          <a:p>
            <a:r>
              <a:rPr lang="en-US" altLang="zh-CN" sz="2800">
                <a:solidFill>
                  <a:srgbClr val="F738FE"/>
                </a:solidFill>
              </a:rPr>
              <a:t>different responses to Marty’s magic </a:t>
            </a:r>
            <a:endParaRPr lang="en-US" altLang="zh-CN" sz="2800">
              <a:solidFill>
                <a:srgbClr val="F738FE"/>
              </a:solidFill>
            </a:endParaRPr>
          </a:p>
        </p:txBody>
      </p:sp>
      <p:sp>
        <p:nvSpPr>
          <p:cNvPr id="4" name="文本框 3"/>
          <p:cNvSpPr txBox="1"/>
          <p:nvPr/>
        </p:nvSpPr>
        <p:spPr>
          <a:xfrm>
            <a:off x="1097915" y="4791710"/>
            <a:ext cx="7426325" cy="583565"/>
          </a:xfrm>
          <a:prstGeom prst="rect">
            <a:avLst/>
          </a:prstGeom>
          <a:solidFill>
            <a:schemeClr val="bg1"/>
          </a:solidFill>
        </p:spPr>
        <p:txBody>
          <a:bodyPr wrap="none" rtlCol="0">
            <a:spAutoFit/>
          </a:bodyPr>
          <a:p>
            <a:r>
              <a:rPr lang="en-US" altLang="zh-CN" sz="3200">
                <a:solidFill>
                  <a:srgbClr val="F738FE"/>
                </a:solidFill>
              </a:rPr>
              <a:t>Marty’s insistence and my determination</a:t>
            </a:r>
            <a:endParaRPr lang="en-US" altLang="zh-CN" sz="3200">
              <a:solidFill>
                <a:srgbClr val="F738FE"/>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101">
                                            <p:txEl>
                                              <p:pRg st="2" end="2"/>
                                            </p:txEl>
                                          </p:spTgt>
                                        </p:tgtEl>
                                        <p:attrNameLst>
                                          <p:attrName>style.visibility</p:attrName>
                                        </p:attrNameLst>
                                      </p:cBhvr>
                                      <p:to>
                                        <p:strVal val="visible"/>
                                      </p:to>
                                    </p:set>
                                    <p:animEffect transition="in" filter="box(in)">
                                      <p:cBhvr>
                                        <p:cTn id="14" dur="2000"/>
                                        <p:tgtEl>
                                          <p:spTgt spid="10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anim calcmode="lin" valueType="num">
                                      <p:cBhvr additive="base">
                                        <p:cTn id="23"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
                                            <p:txEl>
                                              <p:pRg st="5" end="5"/>
                                            </p:txEl>
                                          </p:spTgt>
                                        </p:tgtEl>
                                        <p:attrNameLst>
                                          <p:attrName>style.visibility</p:attrName>
                                        </p:attrNameLst>
                                      </p:cBhvr>
                                      <p:to>
                                        <p:strVal val="visible"/>
                                      </p:to>
                                    </p:set>
                                    <p:anim calcmode="lin" valueType="num">
                                      <p:cBhvr additive="base">
                                        <p:cTn id="27" dur="500" fill="hold"/>
                                        <p:tgtEl>
                                          <p:spTgt spid="10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78740" y="176530"/>
            <a:ext cx="12010390" cy="6554470"/>
          </a:xfrm>
          <a:prstGeom prst="rect">
            <a:avLst/>
          </a:prstGeom>
          <a:noFill/>
          <a:ln w="9525">
            <a:noFill/>
          </a:ln>
        </p:spPr>
        <p:txBody>
          <a:bodyPr wrap="square">
            <a:spAutoFit/>
          </a:bodyPr>
          <a:p>
            <a:pPr indent="0"/>
            <a:r>
              <a:rPr lang="en-US" sz="2800" b="0">
                <a:latin typeface="Times New Roman" panose="02020603050405020304" charset="0"/>
                <a:ea typeface="宋体" panose="02010600030101010101" pitchFamily="2" charset="-122"/>
              </a:rPr>
              <a:t>   That night, at home, I sat at the kitchen table for almost an hour, </a:t>
            </a:r>
            <a:r>
              <a:rPr lang="en-US" sz="2800" b="0">
                <a:solidFill>
                  <a:srgbClr val="00B050"/>
                </a:solidFill>
                <a:latin typeface="Times New Roman" panose="02020603050405020304" charset="0"/>
                <a:ea typeface="宋体" panose="02010600030101010101" pitchFamily="2" charset="-122"/>
              </a:rPr>
              <a:t>trying to figure out the</a:t>
            </a:r>
            <a:r>
              <a:rPr lang="en-US" sz="2800" b="0" u="sng">
                <a:solidFill>
                  <a:srgbClr val="00B050"/>
                </a:solidFill>
                <a:latin typeface="Times New Roman" panose="02020603050405020304" charset="0"/>
                <a:ea typeface="宋体" panose="02010600030101010101" pitchFamily="2" charset="-122"/>
              </a:rPr>
              <a:t> trick</a:t>
            </a:r>
            <a:r>
              <a:rPr lang="en-US" sz="2800" b="0">
                <a:solidFill>
                  <a:srgbClr val="00B050"/>
                </a:solidFill>
                <a:latin typeface="Times New Roman" panose="02020603050405020304" charset="0"/>
                <a:ea typeface="宋体" panose="02010600030101010101" pitchFamily="2" charset="-122"/>
              </a:rPr>
              <a:t>.</a:t>
            </a:r>
            <a:r>
              <a:rPr lang="en-US" sz="2800" b="0">
                <a:latin typeface="Times New Roman" panose="02020603050405020304" charset="0"/>
                <a:ea typeface="宋体" panose="02010600030101010101" pitchFamily="2" charset="-122"/>
              </a:rPr>
              <a:t> “At it again, honey?” My mom watched me wiggle(</a:t>
            </a:r>
            <a:r>
              <a:rPr lang="zh-CN" sz="2800" b="0">
                <a:ea typeface="宋体" panose="02010600030101010101" pitchFamily="2" charset="-122"/>
              </a:rPr>
              <a:t>摆动）</a:t>
            </a:r>
            <a:r>
              <a:rPr lang="en-US" sz="2800" b="0">
                <a:latin typeface="Times New Roman" panose="02020603050405020304" charset="0"/>
                <a:ea typeface="宋体" panose="02010600030101010101" pitchFamily="2" charset="-122"/>
              </a:rPr>
              <a:t>my fingers hopelessly over a cup of water. </a:t>
            </a:r>
            <a:r>
              <a:rPr lang="en-US" sz="2800" b="0">
                <a:solidFill>
                  <a:srgbClr val="00B050"/>
                </a:solidFill>
                <a:latin typeface="Times New Roman" panose="02020603050405020304" charset="0"/>
                <a:ea typeface="宋体" panose="02010600030101010101" pitchFamily="2" charset="-122"/>
              </a:rPr>
              <a:t>“He’s tricking people!”</a:t>
            </a:r>
            <a:r>
              <a:rPr lang="en-US" sz="2800" b="0">
                <a:latin typeface="Times New Roman" panose="02020603050405020304" charset="0"/>
                <a:ea typeface="宋体" panose="02010600030101010101" pitchFamily="2" charset="-122"/>
              </a:rPr>
              <a:t> I cried. </a:t>
            </a:r>
            <a:r>
              <a:rPr lang="en-US" sz="2800" b="0">
                <a:gradFill>
                  <a:gsLst>
                    <a:gs pos="0">
                      <a:srgbClr val="FE4444"/>
                    </a:gs>
                    <a:gs pos="100000">
                      <a:srgbClr val="832B2B"/>
                    </a:gs>
                  </a:gsLst>
                  <a:lin scaled="0"/>
                </a:gradFill>
                <a:latin typeface="Times New Roman" panose="02020603050405020304" charset="0"/>
                <a:ea typeface="宋体" panose="02010600030101010101" pitchFamily="2" charset="-122"/>
              </a:rPr>
              <a:t>“Sounds as if he’s trying to make </a:t>
            </a:r>
            <a:r>
              <a:rPr lang="en-US" sz="2800" b="0" u="sng">
                <a:gradFill>
                  <a:gsLst>
                    <a:gs pos="0">
                      <a:srgbClr val="FE4444"/>
                    </a:gs>
                    <a:gs pos="100000">
                      <a:srgbClr val="832B2B"/>
                    </a:gs>
                  </a:gsLst>
                  <a:lin scaled="0"/>
                </a:gradFill>
                <a:latin typeface="Times New Roman" panose="02020603050405020304" charset="0"/>
                <a:ea typeface="宋体" panose="02010600030101010101" pitchFamily="2" charset="-122"/>
              </a:rPr>
              <a:t>friends</a:t>
            </a:r>
            <a:r>
              <a:rPr lang="en-US" sz="2800" b="0">
                <a:gradFill>
                  <a:gsLst>
                    <a:gs pos="0">
                      <a:srgbClr val="FE4444"/>
                    </a:gs>
                    <a:gs pos="100000">
                      <a:srgbClr val="832B2B"/>
                    </a:gs>
                  </a:gsLst>
                  <a:lin scaled="0"/>
                </a:gradFill>
                <a:latin typeface="Times New Roman" panose="02020603050405020304" charset="0"/>
                <a:ea typeface="宋体" panose="02010600030101010101" pitchFamily="2" charset="-122"/>
              </a:rPr>
              <a:t>.” My mom patted my arm</a:t>
            </a:r>
            <a:r>
              <a:rPr lang="en-US" sz="2800" b="0">
                <a:latin typeface="Times New Roman" panose="02020603050405020304" charset="0"/>
                <a:ea typeface="宋体" panose="02010600030101010101" pitchFamily="2" charset="-122"/>
              </a:rPr>
              <a:t>.</a:t>
            </a:r>
            <a:endParaRPr lang="en-US" sz="2800" b="0">
              <a:latin typeface="Times New Roman" panose="02020603050405020304" charset="0"/>
              <a:ea typeface="宋体" panose="02010600030101010101" pitchFamily="2" charset="-122"/>
            </a:endParaRPr>
          </a:p>
          <a:p>
            <a:pPr indent="0"/>
            <a:r>
              <a:rPr lang="en-US" sz="2800" b="0">
                <a:latin typeface="Times New Roman" panose="02020603050405020304" charset="0"/>
                <a:ea typeface="宋体" panose="02010600030101010101" pitchFamily="2" charset="-122"/>
              </a:rPr>
              <a:t>  </a:t>
            </a:r>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r>
              <a:rPr lang="en-US" sz="2800" b="0">
                <a:latin typeface="Times New Roman" panose="02020603050405020304" charset="0"/>
                <a:ea typeface="宋体" panose="02010600030101010101" pitchFamily="2" charset="-122"/>
              </a:rPr>
              <a:t> Magic Marty had me stumped (</a:t>
            </a:r>
            <a:r>
              <a:rPr lang="zh-CN" sz="2800" b="0">
                <a:ea typeface="宋体" panose="02010600030101010101" pitchFamily="2" charset="-122"/>
              </a:rPr>
              <a:t>把</a:t>
            </a:r>
            <a:r>
              <a:rPr lang="en-US" sz="2800" b="0">
                <a:latin typeface="Times New Roman" panose="02020603050405020304" charset="0"/>
                <a:ea typeface="宋体" panose="02010600030101010101" pitchFamily="2" charset="-122"/>
              </a:rPr>
              <a:t>...</a:t>
            </a:r>
            <a:r>
              <a:rPr lang="zh-CN" sz="2800" b="0">
                <a:ea typeface="宋体" panose="02010600030101010101" pitchFamily="2" charset="-122"/>
              </a:rPr>
              <a:t>难住</a:t>
            </a:r>
            <a:r>
              <a:rPr lang="en-US" sz="2800" b="0">
                <a:latin typeface="Times New Roman" panose="02020603050405020304" charset="0"/>
                <a:ea typeface="宋体" panose="02010600030101010101" pitchFamily="2" charset="-122"/>
              </a:rPr>
              <a:t>)</a:t>
            </a:r>
            <a:r>
              <a:rPr lang="zh-CN" sz="2800" b="0">
                <a:ea typeface="宋体" panose="02010600030101010101" pitchFamily="2" charset="-122"/>
              </a:rPr>
              <a:t>，</a:t>
            </a:r>
            <a:r>
              <a:rPr lang="en-US" sz="2800" b="0">
                <a:solidFill>
                  <a:srgbClr val="00B050"/>
                </a:solidFill>
                <a:latin typeface="Times New Roman" panose="02020603050405020304" charset="0"/>
                <a:ea typeface="宋体" panose="02010600030101010101" pitchFamily="2" charset="-122"/>
              </a:rPr>
              <a:t>but the next day I caught a lucky break</a:t>
            </a:r>
            <a:r>
              <a:rPr lang="en-US" sz="2800" b="0">
                <a:latin typeface="Times New Roman" panose="02020603050405020304" charset="0"/>
                <a:ea typeface="宋体" panose="02010600030101010101" pitchFamily="2" charset="-122"/>
              </a:rPr>
              <a:t>. At lunch, Marty was going on about how he could make things float. He had a ring in one hand and a pencil in the other. That’s when I saw it: a thin piece of </a:t>
            </a:r>
            <a:r>
              <a:rPr lang="en-US" sz="2800" b="0" u="sng">
                <a:latin typeface="Times New Roman" panose="02020603050405020304" charset="0"/>
                <a:ea typeface="宋体" panose="02010600030101010101" pitchFamily="2" charset="-122"/>
              </a:rPr>
              <a:t>fishing line</a:t>
            </a:r>
            <a:r>
              <a:rPr lang="en-US" sz="2800" b="0">
                <a:latin typeface="Times New Roman" panose="02020603050405020304" charset="0"/>
                <a:ea typeface="宋体" panose="02010600030101010101" pitchFamily="2" charset="-122"/>
              </a:rPr>
              <a:t> tied around the end of the pencil and attached to a button on Marty’s shirt! Sure enough, he made the ring “float” by sliding it over the pencil and hanging it from the line. </a:t>
            </a:r>
            <a:r>
              <a:rPr lang="en-US" sz="2800" b="0">
                <a:solidFill>
                  <a:srgbClr val="00B050"/>
                </a:solidFill>
                <a:latin typeface="Times New Roman" panose="02020603050405020304" charset="0"/>
                <a:ea typeface="宋体" panose="02010600030101010101" pitchFamily="2" charset="-122"/>
              </a:rPr>
              <a:t>No one else noticed</a:t>
            </a:r>
            <a:r>
              <a:rPr lang="en-US" sz="2800" b="0">
                <a:latin typeface="Times New Roman" panose="02020603050405020304" charset="0"/>
                <a:ea typeface="宋体" panose="02010600030101010101" pitchFamily="2" charset="-122"/>
              </a:rPr>
              <a:t>, and soon </a:t>
            </a:r>
            <a:r>
              <a:rPr lang="en-US" sz="2800" b="0">
                <a:solidFill>
                  <a:srgbClr val="00B0F0"/>
                </a:solidFill>
                <a:latin typeface="Times New Roman" panose="02020603050405020304" charset="0"/>
                <a:ea typeface="宋体" panose="02010600030101010101" pitchFamily="2" charset="-122"/>
              </a:rPr>
              <a:t>the whole cafeteria was clapping</a:t>
            </a:r>
            <a:r>
              <a:rPr lang="en-US" sz="2800" b="0">
                <a:latin typeface="Times New Roman" panose="02020603050405020304" charset="0"/>
                <a:ea typeface="宋体" panose="02010600030101010101" pitchFamily="2" charset="-122"/>
              </a:rPr>
              <a:t>. </a:t>
            </a:r>
            <a:r>
              <a:rPr lang="en-US" sz="2800" b="0">
                <a:solidFill>
                  <a:srgbClr val="00B050"/>
                </a:solidFill>
                <a:latin typeface="Times New Roman" panose="02020603050405020304" charset="0"/>
                <a:ea typeface="宋体" panose="02010600030101010101" pitchFamily="2" charset="-122"/>
              </a:rPr>
              <a:t>However, I wasn’t</a:t>
            </a:r>
            <a:r>
              <a:rPr lang="en-US" sz="2800" b="0">
                <a:latin typeface="Times New Roman" panose="02020603050405020304" charset="0"/>
                <a:ea typeface="宋体" panose="02010600030101010101" pitchFamily="2" charset="-122"/>
              </a:rPr>
              <a:t>.</a:t>
            </a:r>
            <a:endParaRPr lang="zh-CN" sz="2800" b="0">
              <a:ea typeface="宋体" panose="02010600030101010101" pitchFamily="2" charset="-122"/>
            </a:endParaRPr>
          </a:p>
          <a:p>
            <a:pPr indent="0"/>
            <a:endParaRPr lang="en-US" altLang="en-US" sz="2800" b="0">
              <a:latin typeface="Times New Roman" panose="02020603050405020304" charset="0"/>
              <a:ea typeface="宋体" panose="02010600030101010101" pitchFamily="2" charset="-122"/>
            </a:endParaRPr>
          </a:p>
        </p:txBody>
      </p:sp>
      <p:sp>
        <p:nvSpPr>
          <p:cNvPr id="2" name="文本框 1"/>
          <p:cNvSpPr txBox="1"/>
          <p:nvPr/>
        </p:nvSpPr>
        <p:spPr>
          <a:xfrm>
            <a:off x="568960" y="2045335"/>
            <a:ext cx="9484995" cy="521970"/>
          </a:xfrm>
          <a:prstGeom prst="rect">
            <a:avLst/>
          </a:prstGeom>
          <a:solidFill>
            <a:schemeClr val="bg1"/>
          </a:solidFill>
        </p:spPr>
        <p:txBody>
          <a:bodyPr wrap="none" rtlCol="0">
            <a:spAutoFit/>
          </a:bodyPr>
          <a:p>
            <a:r>
              <a:rPr lang="en-US" altLang="zh-CN" sz="2800">
                <a:solidFill>
                  <a:srgbClr val="F738FE"/>
                </a:solidFill>
              </a:rPr>
              <a:t>my attempt to reveal Marty’s trick  and mother’s comments </a:t>
            </a:r>
            <a:endParaRPr lang="en-US" altLang="zh-CN" sz="2800">
              <a:solidFill>
                <a:srgbClr val="F738FE"/>
              </a:solidFill>
            </a:endParaRPr>
          </a:p>
        </p:txBody>
      </p:sp>
      <p:sp>
        <p:nvSpPr>
          <p:cNvPr id="3" name="文本框 2"/>
          <p:cNvSpPr txBox="1"/>
          <p:nvPr/>
        </p:nvSpPr>
        <p:spPr>
          <a:xfrm>
            <a:off x="6347460" y="5929630"/>
            <a:ext cx="3706495" cy="583565"/>
          </a:xfrm>
          <a:prstGeom prst="rect">
            <a:avLst/>
          </a:prstGeom>
          <a:noFill/>
        </p:spPr>
        <p:txBody>
          <a:bodyPr wrap="none" rtlCol="0">
            <a:spAutoFit/>
          </a:bodyPr>
          <a:p>
            <a:r>
              <a:rPr lang="en-US" altLang="zh-CN" sz="3200">
                <a:solidFill>
                  <a:srgbClr val="F738FE"/>
                </a:solidFill>
              </a:rPr>
              <a:t>Then came my luck</a:t>
            </a:r>
            <a:endParaRPr lang="en-US" altLang="zh-CN" sz="3200">
              <a:solidFill>
                <a:srgbClr val="F738FE"/>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40" y="0"/>
            <a:ext cx="6116320" cy="521970"/>
          </a:xfrm>
          <a:prstGeom prst="rect">
            <a:avLst/>
          </a:prstGeom>
          <a:solidFill>
            <a:srgbClr val="FEC337"/>
          </a:solidFill>
        </p:spPr>
        <p:txBody>
          <a:bodyPr wrap="square" rtlCol="0">
            <a:spAutoFit/>
          </a:bodyPr>
          <a:p>
            <a:r>
              <a:rPr lang="en-US" altLang="zh-CN" sz="2800" b="1"/>
              <a:t>plots</a:t>
            </a:r>
            <a:endParaRPr lang="en-US" altLang="zh-CN" sz="2800" b="1"/>
          </a:p>
        </p:txBody>
      </p:sp>
      <p:grpSp>
        <p:nvGrpSpPr>
          <p:cNvPr id="46" name="组合 45"/>
          <p:cNvGrpSpPr/>
          <p:nvPr/>
        </p:nvGrpSpPr>
        <p:grpSpPr>
          <a:xfrm>
            <a:off x="179705" y="4216400"/>
            <a:ext cx="11925300" cy="1524000"/>
            <a:chOff x="283" y="6640"/>
            <a:chExt cx="18780" cy="2400"/>
          </a:xfrm>
        </p:grpSpPr>
        <p:cxnSp>
          <p:nvCxnSpPr>
            <p:cNvPr id="8" name="直接连接符 7"/>
            <p:cNvCxnSpPr/>
            <p:nvPr/>
          </p:nvCxnSpPr>
          <p:spPr>
            <a:xfrm>
              <a:off x="283" y="9000"/>
              <a:ext cx="6840" cy="40"/>
            </a:xfrm>
            <a:prstGeom prst="line">
              <a:avLst/>
            </a:prstGeom>
            <a:ln w="50800">
              <a:solidFill>
                <a:srgbClr val="AA8B3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103" y="7960"/>
              <a:ext cx="20" cy="1040"/>
            </a:xfrm>
            <a:prstGeom prst="line">
              <a:avLst/>
            </a:prstGeom>
            <a:ln w="50800">
              <a:solidFill>
                <a:srgbClr val="AA8B3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7123" y="7940"/>
              <a:ext cx="5780" cy="20"/>
            </a:xfrm>
            <a:prstGeom prst="line">
              <a:avLst/>
            </a:prstGeom>
            <a:ln w="50800">
              <a:solidFill>
                <a:srgbClr val="AA8B3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2903" y="6640"/>
              <a:ext cx="60" cy="1320"/>
            </a:xfrm>
            <a:prstGeom prst="line">
              <a:avLst/>
            </a:prstGeom>
            <a:ln w="50800">
              <a:solidFill>
                <a:srgbClr val="AA8B38"/>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2903" y="6660"/>
              <a:ext cx="6160" cy="0"/>
            </a:xfrm>
            <a:prstGeom prst="straightConnector1">
              <a:avLst/>
            </a:prstGeom>
            <a:ln w="50800">
              <a:solidFill>
                <a:srgbClr val="AA8B38"/>
              </a:solidFill>
              <a:tailEnd type="arrow"/>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6622098" y="0"/>
            <a:ext cx="3367405" cy="583565"/>
          </a:xfrm>
          <a:prstGeom prst="rect">
            <a:avLst/>
          </a:prstGeom>
          <a:noFill/>
        </p:spPr>
        <p:txBody>
          <a:bodyPr wrap="none" rtlCol="0" anchor="t">
            <a:spAutoFit/>
            <a:scene3d>
              <a:camera prst="orthographicFront"/>
              <a:lightRig rig="threePt" dir="t"/>
            </a:scene3d>
          </a:bodyPr>
          <a:p>
            <a:pPr algn="ctr"/>
            <a:r>
              <a:rPr lang="en-US" altLang="zh-CN" sz="3200">
                <a:ln w="9525">
                  <a:noFill/>
                  <a:prstDash val="solid"/>
                </a:ln>
                <a:solidFill>
                  <a:srgbClr val="0070C0"/>
                </a:solidFill>
                <a:effectLst>
                  <a:outerShdw blurRad="12700" dist="38100" dir="2700000" algn="tl" rotWithShape="0">
                    <a:schemeClr val="accent5">
                      <a:lumMod val="60000"/>
                      <a:lumOff val="40000"/>
                    </a:schemeClr>
                  </a:outerShdw>
                </a:effectLst>
                <a:sym typeface="+mn-ea"/>
              </a:rPr>
              <a:t>three magic tricks</a:t>
            </a:r>
            <a:endParaRPr lang="en-US" altLang="zh-CN" sz="3200">
              <a:ln w="9525">
                <a:noFill/>
                <a:prstDash val="solid"/>
              </a:ln>
              <a:solidFill>
                <a:srgbClr val="0070C0"/>
              </a:solidFill>
              <a:effectLst>
                <a:outerShdw blurRad="12700" dist="38100" dir="2700000" algn="tl" rotWithShape="0">
                  <a:schemeClr val="accent5">
                    <a:lumMod val="60000"/>
                    <a:lumOff val="40000"/>
                  </a:schemeClr>
                </a:outerShdw>
              </a:effectLst>
              <a:sym typeface="+mn-ea"/>
            </a:endParaRPr>
          </a:p>
        </p:txBody>
      </p:sp>
      <p:sp>
        <p:nvSpPr>
          <p:cNvPr id="17" name="文本框 16"/>
          <p:cNvSpPr txBox="1"/>
          <p:nvPr/>
        </p:nvSpPr>
        <p:spPr>
          <a:xfrm>
            <a:off x="368300" y="5740400"/>
            <a:ext cx="1300480" cy="922020"/>
          </a:xfrm>
          <a:prstGeom prst="rect">
            <a:avLst/>
          </a:prstGeom>
          <a:noFill/>
        </p:spPr>
        <p:txBody>
          <a:bodyPr wrap="square" rtlCol="0" anchor="t">
            <a:spAutoFit/>
          </a:bodyPr>
          <a:p>
            <a:r>
              <a:rPr lang="zh-CN" altLang="en-US" sz="5400">
                <a:latin typeface="Calibri" panose="020F0502020204030204" charset="0"/>
              </a:rPr>
              <a:t>①</a:t>
            </a:r>
            <a:endParaRPr lang="zh-CN" altLang="en-US" sz="5400">
              <a:latin typeface="Calibri" panose="020F0502020204030204" charset="0"/>
            </a:endParaRPr>
          </a:p>
        </p:txBody>
      </p:sp>
      <p:sp>
        <p:nvSpPr>
          <p:cNvPr id="18" name="文本框 17"/>
          <p:cNvSpPr txBox="1"/>
          <p:nvPr/>
        </p:nvSpPr>
        <p:spPr>
          <a:xfrm>
            <a:off x="4661535" y="5130800"/>
            <a:ext cx="701040" cy="922020"/>
          </a:xfrm>
          <a:prstGeom prst="rect">
            <a:avLst/>
          </a:prstGeom>
          <a:noFill/>
        </p:spPr>
        <p:txBody>
          <a:bodyPr wrap="square" rtlCol="0" anchor="t">
            <a:spAutoFit/>
          </a:bodyPr>
          <a:p>
            <a:pPr lvl="0" algn="l">
              <a:buClrTx/>
              <a:buSzTx/>
              <a:buFontTx/>
            </a:pPr>
            <a:r>
              <a:rPr lang="zh-CN" altLang="en-US" sz="5400">
                <a:latin typeface="Calibri" panose="020F0502020204030204" charset="0"/>
                <a:sym typeface="+mn-ea"/>
              </a:rPr>
              <a:t>②</a:t>
            </a:r>
            <a:endParaRPr lang="zh-CN" altLang="en-US" sz="5400">
              <a:latin typeface="Calibri" panose="020F0502020204030204" charset="0"/>
              <a:sym typeface="+mn-ea"/>
            </a:endParaRPr>
          </a:p>
        </p:txBody>
      </p:sp>
      <p:sp>
        <p:nvSpPr>
          <p:cNvPr id="19" name="文本框 18"/>
          <p:cNvSpPr txBox="1"/>
          <p:nvPr/>
        </p:nvSpPr>
        <p:spPr>
          <a:xfrm>
            <a:off x="8456295" y="4668520"/>
            <a:ext cx="1503045" cy="922020"/>
          </a:xfrm>
          <a:prstGeom prst="rect">
            <a:avLst/>
          </a:prstGeom>
          <a:noFill/>
        </p:spPr>
        <p:txBody>
          <a:bodyPr wrap="square" rtlCol="0" anchor="t">
            <a:spAutoFit/>
          </a:bodyPr>
          <a:p>
            <a:pPr lvl="0" algn="l">
              <a:buClrTx/>
              <a:buSzTx/>
              <a:buFontTx/>
            </a:pPr>
            <a:r>
              <a:rPr lang="zh-CN" altLang="en-US" sz="5400">
                <a:latin typeface="Calibri" panose="020F0502020204030204" charset="0"/>
                <a:sym typeface="+mn-ea"/>
              </a:rPr>
              <a:t>③</a:t>
            </a:r>
            <a:endParaRPr lang="zh-CN" altLang="en-US" sz="5400">
              <a:latin typeface="Calibri" panose="020F0502020204030204" charset="0"/>
              <a:sym typeface="+mn-ea"/>
            </a:endParaRPr>
          </a:p>
        </p:txBody>
      </p:sp>
      <p:sp>
        <p:nvSpPr>
          <p:cNvPr id="20" name="文本框 19"/>
          <p:cNvSpPr txBox="1"/>
          <p:nvPr/>
        </p:nvSpPr>
        <p:spPr>
          <a:xfrm>
            <a:off x="1140460" y="6042660"/>
            <a:ext cx="2711450" cy="521970"/>
          </a:xfrm>
          <a:prstGeom prst="rect">
            <a:avLst/>
          </a:prstGeom>
          <a:noFill/>
        </p:spPr>
        <p:txBody>
          <a:bodyPr wrap="none" rtlCol="0" anchor="t">
            <a:spAutoFit/>
          </a:bodyPr>
          <a:p>
            <a:r>
              <a:rPr lang="en-US" altLang="zh-CN" sz="2800" b="1">
                <a:sym typeface="+mn-ea"/>
              </a:rPr>
              <a:t>on his first day</a:t>
            </a:r>
            <a:endParaRPr lang="en-US" altLang="zh-CN" sz="2800" b="1">
              <a:sym typeface="+mn-ea"/>
            </a:endParaRPr>
          </a:p>
        </p:txBody>
      </p:sp>
      <p:sp>
        <p:nvSpPr>
          <p:cNvPr id="21" name="文本框 20"/>
          <p:cNvSpPr txBox="1"/>
          <p:nvPr/>
        </p:nvSpPr>
        <p:spPr>
          <a:xfrm>
            <a:off x="5501005" y="5222240"/>
            <a:ext cx="2315845" cy="521970"/>
          </a:xfrm>
          <a:prstGeom prst="rect">
            <a:avLst/>
          </a:prstGeom>
          <a:noFill/>
        </p:spPr>
        <p:txBody>
          <a:bodyPr wrap="none" rtlCol="0" anchor="t">
            <a:spAutoFit/>
          </a:bodyPr>
          <a:p>
            <a:pPr lvl="0" algn="l">
              <a:buClrTx/>
              <a:buSzTx/>
              <a:buFontTx/>
            </a:pPr>
            <a:r>
              <a:rPr lang="en-US" altLang="zh-CN" sz="2800" b="1">
                <a:sym typeface="+mn-ea"/>
              </a:rPr>
              <a:t>a</a:t>
            </a:r>
            <a:r>
              <a:rPr lang="en-US" altLang="zh-CN" sz="2800" b="1">
                <a:sym typeface="+mn-ea"/>
              </a:rPr>
              <a:t>nother time</a:t>
            </a:r>
            <a:endParaRPr lang="en-US" altLang="zh-CN" sz="2800" b="1">
              <a:sym typeface="+mn-ea"/>
            </a:endParaRPr>
          </a:p>
        </p:txBody>
      </p:sp>
      <p:sp>
        <p:nvSpPr>
          <p:cNvPr id="22" name="文本框 21"/>
          <p:cNvSpPr txBox="1"/>
          <p:nvPr/>
        </p:nvSpPr>
        <p:spPr>
          <a:xfrm>
            <a:off x="9370695" y="4868545"/>
            <a:ext cx="2392045" cy="521970"/>
          </a:xfrm>
          <a:prstGeom prst="rect">
            <a:avLst/>
          </a:prstGeom>
          <a:noFill/>
        </p:spPr>
        <p:txBody>
          <a:bodyPr wrap="square" rtlCol="0" anchor="t">
            <a:spAutoFit/>
          </a:bodyPr>
          <a:p>
            <a:pPr lvl="0" algn="l">
              <a:buClrTx/>
              <a:buSzTx/>
              <a:buFontTx/>
            </a:pPr>
            <a:r>
              <a:rPr lang="en-US" altLang="zh-CN" sz="2800" b="1">
                <a:sym typeface="+mn-ea"/>
              </a:rPr>
              <a:t>the next day</a:t>
            </a:r>
            <a:endParaRPr lang="en-US" altLang="zh-CN" sz="2800" b="1">
              <a:sym typeface="+mn-ea"/>
            </a:endParaRPr>
          </a:p>
        </p:txBody>
      </p:sp>
      <p:sp>
        <p:nvSpPr>
          <p:cNvPr id="23" name="矩形 22"/>
          <p:cNvSpPr/>
          <p:nvPr/>
        </p:nvSpPr>
        <p:spPr>
          <a:xfrm>
            <a:off x="463550" y="4316095"/>
            <a:ext cx="3352800" cy="1398905"/>
          </a:xfrm>
          <a:prstGeom prst="rect">
            <a:avLst/>
          </a:prstGeom>
          <a:solidFill>
            <a:schemeClr val="tx2"/>
          </a:solidFill>
          <a:ln w="28575" cmpd="dbl">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Action:</a:t>
            </a:r>
            <a:endParaRPr lang="en-US" altLang="zh-CN" sz="1600">
              <a:solidFill>
                <a:schemeClr val="tx1"/>
              </a:solidFill>
            </a:endParaRPr>
          </a:p>
          <a:p>
            <a:pPr algn="l"/>
            <a:r>
              <a:rPr lang="en-US" altLang="zh-CN" sz="1600">
                <a:solidFill>
                  <a:schemeClr val="tx1"/>
                </a:solidFill>
              </a:rPr>
              <a:t>he made a toothpick disappear.</a:t>
            </a:r>
            <a:endParaRPr lang="en-US" altLang="zh-CN" sz="1600">
              <a:solidFill>
                <a:schemeClr val="tx1"/>
              </a:solidFill>
            </a:endParaRPr>
          </a:p>
          <a:p>
            <a:pPr algn="l"/>
            <a:r>
              <a:rPr lang="en-US" altLang="zh-CN" sz="1600">
                <a:solidFill>
                  <a:schemeClr val="tx1"/>
                </a:solidFill>
              </a:rPr>
              <a:t>one second he was holding the toothpick, and the next second it was gone!</a:t>
            </a:r>
            <a:endParaRPr lang="en-US" altLang="zh-CN" sz="1600">
              <a:solidFill>
                <a:schemeClr val="tx1"/>
              </a:solidFill>
            </a:endParaRPr>
          </a:p>
        </p:txBody>
      </p:sp>
      <p:sp>
        <p:nvSpPr>
          <p:cNvPr id="24" name="矩形 23"/>
          <p:cNvSpPr/>
          <p:nvPr/>
        </p:nvSpPr>
        <p:spPr>
          <a:xfrm>
            <a:off x="180975" y="1415415"/>
            <a:ext cx="3917950" cy="2367280"/>
          </a:xfrm>
          <a:prstGeom prst="rect">
            <a:avLst/>
          </a:prstGeom>
          <a:solidFill>
            <a:schemeClr val="bg1">
              <a:lumMod val="95000"/>
            </a:schemeClr>
          </a:solidFill>
          <a:ln w="28575" cmpd="dbl">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600">
                <a:solidFill>
                  <a:schemeClr val="tx1"/>
                </a:solidFill>
                <a:sym typeface="+mn-ea"/>
              </a:rPr>
              <a:t>Evaluation:</a:t>
            </a:r>
            <a:endParaRPr lang="en-US" altLang="zh-CN" sz="1600">
              <a:solidFill>
                <a:schemeClr val="tx1"/>
              </a:solidFill>
              <a:sym typeface="+mn-ea"/>
            </a:endParaRPr>
          </a:p>
          <a:p>
            <a:pPr lvl="0" algn="l">
              <a:buClrTx/>
              <a:buSzTx/>
              <a:buFontTx/>
            </a:pPr>
            <a:r>
              <a:rPr lang="en-US" altLang="zh-CN" sz="1600" b="1" u="sng">
                <a:solidFill>
                  <a:schemeClr val="tx1"/>
                </a:solidFill>
                <a:sym typeface="+mn-ea"/>
              </a:rPr>
              <a:t>Everyone</a:t>
            </a:r>
            <a:r>
              <a:rPr lang="en-US" altLang="zh-CN" sz="1600">
                <a:solidFill>
                  <a:schemeClr val="tx1"/>
                </a:solidFill>
                <a:sym typeface="+mn-ea"/>
              </a:rPr>
              <a:t>:</a:t>
            </a:r>
            <a:r>
              <a:rPr lang="en-US" altLang="zh-CN" sz="1600">
                <a:solidFill>
                  <a:schemeClr val="tx1"/>
                </a:solidFill>
                <a:sym typeface="+mn-ea"/>
              </a:rPr>
              <a:t>Everyone was asking him how he did it.</a:t>
            </a:r>
            <a:endParaRPr lang="en-US" altLang="zh-CN" sz="1600">
              <a:solidFill>
                <a:schemeClr val="tx1"/>
              </a:solidFill>
              <a:sym typeface="+mn-ea"/>
            </a:endParaRPr>
          </a:p>
          <a:p>
            <a:pPr lvl="0" algn="l">
              <a:buClrTx/>
              <a:buSzTx/>
              <a:buFontTx/>
            </a:pPr>
            <a:r>
              <a:rPr lang="en-US" altLang="zh-CN" sz="1600" b="1" u="sng">
                <a:solidFill>
                  <a:schemeClr val="tx1"/>
                </a:solidFill>
                <a:sym typeface="+mn-ea"/>
              </a:rPr>
              <a:t>Brian:</a:t>
            </a:r>
            <a:r>
              <a:rPr lang="en-US" altLang="zh-CN" sz="1600">
                <a:solidFill>
                  <a:schemeClr val="tx1"/>
                </a:solidFill>
                <a:sym typeface="+mn-ea"/>
              </a:rPr>
              <a:t> Brian said, still watching Marty. </a:t>
            </a:r>
            <a:endParaRPr lang="en-US" altLang="zh-CN" sz="1600">
              <a:solidFill>
                <a:schemeClr val="tx1"/>
              </a:solidFill>
              <a:sym typeface="+mn-ea"/>
            </a:endParaRPr>
          </a:p>
          <a:p>
            <a:pPr lvl="0" algn="l">
              <a:buClrTx/>
              <a:buSzTx/>
              <a:buFontTx/>
            </a:pPr>
            <a:r>
              <a:rPr lang="en-US" altLang="zh-CN" sz="1600" b="1" u="sng">
                <a:solidFill>
                  <a:schemeClr val="tx1"/>
                </a:solidFill>
                <a:sym typeface="+mn-ea"/>
              </a:rPr>
              <a:t>I: </a:t>
            </a:r>
            <a:r>
              <a:rPr lang="en-US" altLang="zh-CN" sz="1600">
                <a:solidFill>
                  <a:schemeClr val="tx1"/>
                </a:solidFill>
                <a:sym typeface="+mn-ea"/>
              </a:rPr>
              <a:t> I whispered to my friend Brian. I knew Marty’s magic was fake, but I just couldn’t prove it.</a:t>
            </a:r>
            <a:endParaRPr lang="en-US" altLang="zh-CN" sz="1600">
              <a:solidFill>
                <a:schemeClr val="tx1"/>
              </a:solidFill>
              <a:sym typeface="+mn-ea"/>
            </a:endParaRPr>
          </a:p>
          <a:p>
            <a:pPr lvl="0" algn="l">
              <a:buClrTx/>
              <a:buSzTx/>
              <a:buFontTx/>
              <a:buNone/>
            </a:pPr>
            <a:r>
              <a:rPr lang="en-US" altLang="zh-CN" sz="1600" b="1" u="sng">
                <a:solidFill>
                  <a:schemeClr val="tx1"/>
                </a:solidFill>
                <a:sym typeface="+mn-ea"/>
              </a:rPr>
              <a:t>Marty:</a:t>
            </a:r>
            <a:r>
              <a:rPr lang="en-US" altLang="zh-CN" sz="1600">
                <a:solidFill>
                  <a:schemeClr val="tx1"/>
                </a:solidFill>
                <a:sym typeface="+mn-ea"/>
              </a:rPr>
              <a:t> “It’s magic! At my old school, they actually called me Magic Marty.”Marty said proudly. </a:t>
            </a:r>
            <a:endParaRPr lang="en-US" altLang="zh-CN" sz="1600">
              <a:solidFill>
                <a:schemeClr val="tx1"/>
              </a:solidFill>
              <a:sym typeface="+mn-ea"/>
            </a:endParaRPr>
          </a:p>
        </p:txBody>
      </p:sp>
      <p:sp>
        <p:nvSpPr>
          <p:cNvPr id="25" name="文本框 24"/>
          <p:cNvSpPr txBox="1"/>
          <p:nvPr/>
        </p:nvSpPr>
        <p:spPr>
          <a:xfrm>
            <a:off x="629920" y="3865245"/>
            <a:ext cx="2828925" cy="368300"/>
          </a:xfrm>
          <a:prstGeom prst="rect">
            <a:avLst/>
          </a:prstGeom>
          <a:solidFill>
            <a:schemeClr val="accent3">
              <a:lumMod val="75000"/>
            </a:schemeClr>
          </a:solidFill>
        </p:spPr>
        <p:txBody>
          <a:bodyPr wrap="square" rtlCol="0" anchor="t">
            <a:spAutoFit/>
          </a:bodyPr>
          <a:p>
            <a:pPr>
              <a:buNone/>
            </a:pPr>
            <a:r>
              <a:rPr lang="en-US" altLang="zh-CN" b="1">
                <a:solidFill>
                  <a:srgbClr val="FFFF00"/>
                </a:solidFill>
                <a:latin typeface="Times New Roman" panose="02020603050405020304" charset="0"/>
                <a:cs typeface="Times New Roman" panose="02020603050405020304" charset="0"/>
                <a:sym typeface="+mn-ea"/>
              </a:rPr>
              <a:t>Marty:proudly, excited</a:t>
            </a:r>
            <a:endParaRPr lang="en-US" altLang="zh-CN" b="1">
              <a:solidFill>
                <a:srgbClr val="FFFF00"/>
              </a:solidFill>
              <a:latin typeface="Times New Roman" panose="02020603050405020304" charset="0"/>
              <a:cs typeface="Times New Roman" panose="02020603050405020304" charset="0"/>
              <a:sym typeface="+mn-ea"/>
            </a:endParaRPr>
          </a:p>
        </p:txBody>
      </p:sp>
      <p:sp>
        <p:nvSpPr>
          <p:cNvPr id="26" name="文本框 25"/>
          <p:cNvSpPr txBox="1"/>
          <p:nvPr/>
        </p:nvSpPr>
        <p:spPr>
          <a:xfrm>
            <a:off x="753110" y="687705"/>
            <a:ext cx="2583180" cy="645160"/>
          </a:xfrm>
          <a:prstGeom prst="rect">
            <a:avLst/>
          </a:prstGeom>
          <a:gradFill>
            <a:gsLst>
              <a:gs pos="100000">
                <a:srgbClr val="FBFB11"/>
              </a:gs>
              <a:gs pos="100000">
                <a:srgbClr val="838309"/>
              </a:gs>
            </a:gsLst>
            <a:lin ang="5400000" scaled="0"/>
          </a:gradFill>
        </p:spPr>
        <p:txBody>
          <a:bodyPr wrap="none" rtlCol="0" anchor="t">
            <a:spAutoFit/>
          </a:bodyPr>
          <a:p>
            <a:pPr>
              <a:buNone/>
            </a:pPr>
            <a:r>
              <a:rPr lang="en-US" altLang="zh-CN" b="1">
                <a:solidFill>
                  <a:srgbClr val="FF0000"/>
                </a:solidFill>
                <a:latin typeface="Times New Roman" panose="02020603050405020304" charset="0"/>
                <a:cs typeface="Times New Roman" panose="02020603050405020304" charset="0"/>
                <a:sym typeface="+mn-ea"/>
              </a:rPr>
              <a:t>I:curious, confused,</a:t>
            </a:r>
            <a:endParaRPr lang="en-US" altLang="zh-CN" b="1">
              <a:solidFill>
                <a:srgbClr val="FF0000"/>
              </a:solidFill>
              <a:latin typeface="Times New Roman" panose="02020603050405020304" charset="0"/>
              <a:cs typeface="Times New Roman" panose="02020603050405020304" charset="0"/>
              <a:sym typeface="+mn-ea"/>
            </a:endParaRPr>
          </a:p>
          <a:p>
            <a:pPr>
              <a:buNone/>
            </a:pPr>
            <a:r>
              <a:rPr lang="en-US" altLang="zh-CN" b="1">
                <a:solidFill>
                  <a:srgbClr val="FF0000"/>
                </a:solidFill>
                <a:latin typeface="Times New Roman" panose="02020603050405020304" charset="0"/>
                <a:cs typeface="Times New Roman" panose="02020603050405020304" charset="0"/>
                <a:sym typeface="+mn-ea"/>
              </a:rPr>
              <a:t> doubted,envious/jealous</a:t>
            </a:r>
            <a:endParaRPr lang="en-US" altLang="zh-CN" b="1">
              <a:solidFill>
                <a:srgbClr val="FF0000"/>
              </a:solidFill>
              <a:latin typeface="Times New Roman" panose="02020603050405020304" charset="0"/>
              <a:cs typeface="Times New Roman" panose="02020603050405020304" charset="0"/>
              <a:sym typeface="+mn-ea"/>
            </a:endParaRPr>
          </a:p>
        </p:txBody>
      </p:sp>
      <p:sp>
        <p:nvSpPr>
          <p:cNvPr id="27" name="矩形 26"/>
          <p:cNvSpPr/>
          <p:nvPr/>
        </p:nvSpPr>
        <p:spPr>
          <a:xfrm>
            <a:off x="4548505" y="3681095"/>
            <a:ext cx="3458210" cy="1284605"/>
          </a:xfrm>
          <a:prstGeom prst="rect">
            <a:avLst/>
          </a:prstGeom>
          <a:solidFill>
            <a:schemeClr val="tx2"/>
          </a:solidFill>
          <a:ln w="28575" cmpd="dbl">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600">
                <a:solidFill>
                  <a:schemeClr val="tx1"/>
                </a:solidFill>
                <a:sym typeface="+mn-ea"/>
              </a:rPr>
              <a:t>Action: </a:t>
            </a:r>
            <a:endParaRPr lang="en-US" altLang="zh-CN" sz="1600">
              <a:solidFill>
                <a:schemeClr val="tx1"/>
              </a:solidFill>
              <a:sym typeface="+mn-ea"/>
            </a:endParaRPr>
          </a:p>
          <a:p>
            <a:pPr lvl="0" algn="l">
              <a:buClrTx/>
              <a:buSzTx/>
              <a:buFontTx/>
            </a:pPr>
            <a:r>
              <a:rPr lang="en-US" altLang="zh-CN" sz="1600">
                <a:solidFill>
                  <a:schemeClr val="tx1"/>
                </a:solidFill>
                <a:sym typeface="+mn-ea"/>
              </a:rPr>
              <a:t>Marty </a:t>
            </a:r>
            <a:r>
              <a:rPr lang="en-US" altLang="zh-CN" sz="1600">
                <a:solidFill>
                  <a:schemeClr val="tx1"/>
                </a:solidFill>
                <a:sym typeface="+mn-ea"/>
              </a:rPr>
              <a:t>pulled </a:t>
            </a:r>
            <a:r>
              <a:rPr lang="en-US" altLang="zh-CN" sz="1600">
                <a:solidFill>
                  <a:schemeClr val="tx1"/>
                </a:solidFill>
                <a:sym typeface="+mn-ea"/>
              </a:rPr>
              <a:t>a water bottle </a:t>
            </a:r>
            <a:r>
              <a:rPr lang="en-US" altLang="zh-CN" sz="1600">
                <a:solidFill>
                  <a:schemeClr val="tx1"/>
                </a:solidFill>
                <a:sym typeface="+mn-ea"/>
              </a:rPr>
              <a:t>out of</a:t>
            </a:r>
            <a:r>
              <a:rPr lang="en-US" altLang="zh-CN" sz="1600">
                <a:solidFill>
                  <a:schemeClr val="tx1"/>
                </a:solidFill>
                <a:sym typeface="+mn-ea"/>
              </a:rPr>
              <a:t> his bag, along with a cup and carefully </a:t>
            </a:r>
            <a:r>
              <a:rPr lang="en-US" altLang="zh-CN" sz="1600">
                <a:solidFill>
                  <a:schemeClr val="tx1"/>
                </a:solidFill>
                <a:sym typeface="+mn-ea"/>
              </a:rPr>
              <a:t>poured </a:t>
            </a:r>
            <a:r>
              <a:rPr lang="en-US" altLang="zh-CN" sz="1600">
                <a:solidFill>
                  <a:schemeClr val="tx1"/>
                </a:solidFill>
                <a:sym typeface="+mn-ea"/>
              </a:rPr>
              <a:t>water </a:t>
            </a:r>
            <a:r>
              <a:rPr lang="en-US" altLang="zh-CN" sz="1600">
                <a:solidFill>
                  <a:schemeClr val="tx1"/>
                </a:solidFill>
                <a:sym typeface="+mn-ea"/>
              </a:rPr>
              <a:t>into</a:t>
            </a:r>
            <a:r>
              <a:rPr lang="en-US" altLang="zh-CN" sz="1600">
                <a:solidFill>
                  <a:schemeClr val="tx1"/>
                </a:solidFill>
                <a:sym typeface="+mn-ea"/>
              </a:rPr>
              <a:t> it. Marty </a:t>
            </a:r>
            <a:r>
              <a:rPr lang="en-US" altLang="zh-CN" sz="1600">
                <a:solidFill>
                  <a:schemeClr val="tx1"/>
                </a:solidFill>
                <a:sym typeface="+mn-ea"/>
              </a:rPr>
              <a:t>got a handful of </a:t>
            </a:r>
            <a:r>
              <a:rPr lang="en-US" altLang="zh-CN" sz="1600">
                <a:solidFill>
                  <a:schemeClr val="tx1"/>
                </a:solidFill>
                <a:sym typeface="+mn-ea"/>
              </a:rPr>
              <a:t>ice cubes.</a:t>
            </a:r>
            <a:endParaRPr lang="en-US" altLang="zh-CN" sz="1600">
              <a:solidFill>
                <a:schemeClr val="tx1"/>
              </a:solidFill>
              <a:sym typeface="+mn-ea"/>
            </a:endParaRPr>
          </a:p>
        </p:txBody>
      </p:sp>
      <p:sp>
        <p:nvSpPr>
          <p:cNvPr id="28" name="矩形 27"/>
          <p:cNvSpPr/>
          <p:nvPr/>
        </p:nvSpPr>
        <p:spPr>
          <a:xfrm>
            <a:off x="4159250" y="203200"/>
            <a:ext cx="3973195" cy="3025775"/>
          </a:xfrm>
          <a:prstGeom prst="rect">
            <a:avLst/>
          </a:prstGeom>
          <a:solidFill>
            <a:schemeClr val="bg1">
              <a:lumMod val="95000"/>
            </a:schemeClr>
          </a:solidFill>
          <a:ln w="28575" cmpd="dbl">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600">
                <a:solidFill>
                  <a:schemeClr val="tx1"/>
                </a:solidFill>
                <a:sym typeface="+mn-ea"/>
              </a:rPr>
              <a:t>Evalution:</a:t>
            </a:r>
            <a:endParaRPr lang="en-US" altLang="zh-CN" sz="1600">
              <a:solidFill>
                <a:schemeClr val="tx1"/>
              </a:solidFill>
              <a:sym typeface="+mn-ea"/>
            </a:endParaRPr>
          </a:p>
          <a:p>
            <a:pPr lvl="0" algn="l">
              <a:buClrTx/>
              <a:buSzTx/>
              <a:buFontTx/>
            </a:pPr>
            <a:r>
              <a:rPr lang="en-US" altLang="zh-CN" sz="1600" b="1" u="sng">
                <a:solidFill>
                  <a:schemeClr val="tx1"/>
                </a:solidFill>
                <a:sym typeface="+mn-ea"/>
              </a:rPr>
              <a:t>EvaluationEveryone:</a:t>
            </a:r>
            <a:r>
              <a:rPr lang="en-US" altLang="zh-CN" sz="1600">
                <a:solidFill>
                  <a:schemeClr val="tx1"/>
                </a:solidFill>
                <a:sym typeface="+mn-ea"/>
              </a:rPr>
              <a:t> </a:t>
            </a:r>
            <a:r>
              <a:rPr lang="en-US" altLang="zh-CN" sz="1600">
                <a:solidFill>
                  <a:schemeClr val="tx1"/>
                </a:solidFill>
                <a:sym typeface="+mn-ea"/>
              </a:rPr>
              <a:t>Applause filled the hallway.</a:t>
            </a:r>
            <a:endParaRPr lang="en-US" altLang="zh-CN" sz="1600">
              <a:solidFill>
                <a:schemeClr val="tx1"/>
              </a:solidFill>
              <a:sym typeface="+mn-ea"/>
            </a:endParaRPr>
          </a:p>
          <a:p>
            <a:pPr lvl="0" algn="l">
              <a:buClrTx/>
              <a:buSzTx/>
              <a:buFontTx/>
            </a:pPr>
            <a:r>
              <a:rPr lang="en-US" altLang="zh-CN" sz="1600" b="1" u="sng">
                <a:solidFill>
                  <a:schemeClr val="tx1"/>
                </a:solidFill>
                <a:sym typeface="+mn-ea"/>
              </a:rPr>
              <a:t>I: </a:t>
            </a:r>
            <a:r>
              <a:rPr lang="en-US" altLang="zh-CN" sz="1600">
                <a:solidFill>
                  <a:schemeClr val="tx1"/>
                </a:solidFill>
                <a:sym typeface="+mn-ea"/>
              </a:rPr>
              <a:t>well, he won’t have to, I</a:t>
            </a:r>
            <a:r>
              <a:rPr lang="en-US" altLang="zh-CN" sz="1600">
                <a:solidFill>
                  <a:schemeClr val="tx1"/>
                </a:solidFill>
                <a:sym typeface="+mn-ea"/>
              </a:rPr>
              <a:t> thought to myself</a:t>
            </a:r>
            <a:r>
              <a:rPr lang="en-US" altLang="zh-CN" sz="1600">
                <a:solidFill>
                  <a:schemeClr val="tx1"/>
                </a:solidFill>
                <a:sym typeface="+mn-ea"/>
              </a:rPr>
              <a:t>.I’</a:t>
            </a:r>
            <a:r>
              <a:rPr lang="en-US" altLang="zh-CN" sz="1600">
                <a:solidFill>
                  <a:schemeClr val="tx1"/>
                </a:solidFill>
                <a:sym typeface="+mn-ea"/>
              </a:rPr>
              <a:t>ll reveal</a:t>
            </a:r>
            <a:r>
              <a:rPr lang="en-US" altLang="zh-CN" sz="1600">
                <a:solidFill>
                  <a:schemeClr val="tx1"/>
                </a:solidFill>
                <a:sym typeface="+mn-ea"/>
              </a:rPr>
              <a:t> his secrets for him.</a:t>
            </a:r>
            <a:endParaRPr lang="en-US" altLang="zh-CN" sz="1600">
              <a:solidFill>
                <a:schemeClr val="tx1"/>
              </a:solidFill>
              <a:sym typeface="+mn-ea"/>
            </a:endParaRPr>
          </a:p>
          <a:p>
            <a:pPr lvl="0" algn="l">
              <a:buClrTx/>
              <a:buSzTx/>
              <a:buFontTx/>
            </a:pPr>
            <a:r>
              <a:rPr lang="en-US" altLang="zh-CN" sz="1600">
                <a:solidFill>
                  <a:schemeClr val="tx1"/>
                </a:solidFill>
                <a:sym typeface="+mn-ea"/>
              </a:rPr>
              <a:t>“He’s tricking people!”</a:t>
            </a:r>
            <a:endParaRPr lang="en-US" altLang="zh-CN" sz="1600">
              <a:solidFill>
                <a:schemeClr val="tx1"/>
              </a:solidFill>
              <a:sym typeface="+mn-ea"/>
            </a:endParaRPr>
          </a:p>
          <a:p>
            <a:pPr lvl="0" algn="l">
              <a:buClrTx/>
              <a:buSzTx/>
              <a:buFontTx/>
            </a:pPr>
            <a:r>
              <a:rPr lang="en-US" altLang="zh-CN" sz="1600" b="1" u="sng">
                <a:solidFill>
                  <a:schemeClr val="tx1"/>
                </a:solidFill>
                <a:sym typeface="+mn-ea"/>
              </a:rPr>
              <a:t>Mother: </a:t>
            </a:r>
            <a:r>
              <a:rPr lang="en-US" sz="1600">
                <a:latin typeface="Times New Roman" panose="02020603050405020304" charset="0"/>
                <a:ea typeface="宋体" panose="02010600030101010101" pitchFamily="2" charset="-122"/>
                <a:sym typeface="+mn-ea"/>
              </a:rPr>
              <a:t> </a:t>
            </a:r>
            <a:r>
              <a:rPr lang="en-US" altLang="zh-CN" sz="1600">
                <a:solidFill>
                  <a:schemeClr val="tx1"/>
                </a:solidFill>
                <a:sym typeface="+mn-ea"/>
              </a:rPr>
              <a:t>“Sounds as if he’s trying to make friends.” </a:t>
            </a:r>
            <a:endParaRPr lang="en-US" altLang="zh-CN" sz="1600">
              <a:solidFill>
                <a:schemeClr val="tx1"/>
              </a:solidFill>
              <a:sym typeface="+mn-ea"/>
            </a:endParaRPr>
          </a:p>
          <a:p>
            <a:pPr lvl="0" algn="l">
              <a:buClrTx/>
              <a:buSzTx/>
              <a:buFontTx/>
              <a:buNone/>
            </a:pPr>
            <a:r>
              <a:rPr lang="en-US" altLang="zh-CN" sz="1600" b="1" u="sng">
                <a:solidFill>
                  <a:schemeClr val="tx1"/>
                </a:solidFill>
                <a:sym typeface="+mn-ea"/>
              </a:rPr>
              <a:t>Marty: </a:t>
            </a:r>
            <a:r>
              <a:rPr lang="en-US" altLang="zh-CN" sz="1600">
                <a:solidFill>
                  <a:schemeClr val="tx1"/>
                </a:solidFill>
                <a:sym typeface="+mn-ea"/>
              </a:rPr>
              <a:t>When asked how he did it, he just smiled, “Sorry, but that’s the first law of magic. A magician never reveals his secrets.”</a:t>
            </a:r>
            <a:endParaRPr lang="en-US" altLang="zh-CN" sz="1600">
              <a:solidFill>
                <a:schemeClr val="tx1"/>
              </a:solidFill>
              <a:sym typeface="+mn-ea"/>
            </a:endParaRPr>
          </a:p>
        </p:txBody>
      </p:sp>
      <p:sp>
        <p:nvSpPr>
          <p:cNvPr id="29" name="文本框 28"/>
          <p:cNvSpPr txBox="1"/>
          <p:nvPr/>
        </p:nvSpPr>
        <p:spPr>
          <a:xfrm>
            <a:off x="4539615" y="3228975"/>
            <a:ext cx="3400425" cy="398780"/>
          </a:xfrm>
          <a:prstGeom prst="rect">
            <a:avLst/>
          </a:prstGeom>
          <a:solidFill>
            <a:schemeClr val="accent3">
              <a:lumMod val="75000"/>
            </a:schemeClr>
          </a:solidFill>
        </p:spPr>
        <p:txBody>
          <a:bodyPr wrap="square" rtlCol="0" anchor="t">
            <a:spAutoFit/>
          </a:bodyPr>
          <a:p>
            <a:pPr lvl="0" algn="l">
              <a:buClrTx/>
              <a:buSzTx/>
              <a:buFontTx/>
            </a:pPr>
            <a:r>
              <a:rPr lang="en-US" altLang="zh-CN" b="1">
                <a:solidFill>
                  <a:srgbClr val="FFFF00"/>
                </a:solidFill>
                <a:latin typeface="Times New Roman" panose="02020603050405020304" charset="0"/>
                <a:cs typeface="Times New Roman" panose="02020603050405020304" charset="0"/>
                <a:sym typeface="+mn-ea"/>
              </a:rPr>
              <a:t>Marty: happy, content, proud</a:t>
            </a:r>
            <a:endParaRPr lang="en-US" altLang="zh-CN" b="1">
              <a:solidFill>
                <a:srgbClr val="FFFF00"/>
              </a:solidFill>
              <a:latin typeface="Times New Roman" panose="02020603050405020304" charset="0"/>
              <a:cs typeface="Times New Roman" panose="02020603050405020304" charset="0"/>
              <a:sym typeface="+mn-ea"/>
            </a:endParaRPr>
          </a:p>
        </p:txBody>
      </p:sp>
      <p:sp>
        <p:nvSpPr>
          <p:cNvPr id="30" name="文本框 29"/>
          <p:cNvSpPr txBox="1"/>
          <p:nvPr/>
        </p:nvSpPr>
        <p:spPr>
          <a:xfrm>
            <a:off x="4332605" y="203200"/>
            <a:ext cx="3063240" cy="645160"/>
          </a:xfrm>
          <a:prstGeom prst="rect">
            <a:avLst/>
          </a:prstGeom>
          <a:gradFill>
            <a:gsLst>
              <a:gs pos="100000">
                <a:srgbClr val="FBFB11"/>
              </a:gs>
              <a:gs pos="100000">
                <a:srgbClr val="838309"/>
              </a:gs>
            </a:gsLst>
            <a:lin ang="5400000" scaled="0"/>
          </a:gradFill>
        </p:spPr>
        <p:txBody>
          <a:bodyPr wrap="none" rtlCol="0" anchor="t">
            <a:spAutoFit/>
          </a:bodyPr>
          <a:p>
            <a:pPr lvl="0" algn="l">
              <a:buClrTx/>
              <a:buSzTx/>
              <a:buFontTx/>
            </a:pPr>
            <a:r>
              <a:rPr lang="en-US" altLang="zh-CN" b="1">
                <a:solidFill>
                  <a:srgbClr val="FF0000"/>
                </a:solidFill>
                <a:latin typeface="Times New Roman" panose="02020603050405020304" charset="0"/>
                <a:cs typeface="Times New Roman" panose="02020603050405020304" charset="0"/>
                <a:sym typeface="+mn-ea"/>
              </a:rPr>
              <a:t>I</a:t>
            </a:r>
            <a:r>
              <a:rPr lang="en-US" altLang="zh-CN" b="1">
                <a:solidFill>
                  <a:srgbClr val="FF0000"/>
                </a:solidFill>
                <a:latin typeface="Times New Roman" panose="02020603050405020304" charset="0"/>
                <a:cs typeface="Times New Roman" panose="02020603050405020304" charset="0"/>
                <a:sym typeface="+mn-ea"/>
              </a:rPr>
              <a:t>：</a:t>
            </a:r>
            <a:r>
              <a:rPr lang="en-US" altLang="zh-CN" b="1">
                <a:solidFill>
                  <a:srgbClr val="FF0000"/>
                </a:solidFill>
                <a:latin typeface="Times New Roman" panose="02020603050405020304" charset="0"/>
                <a:cs typeface="Times New Roman" panose="02020603050405020304" charset="0"/>
                <a:sym typeface="+mn-ea"/>
              </a:rPr>
              <a:t>envious/jealous ;</a:t>
            </a:r>
            <a:endParaRPr lang="en-US" altLang="zh-CN" b="1">
              <a:solidFill>
                <a:srgbClr val="FF0000"/>
              </a:solidFill>
              <a:latin typeface="Times New Roman" panose="02020603050405020304" charset="0"/>
              <a:cs typeface="Times New Roman" panose="02020603050405020304" charset="0"/>
              <a:sym typeface="+mn-ea"/>
            </a:endParaRPr>
          </a:p>
          <a:p>
            <a:pPr lvl="0" algn="l">
              <a:buClrTx/>
              <a:buSzTx/>
              <a:buFontTx/>
            </a:pPr>
            <a:r>
              <a:rPr lang="en-US" altLang="zh-CN" b="1">
                <a:solidFill>
                  <a:srgbClr val="FF0000"/>
                </a:solidFill>
                <a:latin typeface="Times New Roman" panose="02020603050405020304" charset="0"/>
                <a:cs typeface="Times New Roman" panose="02020603050405020304" charset="0"/>
                <a:sym typeface="+mn-ea"/>
              </a:rPr>
              <a:t>eager to reveal him;impatient</a:t>
            </a:r>
            <a:endParaRPr lang="en-US" altLang="zh-CN" b="1">
              <a:solidFill>
                <a:srgbClr val="FF0000"/>
              </a:solidFill>
              <a:latin typeface="Times New Roman" panose="02020603050405020304" charset="0"/>
              <a:cs typeface="Times New Roman" panose="02020603050405020304" charset="0"/>
              <a:sym typeface="+mn-ea"/>
            </a:endParaRPr>
          </a:p>
        </p:txBody>
      </p:sp>
      <p:sp>
        <p:nvSpPr>
          <p:cNvPr id="31" name="矩形 30"/>
          <p:cNvSpPr/>
          <p:nvPr/>
        </p:nvSpPr>
        <p:spPr>
          <a:xfrm>
            <a:off x="8193405" y="2898140"/>
            <a:ext cx="3923665" cy="1217930"/>
          </a:xfrm>
          <a:prstGeom prst="rect">
            <a:avLst/>
          </a:prstGeom>
          <a:solidFill>
            <a:schemeClr val="tx2"/>
          </a:solidFill>
          <a:ln w="28575" cmpd="dbl">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600">
                <a:solidFill>
                  <a:schemeClr val="tx1"/>
                </a:solidFill>
                <a:sym typeface="+mn-ea"/>
              </a:rPr>
              <a:t>Action:</a:t>
            </a:r>
            <a:endParaRPr lang="en-US" altLang="zh-CN" sz="1600">
              <a:solidFill>
                <a:schemeClr val="tx1"/>
              </a:solidFill>
              <a:sym typeface="+mn-ea"/>
            </a:endParaRPr>
          </a:p>
          <a:p>
            <a:pPr lvl="0" algn="l">
              <a:buClrTx/>
              <a:buSzTx/>
              <a:buFontTx/>
            </a:pPr>
            <a:r>
              <a:rPr lang="en-US" altLang="zh-CN" sz="1600">
                <a:solidFill>
                  <a:schemeClr val="tx1"/>
                </a:solidFill>
                <a:sym typeface="+mn-ea"/>
              </a:rPr>
              <a:t>He</a:t>
            </a:r>
            <a:r>
              <a:rPr lang="en-US" altLang="zh-CN" sz="1600">
                <a:solidFill>
                  <a:schemeClr val="tx1"/>
                </a:solidFill>
                <a:sym typeface="+mn-ea"/>
              </a:rPr>
              <a:t> had</a:t>
            </a:r>
            <a:r>
              <a:rPr lang="en-US" altLang="zh-CN" sz="1600">
                <a:solidFill>
                  <a:schemeClr val="tx1"/>
                </a:solidFill>
                <a:sym typeface="+mn-ea"/>
              </a:rPr>
              <a:t> a ring</a:t>
            </a:r>
            <a:r>
              <a:rPr lang="en-US" altLang="zh-CN" sz="1600">
                <a:solidFill>
                  <a:schemeClr val="tx1"/>
                </a:solidFill>
                <a:sym typeface="+mn-ea"/>
              </a:rPr>
              <a:t> in one hand</a:t>
            </a:r>
            <a:r>
              <a:rPr lang="en-US" altLang="zh-CN" sz="1600">
                <a:solidFill>
                  <a:schemeClr val="tx1"/>
                </a:solidFill>
                <a:sym typeface="+mn-ea"/>
              </a:rPr>
              <a:t> and a pencil </a:t>
            </a:r>
            <a:r>
              <a:rPr lang="en-US" altLang="zh-CN" sz="1600">
                <a:solidFill>
                  <a:schemeClr val="tx1"/>
                </a:solidFill>
                <a:sym typeface="+mn-ea"/>
              </a:rPr>
              <a:t>in the other.</a:t>
            </a:r>
            <a:r>
              <a:rPr lang="en-US" altLang="zh-CN" sz="1600">
                <a:solidFill>
                  <a:schemeClr val="tx1"/>
                </a:solidFill>
                <a:sym typeface="+mn-ea"/>
              </a:rPr>
              <a:t> ...a thin piece of fishing lin</a:t>
            </a:r>
            <a:r>
              <a:rPr lang="en-US" altLang="zh-CN" sz="1600">
                <a:solidFill>
                  <a:schemeClr val="tx1"/>
                </a:solidFill>
                <a:sym typeface="+mn-ea"/>
              </a:rPr>
              <a:t>e tied around</a:t>
            </a:r>
            <a:r>
              <a:rPr lang="en-US" altLang="zh-CN" sz="1600">
                <a:solidFill>
                  <a:schemeClr val="tx1"/>
                </a:solidFill>
                <a:sym typeface="+mn-ea"/>
              </a:rPr>
              <a:t> the end of the pencil and</a:t>
            </a:r>
            <a:r>
              <a:rPr lang="en-US" altLang="zh-CN" sz="1600">
                <a:solidFill>
                  <a:schemeClr val="tx1"/>
                </a:solidFill>
                <a:sym typeface="+mn-ea"/>
              </a:rPr>
              <a:t> attached to</a:t>
            </a:r>
            <a:r>
              <a:rPr lang="en-US" altLang="zh-CN" sz="1600">
                <a:solidFill>
                  <a:schemeClr val="tx1"/>
                </a:solidFill>
                <a:sym typeface="+mn-ea"/>
              </a:rPr>
              <a:t> a button on Marty’ s shirt!</a:t>
            </a:r>
            <a:endParaRPr lang="en-US" altLang="zh-CN" sz="1600">
              <a:solidFill>
                <a:schemeClr val="tx1"/>
              </a:solidFill>
              <a:sym typeface="+mn-ea"/>
            </a:endParaRPr>
          </a:p>
        </p:txBody>
      </p:sp>
      <p:sp>
        <p:nvSpPr>
          <p:cNvPr id="32" name="矩形 31"/>
          <p:cNvSpPr/>
          <p:nvPr/>
        </p:nvSpPr>
        <p:spPr>
          <a:xfrm>
            <a:off x="8242935" y="934085"/>
            <a:ext cx="3874135" cy="1851025"/>
          </a:xfrm>
          <a:prstGeom prst="rect">
            <a:avLst/>
          </a:prstGeom>
          <a:solidFill>
            <a:schemeClr val="bg1">
              <a:lumMod val="95000"/>
            </a:schemeClr>
          </a:solidFill>
          <a:ln w="28575" cmpd="dbl">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600">
                <a:solidFill>
                  <a:schemeClr val="tx1"/>
                </a:solidFill>
                <a:sym typeface="+mn-ea"/>
              </a:rPr>
              <a:t>Evalution:</a:t>
            </a:r>
            <a:endParaRPr lang="en-US" altLang="zh-CN" sz="1600">
              <a:solidFill>
                <a:schemeClr val="tx1"/>
              </a:solidFill>
              <a:sym typeface="+mn-ea"/>
            </a:endParaRPr>
          </a:p>
          <a:p>
            <a:pPr lvl="0" algn="l">
              <a:buClrTx/>
              <a:buSzTx/>
              <a:buFontTx/>
            </a:pPr>
            <a:r>
              <a:rPr lang="en-US" altLang="zh-CN" sz="1600" b="1" u="sng">
                <a:solidFill>
                  <a:schemeClr val="tx1"/>
                </a:solidFill>
                <a:sym typeface="+mn-ea"/>
              </a:rPr>
              <a:t>Everyone:</a:t>
            </a:r>
            <a:r>
              <a:rPr lang="en-US" altLang="zh-CN" sz="1600">
                <a:solidFill>
                  <a:schemeClr val="tx1"/>
                </a:solidFill>
                <a:sym typeface="+mn-ea"/>
              </a:rPr>
              <a:t> </a:t>
            </a:r>
            <a:r>
              <a:rPr lang="en-US" altLang="zh-CN" sz="1600">
                <a:solidFill>
                  <a:schemeClr val="tx1"/>
                </a:solidFill>
                <a:sym typeface="+mn-ea"/>
              </a:rPr>
              <a:t>No one else noticed, and soon the whole cafeteria was clapping.</a:t>
            </a:r>
            <a:endParaRPr lang="en-US" altLang="zh-CN" sz="1600">
              <a:solidFill>
                <a:schemeClr val="tx1"/>
              </a:solidFill>
              <a:sym typeface="+mn-ea"/>
            </a:endParaRPr>
          </a:p>
          <a:p>
            <a:pPr lvl="0" algn="l">
              <a:buClrTx/>
              <a:buSzTx/>
              <a:buFontTx/>
            </a:pPr>
            <a:r>
              <a:rPr lang="en-US" altLang="zh-CN" sz="1600" b="1" u="sng">
                <a:solidFill>
                  <a:schemeClr val="tx1"/>
                </a:solidFill>
                <a:sym typeface="+mn-ea"/>
              </a:rPr>
              <a:t>I :</a:t>
            </a:r>
            <a:r>
              <a:rPr lang="en-US" altLang="zh-CN" sz="1600">
                <a:solidFill>
                  <a:schemeClr val="tx1"/>
                </a:solidFill>
                <a:sym typeface="+mn-ea"/>
              </a:rPr>
              <a:t>Magic Marty had me stumped (把...难住)，but the next day I caught a lucky break</a:t>
            </a:r>
            <a:r>
              <a:rPr lang="en-US" altLang="zh-CN" sz="1600">
                <a:solidFill>
                  <a:schemeClr val="tx1"/>
                </a:solidFill>
                <a:sym typeface="+mn-ea"/>
              </a:rPr>
              <a:t>. No one else noticed, and soon the whole cafeteria was clapping. However I wasn’t.</a:t>
            </a:r>
            <a:endParaRPr lang="en-US" altLang="zh-CN" sz="1600">
              <a:solidFill>
                <a:schemeClr val="tx1"/>
              </a:solidFill>
              <a:sym typeface="+mn-ea"/>
            </a:endParaRPr>
          </a:p>
        </p:txBody>
      </p:sp>
      <p:sp>
        <p:nvSpPr>
          <p:cNvPr id="33" name="文本框 32"/>
          <p:cNvSpPr txBox="1"/>
          <p:nvPr/>
        </p:nvSpPr>
        <p:spPr>
          <a:xfrm>
            <a:off x="8345805" y="4349750"/>
            <a:ext cx="3626485" cy="398780"/>
          </a:xfrm>
          <a:prstGeom prst="rect">
            <a:avLst/>
          </a:prstGeom>
          <a:solidFill>
            <a:schemeClr val="accent3">
              <a:lumMod val="75000"/>
            </a:schemeClr>
          </a:solidFill>
        </p:spPr>
        <p:txBody>
          <a:bodyPr wrap="square" rtlCol="0" anchor="t">
            <a:spAutoFit/>
          </a:bodyPr>
          <a:p>
            <a:pPr>
              <a:buClrTx/>
              <a:buSzTx/>
              <a:buFontTx/>
            </a:pPr>
            <a:r>
              <a:rPr lang="en-US" altLang="zh-CN" sz="2000" b="1">
                <a:solidFill>
                  <a:srgbClr val="FFFF00"/>
                </a:solidFill>
                <a:latin typeface="Times New Roman" panose="02020603050405020304" charset="0"/>
                <a:cs typeface="Times New Roman" panose="02020603050405020304" charset="0"/>
                <a:sym typeface="+mn-ea"/>
              </a:rPr>
              <a:t>Marty: confident, proud, happy</a:t>
            </a:r>
            <a:endParaRPr lang="en-US" altLang="zh-CN" sz="2000" b="1">
              <a:solidFill>
                <a:srgbClr val="FFFF00"/>
              </a:solidFill>
              <a:latin typeface="Times New Roman" panose="02020603050405020304" charset="0"/>
              <a:cs typeface="Times New Roman" panose="02020603050405020304" charset="0"/>
              <a:sym typeface="+mn-ea"/>
            </a:endParaRPr>
          </a:p>
        </p:txBody>
      </p:sp>
      <p:sp>
        <p:nvSpPr>
          <p:cNvPr id="34" name="文本框 33"/>
          <p:cNvSpPr txBox="1"/>
          <p:nvPr/>
        </p:nvSpPr>
        <p:spPr>
          <a:xfrm>
            <a:off x="8955405" y="414655"/>
            <a:ext cx="2609215" cy="706755"/>
          </a:xfrm>
          <a:prstGeom prst="rect">
            <a:avLst/>
          </a:prstGeom>
          <a:gradFill>
            <a:gsLst>
              <a:gs pos="100000">
                <a:srgbClr val="FBFB11"/>
              </a:gs>
              <a:gs pos="100000">
                <a:srgbClr val="838309"/>
              </a:gs>
            </a:gsLst>
            <a:lin ang="5400000" scaled="0"/>
          </a:gradFill>
        </p:spPr>
        <p:txBody>
          <a:bodyPr wrap="square" rtlCol="0" anchor="t">
            <a:spAutoFit/>
          </a:bodyPr>
          <a:p>
            <a:pPr>
              <a:buClrTx/>
              <a:buSzTx/>
              <a:buFontTx/>
            </a:pPr>
            <a:r>
              <a:rPr lang="en-US" altLang="zh-CN" sz="2000" b="1">
                <a:solidFill>
                  <a:srgbClr val="FF0000"/>
                </a:solidFill>
                <a:latin typeface="Times New Roman" panose="02020603050405020304" charset="0"/>
                <a:cs typeface="Times New Roman" panose="02020603050405020304" charset="0"/>
                <a:sym typeface="+mn-ea"/>
              </a:rPr>
              <a:t>I: </a:t>
            </a:r>
            <a:r>
              <a:rPr lang="en-US" altLang="zh-CN" sz="2000" b="1">
                <a:solidFill>
                  <a:srgbClr val="FF0000"/>
                </a:solidFill>
                <a:latin typeface="Times New Roman" panose="02020603050405020304" charset="0"/>
                <a:cs typeface="Times New Roman" panose="02020603050405020304" charset="0"/>
                <a:sym typeface="+mn-ea"/>
              </a:rPr>
              <a:t> angry, excited, satisfied, confident</a:t>
            </a:r>
            <a:endParaRPr lang="en-US" altLang="zh-CN" sz="2000" b="1">
              <a:solidFill>
                <a:srgbClr val="FF0000"/>
              </a:solidFill>
              <a:latin typeface="Times New Roman" panose="02020603050405020304" charset="0"/>
              <a:cs typeface="Times New Roman" panose="02020603050405020304" charset="0"/>
              <a:sym typeface="+mn-ea"/>
            </a:endParaRPr>
          </a:p>
        </p:txBody>
      </p:sp>
      <p:cxnSp>
        <p:nvCxnSpPr>
          <p:cNvPr id="47" name="直接箭头连接符 46"/>
          <p:cNvCxnSpPr/>
          <p:nvPr/>
        </p:nvCxnSpPr>
        <p:spPr>
          <a:xfrm flipV="1">
            <a:off x="4705350" y="5892800"/>
            <a:ext cx="7366000" cy="7747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rot="21120000">
            <a:off x="7218680" y="5676265"/>
            <a:ext cx="2428875" cy="645160"/>
          </a:xfrm>
          <a:prstGeom prst="rect">
            <a:avLst/>
          </a:prstGeom>
          <a:noFill/>
          <a:ln>
            <a:noFill/>
          </a:ln>
        </p:spPr>
        <p:txBody>
          <a:bodyPr wrap="square" rtlCol="0" anchor="t">
            <a:spAutoFit/>
          </a:bodyPr>
          <a:p>
            <a:pPr algn="ctr"/>
            <a:r>
              <a:rPr lang="en-US" altLang="zh-CN" sz="3600" b="1">
                <a:solidFill>
                  <a:srgbClr val="FF0000"/>
                </a:solidFill>
                <a:effectLst>
                  <a:outerShdw blurRad="38100" dist="19050" dir="2700000" algn="tl" rotWithShape="0">
                    <a:schemeClr val="dk1">
                      <a:alpha val="40000"/>
                    </a:schemeClr>
                  </a:outerShdw>
                </a:effectLst>
              </a:rPr>
              <a:t>time order</a:t>
            </a:r>
            <a:endParaRPr lang="en-US" altLang="zh-CN" sz="3600" b="1">
              <a:solidFill>
                <a:srgbClr val="FF0000"/>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7" grpId="1"/>
      <p:bldP spid="20" grpId="1"/>
      <p:bldP spid="18" grpId="1"/>
      <p:bldP spid="21" grpId="1"/>
      <p:bldP spid="19" grpId="1"/>
      <p:bldP spid="22" grpId="1"/>
      <p:bldP spid="48" grpId="0"/>
      <p:bldP spid="48" grpId="1"/>
      <p:bldP spid="23" grpId="0" bldLvl="0" animBg="1"/>
      <p:bldP spid="23" grpId="1" animBg="1"/>
      <p:bldP spid="24" grpId="0" animBg="1"/>
      <p:bldP spid="24" grpId="1"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3" grpId="0" animBg="1"/>
      <p:bldP spid="33" grpId="1" animBg="1"/>
      <p:bldP spid="34" grpId="0" bldLvl="0" animBg="1"/>
      <p:bldP spid="34" grpId="1" animBg="1"/>
      <p:bldP spid="32" grpId="0" animBg="1"/>
      <p:bldP spid="3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83110" cy="5262245"/>
          </a:xfrm>
          <a:prstGeom prst="rect">
            <a:avLst/>
          </a:prstGeom>
          <a:noFill/>
        </p:spPr>
        <p:txBody>
          <a:bodyPr wrap="square" rtlCol="0">
            <a:spAutoFit/>
          </a:bodyPr>
          <a:p>
            <a:r>
              <a:rPr lang="zh-CN" altLang="en-US" sz="2800">
                <a:latin typeface="+mj-ea"/>
                <a:ea typeface="+mj-ea"/>
                <a:cs typeface="+mj-ea"/>
              </a:rPr>
              <a:t>校园故事多半关乎友情，魔术师马蒂也不例外。（比如《瓦伦丁恶作剧》里的Jackson？）</a:t>
            </a:r>
            <a:endParaRPr lang="zh-CN" altLang="en-US" sz="2800">
              <a:latin typeface="+mj-ea"/>
              <a:ea typeface="+mj-ea"/>
              <a:cs typeface="+mj-ea"/>
            </a:endParaRPr>
          </a:p>
          <a:p>
            <a:endParaRPr lang="zh-CN" altLang="en-US" sz="2800">
              <a:latin typeface="+mj-ea"/>
              <a:ea typeface="+mj-ea"/>
              <a:cs typeface="+mj-ea"/>
            </a:endParaRPr>
          </a:p>
          <a:p>
            <a:r>
              <a:rPr lang="zh-CN" altLang="en-US" sz="2800">
                <a:latin typeface="+mj-ea"/>
                <a:ea typeface="+mj-ea"/>
                <a:cs typeface="+mj-ea"/>
              </a:rPr>
              <a:t>高调出场的</a:t>
            </a:r>
            <a:r>
              <a:rPr lang="en-US" altLang="zh-CN" sz="2800">
                <a:latin typeface="+mj-ea"/>
                <a:ea typeface="+mj-ea"/>
                <a:cs typeface="+mj-ea"/>
              </a:rPr>
              <a:t>Marty</a:t>
            </a:r>
            <a:r>
              <a:rPr lang="zh-CN" altLang="en-US" sz="2800">
                <a:latin typeface="+mj-ea"/>
                <a:ea typeface="+mj-ea"/>
                <a:cs typeface="+mj-ea"/>
              </a:rPr>
              <a:t>吸引了同学的关注，但Marty的“嚣张”和“得意”激发了我的斗志，于是第四段作者立志要揭露Marty的诡计Well, he won't have to, I thought to myself. I'll reveal his secrets for him. 在接下来的第五段中，我在晚上试图还原Marty白天变的魔术，但是没有成功。这让我很不甘心，</a:t>
            </a:r>
            <a:r>
              <a:rPr lang="zh-CN" altLang="en-US" sz="2800">
                <a:solidFill>
                  <a:srgbClr val="FF0000"/>
                </a:solidFill>
                <a:latin typeface="+mj-ea"/>
                <a:ea typeface="+mj-ea"/>
                <a:cs typeface="+mj-ea"/>
              </a:rPr>
              <a:t>但母亲的一句话给后文埋下了伏笔</a:t>
            </a:r>
            <a:r>
              <a:rPr lang="zh-CN" altLang="en-US" sz="2800">
                <a:latin typeface="+mj-ea"/>
                <a:ea typeface="+mj-ea"/>
                <a:cs typeface="+mj-ea"/>
              </a:rPr>
              <a:t>，Sounds as if he's trying to make friends. 母亲拍拍我的肩膀宽慰我，毕竟Marty是个新生，他刚到这个学校，需要引起别人的关注并交到知心的朋友。</a:t>
            </a:r>
            <a:endParaRPr lang="zh-CN" altLang="en-US" sz="2800">
              <a:latin typeface="+mj-ea"/>
              <a:ea typeface="+mj-ea"/>
              <a:cs typeface="+mj-ea"/>
            </a:endParaRPr>
          </a:p>
          <a:p>
            <a:endParaRPr lang="zh-CN" altLang="en-US" sz="2800">
              <a:latin typeface="+mj-ea"/>
              <a:ea typeface="+mj-ea"/>
              <a:cs typeface="+mj-ea"/>
            </a:endParaRPr>
          </a:p>
          <a:p>
            <a:r>
              <a:rPr lang="zh-CN" altLang="en-US" sz="2800">
                <a:latin typeface="+mj-ea"/>
                <a:ea typeface="+mj-ea"/>
                <a:cs typeface="+mj-ea"/>
              </a:rPr>
              <a:t>但作者并不管这些，他只想拆穿这个伪君子的真面目。</a:t>
            </a:r>
            <a:endParaRPr lang="zh-CN" altLang="en-US" sz="2800">
              <a:latin typeface="+mj-ea"/>
              <a:ea typeface="+mj-ea"/>
              <a:cs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blinds(horizontal)">
                                      <p:cBhvr>
                                        <p:cTn id="1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53265" cy="569277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机会出现在第二天他表演悬浮戒指的时候，我看到了那条隐线，这是揭穿他的最好时机了。It was time to put an end to the Magic Marty show. </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那么我们需要考虑的第一段续写内容就是作者到底有没有去揭穿Marty?第二段首句是"Wait!" Marty jumped in front of me. 从这句话我们无从得知第一段到底有没有揭穿，但是从故事情节推测，既然作者已经看到了，揭穿他又是作者一直以来的想法，那么他肯定会有所动作。</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关键在于怎么揭穿？如果当中义正言辞地揭秘，则整个故事的走向就有点“向恶”，给后续第二段增加了难度；所以最理想的设计就是我揭穿了，但还是给Marty留了情面，Marty为了表示感谢，在第二段中教了我一些魔术，揭露了前面提到的魔术的奥秘。后来我和他成了好朋友，Marty也完成了从fake magician到real friend的转变。</a:t>
            </a:r>
            <a:endParaRPr lang="zh-CN" altLang="en-US" sz="28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p:cTn id="11"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12"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52630" cy="304609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theme? reflection</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cheating? Friendship should be based on siscerity?</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What’s real magic?</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making new friends by magic</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Being friends with Marty is a magic for me.</a:t>
            </a:r>
            <a:endParaRPr lang="en-US" altLang="zh-CN" sz="32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p:cTn id="18"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YPE" val="i"/>
  <p:tag name="KSO_WM_UNIT_SUBTYPE" val="q"/>
</p:tagLst>
</file>

<file path=ppt/tags/tag10.xml><?xml version="1.0" encoding="utf-8"?>
<p:tagLst xmlns:p="http://schemas.openxmlformats.org/presentationml/2006/main">
  <p:tag name="KSO_WM_SLIDE_BACKGROUND_TYPE" val="general"/>
</p:tagLst>
</file>

<file path=ppt/tags/tag11.xml><?xml version="1.0" encoding="utf-8"?>
<p:tagLst xmlns:p="http://schemas.openxmlformats.org/presentationml/2006/main">
  <p:tag name="KSO_WM_SLIDE_BACKGROUND_TYPE" val="general"/>
</p:tagLst>
</file>

<file path=ppt/tags/tag12.xml><?xml version="1.0" encoding="utf-8"?>
<p:tagLst xmlns:p="http://schemas.openxmlformats.org/presentationml/2006/main">
  <p:tag name="KSO_WM_SLIDE_BACKGROUND_TYPE" val="general"/>
</p:tagLst>
</file>

<file path=ppt/tags/tag13.xml><?xml version="1.0" encoding="utf-8"?>
<p:tagLst xmlns:p="http://schemas.openxmlformats.org/presentationml/2006/main">
  <p:tag name="KSO_WM_SLIDE_BACKGROUND_TYPE" val="general"/>
</p:tagLst>
</file>

<file path=ppt/tags/tag14.xml><?xml version="1.0" encoding="utf-8"?>
<p:tagLst xmlns:p="http://schemas.openxmlformats.org/presentationml/2006/main">
  <p:tag name="KSO_WM_SLIDE_BACKGROUND_TYPE" val="general"/>
</p:tagLst>
</file>

<file path=ppt/tags/tag15.xml><?xml version="1.0" encoding="utf-8"?>
<p:tagLst xmlns:p="http://schemas.openxmlformats.org/presentationml/2006/main">
  <p:tag name="KSO_WM_UNIT_IGNORE_FIXCOLOR" val="1"/>
  <p:tag name="KSO_WM_UNIT_TYPE" val="i"/>
  <p:tag name="KSO_WM_UNIT_SUBTYPE" val="h"/>
  <p:tag name="KSO_WM_SLIDE_BACKGROUND_TYPE" val="frame"/>
</p:tagLst>
</file>

<file path=ppt/tags/tag16.xml><?xml version="1.0" encoding="utf-8"?>
<p:tagLst xmlns:p="http://schemas.openxmlformats.org/presentationml/2006/main">
  <p:tag name="KSO_WM_SLIDE_BACKGROUND_TYPE" val="frame"/>
</p:tagLst>
</file>

<file path=ppt/tags/tag17.xml><?xml version="1.0" encoding="utf-8"?>
<p:tagLst xmlns:p="http://schemas.openxmlformats.org/presentationml/2006/main">
  <p:tag name="KSO_WM_SLIDE_BACKGROUND_TYPE" val="frame"/>
</p:tagLst>
</file>

<file path=ppt/tags/tag18.xml><?xml version="1.0" encoding="utf-8"?>
<p:tagLst xmlns:p="http://schemas.openxmlformats.org/presentationml/2006/main">
  <p:tag name="KSO_WM_SLIDE_BACKGROUND_TYPE" val="frame"/>
</p:tagLst>
</file>

<file path=ppt/tags/tag19.xml><?xml version="1.0" encoding="utf-8"?>
<p:tagLst xmlns:p="http://schemas.openxmlformats.org/presentationml/2006/main">
  <p:tag name="KSO_WM_SLIDE_BACKGROUND_TYPE" val="fram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260_1*a*1"/>
  <p:tag name="KSO_WM_TEMPLATE_CATEGORY" val="custom"/>
  <p:tag name="KSO_WM_TEMPLATE_INDEX" val="20211260"/>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可爱卡通风模板"/>
  <p:tag name="KSO_WM_UNIT_BLOCK" val="0"/>
  <p:tag name="KSO_WM_UNIT_DEC_AREA_ID" val="19e69b4d1bb64251a9698a3ededa26e6"/>
  <p:tag name="KSO_WM_CHIP_GROUPID" val="5f2a23cbf9bfba6a976c1f51"/>
  <p:tag name="KSO_WM_CHIP_XID" val="5f2a23cbf9bfba6a976c1f52"/>
  <p:tag name="KSO_WM_CHIP_FILLAREA_FILL_RULE" val="{&quot;fill_align&quot;:&quot;cm&quot;,&quot;fill_mode&quot;:&quot;adaptive&quot;,&quot;sacle_strategy&quot;:&quot;smart&quot;}"/>
  <p:tag name="KSO_WM_ASSEMBLE_CHIP_INDEX" val="b4c34bd4571943c0809f8e1d1c9734c9"/>
  <p:tag name="KSO_WM_UNIT_TEXT_FILL_FORE_SCHEMECOLOR_INDEX_BRIGHTNESS" val="0.15"/>
  <p:tag name="KSO_WM_UNIT_TEXT_FILL_FORE_SCHEMECOLOR_INDEX" val="13"/>
  <p:tag name="KSO_WM_UNIT_TEXT_FILL_TYPE" val="1"/>
  <p:tag name="KSO_WM_TEMPLATE_ASSEMBLE_XID" val="5f6c78110ff15d9a40e78248"/>
  <p:tag name="KSO_WM_TEMPLATE_ASSEMBLE_GROUPID" val="5f6c78110ff15d9a40e78248"/>
</p:tagLst>
</file>

<file path=ppt/tags/tag20.xml><?xml version="1.0" encoding="utf-8"?>
<p:tagLst xmlns:p="http://schemas.openxmlformats.org/presentationml/2006/main">
  <p:tag name="KSO_WM_SLIDE_BACKGROUND_TYPE" val="frame"/>
</p:tagLst>
</file>

<file path=ppt/tags/tag21.xml><?xml version="1.0" encoding="utf-8"?>
<p:tagLst xmlns:p="http://schemas.openxmlformats.org/presentationml/2006/main">
  <p:tag name="KSO_WM_SLIDE_BACKGROUND_TYPE" val="frame"/>
</p:tagLst>
</file>

<file path=ppt/tags/tag22.xml><?xml version="1.0" encoding="utf-8"?>
<p:tagLst xmlns:p="http://schemas.openxmlformats.org/presentationml/2006/main">
  <p:tag name="KSO_WM_SLIDE_BACKGROUND_TYPE" val="frame"/>
</p:tagLst>
</file>

<file path=ppt/tags/tag23.xml><?xml version="1.0" encoding="utf-8"?>
<p:tagLst xmlns:p="http://schemas.openxmlformats.org/presentationml/2006/main">
  <p:tag name="KSO_WM_UNIT_IGNORE_FIXCOLOR" val="1"/>
  <p:tag name="KSO_WM_UNIT_TYPE" val="i"/>
  <p:tag name="KSO_WM_UNIT_SUBTYPE" val="h"/>
  <p:tag name="KSO_WM_SLIDE_BACKGROUND_TYPE" val="leftRight"/>
</p:tagLst>
</file>

<file path=ppt/tags/tag24.xml><?xml version="1.0" encoding="utf-8"?>
<p:tagLst xmlns:p="http://schemas.openxmlformats.org/presentationml/2006/main">
  <p:tag name="KSO_WM_SLIDE_BACKGROUND_TYPE" val="leftRight"/>
</p:tagLst>
</file>

<file path=ppt/tags/tag25.xml><?xml version="1.0" encoding="utf-8"?>
<p:tagLst xmlns:p="http://schemas.openxmlformats.org/presentationml/2006/main">
  <p:tag name="KSO_WM_SLIDE_BACKGROUND_TYPE" val="leftRight"/>
</p:tagLst>
</file>

<file path=ppt/tags/tag26.xml><?xml version="1.0" encoding="utf-8"?>
<p:tagLst xmlns:p="http://schemas.openxmlformats.org/presentationml/2006/main">
  <p:tag name="KSO_WM_SLIDE_BACKGROUND_TYPE" val="leftRight"/>
</p:tagLst>
</file>

<file path=ppt/tags/tag27.xml><?xml version="1.0" encoding="utf-8"?>
<p:tagLst xmlns:p="http://schemas.openxmlformats.org/presentationml/2006/main">
  <p:tag name="KSO_WM_SLIDE_BACKGROUND_TYPE" val="leftRight"/>
</p:tagLst>
</file>

<file path=ppt/tags/tag28.xml><?xml version="1.0" encoding="utf-8"?>
<p:tagLst xmlns:p="http://schemas.openxmlformats.org/presentationml/2006/main">
  <p:tag name="KSO_WM_SLIDE_BACKGROUND_TYPE" val="leftRight"/>
</p:tagLst>
</file>

<file path=ppt/tags/tag29.xml><?xml version="1.0" encoding="utf-8"?>
<p:tagLst xmlns:p="http://schemas.openxmlformats.org/presentationml/2006/main">
  <p:tag name="KSO_WM_SLIDE_BACKGROUND_TYPE" val="leftRight"/>
</p:tagLst>
</file>

<file path=ppt/tags/tag3.xml><?xml version="1.0" encoding="utf-8"?>
<p:tagLst xmlns:p="http://schemas.openxmlformats.org/presentationml/2006/main">
  <p:tag name="KSO_WM_UNIT_ISCONTENTSTITLE" val="0"/>
  <p:tag name="KSO_WM_UNIT_NOCLEAR" val="0"/>
  <p:tag name="KSO_WM_UNIT_VALUE" val="57"/>
  <p:tag name="KSO_WM_UNIT_HIGHLIGHT" val="0"/>
  <p:tag name="KSO_WM_UNIT_COMPATIBLE" val="0"/>
  <p:tag name="KSO_WM_UNIT_DIAGRAM_ISNUMVISUAL" val="0"/>
  <p:tag name="KSO_WM_UNIT_DIAGRAM_ISREFERUNIT" val="0"/>
  <p:tag name="KSO_WM_UNIT_TYPE" val="b"/>
  <p:tag name="KSO_WM_UNIT_INDEX" val="1"/>
  <p:tag name="KSO_WM_UNIT_ID" val="custom20211260_1*b*1"/>
  <p:tag name="KSO_WM_TEMPLATE_CATEGORY" val="custom"/>
  <p:tag name="KSO_WM_TEMPLATE_INDEX" val="20211260"/>
  <p:tag name="KSO_WM_UNIT_LAYERLEVEL" val="1"/>
  <p:tag name="KSO_WM_TAG_VERSION" val="1.0"/>
  <p:tag name="KSO_WM_BEAUTIFY_FLAG" val="#wm#"/>
  <p:tag name="KSO_WM_UNIT_ISNUMDGMTITLE" val="0"/>
  <p:tag name="KSO_WM_UNIT_PRESET_TEXT" val="单击此处输入你的副标题，为了最终演示发布的良好效果，请尽量言简意赅的阐述观点。"/>
  <p:tag name="KSO_WM_UNIT_BLOCK" val="0"/>
  <p:tag name="KSO_WM_UNIT_DEC_AREA_ID" val="c9e1032e911f41f785354ff94d0b72e0"/>
  <p:tag name="KSO_WM_CHIP_GROUPID" val="5f2a23cbf9bfba6a976c1f51"/>
  <p:tag name="KSO_WM_CHIP_XID" val="5f2a23cbf9bfba6a976c1f52"/>
  <p:tag name="KSO_WM_CHIP_FILLAREA_FILL_RULE" val="{&quot;fill_align&quot;:&quot;cm&quot;,&quot;fill_mode&quot;:&quot;adaptive&quot;,&quot;sacle_strategy&quot;:&quot;smart&quot;}"/>
  <p:tag name="KSO_WM_ASSEMBLE_CHIP_INDEX" val="b4c34bd4571943c0809f8e1d1c9734c9"/>
  <p:tag name="KSO_WM_UNIT_TEXT_FILL_FORE_SCHEMECOLOR_INDEX_BRIGHTNESS" val="0.35"/>
  <p:tag name="KSO_WM_UNIT_TEXT_FILL_FORE_SCHEMECOLOR_INDEX" val="13"/>
  <p:tag name="KSO_WM_UNIT_TEXT_FILL_TYPE" val="1"/>
  <p:tag name="KSO_WM_TEMPLATE_ASSEMBLE_XID" val="5f6c78110ff15d9a40e78248"/>
  <p:tag name="KSO_WM_TEMPLATE_ASSEMBLE_GROUPID" val="5f6c78110ff15d9a40e78248"/>
</p:tagLst>
</file>

<file path=ppt/tags/tag30.xml><?xml version="1.0" encoding="utf-8"?>
<p:tagLst xmlns:p="http://schemas.openxmlformats.org/presentationml/2006/main">
  <p:tag name="KSO_WM_SLIDE_BACKGROUND_TYPE" val="leftRight"/>
</p:tagLst>
</file>

<file path=ppt/tags/tag31.xml><?xml version="1.0" encoding="utf-8"?>
<p:tagLst xmlns:p="http://schemas.openxmlformats.org/presentationml/2006/main">
  <p:tag name="KSO_WM_UNIT_IGNORE_FIXCOLOR" val="1"/>
  <p:tag name="KSO_WM_UNIT_TYPE" val="i"/>
  <p:tag name="KSO_WM_UNIT_SUBTYPE" val="h"/>
  <p:tag name="KSO_WM_SLIDE_BACKGROUND_TYPE" val="topBottom"/>
</p:tagLst>
</file>

<file path=ppt/tags/tag32.xml><?xml version="1.0" encoding="utf-8"?>
<p:tagLst xmlns:p="http://schemas.openxmlformats.org/presentationml/2006/main">
  <p:tag name="KSO_WM_SLIDE_BACKGROUND_TYPE" val="topBottom"/>
</p:tagLst>
</file>

<file path=ppt/tags/tag33.xml><?xml version="1.0" encoding="utf-8"?>
<p:tagLst xmlns:p="http://schemas.openxmlformats.org/presentationml/2006/main">
  <p:tag name="KSO_WM_SLIDE_BACKGROUND_TYPE" val="topBottom"/>
</p:tagLst>
</file>

<file path=ppt/tags/tag34.xml><?xml version="1.0" encoding="utf-8"?>
<p:tagLst xmlns:p="http://schemas.openxmlformats.org/presentationml/2006/main">
  <p:tag name="KSO_WM_SLIDE_BACKGROUND_TYPE" val="topBottom"/>
</p:tagLst>
</file>

<file path=ppt/tags/tag35.xml><?xml version="1.0" encoding="utf-8"?>
<p:tagLst xmlns:p="http://schemas.openxmlformats.org/presentationml/2006/main">
  <p:tag name="KSO_WM_SLIDE_BACKGROUND_TYPE" val="topBottom"/>
</p:tagLst>
</file>

<file path=ppt/tags/tag36.xml><?xml version="1.0" encoding="utf-8"?>
<p:tagLst xmlns:p="http://schemas.openxmlformats.org/presentationml/2006/main">
  <p:tag name="KSO_WM_SLIDE_BACKGROUND_TYPE" val="topBottom"/>
</p:tagLst>
</file>

<file path=ppt/tags/tag37.xml><?xml version="1.0" encoding="utf-8"?>
<p:tagLst xmlns:p="http://schemas.openxmlformats.org/presentationml/2006/main">
  <p:tag name="KSO_WM_SLIDE_BACKGROUND_TYPE" val="topBottom"/>
</p:tagLst>
</file>

<file path=ppt/tags/tag38.xml><?xml version="1.0" encoding="utf-8"?>
<p:tagLst xmlns:p="http://schemas.openxmlformats.org/presentationml/2006/main">
  <p:tag name="KSO_WM_SLIDE_BACKGROUND_TYPE" val="topBottom"/>
</p:tagLst>
</file>

<file path=ppt/tags/tag39.xml><?xml version="1.0" encoding="utf-8"?>
<p:tagLst xmlns:p="http://schemas.openxmlformats.org/presentationml/2006/main">
  <p:tag name="KSO_WM_SLIDE_BACKGROUND_TYPE" val="topBottom"/>
</p:tagLst>
</file>

<file path=ppt/tags/tag4.xml><?xml version="1.0" encoding="utf-8"?>
<p:tagLst xmlns:p="http://schemas.openxmlformats.org/presentationml/2006/main">
  <p:tag name="KSO_WM_UNIT_IGNORE_FIXCOLOR" val="1"/>
</p:tagLst>
</file>

<file path=ppt/tags/tag40.xml><?xml version="1.0" encoding="utf-8"?>
<p:tagLst xmlns:p="http://schemas.openxmlformats.org/presentationml/2006/main">
  <p:tag name="KSO_WM_UNIT_IGNORE_FIXCOLOR" val="1"/>
  <p:tag name="KSO_WM_UNIT_TYPE" val="i"/>
  <p:tag name="KSO_WM_UNIT_SUBTYPE" val="h"/>
  <p:tag name="KSO_WM_SLIDE_BACKGROUND_TYPE" val="bottomTop"/>
</p:tagLst>
</file>

<file path=ppt/tags/tag41.xml><?xml version="1.0" encoding="utf-8"?>
<p:tagLst xmlns:p="http://schemas.openxmlformats.org/presentationml/2006/main">
  <p:tag name="KSO_WM_SLIDE_BACKGROUND_TYPE" val="bottomTop"/>
</p:tagLst>
</file>

<file path=ppt/tags/tag42.xml><?xml version="1.0" encoding="utf-8"?>
<p:tagLst xmlns:p="http://schemas.openxmlformats.org/presentationml/2006/main">
  <p:tag name="KSO_WM_SLIDE_BACKGROUND_TYPE" val="bottomTop"/>
</p:tagLst>
</file>

<file path=ppt/tags/tag43.xml><?xml version="1.0" encoding="utf-8"?>
<p:tagLst xmlns:p="http://schemas.openxmlformats.org/presentationml/2006/main">
  <p:tag name="KSO_WM_SLIDE_BACKGROUND_TYPE" val="bottomTop"/>
</p:tagLst>
</file>

<file path=ppt/tags/tag44.xml><?xml version="1.0" encoding="utf-8"?>
<p:tagLst xmlns:p="http://schemas.openxmlformats.org/presentationml/2006/main">
  <p:tag name="KSO_WM_SLIDE_BACKGROUND_TYPE" val="bottomTop"/>
</p:tagLst>
</file>

<file path=ppt/tags/tag45.xml><?xml version="1.0" encoding="utf-8"?>
<p:tagLst xmlns:p="http://schemas.openxmlformats.org/presentationml/2006/main">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bottomTop"/>
</p:tagLst>
</file>

<file path=ppt/tags/tag48.xml><?xml version="1.0" encoding="utf-8"?>
<p:tagLst xmlns:p="http://schemas.openxmlformats.org/presentationml/2006/main">
  <p:tag name="KSO_WM_SLIDE_BACKGROUND_TYPE" val="bottomTop"/>
</p:tagLst>
</file>

<file path=ppt/tags/tag49.xml><?xml version="1.0" encoding="utf-8"?>
<p:tagLst xmlns:p="http://schemas.openxmlformats.org/presentationml/2006/main">
  <p:tag name="KSO_WM_UNIT_IGNORE_FIXCOLOR" val="1"/>
  <p:tag name="KSO_WM_UNIT_TYPE" val="i"/>
  <p:tag name="KSO_WM_UNIT_SUBTYPE" val="h"/>
  <p:tag name="KSO_WM_SLIDE_BACKGROUND_TYPE" val="navigation"/>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260_1*a*1"/>
  <p:tag name="KSO_WM_TEMPLATE_CATEGORY" val="custom"/>
  <p:tag name="KSO_WM_TEMPLATE_INDEX" val="20211260"/>
  <p:tag name="KSO_WM_UNIT_LAYERLEVEL" val="1"/>
  <p:tag name="KSO_WM_TAG_VERSION" val="1.0"/>
  <p:tag name="KSO_WM_BEAUTIFY_FLAG" val="#wm#"/>
  <p:tag name="KSO_WM_UNIT_ISCONTENTSTITLE" val="0"/>
  <p:tag name="KSO_WM_UNIT_NOCLEAR" val="0"/>
  <p:tag name="KSO_WM_UNIT_VALUE" val="33"/>
  <p:tag name="KSO_WM_UNIT_TYPE" val="a"/>
  <p:tag name="KSO_WM_UNIT_INDEX" val="1"/>
  <p:tag name="KSO_WM_UNIT_ISNUMDGMTITLE" val="0"/>
  <p:tag name="KSO_WM_UNIT_PRESET_TEXT" val="单击此处&#10;编辑章节内容"/>
  <p:tag name="KSO_WM_UNIT_BLOCK" val="0"/>
  <p:tag name="KSO_WM_UNIT_DEC_AREA_ID" val="ee30e73b0d8140aba2c92b03a9379ead"/>
  <p:tag name="KSO_WM_CHIP_GROUPID" val="5f2a2be26a8109a98fd91e48"/>
  <p:tag name="KSO_WM_CHIP_XID" val="5f2a2be26a8109a98fd91e49"/>
  <p:tag name="KSO_WM_CHIP_FILLAREA_FILL_RULE" val="{&quot;fill_align&quot;:&quot;cm&quot;,&quot;fill_mode&quot;:&quot;adaptive&quot;,&quot;sacle_strategy&quot;:&quot;smart&quot;}"/>
  <p:tag name="KSO_WM_ASSEMBLE_CHIP_INDEX" val="f7a0c8f18e244a43a631e7d6698c938c"/>
  <p:tag name="KSO_WM_UNIT_TEXT_FILL_FORE_SCHEMECOLOR_INDEX_BRIGHTNESS" val="0.15"/>
  <p:tag name="KSO_WM_UNIT_TEXT_FILL_FORE_SCHEMECOLOR_INDEX" val="13"/>
  <p:tag name="KSO_WM_UNIT_TEXT_FILL_TYPE" val="1"/>
  <p:tag name="KSO_WM_TEMPLATE_ASSEMBLE_XID" val="5f6c78110ff15d9a40e78232"/>
  <p:tag name="KSO_WM_TEMPLATE_ASSEMBLE_GROUPID" val="5f6c78110ff15d9a40e78232"/>
</p:tagLst>
</file>

<file path=ppt/tags/tag50.xml><?xml version="1.0" encoding="utf-8"?>
<p:tagLst xmlns:p="http://schemas.openxmlformats.org/presentationml/2006/main">
  <p:tag name="KSO_WM_SLIDE_BACKGROUND_TYPE" val="navigation"/>
</p:tagLst>
</file>

<file path=ppt/tags/tag51.xml><?xml version="1.0" encoding="utf-8"?>
<p:tagLst xmlns:p="http://schemas.openxmlformats.org/presentationml/2006/main">
  <p:tag name="KSO_WM_SLIDE_BACKGROUND_TYPE" val="navigation"/>
</p:tagLst>
</file>

<file path=ppt/tags/tag52.xml><?xml version="1.0" encoding="utf-8"?>
<p:tagLst xmlns:p="http://schemas.openxmlformats.org/presentationml/2006/main">
  <p:tag name="KSO_WM_SLIDE_BACKGROUND_TYPE" val="navigation"/>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SLIDE_BACKGROUND_TYPE" val="navigation"/>
</p:tagLst>
</file>

<file path=ppt/tags/tag56.xml><?xml version="1.0" encoding="utf-8"?>
<p:tagLst xmlns:p="http://schemas.openxmlformats.org/presentationml/2006/main">
  <p:tag name="KSO_WM_SLIDE_BACKGROUND_TYPE" val="navigation"/>
</p:tagLst>
</file>

<file path=ppt/tags/tag57.xml><?xml version="1.0" encoding="utf-8"?>
<p:tagLst xmlns:p="http://schemas.openxmlformats.org/presentationml/2006/main">
  <p:tag name="KSO_WM_SLIDE_BACKGROUND_TYPE" val="navigation"/>
</p:tagLst>
</file>

<file path=ppt/tags/tag58.xml><?xml version="1.0" encoding="utf-8"?>
<p:tagLst xmlns:p="http://schemas.openxmlformats.org/presentationml/2006/main">
  <p:tag name="KSO_WM_SLIDE_BACKGROUND_TYPE" val="navigation"/>
</p:tagLst>
</file>

<file path=ppt/tags/tag59.xml><?xml version="1.0" encoding="utf-8"?>
<p:tagLst xmlns:p="http://schemas.openxmlformats.org/presentationml/2006/main">
  <p:tag name="KSO_WM_SLIDE_BACKGROUND_TYPE" val="navigation"/>
</p:tagLst>
</file>

<file path=ppt/tags/tag6.xml><?xml version="1.0" encoding="utf-8"?>
<p:tagLst xmlns:p="http://schemas.openxmlformats.org/presentationml/2006/main">
  <p:tag name="KSO_WM_UNIT_TYPE" val="i"/>
  <p:tag name="KSO_WM_UNIT_SUBTYPE" val="q"/>
</p:tagLst>
</file>

<file path=ppt/tags/tag60.xml><?xml version="1.0" encoding="utf-8"?>
<p:tagLst xmlns:p="http://schemas.openxmlformats.org/presentationml/2006/main">
  <p:tag name="KSO_WM_UNIT_IGNORE_FIXCOLOR" val="1"/>
  <p:tag name="KSO_WM_UNIT_TYPE" val="i"/>
  <p:tag name="KSO_WM_UNIT_SUBTYPE" val="h"/>
  <p:tag name="KSO_WM_SLIDE_BACKGROUND_TYPE" val="belt"/>
</p:tagLst>
</file>

<file path=ppt/tags/tag61.xml><?xml version="1.0" encoding="utf-8"?>
<p:tagLst xmlns:p="http://schemas.openxmlformats.org/presentationml/2006/main">
  <p:tag name="KSO_WM_SLIDE_BACKGROUND_TYPE" val="belt"/>
</p:tagLst>
</file>

<file path=ppt/tags/tag62.xml><?xml version="1.0" encoding="utf-8"?>
<p:tagLst xmlns:p="http://schemas.openxmlformats.org/presentationml/2006/main">
  <p:tag name="KSO_WM_SLIDE_BACKGROUND_TYPE" val="belt"/>
</p:tagLst>
</file>

<file path=ppt/tags/tag63.xml><?xml version="1.0" encoding="utf-8"?>
<p:tagLst xmlns:p="http://schemas.openxmlformats.org/presentationml/2006/main">
  <p:tag name="KSO_WM_SLIDE_BACKGROUND_TYPE" val="belt"/>
</p:tagLst>
</file>

<file path=ppt/tags/tag64.xml><?xml version="1.0" encoding="utf-8"?>
<p:tagLst xmlns:p="http://schemas.openxmlformats.org/presentationml/2006/main">
  <p:tag name="KSO_WM_SLIDE_BACKGROUND_TYPE" val="belt"/>
</p:tagLst>
</file>

<file path=ppt/tags/tag65.xml><?xml version="1.0" encoding="utf-8"?>
<p:tagLst xmlns:p="http://schemas.openxmlformats.org/presentationml/2006/main">
  <p:tag name="KSO_WM_SLIDE_BACKGROUND_TYPE" val="belt"/>
</p:tagLst>
</file>

<file path=ppt/tags/tag66.xml><?xml version="1.0" encoding="utf-8"?>
<p:tagLst xmlns:p="http://schemas.openxmlformats.org/presentationml/2006/main">
  <p:tag name="KSO_WM_SLIDE_BACKGROUND_TYPE" val="belt"/>
</p:tagLst>
</file>

<file path=ppt/tags/tag67.xml><?xml version="1.0" encoding="utf-8"?>
<p:tagLst xmlns:p="http://schemas.openxmlformats.org/presentationml/2006/main">
  <p:tag name="KSO_WM_SLIDE_BACKGROUND_TYPE" val="belt"/>
</p:tagLst>
</file>

<file path=ppt/tags/tag68.xml><?xml version="1.0" encoding="utf-8"?>
<p:tagLst xmlns:p="http://schemas.openxmlformats.org/presentationml/2006/main">
  <p:tag name="KSO_WM_TEMPLATE_CATEGORY" val="custom"/>
  <p:tag name="KSO_WM_TEMPLATE_INDEX" val="20204203"/>
</p:tagLst>
</file>

<file path=ppt/tags/tag69.xml><?xml version="1.0" encoding="utf-8"?>
<p:tagLst xmlns:p="http://schemas.openxmlformats.org/presentationml/2006/main">
  <p:tag name="KSO_WM_TEMPLATE_CATEGORY" val="custom"/>
  <p:tag name="KSO_WM_TEMPLATE_INDEX" val="20204203"/>
</p:tagLst>
</file>

<file path=ppt/tags/tag7.xml><?xml version="1.0" encoding="utf-8"?>
<p:tagLst xmlns:p="http://schemas.openxmlformats.org/presentationml/2006/main">
  <p:tag name="KSO_WM_UNIT_DEFAULT_FONT" val="18;24;2"/>
  <p:tag name="KSO_WM_UNIT_BLOCK" val="0"/>
  <p:tag name="KSO_WM_UNIT_ISCONTENTSTITLE" val="0"/>
  <p:tag name="KSO_WM_UNIT_ISNUMDGMTITLE" val="0"/>
  <p:tag name="KSO_WM_UNIT_NOCLEAR" val="0"/>
  <p:tag name="KSO_WM_UNIT_VALUE" val="63"/>
  <p:tag name="KSO_WM_UNIT_HIGHLIGHT" val="0"/>
  <p:tag name="KSO_WM_UNIT_COMPATIBLE" val="0"/>
  <p:tag name="KSO_WM_UNIT_DIAGRAM_ISNUMVISUAL" val="0"/>
  <p:tag name="KSO_WM_UNIT_DIAGRAM_ISREFERUNIT" val="0"/>
  <p:tag name="KSO_WM_UNIT_TYPE" val="b"/>
  <p:tag name="KSO_WM_UNIT_INDEX" val="1"/>
  <p:tag name="KSO_WM_UNIT_ID" val="custom20211260_1*b*1"/>
  <p:tag name="KSO_WM_TEMPLATE_CATEGORY" val="custom"/>
  <p:tag name="KSO_WM_TEMPLATE_INDEX" val="20211260"/>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CHIP_GROUPID" val="5ebe3be80ac41c4a0a525608"/>
  <p:tag name="KSO_WM_CHIP_XID" val="5ebe3be80ac41c4a0a525609"/>
  <p:tag name="KSO_WM_UNIT_DEC_AREA_ID" val="5ffa6a9d7ec34be28b618664a1d723c9"/>
  <p:tag name="KSO_WM_CHIP_FILLAREA_FILL_RULE" val="{&quot;fill_align&quot;:&quot;cm&quot;,&quot;fill_mode&quot;:&quot;adaptive&quot;,&quot;sacle_strategy&quot;:&quot;smart&quot;}"/>
  <p:tag name="KSO_WM_ASSEMBLE_CHIP_INDEX" val="4e20672189cf47eb865ef000ad7a4bd6"/>
  <p:tag name="KSO_WM_UNIT_TEXT_FILL_FORE_SCHEMECOLOR_INDEX_BRIGHTNESS" val="0.35"/>
  <p:tag name="KSO_WM_UNIT_TEXT_FILL_FORE_SCHEMECOLOR_INDEX" val="13"/>
  <p:tag name="KSO_WM_UNIT_TEXT_FILL_TYPE" val="1"/>
  <p:tag name="KSO_WM_TEMPLATE_ASSEMBLE_XID" val="5f6c78110ff15d9a40e7824c"/>
  <p:tag name="KSO_WM_TEMPLATE_ASSEMBLE_GROUPID" val="5f6c78110ff15d9a40e7824c"/>
</p:tagLst>
</file>

<file path=ppt/tags/tag70.xml><?xml version="1.0" encoding="utf-8"?>
<p:tagLst xmlns:p="http://schemas.openxmlformats.org/presentationml/2006/main">
  <p:tag name="KSO_WM_BEAUTIFY_FLAG" val="#wm#"/>
  <p:tag name="KSO_WM_TAG_VERSION" val="1.0"/>
  <p:tag name="KSO_WM_TEMPLATE_CATEGORY" val="custom"/>
  <p:tag name="KSO_WM_TEMPLATE_INDEX" val="20204203"/>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4203"/>
</p:tagLst>
</file>

<file path=ppt/tags/tag74.xml><?xml version="1.0" encoding="utf-8"?>
<p:tagLst xmlns:p="http://schemas.openxmlformats.org/presentationml/2006/main">
  <p:tag name="KSO_WM_BEAUTIFY_FLAG" val="#wm#"/>
  <p:tag name="KSO_WM_TEMPLATE_CATEGORY" val="custom"/>
  <p:tag name="KSO_WM_TEMPLATE_INDEX" val="20204203"/>
</p:tagLst>
</file>

<file path=ppt/tags/tag75.xml><?xml version="1.0" encoding="utf-8"?>
<p:tagLst xmlns:p="http://schemas.openxmlformats.org/presentationml/2006/main">
  <p:tag name="KSO_WM_BEAUTIFY_FLAG" val="#wm#"/>
  <p:tag name="KSO_WM_TEMPLATE_CATEGORY" val="custom"/>
  <p:tag name="KSO_WM_TEMPLATE_INDEX" val="20204203"/>
</p:tagLst>
</file>

<file path=ppt/tags/tag76.xml><?xml version="1.0" encoding="utf-8"?>
<p:tagLst xmlns:p="http://schemas.openxmlformats.org/presentationml/2006/main">
  <p:tag name="KSO_WM_BEAUTIFY_FLAG" val="#wm#"/>
  <p:tag name="KSO_WM_TEMPLATE_CATEGORY" val="custom"/>
  <p:tag name="KSO_WM_TEMPLATE_INDEX" val="20204203"/>
</p:tagLst>
</file>

<file path=ppt/tags/tag77.xml><?xml version="1.0" encoding="utf-8"?>
<p:tagLst xmlns:p="http://schemas.openxmlformats.org/presentationml/2006/main">
  <p:tag name="KSO_WM_BEAUTIFY_FLAG" val="#wm#"/>
  <p:tag name="KSO_WM_TEMPLATE_CATEGORY" val="custom"/>
  <p:tag name="KSO_WM_TEMPLATE_INDEX" val="20204203"/>
</p:tagLst>
</file>

<file path=ppt/tags/tag78.xml><?xml version="1.0" encoding="utf-8"?>
<p:tagLst xmlns:p="http://schemas.openxmlformats.org/presentationml/2006/main">
  <p:tag name="KSO_WM_BEAUTIFY_FLAG" val="#wm#"/>
  <p:tag name="KSO_WM_TEMPLATE_CATEGORY" val="custom"/>
  <p:tag name="KSO_WM_TEMPLATE_INDEX" val="20204203"/>
</p:tagLst>
</file>

<file path=ppt/tags/tag79.xml><?xml version="1.0" encoding="utf-8"?>
<p:tagLst xmlns:p="http://schemas.openxmlformats.org/presentationml/2006/main">
  <p:tag name="KSO_WM_BEAUTIFY_FLAG" val="#wm#"/>
  <p:tag name="KSO_WM_TEMPLATE_CATEGORY" val="custom"/>
  <p:tag name="KSO_WM_TEMPLATE_INDEX" val="20204203"/>
</p:tagLst>
</file>

<file path=ppt/tags/tag8.xml><?xml version="1.0" encoding="utf-8"?>
<p:tagLst xmlns:p="http://schemas.openxmlformats.org/presentationml/2006/main">
  <p:tag name="KSO_WM_UNIT_DEFAULT_FONT" val="60;81;4"/>
  <p:tag name="KSO_WM_UNIT_BLOCK" val="0"/>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11260_1*a*1"/>
  <p:tag name="KSO_WM_TEMPLATE_CATEGORY" val="custom"/>
  <p:tag name="KSO_WM_TEMPLATE_INDEX" val="20211260"/>
  <p:tag name="KSO_WM_UNIT_LAYERLEVEL" val="1"/>
  <p:tag name="KSO_WM_TAG_VERSION" val="1.0"/>
  <p:tag name="KSO_WM_BEAUTIFY_FLAG" val="#wm#"/>
  <p:tag name="KSO_WM_UNIT_PRESET_TEXT" val="谢谢观看"/>
  <p:tag name="KSO_WM_CHIP_GROUPID" val="5ebe3be80ac41c4a0a525608"/>
  <p:tag name="KSO_WM_CHIP_XID" val="5ebe3be80ac41c4a0a525609"/>
  <p:tag name="KSO_WM_UNIT_DEC_AREA_ID" val="111d5b500fa94abda46cedf0e9771ee5"/>
  <p:tag name="KSO_WM_CHIP_FILLAREA_FILL_RULE" val="{&quot;fill_align&quot;:&quot;cm&quot;,&quot;fill_mode&quot;:&quot;adaptive&quot;,&quot;sacle_strategy&quot;:&quot;smart&quot;}"/>
  <p:tag name="KSO_WM_ASSEMBLE_CHIP_INDEX" val="4e20672189cf47eb865ef000ad7a4bd6"/>
  <p:tag name="KSO_WM_UNIT_TEXT_FILL_FORE_SCHEMECOLOR_INDEX_BRIGHTNESS" val="0.15"/>
  <p:tag name="KSO_WM_UNIT_TEXT_FILL_FORE_SCHEMECOLOR_INDEX" val="13"/>
  <p:tag name="KSO_WM_UNIT_TEXT_FILL_TYPE" val="1"/>
  <p:tag name="KSO_WM_TEMPLATE_ASSEMBLE_XID" val="5f6c78110ff15d9a40e7824c"/>
  <p:tag name="KSO_WM_TEMPLATE_ASSEMBLE_GROUPID" val="5f6c78110ff15d9a40e7824c"/>
</p:tagLst>
</file>

<file path=ppt/tags/tag80.xml><?xml version="1.0" encoding="utf-8"?>
<p:tagLst xmlns:p="http://schemas.openxmlformats.org/presentationml/2006/main">
  <p:tag name="KSO_WM_BEAUTIFY_FLAG" val="#wm#"/>
  <p:tag name="KSO_WM_TEMPLATE_CATEGORY" val="custom"/>
  <p:tag name="KSO_WM_TEMPLATE_INDEX" val="20204203"/>
</p:tagLst>
</file>

<file path=ppt/tags/tag81.xml><?xml version="1.0" encoding="utf-8"?>
<p:tagLst xmlns:p="http://schemas.openxmlformats.org/presentationml/2006/main">
  <p:tag name="KSO_WM_BEAUTIFY_FLAG" val="#wm#"/>
  <p:tag name="KSO_WM_TEMPLATE_CATEGORY" val="custom"/>
  <p:tag name="KSO_WM_TEMPLATE_INDEX" val="20204203"/>
</p:tagLst>
</file>

<file path=ppt/tags/tag82.xml><?xml version="1.0" encoding="utf-8"?>
<p:tagLst xmlns:p="http://schemas.openxmlformats.org/presentationml/2006/main">
  <p:tag name="KSO_WM_BEAUTIFY_FLAG" val="#wm#"/>
  <p:tag name="KSO_WM_TEMPLATE_CATEGORY" val="custom"/>
  <p:tag name="KSO_WM_TEMPLATE_INDEX" val="20204203"/>
</p:tagLst>
</file>

<file path=ppt/tags/tag83.xml><?xml version="1.0" encoding="utf-8"?>
<p:tagLst xmlns:p="http://schemas.openxmlformats.org/presentationml/2006/main">
  <p:tag name="KSO_WM_BEAUTIFY_FLAG" val="#wm#"/>
  <p:tag name="KSO_WM_TEMPLATE_CATEGORY" val="custom"/>
  <p:tag name="KSO_WM_TEMPLATE_INDEX" val="20204203"/>
</p:tagLst>
</file>

<file path=ppt/tags/tag84.xml><?xml version="1.0" encoding="utf-8"?>
<p:tagLst xmlns:p="http://schemas.openxmlformats.org/presentationml/2006/main">
  <p:tag name="KSO_WM_BEAUTIFY_FLAG" val="#wm#"/>
  <p:tag name="KSO_WM_TEMPLATE_CATEGORY" val="custom"/>
  <p:tag name="KSO_WM_TEMPLATE_INDEX" val="20204203"/>
</p:tagLst>
</file>

<file path=ppt/tags/tag85.xml><?xml version="1.0" encoding="utf-8"?>
<p:tagLst xmlns:p="http://schemas.openxmlformats.org/presentationml/2006/main">
  <p:tag name="KSO_WM_BEAUTIFY_FLAG" val="#wm#"/>
  <p:tag name="KSO_WM_TEMPLATE_CATEGORY" val="custom"/>
  <p:tag name="KSO_WM_TEMPLATE_INDEX" val="20204203"/>
</p:tagLst>
</file>

<file path=ppt/tags/tag86.xml><?xml version="1.0" encoding="utf-8"?>
<p:tagLst xmlns:p="http://schemas.openxmlformats.org/presentationml/2006/main">
  <p:tag name="KSO_WM_BEAUTIFY_FLAG" val="#wm#"/>
  <p:tag name="KSO_WM_TEMPLATE_CATEGORY" val="custom"/>
  <p:tag name="KSO_WM_TEMPLATE_INDEX" val="20204203"/>
</p:tagLst>
</file>

<file path=ppt/tags/tag87.xml><?xml version="1.0" encoding="utf-8"?>
<p:tagLst xmlns:p="http://schemas.openxmlformats.org/presentationml/2006/main">
  <p:tag name="KSO_WM_BEAUTIFY_FLAG" val="#wm#"/>
  <p:tag name="KSO_WM_TEMPLATE_CATEGORY" val="custom"/>
  <p:tag name="KSO_WM_TEMPLATE_INDEX" val="20204203"/>
</p:tagLst>
</file>

<file path=ppt/tags/tag88.xml><?xml version="1.0" encoding="utf-8"?>
<p:tagLst xmlns:p="http://schemas.openxmlformats.org/presentationml/2006/main">
  <p:tag name="KSO_WM_BEAUTIFY_FLAG" val="#wm#"/>
  <p:tag name="KSO_WM_TEMPLATE_CATEGORY" val="custom"/>
  <p:tag name="KSO_WM_TEMPLATE_INDEX" val="20204203"/>
</p:tagLst>
</file>

<file path=ppt/tags/tag89.xml><?xml version="1.0" encoding="utf-8"?>
<p:tagLst xmlns:p="http://schemas.openxmlformats.org/presentationml/2006/main">
  <p:tag name="KSO_WM_BEAUTIFY_FLAG" val="#wm#"/>
  <p:tag name="KSO_WM_TEMPLATE_CATEGORY" val="custom"/>
  <p:tag name="KSO_WM_TEMPLATE_INDEX" val="20204203"/>
</p:tagLst>
</file>

<file path=ppt/tags/tag9.xml><?xml version="1.0" encoding="utf-8"?>
<p:tagLst xmlns:p="http://schemas.openxmlformats.org/presentationml/2006/main">
  <p:tag name="KSO_WM_SLIDE_BACKGROUND_TYPE" val="general"/>
</p:tagLst>
</file>

<file path=ppt/tags/tag90.xml><?xml version="1.0" encoding="utf-8"?>
<p:tagLst xmlns:p="http://schemas.openxmlformats.org/presentationml/2006/main">
  <p:tag name="KSO_WM_BEAUTIFY_FLAG" val="#wm#"/>
  <p:tag name="KSO_WM_TEMPLATE_CATEGORY" val="custom"/>
  <p:tag name="KSO_WM_TEMPLATE_INDEX" val="20204203"/>
</p:tagLst>
</file>

<file path=ppt/tags/tag91.xml><?xml version="1.0" encoding="utf-8"?>
<p:tagLst xmlns:p="http://schemas.openxmlformats.org/presentationml/2006/main">
  <p:tag name="KSO_WM_BEAUTIFY_FLAG" val="#wm#"/>
  <p:tag name="KSO_WM_TEMPLATE_CATEGORY" val="custom"/>
  <p:tag name="KSO_WM_TEMPLATE_INDEX" val="20204203"/>
</p:tagLst>
</file>

<file path=ppt/tags/tag92.xml><?xml version="1.0" encoding="utf-8"?>
<p:tagLst xmlns:p="http://schemas.openxmlformats.org/presentationml/2006/main">
  <p:tag name="KSO_WM_BEAUTIFY_FLAG" val="#wm#"/>
  <p:tag name="KSO_WM_TEMPLATE_CATEGORY" val="custom"/>
  <p:tag name="KSO_WM_TEMPLATE_INDEX" val="20204203"/>
</p:tagLst>
</file>

<file path=ppt/tags/tag93.xml><?xml version="1.0" encoding="utf-8"?>
<p:tagLst xmlns:p="http://schemas.openxmlformats.org/presentationml/2006/main">
  <p:tag name="KSO_WM_BEAUTIFY_FLAG" val="#wm#"/>
  <p:tag name="KSO_WM_TEMPLATE_CATEGORY" val="custom"/>
  <p:tag name="KSO_WM_TEMPLATE_INDEX" val="20204203"/>
</p:tagLst>
</file>

<file path=ppt/tags/tag94.xml><?xml version="1.0" encoding="utf-8"?>
<p:tagLst xmlns:p="http://schemas.openxmlformats.org/presentationml/2006/main">
  <p:tag name="KSO_WM_BEAUTIFY_FLAG" val="#wm#"/>
  <p:tag name="KSO_WM_TEMPLATE_CATEGORY" val="custom"/>
  <p:tag name="KSO_WM_TEMPLATE_INDEX" val="20204203"/>
</p:tagLst>
</file>

<file path=ppt/tags/tag95.xml><?xml version="1.0" encoding="utf-8"?>
<p:tagLst xmlns:p="http://schemas.openxmlformats.org/presentationml/2006/main">
  <p:tag name="KSO_WM_BEAUTIFY_FLAG" val="#wm#"/>
  <p:tag name="KSO_WM_TEMPLATE_CATEGORY" val="custom"/>
  <p:tag name="KSO_WM_TEMPLATE_INDEX" val="20204203"/>
</p:tagLst>
</file>

<file path=ppt/tags/tag96.xml><?xml version="1.0" encoding="utf-8"?>
<p:tagLst xmlns:p="http://schemas.openxmlformats.org/presentationml/2006/main">
  <p:tag name="KSO_WM_BEAUTIFY_FLAG" val="#wm#"/>
  <p:tag name="KSO_WM_TEMPLATE_CATEGORY" val="custom"/>
  <p:tag name="KSO_WM_TEMPLATE_INDEX" val="20204203"/>
</p:tagLst>
</file>

<file path=ppt/tags/tag97.xml><?xml version="1.0" encoding="utf-8"?>
<p:tagLst xmlns:p="http://schemas.openxmlformats.org/presentationml/2006/main">
  <p:tag name="KSO_WM_BEAUTIFY_FLAG" val="#wm#"/>
  <p:tag name="KSO_WM_TEMPLATE_CATEGORY" val="custom"/>
  <p:tag name="KSO_WM_TEMPLATE_INDEX" val="20204203"/>
</p:tagLst>
</file>

<file path=ppt/tags/tag98.xml><?xml version="1.0" encoding="utf-8"?>
<p:tagLst xmlns:p="http://schemas.openxmlformats.org/presentationml/2006/main">
  <p:tag name="KSO_WM_BEAUTIFY_FLAG" val="#wm#"/>
  <p:tag name="KSO_WM_TEMPLATE_CATEGORY" val="custom"/>
  <p:tag name="KSO_WM_TEMPLATE_INDEX" val="20204203"/>
</p:tagLst>
</file>

<file path=ppt/theme/theme1.xml><?xml version="1.0" encoding="utf-8"?>
<a:theme xmlns:a="http://schemas.openxmlformats.org/drawingml/2006/main" name="1_Office 主题​​">
  <a:themeElements>
    <a:clrScheme name="Adjacency">
      <a:dk1>
        <a:srgbClr val="000000"/>
      </a:dk1>
      <a:lt1>
        <a:srgbClr val="FFFFFF"/>
      </a:lt1>
      <a:dk2>
        <a:srgbClr val="FDF5E2"/>
      </a:dk2>
      <a:lt2>
        <a:srgbClr val="FFFFFF"/>
      </a:lt2>
      <a:accent1>
        <a:srgbClr val="E8BE4F"/>
      </a:accent1>
      <a:accent2>
        <a:srgbClr val="A8CB5C"/>
      </a:accent2>
      <a:accent3>
        <a:srgbClr val="77D278"/>
      </a:accent3>
      <a:accent4>
        <a:srgbClr val="57D49D"/>
      </a:accent4>
      <a:accent5>
        <a:srgbClr val="49D0C6"/>
      </a:accent5>
      <a:accent6>
        <a:srgbClr val="4EC8E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17219</Words>
  <Application>WPS 演示</Application>
  <PresentationFormat>宽屏</PresentationFormat>
  <Paragraphs>349</Paragraphs>
  <Slides>26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幼圆</vt:lpstr>
      <vt:lpstr>汉仪乐喵体W</vt:lpstr>
      <vt:lpstr>微软雅黑</vt:lpstr>
      <vt:lpstr>Times New Roman</vt:lpstr>
      <vt:lpstr>Calibri</vt:lpstr>
      <vt:lpstr>Arial Unicode MS</vt:lpstr>
      <vt:lpstr>1_Office 主题​​</vt:lpstr>
      <vt:lpstr>浙江省 Z20 联盟三模 读后续写讲解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195</cp:revision>
  <dcterms:created xsi:type="dcterms:W3CDTF">2019-06-19T02:08:00Z</dcterms:created>
  <dcterms:modified xsi:type="dcterms:W3CDTF">2021-05-29T00:07:42Z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36AAD265E0FE4C7E99DAC9967BEAF12C</vt:lpwstr>
  </property>
</Properties>
</file>