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3" r:id="rId3"/>
    <p:sldId id="334" r:id="rId4"/>
    <p:sldId id="304" r:id="rId5"/>
    <p:sldId id="263" r:id="rId6"/>
    <p:sldId id="288" r:id="rId7"/>
    <p:sldId id="290" r:id="rId8"/>
    <p:sldId id="343" r:id="rId9"/>
    <p:sldId id="291" r:id="rId10"/>
    <p:sldId id="298" r:id="rId11"/>
    <p:sldId id="27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潇潇" initials="卢" lastIdx="1" clrIdx="0"/>
  <p:cmAuthor id="2" name="Administrator" initials="A" lastIdx="2" clrIdx="0"/>
  <p:cmAuthor id="3" name="ylmfeng" initials="y" lastIdx="1" clrIdx="1"/>
  <p:cmAuthor id="4" name="HZXL" initials="H" lastIdx="6"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0AE6"/>
    <a:srgbClr val="7F92B2"/>
    <a:srgbClr val="92CDBB"/>
    <a:srgbClr val="96A7C1"/>
    <a:srgbClr val="F5F5F5"/>
    <a:srgbClr val="E7F1EA"/>
    <a:srgbClr val="74737B"/>
    <a:srgbClr val="F1D1C9"/>
    <a:srgbClr val="F0F6F2"/>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p:scale>
          <a:sx n="82" d="100"/>
          <a:sy n="82" d="100"/>
        </p:scale>
        <p:origin x="936" y="8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D1E3DB9-E1A2-4FE6-9157-ED482B3B64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8DF804-6D49-48C6-B47A-204E0B920E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E3DB9-E1A2-4FE6-9157-ED482B3B641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F804-6D49-48C6-B47A-204E0B920E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t="24638"/>
          <a:stretch>
            <a:fillRect/>
          </a:stretch>
        </p:blipFill>
        <p:spPr>
          <a:xfrm>
            <a:off x="-35168" y="-57472"/>
            <a:ext cx="12233912" cy="6915472"/>
          </a:xfrm>
          <a:prstGeom prst="rect">
            <a:avLst/>
          </a:prstGeom>
        </p:spPr>
      </p:pic>
      <p:grpSp>
        <p:nvGrpSpPr>
          <p:cNvPr id="8" name="组合 7"/>
          <p:cNvGrpSpPr/>
          <p:nvPr/>
        </p:nvGrpSpPr>
        <p:grpSpPr>
          <a:xfrm>
            <a:off x="1379220" y="659765"/>
            <a:ext cx="9493885" cy="3683635"/>
            <a:chOff x="2529016" y="1054359"/>
            <a:chExt cx="6969211" cy="1968927"/>
          </a:xfrm>
        </p:grpSpPr>
        <p:sp>
          <p:nvSpPr>
            <p:cNvPr id="6" name="矩形 5"/>
            <p:cNvSpPr/>
            <p:nvPr/>
          </p:nvSpPr>
          <p:spPr>
            <a:xfrm>
              <a:off x="2529016" y="1054359"/>
              <a:ext cx="6969211" cy="1968927"/>
            </a:xfrm>
            <a:prstGeom prst="rect">
              <a:avLst/>
            </a:prstGeom>
            <a:solidFill>
              <a:srgbClr val="F1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90536" y="1200075"/>
              <a:ext cx="6664831" cy="1677493"/>
            </a:xfrm>
            <a:prstGeom prst="rect">
              <a:avLst/>
            </a:prstGeom>
            <a:solidFill>
              <a:srgbClr val="F1D1C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778216" y="1636164"/>
            <a:ext cx="6888480" cy="829945"/>
          </a:xfrm>
          <a:prstGeom prst="rect">
            <a:avLst/>
          </a:prstGeom>
          <a:noFill/>
        </p:spPr>
        <p:txBody>
          <a:bodyPr wrap="none" rtlCol="0">
            <a:spAutoFit/>
          </a:bodyPr>
          <a:lstStyle/>
          <a:p>
            <a:r>
              <a:rPr lang="en-US" altLang="zh-CN" sz="4800">
                <a:solidFill>
                  <a:schemeClr val="bg1"/>
                </a:solidFill>
                <a:latin typeface="微软雅黑 Light" panose="020B0502040204020203" pitchFamily="34" charset="-122"/>
                <a:ea typeface="微软雅黑 Light" panose="020B0502040204020203" pitchFamily="34" charset="-122"/>
              </a:rPr>
              <a:t> 2021.04</a:t>
            </a:r>
            <a:r>
              <a:rPr lang="zh-CN" altLang="zh-CN" sz="4800">
                <a:solidFill>
                  <a:schemeClr val="bg1"/>
                </a:solidFill>
                <a:latin typeface="微软雅黑 Light" panose="020B0502040204020203" pitchFamily="34" charset="-122"/>
                <a:ea typeface="微软雅黑 Light" panose="020B0502040204020203" pitchFamily="34" charset="-122"/>
              </a:rPr>
              <a:t>广二模读后续写</a:t>
            </a:r>
            <a:endParaRPr lang="zh-CN" altLang="zh-CN" sz="480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t="45163" b="1"/>
          <a:stretch>
            <a:fillRect/>
          </a:stretch>
        </p:blipFill>
        <p:spPr>
          <a:xfrm flipH="1" flipV="1">
            <a:off x="-58616" y="-257562"/>
            <a:ext cx="12274062" cy="5048457"/>
          </a:xfrm>
          <a:prstGeom prst="rect">
            <a:avLst/>
          </a:prstGeom>
        </p:spPr>
      </p:pic>
      <p:sp>
        <p:nvSpPr>
          <p:cNvPr id="2" name="文本框 1"/>
          <p:cNvSpPr txBox="1"/>
          <p:nvPr/>
        </p:nvSpPr>
        <p:spPr>
          <a:xfrm>
            <a:off x="880282" y="3869935"/>
            <a:ext cx="10431780" cy="1322070"/>
          </a:xfrm>
          <a:prstGeom prst="rect">
            <a:avLst/>
          </a:prstGeom>
          <a:noFill/>
        </p:spPr>
        <p:txBody>
          <a:bodyPr wrap="none" rtlCol="0">
            <a:spAutoFit/>
          </a:bodyPr>
          <a:p>
            <a:r>
              <a:rPr lang="en-US" altLang="zh-CN" sz="8000" b="1" smtClean="0">
                <a:solidFill>
                  <a:srgbClr val="F1D1C9"/>
                </a:solidFill>
                <a:latin typeface="微软雅黑 Light" panose="020B0502040204020203" pitchFamily="34" charset="-122"/>
                <a:ea typeface="微软雅黑 Light" panose="020B0502040204020203" pitchFamily="34" charset="-122"/>
              </a:rPr>
              <a:t>Thanks </a:t>
            </a:r>
            <a:r>
              <a:rPr lang="en-US" altLang="zh-CN" sz="8000" b="1" smtClean="0">
                <a:solidFill>
                  <a:srgbClr val="7F92B2"/>
                </a:solidFill>
                <a:latin typeface="微软雅黑 Light" panose="020B0502040204020203" pitchFamily="34" charset="-122"/>
                <a:ea typeface="微软雅黑 Light" panose="020B0502040204020203" pitchFamily="34" charset="-122"/>
              </a:rPr>
              <a:t>for </a:t>
            </a:r>
            <a:r>
              <a:rPr lang="en-US" altLang="zh-CN" sz="8000" b="1" smtClean="0">
                <a:solidFill>
                  <a:srgbClr val="92CDBB"/>
                </a:solidFill>
                <a:latin typeface="微软雅黑 Light" panose="020B0502040204020203" pitchFamily="34" charset="-122"/>
                <a:ea typeface="微软雅黑 Light" panose="020B0502040204020203" pitchFamily="34" charset="-122"/>
              </a:rPr>
              <a:t>listening</a:t>
            </a:r>
            <a:endParaRPr lang="en-US" altLang="zh-CN" sz="8000" b="1" smtClean="0">
              <a:solidFill>
                <a:srgbClr val="92CD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1"/>
          <p:cNvSpPr>
            <a:spLocks noChangeArrowheads="1"/>
          </p:cNvSpPr>
          <p:nvPr/>
        </p:nvSpPr>
        <p:spPr bwMode="auto">
          <a:xfrm>
            <a:off x="85090" y="63183"/>
            <a:ext cx="12022455" cy="6785610"/>
          </a:xfrm>
          <a:prstGeom prst="rect">
            <a:avLst/>
          </a:prstGeom>
          <a:noFill/>
          <a:ln w="38100">
            <a:solidFill>
              <a:schemeClr val="accent1">
                <a:lumMod val="60000"/>
                <a:lumOff val="40000"/>
              </a:schemeClr>
            </a:solidFill>
            <a:miter lim="800000"/>
          </a:ln>
          <a:effectLst/>
        </p:spPr>
        <p:txBody>
          <a:bodyPr vert="horz" wrap="square" lIns="91440" tIns="45720" rIns="91440" bIns="45720" numCol="1" anchor="ctr" anchorCtr="0" compatLnSpc="1">
            <a:spAutoFit/>
          </a:bodyPr>
          <a:p>
            <a:pPr lvl="0" indent="408305" algn="ctr" eaLnBrk="0" fontAlgn="base" hangingPunct="0">
              <a:lnSpc>
                <a:spcPts val="2280"/>
              </a:lnSpc>
              <a:buClrTx/>
              <a:buSzTx/>
              <a:buFontTx/>
            </a:pPr>
            <a:r>
              <a:rPr lang="en-US" altLang="zh-CN" sz="2800" b="1" dirty="0" smtClean="0">
                <a:ln>
                  <a:noFill/>
                </a:ln>
                <a:effectLst/>
                <a:latin typeface="Times New Roman" panose="02020603050405020304" charset="0"/>
                <a:ea typeface="宋体" panose="02010600030101010101" pitchFamily="2" charset="-122"/>
                <a:cs typeface="Times New Roman" panose="02020603050405020304" charset="0"/>
                <a:sym typeface="+mn-ea"/>
              </a:rPr>
              <a:t>Aram and Rossi's Bakery </a:t>
            </a:r>
            <a:endParaRPr lang="en-US" altLang="zh-CN" sz="2800" b="1" dirty="0" smtClean="0">
              <a:ln>
                <a:noFill/>
              </a:ln>
              <a:effectLst/>
              <a:latin typeface="Times New Roman" panose="02020603050405020304" charset="0"/>
              <a:ea typeface="宋体" panose="02010600030101010101" pitchFamily="2" charset="-122"/>
              <a:cs typeface="Times New Roman" panose="02020603050405020304" charset="0"/>
              <a:sym typeface="+mn-ea"/>
            </a:endParaRPr>
          </a:p>
          <a:p>
            <a:pPr lvl="0" indent="408305" algn="l" eaLnBrk="0" fontAlgn="base" hangingPunct="0">
              <a:lnSpc>
                <a:spcPts val="2080"/>
              </a:lnSpc>
              <a:buClrTx/>
              <a:buSzTx/>
              <a:buFontTx/>
            </a:pPr>
            <a:r>
              <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rPr>
              <a:t>Walking along the narrow brick sidewalk, Aram took a deep breath. The air smelled of lemons and baked bread and coffee, coming from Rossi's Italian Bakery. He was almost there. Aram still couldn't believe his luck. All his friends were working boring summer jobs - waiting tables and babysitting. And here he was, about to start as an actual baker's assistant, doing what he loved. It was all thanks to his Aunt Rita. She knew Mrs Rossi and had arranged everything. It was the perfect experience for his future career. Rossi's Bakery, he was sure, would one day be known as the place where he got his start. </a:t>
            </a:r>
            <a:endPar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endParaRPr>
          </a:p>
          <a:p>
            <a:pPr lvl="0" indent="408305" algn="l" eaLnBrk="0" fontAlgn="base" hangingPunct="0">
              <a:lnSpc>
                <a:spcPts val="2080"/>
              </a:lnSpc>
              <a:buClrTx/>
              <a:buSzTx/>
              <a:buFontTx/>
            </a:pPr>
            <a:r>
              <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rPr>
              <a:t>Ah, here he was - the bakery. A faded wooden sign over the door read "Rossi's Bakery." Aram straightened his shoulders and entered. Mrs Rossi was sitting at the counter, looking old and wise. Aram greeted her and stuck out his hand. Mrs Rossi looked at it for a second before turning around and waving him inside."I'm ready to learn everything," Aram said. </a:t>
            </a:r>
            <a:endPar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endParaRPr>
          </a:p>
          <a:p>
            <a:pPr lvl="0" indent="408305" algn="l" eaLnBrk="0" fontAlgn="base" hangingPunct="0">
              <a:lnSpc>
                <a:spcPts val="2080"/>
              </a:lnSpc>
              <a:buClrTx/>
              <a:buSzTx/>
              <a:buFontTx/>
            </a:pPr>
            <a:r>
              <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rPr>
              <a:t>"Great. Let's start with the cash register," Mrs Rossi said, "because that's what you'll be doing."She showed him how to use the cash register. It wasn't hard. The pastry trays were all marked by price, and there weren't that many choices anyway. "That's it?" Aram said, his heart sinking. "But when do we bake?" </a:t>
            </a:r>
            <a:endPar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endParaRPr>
          </a:p>
          <a:p>
            <a:pPr lvl="0" indent="408305" algn="l" eaLnBrk="0" fontAlgn="base" hangingPunct="0">
              <a:lnSpc>
                <a:spcPts val="2080"/>
              </a:lnSpc>
              <a:buClrTx/>
              <a:buSzTx/>
              <a:buFontTx/>
            </a:pPr>
            <a:r>
              <a:rPr lang="en-US" altLang="zh-CN" sz="2400" dirty="0" smtClean="0">
                <a:ln>
                  <a:noFill/>
                </a:ln>
                <a:effectLst/>
                <a:latin typeface="Times New Roman" panose="02020603050405020304" charset="0"/>
                <a:ea typeface="宋体" panose="02010600030101010101" pitchFamily="2" charset="-122"/>
                <a:cs typeface="Times New Roman" panose="02020603050405020304" charset="0"/>
                <a:sym typeface="+mn-ea"/>
              </a:rPr>
              <a:t>"Bake? I order wholesale now. No more baking. I'm too old." Then Mrs Rossi silently held up her hands. Aram took in her knotted, swollen fingers, and he understood. A wave of disappointment struck him. Sadness overwhelmed him so suddenly that he couldn't think of a word to say. He sighed, and Mrs Rossi sighed, too. "I used to bake it all. Bread and cakes. And no one did it better than me. But that was when these things worked," said Mrs Rossi holding up her hands once more and glancing across the shelves filled with empty bottles labelled with names of the various ingredients(配料)she once used.Suddenly she came alive,waving her arthritic(关节炎的) hands."People used to line up around the corner. Everyone wanted my baked bread."</a:t>
            </a:r>
            <a:endParaRPr lang="en-US" altLang="zh-CN" sz="2400" i="1" dirty="0" smtClean="0">
              <a:ln>
                <a:noFill/>
              </a:ln>
              <a:effectLst/>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9972992" y="-635"/>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rotWithShape="1">
          <a:blip r:embed="rId2"/>
          <a:srcRect l="4988" r="28325"/>
          <a:stretch>
            <a:fillRect/>
          </a:stretch>
        </p:blipFill>
        <p:spPr>
          <a:xfrm>
            <a:off x="11620500" y="5207795"/>
            <a:ext cx="571500" cy="1612740"/>
          </a:xfrm>
          <a:prstGeom prst="rect">
            <a:avLst/>
          </a:prstGeom>
        </p:spPr>
      </p:pic>
      <p:sp>
        <p:nvSpPr>
          <p:cNvPr id="7" name="Text Box 3"/>
          <p:cNvSpPr txBox="1">
            <a:spLocks noChangeArrowheads="1"/>
          </p:cNvSpPr>
          <p:nvPr/>
        </p:nvSpPr>
        <p:spPr bwMode="auto">
          <a:xfrm>
            <a:off x="513170" y="3283807"/>
            <a:ext cx="19179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ct val="300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ct val="300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3600" b="1" dirty="0">
                <a:latin typeface="微软雅黑" panose="020B0503020204020204" pitchFamily="34" charset="-122"/>
                <a:ea typeface="微软雅黑" panose="020B0503020204020204" pitchFamily="34" charset="-122"/>
              </a:rPr>
              <a:t>conflict</a:t>
            </a:r>
            <a:endParaRPr lang="zh-CN" altLang="en-US" sz="36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510950" y="1066141"/>
            <a:ext cx="1084107" cy="521970"/>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Aram</a:t>
            </a:r>
            <a:endParaRPr lang="en-US" altLang="zh-CN" sz="2800" dirty="0">
              <a:latin typeface="Times New Roman" panose="02020603050405020304" charset="0"/>
              <a:cs typeface="Times New Roman" panose="02020603050405020304" charset="0"/>
            </a:endParaRPr>
          </a:p>
        </p:txBody>
      </p:sp>
      <p:sp>
        <p:nvSpPr>
          <p:cNvPr id="25" name="文本框 24"/>
          <p:cNvSpPr txBox="1"/>
          <p:nvPr/>
        </p:nvSpPr>
        <p:spPr>
          <a:xfrm>
            <a:off x="7446952" y="1066141"/>
            <a:ext cx="1975893" cy="521970"/>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Mrs Rossi</a:t>
            </a:r>
            <a:endParaRPr lang="en-US" altLang="zh-CN" sz="2800" dirty="0">
              <a:latin typeface="Times New Roman" panose="02020603050405020304" charset="0"/>
              <a:cs typeface="Times New Roman" panose="02020603050405020304" charset="0"/>
            </a:endParaRPr>
          </a:p>
        </p:txBody>
      </p:sp>
      <p:sp>
        <p:nvSpPr>
          <p:cNvPr id="26" name="左大括号 25"/>
          <p:cNvSpPr/>
          <p:nvPr/>
        </p:nvSpPr>
        <p:spPr>
          <a:xfrm>
            <a:off x="2631440" y="855980"/>
            <a:ext cx="489585" cy="4352290"/>
          </a:xfrm>
          <a:prstGeom prst="leftBrace">
            <a:avLst/>
          </a:prstGeom>
          <a:noFill/>
          <a:ln w="285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8" name="箭头: 左右 1"/>
          <p:cNvSpPr/>
          <p:nvPr/>
        </p:nvSpPr>
        <p:spPr>
          <a:xfrm>
            <a:off x="5972654" y="1015272"/>
            <a:ext cx="873104" cy="44245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3120390" y="1894840"/>
            <a:ext cx="2852420" cy="1383665"/>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about to start as an actual baker's assistant</a:t>
            </a:r>
            <a:endParaRPr lang="en-US" altLang="zh-CN" sz="2800" dirty="0">
              <a:latin typeface="Times New Roman" panose="02020603050405020304" charset="0"/>
              <a:cs typeface="Times New Roman" panose="02020603050405020304" charset="0"/>
            </a:endParaRPr>
          </a:p>
        </p:txBody>
      </p:sp>
      <p:sp>
        <p:nvSpPr>
          <p:cNvPr id="28" name="箭头: 左右 27"/>
          <p:cNvSpPr/>
          <p:nvPr/>
        </p:nvSpPr>
        <p:spPr>
          <a:xfrm>
            <a:off x="6012038" y="2429733"/>
            <a:ext cx="873104" cy="44245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文本框 28"/>
          <p:cNvSpPr txBox="1"/>
          <p:nvPr/>
        </p:nvSpPr>
        <p:spPr>
          <a:xfrm>
            <a:off x="7446952" y="2109453"/>
            <a:ext cx="3053900" cy="953135"/>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“Let's start with the cash register.”</a:t>
            </a:r>
            <a:endParaRPr lang="en-US" altLang="zh-CN" sz="2800" dirty="0">
              <a:latin typeface="Times New Roman" panose="02020603050405020304" charset="0"/>
              <a:cs typeface="Times New Roman" panose="02020603050405020304" charset="0"/>
            </a:endParaRPr>
          </a:p>
        </p:txBody>
      </p:sp>
      <p:sp>
        <p:nvSpPr>
          <p:cNvPr id="30" name="文本框 29"/>
          <p:cNvSpPr txBox="1"/>
          <p:nvPr/>
        </p:nvSpPr>
        <p:spPr>
          <a:xfrm>
            <a:off x="3121025" y="3557905"/>
            <a:ext cx="2769870" cy="953135"/>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ready to learn everything</a:t>
            </a:r>
            <a:endParaRPr lang="en-US" altLang="zh-CN" sz="2800" dirty="0">
              <a:latin typeface="Times New Roman" panose="02020603050405020304" charset="0"/>
              <a:cs typeface="Times New Roman" panose="02020603050405020304" charset="0"/>
            </a:endParaRPr>
          </a:p>
        </p:txBody>
      </p:sp>
      <p:sp>
        <p:nvSpPr>
          <p:cNvPr id="31" name="箭头: 左右 30"/>
          <p:cNvSpPr/>
          <p:nvPr/>
        </p:nvSpPr>
        <p:spPr>
          <a:xfrm>
            <a:off x="6171430" y="3813237"/>
            <a:ext cx="873104" cy="44245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2" name="文本框 31"/>
          <p:cNvSpPr txBox="1"/>
          <p:nvPr/>
        </p:nvSpPr>
        <p:spPr>
          <a:xfrm>
            <a:off x="7366000" y="4580890"/>
            <a:ext cx="4537075" cy="521970"/>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“No more baking. I'm too old.”</a:t>
            </a:r>
            <a:endParaRPr lang="en-US" altLang="zh-CN" sz="2800" dirty="0">
              <a:latin typeface="Times New Roman" panose="02020603050405020304" charset="0"/>
              <a:cs typeface="Times New Roman" panose="02020603050405020304" charset="0"/>
            </a:endParaRPr>
          </a:p>
        </p:txBody>
      </p:sp>
      <p:sp>
        <p:nvSpPr>
          <p:cNvPr id="34" name="箭头: 左右 33"/>
          <p:cNvSpPr/>
          <p:nvPr/>
        </p:nvSpPr>
        <p:spPr>
          <a:xfrm rot="16200000">
            <a:off x="8659495" y="3975100"/>
            <a:ext cx="628650" cy="442595"/>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文本框 34"/>
          <p:cNvSpPr txBox="1"/>
          <p:nvPr/>
        </p:nvSpPr>
        <p:spPr>
          <a:xfrm>
            <a:off x="7444643" y="3278569"/>
            <a:ext cx="3390163" cy="521970"/>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charset="0"/>
                <a:cs typeface="Times New Roman" panose="02020603050405020304" charset="0"/>
              </a:rPr>
              <a:t>“I used to bake it all.”</a:t>
            </a:r>
            <a:endParaRPr lang="en-US" altLang="zh-CN" sz="2800" dirty="0">
              <a:latin typeface="Times New Roman" panose="02020603050405020304" charset="0"/>
              <a:cs typeface="Times New Roman" panose="02020603050405020304" charset="0"/>
            </a:endParaRPr>
          </a:p>
        </p:txBody>
      </p:sp>
      <p:sp>
        <p:nvSpPr>
          <p:cNvPr id="22" name="圆角矩形 21"/>
          <p:cNvSpPr/>
          <p:nvPr/>
        </p:nvSpPr>
        <p:spPr>
          <a:xfrm>
            <a:off x="92075" y="118110"/>
            <a:ext cx="5568315" cy="706120"/>
          </a:xfrm>
          <a:prstGeom prst="roundRect">
            <a:avLst/>
          </a:prstGeom>
          <a:solidFill>
            <a:srgbClr val="FFC000">
              <a:lumMod val="75000"/>
            </a:srgbClr>
          </a:solidFill>
          <a:ln w="12700" cap="flat" cmpd="sng" algn="ctr">
            <a:no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p>
            <a:pPr algn="l"/>
            <a:r>
              <a:rPr lang="en-US" sz="3200">
                <a:latin typeface="Georgia" panose="02040502050405020303" charset="0"/>
                <a:cs typeface="Georgia" panose="02040502050405020303" charset="0"/>
              </a:rPr>
              <a:t>Read for conflict and theme</a:t>
            </a:r>
            <a:endParaRPr lang="en-US" sz="3200">
              <a:latin typeface="Georgia" panose="02040502050405020303" charset="0"/>
              <a:cs typeface="Georgia" panose="02040502050405020303" charset="0"/>
            </a:endParaRPr>
          </a:p>
        </p:txBody>
      </p:sp>
      <p:sp>
        <p:nvSpPr>
          <p:cNvPr id="10" name="文本框 9"/>
          <p:cNvSpPr txBox="1"/>
          <p:nvPr/>
        </p:nvSpPr>
        <p:spPr>
          <a:xfrm>
            <a:off x="130175" y="5102860"/>
            <a:ext cx="12062460" cy="1630045"/>
          </a:xfrm>
          <a:prstGeom prst="rect">
            <a:avLst/>
          </a:prstGeom>
          <a:noFill/>
        </p:spPr>
        <p:txBody>
          <a:bodyPr wrap="square" rtlCol="0" anchor="t">
            <a:spAutoFit/>
          </a:bodyPr>
          <a:p>
            <a:pPr>
              <a:lnSpc>
                <a:spcPct val="100000"/>
              </a:lnSpc>
            </a:pPr>
            <a:r>
              <a:rPr lang="en-US" altLang="zh-CN" sz="3600">
                <a:latin typeface="Arial Black" panose="020B0A04020102020204" charset="0"/>
                <a:ea typeface="楷体" panose="02010609060101010101" charset="-122"/>
                <a:cs typeface="Arial Black" panose="020B0A04020102020204" charset="0"/>
                <a:sym typeface="+mn-ea"/>
              </a:rPr>
              <a:t>1. What is the conflict?</a:t>
            </a:r>
            <a:endParaRPr lang="en-US" altLang="zh-CN" sz="3600">
              <a:latin typeface="Arial Black" panose="020B0A04020102020204" charset="0"/>
              <a:ea typeface="楷体" panose="02010609060101010101" charset="-122"/>
              <a:cs typeface="Arial Black" panose="020B0A04020102020204" charset="0"/>
              <a:sym typeface="+mn-ea"/>
            </a:endParaRPr>
          </a:p>
          <a:p>
            <a:pPr algn="l">
              <a:lnSpc>
                <a:spcPct val="100000"/>
              </a:lnSpc>
              <a:buClrTx/>
              <a:buSzTx/>
              <a:buNone/>
            </a:pP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Aram wanted to </a:t>
            </a: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learn everything about bakery from Mrs Rossi, </a:t>
            </a:r>
            <a:endPar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endParaRPr>
          </a:p>
          <a:p>
            <a:pPr algn="l">
              <a:lnSpc>
                <a:spcPct val="100000"/>
              </a:lnSpc>
              <a:buClrTx/>
              <a:buSzTx/>
              <a:buNone/>
            </a:pP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but Mrs Rossi didn’t bake anymore</a:t>
            </a: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 </a:t>
            </a:r>
            <a:endParaRPr lang="en-US" altLang="zh-CN" sz="4000">
              <a:latin typeface="Arial Black" panose="020B0A04020102020204" charset="0"/>
              <a:ea typeface="楷体" panose="02010609060101010101" charset="-122"/>
              <a:cs typeface="Arial Black" panose="020B0A040201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blinds(horizontal)">
                                      <p:cBhvr>
                                        <p:cTn id="23" dur="500"/>
                                        <p:tgtEl>
                                          <p:spTgt spid="10">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blinds(horizontal)">
                                      <p:cBhvr>
                                        <p:cTn id="26"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9" grpId="0" bldLvl="0" animBg="1"/>
      <p:bldP spid="32" grpId="0" bldLvl="0" animBg="1"/>
      <p:bldP spid="3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540" y="33655"/>
            <a:ext cx="12062460" cy="1753235"/>
          </a:xfrm>
          <a:prstGeom prst="rect">
            <a:avLst/>
          </a:prstGeom>
          <a:noFill/>
        </p:spPr>
        <p:txBody>
          <a:bodyPr wrap="square" rtlCol="0" anchor="t">
            <a:spAutoFit/>
          </a:bodyPr>
          <a:p>
            <a:pPr algn="l">
              <a:lnSpc>
                <a:spcPct val="100000"/>
              </a:lnSpc>
              <a:buClrTx/>
              <a:buSzTx/>
              <a:buFontTx/>
            </a:pPr>
            <a:r>
              <a:rPr lang="en-US" altLang="zh-CN" sz="3600">
                <a:latin typeface="Arial Black" panose="020B0A04020102020204" charset="0"/>
                <a:ea typeface="楷体" panose="02010609060101010101" charset="-122"/>
                <a:cs typeface="Arial Black" panose="020B0A04020102020204" charset="0"/>
                <a:sym typeface="+mn-ea"/>
              </a:rPr>
              <a:t>2. What is the theme?</a:t>
            </a:r>
            <a:endParaRPr lang="en-US" altLang="zh-CN" sz="3600">
              <a:latin typeface="Arial Black" panose="020B0A04020102020204" charset="0"/>
              <a:ea typeface="楷体" panose="02010609060101010101" charset="-122"/>
              <a:cs typeface="Arial Black" panose="020B0A04020102020204" charset="0"/>
              <a:sym typeface="+mn-ea"/>
            </a:endParaRPr>
          </a:p>
          <a:p>
            <a:pPr>
              <a:lnSpc>
                <a:spcPct val="100000"/>
              </a:lnSpc>
            </a:pPr>
            <a:endPar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endParaRPr>
          </a:p>
          <a:p>
            <a:pPr>
              <a:lnSpc>
                <a:spcPct val="100000"/>
              </a:lnSpc>
            </a:pPr>
            <a:endParaRPr lang="en-US" altLang="zh-CN" sz="4000">
              <a:latin typeface="Arial Black" panose="020B0A04020102020204" charset="0"/>
              <a:ea typeface="楷体" panose="02010609060101010101" charset="-122"/>
              <a:cs typeface="Arial Black" panose="020B0A04020102020204" charset="0"/>
              <a:sym typeface="+mn-ea"/>
            </a:endParaRPr>
          </a:p>
        </p:txBody>
      </p:sp>
      <p:pic>
        <p:nvPicPr>
          <p:cNvPr id="24"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9972992" y="0"/>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rotWithShape="1">
          <a:blip r:embed="rId2"/>
          <a:srcRect l="4988" r="28325"/>
          <a:stretch>
            <a:fillRect/>
          </a:stretch>
        </p:blipFill>
        <p:spPr>
          <a:xfrm>
            <a:off x="11620500" y="5245260"/>
            <a:ext cx="571500" cy="1612740"/>
          </a:xfrm>
          <a:prstGeom prst="rect">
            <a:avLst/>
          </a:prstGeom>
        </p:spPr>
      </p:pic>
      <p:sp>
        <p:nvSpPr>
          <p:cNvPr id="23" name="文本框 22"/>
          <p:cNvSpPr txBox="1"/>
          <p:nvPr/>
        </p:nvSpPr>
        <p:spPr>
          <a:xfrm>
            <a:off x="129540" y="719455"/>
            <a:ext cx="12033250" cy="3502660"/>
          </a:xfrm>
          <a:prstGeom prst="rect">
            <a:avLst/>
          </a:prstGeom>
          <a:noFill/>
          <a:ln w="28575" cmpd="sng">
            <a:solidFill>
              <a:schemeClr val="accent1">
                <a:shade val="50000"/>
              </a:schemeClr>
            </a:solidFill>
            <a:prstDash val="sysDot"/>
          </a:ln>
        </p:spPr>
        <p:txBody>
          <a:bodyPr wrap="square" rtlCol="0" anchor="t">
            <a:spAutoFit/>
          </a:bodyPr>
          <a:p>
            <a:pPr algn="l" fontAlgn="auto">
              <a:lnSpc>
                <a:spcPts val="2660"/>
              </a:lnSpc>
            </a:pPr>
            <a:r>
              <a:rPr sz="2800">
                <a:ln>
                  <a:noFill/>
                </a:ln>
                <a:solidFill>
                  <a:srgbClr val="FF0000"/>
                </a:solidFill>
                <a:effectLst/>
                <a:latin typeface="Times New Roman" panose="02020603050405020304" charset="0"/>
                <a:cs typeface="Times New Roman" panose="02020603050405020304" charset="0"/>
                <a:sym typeface="+mn-ea"/>
              </a:rPr>
              <a:t>And here he was, about to start as an actual baker's assistant</a:t>
            </a:r>
            <a:r>
              <a:rPr sz="2800">
                <a:ln>
                  <a:noFill/>
                </a:ln>
                <a:solidFill>
                  <a:srgbClr val="FF0000"/>
                </a:solidFill>
                <a:effectLst/>
                <a:latin typeface="Times New Roman" panose="02020603050405020304" charset="0"/>
                <a:cs typeface="Times New Roman" panose="02020603050405020304" charset="0"/>
                <a:sym typeface="+mn-ea"/>
              </a:rPr>
              <a:t>, doing what he loved.</a:t>
            </a:r>
            <a:endParaRPr sz="2800">
              <a:ln>
                <a:noFill/>
              </a:ln>
              <a:solidFill>
                <a:srgbClr val="FF0000"/>
              </a:solidFill>
              <a:effectLst/>
              <a:latin typeface="Times New Roman" panose="02020603050405020304" charset="0"/>
              <a:cs typeface="Times New Roman" panose="02020603050405020304" charset="0"/>
              <a:sym typeface="+mn-ea"/>
            </a:endParaRPr>
          </a:p>
          <a:p>
            <a:pPr algn="l" fontAlgn="auto">
              <a:lnSpc>
                <a:spcPts val="2660"/>
              </a:lnSpc>
            </a:pPr>
            <a:r>
              <a:rPr sz="2800">
                <a:ln>
                  <a:noFill/>
                </a:ln>
                <a:solidFill>
                  <a:srgbClr val="FF0000"/>
                </a:solidFill>
                <a:effectLst/>
                <a:latin typeface="Times New Roman" panose="02020603050405020304" charset="0"/>
                <a:cs typeface="Times New Roman" panose="02020603050405020304" charset="0"/>
                <a:sym typeface="+mn-ea"/>
              </a:rPr>
              <a:t>It was the perfect experience for his future career</a:t>
            </a:r>
            <a:r>
              <a:rPr sz="2800">
                <a:ln>
                  <a:noFill/>
                </a:ln>
                <a:solidFill>
                  <a:srgbClr val="FF0000"/>
                </a:solidFill>
                <a:effectLst/>
                <a:latin typeface="Times New Roman" panose="02020603050405020304" charset="0"/>
                <a:cs typeface="Times New Roman" panose="02020603050405020304" charset="0"/>
                <a:sym typeface="+mn-ea"/>
              </a:rPr>
              <a:t>. Rossi's Bakery, he was sure, would one day be known as the place where he got his start. </a:t>
            </a:r>
            <a:endParaRPr sz="2800">
              <a:ln>
                <a:noFill/>
              </a:ln>
              <a:solidFill>
                <a:srgbClr val="FF0000"/>
              </a:solidFill>
              <a:effectLst/>
              <a:latin typeface="Times New Roman" panose="02020603050405020304" charset="0"/>
              <a:cs typeface="Times New Roman" panose="02020603050405020304" charset="0"/>
              <a:sym typeface="+mn-ea"/>
            </a:endParaRPr>
          </a:p>
          <a:p>
            <a:pPr algn="l" fontAlgn="auto">
              <a:lnSpc>
                <a:spcPts val="2660"/>
              </a:lnSpc>
            </a:pPr>
            <a:r>
              <a:rPr sz="2800">
                <a:ln>
                  <a:noFill/>
                </a:ln>
                <a:solidFill>
                  <a:srgbClr val="FF0000"/>
                </a:solidFill>
                <a:effectLst/>
                <a:latin typeface="Times New Roman" panose="02020603050405020304" charset="0"/>
                <a:cs typeface="Times New Roman" panose="02020603050405020304" charset="0"/>
                <a:sym typeface="+mn-ea"/>
              </a:rPr>
              <a:t>"I'm ready to learn everything," Aram said. </a:t>
            </a:r>
            <a:endParaRPr sz="2800">
              <a:ln>
                <a:noFill/>
              </a:ln>
              <a:solidFill>
                <a:srgbClr val="FF0000"/>
              </a:solidFill>
              <a:effectLst/>
              <a:latin typeface="Times New Roman" panose="02020603050405020304" charset="0"/>
              <a:cs typeface="Times New Roman" panose="02020603050405020304" charset="0"/>
              <a:sym typeface="+mn-ea"/>
            </a:endParaRPr>
          </a:p>
          <a:p>
            <a:pPr algn="l" fontAlgn="auto">
              <a:lnSpc>
                <a:spcPts val="2660"/>
              </a:lnSpc>
            </a:pPr>
            <a:r>
              <a:rPr sz="2800">
                <a:ln>
                  <a:noFill/>
                </a:ln>
                <a:solidFill>
                  <a:srgbClr val="1F0AE6"/>
                </a:solidFill>
                <a:effectLst/>
                <a:latin typeface="Times New Roman" panose="02020603050405020304" charset="0"/>
                <a:cs typeface="Times New Roman" panose="02020603050405020304" charset="0"/>
                <a:sym typeface="+mn-ea"/>
              </a:rPr>
              <a:t>"Bake? I order wholesale now. No more baking. I'm too old."</a:t>
            </a:r>
            <a:endParaRPr sz="2800">
              <a:ln>
                <a:noFill/>
              </a:ln>
              <a:solidFill>
                <a:srgbClr val="1F0AE6"/>
              </a:solidFill>
              <a:effectLst/>
              <a:latin typeface="Times New Roman" panose="02020603050405020304" charset="0"/>
              <a:cs typeface="Times New Roman" panose="02020603050405020304" charset="0"/>
              <a:sym typeface="+mn-ea"/>
            </a:endParaRPr>
          </a:p>
          <a:p>
            <a:pPr algn="l" fontAlgn="auto">
              <a:lnSpc>
                <a:spcPts val="2660"/>
              </a:lnSpc>
            </a:pPr>
            <a:r>
              <a:rPr sz="2800">
                <a:ln>
                  <a:noFill/>
                </a:ln>
                <a:solidFill>
                  <a:srgbClr val="1F0AE6"/>
                </a:solidFill>
                <a:effectLst/>
                <a:latin typeface="Times New Roman" panose="02020603050405020304" charset="0"/>
                <a:cs typeface="Times New Roman" panose="02020603050405020304" charset="0"/>
                <a:sym typeface="+mn-ea"/>
              </a:rPr>
              <a:t>"I used to bake it all. Bread and cakes. And no one did it better than me. But that was when these things worked," said Mrs Rossi.</a:t>
            </a:r>
            <a:endParaRPr sz="2800">
              <a:ln>
                <a:noFill/>
              </a:ln>
              <a:solidFill>
                <a:srgbClr val="1F0AE6"/>
              </a:solidFill>
              <a:effectLst/>
              <a:latin typeface="Times New Roman" panose="02020603050405020304" charset="0"/>
              <a:cs typeface="Times New Roman" panose="02020603050405020304" charset="0"/>
              <a:sym typeface="+mn-ea"/>
            </a:endParaRPr>
          </a:p>
          <a:p>
            <a:pPr algn="l" fontAlgn="auto">
              <a:lnSpc>
                <a:spcPts val="2660"/>
              </a:lnSpc>
            </a:pPr>
            <a:r>
              <a:rPr sz="2800">
                <a:ln>
                  <a:noFill/>
                </a:ln>
                <a:solidFill>
                  <a:srgbClr val="1F0AE6"/>
                </a:solidFill>
                <a:effectLst/>
                <a:latin typeface="Times New Roman" panose="02020603050405020304" charset="0"/>
                <a:cs typeface="Times New Roman" panose="02020603050405020304" charset="0"/>
                <a:sym typeface="+mn-ea"/>
              </a:rPr>
              <a:t>Suddenly she came alive,waving her arthritic(关节炎的) hands."People used to line up around the corner. Everyone wanted my baked bread."</a:t>
            </a:r>
            <a:endParaRPr sz="2800">
              <a:ln>
                <a:noFill/>
              </a:ln>
              <a:solidFill>
                <a:srgbClr val="1F0AE6"/>
              </a:solidFill>
              <a:effectLst/>
              <a:latin typeface="Times New Roman" panose="02020603050405020304" charset="0"/>
              <a:cs typeface="Times New Roman" panose="02020603050405020304" charset="0"/>
              <a:sym typeface="+mn-ea"/>
            </a:endParaRPr>
          </a:p>
          <a:p>
            <a:pPr algn="l" fontAlgn="auto">
              <a:lnSpc>
                <a:spcPts val="2660"/>
              </a:lnSpc>
            </a:pPr>
            <a:endParaRPr sz="2800">
              <a:ln>
                <a:noFill/>
              </a:ln>
              <a:effectLst/>
              <a:latin typeface="Times New Roman" panose="02020603050405020304" charset="0"/>
              <a:cs typeface="Times New Roman" panose="02020603050405020304" charset="0"/>
              <a:sym typeface="+mn-ea"/>
            </a:endParaRPr>
          </a:p>
        </p:txBody>
      </p:sp>
      <p:sp>
        <p:nvSpPr>
          <p:cNvPr id="26" name="文本框 25"/>
          <p:cNvSpPr txBox="1"/>
          <p:nvPr/>
        </p:nvSpPr>
        <p:spPr>
          <a:xfrm>
            <a:off x="129540" y="4661535"/>
            <a:ext cx="12032615" cy="2168525"/>
          </a:xfrm>
          <a:prstGeom prst="rect">
            <a:avLst/>
          </a:prstGeom>
          <a:noFill/>
        </p:spPr>
        <p:txBody>
          <a:bodyPr wrap="square" rtlCol="0" anchor="t">
            <a:spAutoFit/>
          </a:bodyPr>
          <a:p>
            <a:pPr algn="l" fontAlgn="auto">
              <a:lnSpc>
                <a:spcPts val="3240"/>
              </a:lnSpc>
              <a:buClrTx/>
              <a:buSzTx/>
              <a:buFontTx/>
            </a:pP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1. One should stick to his/her dream no matter what happens.</a:t>
            </a:r>
            <a:endPar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endParaRPr>
          </a:p>
          <a:p>
            <a:pPr algn="l" fontAlgn="auto">
              <a:lnSpc>
                <a:spcPts val="3240"/>
              </a:lnSpc>
              <a:buClrTx/>
              <a:buSzTx/>
              <a:buFontTx/>
            </a:pPr>
            <a:r>
              <a:rPr lang="en-US" altLang="zh-CN" sz="3200" b="1">
                <a:solidFill>
                  <a:srgbClr val="1D41D5"/>
                </a:solidFill>
                <a:latin typeface="Times New Roman" panose="02020603050405020304" charset="0"/>
                <a:ea typeface="楷体" panose="02010609060101010101" charset="-122"/>
                <a:cs typeface="Times New Roman" panose="02020603050405020304" charset="0"/>
              </a:rPr>
              <a:t>2. One should keep learning what he/she likes to enrich his/her life.</a:t>
            </a:r>
            <a:endParaRPr lang="en-US" altLang="zh-CN" sz="3200" b="1">
              <a:solidFill>
                <a:srgbClr val="1D41D5"/>
              </a:solidFill>
              <a:latin typeface="Times New Roman" panose="02020603050405020304" charset="0"/>
              <a:ea typeface="楷体" panose="02010609060101010101" charset="-122"/>
              <a:cs typeface="Times New Roman" panose="02020603050405020304" charset="0"/>
            </a:endParaRPr>
          </a:p>
          <a:p>
            <a:pPr algn="l" fontAlgn="auto">
              <a:lnSpc>
                <a:spcPts val="3240"/>
              </a:lnSpc>
              <a:buClrTx/>
              <a:buSzTx/>
              <a:buFontTx/>
            </a:pPr>
            <a:r>
              <a:rPr lang="en-US" altLang="zh-CN" sz="3200" b="1">
                <a:solidFill>
                  <a:srgbClr val="1D41D5"/>
                </a:solidFill>
                <a:latin typeface="Times New Roman" panose="02020603050405020304" charset="0"/>
                <a:ea typeface="楷体" panose="02010609060101010101" charset="-122"/>
                <a:cs typeface="Times New Roman" panose="02020603050405020304" charset="0"/>
              </a:rPr>
              <a:t>3.Their love for bakery </a:t>
            </a:r>
            <a:r>
              <a:rPr lang="en-US" altLang="zh-CN" sz="3200" b="1">
                <a:solidFill>
                  <a:srgbClr val="1D41D5"/>
                </a:solidFill>
                <a:latin typeface="Times New Roman" panose="02020603050405020304" charset="0"/>
                <a:ea typeface="楷体" panose="02010609060101010101" charset="-122"/>
                <a:cs typeface="Times New Roman" panose="02020603050405020304" charset="0"/>
                <a:sym typeface="+mn-ea"/>
              </a:rPr>
              <a:t>and their dream to rejuvenate the Rossi’s Bakery </a:t>
            </a:r>
            <a:r>
              <a:rPr lang="en-US" altLang="zh-CN" sz="3200" b="1">
                <a:solidFill>
                  <a:srgbClr val="1D41D5"/>
                </a:solidFill>
                <a:latin typeface="Times New Roman" panose="02020603050405020304" charset="0"/>
                <a:ea typeface="楷体" panose="02010609060101010101" charset="-122"/>
                <a:cs typeface="Times New Roman" panose="02020603050405020304" charset="0"/>
              </a:rPr>
              <a:t>coincided .</a:t>
            </a:r>
            <a:endParaRPr lang="en-US" altLang="zh-CN" sz="3200" b="1">
              <a:solidFill>
                <a:srgbClr val="1D41D5"/>
              </a:solidFill>
              <a:latin typeface="Times New Roman" panose="02020603050405020304" charset="0"/>
              <a:ea typeface="楷体" panose="02010609060101010101" charset="-122"/>
              <a:cs typeface="Times New Roman" panose="02020603050405020304" charset="0"/>
            </a:endParaRPr>
          </a:p>
          <a:p>
            <a:pPr algn="l" fontAlgn="auto">
              <a:lnSpc>
                <a:spcPts val="3240"/>
              </a:lnSpc>
              <a:buClrTx/>
              <a:buSzTx/>
              <a:buFontTx/>
            </a:pPr>
            <a:r>
              <a:rPr lang="en-US" altLang="zh-CN" sz="3200" b="1">
                <a:solidFill>
                  <a:srgbClr val="1D41D5"/>
                </a:solidFill>
                <a:latin typeface="Times New Roman" panose="02020603050405020304" charset="0"/>
                <a:ea typeface="楷体" panose="02010609060101010101" charset="-122"/>
                <a:cs typeface="Times New Roman" panose="02020603050405020304" charset="0"/>
              </a:rPr>
              <a:t>4....</a:t>
            </a:r>
            <a:endParaRPr lang="en-US" altLang="zh-CN" sz="3200" b="1">
              <a:solidFill>
                <a:srgbClr val="1D41D5"/>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Effect transition="in" filter="blinds(horizontal)">
                                      <p:cBhvr>
                                        <p:cTn id="7" dur="500"/>
                                        <p:tgtEl>
                                          <p:spTgt spid="2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0" end="0"/>
                                            </p:txEl>
                                          </p:spTgt>
                                        </p:tgtEl>
                                        <p:attrNameLst>
                                          <p:attrName>style.visibility</p:attrName>
                                        </p:attrNameLst>
                                      </p:cBhvr>
                                      <p:to>
                                        <p:strVal val="visible"/>
                                      </p:to>
                                    </p:set>
                                    <p:animEffect transition="in" filter="blinds(horizontal)">
                                      <p:cBhvr>
                                        <p:cTn id="20" dur="500"/>
                                        <p:tgtEl>
                                          <p:spTgt spid="2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1" end="1"/>
                                            </p:txEl>
                                          </p:spTgt>
                                        </p:tgtEl>
                                        <p:attrNameLst>
                                          <p:attrName>style.visibility</p:attrName>
                                        </p:attrNameLst>
                                      </p:cBhvr>
                                      <p:to>
                                        <p:strVal val="visible"/>
                                      </p:to>
                                    </p:set>
                                    <p:animEffect transition="in" filter="blinds(horizontal)">
                                      <p:cBhvr>
                                        <p:cTn id="25" dur="500"/>
                                        <p:tgtEl>
                                          <p:spTgt spid="2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xEl>
                                              <p:pRg st="2" end="2"/>
                                            </p:txEl>
                                          </p:spTgt>
                                        </p:tgtEl>
                                        <p:attrNameLst>
                                          <p:attrName>style.visibility</p:attrName>
                                        </p:attrNameLst>
                                      </p:cBhvr>
                                      <p:to>
                                        <p:strVal val="visible"/>
                                      </p:to>
                                    </p:set>
                                    <p:animEffect transition="in" filter="blinds(horizontal)">
                                      <p:cBhvr>
                                        <p:cTn id="30"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77470" y="68580"/>
            <a:ext cx="6676390" cy="706120"/>
          </a:xfrm>
          <a:prstGeom prst="roundRect">
            <a:avLst/>
          </a:prstGeom>
          <a:solidFill>
            <a:srgbClr val="FFC000">
              <a:lumMod val="75000"/>
            </a:srgbClr>
          </a:solidFill>
          <a:ln w="12700" cap="flat" cmpd="sng" algn="ctr">
            <a:no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p>
            <a:pPr algn="l"/>
            <a:r>
              <a:rPr lang="en-US" sz="3200">
                <a:latin typeface="Georgia" panose="02040502050405020303" charset="0"/>
                <a:cs typeface="Georgia" panose="02040502050405020303" charset="0"/>
              </a:rPr>
              <a:t>Read for plot and emotional change</a:t>
            </a:r>
            <a:endParaRPr lang="en-US" sz="3200">
              <a:latin typeface="Georgia" panose="02040502050405020303" charset="0"/>
              <a:cs typeface="Georgia" panose="02040502050405020303" charset="0"/>
            </a:endParaRPr>
          </a:p>
        </p:txBody>
      </p:sp>
      <p:grpSp>
        <p:nvGrpSpPr>
          <p:cNvPr id="14" name="组合 13"/>
          <p:cNvGrpSpPr/>
          <p:nvPr/>
        </p:nvGrpSpPr>
        <p:grpSpPr>
          <a:xfrm>
            <a:off x="2743835" y="2781300"/>
            <a:ext cx="5925820" cy="3369310"/>
            <a:chOff x="5007" y="2182"/>
            <a:chExt cx="9332" cy="5306"/>
          </a:xfrm>
        </p:grpSpPr>
        <p:cxnSp>
          <p:nvCxnSpPr>
            <p:cNvPr id="5" name="直接连接符 4"/>
            <p:cNvCxnSpPr/>
            <p:nvPr/>
          </p:nvCxnSpPr>
          <p:spPr>
            <a:xfrm flipV="1">
              <a:off x="5007" y="7476"/>
              <a:ext cx="2435" cy="13"/>
            </a:xfrm>
            <a:prstGeom prst="line">
              <a:avLst/>
            </a:prstGeom>
            <a:ln w="635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7386" y="2182"/>
              <a:ext cx="2307" cy="5291"/>
            </a:xfrm>
            <a:prstGeom prst="line">
              <a:avLst/>
            </a:prstGeom>
            <a:ln w="635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9681" y="2245"/>
              <a:ext cx="2216" cy="5156"/>
            </a:xfrm>
            <a:prstGeom prst="line">
              <a:avLst/>
            </a:prstGeom>
            <a:ln w="635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1905" y="7359"/>
              <a:ext cx="2435" cy="13"/>
            </a:xfrm>
            <a:prstGeom prst="line">
              <a:avLst/>
            </a:prstGeom>
            <a:ln w="635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3291840" y="6009640"/>
            <a:ext cx="1487170" cy="632460"/>
          </a:xfrm>
          <a:prstGeom prst="rect">
            <a:avLst/>
          </a:prstGeom>
          <a:solidFill>
            <a:schemeClr val="bg1"/>
          </a:solidFill>
        </p:spPr>
        <p:txBody>
          <a:bodyPr wrap="none" rtlCol="0" anchor="t">
            <a:spAutoFit/>
          </a:bodyPr>
          <a:p>
            <a:pPr algn="l">
              <a:lnSpc>
                <a:spcPct val="80000"/>
              </a:lnSpc>
            </a:pPr>
            <a:r>
              <a:rPr lang="en-US" altLang="zh-CN" sz="2200" b="1">
                <a:solidFill>
                  <a:srgbClr val="C00000"/>
                </a:solidFill>
                <a:sym typeface="+mn-ea"/>
              </a:rPr>
              <a:t>E</a:t>
            </a:r>
            <a:r>
              <a:rPr lang="zh-CN" altLang="en-US" sz="2200" b="1">
                <a:solidFill>
                  <a:srgbClr val="C00000"/>
                </a:solidFill>
                <a:sym typeface="+mn-ea"/>
              </a:rPr>
              <a:t>xposition</a:t>
            </a:r>
            <a:endParaRPr lang="zh-CN" altLang="en-US" sz="2200" b="1">
              <a:solidFill>
                <a:srgbClr val="C00000"/>
              </a:solidFill>
              <a:sym typeface="+mn-ea"/>
            </a:endParaRPr>
          </a:p>
          <a:p>
            <a:pPr algn="l">
              <a:lnSpc>
                <a:spcPct val="80000"/>
              </a:lnSpc>
            </a:pPr>
            <a:r>
              <a:rPr lang="en-US" altLang="zh-CN" sz="2200">
                <a:latin typeface="Times New Roman" panose="02020603050405020304" charset="0"/>
                <a:ea typeface="楷体" panose="02010609060101010101" charset="-122"/>
                <a:cs typeface="Times New Roman" panose="02020603050405020304" charset="0"/>
                <a:sym typeface="+mn-ea"/>
              </a:rPr>
              <a:t>(</a:t>
            </a:r>
            <a:r>
              <a:rPr lang="zh-CN" altLang="en-US" sz="2200">
                <a:latin typeface="Times New Roman" panose="02020603050405020304" charset="0"/>
                <a:ea typeface="楷体" panose="02010609060101010101" charset="-122"/>
                <a:cs typeface="Times New Roman" panose="02020603050405020304" charset="0"/>
                <a:sym typeface="+mn-ea"/>
              </a:rPr>
              <a:t>情节交代</a:t>
            </a:r>
            <a:r>
              <a:rPr lang="en-US" altLang="zh-CN" sz="2200">
                <a:latin typeface="Times New Roman" panose="02020603050405020304" charset="0"/>
                <a:ea typeface="楷体" panose="02010609060101010101" charset="-122"/>
                <a:cs typeface="Times New Roman" panose="02020603050405020304" charset="0"/>
                <a:sym typeface="+mn-ea"/>
              </a:rPr>
              <a:t>)</a:t>
            </a:r>
            <a:endParaRPr lang="en-US" altLang="zh-CN" sz="2200">
              <a:latin typeface="Times New Roman" panose="02020603050405020304" charset="0"/>
              <a:ea typeface="楷体" panose="02010609060101010101" charset="-122"/>
              <a:cs typeface="Times New Roman" panose="02020603050405020304" charset="0"/>
              <a:sym typeface="+mn-ea"/>
            </a:endParaRPr>
          </a:p>
        </p:txBody>
      </p:sp>
      <p:sp>
        <p:nvSpPr>
          <p:cNvPr id="100" name="文本框 99"/>
          <p:cNvSpPr txBox="1"/>
          <p:nvPr/>
        </p:nvSpPr>
        <p:spPr>
          <a:xfrm>
            <a:off x="3291840" y="3789680"/>
            <a:ext cx="1777365" cy="632460"/>
          </a:xfrm>
          <a:prstGeom prst="rect">
            <a:avLst/>
          </a:prstGeom>
          <a:solidFill>
            <a:schemeClr val="bg1"/>
          </a:solidFill>
          <a:ln w="9525">
            <a:solidFill>
              <a:schemeClr val="bg1"/>
            </a:solidFill>
          </a:ln>
        </p:spPr>
        <p:txBody>
          <a:bodyPr wrap="square">
            <a:spAutoFit/>
          </a:bodyPr>
          <a:p>
            <a:pPr indent="0">
              <a:lnSpc>
                <a:spcPct val="80000"/>
              </a:lnSpc>
            </a:pPr>
            <a:r>
              <a:rPr lang="en-US" sz="2200" b="1">
                <a:solidFill>
                  <a:srgbClr val="C00000"/>
                </a:solidFill>
                <a:latin typeface="Calibri" panose="020F0502020204030204" pitchFamily="34" charset="0"/>
                <a:ea typeface="宋体" panose="02010600030101010101" pitchFamily="2" charset="-122"/>
                <a:cs typeface="Times New Roman" panose="02020603050405020304" charset="0"/>
              </a:rPr>
              <a:t> Rising action</a:t>
            </a:r>
            <a:endParaRPr lang="en-US" sz="2200" b="1">
              <a:solidFill>
                <a:srgbClr val="C00000"/>
              </a:solidFill>
              <a:latin typeface="Calibri" panose="020F0502020204030204" pitchFamily="34" charset="0"/>
              <a:ea typeface="宋体" panose="02010600030101010101" pitchFamily="2" charset="-122"/>
              <a:cs typeface="Times New Roman" panose="02020603050405020304" charset="0"/>
            </a:endParaRPr>
          </a:p>
          <a:p>
            <a:pPr indent="0">
              <a:lnSpc>
                <a:spcPct val="80000"/>
              </a:lnSpc>
            </a:pPr>
            <a:r>
              <a:rPr lang="en-US" sz="2200" b="1">
                <a:solidFill>
                  <a:schemeClr val="tx1"/>
                </a:solidFill>
                <a:latin typeface="Times New Roman" panose="02020603050405020304" charset="0"/>
                <a:ea typeface="楷体" panose="02010609060101010101" charset="-122"/>
                <a:cs typeface="Times New Roman" panose="02020603050405020304" charset="0"/>
              </a:rPr>
              <a:t>(</a:t>
            </a:r>
            <a:r>
              <a:rPr lang="en-US" altLang="zh-CN" sz="2200">
                <a:solidFill>
                  <a:schemeClr val="tx1"/>
                </a:solidFill>
                <a:latin typeface="Times New Roman" panose="02020603050405020304" charset="0"/>
                <a:ea typeface="楷体" panose="02010609060101010101" charset="-122"/>
                <a:cs typeface="Times New Roman" panose="02020603050405020304" charset="0"/>
                <a:sym typeface="+mn-ea"/>
              </a:rPr>
              <a:t>c</a:t>
            </a:r>
            <a:r>
              <a:rPr lang="zh-CN" altLang="en-US" sz="2200">
                <a:solidFill>
                  <a:schemeClr val="tx1"/>
                </a:solidFill>
                <a:latin typeface="Times New Roman" panose="02020603050405020304" charset="0"/>
                <a:ea typeface="楷体" panose="02010609060101010101" charset="-122"/>
                <a:cs typeface="Times New Roman" panose="02020603050405020304" charset="0"/>
                <a:sym typeface="+mn-ea"/>
              </a:rPr>
              <a:t>onflict</a:t>
            </a:r>
            <a:r>
              <a:rPr lang="zh-CN" altLang="en-US" sz="2200">
                <a:latin typeface="Times New Roman" panose="02020603050405020304" charset="0"/>
                <a:ea typeface="楷体" panose="02010609060101010101" charset="-122"/>
                <a:cs typeface="Times New Roman" panose="02020603050405020304" charset="0"/>
                <a:sym typeface="+mn-ea"/>
              </a:rPr>
              <a:t>激化</a:t>
            </a:r>
            <a:r>
              <a:rPr lang="en-US" altLang="zh-CN" sz="2200">
                <a:solidFill>
                  <a:schemeClr val="tx1"/>
                </a:solidFill>
                <a:latin typeface="Times New Roman" panose="02020603050405020304" charset="0"/>
                <a:ea typeface="楷体" panose="02010609060101010101" charset="-122"/>
                <a:cs typeface="Times New Roman" panose="02020603050405020304" charset="0"/>
                <a:sym typeface="+mn-ea"/>
              </a:rPr>
              <a:t>)</a:t>
            </a:r>
            <a:endParaRPr lang="zh-CN" altLang="en-US" sz="2200">
              <a:latin typeface="Times New Roman" panose="02020603050405020304" charset="0"/>
              <a:ea typeface="楷体" panose="02010609060101010101" charset="-122"/>
              <a:cs typeface="Times New Roman" panose="02020603050405020304" charset="0"/>
            </a:endParaRPr>
          </a:p>
        </p:txBody>
      </p:sp>
      <p:sp>
        <p:nvSpPr>
          <p:cNvPr id="11" name="文本框 10"/>
          <p:cNvSpPr txBox="1"/>
          <p:nvPr/>
        </p:nvSpPr>
        <p:spPr>
          <a:xfrm>
            <a:off x="4779010" y="2202180"/>
            <a:ext cx="5209540" cy="429895"/>
          </a:xfrm>
          <a:prstGeom prst="rect">
            <a:avLst/>
          </a:prstGeom>
          <a:solidFill>
            <a:schemeClr val="bg1"/>
          </a:solidFill>
          <a:ln w="9525">
            <a:noFill/>
          </a:ln>
        </p:spPr>
        <p:txBody>
          <a:bodyPr wrap="square">
            <a:spAutoFit/>
          </a:bodyPr>
          <a:p>
            <a:pPr indent="0"/>
            <a:r>
              <a:rPr lang="en-US" sz="2200" b="1">
                <a:solidFill>
                  <a:srgbClr val="C00000"/>
                </a:solidFill>
                <a:latin typeface="Calibri" panose="020F0502020204030204" pitchFamily="34" charset="0"/>
                <a:ea typeface="宋体" panose="02010600030101010101" pitchFamily="2" charset="-122"/>
                <a:cs typeface="Times New Roman" panose="02020603050405020304" charset="0"/>
              </a:rPr>
              <a:t>Climax</a:t>
            </a:r>
            <a:r>
              <a:rPr lang="en-US" sz="2200">
                <a:solidFill>
                  <a:schemeClr val="tx1"/>
                </a:solidFill>
                <a:latin typeface="Times New Roman" panose="02020603050405020304" charset="0"/>
                <a:ea typeface="楷体" panose="02010609060101010101" charset="-122"/>
                <a:cs typeface="Times New Roman" panose="02020603050405020304" charset="0"/>
              </a:rPr>
              <a:t>(</a:t>
            </a:r>
            <a:r>
              <a:rPr lang="en-US" sz="2200">
                <a:solidFill>
                  <a:schemeClr val="tx1"/>
                </a:solidFill>
                <a:latin typeface="Times New Roman" panose="02020603050405020304" charset="0"/>
                <a:ea typeface="楷体" panose="02010609060101010101" charset="-122"/>
                <a:cs typeface="Times New Roman" panose="02020603050405020304" charset="0"/>
                <a:sym typeface="+mn-ea"/>
              </a:rPr>
              <a:t>conflict</a:t>
            </a:r>
            <a:r>
              <a:rPr lang="zh-CN" altLang="en-US" sz="2200">
                <a:solidFill>
                  <a:schemeClr val="tx1"/>
                </a:solidFill>
                <a:latin typeface="Times New Roman" panose="02020603050405020304" charset="0"/>
                <a:ea typeface="楷体" panose="02010609060101010101" charset="-122"/>
                <a:cs typeface="Times New Roman" panose="02020603050405020304" charset="0"/>
                <a:sym typeface="+mn-ea"/>
              </a:rPr>
              <a:t>最大化</a:t>
            </a:r>
            <a:r>
              <a:rPr lang="en-US" altLang="zh-CN" sz="220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2200">
                <a:latin typeface="Times New Roman" panose="02020603050405020304" charset="0"/>
                <a:ea typeface="宋体" panose="02010600030101010101" pitchFamily="2" charset="-122"/>
                <a:cs typeface="Times New Roman" panose="02020603050405020304" charset="0"/>
                <a:sym typeface="+mn-ea"/>
              </a:rPr>
              <a:t>turning point</a:t>
            </a:r>
            <a:r>
              <a:rPr lang="zh-CN" altLang="en-US" sz="2200">
                <a:latin typeface="楷体" panose="02010609060101010101" charset="-122"/>
                <a:ea typeface="楷体" panose="02010609060101010101" charset="-122"/>
                <a:cs typeface="Times New Roman" panose="02020603050405020304" charset="0"/>
                <a:sym typeface="+mn-ea"/>
              </a:rPr>
              <a:t>转折点</a:t>
            </a:r>
            <a:r>
              <a:rPr lang="en-US" altLang="zh-CN" sz="2200">
                <a:latin typeface="Times New Roman" panose="02020603050405020304" charset="0"/>
                <a:ea typeface="楷体" panose="02010609060101010101" charset="-122"/>
                <a:cs typeface="Times New Roman" panose="02020603050405020304" charset="0"/>
                <a:sym typeface="+mn-ea"/>
              </a:rPr>
              <a:t>)</a:t>
            </a:r>
            <a:endParaRPr lang="zh-CN" altLang="en-US" sz="2200">
              <a:latin typeface="Calibri" panose="020F0502020204030204" pitchFamily="34" charset="0"/>
              <a:ea typeface="宋体" panose="02010600030101010101" pitchFamily="2" charset="-122"/>
              <a:sym typeface="+mn-ea"/>
            </a:endParaRPr>
          </a:p>
        </p:txBody>
      </p:sp>
      <p:sp>
        <p:nvSpPr>
          <p:cNvPr id="12" name="文本框 11"/>
          <p:cNvSpPr txBox="1"/>
          <p:nvPr/>
        </p:nvSpPr>
        <p:spPr>
          <a:xfrm>
            <a:off x="6574790" y="4172585"/>
            <a:ext cx="3353435" cy="429895"/>
          </a:xfrm>
          <a:prstGeom prst="rect">
            <a:avLst/>
          </a:prstGeom>
          <a:solidFill>
            <a:schemeClr val="bg1"/>
          </a:solidFill>
          <a:ln w="9525">
            <a:noFill/>
          </a:ln>
        </p:spPr>
        <p:txBody>
          <a:bodyPr wrap="square">
            <a:spAutoFit/>
          </a:bodyPr>
          <a:p>
            <a:pPr indent="0"/>
            <a:r>
              <a:rPr lang="en-US" sz="2200" b="1">
                <a:solidFill>
                  <a:srgbClr val="C00000"/>
                </a:solidFill>
                <a:latin typeface="Calibri" panose="020F0502020204030204" pitchFamily="34" charset="0"/>
                <a:ea typeface="宋体" panose="02010600030101010101" pitchFamily="2" charset="-122"/>
                <a:cs typeface="Times New Roman" panose="02020603050405020304" charset="0"/>
              </a:rPr>
              <a:t>Falling action</a:t>
            </a:r>
            <a:r>
              <a:rPr lang="en-US" sz="2200" b="1">
                <a:solidFill>
                  <a:schemeClr val="tx1"/>
                </a:solidFill>
                <a:latin typeface="Times New Roman" panose="02020603050405020304" charset="0"/>
                <a:ea typeface="楷体" panose="02010609060101010101" charset="-122"/>
                <a:cs typeface="Times New Roman" panose="02020603050405020304" charset="0"/>
              </a:rPr>
              <a:t>(</a:t>
            </a:r>
            <a:r>
              <a:rPr lang="en-US" sz="2200">
                <a:solidFill>
                  <a:schemeClr val="tx1"/>
                </a:solidFill>
                <a:latin typeface="Times New Roman" panose="02020603050405020304" charset="0"/>
                <a:ea typeface="楷体" panose="02010609060101010101" charset="-122"/>
                <a:cs typeface="Times New Roman" panose="02020603050405020304" charset="0"/>
                <a:sym typeface="+mn-ea"/>
              </a:rPr>
              <a:t>conflict</a:t>
            </a:r>
            <a:r>
              <a:rPr lang="zh-CN" altLang="en-US" sz="2200">
                <a:latin typeface="Times New Roman" panose="02020603050405020304" charset="0"/>
                <a:ea typeface="楷体" panose="02010609060101010101" charset="-122"/>
                <a:cs typeface="Times New Roman" panose="02020603050405020304" charset="0"/>
                <a:sym typeface="+mn-ea"/>
              </a:rPr>
              <a:t>缓延</a:t>
            </a:r>
            <a:r>
              <a:rPr lang="en-US" altLang="zh-CN" sz="2200">
                <a:latin typeface="Times New Roman" panose="02020603050405020304" charset="0"/>
                <a:ea typeface="楷体" panose="02010609060101010101" charset="-122"/>
                <a:cs typeface="Times New Roman" panose="02020603050405020304" charset="0"/>
                <a:sym typeface="+mn-ea"/>
              </a:rPr>
              <a:t>)</a:t>
            </a:r>
            <a:endParaRPr lang="en-US" altLang="en-US" sz="2200" b="1">
              <a:solidFill>
                <a:schemeClr val="tx1"/>
              </a:solidFill>
              <a:latin typeface="Times New Roman" panose="02020603050405020304" charset="0"/>
              <a:ea typeface="楷体" panose="02010609060101010101" charset="-122"/>
              <a:cs typeface="Times New Roman" panose="02020603050405020304" charset="0"/>
            </a:endParaRPr>
          </a:p>
        </p:txBody>
      </p:sp>
      <p:sp>
        <p:nvSpPr>
          <p:cNvPr id="13" name="文本框 12"/>
          <p:cNvSpPr txBox="1"/>
          <p:nvPr/>
        </p:nvSpPr>
        <p:spPr>
          <a:xfrm>
            <a:off x="6144260" y="6099810"/>
            <a:ext cx="3068955" cy="429895"/>
          </a:xfrm>
          <a:prstGeom prst="rect">
            <a:avLst/>
          </a:prstGeom>
          <a:noFill/>
          <a:ln w="9525">
            <a:noFill/>
          </a:ln>
        </p:spPr>
        <p:txBody>
          <a:bodyPr wrap="square">
            <a:spAutoFit/>
          </a:bodyPr>
          <a:p>
            <a:pPr indent="0"/>
            <a:r>
              <a:rPr lang="en-US" sz="2200" b="1">
                <a:solidFill>
                  <a:srgbClr val="C00000"/>
                </a:solidFill>
                <a:latin typeface="Calibri" panose="020F0502020204030204" pitchFamily="34" charset="0"/>
                <a:ea typeface="宋体" panose="02010600030101010101" pitchFamily="2" charset="-122"/>
                <a:cs typeface="Times New Roman" panose="02020603050405020304" charset="0"/>
              </a:rPr>
              <a:t>Resolution</a:t>
            </a:r>
            <a:r>
              <a:rPr lang="en-US" sz="2200" b="1">
                <a:latin typeface="Times New Roman" panose="02020603050405020304" charset="0"/>
                <a:ea typeface="楷体" panose="02010609060101010101" charset="-122"/>
                <a:cs typeface="Times New Roman" panose="02020603050405020304" charset="0"/>
                <a:sym typeface="+mn-ea"/>
              </a:rPr>
              <a:t>(</a:t>
            </a:r>
            <a:r>
              <a:rPr lang="en-US" sz="2200">
                <a:latin typeface="Times New Roman" panose="02020603050405020304" charset="0"/>
                <a:ea typeface="楷体" panose="02010609060101010101" charset="-122"/>
                <a:cs typeface="Times New Roman" panose="02020603050405020304" charset="0"/>
                <a:sym typeface="+mn-ea"/>
              </a:rPr>
              <a:t>conflict</a:t>
            </a:r>
            <a:r>
              <a:rPr lang="zh-CN" sz="2200">
                <a:latin typeface="Times New Roman" panose="02020603050405020304" charset="0"/>
                <a:ea typeface="楷体" panose="02010609060101010101" charset="-122"/>
                <a:cs typeface="Times New Roman" panose="02020603050405020304" charset="0"/>
                <a:sym typeface="+mn-ea"/>
              </a:rPr>
              <a:t>解开</a:t>
            </a:r>
            <a:r>
              <a:rPr lang="en-US" sz="2200" b="1">
                <a:latin typeface="Times New Roman" panose="02020603050405020304" charset="0"/>
                <a:ea typeface="楷体" panose="02010609060101010101" charset="-122"/>
                <a:cs typeface="Times New Roman" panose="02020603050405020304" charset="0"/>
                <a:sym typeface="+mn-ea"/>
              </a:rPr>
              <a:t>)</a:t>
            </a:r>
            <a:endParaRPr lang="zh-CN" altLang="en-US" sz="2200"/>
          </a:p>
        </p:txBody>
      </p:sp>
      <p:sp>
        <p:nvSpPr>
          <p:cNvPr id="15" name="文本框 14"/>
          <p:cNvSpPr txBox="1"/>
          <p:nvPr/>
        </p:nvSpPr>
        <p:spPr>
          <a:xfrm>
            <a:off x="6144260" y="6430645"/>
            <a:ext cx="2453640" cy="429895"/>
          </a:xfrm>
          <a:prstGeom prst="rect">
            <a:avLst/>
          </a:prstGeom>
          <a:noFill/>
          <a:ln w="9525">
            <a:noFill/>
          </a:ln>
        </p:spPr>
        <p:txBody>
          <a:bodyPr wrap="square">
            <a:spAutoFit/>
          </a:bodyPr>
          <a:p>
            <a:pPr indent="0"/>
            <a:r>
              <a:rPr lang="en-US" sz="2200" b="1">
                <a:solidFill>
                  <a:srgbClr val="C00000"/>
                </a:solidFill>
                <a:latin typeface="Calibri" panose="020F0502020204030204" pitchFamily="34" charset="0"/>
                <a:ea typeface="宋体" panose="02010600030101010101" pitchFamily="2" charset="-122"/>
                <a:cs typeface="Times New Roman" panose="02020603050405020304" charset="0"/>
              </a:rPr>
              <a:t>Denouement</a:t>
            </a:r>
            <a:r>
              <a:rPr lang="en-US" sz="2200" b="1">
                <a:solidFill>
                  <a:schemeClr val="tx1"/>
                </a:solidFill>
                <a:latin typeface="Times New Roman" panose="02020603050405020304" charset="0"/>
                <a:ea typeface="楷体" panose="02010609060101010101" charset="-122"/>
                <a:cs typeface="Times New Roman" panose="02020603050405020304" charset="0"/>
              </a:rPr>
              <a:t>(</a:t>
            </a:r>
            <a:r>
              <a:rPr lang="zh-CN" altLang="en-US" sz="2200">
                <a:solidFill>
                  <a:schemeClr val="tx1"/>
                </a:solidFill>
                <a:latin typeface="Times New Roman" panose="02020603050405020304" charset="0"/>
                <a:ea typeface="楷体" panose="02010609060101010101" charset="-122"/>
                <a:cs typeface="Times New Roman" panose="02020603050405020304" charset="0"/>
                <a:sym typeface="+mn-ea"/>
              </a:rPr>
              <a:t>结尾</a:t>
            </a:r>
            <a:r>
              <a:rPr lang="en-US" altLang="zh-CN" sz="2200">
                <a:solidFill>
                  <a:schemeClr val="tx1"/>
                </a:solidFill>
                <a:latin typeface="Times New Roman" panose="02020603050405020304" charset="0"/>
                <a:ea typeface="楷体" panose="02010609060101010101" charset="-122"/>
                <a:cs typeface="Times New Roman" panose="02020603050405020304" charset="0"/>
                <a:sym typeface="+mn-ea"/>
              </a:rPr>
              <a:t>)</a:t>
            </a:r>
            <a:endParaRPr lang="en-US" altLang="zh-CN" sz="2200" b="0">
              <a:solidFill>
                <a:schemeClr val="tx1"/>
              </a:solidFill>
              <a:latin typeface="Times New Roman" panose="02020603050405020304" charset="0"/>
              <a:ea typeface="楷体" panose="02010609060101010101" charset="-122"/>
              <a:cs typeface="Times New Roman" panose="02020603050405020304" charset="0"/>
              <a:sym typeface="+mn-ea"/>
            </a:endParaRPr>
          </a:p>
        </p:txBody>
      </p:sp>
      <p:sp>
        <p:nvSpPr>
          <p:cNvPr id="17" name="文本框 16"/>
          <p:cNvSpPr txBox="1"/>
          <p:nvPr/>
        </p:nvSpPr>
        <p:spPr>
          <a:xfrm>
            <a:off x="6039485" y="2781300"/>
            <a:ext cx="6031865" cy="700405"/>
          </a:xfrm>
          <a:prstGeom prst="rect">
            <a:avLst/>
          </a:prstGeom>
          <a:solidFill>
            <a:schemeClr val="accent6">
              <a:lumMod val="50000"/>
            </a:schemeClr>
          </a:solidFill>
          <a:ln w="28575" cmpd="sng">
            <a:solidFill>
              <a:schemeClr val="accent1">
                <a:shade val="50000"/>
              </a:schemeClr>
            </a:solidFill>
            <a:prstDash val="sysDot"/>
          </a:ln>
        </p:spPr>
        <p:txBody>
          <a:bodyPr wrap="square">
            <a:spAutoFit/>
          </a:bodyPr>
          <a:p>
            <a:pPr indent="266700">
              <a:lnSpc>
                <a:spcPct val="90000"/>
              </a:lnSpc>
            </a:pPr>
            <a:r>
              <a:rPr lang="zh-CN" altLang="en-US" sz="2200" b="1" i="1">
                <a:solidFill>
                  <a:schemeClr val="bg1"/>
                </a:solidFill>
                <a:latin typeface="Times New Roman" panose="02020603050405020304" charset="0"/>
                <a:cs typeface="Times New Roman" panose="02020603050405020304" charset="0"/>
                <a:sym typeface="+mn-ea"/>
              </a:rPr>
              <a:t>Para1：The</a:t>
            </a:r>
            <a:r>
              <a:rPr lang="en-US" altLang="zh-CN" sz="2200" b="1" i="1">
                <a:solidFill>
                  <a:schemeClr val="bg1"/>
                </a:solidFill>
                <a:latin typeface="Times New Roman" panose="02020603050405020304" charset="0"/>
                <a:cs typeface="Times New Roman" panose="02020603050405020304" charset="0"/>
                <a:sym typeface="+mn-ea"/>
              </a:rPr>
              <a:t>n a thought occured to Aram that he could ask Mrs Rossi to teach him.</a:t>
            </a:r>
            <a:endParaRPr lang="en-US" altLang="zh-CN" sz="2200" b="1" i="1">
              <a:solidFill>
                <a:schemeClr val="bg1"/>
              </a:solidFill>
              <a:latin typeface="Times New Roman" panose="02020603050405020304" charset="0"/>
              <a:cs typeface="Times New Roman" panose="02020603050405020304" charset="0"/>
              <a:sym typeface="+mn-ea"/>
            </a:endParaRPr>
          </a:p>
        </p:txBody>
      </p:sp>
      <p:sp>
        <p:nvSpPr>
          <p:cNvPr id="18" name="文本框 17"/>
          <p:cNvSpPr txBox="1"/>
          <p:nvPr/>
        </p:nvSpPr>
        <p:spPr>
          <a:xfrm>
            <a:off x="6833870" y="4670425"/>
            <a:ext cx="5358130" cy="700405"/>
          </a:xfrm>
          <a:prstGeom prst="rect">
            <a:avLst/>
          </a:prstGeom>
          <a:solidFill>
            <a:schemeClr val="accent6">
              <a:lumMod val="50000"/>
            </a:schemeClr>
          </a:solidFill>
          <a:ln w="28575" cmpd="sng">
            <a:solidFill>
              <a:schemeClr val="accent1">
                <a:shade val="50000"/>
              </a:schemeClr>
            </a:solidFill>
            <a:prstDash val="sysDot"/>
          </a:ln>
        </p:spPr>
        <p:txBody>
          <a:bodyPr wrap="square">
            <a:spAutoFit/>
          </a:bodyPr>
          <a:p>
            <a:pPr indent="266700">
              <a:lnSpc>
                <a:spcPct val="90000"/>
              </a:lnSpc>
            </a:pPr>
            <a:r>
              <a:rPr lang="zh-CN" altLang="en-US" sz="2200" b="1" i="1">
                <a:solidFill>
                  <a:schemeClr val="bg1"/>
                </a:solidFill>
                <a:latin typeface="Times New Roman" panose="02020603050405020304" charset="0"/>
                <a:cs typeface="Times New Roman" panose="02020603050405020304" charset="0"/>
                <a:sym typeface="+mn-ea"/>
              </a:rPr>
              <a:t>Para 2：</a:t>
            </a:r>
            <a:r>
              <a:rPr lang="en-US" altLang="zh-CN" sz="2200" b="1" i="1">
                <a:solidFill>
                  <a:schemeClr val="bg1"/>
                </a:solidFill>
                <a:latin typeface="Times New Roman" panose="02020603050405020304" charset="0"/>
                <a:cs typeface="Times New Roman" panose="02020603050405020304" charset="0"/>
                <a:sym typeface="+mn-ea"/>
              </a:rPr>
              <a:t>Mrs Rossi finally said, </a:t>
            </a:r>
            <a:r>
              <a:rPr lang="en-US" altLang="zh-CN" sz="2200" b="1" i="1">
                <a:solidFill>
                  <a:schemeClr val="bg1"/>
                </a:solidFill>
                <a:latin typeface="Times New Roman" panose="02020603050405020304" charset="0"/>
                <a:cs typeface="Times New Roman" panose="02020603050405020304" charset="0"/>
                <a:sym typeface="+mn-ea"/>
              </a:rPr>
              <a:t>"</a:t>
            </a:r>
            <a:r>
              <a:rPr lang="en-US" altLang="zh-CN" sz="2200" b="1" i="1">
                <a:solidFill>
                  <a:schemeClr val="bg1"/>
                </a:solidFill>
                <a:latin typeface="Times New Roman" panose="02020603050405020304" charset="0"/>
                <a:cs typeface="Times New Roman" panose="02020603050405020304" charset="0"/>
                <a:sym typeface="+mn-ea"/>
              </a:rPr>
              <a:t>Let’s buy the ingredients first.</a:t>
            </a:r>
            <a:r>
              <a:rPr lang="en-US" altLang="zh-CN" sz="2200" b="1" i="1">
                <a:solidFill>
                  <a:schemeClr val="bg1"/>
                </a:solidFill>
                <a:latin typeface="Times New Roman" panose="02020603050405020304" charset="0"/>
                <a:cs typeface="Times New Roman" panose="02020603050405020304" charset="0"/>
                <a:sym typeface="+mn-ea"/>
              </a:rPr>
              <a:t>"</a:t>
            </a:r>
            <a:endParaRPr lang="en-US" altLang="zh-CN" sz="2200" b="1" i="1">
              <a:solidFill>
                <a:schemeClr val="bg1"/>
              </a:solidFill>
              <a:latin typeface="Times New Roman" panose="02020603050405020304" charset="0"/>
              <a:cs typeface="Times New Roman" panose="02020603050405020304" charset="0"/>
              <a:sym typeface="+mn-ea"/>
            </a:endParaRPr>
          </a:p>
        </p:txBody>
      </p:sp>
      <p:sp>
        <p:nvSpPr>
          <p:cNvPr id="23" name="矩形 22"/>
          <p:cNvSpPr/>
          <p:nvPr/>
        </p:nvSpPr>
        <p:spPr>
          <a:xfrm>
            <a:off x="77470" y="4602480"/>
            <a:ext cx="3702685" cy="1383665"/>
          </a:xfrm>
          <a:prstGeom prst="rect">
            <a:avLst/>
          </a:prstGeom>
          <a:solidFill>
            <a:srgbClr val="F0A724"/>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lang="en-US" altLang="zh-CN" sz="2800" b="1" kern="0">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sym typeface="+mn-ea"/>
              </a:rPr>
              <a:t>Aram wanted to </a:t>
            </a: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rPr>
              <a:t>start as an actual baker's assistant.</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24" name="矩形 23"/>
          <p:cNvSpPr/>
          <p:nvPr/>
        </p:nvSpPr>
        <p:spPr>
          <a:xfrm>
            <a:off x="0" y="2202180"/>
            <a:ext cx="4416425" cy="953135"/>
          </a:xfrm>
          <a:prstGeom prst="rect">
            <a:avLst/>
          </a:prstGeom>
          <a:solidFill>
            <a:srgbClr val="F0A724"/>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rPr>
              <a:t>Mrs. Rossi told Aram to work as the cash register.  </a:t>
            </a:r>
            <a:endParaRPr kumimoji="0" lang="zh-CN" altLang="en-US"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26" name="矩形 25"/>
          <p:cNvSpPr/>
          <p:nvPr/>
        </p:nvSpPr>
        <p:spPr>
          <a:xfrm>
            <a:off x="4349750" y="1103630"/>
            <a:ext cx="4617720" cy="953135"/>
          </a:xfrm>
          <a:prstGeom prst="rect">
            <a:avLst/>
          </a:prstGeom>
          <a:solidFill>
            <a:srgbClr val="F0A724"/>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rPr>
              <a:t>Aram understood the reason why </a:t>
            </a:r>
            <a:r>
              <a:rPr lang="en-US" altLang="zh-CN" sz="2800" b="1" kern="0">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sym typeface="+mn-ea"/>
              </a:rPr>
              <a:t>Mrs. Rossi </a:t>
            </a: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rPr>
              <a:t> quit baking. </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10" name="矩形 9"/>
          <p:cNvSpPr/>
          <p:nvPr/>
        </p:nvSpPr>
        <p:spPr>
          <a:xfrm>
            <a:off x="530225" y="6141085"/>
            <a:ext cx="2331085" cy="521970"/>
          </a:xfrm>
          <a:prstGeom prst="rect">
            <a:avLst/>
          </a:prstGeom>
          <a:solidFill>
            <a:srgbClr val="1F0AE6"/>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rPr>
              <a:t>hopeful</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endParaRPr>
          </a:p>
        </p:txBody>
      </p:sp>
      <p:sp>
        <p:nvSpPr>
          <p:cNvPr id="16" name="矩形 15"/>
          <p:cNvSpPr/>
          <p:nvPr/>
        </p:nvSpPr>
        <p:spPr>
          <a:xfrm>
            <a:off x="892175" y="1619250"/>
            <a:ext cx="2888615" cy="521970"/>
          </a:xfrm>
          <a:prstGeom prst="rect">
            <a:avLst/>
          </a:prstGeom>
          <a:solidFill>
            <a:srgbClr val="1F0AE6"/>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rPr>
              <a:t>disappointed</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endParaRPr>
          </a:p>
        </p:txBody>
      </p:sp>
      <p:sp>
        <p:nvSpPr>
          <p:cNvPr id="19" name="矩形 18"/>
          <p:cNvSpPr/>
          <p:nvPr/>
        </p:nvSpPr>
        <p:spPr>
          <a:xfrm>
            <a:off x="6833870" y="524510"/>
            <a:ext cx="1209675" cy="521970"/>
          </a:xfrm>
          <a:prstGeom prst="rect">
            <a:avLst/>
          </a:prstGeom>
          <a:solidFill>
            <a:srgbClr val="1F0AE6"/>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rPr>
              <a:t>sad</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endParaRPr>
          </a:p>
        </p:txBody>
      </p:sp>
      <p:pic>
        <p:nvPicPr>
          <p:cNvPr id="2"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9928542" y="8255"/>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rotWithShape="1">
          <a:blip r:embed="rId2"/>
          <a:srcRect l="4988" r="28325"/>
          <a:stretch>
            <a:fillRect/>
          </a:stretch>
        </p:blipFill>
        <p:spPr>
          <a:xfrm>
            <a:off x="11620500" y="5628640"/>
            <a:ext cx="571500" cy="1229360"/>
          </a:xfrm>
          <a:prstGeom prst="rect">
            <a:avLst/>
          </a:prstGeom>
        </p:spPr>
      </p:pic>
      <p:sp>
        <p:nvSpPr>
          <p:cNvPr id="20" name="矩形 19"/>
          <p:cNvSpPr/>
          <p:nvPr/>
        </p:nvSpPr>
        <p:spPr>
          <a:xfrm>
            <a:off x="9363710" y="3582670"/>
            <a:ext cx="2553335" cy="521970"/>
          </a:xfrm>
          <a:prstGeom prst="rect">
            <a:avLst/>
          </a:prstGeom>
          <a:solidFill>
            <a:srgbClr val="1F0AE6"/>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rPr>
              <a:t>hopeful</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endParaRPr>
          </a:p>
        </p:txBody>
      </p:sp>
      <p:sp>
        <p:nvSpPr>
          <p:cNvPr id="21" name="矩形 20"/>
          <p:cNvSpPr/>
          <p:nvPr/>
        </p:nvSpPr>
        <p:spPr>
          <a:xfrm>
            <a:off x="8717280" y="5628640"/>
            <a:ext cx="3474720" cy="521970"/>
          </a:xfrm>
          <a:prstGeom prst="rect">
            <a:avLst/>
          </a:prstGeom>
          <a:solidFill>
            <a:srgbClr val="1F0AE6"/>
          </a:solidFill>
          <a:ln w="38100" cap="flat" cmpd="sng">
            <a:solidFill>
              <a:srgbClr val="FF0000"/>
            </a:solidFill>
            <a:prstDash val="solid"/>
            <a:miter/>
            <a:headEnd type="none" w="med" len="med"/>
            <a:tailEnd type="none" w="med" len="med"/>
          </a:ln>
        </p:spPr>
        <p:txBody>
          <a:bodyPr wrap="square">
            <a:spAutoFit/>
          </a:bodyPr>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rPr>
              <a:t> fulfilled/cured</a:t>
            </a:r>
            <a:endParaRPr kumimoji="0" lang="en-US" altLang="zh-CN" sz="2800" b="1" i="0" u="none" strike="noStrike" kern="0" cap="none" spc="0" normalizeH="0" baseline="0" noProof="1">
              <a:ln>
                <a:noFill/>
              </a:ln>
              <a:solidFill>
                <a:prstClr val="white"/>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ppt_x</p:attrName>
                                        </p:attrNameLst>
                                      </p:cBhvr>
                                      <p:tavLst>
                                        <p:tav tm="0">
                                          <p:val>
                                            <p:strVal val="#ppt_x-.2"/>
                                          </p:val>
                                        </p:tav>
                                        <p:tav tm="100000">
                                          <p:val>
                                            <p:strVal val="#ppt_x"/>
                                          </p:val>
                                        </p:tav>
                                      </p:tavLst>
                                    </p:anim>
                                    <p:anim calcmode="lin" valueType="num">
                                      <p:cBhvr>
                                        <p:cTn id="18"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1000" fill="hold"/>
                                        <p:tgtEl>
                                          <p:spTgt spid="20"/>
                                        </p:tgtEl>
                                        <p:attrNameLst>
                                          <p:attrName>ppt_x</p:attrName>
                                        </p:attrNameLst>
                                      </p:cBhvr>
                                      <p:tavLst>
                                        <p:tav tm="0">
                                          <p:val>
                                            <p:strVal val="#ppt_x-.2"/>
                                          </p:val>
                                        </p:tav>
                                        <p:tav tm="100000">
                                          <p:val>
                                            <p:strVal val="#ppt_x"/>
                                          </p:val>
                                        </p:tav>
                                      </p:tavLst>
                                    </p:anim>
                                    <p:anim calcmode="lin" valueType="num">
                                      <p:cBhvr>
                                        <p:cTn id="2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ppt_x</p:attrName>
                                        </p:attrNameLst>
                                      </p:cBhvr>
                                      <p:tavLst>
                                        <p:tav tm="0">
                                          <p:val>
                                            <p:strVal val="#ppt_x-.2"/>
                                          </p:val>
                                        </p:tav>
                                        <p:tav tm="100000">
                                          <p:val>
                                            <p:strVal val="#ppt_x"/>
                                          </p:val>
                                        </p:tav>
                                      </p:tavLst>
                                    </p:anim>
                                    <p:anim calcmode="lin" valueType="num">
                                      <p:cBhvr>
                                        <p:cTn id="32"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6" grpId="0" bldLvl="0" animBg="1"/>
      <p:bldP spid="19" grpId="0" bldLvl="0" animBg="1"/>
      <p:bldP spid="20"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230188" y="3175"/>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rotWithShape="1">
          <a:blip r:embed="rId2"/>
          <a:srcRect l="4988" r="28325"/>
          <a:stretch>
            <a:fillRect/>
          </a:stretch>
        </p:blipFill>
        <p:spPr>
          <a:xfrm>
            <a:off x="11620500" y="5245260"/>
            <a:ext cx="571500" cy="1612740"/>
          </a:xfrm>
          <a:prstGeom prst="rect">
            <a:avLst/>
          </a:prstGeom>
        </p:spPr>
      </p:pic>
      <p:sp>
        <p:nvSpPr>
          <p:cNvPr id="4" name="矩形 3"/>
          <p:cNvSpPr/>
          <p:nvPr/>
        </p:nvSpPr>
        <p:spPr>
          <a:xfrm>
            <a:off x="78740" y="92075"/>
            <a:ext cx="12004040" cy="3538220"/>
          </a:xfrm>
          <a:prstGeom prst="rect">
            <a:avLst/>
          </a:prstGeom>
        </p:spPr>
        <p:txBody>
          <a:bodyPr wrap="square">
            <a:spAutoFit/>
          </a:bodyPr>
          <a:p>
            <a:pPr lvl="0"/>
            <a:r>
              <a:rPr lang="en-US" altLang="zh-CN" sz="2800" b="1">
                <a:solidFill>
                  <a:srgbClr val="002060"/>
                </a:solidFill>
                <a:latin typeface="Times New Roman" panose="02020603050405020304" charset="0"/>
                <a:cs typeface="Times New Roman" panose="02020603050405020304" charset="0"/>
              </a:rPr>
              <a:t>Para1：Then a thought occured to Aram that he could ask Mrs Rossi to teach him.</a:t>
            </a:r>
            <a:endParaRPr lang="en-US" altLang="zh-CN" sz="2800" b="1">
              <a:solidFill>
                <a:srgbClr val="002060"/>
              </a:solidFill>
              <a:latin typeface="Times New Roman" panose="02020603050405020304" charset="0"/>
              <a:cs typeface="Times New Roman" panose="02020603050405020304" charset="0"/>
            </a:endParaRPr>
          </a:p>
          <a:p>
            <a:pPr lvl="0"/>
            <a:endParaRPr lang="en-US" altLang="zh-CN" sz="2800" b="1">
              <a:solidFill>
                <a:srgbClr val="002060"/>
              </a:solidFill>
              <a:latin typeface="Times New Roman" panose="02020603050405020304" charset="0"/>
              <a:cs typeface="Times New Roman" panose="02020603050405020304" charset="0"/>
            </a:endParaRPr>
          </a:p>
          <a:p>
            <a:pPr lvl="0"/>
            <a:endParaRPr lang="en-US" altLang="zh-CN" sz="2800" b="1">
              <a:solidFill>
                <a:srgbClr val="002060"/>
              </a:solidFill>
              <a:latin typeface="Times New Roman" panose="02020603050405020304" charset="0"/>
              <a:cs typeface="Times New Roman" panose="02020603050405020304" charset="0"/>
            </a:endParaRPr>
          </a:p>
          <a:p>
            <a:pPr lvl="0"/>
            <a:endParaRPr lang="en-US" altLang="zh-CN" sz="2800" b="1" smtClean="0">
              <a:solidFill>
                <a:srgbClr val="002060"/>
              </a:solidFill>
              <a:latin typeface="Times New Roman" panose="02020603050405020304" charset="0"/>
              <a:cs typeface="Times New Roman" panose="02020603050405020304" charset="0"/>
            </a:endParaRPr>
          </a:p>
          <a:p>
            <a:pPr lvl="0"/>
            <a:endParaRPr lang="en-US" altLang="zh-CN" sz="2800" b="1" smtClean="0">
              <a:solidFill>
                <a:srgbClr val="002060"/>
              </a:solidFill>
              <a:latin typeface="Times New Roman" panose="02020603050405020304" charset="0"/>
              <a:cs typeface="Times New Roman" panose="02020603050405020304" charset="0"/>
            </a:endParaRPr>
          </a:p>
          <a:p>
            <a:pPr lvl="0"/>
            <a:endParaRPr lang="en-US" altLang="zh-CN" sz="2800" b="1" smtClean="0">
              <a:solidFill>
                <a:srgbClr val="002060"/>
              </a:solidFill>
              <a:latin typeface="Times New Roman" panose="02020603050405020304" charset="0"/>
              <a:cs typeface="Times New Roman" panose="02020603050405020304" charset="0"/>
            </a:endParaRPr>
          </a:p>
          <a:p>
            <a:pPr lvl="0"/>
            <a:r>
              <a:rPr lang="en-US" altLang="zh-CN" sz="2800" b="1">
                <a:solidFill>
                  <a:srgbClr val="002060"/>
                </a:solidFill>
                <a:latin typeface="Times New Roman" panose="02020603050405020304" charset="0"/>
                <a:cs typeface="Times New Roman" panose="02020603050405020304" charset="0"/>
              </a:rPr>
              <a:t>Para 2：Mrs Rossi finally said, "Let’s buy the ingredients first."</a:t>
            </a:r>
            <a:endParaRPr lang="en-US" altLang="zh-CN" sz="2800" b="1">
              <a:solidFill>
                <a:srgbClr val="002060"/>
              </a:solidFill>
              <a:latin typeface="Times New Roman" panose="02020603050405020304" charset="0"/>
              <a:cs typeface="Times New Roman" panose="02020603050405020304" charset="0"/>
            </a:endParaRPr>
          </a:p>
        </p:txBody>
      </p:sp>
      <p:sp>
        <p:nvSpPr>
          <p:cNvPr id="5" name="椭圆 4"/>
          <p:cNvSpPr/>
          <p:nvPr/>
        </p:nvSpPr>
        <p:spPr>
          <a:xfrm>
            <a:off x="11099800" y="92075"/>
            <a:ext cx="982980" cy="5429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19075" y="1026795"/>
            <a:ext cx="7634605" cy="521970"/>
          </a:xfrm>
          <a:prstGeom prst="rect">
            <a:avLst/>
          </a:prstGeom>
          <a:noFill/>
          <a:ln w="28575" cmpd="sng">
            <a:solidFill>
              <a:schemeClr val="accent1">
                <a:shade val="50000"/>
              </a:schemeClr>
            </a:solidFill>
            <a:prstDash val="solid"/>
          </a:ln>
        </p:spPr>
        <p:txBody>
          <a:bodyPr wrap="square" rtlCol="0">
            <a:spAutoFit/>
          </a:bodyPr>
          <a:p>
            <a:r>
              <a:rPr lang="en-US" altLang="zh-CN" sz="2800" b="1" smtClean="0">
                <a:solidFill>
                  <a:srgbClr val="FF0000"/>
                </a:solidFill>
                <a:latin typeface="Times New Roman" panose="02020603050405020304" charset="0"/>
                <a:cs typeface="Times New Roman" panose="02020603050405020304" charset="0"/>
              </a:rPr>
              <a:t>Focus: Aram asked Mrs Rossi to teach him.</a:t>
            </a:r>
            <a:endParaRPr lang="en-US" altLang="zh-CN" sz="2800" b="1" smtClean="0">
              <a:solidFill>
                <a:srgbClr val="FF0000"/>
              </a:solidFill>
              <a:latin typeface="Times New Roman" panose="02020603050405020304" charset="0"/>
              <a:cs typeface="Times New Roman" panose="02020603050405020304" charset="0"/>
            </a:endParaRPr>
          </a:p>
        </p:txBody>
      </p:sp>
      <p:sp>
        <p:nvSpPr>
          <p:cNvPr id="11" name="椭圆 10"/>
          <p:cNvSpPr/>
          <p:nvPr/>
        </p:nvSpPr>
        <p:spPr>
          <a:xfrm>
            <a:off x="5945505" y="3048635"/>
            <a:ext cx="3067050" cy="6584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73300" y="92075"/>
            <a:ext cx="1606550" cy="5429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19075" y="1659890"/>
            <a:ext cx="5567680" cy="1168400"/>
          </a:xfrm>
          <a:prstGeom prst="rect">
            <a:avLst/>
          </a:prstGeom>
          <a:noFill/>
        </p:spPr>
        <p:txBody>
          <a:bodyPr wrap="none" rtlCol="0" anchor="t">
            <a:spAutoFit/>
          </a:bodyPr>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1. What did Aram do and say then?</a:t>
            </a:r>
            <a:endParaRPr lang="en-US" altLang="zh-CN" sz="2800" b="1" smtClean="0">
              <a:solidFill>
                <a:srgbClr val="00B050"/>
              </a:solidFill>
              <a:latin typeface="Times New Roman" panose="02020603050405020304" charset="0"/>
              <a:cs typeface="Times New Roman" panose="02020603050405020304" charset="0"/>
              <a:sym typeface="+mn-ea"/>
            </a:endParaRPr>
          </a:p>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2. What was Mrs </a:t>
            </a:r>
            <a:r>
              <a:rPr lang="en-US" altLang="zh-CN" sz="2800" b="1" smtClean="0">
                <a:solidFill>
                  <a:srgbClr val="00B050"/>
                </a:solidFill>
                <a:latin typeface="Times New Roman" panose="02020603050405020304" charset="0"/>
                <a:cs typeface="Times New Roman" panose="02020603050405020304" charset="0"/>
                <a:sym typeface="+mn-ea"/>
              </a:rPr>
              <a:t>Rossi’s response?</a:t>
            </a:r>
            <a:endParaRPr lang="en-US" altLang="zh-CN" sz="2800" b="1" smtClean="0">
              <a:solidFill>
                <a:srgbClr val="00B050"/>
              </a:solidFill>
              <a:latin typeface="Times New Roman" panose="02020603050405020304" charset="0"/>
              <a:cs typeface="Times New Roman" panose="02020603050405020304" charset="0"/>
              <a:sym typeface="+mn-ea"/>
            </a:endParaRPr>
          </a:p>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3. How to end this paragraph?</a:t>
            </a:r>
            <a:endParaRPr lang="en-US" altLang="zh-CN" sz="2800" b="1" smtClean="0">
              <a:solidFill>
                <a:srgbClr val="00B050"/>
              </a:solidFill>
              <a:latin typeface="Times New Roman" panose="02020603050405020304" charset="0"/>
              <a:cs typeface="Times New Roman" panose="02020603050405020304" charset="0"/>
              <a:sym typeface="+mn-ea"/>
            </a:endParaRPr>
          </a:p>
        </p:txBody>
      </p:sp>
      <p:sp>
        <p:nvSpPr>
          <p:cNvPr id="19" name="文本框 18"/>
          <p:cNvSpPr txBox="1"/>
          <p:nvPr/>
        </p:nvSpPr>
        <p:spPr>
          <a:xfrm>
            <a:off x="488315" y="3924300"/>
            <a:ext cx="7634605" cy="521970"/>
          </a:xfrm>
          <a:prstGeom prst="rect">
            <a:avLst/>
          </a:prstGeom>
          <a:noFill/>
          <a:ln w="28575" cmpd="sng">
            <a:solidFill>
              <a:schemeClr val="accent1">
                <a:shade val="50000"/>
              </a:schemeClr>
            </a:solidFill>
            <a:prstDash val="solid"/>
          </a:ln>
        </p:spPr>
        <p:txBody>
          <a:bodyPr wrap="square" rtlCol="0">
            <a:spAutoFit/>
          </a:bodyPr>
          <a:p>
            <a:r>
              <a:rPr lang="en-US" altLang="zh-CN" sz="2800" b="1" smtClean="0">
                <a:solidFill>
                  <a:srgbClr val="FF0000"/>
                </a:solidFill>
                <a:latin typeface="Times New Roman" panose="02020603050405020304" charset="0"/>
                <a:cs typeface="Times New Roman" panose="02020603050405020304" charset="0"/>
              </a:rPr>
              <a:t>Focus: Aram asked Mrs Rossi to teach him.</a:t>
            </a:r>
            <a:endParaRPr lang="en-US" altLang="zh-CN" sz="2800" b="1" smtClean="0">
              <a:solidFill>
                <a:srgbClr val="FF0000"/>
              </a:solidFill>
              <a:latin typeface="Times New Roman" panose="02020603050405020304" charset="0"/>
              <a:cs typeface="Times New Roman" panose="02020603050405020304" charset="0"/>
            </a:endParaRPr>
          </a:p>
        </p:txBody>
      </p:sp>
      <p:sp>
        <p:nvSpPr>
          <p:cNvPr id="20" name="文本框 19"/>
          <p:cNvSpPr txBox="1"/>
          <p:nvPr/>
        </p:nvSpPr>
        <p:spPr>
          <a:xfrm>
            <a:off x="488315" y="4557395"/>
            <a:ext cx="5705475" cy="1168400"/>
          </a:xfrm>
          <a:prstGeom prst="rect">
            <a:avLst/>
          </a:prstGeom>
          <a:noFill/>
        </p:spPr>
        <p:txBody>
          <a:bodyPr wrap="none" rtlCol="0" anchor="t">
            <a:spAutoFit/>
          </a:bodyPr>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1. What was Aram’s response?</a:t>
            </a:r>
            <a:endParaRPr lang="en-US" altLang="zh-CN" sz="2800" b="1" smtClean="0">
              <a:solidFill>
                <a:srgbClr val="00B050"/>
              </a:solidFill>
              <a:latin typeface="Times New Roman" panose="02020603050405020304" charset="0"/>
              <a:cs typeface="Times New Roman" panose="02020603050405020304" charset="0"/>
              <a:sym typeface="+mn-ea"/>
            </a:endParaRPr>
          </a:p>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2. What would they do then?</a:t>
            </a:r>
            <a:endParaRPr lang="en-US" altLang="zh-CN" sz="2800" b="1" smtClean="0">
              <a:solidFill>
                <a:srgbClr val="00B050"/>
              </a:solidFill>
              <a:latin typeface="Times New Roman" panose="02020603050405020304" charset="0"/>
              <a:cs typeface="Times New Roman" panose="02020603050405020304" charset="0"/>
              <a:sym typeface="+mn-ea"/>
            </a:endParaRPr>
          </a:p>
          <a:p>
            <a:pPr algn="l">
              <a:lnSpc>
                <a:spcPts val="2800"/>
              </a:lnSpc>
            </a:pPr>
            <a:r>
              <a:rPr lang="en-US" altLang="zh-CN" sz="2800" b="1" smtClean="0">
                <a:solidFill>
                  <a:srgbClr val="00B050"/>
                </a:solidFill>
                <a:latin typeface="Times New Roman" panose="02020603050405020304" charset="0"/>
                <a:cs typeface="Times New Roman" panose="02020603050405020304" charset="0"/>
                <a:sym typeface="+mn-ea"/>
              </a:rPr>
              <a:t>3. What was the ending of the story?</a:t>
            </a:r>
            <a:endParaRPr lang="en-US" altLang="zh-CN" sz="2800" b="1" smtClean="0">
              <a:solidFill>
                <a:srgbClr val="00B050"/>
              </a:solidFill>
              <a:latin typeface="Times New Roman" panose="02020603050405020304" charset="0"/>
              <a:cs typeface="Times New Roman" panose="02020603050405020304" charset="0"/>
              <a:sym typeface="+mn-ea"/>
            </a:endParaRPr>
          </a:p>
        </p:txBody>
      </p:sp>
      <p:cxnSp>
        <p:nvCxnSpPr>
          <p:cNvPr id="21" name="直接箭头连接符 20"/>
          <p:cNvCxnSpPr/>
          <p:nvPr/>
        </p:nvCxnSpPr>
        <p:spPr>
          <a:xfrm flipH="1" flipV="1">
            <a:off x="5088890" y="2680335"/>
            <a:ext cx="1169035" cy="441325"/>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22920" y="4857115"/>
            <a:ext cx="2731135" cy="521970"/>
          </a:xfrm>
          <a:prstGeom prst="rect">
            <a:avLst/>
          </a:prstGeom>
          <a:noFill/>
          <a:ln w="28575" cmpd="sng">
            <a:solidFill>
              <a:schemeClr val="accent1">
                <a:shade val="50000"/>
              </a:schemeClr>
            </a:solidFill>
            <a:prstDash val="sysDot"/>
          </a:ln>
        </p:spPr>
        <p:txBody>
          <a:bodyPr wrap="none" rtlCol="0" anchor="t">
            <a:spAutoFit/>
          </a:bodyPr>
          <a:p>
            <a:pPr algn="l"/>
            <a:r>
              <a:rPr lang="en-US" altLang="zh-CN" sz="2800" b="1" smtClean="0">
                <a:solidFill>
                  <a:srgbClr val="FF0000"/>
                </a:solidFill>
                <a:latin typeface="Times New Roman" panose="02020603050405020304" charset="0"/>
                <a:cs typeface="Times New Roman" panose="02020603050405020304" charset="0"/>
              </a:rPr>
              <a:t>negative-positive</a:t>
            </a:r>
            <a:endParaRPr lang="en-US" altLang="zh-CN" sz="2800" b="1" smtClean="0">
              <a:solidFill>
                <a:srgbClr val="FF0000"/>
              </a:solidFill>
              <a:latin typeface="Times New Roman" panose="02020603050405020304" charset="0"/>
              <a:cs typeface="Times New Roman" panose="02020603050405020304" charset="0"/>
            </a:endParaRPr>
          </a:p>
        </p:txBody>
      </p:sp>
      <p:sp>
        <p:nvSpPr>
          <p:cNvPr id="26" name="文本框 25"/>
          <p:cNvSpPr txBox="1"/>
          <p:nvPr/>
        </p:nvSpPr>
        <p:spPr>
          <a:xfrm>
            <a:off x="8122920" y="5732145"/>
            <a:ext cx="2632075" cy="521970"/>
          </a:xfrm>
          <a:prstGeom prst="rect">
            <a:avLst/>
          </a:prstGeom>
          <a:noFill/>
          <a:ln w="28575" cmpd="sng">
            <a:solidFill>
              <a:schemeClr val="accent1">
                <a:shade val="50000"/>
              </a:schemeClr>
            </a:solidFill>
            <a:prstDash val="sysDot"/>
          </a:ln>
        </p:spPr>
        <p:txBody>
          <a:bodyPr wrap="none" rtlCol="0" anchor="t">
            <a:spAutoFit/>
          </a:bodyPr>
          <a:p>
            <a:pPr algn="l"/>
            <a:r>
              <a:rPr lang="en-US" altLang="zh-CN" sz="2800" b="1" smtClean="0">
                <a:solidFill>
                  <a:srgbClr val="FF0000"/>
                </a:solidFill>
                <a:latin typeface="Times New Roman" panose="02020603050405020304" charset="0"/>
                <a:cs typeface="Times New Roman" panose="02020603050405020304" charset="0"/>
              </a:rPr>
              <a:t>conflict-solution</a:t>
            </a:r>
            <a:endParaRPr lang="en-US" altLang="zh-CN" sz="2800" b="1" smtClean="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3" grpId="0" bldLvl="0" animBg="1"/>
      <p:bldP spid="3" grpId="1" animBg="1"/>
      <p:bldP spid="6" grpId="0"/>
      <p:bldP spid="6" grpId="1"/>
      <p:bldP spid="11" grpId="0" bldLvl="0" animBg="1"/>
      <p:bldP spid="11" grpId="1" animBg="1"/>
      <p:bldP spid="10" grpId="1" animBg="1"/>
      <p:bldP spid="20" grpId="0"/>
      <p:bldP spid="20" grpId="1"/>
      <p:bldP spid="19" grpId="1" animBg="1"/>
      <p:bldP spid="23" grpId="0" bldLvl="0" animBg="1"/>
      <p:bldP spid="2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230188" y="3175"/>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rotWithShape="1">
          <a:blip r:embed="rId2"/>
          <a:srcRect l="4988" r="28325"/>
          <a:stretch>
            <a:fillRect/>
          </a:stretch>
        </p:blipFill>
        <p:spPr>
          <a:xfrm>
            <a:off x="11620500" y="5245260"/>
            <a:ext cx="571500" cy="1612740"/>
          </a:xfrm>
          <a:prstGeom prst="rect">
            <a:avLst/>
          </a:prstGeom>
        </p:spPr>
      </p:pic>
      <p:sp>
        <p:nvSpPr>
          <p:cNvPr id="4" name="文本框 3"/>
          <p:cNvSpPr txBox="1"/>
          <p:nvPr/>
        </p:nvSpPr>
        <p:spPr>
          <a:xfrm>
            <a:off x="2095560" y="3215"/>
            <a:ext cx="2952328"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kumimoji="1" lang="en-US" altLang="zh-CN" sz="3200" dirty="0" smtClean="0"/>
              <a:t>Possible version</a:t>
            </a:r>
            <a:endParaRPr kumimoji="1" lang="zh-CN" altLang="en-US" sz="3200" dirty="0"/>
          </a:p>
        </p:txBody>
      </p:sp>
      <p:sp>
        <p:nvSpPr>
          <p:cNvPr id="5" name="文本框 4"/>
          <p:cNvSpPr txBox="1"/>
          <p:nvPr/>
        </p:nvSpPr>
        <p:spPr>
          <a:xfrm>
            <a:off x="0" y="1144270"/>
            <a:ext cx="11978005" cy="5015865"/>
          </a:xfrm>
          <a:prstGeom prst="rect">
            <a:avLst/>
          </a:prstGeom>
          <a:noFill/>
        </p:spPr>
        <p:txBody>
          <a:bodyPr wrap="square" rtlCol="0">
            <a:spAutoFit/>
          </a:bodyPr>
          <a:p>
            <a:pPr algn="just"/>
            <a:r>
              <a:rPr lang="zh-CN" altLang="zh-CN" sz="3200" b="1" dirty="0">
                <a:latin typeface="Times" charset="0"/>
                <a:ea typeface="Times" charset="0"/>
                <a:cs typeface="Times" charset="0"/>
              </a:rPr>
              <a:t> </a:t>
            </a:r>
            <a:r>
              <a:rPr lang="en-US" altLang="zh-CN" sz="3200" b="1" dirty="0">
                <a:latin typeface="Times" charset="0"/>
                <a:ea typeface="Times" charset="0"/>
                <a:cs typeface="Times" charset="0"/>
              </a:rPr>
              <a:t>Para1：</a:t>
            </a:r>
            <a:r>
              <a:rPr lang="en-US" altLang="zh-CN" sz="3200" b="1" u="sng" dirty="0">
                <a:latin typeface="Times" charset="0"/>
                <a:ea typeface="Times" charset="0"/>
                <a:cs typeface="Times" charset="0"/>
              </a:rPr>
              <a:t>Then a thought occured to Aram that he could ask Mrs Rossi to teach him</a:t>
            </a:r>
            <a:r>
              <a:rPr lang="en-US" altLang="zh-CN" sz="3200" b="1" dirty="0">
                <a:latin typeface="Times" charset="0"/>
                <a:ea typeface="Times" charset="0"/>
                <a:cs typeface="Times" charset="0"/>
              </a:rPr>
              <a:t>. </a:t>
            </a:r>
            <a:r>
              <a:rPr lang="en-US" altLang="zh-CN" sz="3200" b="1" dirty="0">
                <a:solidFill>
                  <a:srgbClr val="FF0000"/>
                </a:solidFill>
                <a:latin typeface="Times" charset="0"/>
                <a:ea typeface="Times" charset="0"/>
                <a:cs typeface="Times" charset="0"/>
              </a:rPr>
              <a:t>Hesitating for a while, he plucked up all his courage to speak to Mrs Rossi, “Mrs Rossi, I’m not here to be a casier, I am here to learn to be a baker. Could you please teach me?” </a:t>
            </a:r>
            <a:r>
              <a:rPr lang="en-US" altLang="zh-CN" sz="3200" b="1" dirty="0">
                <a:latin typeface="Times" charset="0"/>
                <a:ea typeface="Times" charset="0"/>
                <a:cs typeface="Times" charset="0"/>
                <a:sym typeface="+mn-ea"/>
              </a:rPr>
              <a:t> </a:t>
            </a:r>
            <a:r>
              <a:rPr lang="en-US" altLang="zh-CN" sz="3200" b="1" dirty="0">
                <a:solidFill>
                  <a:srgbClr val="1F0AE6"/>
                </a:solidFill>
                <a:latin typeface="Times" charset="0"/>
                <a:ea typeface="Times" charset="0"/>
                <a:cs typeface="Times" charset="0"/>
                <a:sym typeface="+mn-ea"/>
              </a:rPr>
              <a:t>Raising her eyebrows in surprise, Mrs Rossi froze, as if rooted on the ground.  Scratching her knotted, swollen fingers, she sighed, “ I am too old to do this now. Look at my hands!”</a:t>
            </a:r>
            <a:r>
              <a:rPr lang="en-US" altLang="zh-CN" sz="3200" b="1" dirty="0">
                <a:latin typeface="Times" charset="0"/>
                <a:ea typeface="Times" charset="0"/>
                <a:cs typeface="Times" charset="0"/>
                <a:sym typeface="+mn-ea"/>
              </a:rPr>
              <a:t> “But I can be your hands!” Aram replied with trembling but determined voice. </a:t>
            </a:r>
            <a:r>
              <a:rPr lang="en-US" altLang="zh-CN" sz="3200" b="1" dirty="0">
                <a:gradFill>
                  <a:gsLst>
                    <a:gs pos="0">
                      <a:srgbClr val="14CD68"/>
                    </a:gs>
                    <a:gs pos="100000">
                      <a:srgbClr val="035C7D"/>
                    </a:gs>
                  </a:gsLst>
                  <a:lin scaled="0"/>
                </a:gradFill>
                <a:latin typeface="Times" charset="0"/>
                <a:ea typeface="Times" charset="0"/>
                <a:cs typeface="Times" charset="0"/>
                <a:sym typeface="+mn-ea"/>
              </a:rPr>
              <a:t>Moved by his words, Mrs Rossi nodded her head slowly.</a:t>
            </a:r>
            <a:endParaRPr lang="en-US" altLang="zh-CN" sz="3200" b="1" dirty="0">
              <a:gradFill>
                <a:gsLst>
                  <a:gs pos="0">
                    <a:srgbClr val="14CD68"/>
                  </a:gs>
                  <a:gs pos="100000">
                    <a:srgbClr val="035C7D"/>
                  </a:gs>
                </a:gsLst>
                <a:lin scaled="0"/>
              </a:gradFill>
              <a:latin typeface="Times" charset="0"/>
              <a:ea typeface="Times" charset="0"/>
              <a:cs typeface="Times" charset="0"/>
            </a:endParaRPr>
          </a:p>
          <a:p>
            <a:pPr algn="just">
              <a:buClrTx/>
              <a:buSzTx/>
              <a:buNone/>
            </a:pPr>
            <a:endParaRPr lang="en-US" altLang="zh-CN" sz="3200" b="1" dirty="0">
              <a:gradFill>
                <a:gsLst>
                  <a:gs pos="0">
                    <a:srgbClr val="14CD68"/>
                  </a:gs>
                  <a:gs pos="100000">
                    <a:srgbClr val="035C7D"/>
                  </a:gs>
                </a:gsLst>
                <a:lin scaled="0"/>
              </a:gradFill>
              <a:latin typeface="Times" charset="0"/>
              <a:ea typeface="Times" charset="0"/>
              <a:cs typeface="Times"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230188" y="3175"/>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rotWithShape="1">
          <a:blip r:embed="rId2"/>
          <a:srcRect l="4988" r="28325"/>
          <a:stretch>
            <a:fillRect/>
          </a:stretch>
        </p:blipFill>
        <p:spPr>
          <a:xfrm>
            <a:off x="11620500" y="5245260"/>
            <a:ext cx="571500" cy="1612740"/>
          </a:xfrm>
          <a:prstGeom prst="rect">
            <a:avLst/>
          </a:prstGeom>
        </p:spPr>
      </p:pic>
      <p:sp>
        <p:nvSpPr>
          <p:cNvPr id="5" name="文本框 4"/>
          <p:cNvSpPr txBox="1"/>
          <p:nvPr/>
        </p:nvSpPr>
        <p:spPr>
          <a:xfrm>
            <a:off x="0" y="-62865"/>
            <a:ext cx="11978005" cy="7477760"/>
          </a:xfrm>
          <a:prstGeom prst="rect">
            <a:avLst/>
          </a:prstGeom>
          <a:noFill/>
        </p:spPr>
        <p:txBody>
          <a:bodyPr wrap="square" rtlCol="0">
            <a:spAutoFit/>
          </a:bodyPr>
          <a:p>
            <a:pPr algn="just"/>
            <a:r>
              <a:rPr lang="zh-CN" altLang="zh-CN" sz="3200" b="1" dirty="0">
                <a:latin typeface="Times" charset="0"/>
                <a:ea typeface="Times" charset="0"/>
                <a:cs typeface="Times" charset="0"/>
              </a:rPr>
              <a:t> </a:t>
            </a:r>
            <a:endParaRPr lang="en-US" altLang="zh-CN" sz="3200" b="1" dirty="0">
              <a:latin typeface="Times" charset="0"/>
              <a:ea typeface="Times" charset="0"/>
              <a:cs typeface="Times" charset="0"/>
            </a:endParaRPr>
          </a:p>
          <a:p>
            <a:pPr algn="just"/>
            <a:r>
              <a:rPr lang="en-US" altLang="zh-CN" sz="3200" b="1" dirty="0">
                <a:latin typeface="Times" charset="0"/>
                <a:ea typeface="Times" charset="0"/>
                <a:cs typeface="Times" charset="0"/>
              </a:rPr>
              <a:t>Para 2：</a:t>
            </a:r>
            <a:r>
              <a:rPr lang="en-US" altLang="zh-CN" sz="3200" b="1" u="sng" dirty="0">
                <a:latin typeface="Times" charset="0"/>
                <a:ea typeface="Times" charset="0"/>
                <a:cs typeface="Times" charset="0"/>
              </a:rPr>
              <a:t>Mrs Rossi finally said, "Let’s buy the ingredients first."</a:t>
            </a:r>
            <a:r>
              <a:rPr lang="en-US" altLang="zh-CN" sz="3200" b="1" dirty="0">
                <a:latin typeface="Times" charset="0"/>
                <a:ea typeface="Times" charset="0"/>
                <a:cs typeface="Times" charset="0"/>
              </a:rPr>
              <a:t> </a:t>
            </a:r>
            <a:r>
              <a:rPr lang="en-US" altLang="zh-CN" sz="3200" b="1" dirty="0">
                <a:solidFill>
                  <a:srgbClr val="FF0000"/>
                </a:solidFill>
                <a:latin typeface="Times" charset="0"/>
                <a:ea typeface="Times" charset="0"/>
                <a:cs typeface="Times" charset="0"/>
              </a:rPr>
              <a:t>Hearing this, Aram jumped up in happiness, with his eyes sparkling like shining stars.</a:t>
            </a:r>
            <a:r>
              <a:rPr lang="en-US" altLang="zh-CN" sz="3200" b="1" dirty="0">
                <a:latin typeface="Times" charset="0"/>
                <a:ea typeface="Times" charset="0"/>
                <a:cs typeface="Times" charset="0"/>
              </a:rPr>
              <a:t> </a:t>
            </a:r>
            <a:r>
              <a:rPr lang="en-US" altLang="zh-CN" sz="3200" b="1" dirty="0">
                <a:solidFill>
                  <a:srgbClr val="1F0AE6"/>
                </a:solidFill>
                <a:latin typeface="Times" charset="0"/>
                <a:ea typeface="Times" charset="0"/>
                <a:cs typeface="Times" charset="0"/>
              </a:rPr>
              <a:t>All the </a:t>
            </a:r>
            <a:r>
              <a:rPr lang="en-US" altLang="zh-CN" sz="3200" b="1" dirty="0">
                <a:solidFill>
                  <a:srgbClr val="1F0AE6"/>
                </a:solidFill>
                <a:latin typeface="Times" charset="0"/>
                <a:ea typeface="Times" charset="0"/>
                <a:cs typeface="Times" charset="0"/>
                <a:sym typeface="+mn-ea"/>
              </a:rPr>
              <a:t>ingredients having been bought, all those empty bottles were filled.  Mrs Rossi taught Aram how to make a cake step by step. </a:t>
            </a:r>
            <a:r>
              <a:rPr lang="en-US" altLang="zh-CN" sz="3200" b="1" dirty="0">
                <a:gradFill>
                  <a:gsLst>
                    <a:gs pos="0">
                      <a:srgbClr val="14CD68"/>
                    </a:gs>
                    <a:gs pos="100000">
                      <a:srgbClr val="035C7D"/>
                    </a:gs>
                  </a:gsLst>
                  <a:lin scaled="0"/>
                </a:gradFill>
                <a:latin typeface="Times" charset="0"/>
                <a:ea typeface="Times" charset="0"/>
                <a:cs typeface="Times" charset="0"/>
                <a:sym typeface="+mn-ea"/>
              </a:rPr>
              <a:t>With Mrs Rossi’s guidance, Aram put all ingredients together and mixed them. It looked creamy and delicious.Then, he poured it into the baking pan and put it into the oven. The whole house was quiet except for the slight sound made by them. To their satisfaction, when the cake was taken out of the oven, the shop was flooded with the sweet fregrance from it</a:t>
            </a:r>
            <a:r>
              <a:rPr lang="en-US" altLang="zh-CN" sz="3200" b="1" dirty="0">
                <a:latin typeface="Times" charset="0"/>
                <a:ea typeface="Times" charset="0"/>
                <a:cs typeface="Times" charset="0"/>
                <a:sym typeface="+mn-ea"/>
              </a:rPr>
              <a:t>. Aram said, “Thanks, Mrs Rossi, for teaching me how to make a cake to realize my dream.” </a:t>
            </a:r>
            <a:r>
              <a:rPr lang="en-US" altLang="zh-CN" sz="3200" b="1" dirty="0">
                <a:latin typeface="Times" charset="0"/>
                <a:ea typeface="Times" charset="0"/>
                <a:cs typeface="Times" charset="0"/>
                <a:sym typeface="+mn-ea"/>
              </a:rPr>
              <a:t>Mrs Rossi held his hands, saying, “ It is you who teach me how to stick to my dream.”</a:t>
            </a:r>
            <a:endParaRPr lang="en-US" altLang="zh-CN" sz="3200" b="1" dirty="0">
              <a:latin typeface="Times" charset="0"/>
              <a:ea typeface="Times" charset="0"/>
              <a:cs typeface="Times" charset="0"/>
              <a:sym typeface="+mn-ea"/>
            </a:endParaRPr>
          </a:p>
          <a:p>
            <a:pPr algn="just">
              <a:buClrTx/>
              <a:buSzTx/>
              <a:buNone/>
            </a:pPr>
            <a:endParaRPr lang="en-US" altLang="zh-CN" sz="3200" b="1" dirty="0">
              <a:latin typeface="Times" charset="0"/>
              <a:ea typeface="Times" charset="0"/>
              <a:cs typeface="Times"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descr="4"/>
          <p:cNvPicPr>
            <a:picLocks noChangeAspect="1" noChangeArrowheads="1"/>
          </p:cNvPicPr>
          <p:nvPr/>
        </p:nvPicPr>
        <p:blipFill>
          <a:blip r:embed="rId1">
            <a:extLst>
              <a:ext uri="{28A0092B-C50C-407E-A947-70E740481C1C}">
                <a14:useLocalDpi xmlns:a14="http://schemas.microsoft.com/office/drawing/2010/main" val="0"/>
              </a:ext>
            </a:extLst>
          </a:blip>
          <a:srcRect r="45895" b="28650"/>
          <a:stretch>
            <a:fillRect/>
          </a:stretch>
        </p:blipFill>
        <p:spPr bwMode="auto">
          <a:xfrm>
            <a:off x="9911397" y="0"/>
            <a:ext cx="2219326"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rotWithShape="1">
          <a:blip r:embed="rId2"/>
          <a:srcRect l="4988" r="28325"/>
          <a:stretch>
            <a:fillRect/>
          </a:stretch>
        </p:blipFill>
        <p:spPr>
          <a:xfrm>
            <a:off x="11620500" y="5245260"/>
            <a:ext cx="571500" cy="1612740"/>
          </a:xfrm>
          <a:prstGeom prst="rect">
            <a:avLst/>
          </a:prstGeom>
        </p:spPr>
      </p:pic>
      <p:sp>
        <p:nvSpPr>
          <p:cNvPr id="2" name="文本框 1"/>
          <p:cNvSpPr txBox="1"/>
          <p:nvPr/>
        </p:nvSpPr>
        <p:spPr>
          <a:xfrm>
            <a:off x="635" y="213360"/>
            <a:ext cx="12130405" cy="7270115"/>
          </a:xfrm>
          <a:prstGeom prst="rect">
            <a:avLst/>
          </a:prstGeom>
          <a:noFill/>
        </p:spPr>
        <p:txBody>
          <a:bodyPr wrap="square" rtlCol="0">
            <a:spAutoFit/>
          </a:bodyPr>
          <a:p>
            <a:pPr lvl="0" algn="just"/>
            <a:endParaRPr lang="en-US" altLang="zh-CN" sz="2800" dirty="0" smtClean="0">
              <a:latin typeface="Times New Roman" panose="02020603050405020304" charset="0"/>
              <a:ea typeface="Arial Unicode MS" panose="020B0604020202020204" charset="-122"/>
              <a:cs typeface="Times New Roman" panose="02020603050405020304" charset="0"/>
            </a:endParaRPr>
          </a:p>
          <a:p>
            <a:pPr marL="457200" indent="0" fontAlgn="auto">
              <a:lnSpc>
                <a:spcPts val="3060"/>
              </a:lnSpc>
              <a:buFont typeface="Wingdings" panose="05000000000000000000" pitchFamily="2" charset="2"/>
              <a:buChar char="Ø"/>
            </a:pPr>
            <a:r>
              <a:rPr lang="zh-CN" altLang="en-US" sz="2800" b="1" dirty="0">
                <a:latin typeface="Times New Roman" panose="02020603050405020304" charset="0"/>
                <a:ea typeface="Arial Unicode MS" panose="020B0604020202020204" charset="-122"/>
                <a:cs typeface="Times New Roman" panose="02020603050405020304" charset="0"/>
                <a:sym typeface="Wingdings 2" panose="05020102010507070707" charset="0"/>
              </a:rPr>
              <a:t>对话式结尾：</a:t>
            </a:r>
            <a:endParaRPr lang="zh-CN" altLang="en-US" sz="2800" b="1" dirty="0">
              <a:latin typeface="Times New Roman" panose="02020603050405020304" charset="0"/>
              <a:ea typeface="Arial Unicode MS" panose="020B0604020202020204" charset="-122"/>
              <a:cs typeface="Times New Roman" panose="02020603050405020304" charset="0"/>
              <a:sym typeface="Wingdings 2" panose="05020102010507070707" charset="0"/>
            </a:endParaRPr>
          </a:p>
          <a:p>
            <a:pPr marL="457200" indent="0" algn="l" fontAlgn="auto">
              <a:lnSpc>
                <a:spcPts val="3060"/>
              </a:lnSpc>
              <a:buClrTx/>
              <a:buSzTx/>
              <a:buFont typeface="Wingdings" panose="05000000000000000000" pitchFamily="2" charset="2"/>
              <a:buChar char="Ø"/>
            </a:pP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Wingdings 2" panose="05020102010507070707" charset="0"/>
              </a:rPr>
              <a:t>Aram said, “Thanks, Mrs Rossi, for teaching me how to make a cake.” </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Wingdings 2" panose="05020102010507070707" charset="0"/>
            </a:endParaRPr>
          </a:p>
          <a:p>
            <a:pPr marL="457200" indent="0" fontAlgn="auto">
              <a:lnSpc>
                <a:spcPts val="3060"/>
              </a:lnSpc>
              <a:buFont typeface="Wingdings" panose="05000000000000000000" pitchFamily="2" charset="2"/>
              <a:buChar char="Ø"/>
            </a:pPr>
            <a:r>
              <a:rPr lang="en-US" altLang="zh-CN" sz="2800" b="1" dirty="0">
                <a:latin typeface="Times New Roman" panose="02020603050405020304" charset="0"/>
                <a:ea typeface="Arial Unicode MS" panose="020B0604020202020204" charset="-122"/>
                <a:cs typeface="Times New Roman" panose="02020603050405020304" charset="0"/>
                <a:sym typeface="Wingdings 2" panose="05020102010507070707" charset="0"/>
              </a:rPr>
              <a:t>感悟式结尾：</a:t>
            </a:r>
            <a:endParaRPr lang="en-US" altLang="zh-CN" sz="2800" b="1" dirty="0">
              <a:latin typeface="Times New Roman" panose="02020603050405020304" charset="0"/>
              <a:ea typeface="Arial Unicode MS" panose="020B0604020202020204" charset="-122"/>
              <a:cs typeface="Times New Roman" panose="02020603050405020304" charset="0"/>
              <a:sym typeface="Wingdings 2" panose="05020102010507070707" charset="0"/>
            </a:endParaRPr>
          </a:p>
          <a:p>
            <a:pPr marL="457200" indent="0" algn="l" fontAlgn="auto">
              <a:lnSpc>
                <a:spcPts val="3060"/>
              </a:lnSpc>
              <a:buClrTx/>
              <a:buSzTx/>
              <a:buFont typeface="Wingdings" panose="05000000000000000000" pitchFamily="2" charset="2"/>
              <a:buChar char="Ø"/>
            </a:pP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It dawned on </a:t>
            </a: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Wingdings 2" panose="05020102010507070707" charset="0"/>
              </a:rPr>
              <a:t>Aram</a:t>
            </a: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 that  “One should stick to his/her dream no matter what happens.”</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endParaRPr>
          </a:p>
          <a:p>
            <a:pPr marL="457200" indent="0" algn="l" fontAlgn="auto">
              <a:lnSpc>
                <a:spcPts val="3060"/>
              </a:lnSpc>
              <a:buClrTx/>
              <a:buSzTx/>
              <a:buFont typeface="Wingdings" panose="05000000000000000000" pitchFamily="2" charset="2"/>
              <a:buChar char="Ø"/>
            </a:pPr>
            <a:r>
              <a:rPr lang="zh-CN" altLang="en-US" sz="2800" b="1" dirty="0">
                <a:latin typeface="Times New Roman" panose="02020603050405020304" charset="0"/>
                <a:ea typeface="Arial Unicode MS" panose="020B0604020202020204" charset="-122"/>
                <a:cs typeface="Times New Roman" panose="02020603050405020304" charset="0"/>
                <a:sym typeface="Wingdings 2" panose="05020102010507070707" charset="0"/>
              </a:rPr>
              <a:t>环境衬托式结尾：</a:t>
            </a:r>
            <a:endParaRPr lang="zh-CN" altLang="en-US" sz="2800" b="1" dirty="0">
              <a:latin typeface="Times New Roman" panose="02020603050405020304" charset="0"/>
              <a:ea typeface="Arial Unicode MS" panose="020B0604020202020204" charset="-122"/>
              <a:cs typeface="Times New Roman" panose="02020603050405020304" charset="0"/>
              <a:sym typeface="Wingdings 2" panose="05020102010507070707" charset="0"/>
            </a:endParaRPr>
          </a:p>
          <a:p>
            <a:pPr marL="457200" indent="0" algn="l" fontAlgn="auto">
              <a:lnSpc>
                <a:spcPts val="3060"/>
              </a:lnSpc>
              <a:buClrTx/>
              <a:buSzTx/>
              <a:buFont typeface="Wingdings" panose="05000000000000000000" pitchFamily="2" charset="2"/>
              <a:buChar char="Ø"/>
            </a:pP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Outside the bakery, the birds perching on the top of the branches chirruped happily, as if celebrating their achievement.</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Wingdings 2" panose="05020102010507070707" charset="0"/>
            </a:endParaRPr>
          </a:p>
          <a:p>
            <a:pPr marL="457200" indent="0" algn="l" fontAlgn="auto">
              <a:lnSpc>
                <a:spcPts val="3060"/>
              </a:lnSpc>
              <a:buClrTx/>
              <a:buSzTx/>
              <a:buFont typeface="Wingdings" panose="05000000000000000000" pitchFamily="2" charset="2"/>
              <a:buChar char="Ø"/>
            </a:pPr>
            <a:r>
              <a:rPr lang="en-US" altLang="zh-CN" sz="2800" b="1" dirty="0">
                <a:latin typeface="Times New Roman" panose="02020603050405020304" charset="0"/>
                <a:ea typeface="Arial Unicode MS" panose="020B0604020202020204" charset="-122"/>
                <a:cs typeface="Times New Roman" panose="02020603050405020304" charset="0"/>
                <a:sym typeface="+mn-ea"/>
              </a:rPr>
              <a:t> </a:t>
            </a:r>
            <a:r>
              <a:rPr lang="zh-CN" altLang="en-US" sz="2800" b="1" dirty="0" smtClean="0">
                <a:latin typeface="Times New Roman" panose="02020603050405020304" charset="0"/>
                <a:ea typeface="Arial Unicode MS" panose="020B0604020202020204" charset="-122"/>
                <a:cs typeface="Times New Roman" panose="02020603050405020304" charset="0"/>
                <a:sym typeface="+mn-ea"/>
              </a:rPr>
              <a:t>回首过去式结尾</a:t>
            </a:r>
            <a:r>
              <a:rPr lang="en-US" altLang="zh-CN" sz="2800" b="1" dirty="0" smtClean="0">
                <a:latin typeface="Times New Roman" panose="02020603050405020304" charset="0"/>
                <a:ea typeface="Arial Unicode MS" panose="020B0604020202020204" charset="-122"/>
                <a:cs typeface="Times New Roman" panose="02020603050405020304" charset="0"/>
                <a:sym typeface="+mn-ea"/>
              </a:rPr>
              <a:t>(echo </a:t>
            </a:r>
            <a:r>
              <a:rPr lang="zh-CN" altLang="en-US" sz="2800" b="1" dirty="0" smtClean="0">
                <a:latin typeface="Times New Roman" panose="02020603050405020304" charset="0"/>
                <a:ea typeface="Arial Unicode MS" panose="020B0604020202020204" charset="-122"/>
                <a:cs typeface="Times New Roman" panose="02020603050405020304" charset="0"/>
                <a:sym typeface="+mn-ea"/>
              </a:rPr>
              <a:t>前文）：</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endParaRPr>
          </a:p>
          <a:p>
            <a:pPr marL="457200" indent="0" algn="l" fontAlgn="auto">
              <a:lnSpc>
                <a:spcPts val="3060"/>
              </a:lnSpc>
              <a:buClrTx/>
              <a:buSzTx/>
              <a:buFont typeface="Wingdings" panose="05000000000000000000" pitchFamily="2" charset="2"/>
              <a:buChar char="Ø"/>
            </a:pP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Many years have passed, looking at the sign “</a:t>
            </a: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Aram and Rossi's Bakery” </a:t>
            </a: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hanging outside their shop, he was full of appreciation about this place where he got his start as a real baker.</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endParaRPr>
          </a:p>
          <a:p>
            <a:pPr marL="457200" indent="0" algn="l" fontAlgn="auto">
              <a:lnSpc>
                <a:spcPts val="3060"/>
              </a:lnSpc>
              <a:buClrTx/>
              <a:buSzTx/>
              <a:buFont typeface="Wingdings" panose="05000000000000000000" pitchFamily="2" charset="2"/>
              <a:buChar char="Ø"/>
            </a:pPr>
            <a:r>
              <a:rPr lang="zh-CN" altLang="en-US" sz="2800" b="1" dirty="0" smtClean="0">
                <a:latin typeface="Times New Roman" panose="02020603050405020304" charset="0"/>
                <a:ea typeface="Arial Unicode MS" panose="020B0604020202020204" charset="-122"/>
                <a:cs typeface="Times New Roman" panose="02020603050405020304" charset="0"/>
                <a:sym typeface="+mn-ea"/>
              </a:rPr>
              <a:t>自然结尾</a:t>
            </a:r>
            <a:r>
              <a:rPr lang="en-US" altLang="zh-CN" sz="2800" b="1" dirty="0" smtClean="0">
                <a:latin typeface="Times New Roman" panose="02020603050405020304" charset="0"/>
                <a:ea typeface="Arial Unicode MS" panose="020B0604020202020204" charset="-122"/>
                <a:cs typeface="Times New Roman" panose="02020603050405020304" charset="0"/>
                <a:sym typeface="+mn-ea"/>
              </a:rPr>
              <a:t>/echo the title</a:t>
            </a:r>
            <a:r>
              <a:rPr lang="zh-CN" altLang="en-US" sz="2800" b="1" dirty="0" smtClean="0">
                <a:latin typeface="Times New Roman" panose="02020603050405020304" charset="0"/>
                <a:ea typeface="Arial Unicode MS" panose="020B0604020202020204" charset="-122"/>
                <a:cs typeface="Times New Roman" panose="02020603050405020304" charset="0"/>
                <a:sym typeface="+mn-ea"/>
              </a:rPr>
              <a:t>：</a:t>
            </a:r>
            <a:endParaRPr lang="zh-CN" altLang="en-US" sz="2800" b="1" dirty="0" smtClean="0">
              <a:latin typeface="Times New Roman" panose="02020603050405020304" charset="0"/>
              <a:ea typeface="Arial Unicode MS" panose="020B0604020202020204" charset="-122"/>
              <a:cs typeface="Times New Roman" panose="02020603050405020304" charset="0"/>
              <a:sym typeface="+mn-ea"/>
            </a:endParaRPr>
          </a:p>
          <a:p>
            <a:pPr marL="457200" indent="0" algn="l" fontAlgn="auto">
              <a:lnSpc>
                <a:spcPts val="3060"/>
              </a:lnSpc>
              <a:buClrTx/>
              <a:buSzTx/>
              <a:buFont typeface="Wingdings" panose="05000000000000000000" pitchFamily="2" charset="2"/>
              <a:buChar char="Ø"/>
            </a:pPr>
            <a:r>
              <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rPr>
              <a:t>Rows of people lined every corner of the bakery again, and the faded wood sign shined again with a new name “Aram and Rossi's Bakery” .</a:t>
            </a:r>
            <a:endParaRPr lang="en-US" altLang="zh-CN" sz="2800" dirty="0">
              <a:solidFill>
                <a:srgbClr val="1D41D5"/>
              </a:solidFill>
              <a:latin typeface="Times New Roman" panose="02020603050405020304" charset="0"/>
              <a:ea typeface="Arial Unicode MS" panose="020B0604020202020204" charset="-122"/>
              <a:cs typeface="Times New Roman" panose="02020603050405020304" charset="0"/>
              <a:sym typeface="+mn-ea"/>
            </a:endParaRPr>
          </a:p>
          <a:p>
            <a:pPr marL="457200" indent="-457200" algn="l">
              <a:buClrTx/>
              <a:buSzTx/>
              <a:buFont typeface="Wingdings" panose="05000000000000000000" pitchFamily="2" charset="2"/>
              <a:buChar char="Ø"/>
            </a:pPr>
            <a:endParaRPr lang="en-US" altLang="zh-CN" sz="2800" dirty="0">
              <a:latin typeface="Times New Roman" panose="02020603050405020304" charset="0"/>
              <a:ea typeface="Arial Unicode MS" panose="020B0604020202020204" charset="-122"/>
              <a:cs typeface="Times New Roman" panose="02020603050405020304" charset="0"/>
              <a:sym typeface="+mn-ea"/>
            </a:endParaRPr>
          </a:p>
          <a:p>
            <a:pPr lvl="0" algn="just"/>
            <a:r>
              <a:rPr lang="en-US" altLang="zh-CN" sz="2800" b="1" kern="100">
                <a:solidFill>
                  <a:srgbClr val="FF0000"/>
                </a:solidFill>
                <a:latin typeface="Times New Roman" panose="02020603050405020304" charset="0"/>
                <a:cs typeface="Times New Roman" panose="02020603050405020304" charset="0"/>
              </a:rPr>
              <a:t> </a:t>
            </a:r>
            <a:endParaRPr lang="en-US" altLang="zh-CN" sz="2800" b="1" kern="100">
              <a:solidFill>
                <a:srgbClr val="FF0000"/>
              </a:solidFill>
              <a:latin typeface="Times New Roman" panose="02020603050405020304" charset="0"/>
              <a:cs typeface="Times New Roman" panose="02020603050405020304" charset="0"/>
            </a:endParaRPr>
          </a:p>
        </p:txBody>
      </p:sp>
      <p:sp>
        <p:nvSpPr>
          <p:cNvPr id="4" name="任意多边形 3"/>
          <p:cNvSpPr/>
          <p:nvPr/>
        </p:nvSpPr>
        <p:spPr>
          <a:xfrm>
            <a:off x="0" y="133350"/>
            <a:ext cx="3345180" cy="52197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1"/>
          <p:cNvSpPr txBox="1"/>
          <p:nvPr/>
        </p:nvSpPr>
        <p:spPr>
          <a:xfrm>
            <a:off x="3810" y="0"/>
            <a:ext cx="3341370" cy="521970"/>
          </a:xfrm>
          <a:prstGeom prst="rect">
            <a:avLst/>
          </a:prstGeom>
          <a:noFill/>
        </p:spPr>
        <p:txBody>
          <a:bodyPr wrap="square" rtlCol="0" anchor="t">
            <a:spAutoFit/>
          </a:bodyPr>
          <a:p>
            <a:pPr algn="l"/>
            <a:r>
              <a:rPr lang="en-US" altLang="zh-CN" sz="2800" b="1">
                <a:solidFill>
                  <a:srgbClr val="FFFF00"/>
                </a:solidFill>
                <a:latin typeface="Times New Roman" panose="02020603050405020304" charset="0"/>
                <a:cs typeface="Times New Roman" panose="02020603050405020304" charset="0"/>
                <a:sym typeface="+mn-ea"/>
              </a:rPr>
              <a:t>possible good ending</a:t>
            </a:r>
            <a:endParaRPr lang="en-US" altLang="zh-CN" sz="2800" b="1" dirty="0" smtClean="0">
              <a:solidFill>
                <a:schemeClr val="bg1"/>
              </a:solidFill>
              <a:latin typeface="+mn-ea"/>
              <a:sym typeface="+mn-ea"/>
            </a:endParaRPr>
          </a:p>
        </p:txBody>
      </p:sp>
      <p:sp>
        <p:nvSpPr>
          <p:cNvPr id="11" name="TextBox 10"/>
          <p:cNvSpPr txBox="1"/>
          <p:nvPr/>
        </p:nvSpPr>
        <p:spPr>
          <a:xfrm>
            <a:off x="3232150" y="133350"/>
            <a:ext cx="8959850" cy="95313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pPr marL="514350" indent="-514350">
              <a:buFont typeface="Arial" panose="020B0604020202020204" pitchFamily="34" charset="0"/>
              <a:buChar char="•"/>
            </a:pPr>
            <a:r>
              <a:rPr lang="en-US" altLang="zh-CN" sz="2800" b="1" dirty="0" smtClean="0">
                <a:latin typeface="Times New Roman" panose="02020603050405020304" charset="0"/>
                <a:cs typeface="Times New Roman" panose="02020603050405020304" charset="0"/>
              </a:rPr>
              <a:t>sb. suddenly realized that..   / </a:t>
            </a:r>
            <a:r>
              <a:rPr lang="en-US" altLang="zh-CN" sz="2800" b="1" dirty="0" smtClean="0">
                <a:latin typeface="Times New Roman" panose="02020603050405020304" charset="0"/>
                <a:cs typeface="Times New Roman" panose="02020603050405020304" charset="0"/>
                <a:sym typeface="+mn-ea"/>
              </a:rPr>
              <a:t>sb.</a:t>
            </a:r>
            <a:r>
              <a:rPr lang="en-US" altLang="zh-CN" sz="2800" b="1" dirty="0" smtClean="0">
                <a:latin typeface="Times New Roman" panose="02020603050405020304" charset="0"/>
                <a:cs typeface="Times New Roman" panose="02020603050405020304" charset="0"/>
              </a:rPr>
              <a:t> became aware of…</a:t>
            </a:r>
            <a:endParaRPr lang="en-US" altLang="zh-CN" sz="2800" b="1" dirty="0" smtClean="0">
              <a:latin typeface="Times New Roman" panose="02020603050405020304" charset="0"/>
              <a:cs typeface="Times New Roman" panose="02020603050405020304" charset="0"/>
            </a:endParaRPr>
          </a:p>
          <a:p>
            <a:pPr marL="514350" indent="-514350">
              <a:buFont typeface="Arial" panose="020B0604020202020204" pitchFamily="34" charset="0"/>
              <a:buChar char="•"/>
            </a:pPr>
            <a:r>
              <a:rPr lang="en-US" altLang="zh-CN" sz="2800" b="1" dirty="0" smtClean="0">
                <a:latin typeface="Times New Roman" panose="02020603050405020304" charset="0"/>
                <a:cs typeface="Times New Roman" panose="02020603050405020304" charset="0"/>
              </a:rPr>
              <a:t>It hit / struck/ occurred to / dawned on  </a:t>
            </a:r>
            <a:r>
              <a:rPr lang="en-US" altLang="zh-CN" sz="2800" b="1" dirty="0" smtClean="0">
                <a:latin typeface="Times New Roman" panose="02020603050405020304" charset="0"/>
                <a:cs typeface="Times New Roman" panose="02020603050405020304" charset="0"/>
                <a:sym typeface="+mn-ea"/>
              </a:rPr>
              <a:t>sb.</a:t>
            </a:r>
            <a:r>
              <a:rPr lang="en-US" altLang="zh-CN" sz="2800" b="1" dirty="0" smtClean="0">
                <a:latin typeface="Times New Roman" panose="02020603050405020304" charset="0"/>
                <a:cs typeface="Times New Roman" panose="02020603050405020304" charset="0"/>
              </a:rPr>
              <a:t> that...</a:t>
            </a:r>
            <a:endParaRPr lang="en-US" altLang="zh-CN" sz="2800" b="1" dirty="0" smtClean="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linds(horizontal)">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blinds(horizontal)">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blinds(horizontal)">
                                      <p:cBhvr>
                                        <p:cTn id="41" dur="500"/>
                                        <p:tgtEl>
                                          <p:spTgt spid="2">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blinds(horizontal)">
                                      <p:cBhvr>
                                        <p:cTn id="46" dur="500"/>
                                        <p:tgtEl>
                                          <p:spTgt spid="2">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6380</Words>
  <Application>WPS 演示</Application>
  <PresentationFormat>宽屏</PresentationFormat>
  <Paragraphs>136</Paragraphs>
  <Slides>10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宋体</vt:lpstr>
      <vt:lpstr>Wingdings</vt:lpstr>
      <vt:lpstr>微软雅黑 Light</vt:lpstr>
      <vt:lpstr>黑体</vt:lpstr>
      <vt:lpstr>Times New Roman</vt:lpstr>
      <vt:lpstr>Georgia</vt:lpstr>
      <vt:lpstr>楷体</vt:lpstr>
      <vt:lpstr>Calibri</vt:lpstr>
      <vt:lpstr>微软雅黑</vt:lpstr>
      <vt:lpstr>Calibri</vt:lpstr>
      <vt:lpstr>Arial Black</vt:lpstr>
      <vt:lpstr>Arial Unicode MS</vt:lpstr>
      <vt:lpstr>Wingdings 2</vt:lpstr>
      <vt:lpstr>Times</vt:lpstr>
      <vt:lpstr>Calibri Light</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黄静瑜</dc:creator>
  <cp:lastModifiedBy>Administrator</cp:lastModifiedBy>
  <cp:revision>113</cp:revision>
  <dcterms:created xsi:type="dcterms:W3CDTF">2018-03-18T08:53:00Z</dcterms:created>
  <dcterms:modified xsi:type="dcterms:W3CDTF">2021-06-04T02:48:48Z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BF2B9473627041FDABE33DA277C7AB58</vt:lpwstr>
  </property>
</Properties>
</file>