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500" r:id="rId3"/>
    <p:sldId id="501" r:id="rId4"/>
    <p:sldId id="517" r:id="rId5"/>
    <p:sldId id="502" r:id="rId6"/>
    <p:sldId id="273" r:id="rId7"/>
    <p:sldId id="344" r:id="rId8"/>
    <p:sldId id="368" r:id="rId9"/>
    <p:sldId id="369" r:id="rId10"/>
    <p:sldId id="390" r:id="rId11"/>
    <p:sldId id="417" r:id="rId12"/>
    <p:sldId id="481" r:id="rId13"/>
    <p:sldId id="480" r:id="rId14"/>
    <p:sldId id="267" r:id="rId15"/>
    <p:sldId id="268" r:id="rId16"/>
    <p:sldId id="269" r:id="rId17"/>
    <p:sldId id="270" r:id="rId18"/>
    <p:sldId id="498"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思蜀" initials="刘思蜀" lastIdx="1" clrIdx="0"/>
  <p:cmAuthor id="2" name="郭 合英" initials="郭" lastIdx="1" clrIdx="1"/>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07CB"/>
    <a:srgbClr val="D0C6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69"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pic>
        <p:nvPicPr>
          <p:cNvPr id="12" name="图片 11" descr="水印"/>
          <p:cNvPicPr>
            <a:picLocks noChangeAspect="1"/>
          </p:cNvPicPr>
          <p:nvPr userDrawn="1"/>
        </p:nvPicPr>
        <p:blipFill>
          <a:blip r:embed="rId13"/>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7" Type="http://schemas.openxmlformats.org/officeDocument/2006/relationships/slideLayout" Target="../slideLayouts/slideLayout7.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3" Type="http://schemas.openxmlformats.org/officeDocument/2006/relationships/slideLayout" Target="../slideLayouts/slideLayout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990" y="285115"/>
            <a:ext cx="12145010" cy="6000750"/>
          </a:xfrm>
          <a:prstGeom prst="rect">
            <a:avLst/>
          </a:prstGeom>
          <a:noFill/>
        </p:spPr>
        <p:txBody>
          <a:bodyPr wrap="square" rtlCol="0">
            <a:spAutoFit/>
          </a:bodyPr>
          <a:p>
            <a:pPr fontAlgn="auto">
              <a:lnSpc>
                <a:spcPct val="100000"/>
              </a:lnSpc>
            </a:pPr>
            <a:r>
              <a:rPr lang="zh-CN" altLang="en-US" sz="3200"/>
              <a:t>假定你是学生会主席李华，学生会将面向交换生举行“China in my eyes”微电影作品展。请你根据提示写一则通知，主要内容包括:</a:t>
            </a:r>
            <a:endParaRPr lang="zh-CN" altLang="en-US" sz="3200"/>
          </a:p>
          <a:p>
            <a:pPr fontAlgn="auto">
              <a:lnSpc>
                <a:spcPct val="100000"/>
              </a:lnSpc>
            </a:pPr>
            <a:endParaRPr lang="zh-CN" altLang="en-US" sz="3200"/>
          </a:p>
          <a:p>
            <a:pPr fontAlgn="auto">
              <a:lnSpc>
                <a:spcPct val="100000"/>
              </a:lnSpc>
            </a:pPr>
            <a:r>
              <a:rPr lang="zh-CN" altLang="en-US" sz="3200"/>
              <a:t>1.活动介绍;</a:t>
            </a:r>
            <a:r>
              <a:rPr lang="en-US" altLang="zh-CN" sz="3200"/>
              <a:t> </a:t>
            </a:r>
            <a:r>
              <a:rPr lang="zh-CN" altLang="en-US" sz="3200"/>
              <a:t>2.截止时间;</a:t>
            </a:r>
            <a:r>
              <a:rPr lang="en-US" altLang="zh-CN" sz="3200"/>
              <a:t> </a:t>
            </a:r>
            <a:r>
              <a:rPr lang="zh-CN" altLang="en-US" sz="3200"/>
              <a:t>3.欢迎报名参加。</a:t>
            </a:r>
            <a:endParaRPr lang="zh-CN" altLang="en-US" sz="3200"/>
          </a:p>
          <a:p>
            <a:pPr fontAlgn="auto">
              <a:lnSpc>
                <a:spcPct val="100000"/>
              </a:lnSpc>
            </a:pPr>
            <a:endParaRPr lang="zh-CN" altLang="en-US" sz="3200"/>
          </a:p>
          <a:p>
            <a:pPr fontAlgn="auto">
              <a:lnSpc>
                <a:spcPct val="100000"/>
              </a:lnSpc>
            </a:pPr>
            <a:r>
              <a:rPr lang="zh-CN" altLang="en-US" sz="3200"/>
              <a:t>注意:</a:t>
            </a:r>
            <a:endParaRPr lang="zh-CN" altLang="en-US" sz="3200"/>
          </a:p>
          <a:p>
            <a:pPr fontAlgn="auto">
              <a:lnSpc>
                <a:spcPct val="100000"/>
              </a:lnSpc>
            </a:pPr>
            <a:r>
              <a:rPr lang="zh-CN" altLang="en-US" sz="3200"/>
              <a:t>1. 写作词数应为80左右;</a:t>
            </a:r>
            <a:endParaRPr lang="zh-CN" altLang="en-US" sz="3200"/>
          </a:p>
          <a:p>
            <a:pPr fontAlgn="auto">
              <a:lnSpc>
                <a:spcPct val="100000"/>
              </a:lnSpc>
            </a:pPr>
            <a:endParaRPr lang="zh-CN" altLang="en-US" sz="3200"/>
          </a:p>
          <a:p>
            <a:pPr fontAlgn="auto">
              <a:lnSpc>
                <a:spcPct val="100000"/>
              </a:lnSpc>
            </a:pPr>
            <a:r>
              <a:rPr lang="zh-CN" altLang="en-US" sz="3200"/>
              <a:t>2. 请按如下格式在答题卡的相应位置作答</a:t>
            </a:r>
            <a:endParaRPr lang="zh-CN" altLang="en-US" sz="3200"/>
          </a:p>
          <a:p>
            <a:pPr fontAlgn="auto">
              <a:lnSpc>
                <a:spcPct val="100000"/>
              </a:lnSpc>
            </a:pPr>
            <a:endParaRPr lang="zh-CN" altLang="en-US" sz="3200"/>
          </a:p>
          <a:p>
            <a:pPr fontAlgn="auto">
              <a:lnSpc>
                <a:spcPct val="100000"/>
              </a:lnSpc>
            </a:pPr>
            <a:r>
              <a:rPr lang="zh-CN" altLang="en-US" sz="3200"/>
              <a:t>参考词汇: 微电影microfilm</a:t>
            </a:r>
            <a:endParaRPr lang="zh-CN" altLang="en-US" sz="3200"/>
          </a:p>
          <a:p>
            <a:pPr fontAlgn="auto">
              <a:lnSpc>
                <a:spcPct val="100000"/>
              </a:lnSpc>
            </a:pPr>
            <a:endParaRPr lang="zh-C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8" name="Group 14"/>
          <p:cNvGrpSpPr/>
          <p:nvPr/>
        </p:nvGrpSpPr>
        <p:grpSpPr>
          <a:xfrm>
            <a:off x="111760" y="11239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charset="0"/>
              </a:endParaRPr>
            </a:p>
          </p:txBody>
        </p:sp>
      </p:grpSp>
      <p:sp>
        <p:nvSpPr>
          <p:cNvPr id="3" name="文本框 2"/>
          <p:cNvSpPr txBox="1"/>
          <p:nvPr/>
        </p:nvSpPr>
        <p:spPr>
          <a:xfrm>
            <a:off x="479425" y="5143500"/>
            <a:ext cx="2889885" cy="829945"/>
          </a:xfrm>
          <a:prstGeom prst="rect">
            <a:avLst/>
          </a:prstGeom>
          <a:noFill/>
          <a:ln w="38100" cmpd="sng">
            <a:solidFill>
              <a:schemeClr val="accent2"/>
            </a:solidFill>
            <a:prstDash val="solid"/>
          </a:ln>
        </p:spPr>
        <p:txBody>
          <a:bodyPr wrap="square" rtlCol="0" anchor="t">
            <a:spAutoFit/>
          </a:bodyPr>
          <a:p>
            <a:r>
              <a:rPr lang="en-US" altLang="zh-CN" sz="2400" b="1" dirty="0">
                <a:solidFill>
                  <a:schemeClr val="tx1"/>
                </a:solidFill>
                <a:latin typeface="Times New Roman" panose="02020603050405020304" charset="0"/>
                <a:cs typeface="Times New Roman" panose="02020603050405020304" charset="0"/>
                <a:sym typeface="+mn-ea"/>
              </a:rPr>
              <a:t>I knew about her as the Christmas witch.</a:t>
            </a:r>
            <a:endParaRPr lang="en-US" altLang="zh-CN" sz="2400" b="1" dirty="0">
              <a:solidFill>
                <a:schemeClr val="tx1"/>
              </a:solidFill>
              <a:latin typeface="Times New Roman" panose="02020603050405020304" charset="0"/>
              <a:cs typeface="Times New Roman" panose="02020603050405020304" charset="0"/>
              <a:sym typeface="+mn-ea"/>
            </a:endParaRPr>
          </a:p>
        </p:txBody>
      </p:sp>
      <p:sp>
        <p:nvSpPr>
          <p:cNvPr id="4" name="文本框 3"/>
          <p:cNvSpPr txBox="1"/>
          <p:nvPr/>
        </p:nvSpPr>
        <p:spPr>
          <a:xfrm>
            <a:off x="609600" y="4169410"/>
            <a:ext cx="3496310" cy="829945"/>
          </a:xfrm>
          <a:prstGeom prst="rect">
            <a:avLst/>
          </a:prstGeom>
          <a:noFill/>
          <a:ln w="38100" cmpd="sng">
            <a:solidFill>
              <a:schemeClr val="accent2"/>
            </a:solidFill>
            <a:prstDash val="solid"/>
          </a:ln>
        </p:spPr>
        <p:txBody>
          <a:bodyPr wrap="square" rtlCol="0" anchor="t">
            <a:spAutoFit/>
          </a:bodyPr>
          <a:p>
            <a:r>
              <a:rPr lang="en-US" altLang="zh-CN" sz="2400" b="1" dirty="0">
                <a:solidFill>
                  <a:schemeClr val="tx1"/>
                </a:solidFill>
                <a:latin typeface="Times New Roman" panose="02020603050405020304" charset="0"/>
                <a:cs typeface="Times New Roman" panose="02020603050405020304" charset="0"/>
                <a:sym typeface="+mn-ea"/>
              </a:rPr>
              <a:t>I had to deliver papers to her house.</a:t>
            </a:r>
            <a:endParaRPr lang="en-US" altLang="zh-CN" sz="2400" b="1" dirty="0">
              <a:solidFill>
                <a:schemeClr val="tx1"/>
              </a:solidFill>
              <a:latin typeface="Times New Roman" panose="02020603050405020304" charset="0"/>
              <a:cs typeface="Times New Roman" panose="02020603050405020304" charset="0"/>
              <a:sym typeface="+mn-ea"/>
            </a:endParaRPr>
          </a:p>
        </p:txBody>
      </p:sp>
      <p:sp>
        <p:nvSpPr>
          <p:cNvPr id="5" name="文本框 4"/>
          <p:cNvSpPr txBox="1"/>
          <p:nvPr/>
        </p:nvSpPr>
        <p:spPr>
          <a:xfrm>
            <a:off x="39370" y="2728595"/>
            <a:ext cx="4636770" cy="1198880"/>
          </a:xfrm>
          <a:prstGeom prst="rect">
            <a:avLst/>
          </a:prstGeom>
          <a:noFill/>
          <a:ln w="38100" cmpd="sng">
            <a:solidFill>
              <a:schemeClr val="accent2"/>
            </a:solidFill>
            <a:prstDash val="solid"/>
          </a:ln>
        </p:spPr>
        <p:txBody>
          <a:bodyPr wrap="square" rtlCol="0" anchor="ctr" anchorCtr="0">
            <a:spAutoFit/>
          </a:bodyPr>
          <a:p>
            <a:r>
              <a:rPr lang="en-US" altLang="zh-CN" sz="2400" b="1" dirty="0">
                <a:solidFill>
                  <a:schemeClr val="tx1"/>
                </a:solidFill>
                <a:latin typeface="Times New Roman" panose="02020603050405020304" charset="0"/>
                <a:cs typeface="Times New Roman" panose="02020603050405020304" charset="0"/>
                <a:sym typeface="+mn-ea"/>
              </a:rPr>
              <a:t>I fell down the stairs and sprained my ankle, unable to walk when delivering papers to her home.</a:t>
            </a:r>
            <a:endParaRPr lang="en-US" altLang="zh-CN" sz="2400" b="1" dirty="0">
              <a:solidFill>
                <a:schemeClr val="tx1"/>
              </a:solidFill>
              <a:latin typeface="Times New Roman" panose="02020603050405020304" charset="0"/>
              <a:cs typeface="Times New Roman" panose="02020603050405020304" charset="0"/>
              <a:sym typeface="+mn-ea"/>
            </a:endParaRPr>
          </a:p>
        </p:txBody>
      </p:sp>
      <p:sp>
        <p:nvSpPr>
          <p:cNvPr id="6" name="文本框 5"/>
          <p:cNvSpPr txBox="1"/>
          <p:nvPr/>
        </p:nvSpPr>
        <p:spPr>
          <a:xfrm>
            <a:off x="1741170" y="1722120"/>
            <a:ext cx="3496310" cy="829945"/>
          </a:xfrm>
          <a:prstGeom prst="rect">
            <a:avLst/>
          </a:prstGeom>
          <a:noFill/>
          <a:ln w="38100" cmpd="sng">
            <a:solidFill>
              <a:schemeClr val="accent2"/>
            </a:solidFill>
            <a:prstDash val="solid"/>
          </a:ln>
        </p:spPr>
        <p:txBody>
          <a:bodyPr wrap="square" rtlCol="0" anchor="t">
            <a:spAutoFit/>
          </a:bodyPr>
          <a:p>
            <a:r>
              <a:rPr lang="en-US" altLang="zh-CN" sz="2400" b="1" dirty="0">
                <a:solidFill>
                  <a:schemeClr val="tx1"/>
                </a:solidFill>
                <a:latin typeface="Times New Roman" panose="02020603050405020304" charset="0"/>
                <a:cs typeface="Times New Roman" panose="02020603050405020304" charset="0"/>
                <a:sym typeface="+mn-ea"/>
              </a:rPr>
              <a:t>I got into her house and was placed in a chair.</a:t>
            </a:r>
            <a:endParaRPr lang="en-US" altLang="zh-CN" sz="2400" b="1" dirty="0">
              <a:solidFill>
                <a:schemeClr val="tx1"/>
              </a:solidFill>
              <a:latin typeface="Times New Roman" panose="02020603050405020304" charset="0"/>
              <a:cs typeface="Times New Roman" panose="02020603050405020304" charset="0"/>
              <a:sym typeface="+mn-ea"/>
            </a:endParaRPr>
          </a:p>
        </p:txBody>
      </p:sp>
      <p:sp>
        <p:nvSpPr>
          <p:cNvPr id="7" name="文本框 6"/>
          <p:cNvSpPr txBox="1"/>
          <p:nvPr/>
        </p:nvSpPr>
        <p:spPr>
          <a:xfrm>
            <a:off x="4956175" y="750570"/>
            <a:ext cx="2995295" cy="829945"/>
          </a:xfrm>
          <a:prstGeom prst="rect">
            <a:avLst/>
          </a:prstGeom>
          <a:noFill/>
          <a:ln w="38100" cmpd="sng">
            <a:solidFill>
              <a:schemeClr val="accent2"/>
            </a:solidFill>
            <a:prstDash val="solid"/>
          </a:ln>
        </p:spPr>
        <p:txBody>
          <a:bodyPr wrap="square" rtlCol="0" anchor="t">
            <a:spAutoFit/>
          </a:bodyPr>
          <a:p>
            <a:r>
              <a:rPr lang="en-US" altLang="zh-CN" sz="2400" b="1" dirty="0">
                <a:solidFill>
                  <a:schemeClr val="tx1"/>
                </a:solidFill>
                <a:latin typeface="Times New Roman" panose="02020603050405020304" charset="0"/>
                <a:cs typeface="Times New Roman" panose="02020603050405020304" charset="0"/>
                <a:sym typeface="+mn-ea"/>
              </a:rPr>
              <a:t>I blurted out the next question. “Why?”</a:t>
            </a:r>
            <a:endParaRPr lang="en-US" altLang="zh-CN" sz="2400" b="1" dirty="0">
              <a:solidFill>
                <a:schemeClr val="tx1"/>
              </a:solidFill>
              <a:latin typeface="Times New Roman" panose="02020603050405020304" charset="0"/>
              <a:cs typeface="Times New Roman" panose="02020603050405020304" charset="0"/>
              <a:sym typeface="+mn-ea"/>
            </a:endParaRPr>
          </a:p>
        </p:txBody>
      </p:sp>
      <p:sp>
        <p:nvSpPr>
          <p:cNvPr id="16" name="文本框 15"/>
          <p:cNvSpPr txBox="1"/>
          <p:nvPr/>
        </p:nvSpPr>
        <p:spPr>
          <a:xfrm>
            <a:off x="1184275" y="218440"/>
            <a:ext cx="5981700" cy="521970"/>
          </a:xfrm>
          <a:prstGeom prst="rect">
            <a:avLst/>
          </a:prstGeom>
          <a:noFill/>
        </p:spPr>
        <p:txBody>
          <a:bodyPr wrap="none" rtlCol="0" anchor="t">
            <a:spAutoFit/>
          </a:bodyPr>
          <a:p>
            <a:r>
              <a:rPr lang="en-US" altLang="zh-CN" sz="2800" b="1" dirty="0">
                <a:solidFill>
                  <a:srgbClr val="FF0000"/>
                </a:solidFill>
                <a:latin typeface="Arial Black" panose="020B0A04020102020204" charset="0"/>
                <a:cs typeface="Arial Black" panose="020B0A04020102020204" charset="0"/>
                <a:sym typeface="+mn-ea"/>
              </a:rPr>
              <a:t>Read for the plot and emotion</a:t>
            </a:r>
            <a:endParaRPr lang="en-US" altLang="zh-CN" sz="2800" b="1" dirty="0">
              <a:solidFill>
                <a:srgbClr val="FF0000"/>
              </a:solidFill>
              <a:latin typeface="Arial Black" panose="020B0A04020102020204" charset="0"/>
              <a:cs typeface="Arial Black" panose="020B0A04020102020204" charset="0"/>
              <a:sym typeface="+mn-ea"/>
            </a:endParaRPr>
          </a:p>
        </p:txBody>
      </p:sp>
      <p:cxnSp>
        <p:nvCxnSpPr>
          <p:cNvPr id="11" name="直接箭头连接符 10"/>
          <p:cNvCxnSpPr/>
          <p:nvPr/>
        </p:nvCxnSpPr>
        <p:spPr>
          <a:xfrm flipV="1">
            <a:off x="369570" y="6169025"/>
            <a:ext cx="3430905" cy="5080"/>
          </a:xfrm>
          <a:prstGeom prst="straightConnector1">
            <a:avLst/>
          </a:prstGeom>
          <a:ln w="34925">
            <a:solidFill>
              <a:srgbClr val="0707CB"/>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630930" y="1639570"/>
            <a:ext cx="2063115" cy="4470400"/>
          </a:xfrm>
          <a:prstGeom prst="straightConnector1">
            <a:avLst/>
          </a:prstGeom>
          <a:ln w="38100">
            <a:solidFill>
              <a:srgbClr val="0707CB"/>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466965" y="1623695"/>
            <a:ext cx="1804670" cy="3778885"/>
          </a:xfrm>
          <a:prstGeom prst="straightConnector1">
            <a:avLst/>
          </a:prstGeom>
          <a:ln w="34925">
            <a:solidFill>
              <a:srgbClr val="0707CB"/>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831590" y="1635125"/>
            <a:ext cx="2073275" cy="45383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76090" y="5233035"/>
            <a:ext cx="2279015" cy="829945"/>
          </a:xfrm>
          <a:prstGeom prst="rect">
            <a:avLst/>
          </a:prstGeom>
          <a:solidFill>
            <a:schemeClr val="accent1">
              <a:lumMod val="40000"/>
              <a:lumOff val="60000"/>
            </a:schemeClr>
          </a:solidFill>
          <a:ln w="38100" cmpd="sng">
            <a:solidFill>
              <a:schemeClr val="accent2"/>
            </a:solidFill>
            <a:prstDash val="solid"/>
          </a:ln>
        </p:spPr>
        <p:txBody>
          <a:bodyPr wrap="square" rtlCol="0" anchor="t">
            <a:spAutoFit/>
          </a:bodyPr>
          <a:p>
            <a:r>
              <a:rPr lang="en-US" altLang="zh-CN" sz="2400" b="1" dirty="0">
                <a:solidFill>
                  <a:schemeClr val="tx1"/>
                </a:solidFill>
                <a:latin typeface="Times New Roman" panose="02020603050405020304" charset="0"/>
                <a:cs typeface="Times New Roman" panose="02020603050405020304" charset="0"/>
                <a:sym typeface="+mn-ea"/>
              </a:rPr>
              <a:t>never to go near her house</a:t>
            </a:r>
            <a:endParaRPr lang="en-US" altLang="zh-CN" sz="2400" b="1" dirty="0">
              <a:solidFill>
                <a:schemeClr val="tx1"/>
              </a:solidFill>
              <a:latin typeface="Times New Roman" panose="02020603050405020304" charset="0"/>
              <a:cs typeface="Times New Roman" panose="02020603050405020304" charset="0"/>
              <a:sym typeface="+mn-ea"/>
            </a:endParaRPr>
          </a:p>
        </p:txBody>
      </p:sp>
      <p:sp>
        <p:nvSpPr>
          <p:cNvPr id="21" name="文本框 20"/>
          <p:cNvSpPr txBox="1"/>
          <p:nvPr/>
        </p:nvSpPr>
        <p:spPr>
          <a:xfrm>
            <a:off x="4276090" y="5233035"/>
            <a:ext cx="2279015" cy="829945"/>
          </a:xfrm>
          <a:prstGeom prst="rect">
            <a:avLst/>
          </a:prstGeom>
          <a:solidFill>
            <a:schemeClr val="accent6">
              <a:lumMod val="40000"/>
              <a:lumOff val="60000"/>
            </a:schemeClr>
          </a:solidFill>
          <a:ln w="38100" cmpd="sng">
            <a:solidFill>
              <a:schemeClr val="accent2"/>
            </a:solidFill>
            <a:prstDash val="solid"/>
          </a:ln>
        </p:spPr>
        <p:txBody>
          <a:bodyPr wrap="square" rtlCol="0" anchor="t">
            <a:spAutoFit/>
          </a:bodyPr>
          <a:p>
            <a:r>
              <a:rPr lang="en-US" altLang="zh-CN" sz="2400" b="1" dirty="0">
                <a:solidFill>
                  <a:srgbClr val="FF0000"/>
                </a:solidFill>
                <a:latin typeface="Times New Roman" panose="02020603050405020304" charset="0"/>
                <a:cs typeface="Times New Roman" panose="02020603050405020304" charset="0"/>
                <a:sym typeface="+mn-ea"/>
              </a:rPr>
              <a:t>frightened/ scared</a:t>
            </a:r>
            <a:endParaRPr lang="en-US" altLang="zh-CN" sz="2400" b="1" dirty="0">
              <a:solidFill>
                <a:srgbClr val="FF0000"/>
              </a:solidFill>
              <a:latin typeface="Times New Roman" panose="02020603050405020304" charset="0"/>
              <a:cs typeface="Times New Roman" panose="02020603050405020304" charset="0"/>
              <a:sym typeface="+mn-ea"/>
            </a:endParaRPr>
          </a:p>
        </p:txBody>
      </p:sp>
      <p:sp>
        <p:nvSpPr>
          <p:cNvPr id="22" name="TextBox 21"/>
          <p:cNvSpPr txBox="1"/>
          <p:nvPr/>
        </p:nvSpPr>
        <p:spPr>
          <a:xfrm>
            <a:off x="344170" y="6284595"/>
            <a:ext cx="3160395" cy="460375"/>
          </a:xfrm>
          <a:prstGeom prst="rect">
            <a:avLst/>
          </a:prstGeom>
          <a:solidFill>
            <a:srgbClr val="FFFF00"/>
          </a:solidFill>
        </p:spPr>
        <p:txBody>
          <a:bodyPr wrap="square" rtlCol="0">
            <a:spAutoFit/>
          </a:bodyPr>
          <a:p>
            <a:r>
              <a:rPr lang="en-US" altLang="zh-CN" sz="2400" b="1" dirty="0"/>
              <a:t>Background/Beginning</a:t>
            </a:r>
            <a:endParaRPr lang="en-US" altLang="zh-CN" b="1" dirty="0">
              <a:gradFill>
                <a:gsLst>
                  <a:gs pos="0">
                    <a:srgbClr val="14CD68"/>
                  </a:gs>
                  <a:gs pos="100000">
                    <a:srgbClr val="035C7D"/>
                  </a:gs>
                </a:gsLst>
                <a:lin scaled="0"/>
              </a:gradFill>
              <a:latin typeface="Arial Narrow" panose="020B0606020202030204" charset="0"/>
              <a:cs typeface="Arial Narrow" panose="020B0606020202030204" charset="0"/>
            </a:endParaRPr>
          </a:p>
        </p:txBody>
      </p:sp>
      <p:sp>
        <p:nvSpPr>
          <p:cNvPr id="23" name="TextBox 19"/>
          <p:cNvSpPr txBox="1"/>
          <p:nvPr/>
        </p:nvSpPr>
        <p:spPr>
          <a:xfrm>
            <a:off x="25400" y="1085215"/>
            <a:ext cx="1891665" cy="460375"/>
          </a:xfrm>
          <a:prstGeom prst="rect">
            <a:avLst/>
          </a:prstGeom>
          <a:solidFill>
            <a:srgbClr val="FFFF00"/>
          </a:solidFill>
        </p:spPr>
        <p:txBody>
          <a:bodyPr wrap="square" rtlCol="0">
            <a:spAutoFit/>
          </a:bodyPr>
          <a:p>
            <a:pPr algn="ctr"/>
            <a:r>
              <a:rPr lang="en-US" altLang="zh-CN" sz="2400" b="1" dirty="0"/>
              <a:t>Rising Action</a:t>
            </a:r>
            <a:endParaRPr lang="en-US" altLang="zh-CN" b="1" dirty="0">
              <a:gradFill>
                <a:gsLst>
                  <a:gs pos="0">
                    <a:srgbClr val="14CD68"/>
                  </a:gs>
                  <a:gs pos="100000">
                    <a:srgbClr val="0B6E38"/>
                  </a:gs>
                </a:gsLst>
                <a:lin scaled="0"/>
              </a:gradFill>
            </a:endParaRPr>
          </a:p>
        </p:txBody>
      </p:sp>
      <p:sp>
        <p:nvSpPr>
          <p:cNvPr id="24" name="TextBox 20"/>
          <p:cNvSpPr txBox="1"/>
          <p:nvPr/>
        </p:nvSpPr>
        <p:spPr>
          <a:xfrm>
            <a:off x="3369310" y="912495"/>
            <a:ext cx="1376680" cy="460375"/>
          </a:xfrm>
          <a:prstGeom prst="rect">
            <a:avLst/>
          </a:prstGeom>
          <a:solidFill>
            <a:srgbClr val="FFFF00"/>
          </a:solidFill>
        </p:spPr>
        <p:txBody>
          <a:bodyPr wrap="square" rtlCol="0">
            <a:spAutoFit/>
          </a:bodyPr>
          <a:p>
            <a:pPr algn="ctr"/>
            <a:r>
              <a:rPr lang="en-US" altLang="zh-CN" sz="2400" b="1" dirty="0"/>
              <a:t>Climax</a:t>
            </a:r>
            <a:endParaRPr lang="en-US" altLang="zh-CN" b="1" dirty="0">
              <a:gradFill>
                <a:gsLst>
                  <a:gs pos="0">
                    <a:srgbClr val="14CD68"/>
                  </a:gs>
                  <a:gs pos="100000">
                    <a:srgbClr val="0B6E38"/>
                  </a:gs>
                </a:gsLst>
                <a:lin scaled="0"/>
              </a:gradFill>
            </a:endParaRPr>
          </a:p>
        </p:txBody>
      </p:sp>
      <p:sp>
        <p:nvSpPr>
          <p:cNvPr id="25" name="文本框 24"/>
          <p:cNvSpPr txBox="1"/>
          <p:nvPr/>
        </p:nvSpPr>
        <p:spPr>
          <a:xfrm>
            <a:off x="4745990" y="4169410"/>
            <a:ext cx="1494790" cy="829945"/>
          </a:xfrm>
          <a:prstGeom prst="rect">
            <a:avLst/>
          </a:prstGeom>
          <a:solidFill>
            <a:schemeClr val="accent6">
              <a:lumMod val="40000"/>
              <a:lumOff val="60000"/>
            </a:schemeClr>
          </a:solidFill>
          <a:ln w="38100" cmpd="sng">
            <a:solidFill>
              <a:schemeClr val="accent2"/>
            </a:solidFill>
            <a:prstDash val="solid"/>
          </a:ln>
        </p:spPr>
        <p:txBody>
          <a:bodyPr wrap="square" rtlCol="0" anchor="ctr" anchorCtr="0">
            <a:spAutoFit/>
          </a:bodyPr>
          <a:p>
            <a:pPr algn="l"/>
            <a:r>
              <a:rPr lang="en-US" altLang="zh-CN" sz="2400" b="1" dirty="0">
                <a:solidFill>
                  <a:srgbClr val="FF0000"/>
                </a:solidFill>
                <a:latin typeface="Times New Roman" panose="02020603050405020304" charset="0"/>
                <a:cs typeface="Times New Roman" panose="02020603050405020304" charset="0"/>
                <a:sym typeface="+mn-ea"/>
              </a:rPr>
              <a:t>unwilling/upset</a:t>
            </a:r>
            <a:endParaRPr lang="en-US" altLang="zh-CN" sz="2400" b="1" dirty="0">
              <a:solidFill>
                <a:srgbClr val="FF0000"/>
              </a:solidFill>
              <a:latin typeface="Times New Roman" panose="02020603050405020304" charset="0"/>
              <a:cs typeface="Times New Roman" panose="02020603050405020304" charset="0"/>
              <a:sym typeface="+mn-ea"/>
            </a:endParaRPr>
          </a:p>
        </p:txBody>
      </p:sp>
      <p:sp>
        <p:nvSpPr>
          <p:cNvPr id="26" name="文本框 25"/>
          <p:cNvSpPr txBox="1"/>
          <p:nvPr/>
        </p:nvSpPr>
        <p:spPr>
          <a:xfrm>
            <a:off x="5314315" y="3105785"/>
            <a:ext cx="2279015" cy="829945"/>
          </a:xfrm>
          <a:prstGeom prst="rect">
            <a:avLst/>
          </a:prstGeom>
          <a:solidFill>
            <a:schemeClr val="accent6">
              <a:lumMod val="40000"/>
              <a:lumOff val="60000"/>
            </a:schemeClr>
          </a:solidFill>
          <a:ln w="38100" cmpd="sng">
            <a:solidFill>
              <a:schemeClr val="accent2"/>
            </a:solidFill>
            <a:prstDash val="solid"/>
          </a:ln>
        </p:spPr>
        <p:txBody>
          <a:bodyPr wrap="square" rtlCol="0" anchor="t">
            <a:spAutoFit/>
          </a:bodyPr>
          <a:p>
            <a:r>
              <a:rPr lang="en-US" altLang="zh-CN" sz="2400" b="1" dirty="0">
                <a:solidFill>
                  <a:srgbClr val="FF0000"/>
                </a:solidFill>
                <a:latin typeface="Times New Roman" panose="02020603050405020304" charset="0"/>
                <a:cs typeface="Times New Roman" panose="02020603050405020304" charset="0"/>
                <a:sym typeface="+mn-ea"/>
              </a:rPr>
              <a:t>anxious</a:t>
            </a:r>
            <a:r>
              <a:rPr lang="en-US" altLang="zh-CN" sz="2400" b="1" dirty="0">
                <a:solidFill>
                  <a:srgbClr val="FF0000"/>
                </a:solidFill>
                <a:latin typeface="Times New Roman" panose="02020603050405020304" charset="0"/>
                <a:cs typeface="Times New Roman" panose="02020603050405020304" charset="0"/>
                <a:sym typeface="+mn-ea"/>
              </a:rPr>
              <a:t>/ </a:t>
            </a:r>
            <a:endParaRPr lang="en-US" altLang="zh-CN" sz="2400" b="1" dirty="0">
              <a:solidFill>
                <a:srgbClr val="FF0000"/>
              </a:solidFill>
              <a:latin typeface="Times New Roman" panose="02020603050405020304" charset="0"/>
              <a:cs typeface="Times New Roman" panose="02020603050405020304" charset="0"/>
              <a:sym typeface="+mn-ea"/>
            </a:endParaRPr>
          </a:p>
          <a:p>
            <a:r>
              <a:rPr lang="en-US" altLang="zh-CN" sz="2400" b="1" dirty="0">
                <a:solidFill>
                  <a:srgbClr val="FF0000"/>
                </a:solidFill>
                <a:latin typeface="Times New Roman" panose="02020603050405020304" charset="0"/>
                <a:cs typeface="Times New Roman" panose="02020603050405020304" charset="0"/>
                <a:sym typeface="+mn-ea"/>
              </a:rPr>
              <a:t>worried/uneasy</a:t>
            </a:r>
            <a:endParaRPr lang="en-US" altLang="zh-CN" sz="2400" b="1" dirty="0">
              <a:solidFill>
                <a:srgbClr val="FF0000"/>
              </a:solidFill>
              <a:latin typeface="Times New Roman" panose="02020603050405020304" charset="0"/>
              <a:cs typeface="Times New Roman" panose="02020603050405020304" charset="0"/>
              <a:sym typeface="+mn-ea"/>
            </a:endParaRPr>
          </a:p>
        </p:txBody>
      </p:sp>
      <p:sp>
        <p:nvSpPr>
          <p:cNvPr id="27" name="文本框 26"/>
          <p:cNvSpPr txBox="1"/>
          <p:nvPr/>
        </p:nvSpPr>
        <p:spPr>
          <a:xfrm>
            <a:off x="5772785" y="2002155"/>
            <a:ext cx="1827530" cy="681355"/>
          </a:xfrm>
          <a:prstGeom prst="rect">
            <a:avLst/>
          </a:prstGeom>
          <a:solidFill>
            <a:schemeClr val="accent6">
              <a:lumMod val="40000"/>
              <a:lumOff val="60000"/>
            </a:schemeClr>
          </a:solidFill>
          <a:ln w="38100" cmpd="sng">
            <a:solidFill>
              <a:schemeClr val="accent2"/>
            </a:solidFill>
            <a:prstDash val="solid"/>
          </a:ln>
        </p:spPr>
        <p:txBody>
          <a:bodyPr wrap="square" rtlCol="0" anchor="t">
            <a:spAutoFit/>
          </a:bodyPr>
          <a:p>
            <a:pPr algn="l">
              <a:lnSpc>
                <a:spcPct val="80000"/>
              </a:lnSpc>
              <a:spcBef>
                <a:spcPts val="0"/>
              </a:spcBef>
              <a:spcAft>
                <a:spcPts val="0"/>
              </a:spcAft>
            </a:pPr>
            <a:r>
              <a:rPr lang="en-US" altLang="zh-CN" sz="2400" b="1" dirty="0">
                <a:solidFill>
                  <a:srgbClr val="FF0000"/>
                </a:solidFill>
                <a:latin typeface="Times New Roman" panose="02020603050405020304" charset="0"/>
                <a:cs typeface="Times New Roman" panose="02020603050405020304" charset="0"/>
                <a:sym typeface="+mn-ea"/>
              </a:rPr>
              <a:t>relaxed/</a:t>
            </a:r>
            <a:endParaRPr lang="en-US" altLang="zh-CN" sz="2400" b="1" dirty="0">
              <a:solidFill>
                <a:srgbClr val="FF0000"/>
              </a:solidFill>
              <a:latin typeface="Times New Roman" panose="02020603050405020304" charset="0"/>
              <a:cs typeface="Times New Roman" panose="02020603050405020304" charset="0"/>
              <a:sym typeface="+mn-ea"/>
            </a:endParaRPr>
          </a:p>
          <a:p>
            <a:pPr>
              <a:lnSpc>
                <a:spcPct val="80000"/>
              </a:lnSpc>
              <a:spcBef>
                <a:spcPts val="0"/>
              </a:spcBef>
              <a:spcAft>
                <a:spcPts val="0"/>
              </a:spcAft>
            </a:pPr>
            <a:r>
              <a:rPr lang="en-US" altLang="zh-CN" sz="2400" b="1" dirty="0">
                <a:solidFill>
                  <a:srgbClr val="FF0000"/>
                </a:solidFill>
                <a:latin typeface="Times New Roman" panose="02020603050405020304" charset="0"/>
                <a:cs typeface="Times New Roman" panose="02020603050405020304" charset="0"/>
                <a:sym typeface="+mn-ea"/>
              </a:rPr>
              <a:t>embrassmed</a:t>
            </a:r>
            <a:endParaRPr lang="en-US" altLang="zh-CN" sz="2400" b="1" dirty="0">
              <a:solidFill>
                <a:srgbClr val="FF0000"/>
              </a:solidFill>
              <a:latin typeface="Times New Roman" panose="02020603050405020304" charset="0"/>
              <a:cs typeface="Times New Roman" panose="02020603050405020304" charset="0"/>
              <a:sym typeface="+mn-ea"/>
            </a:endParaRPr>
          </a:p>
        </p:txBody>
      </p:sp>
      <p:sp>
        <p:nvSpPr>
          <p:cNvPr id="28" name="文本框 27"/>
          <p:cNvSpPr txBox="1"/>
          <p:nvPr/>
        </p:nvSpPr>
        <p:spPr>
          <a:xfrm>
            <a:off x="8035290" y="913130"/>
            <a:ext cx="1259205" cy="460375"/>
          </a:xfrm>
          <a:prstGeom prst="rect">
            <a:avLst/>
          </a:prstGeom>
          <a:solidFill>
            <a:schemeClr val="accent6">
              <a:lumMod val="40000"/>
              <a:lumOff val="60000"/>
            </a:schemeClr>
          </a:solidFill>
          <a:ln w="38100" cmpd="sng">
            <a:solidFill>
              <a:schemeClr val="accent2"/>
            </a:solidFill>
            <a:prstDash val="solid"/>
          </a:ln>
        </p:spPr>
        <p:txBody>
          <a:bodyPr wrap="square" rtlCol="0" anchor="ctr" anchorCtr="0">
            <a:spAutoFit/>
          </a:bodyPr>
          <a:p>
            <a:r>
              <a:rPr lang="en-US" altLang="zh-CN" sz="2400" b="1" dirty="0">
                <a:solidFill>
                  <a:srgbClr val="FF0000"/>
                </a:solidFill>
                <a:latin typeface="Times New Roman" panose="02020603050405020304" charset="0"/>
                <a:cs typeface="Times New Roman" panose="02020603050405020304" charset="0"/>
                <a:sym typeface="+mn-ea"/>
              </a:rPr>
              <a:t>curious</a:t>
            </a:r>
            <a:endParaRPr lang="en-US" altLang="zh-CN" sz="2400" b="1" dirty="0">
              <a:solidFill>
                <a:srgbClr val="FF0000"/>
              </a:solidFill>
              <a:latin typeface="Times New Roman" panose="02020603050405020304" charset="0"/>
              <a:cs typeface="Times New Roman" panose="02020603050405020304" charset="0"/>
              <a:sym typeface="+mn-ea"/>
            </a:endParaRPr>
          </a:p>
        </p:txBody>
      </p:sp>
      <p:sp>
        <p:nvSpPr>
          <p:cNvPr id="29" name="TextBox 18"/>
          <p:cNvSpPr txBox="1"/>
          <p:nvPr/>
        </p:nvSpPr>
        <p:spPr>
          <a:xfrm>
            <a:off x="8228965" y="2091690"/>
            <a:ext cx="2054860" cy="460375"/>
          </a:xfrm>
          <a:prstGeom prst="rect">
            <a:avLst/>
          </a:prstGeom>
          <a:solidFill>
            <a:srgbClr val="FFFF00"/>
          </a:solidFill>
        </p:spPr>
        <p:txBody>
          <a:bodyPr wrap="square" rtlCol="0">
            <a:spAutoFit/>
          </a:bodyPr>
          <a:p>
            <a:pPr algn="ctr"/>
            <a:r>
              <a:rPr lang="en-US" altLang="zh-CN" sz="2400" b="1" dirty="0"/>
              <a:t>Falling  Action</a:t>
            </a:r>
            <a:endParaRPr lang="en-US" sz="2000" b="1" dirty="0">
              <a:gradFill>
                <a:gsLst>
                  <a:gs pos="0">
                    <a:srgbClr val="14CD68"/>
                  </a:gs>
                  <a:gs pos="100000">
                    <a:srgbClr val="0B6E38"/>
                  </a:gs>
                </a:gsLst>
                <a:lin scaled="0"/>
              </a:gradFill>
              <a:cs typeface="+mn-lt"/>
              <a:sym typeface="+mn-ea"/>
            </a:endParaRPr>
          </a:p>
        </p:txBody>
      </p:sp>
      <p:sp>
        <p:nvSpPr>
          <p:cNvPr id="30" name="TextBox 18"/>
          <p:cNvSpPr txBox="1"/>
          <p:nvPr/>
        </p:nvSpPr>
        <p:spPr>
          <a:xfrm>
            <a:off x="8590280" y="2728595"/>
            <a:ext cx="3417570" cy="1014730"/>
          </a:xfrm>
          <a:prstGeom prst="rect">
            <a:avLst/>
          </a:prstGeom>
          <a:solidFill>
            <a:schemeClr val="accent2">
              <a:lumMod val="20000"/>
              <a:lumOff val="80000"/>
            </a:schemeClr>
          </a:solidFill>
        </p:spPr>
        <p:txBody>
          <a:bodyPr wrap="square" rtlCol="0">
            <a:spAutoFit/>
          </a:bodyPr>
          <a:p>
            <a:r>
              <a:rPr lang="en-US" altLang="zh-CN" dirty="0"/>
              <a:t> Para1: </a:t>
            </a:r>
            <a:r>
              <a:rPr lang="en-US" altLang="zh-CN" dirty="0">
                <a:solidFill>
                  <a:srgbClr val="00B050"/>
                </a:solidFill>
              </a:rPr>
              <a:t> </a:t>
            </a:r>
            <a:r>
              <a:rPr lang="en-US" sz="2000" b="1">
                <a:gradFill>
                  <a:gsLst>
                    <a:gs pos="0">
                      <a:srgbClr val="14CD68"/>
                    </a:gs>
                    <a:gs pos="100000">
                      <a:srgbClr val="0B6E38"/>
                    </a:gs>
                  </a:gsLst>
                  <a:lin scaled="0"/>
                </a:gradFill>
                <a:cs typeface="+mn-lt"/>
                <a:sym typeface="+mn-ea"/>
              </a:rPr>
              <a:t>It was because of my son, Anthony, who died in the war,” said Mrs. Wright.</a:t>
            </a:r>
            <a:endParaRPr lang="en-US" sz="2000" b="1" dirty="0">
              <a:gradFill>
                <a:gsLst>
                  <a:gs pos="0">
                    <a:srgbClr val="14CD68"/>
                  </a:gs>
                  <a:gs pos="100000">
                    <a:srgbClr val="0B6E38"/>
                  </a:gs>
                </a:gsLst>
                <a:lin scaled="0"/>
              </a:gradFill>
              <a:cs typeface="+mn-lt"/>
              <a:sym typeface="+mn-ea"/>
            </a:endParaRPr>
          </a:p>
        </p:txBody>
      </p:sp>
      <p:sp>
        <p:nvSpPr>
          <p:cNvPr id="31" name="TextBox 24"/>
          <p:cNvSpPr txBox="1"/>
          <p:nvPr/>
        </p:nvSpPr>
        <p:spPr>
          <a:xfrm>
            <a:off x="5694045" y="6257290"/>
            <a:ext cx="2896235" cy="583565"/>
          </a:xfrm>
          <a:prstGeom prst="rect">
            <a:avLst/>
          </a:prstGeom>
          <a:noFill/>
        </p:spPr>
        <p:txBody>
          <a:bodyPr wrap="square" rtlCol="0">
            <a:spAutoFit/>
          </a:bodyPr>
          <a:p>
            <a:r>
              <a:rPr lang="en-US" altLang="zh-CN" sz="3200" b="1" dirty="0">
                <a:solidFill>
                  <a:srgbClr val="0707CB"/>
                </a:solidFill>
              </a:rPr>
              <a:t>Story Mountain</a:t>
            </a:r>
            <a:endParaRPr lang="en-US" altLang="zh-CN" sz="3200" b="1" dirty="0">
              <a:solidFill>
                <a:srgbClr val="0707CB"/>
              </a:solidFill>
            </a:endParaRPr>
          </a:p>
        </p:txBody>
      </p:sp>
      <p:cxnSp>
        <p:nvCxnSpPr>
          <p:cNvPr id="32" name="直接箭头连接符 31"/>
          <p:cNvCxnSpPr/>
          <p:nvPr/>
        </p:nvCxnSpPr>
        <p:spPr>
          <a:xfrm flipV="1">
            <a:off x="9271635" y="5445760"/>
            <a:ext cx="2537460" cy="11430"/>
          </a:xfrm>
          <a:prstGeom prst="straightConnector1">
            <a:avLst/>
          </a:prstGeom>
          <a:ln w="34925">
            <a:solidFill>
              <a:srgbClr val="0707CB"/>
            </a:solidFill>
            <a:tailEnd type="arrow"/>
          </a:ln>
        </p:spPr>
        <p:style>
          <a:lnRef idx="1">
            <a:schemeClr val="accent1"/>
          </a:lnRef>
          <a:fillRef idx="0">
            <a:schemeClr val="accent1"/>
          </a:fillRef>
          <a:effectRef idx="0">
            <a:schemeClr val="accent1"/>
          </a:effectRef>
          <a:fontRef idx="minor">
            <a:schemeClr val="tx1"/>
          </a:fontRef>
        </p:style>
      </p:cxnSp>
      <p:sp>
        <p:nvSpPr>
          <p:cNvPr id="33" name="TextBox 21"/>
          <p:cNvSpPr txBox="1"/>
          <p:nvPr/>
        </p:nvSpPr>
        <p:spPr>
          <a:xfrm>
            <a:off x="9801225" y="5602605"/>
            <a:ext cx="1176020" cy="460375"/>
          </a:xfrm>
          <a:prstGeom prst="rect">
            <a:avLst/>
          </a:prstGeom>
          <a:solidFill>
            <a:srgbClr val="FFFF00"/>
          </a:solidFill>
        </p:spPr>
        <p:txBody>
          <a:bodyPr wrap="square" rtlCol="0">
            <a:spAutoFit/>
          </a:bodyPr>
          <a:p>
            <a:r>
              <a:rPr lang="en-US" altLang="zh-CN" sz="2400" b="1" dirty="0"/>
              <a:t>Ending</a:t>
            </a:r>
            <a:endParaRPr lang="en-US" altLang="zh-CN" b="1" dirty="0">
              <a:gradFill>
                <a:gsLst>
                  <a:gs pos="0">
                    <a:srgbClr val="14CD68"/>
                  </a:gs>
                  <a:gs pos="100000">
                    <a:srgbClr val="035C7D"/>
                  </a:gs>
                </a:gsLst>
                <a:lin scaled="0"/>
              </a:gradFill>
              <a:latin typeface="Arial Narrow" panose="020B0606020202030204" charset="0"/>
              <a:cs typeface="Arial Narrow" panose="020B0606020202030204" charset="0"/>
            </a:endParaRPr>
          </a:p>
        </p:txBody>
      </p:sp>
      <p:sp>
        <p:nvSpPr>
          <p:cNvPr id="34" name="TextBox 22"/>
          <p:cNvSpPr txBox="1"/>
          <p:nvPr/>
        </p:nvSpPr>
        <p:spPr>
          <a:xfrm>
            <a:off x="9357995" y="4387850"/>
            <a:ext cx="2364105" cy="1014730"/>
          </a:xfrm>
          <a:prstGeom prst="rect">
            <a:avLst/>
          </a:prstGeom>
          <a:solidFill>
            <a:schemeClr val="accent2">
              <a:lumMod val="20000"/>
              <a:lumOff val="80000"/>
            </a:schemeClr>
          </a:solidFill>
        </p:spPr>
        <p:txBody>
          <a:bodyPr wrap="square" rtlCol="0">
            <a:spAutoFit/>
          </a:bodyPr>
          <a:p>
            <a:pPr algn="l"/>
            <a:r>
              <a:rPr lang="en-US" altLang="zh-CN" dirty="0"/>
              <a:t>Parag2:</a:t>
            </a:r>
            <a:r>
              <a:rPr lang="en-US" altLang="zh-CN" b="1" dirty="0">
                <a:solidFill>
                  <a:schemeClr val="accent6">
                    <a:lumMod val="50000"/>
                  </a:schemeClr>
                </a:solidFill>
              </a:rPr>
              <a:t> </a:t>
            </a:r>
            <a:r>
              <a:rPr lang="en-US" sz="2000" b="1">
                <a:gradFill>
                  <a:gsLst>
                    <a:gs pos="0">
                      <a:srgbClr val="14CD68"/>
                    </a:gs>
                    <a:gs pos="100000">
                      <a:srgbClr val="0B6E38"/>
                    </a:gs>
                  </a:gsLst>
                  <a:lin scaled="0"/>
                </a:gradFill>
                <a:latin typeface="Calibri" panose="020F0502020204030204" charset="0"/>
                <a:cs typeface="Calibri" panose="020F0502020204030204" charset="0"/>
                <a:sym typeface="+mn-ea"/>
              </a:rPr>
              <a:t>The doorbell rang and my mother arrived.</a:t>
            </a:r>
            <a:endParaRPr lang="en-US" sz="2000" b="1" dirty="0">
              <a:gradFill>
                <a:gsLst>
                  <a:gs pos="0">
                    <a:srgbClr val="14CD68"/>
                  </a:gs>
                  <a:gs pos="100000">
                    <a:srgbClr val="0B6E38"/>
                  </a:gs>
                </a:gsLst>
                <a:lin scaled="0"/>
              </a:gradFill>
              <a:latin typeface="Calibri" panose="020F0502020204030204" charset="0"/>
              <a:cs typeface="Calibri" panose="020F0502020204030204" charset="0"/>
              <a:sym typeface="+mn-ea"/>
            </a:endParaRPr>
          </a:p>
        </p:txBody>
      </p:sp>
      <p:sp>
        <p:nvSpPr>
          <p:cNvPr id="35" name="文本框 34"/>
          <p:cNvSpPr txBox="1"/>
          <p:nvPr/>
        </p:nvSpPr>
        <p:spPr>
          <a:xfrm>
            <a:off x="1184275" y="4933950"/>
            <a:ext cx="9968230" cy="1124585"/>
          </a:xfrm>
          <a:prstGeom prst="rect">
            <a:avLst/>
          </a:prstGeom>
          <a:solidFill>
            <a:schemeClr val="accent4">
              <a:lumMod val="40000"/>
              <a:lumOff val="60000"/>
            </a:schemeClr>
          </a:solidFill>
        </p:spPr>
        <p:txBody>
          <a:bodyPr wrap="square" rtlCol="0" anchor="ctr" anchorCtr="0">
            <a:spAutoFit/>
          </a:bodyPr>
          <a:p>
            <a:pPr fontAlgn="ctr">
              <a:lnSpc>
                <a:spcPct val="120000"/>
              </a:lnSpc>
            </a:pPr>
            <a:r>
              <a:rPr lang="en-US" altLang="zh-CN" sz="2800" dirty="0">
                <a:solidFill>
                  <a:srgbClr val="0707CB"/>
                </a:solidFill>
                <a:latin typeface="Arial Black" panose="020B0A04020102020204" charset="0"/>
                <a:cs typeface="Arial Black" panose="020B0A04020102020204" charset="0"/>
              </a:rPr>
              <a:t>What’s the real reason for leaving her Christmas</a:t>
            </a:r>
            <a:endParaRPr lang="en-US" altLang="zh-CN" sz="2800" dirty="0">
              <a:solidFill>
                <a:srgbClr val="0707CB"/>
              </a:solidFill>
              <a:latin typeface="Arial Black" panose="020B0A04020102020204" charset="0"/>
              <a:cs typeface="Arial Black" panose="020B0A04020102020204" charset="0"/>
            </a:endParaRPr>
          </a:p>
          <a:p>
            <a:pPr fontAlgn="ctr">
              <a:lnSpc>
                <a:spcPct val="120000"/>
              </a:lnSpc>
            </a:pPr>
            <a:r>
              <a:rPr lang="en-US" altLang="zh-CN" sz="2800" dirty="0">
                <a:solidFill>
                  <a:srgbClr val="0707CB"/>
                </a:solidFill>
                <a:latin typeface="Arial Black" panose="020B0A04020102020204" charset="0"/>
                <a:cs typeface="Arial Black" panose="020B0A04020102020204" charset="0"/>
              </a:rPr>
              <a:t> decorations up all year long? </a:t>
            </a:r>
            <a:endParaRPr lang="en-US" altLang="zh-CN" sz="2800" dirty="0">
              <a:solidFill>
                <a:srgbClr val="0707CB"/>
              </a:solidFill>
              <a:latin typeface="Arial Black" panose="020B0A04020102020204" charset="0"/>
              <a:cs typeface="Arial Black" panose="020B0A040201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linds(horizontal)">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linds(horizontal)">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ppt_x"/>
                                          </p:val>
                                        </p:tav>
                                        <p:tav tm="100000">
                                          <p:val>
                                            <p:strVal val="#ppt_x"/>
                                          </p:val>
                                        </p:tav>
                                      </p:tavLst>
                                    </p:anim>
                                    <p:anim calcmode="lin" valueType="num">
                                      <p:cBhvr additive="base">
                                        <p:cTn id="7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additive="base">
                                        <p:cTn id="76" dur="500" fill="hold"/>
                                        <p:tgtEl>
                                          <p:spTgt spid="34"/>
                                        </p:tgtEl>
                                        <p:attrNameLst>
                                          <p:attrName>ppt_x</p:attrName>
                                        </p:attrNameLst>
                                      </p:cBhvr>
                                      <p:tavLst>
                                        <p:tav tm="0">
                                          <p:val>
                                            <p:strVal val="#ppt_x"/>
                                          </p:val>
                                        </p:tav>
                                        <p:tav tm="100000">
                                          <p:val>
                                            <p:strVal val="#ppt_x"/>
                                          </p:val>
                                        </p:tav>
                                      </p:tavLst>
                                    </p:anim>
                                    <p:anim calcmode="lin" valueType="num">
                                      <p:cBhvr additive="base">
                                        <p:cTn id="7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1000"/>
                                        <p:tgtEl>
                                          <p:spTgt spid="35"/>
                                        </p:tgtEl>
                                      </p:cBhvr>
                                    </p:animEffect>
                                    <p:anim calcmode="lin" valueType="num">
                                      <p:cBhvr>
                                        <p:cTn id="83" dur="1000" fill="hold"/>
                                        <p:tgtEl>
                                          <p:spTgt spid="35"/>
                                        </p:tgtEl>
                                        <p:attrNameLst>
                                          <p:attrName>ppt_x</p:attrName>
                                        </p:attrNameLst>
                                      </p:cBhvr>
                                      <p:tavLst>
                                        <p:tav tm="0">
                                          <p:val>
                                            <p:strVal val="#ppt_x"/>
                                          </p:val>
                                        </p:tav>
                                        <p:tav tm="100000">
                                          <p:val>
                                            <p:strVal val="#ppt_x"/>
                                          </p:val>
                                        </p:tav>
                                      </p:tavLst>
                                    </p:anim>
                                    <p:anim calcmode="lin" valueType="num">
                                      <p:cBhvr>
                                        <p:cTn id="8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3" grpId="0" bldLvl="0" animBg="1"/>
      <p:bldP spid="34" grpId="0" bldLvl="0" animBg="1"/>
      <p:bldP spid="3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180" y="768985"/>
            <a:ext cx="11524615" cy="5631180"/>
          </a:xfrm>
          <a:prstGeom prst="rect">
            <a:avLst/>
          </a:prstGeom>
          <a:noFill/>
        </p:spPr>
        <p:txBody>
          <a:bodyPr wrap="square" rtlCol="0">
            <a:spAutoFit/>
          </a:bodyPr>
          <a:lstStyle/>
          <a:p>
            <a:pPr>
              <a:lnSpc>
                <a:spcPct val="100000"/>
              </a:lnSpc>
              <a:spcBef>
                <a:spcPts val="0"/>
              </a:spcBef>
              <a:spcAft>
                <a:spcPts val="0"/>
              </a:spcAft>
            </a:pPr>
            <a:r>
              <a:rPr lang="en-US" altLang="zh-CN">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sym typeface="+mn-ea"/>
              </a:rPr>
              <a:t>Every kid in my neighborhood knew about the Christmas Witch. She was an elderly woman who left her Christmas decorations up all year long: a twinkling tree in the living room, a plastic wreath（花环）on the front door, and...</a:t>
            </a:r>
            <a:endParaRPr>
              <a:latin typeface="Times New Roman" panose="02020603050405020304" charset="0"/>
              <a:cs typeface="Times New Roman" panose="02020603050405020304" charset="0"/>
            </a:endParaRPr>
          </a:p>
          <a:p>
            <a:pPr>
              <a:lnSpc>
                <a:spcPct val="100000"/>
              </a:lnSpc>
              <a:spcBef>
                <a:spcPts val="0"/>
              </a:spcBef>
              <a:spcAft>
                <a:spcPts val="0"/>
              </a:spcAft>
            </a:pPr>
            <a:r>
              <a:rPr lang="en-US">
                <a:latin typeface="Times New Roman" panose="02020603050405020304" charset="0"/>
                <a:cs typeface="Times New Roman" panose="02020603050405020304" charset="0"/>
                <a:sym typeface="+mn-ea"/>
              </a:rPr>
              <a:t>        </a:t>
            </a:r>
            <a:r>
              <a:rPr>
                <a:latin typeface="Times New Roman" panose="02020603050405020304" charset="0"/>
                <a:cs typeface="Times New Roman" panose="02020603050405020304" charset="0"/>
                <a:sym typeface="+mn-ea"/>
              </a:rPr>
              <a:t>I was told the decorations were meant to get kids closer to the house so the Christmas Witch could take them. I promised myself I would never go near that place. But when I turned fourteen, I got a newspaper route and discovered I'd have to deliver papers to the Christmas Witch. But my mother just advised me not to worry.</a:t>
            </a:r>
            <a:endParaRPr>
              <a:latin typeface="Times New Roman" panose="02020603050405020304" charset="0"/>
              <a:cs typeface="Times New Roman" panose="02020603050405020304" charset="0"/>
            </a:endParaRPr>
          </a:p>
          <a:p>
            <a:pPr>
              <a:lnSpc>
                <a:spcPct val="100000"/>
              </a:lnSpc>
              <a:spcBef>
                <a:spcPts val="0"/>
              </a:spcBef>
              <a:spcAft>
                <a:spcPts val="0"/>
              </a:spcAft>
            </a:pPr>
            <a:r>
              <a:rPr>
                <a:latin typeface="Times New Roman" panose="02020603050405020304" charset="0"/>
                <a:cs typeface="Times New Roman" panose="02020603050405020304" charset="0"/>
              </a:rPr>
              <a:t>        My first day of delivery was a dark, freezing March morning. The sky was just turning pink as I approached the last house on my route… that of the Christmas Witch. I tiptoed up the porch steps and placed the newspaper by the door. Then I quickly turned around. And just then I slipped, and fell down the stairs. I sprained my ankle, unable to walk.</a:t>
            </a:r>
            <a:endParaRPr>
              <a:latin typeface="Times New Roman" panose="02020603050405020304" charset="0"/>
              <a:cs typeface="Times New Roman" panose="02020603050405020304" charset="0"/>
            </a:endParaRPr>
          </a:p>
          <a:p>
            <a:pPr>
              <a:lnSpc>
                <a:spcPct val="100000"/>
              </a:lnSpc>
              <a:spcBef>
                <a:spcPts val="0"/>
              </a:spcBef>
              <a:spcAft>
                <a:spcPts val="0"/>
              </a:spcAft>
            </a:pP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The light was on. The door opened. Someone came out. It was the Christmas Witch.</a:t>
            </a:r>
            <a:endParaRPr>
              <a:latin typeface="Times New Roman" panose="02020603050405020304" charset="0"/>
              <a:cs typeface="Times New Roman" panose="02020603050405020304" charset="0"/>
            </a:endParaRPr>
          </a:p>
          <a:p>
            <a:pPr>
              <a:lnSpc>
                <a:spcPct val="100000"/>
              </a:lnSpc>
              <a:spcBef>
                <a:spcPts val="0"/>
              </a:spcBef>
              <a:spcAft>
                <a:spcPts val="0"/>
              </a:spcAft>
            </a:pP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"Dear me," said she."Are you all right?" Speechless, I pointed at my ankle."Come in; make sure you' re okay." She smiled, not a wicked-witch smile, but a nice smile, like she was concerned. I had no choice. Holding her hand, I got into her house and was placed in a chair."Relax." She hurried into the kitchen and returned a moment later, handing me a cup of hot tea. “I call your parents.” she said.</a:t>
            </a:r>
            <a:endParaRPr>
              <a:latin typeface="Times New Roman" panose="02020603050405020304" charset="0"/>
              <a:cs typeface="Times New Roman" panose="02020603050405020304" charset="0"/>
            </a:endParaRPr>
          </a:p>
          <a:p>
            <a:pPr>
              <a:lnSpc>
                <a:spcPct val="100000"/>
              </a:lnSpc>
              <a:spcBef>
                <a:spcPts val="0"/>
              </a:spcBef>
              <a:spcAft>
                <a:spcPts val="0"/>
              </a:spcAft>
            </a:pPr>
            <a:r>
              <a:rPr lang="en-US">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sym typeface="+mn-ea"/>
              </a:rPr>
              <a:t>I told her my mother's number as she dialed. She got through, told my mother everything and turned,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Your mother will be here shortly.</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Thank you, Mrs. Wright.</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You' re welcome.</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She sat down across from me, smiling.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You don't have to call me Mrs. Wright; you can call me Christmas Witch.</a:t>
            </a:r>
            <a:r>
              <a:rPr lang="en-US" altLang="zh-CN">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pPr>
              <a:lnSpc>
                <a:spcPct val="100000"/>
              </a:lnSpc>
              <a:spcBef>
                <a:spcPts val="0"/>
              </a:spcBef>
              <a:spcAft>
                <a:spcPts val="0"/>
              </a:spcAft>
            </a:pP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I was a bit embarrassed.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It's alright.</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She smiled.</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I hear what people say. It doesn't matter.</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You do have lots of decorations,</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I said.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I think it's pretty，</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she replied. I said，</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People think it's…weird.</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They don</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t understand why I leave up my decorations,</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 she responded.</a:t>
            </a:r>
            <a:endParaRPr lang="zh-CN" altLang="en-US">
              <a:latin typeface="Times New Roman" panose="02020603050405020304" charset="0"/>
              <a:cs typeface="Times New Roman" panose="02020603050405020304" charset="0"/>
            </a:endParaRPr>
          </a:p>
          <a:p>
            <a:pPr>
              <a:lnSpc>
                <a:spcPct val="100000"/>
              </a:lnSpc>
              <a:spcBef>
                <a:spcPts val="0"/>
              </a:spcBef>
              <a:spcAft>
                <a:spcPts val="0"/>
              </a:spcAft>
            </a:pP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Like most teenagers，I just blurted out the next question.</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Why？</a:t>
            </a:r>
            <a:r>
              <a:rPr lang="en-US" altLang="zh-CN">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p:txBody>
      </p:sp>
      <p:grpSp>
        <p:nvGrpSpPr>
          <p:cNvPr id="6148" name="Group 14"/>
          <p:cNvGrpSpPr/>
          <p:nvPr/>
        </p:nvGrpSpPr>
        <p:grpSpPr>
          <a:xfrm>
            <a:off x="-70485" y="0"/>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5" name="文本框 4"/>
          <p:cNvSpPr txBox="1"/>
          <p:nvPr/>
        </p:nvSpPr>
        <p:spPr>
          <a:xfrm>
            <a:off x="1021715" y="82550"/>
            <a:ext cx="3756660" cy="521970"/>
          </a:xfrm>
          <a:prstGeom prst="rect">
            <a:avLst/>
          </a:prstGeom>
          <a:noFill/>
        </p:spPr>
        <p:txBody>
          <a:bodyPr wrap="none" rtlCol="0" anchor="t">
            <a:spAutoFit/>
          </a:bodyPr>
          <a:p>
            <a:r>
              <a:rPr lang="en-US" altLang="zh-CN" sz="2800" b="1" dirty="0">
                <a:solidFill>
                  <a:srgbClr val="FF0000"/>
                </a:solidFill>
                <a:latin typeface="Arial Black" panose="020B0A04020102020204" charset="0"/>
                <a:cs typeface="Arial Black" panose="020B0A04020102020204" charset="0"/>
                <a:sym typeface="+mn-ea"/>
              </a:rPr>
              <a:t>Read for structure</a:t>
            </a:r>
            <a:endParaRPr lang="en-US" altLang="zh-CN" sz="2800" b="1" dirty="0">
              <a:solidFill>
                <a:srgbClr val="FF0000"/>
              </a:solidFill>
              <a:latin typeface="Arial Black" panose="020B0A04020102020204" charset="0"/>
              <a:cs typeface="Arial Black" panose="020B0A04020102020204" charset="0"/>
              <a:sym typeface="+mn-ea"/>
            </a:endParaRPr>
          </a:p>
        </p:txBody>
      </p:sp>
      <p:grpSp>
        <p:nvGrpSpPr>
          <p:cNvPr id="8" name="组合 7"/>
          <p:cNvGrpSpPr/>
          <p:nvPr/>
        </p:nvGrpSpPr>
        <p:grpSpPr>
          <a:xfrm>
            <a:off x="477520" y="768985"/>
            <a:ext cx="298450" cy="368300"/>
            <a:chOff x="613" y="1162"/>
            <a:chExt cx="470" cy="580"/>
          </a:xfrm>
        </p:grpSpPr>
        <p:sp>
          <p:nvSpPr>
            <p:cNvPr id="6" name="椭圆 5"/>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13" y="1162"/>
              <a:ext cx="470" cy="580"/>
            </a:xfrm>
            <a:prstGeom prst="rect">
              <a:avLst/>
            </a:prstGeom>
            <a:noFill/>
          </p:spPr>
          <p:txBody>
            <a:bodyPr wrap="none" rtlCol="0">
              <a:spAutoFit/>
            </a:bodyPr>
            <a:p>
              <a:r>
                <a:rPr lang="en-US" altLang="zh-CN" b="1"/>
                <a:t>1</a:t>
              </a:r>
              <a:endParaRPr lang="en-US" altLang="zh-CN" b="1"/>
            </a:p>
          </p:txBody>
        </p:sp>
      </p:grpSp>
      <p:grpSp>
        <p:nvGrpSpPr>
          <p:cNvPr id="12" name="组合 11"/>
          <p:cNvGrpSpPr/>
          <p:nvPr/>
        </p:nvGrpSpPr>
        <p:grpSpPr>
          <a:xfrm>
            <a:off x="493395" y="1342390"/>
            <a:ext cx="298450" cy="368300"/>
            <a:chOff x="613" y="1162"/>
            <a:chExt cx="470" cy="580"/>
          </a:xfrm>
        </p:grpSpPr>
        <p:sp>
          <p:nvSpPr>
            <p:cNvPr id="13" name="椭圆 12"/>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13" y="1162"/>
              <a:ext cx="470" cy="580"/>
            </a:xfrm>
            <a:prstGeom prst="rect">
              <a:avLst/>
            </a:prstGeom>
            <a:noFill/>
          </p:spPr>
          <p:txBody>
            <a:bodyPr wrap="none" rtlCol="0">
              <a:spAutoFit/>
            </a:bodyPr>
            <a:p>
              <a:r>
                <a:rPr lang="en-US" altLang="zh-CN" b="1"/>
                <a:t>2</a:t>
              </a:r>
              <a:endParaRPr lang="en-US" altLang="zh-CN" b="1"/>
            </a:p>
          </p:txBody>
        </p:sp>
      </p:grpSp>
      <p:grpSp>
        <p:nvGrpSpPr>
          <p:cNvPr id="15" name="组合 14"/>
          <p:cNvGrpSpPr/>
          <p:nvPr/>
        </p:nvGrpSpPr>
        <p:grpSpPr>
          <a:xfrm>
            <a:off x="492760" y="2177415"/>
            <a:ext cx="298450" cy="368300"/>
            <a:chOff x="613" y="1162"/>
            <a:chExt cx="470" cy="580"/>
          </a:xfrm>
        </p:grpSpPr>
        <p:sp>
          <p:nvSpPr>
            <p:cNvPr id="16" name="椭圆 15"/>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13" y="1162"/>
              <a:ext cx="470" cy="580"/>
            </a:xfrm>
            <a:prstGeom prst="rect">
              <a:avLst/>
            </a:prstGeom>
            <a:noFill/>
          </p:spPr>
          <p:txBody>
            <a:bodyPr wrap="square" rtlCol="0">
              <a:spAutoFit/>
            </a:bodyPr>
            <a:p>
              <a:r>
                <a:rPr lang="en-US" altLang="zh-CN" b="1"/>
                <a:t>3</a:t>
              </a:r>
              <a:endParaRPr lang="en-US" altLang="zh-CN" b="1"/>
            </a:p>
          </p:txBody>
        </p:sp>
      </p:grpSp>
      <p:grpSp>
        <p:nvGrpSpPr>
          <p:cNvPr id="18" name="组合 17"/>
          <p:cNvGrpSpPr/>
          <p:nvPr/>
        </p:nvGrpSpPr>
        <p:grpSpPr>
          <a:xfrm>
            <a:off x="508000" y="2934335"/>
            <a:ext cx="298450" cy="368300"/>
            <a:chOff x="613" y="1162"/>
            <a:chExt cx="470" cy="580"/>
          </a:xfrm>
        </p:grpSpPr>
        <p:sp>
          <p:nvSpPr>
            <p:cNvPr id="19" name="椭圆 18"/>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13" y="1162"/>
              <a:ext cx="470" cy="580"/>
            </a:xfrm>
            <a:prstGeom prst="rect">
              <a:avLst/>
            </a:prstGeom>
            <a:noFill/>
          </p:spPr>
          <p:txBody>
            <a:bodyPr wrap="none" rtlCol="0">
              <a:spAutoFit/>
            </a:bodyPr>
            <a:p>
              <a:r>
                <a:rPr lang="en-US" altLang="zh-CN" b="1"/>
                <a:t>4</a:t>
              </a:r>
              <a:endParaRPr lang="en-US" altLang="zh-CN" b="1"/>
            </a:p>
          </p:txBody>
        </p:sp>
      </p:grpSp>
      <p:grpSp>
        <p:nvGrpSpPr>
          <p:cNvPr id="21" name="组合 20"/>
          <p:cNvGrpSpPr/>
          <p:nvPr/>
        </p:nvGrpSpPr>
        <p:grpSpPr>
          <a:xfrm>
            <a:off x="508635" y="3244850"/>
            <a:ext cx="298450" cy="368300"/>
            <a:chOff x="613" y="1162"/>
            <a:chExt cx="470" cy="580"/>
          </a:xfrm>
        </p:grpSpPr>
        <p:sp>
          <p:nvSpPr>
            <p:cNvPr id="22" name="椭圆 21"/>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613" y="1162"/>
              <a:ext cx="470" cy="580"/>
            </a:xfrm>
            <a:prstGeom prst="rect">
              <a:avLst/>
            </a:prstGeom>
            <a:noFill/>
          </p:spPr>
          <p:txBody>
            <a:bodyPr wrap="none" rtlCol="0">
              <a:spAutoFit/>
            </a:bodyPr>
            <a:p>
              <a:r>
                <a:rPr lang="en-US" altLang="zh-CN" b="1"/>
                <a:t>5</a:t>
              </a:r>
              <a:endParaRPr lang="en-US" altLang="zh-CN" b="1"/>
            </a:p>
          </p:txBody>
        </p:sp>
      </p:grpSp>
      <p:grpSp>
        <p:nvGrpSpPr>
          <p:cNvPr id="24" name="组合 23"/>
          <p:cNvGrpSpPr/>
          <p:nvPr/>
        </p:nvGrpSpPr>
        <p:grpSpPr>
          <a:xfrm>
            <a:off x="520700" y="4326255"/>
            <a:ext cx="298450" cy="368300"/>
            <a:chOff x="613" y="1162"/>
            <a:chExt cx="470" cy="580"/>
          </a:xfrm>
        </p:grpSpPr>
        <p:sp>
          <p:nvSpPr>
            <p:cNvPr id="25" name="椭圆 24"/>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613" y="1162"/>
              <a:ext cx="470" cy="580"/>
            </a:xfrm>
            <a:prstGeom prst="rect">
              <a:avLst/>
            </a:prstGeom>
            <a:noFill/>
          </p:spPr>
          <p:txBody>
            <a:bodyPr wrap="none" rtlCol="0">
              <a:spAutoFit/>
            </a:bodyPr>
            <a:p>
              <a:r>
                <a:rPr lang="en-US" altLang="zh-CN" b="1"/>
                <a:t>6</a:t>
              </a:r>
              <a:endParaRPr lang="en-US" altLang="zh-CN" b="1"/>
            </a:p>
          </p:txBody>
        </p:sp>
      </p:grpSp>
      <p:grpSp>
        <p:nvGrpSpPr>
          <p:cNvPr id="27" name="组合 26"/>
          <p:cNvGrpSpPr/>
          <p:nvPr/>
        </p:nvGrpSpPr>
        <p:grpSpPr>
          <a:xfrm>
            <a:off x="477520" y="5142865"/>
            <a:ext cx="298450" cy="368300"/>
            <a:chOff x="613" y="1162"/>
            <a:chExt cx="470" cy="580"/>
          </a:xfrm>
        </p:grpSpPr>
        <p:sp>
          <p:nvSpPr>
            <p:cNvPr id="28" name="椭圆 27"/>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613" y="1162"/>
              <a:ext cx="470" cy="580"/>
            </a:xfrm>
            <a:prstGeom prst="rect">
              <a:avLst/>
            </a:prstGeom>
            <a:noFill/>
          </p:spPr>
          <p:txBody>
            <a:bodyPr wrap="none" rtlCol="0">
              <a:spAutoFit/>
            </a:bodyPr>
            <a:p>
              <a:r>
                <a:rPr lang="en-US" altLang="zh-CN" b="1"/>
                <a:t>7</a:t>
              </a:r>
              <a:endParaRPr lang="en-US" altLang="zh-CN" b="1"/>
            </a:p>
          </p:txBody>
        </p:sp>
      </p:grpSp>
      <p:grpSp>
        <p:nvGrpSpPr>
          <p:cNvPr id="30" name="组合 29"/>
          <p:cNvGrpSpPr/>
          <p:nvPr/>
        </p:nvGrpSpPr>
        <p:grpSpPr>
          <a:xfrm>
            <a:off x="492125" y="5967730"/>
            <a:ext cx="298450" cy="368300"/>
            <a:chOff x="613" y="1162"/>
            <a:chExt cx="470" cy="580"/>
          </a:xfrm>
        </p:grpSpPr>
        <p:sp>
          <p:nvSpPr>
            <p:cNvPr id="31" name="椭圆 30"/>
            <p:cNvSpPr/>
            <p:nvPr/>
          </p:nvSpPr>
          <p:spPr>
            <a:xfrm>
              <a:off x="637" y="1211"/>
              <a:ext cx="421" cy="48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13" y="1162"/>
              <a:ext cx="470" cy="580"/>
            </a:xfrm>
            <a:prstGeom prst="rect">
              <a:avLst/>
            </a:prstGeom>
            <a:noFill/>
          </p:spPr>
          <p:txBody>
            <a:bodyPr wrap="none" rtlCol="0">
              <a:spAutoFit/>
            </a:bodyPr>
            <a:p>
              <a:r>
                <a:rPr lang="en-US" altLang="zh-CN" b="1"/>
                <a:t>8</a:t>
              </a:r>
              <a:endParaRPr lang="en-US" altLang="zh-CN" b="1"/>
            </a:p>
          </p:txBody>
        </p:sp>
      </p:grpSp>
      <p:sp>
        <p:nvSpPr>
          <p:cNvPr id="33" name="矩形 32"/>
          <p:cNvSpPr/>
          <p:nvPr/>
        </p:nvSpPr>
        <p:spPr>
          <a:xfrm>
            <a:off x="210185" y="805815"/>
            <a:ext cx="11611610" cy="1371600"/>
          </a:xfrm>
          <a:prstGeom prst="rect">
            <a:avLst/>
          </a:prstGeom>
          <a:noFill/>
          <a:ln w="53975" cmpd="sng">
            <a:solidFill>
              <a:srgbClr val="0707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210185" y="841375"/>
            <a:ext cx="11363960" cy="1198880"/>
          </a:xfrm>
          <a:prstGeom prst="rect">
            <a:avLst/>
          </a:prstGeom>
          <a:solidFill>
            <a:schemeClr val="bg1"/>
          </a:solidFill>
          <a:ln w="63500" cmpd="sng">
            <a:solidFill>
              <a:schemeClr val="accent2"/>
            </a:solidFill>
            <a:prstDash val="sysDot"/>
          </a:ln>
        </p:spPr>
        <p:txBody>
          <a:bodyPr wrap="square" rtlCol="0" anchor="t">
            <a:spAutoFit/>
          </a:bodyPr>
          <a:p>
            <a:pPr algn="ctr"/>
            <a:r>
              <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rPr>
              <a:t>Para. 1-2 Background information</a:t>
            </a:r>
            <a:endPar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endParaRPr>
          </a:p>
          <a:p>
            <a:pPr algn="ctr"/>
            <a:r>
              <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rPr>
              <a:t>这两段主要用于将背景信息进行充分介绍，设置了一个圣诞女巫的形象，当然这个形象还只是道听途说并非眼见为实的，因而这个悬念也留待故事的后续解开。</a:t>
            </a:r>
            <a:r>
              <a:rPr sz="2400" b="1">
                <a:ln w="22225">
                  <a:solidFill>
                    <a:schemeClr val="accent2"/>
                  </a:solidFill>
                  <a:prstDash val="solid"/>
                </a:ln>
                <a:solidFill>
                  <a:srgbClr val="FF0000"/>
                </a:solidFill>
                <a:effectLst/>
                <a:latin typeface="Times New Roman" panose="02020603050405020304" charset="0"/>
                <a:cs typeface="Times New Roman" panose="02020603050405020304" charset="0"/>
              </a:rPr>
              <a:t> </a:t>
            </a:r>
            <a:endParaRPr lang="zh-CN" alt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endParaRPr>
          </a:p>
        </p:txBody>
      </p:sp>
      <p:sp>
        <p:nvSpPr>
          <p:cNvPr id="35" name="矩形 34"/>
          <p:cNvSpPr/>
          <p:nvPr/>
        </p:nvSpPr>
        <p:spPr>
          <a:xfrm>
            <a:off x="187325" y="2241550"/>
            <a:ext cx="11634470" cy="4159250"/>
          </a:xfrm>
          <a:prstGeom prst="rect">
            <a:avLst/>
          </a:prstGeom>
          <a:noFill/>
          <a:ln w="53975" cmpd="sng">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297815" y="3947160"/>
            <a:ext cx="11432540" cy="1630045"/>
          </a:xfrm>
          <a:prstGeom prst="rect">
            <a:avLst/>
          </a:prstGeom>
          <a:solidFill>
            <a:schemeClr val="bg1"/>
          </a:solidFill>
          <a:ln w="63500" cmpd="sng">
            <a:solidFill>
              <a:schemeClr val="accent2"/>
            </a:solidFill>
            <a:prstDash val="sysDot"/>
          </a:ln>
        </p:spPr>
        <p:txBody>
          <a:bodyPr wrap="square" rtlCol="0" anchor="t">
            <a:spAutoFit/>
          </a:bodyPr>
          <a:p>
            <a:pPr algn="ctr"/>
            <a:r>
              <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rPr>
              <a:t>Para. 3-8 The development of the story</a:t>
            </a:r>
            <a:endPar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endParaRPr>
          </a:p>
          <a:p>
            <a:pPr algn="ctr"/>
            <a:r>
              <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rPr>
              <a:t>读到此处，读者们其实已经明显地感受到莱特夫人形象的巨大反差，坊间流传着的是她古怪的圣诞女巫形象，但现实生活中她却是一个善良热情</a:t>
            </a:r>
            <a:r>
              <a:rPr lang="zh-CN" sz="2400" b="1">
                <a:ln w="22225">
                  <a:solidFill>
                    <a:schemeClr val="accent2"/>
                  </a:solidFill>
                  <a:prstDash val="solid"/>
                </a:ln>
                <a:solidFill>
                  <a:srgbClr val="FF0000"/>
                </a:solidFill>
                <a:effectLst/>
                <a:latin typeface="Times New Roman" panose="02020603050405020304" charset="0"/>
                <a:cs typeface="Times New Roman" panose="02020603050405020304" charset="0"/>
              </a:rPr>
              <a:t>的老人</a:t>
            </a:r>
            <a:endParaRPr lang="en-US" sz="2400" b="1">
              <a:ln w="22225">
                <a:solidFill>
                  <a:schemeClr val="accent2"/>
                </a:solidFill>
                <a:prstDash val="solid"/>
              </a:ln>
              <a:solidFill>
                <a:srgbClr val="FF0000"/>
              </a:solidFill>
              <a:effectLst/>
              <a:latin typeface="Times New Roman" panose="02020603050405020304" charset="0"/>
              <a:cs typeface="Times New Roman" panose="02020603050405020304" charset="0"/>
            </a:endParaRPr>
          </a:p>
          <a:p>
            <a:pPr algn="ctr"/>
            <a:r>
              <a:rPr sz="2800" b="1">
                <a:ln w="22225">
                  <a:solidFill>
                    <a:schemeClr val="accent2"/>
                  </a:solidFill>
                  <a:prstDash val="solid"/>
                </a:ln>
                <a:solidFill>
                  <a:srgbClr val="FF0000"/>
                </a:solidFill>
                <a:effectLst/>
                <a:latin typeface="Times New Roman" panose="02020603050405020304" charset="0"/>
                <a:cs typeface="Times New Roman" panose="02020603050405020304" charset="0"/>
              </a:rPr>
              <a:t> </a:t>
            </a:r>
            <a:endParaRPr lang="zh-CN" altLang="en-US" sz="2800" b="1">
              <a:ln w="22225">
                <a:solidFill>
                  <a:schemeClr val="accent2"/>
                </a:solidFill>
                <a:prstDash val="solid"/>
              </a:ln>
              <a:solidFill>
                <a:srgbClr val="FF0000"/>
              </a:solidFill>
              <a:effectLst/>
              <a:latin typeface="Times New Roman" panose="02020603050405020304" charset="0"/>
              <a:cs typeface="Times New Roman" panose="02020603050405020304" charset="0"/>
            </a:endParaRPr>
          </a:p>
        </p:txBody>
      </p:sp>
      <p:sp>
        <p:nvSpPr>
          <p:cNvPr id="4" name="文本框 3"/>
          <p:cNvSpPr txBox="1"/>
          <p:nvPr/>
        </p:nvSpPr>
        <p:spPr>
          <a:xfrm>
            <a:off x="760095" y="2966720"/>
            <a:ext cx="7873365" cy="368300"/>
          </a:xfrm>
          <a:prstGeom prst="rect">
            <a:avLst/>
          </a:prstGeom>
          <a:noFill/>
        </p:spPr>
        <p:txBody>
          <a:bodyPr wrap="none" rtlCol="0" anchor="t">
            <a:spAutoFit/>
          </a:bodyPr>
          <a:p>
            <a:pPr>
              <a:lnSpc>
                <a:spcPct val="100000"/>
              </a:lnSpc>
              <a:spcBef>
                <a:spcPts val="0"/>
              </a:spcBef>
              <a:spcAft>
                <a:spcPts val="0"/>
              </a:spcAft>
            </a:pPr>
            <a:r>
              <a:rPr>
                <a:solidFill>
                  <a:srgbClr val="FF0000"/>
                </a:solidFill>
                <a:latin typeface="Times New Roman" panose="02020603050405020304" charset="0"/>
                <a:cs typeface="Times New Roman" panose="02020603050405020304" charset="0"/>
                <a:sym typeface="+mn-ea"/>
              </a:rPr>
              <a:t>The light was on. The door opened. Someone came out. It was the Christmas Witch.</a:t>
            </a:r>
            <a:endParaRPr lang="zh-CN" altLang="en-US">
              <a:solidFill>
                <a:srgbClr val="FF0000"/>
              </a:solidFill>
              <a:latin typeface="Times New Roman" panose="02020603050405020304" charset="0"/>
              <a:cs typeface="Times New Roman" panose="02020603050405020304" charset="0"/>
              <a:sym typeface="+mn-ea"/>
            </a:endParaRPr>
          </a:p>
        </p:txBody>
      </p:sp>
      <p:sp>
        <p:nvSpPr>
          <p:cNvPr id="9" name="文本框 8"/>
          <p:cNvSpPr txBox="1"/>
          <p:nvPr/>
        </p:nvSpPr>
        <p:spPr>
          <a:xfrm>
            <a:off x="7928610" y="2378710"/>
            <a:ext cx="3740785" cy="4356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spAutoFit/>
          </a:bodyPr>
          <a:p>
            <a:pPr fontAlgn="auto">
              <a:lnSpc>
                <a:spcPct val="80000"/>
              </a:lnSpc>
            </a:pPr>
            <a:r>
              <a:rPr lang="en-US" altLang="zh-CN" sz="2800" b="1">
                <a:solidFill>
                  <a:srgbClr val="00B050"/>
                </a:solidFill>
                <a:latin typeface="Times New Roman" panose="02020603050405020304" charset="0"/>
                <a:cs typeface="Times New Roman" panose="02020603050405020304" charset="0"/>
              </a:rPr>
              <a:t>Before meeting the CW</a:t>
            </a:r>
            <a:endParaRPr lang="en-US" altLang="zh-CN" sz="2800" b="1">
              <a:solidFill>
                <a:srgbClr val="00B050"/>
              </a:solidFill>
              <a:latin typeface="Times New Roman" panose="02020603050405020304" charset="0"/>
              <a:cs typeface="Times New Roman" panose="02020603050405020304" charset="0"/>
            </a:endParaRPr>
          </a:p>
        </p:txBody>
      </p:sp>
      <p:sp>
        <p:nvSpPr>
          <p:cNvPr id="10" name="文本框 9"/>
          <p:cNvSpPr txBox="1"/>
          <p:nvPr/>
        </p:nvSpPr>
        <p:spPr>
          <a:xfrm>
            <a:off x="8127365" y="5054600"/>
            <a:ext cx="3542030" cy="4356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spAutoFit/>
          </a:bodyPr>
          <a:p>
            <a:pPr fontAlgn="auto">
              <a:lnSpc>
                <a:spcPct val="80000"/>
              </a:lnSpc>
            </a:pPr>
            <a:r>
              <a:rPr lang="en-US" altLang="zh-CN" sz="2800" b="1">
                <a:solidFill>
                  <a:srgbClr val="00B050"/>
                </a:solidFill>
                <a:latin typeface="Times New Roman" panose="02020603050405020304" charset="0"/>
                <a:cs typeface="Times New Roman" panose="02020603050405020304" charset="0"/>
              </a:rPr>
              <a:t>After meeting the CW</a:t>
            </a:r>
            <a:endParaRPr lang="en-US" altLang="zh-CN" sz="2800" b="1">
              <a:solidFill>
                <a:srgbClr val="00B05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3" grpId="1" animBg="1"/>
      <p:bldP spid="35" grpId="0" bldLvl="0" animBg="1"/>
      <p:bldP spid="35" grpId="1" animBg="1"/>
      <p:bldP spid="34" grpId="0" bldLvl="0" animBg="1"/>
      <p:bldP spid="34" grpId="1" animBg="1"/>
      <p:bldP spid="36" grpId="0" bldLvl="0" animBg="1"/>
      <p:bldP spid="36" grpId="1" animBg="1"/>
      <p:bldP spid="4" grpId="0"/>
      <p:bldP spid="9"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25" y="0"/>
            <a:ext cx="12201525" cy="6980555"/>
          </a:xfrm>
          <a:prstGeom prst="rect">
            <a:avLst/>
          </a:prstGeom>
          <a:noFill/>
        </p:spPr>
        <p:txBody>
          <a:bodyPr wrap="square" rtlCol="0">
            <a:spAutoFit/>
          </a:bodyPr>
          <a:p>
            <a:pPr fontAlgn="auto">
              <a:lnSpc>
                <a:spcPts val="3160"/>
              </a:lnSpc>
              <a:spcBef>
                <a:spcPts val="0"/>
              </a:spcBef>
              <a:spcAft>
                <a:spcPts val="0"/>
              </a:spcAft>
            </a:pPr>
            <a:r>
              <a:rPr lang="zh-CN" altLang="en-US" sz="2000">
                <a:latin typeface="Times New Roman" panose="02020603050405020304" charset="0"/>
                <a:cs typeface="Times New Roman" panose="02020603050405020304" charset="0"/>
                <a:sym typeface="+mn-ea"/>
              </a:rPr>
              <a:t>Paragraph 1</a:t>
            </a:r>
            <a:r>
              <a:rPr lang="en-US" altLang="zh-CN" sz="2000">
                <a:latin typeface="Times New Roman" panose="02020603050405020304" charset="0"/>
                <a:cs typeface="Times New Roman" panose="02020603050405020304" charset="0"/>
                <a:sym typeface="+mn-ea"/>
              </a:rPr>
              <a:t>: </a:t>
            </a:r>
            <a:r>
              <a:rPr lang="en-US" altLang="zh-CN" sz="2000" i="1">
                <a:latin typeface="Times New Roman" panose="02020603050405020304" charset="0"/>
                <a:cs typeface="Times New Roman" panose="02020603050405020304" charset="0"/>
                <a:sym typeface="+mn-ea"/>
              </a:rPr>
              <a:t>“I</a:t>
            </a:r>
            <a:r>
              <a:rPr lang="zh-CN" altLang="en-US" sz="2000" i="1">
                <a:latin typeface="Times New Roman" panose="02020603050405020304" charset="0"/>
                <a:cs typeface="Times New Roman" panose="02020603050405020304" charset="0"/>
                <a:sym typeface="+mn-ea"/>
              </a:rPr>
              <a:t>t was </a:t>
            </a:r>
            <a:r>
              <a:rPr lang="zh-CN" altLang="en-US" sz="2000" i="1">
                <a:solidFill>
                  <a:srgbClr val="FF0000"/>
                </a:solidFill>
                <a:latin typeface="Times New Roman" panose="02020603050405020304" charset="0"/>
                <a:cs typeface="Times New Roman" panose="02020603050405020304" charset="0"/>
                <a:sym typeface="+mn-ea"/>
              </a:rPr>
              <a:t>because of my son</a:t>
            </a:r>
            <a:r>
              <a:rPr lang="zh-CN" altLang="en-US" sz="2000" i="1">
                <a:latin typeface="Times New Roman" panose="02020603050405020304" charset="0"/>
                <a:cs typeface="Times New Roman" panose="02020603050405020304" charset="0"/>
                <a:sym typeface="+mn-ea"/>
              </a:rPr>
              <a:t>, Anthony, who died in the war,</a:t>
            </a:r>
            <a:r>
              <a:rPr lang="en-US" altLang="zh-CN" sz="2000" i="1">
                <a:latin typeface="Times New Roman" panose="02020603050405020304" charset="0"/>
                <a:cs typeface="Times New Roman" panose="02020603050405020304" charset="0"/>
                <a:sym typeface="+mn-ea"/>
              </a:rPr>
              <a:t>” </a:t>
            </a:r>
            <a:r>
              <a:rPr lang="zh-CN" altLang="en-US" sz="2000" i="1">
                <a:latin typeface="Times New Roman" panose="02020603050405020304" charset="0"/>
                <a:cs typeface="Times New Roman" panose="02020603050405020304" charset="0"/>
                <a:sym typeface="+mn-ea"/>
              </a:rPr>
              <a:t>said Mrs. Wright.</a:t>
            </a:r>
            <a:endParaRPr lang="zh-CN" altLang="en-US" sz="2000" i="1">
              <a:latin typeface="Times New Roman" panose="02020603050405020304" charset="0"/>
              <a:cs typeface="Times New Roman" panose="02020603050405020304" charset="0"/>
            </a:endParaRPr>
          </a:p>
          <a:p>
            <a:pPr fontAlgn="auto">
              <a:lnSpc>
                <a:spcPts val="3160"/>
              </a:lnSpc>
              <a:spcBef>
                <a:spcPts val="0"/>
              </a:spcBef>
              <a:spcAft>
                <a:spcPts val="0"/>
              </a:spcAft>
            </a:pPr>
            <a:r>
              <a:rPr lang="zh-CN" altLang="en-US" sz="2000">
                <a:latin typeface="Times New Roman" panose="02020603050405020304" charset="0"/>
                <a:cs typeface="Times New Roman" panose="02020603050405020304" charset="0"/>
                <a:sym typeface="+mn-ea"/>
              </a:rPr>
              <a:t> Paragraph 2</a:t>
            </a:r>
            <a:r>
              <a:rPr lang="en-US" altLang="zh-CN" sz="2000">
                <a:latin typeface="Times New Roman" panose="02020603050405020304" charset="0"/>
                <a:cs typeface="Times New Roman" panose="02020603050405020304" charset="0"/>
                <a:sym typeface="+mn-ea"/>
              </a:rPr>
              <a:t>: </a:t>
            </a:r>
            <a:r>
              <a:rPr lang="zh-CN" altLang="en-US" sz="2000" i="1">
                <a:latin typeface="Times New Roman" panose="02020603050405020304" charset="0"/>
                <a:cs typeface="Times New Roman" panose="02020603050405020304" charset="0"/>
                <a:sym typeface="+mn-ea"/>
              </a:rPr>
              <a:t>The doorbell rang and </a:t>
            </a:r>
            <a:r>
              <a:rPr lang="zh-CN" altLang="en-US" sz="2000" i="1">
                <a:solidFill>
                  <a:srgbClr val="FF0000"/>
                </a:solidFill>
                <a:latin typeface="Times New Roman" panose="02020603050405020304" charset="0"/>
                <a:cs typeface="Times New Roman" panose="02020603050405020304" charset="0"/>
                <a:sym typeface="+mn-ea"/>
              </a:rPr>
              <a:t>my mother arrived</a:t>
            </a:r>
            <a:r>
              <a:rPr lang="zh-CN" altLang="en-US" sz="2000" i="1">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p>
            <a:pPr fontAlgn="auto">
              <a:lnSpc>
                <a:spcPts val="3160"/>
              </a:lnSpc>
            </a:pPr>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续写的第一段要考虑安东尼的死和她终年将圣诞装饰留在家中到底有怎样的联系。</a:t>
            </a:r>
            <a:endParaRPr lang="zh-CN" altLang="en-US" sz="2800">
              <a:latin typeface="楷体" panose="02010609060101010101" charset="-122"/>
              <a:ea typeface="楷体" panose="02010609060101010101" charset="-122"/>
              <a:cs typeface="楷体" panose="02010609060101010101" charset="-122"/>
            </a:endParaRPr>
          </a:p>
          <a:p>
            <a:pPr fontAlgn="auto">
              <a:lnSpc>
                <a:spcPts val="3160"/>
              </a:lnSpc>
            </a:pPr>
            <a:r>
              <a:rPr lang="en-US" altLang="zh-CN" sz="2800">
                <a:latin typeface="楷体" panose="02010609060101010101" charset="-122"/>
                <a:ea typeface="楷体" panose="02010609060101010101" charset="-122"/>
                <a:cs typeface="楷体" panose="02010609060101010101" charset="-122"/>
              </a:rPr>
              <a:t>2.</a:t>
            </a:r>
            <a:r>
              <a:rPr lang="zh-CN" altLang="en-US" sz="2800">
                <a:latin typeface="楷体" panose="02010609060101010101" charset="-122"/>
                <a:ea typeface="楷体" panose="02010609060101010101" charset="-122"/>
                <a:cs typeface="楷体" panose="02010609060101010101" charset="-122"/>
              </a:rPr>
              <a:t>本篇续写和以往不同，因为第二段的首句是母亲到来，两段续写内容上关联不大，在续写第一段的时候主要考虑的就是安东尼战死的版本，这个原因其实有很多，</a:t>
            </a:r>
            <a:r>
              <a:rPr lang="zh-CN" altLang="en-US" sz="2800">
                <a:solidFill>
                  <a:srgbClr val="FF0000"/>
                </a:solidFill>
                <a:latin typeface="楷体" panose="02010609060101010101" charset="-122"/>
                <a:ea typeface="楷体" panose="02010609060101010101" charset="-122"/>
                <a:cs typeface="楷体" panose="02010609060101010101" charset="-122"/>
              </a:rPr>
              <a:t>但比较好的设计是“安东尼答应在圣诞节到家，因而老妇人布置一新，结果却等来了儿子战死的噩耗。在巨大的思念之下，老妇人决定保留这一切，以维持儿子在自己内心的回忆”</a:t>
            </a:r>
            <a:r>
              <a:rPr lang="zh-CN" altLang="en-US" sz="2800">
                <a:latin typeface="楷体" panose="02010609060101010101" charset="-122"/>
                <a:ea typeface="楷体" panose="02010609060101010101" charset="-122"/>
                <a:cs typeface="楷体" panose="02010609060101010101" charset="-122"/>
              </a:rPr>
              <a:t>。在叙述这个故事的时候，我们还可以考虑老妇人口述时候的情绪反应，以及我听了这个故事之后有什么反应，</a:t>
            </a:r>
            <a:r>
              <a:rPr lang="zh-CN" altLang="en-US" sz="2800">
                <a:solidFill>
                  <a:srgbClr val="FF0000"/>
                </a:solidFill>
                <a:latin typeface="楷体" panose="02010609060101010101" charset="-122"/>
                <a:ea typeface="楷体" panose="02010609060101010101" charset="-122"/>
                <a:cs typeface="楷体" panose="02010609060101010101" charset="-122"/>
              </a:rPr>
              <a:t>也许是感动意外震惊，但更多的也许是惭愧和后悔</a:t>
            </a:r>
            <a:r>
              <a:rPr lang="zh-CN" altLang="en-US" sz="2800">
                <a:latin typeface="楷体" panose="02010609060101010101" charset="-122"/>
                <a:ea typeface="楷体" panose="02010609060101010101" charset="-122"/>
                <a:cs typeface="楷体" panose="02010609060101010101" charset="-122"/>
              </a:rPr>
              <a:t>，因为之前的误解。</a:t>
            </a:r>
            <a:endParaRPr lang="zh-CN" altLang="en-US" sz="2800">
              <a:latin typeface="楷体" panose="02010609060101010101" charset="-122"/>
              <a:ea typeface="楷体" panose="02010609060101010101" charset="-122"/>
              <a:cs typeface="楷体" panose="02010609060101010101" charset="-122"/>
            </a:endParaRPr>
          </a:p>
          <a:p>
            <a:pPr fontAlgn="auto">
              <a:lnSpc>
                <a:spcPts val="3160"/>
              </a:lnSpc>
            </a:pPr>
            <a:r>
              <a:rPr lang="en-US" altLang="zh-CN" sz="2800">
                <a:solidFill>
                  <a:srgbClr val="0707CB"/>
                </a:solidFill>
                <a:latin typeface="楷体" panose="02010609060101010101" charset="-122"/>
                <a:ea typeface="楷体" panose="02010609060101010101" charset="-122"/>
                <a:cs typeface="楷体" panose="02010609060101010101" charset="-122"/>
              </a:rPr>
              <a:t>3.</a:t>
            </a:r>
            <a:r>
              <a:rPr lang="zh-CN" altLang="en-US" sz="2800">
                <a:solidFill>
                  <a:srgbClr val="0707CB"/>
                </a:solidFill>
                <a:latin typeface="楷体" panose="02010609060101010101" charset="-122"/>
                <a:ea typeface="楷体" panose="02010609060101010101" charset="-122"/>
                <a:cs typeface="楷体" panose="02010609060101010101" charset="-122"/>
              </a:rPr>
              <a:t>第二段写母亲到来，首先可以考虑的就是对莱特夫人</a:t>
            </a:r>
            <a:r>
              <a:rPr lang="zh-CN" altLang="en-US" sz="2800">
                <a:solidFill>
                  <a:srgbClr val="0707CB"/>
                </a:solidFill>
                <a:latin typeface="楷体" panose="02010609060101010101" charset="-122"/>
                <a:ea typeface="楷体" panose="02010609060101010101" charset="-122"/>
                <a:cs typeface="楷体" panose="02010609060101010101" charset="-122"/>
                <a:sym typeface="+mn-ea"/>
              </a:rPr>
              <a:t>悉心照顾着儿子</a:t>
            </a:r>
            <a:r>
              <a:rPr lang="zh-CN" altLang="en-US" sz="2800">
                <a:solidFill>
                  <a:srgbClr val="0707CB"/>
                </a:solidFill>
                <a:latin typeface="楷体" panose="02010609060101010101" charset="-122"/>
                <a:ea typeface="楷体" panose="02010609060101010101" charset="-122"/>
                <a:cs typeface="楷体" panose="02010609060101010101" charset="-122"/>
              </a:rPr>
              <a:t>的感谢。之后在走出家门后，我将故事告诉了母亲，母亲听了之后又有什么反应。</a:t>
            </a:r>
            <a:endParaRPr lang="zh-CN" altLang="en-US" sz="2800">
              <a:latin typeface="楷体" panose="02010609060101010101" charset="-122"/>
              <a:ea typeface="楷体" panose="02010609060101010101" charset="-122"/>
              <a:cs typeface="楷体" panose="02010609060101010101" charset="-122"/>
            </a:endParaRPr>
          </a:p>
          <a:p>
            <a:pPr fontAlgn="auto">
              <a:lnSpc>
                <a:spcPts val="3160"/>
              </a:lnSpc>
            </a:pPr>
            <a:r>
              <a:rPr lang="en-US" altLang="zh-CN" sz="2400">
                <a:latin typeface="楷体" panose="02010609060101010101" charset="-122"/>
                <a:ea typeface="楷体" panose="02010609060101010101" charset="-122"/>
                <a:cs typeface="楷体" panose="02010609060101010101" charset="-122"/>
              </a:rPr>
              <a:t>4.</a:t>
            </a:r>
            <a:r>
              <a:rPr lang="zh-CN" altLang="en-US" sz="2400">
                <a:latin typeface="楷体" panose="02010609060101010101" charset="-122"/>
                <a:ea typeface="楷体" panose="02010609060101010101" charset="-122"/>
                <a:cs typeface="楷体" panose="02010609060101010101" charset="-122"/>
              </a:rPr>
              <a:t>我作为一个</a:t>
            </a:r>
            <a:r>
              <a:rPr lang="en-US" altLang="zh-CN" sz="2400">
                <a:latin typeface="楷体" panose="02010609060101010101" charset="-122"/>
                <a:ea typeface="楷体" panose="02010609060101010101" charset="-122"/>
                <a:cs typeface="楷体" panose="02010609060101010101" charset="-122"/>
              </a:rPr>
              <a:t>14</a:t>
            </a:r>
            <a:r>
              <a:rPr lang="zh-CN" altLang="en-US" sz="2400">
                <a:latin typeface="楷体" panose="02010609060101010101" charset="-122"/>
                <a:ea typeface="楷体" panose="02010609060101010101" charset="-122"/>
                <a:cs typeface="楷体" panose="02010609060101010101" charset="-122"/>
              </a:rPr>
              <a:t>岁的报童，刚开始是小心翼翼地靠近圣诞女巫的家，那么以后还会这样做吗？是不是visit会多一些，company会多一些</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需不需要考虑前文提到的</a:t>
            </a:r>
            <a:r>
              <a:rPr lang="en-US" altLang="zh-CN" sz="2400">
                <a:latin typeface="楷体" panose="02010609060101010101" charset="-122"/>
                <a:ea typeface="楷体" panose="02010609060101010101" charset="-122"/>
                <a:cs typeface="楷体" panose="02010609060101010101" charset="-122"/>
              </a:rPr>
              <a:t>other kids?</a:t>
            </a:r>
            <a:r>
              <a:rPr lang="zh-CN" altLang="en-US" sz="2400">
                <a:latin typeface="楷体" panose="02010609060101010101" charset="-122"/>
                <a:ea typeface="楷体" panose="02010609060101010101" charset="-122"/>
                <a:cs typeface="楷体" panose="02010609060101010101" charset="-122"/>
                <a:sym typeface="+mn-ea"/>
              </a:rPr>
              <a:t>而作者最终要提炼的主题是什么？多一些理解，少一些误解！</a:t>
            </a:r>
            <a:r>
              <a:rPr lang="zh-CN" altLang="en-US" sz="2400">
                <a:latin typeface="楷体" panose="02010609060101010101" charset="-122"/>
                <a:ea typeface="楷体" panose="02010609060101010101" charset="-122"/>
                <a:cs typeface="楷体" panose="02010609060101010101" charset="-122"/>
              </a:rPr>
              <a:t>要注意的是，</a:t>
            </a:r>
            <a:r>
              <a:rPr lang="zh-CN" altLang="zh-CN" sz="2400">
                <a:latin typeface="楷体" panose="02010609060101010101" charset="-122"/>
                <a:ea typeface="楷体" panose="02010609060101010101" charset="-122"/>
                <a:cs typeface="楷体" panose="02010609060101010101" charset="-122"/>
              </a:rPr>
              <a:t>不管是那一段，主角都应该是老妇人和我，母亲始终是次要角色。</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ox(in)">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p:cTn id="21"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76810" name="AutoShape 10"/>
          <p:cNvSpPr/>
          <p:nvPr>
            <p:custDataLst>
              <p:tags r:id="rId1"/>
            </p:custDataLst>
          </p:nvPr>
        </p:nvSpPr>
        <p:spPr>
          <a:xfrm>
            <a:off x="3216593" y="3273425"/>
            <a:ext cx="482600" cy="381000"/>
          </a:xfrm>
          <a:prstGeom prst="rightArrow">
            <a:avLst>
              <a:gd name="adj1" fmla="val 50000"/>
              <a:gd name="adj2" fmla="val 52777"/>
            </a:avLst>
          </a:prstGeom>
          <a:solidFill>
            <a:srgbClr val="FFFFFF"/>
          </a:solidFill>
          <a:ln w="9525">
            <a:noFill/>
          </a:ln>
        </p:spPr>
        <p:txBody>
          <a:bodyPr wrap="none" anchor="ctr"/>
          <a:lstStyle/>
          <a:p>
            <a:endParaRPr lang="zh-CN" altLang="en-US">
              <a:latin typeface="Arial" panose="020B0604020202020204" pitchFamily="34" charset="0"/>
            </a:endParaRPr>
          </a:p>
        </p:txBody>
      </p:sp>
      <p:grpSp>
        <p:nvGrpSpPr>
          <p:cNvPr id="9" name="组合 8"/>
          <p:cNvGrpSpPr/>
          <p:nvPr/>
        </p:nvGrpSpPr>
        <p:grpSpPr>
          <a:xfrm>
            <a:off x="273685" y="798830"/>
            <a:ext cx="2295525" cy="751205"/>
            <a:chOff x="1381" y="1147"/>
            <a:chExt cx="3615" cy="1183"/>
          </a:xfrm>
        </p:grpSpPr>
        <p:grpSp>
          <p:nvGrpSpPr>
            <p:cNvPr id="76819" name="组合 76818"/>
            <p:cNvGrpSpPr/>
            <p:nvPr/>
          </p:nvGrpSpPr>
          <p:grpSpPr>
            <a:xfrm>
              <a:off x="1381" y="1147"/>
              <a:ext cx="3615" cy="1183"/>
              <a:chOff x="0" y="0"/>
              <a:chExt cx="1161" cy="1539"/>
            </a:xfrm>
          </p:grpSpPr>
          <p:sp>
            <p:nvSpPr>
              <p:cNvPr id="76820" name="Oval 20"/>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lstStyle/>
              <a:p>
                <a:endParaRPr lang="zh-CN" altLang="en-US">
                  <a:latin typeface="Arial" panose="020B0604020202020204" pitchFamily="34" charset="0"/>
                </a:endParaRPr>
              </a:p>
            </p:txBody>
          </p:sp>
          <p:sp>
            <p:nvSpPr>
              <p:cNvPr id="76821" name="AutoShape 21"/>
              <p:cNvSpPr/>
              <p:nvPr>
                <p:custDataLst>
                  <p:tags r:id="rId3"/>
                </p:custDataLst>
              </p:nvPr>
            </p:nvSpPr>
            <p:spPr>
              <a:xfrm>
                <a:off x="2" y="0"/>
                <a:ext cx="1159" cy="1539"/>
              </a:xfrm>
              <a:prstGeom prst="can">
                <a:avLst>
                  <a:gd name="adj" fmla="val 33194"/>
                </a:avLst>
              </a:prstGeom>
              <a:gradFill rotWithShape="1">
                <a:gsLst>
                  <a:gs pos="0">
                    <a:srgbClr val="5FACC0">
                      <a:alpha val="50000"/>
                    </a:srgbClr>
                  </a:gs>
                  <a:gs pos="50000">
                    <a:srgbClr val="0D515A"/>
                  </a:gs>
                  <a:gs pos="100000">
                    <a:srgbClr val="5FACC0">
                      <a:alpha val="50000"/>
                    </a:srgbClr>
                  </a:gs>
                </a:gsLst>
                <a:lin ang="0" scaled="1"/>
              </a:gradFill>
              <a:ln w="9525">
                <a:noFill/>
              </a:ln>
            </p:spPr>
            <p:txBody>
              <a:bodyPr wrap="none" anchor="ctr"/>
              <a:lstStyle/>
              <a:p>
                <a:endParaRPr lang="zh-CN" altLang="en-US">
                  <a:latin typeface="Arial" panose="020B0604020202020204" pitchFamily="34" charset="0"/>
                </a:endParaRPr>
              </a:p>
            </p:txBody>
          </p:sp>
        </p:grpSp>
        <p:sp>
          <p:nvSpPr>
            <p:cNvPr id="76822" name="Text Box 22"/>
            <p:cNvSpPr txBox="1"/>
            <p:nvPr>
              <p:custDataLst>
                <p:tags r:id="rId4"/>
              </p:custDataLst>
            </p:nvPr>
          </p:nvSpPr>
          <p:spPr>
            <a:xfrm>
              <a:off x="1543" y="1500"/>
              <a:ext cx="3353" cy="725"/>
            </a:xfrm>
            <a:prstGeom prst="rect">
              <a:avLst/>
            </a:prstGeom>
            <a:noFill/>
            <a:ln w="9525">
              <a:noFill/>
            </a:ln>
            <a:effectLst>
              <a:outerShdw dist="17961" dir="2699999" algn="ctr" rotWithShape="0">
                <a:srgbClr val="003300">
                  <a:alpha val="50000"/>
                </a:srgbClr>
              </a:outerShdw>
            </a:effectLst>
          </p:spPr>
          <p:txBody>
            <a:bodyPr>
              <a:spAutoFit/>
            </a:bodyPr>
            <a:lstStyle/>
            <a:p>
              <a:pPr algn="ctr">
                <a:spcBef>
                  <a:spcPct val="50000"/>
                </a:spcBef>
              </a:pPr>
              <a:r>
                <a:rPr lang="zh-CN" altLang="en-US" sz="2400" b="1">
                  <a:solidFill>
                    <a:srgbClr val="FF0000"/>
                  </a:solidFill>
                  <a:latin typeface="Arial" panose="020B0604020202020204" pitchFamily="34" charset="0"/>
                  <a:ea typeface="宋体" panose="02010600030101010101" pitchFamily="2" charset="-122"/>
                </a:rPr>
                <a:t>Paragraph</a:t>
              </a:r>
              <a:r>
                <a:rPr lang="en-US" altLang="zh-CN" sz="2400" b="1">
                  <a:solidFill>
                    <a:srgbClr val="FF0000"/>
                  </a:solidFill>
                  <a:latin typeface="Arial" panose="020B0604020202020204" pitchFamily="34" charset="0"/>
                  <a:ea typeface="宋体" panose="02010600030101010101" pitchFamily="2" charset="-122"/>
                </a:rPr>
                <a:t> </a:t>
              </a:r>
              <a:r>
                <a:rPr lang="zh-CN" altLang="en-US" sz="2400" b="1">
                  <a:solidFill>
                    <a:srgbClr val="FF0000"/>
                  </a:solidFill>
                  <a:latin typeface="Arial" panose="020B0604020202020204" pitchFamily="34" charset="0"/>
                  <a:ea typeface="宋体" panose="02010600030101010101" pitchFamily="2" charset="-122"/>
                </a:rPr>
                <a:t>1</a:t>
              </a:r>
              <a:endParaRPr lang="zh-CN" altLang="en-US" sz="2400" b="1">
                <a:solidFill>
                  <a:srgbClr val="FF0000"/>
                </a:solidFill>
                <a:latin typeface="Arial" panose="020B0604020202020204" pitchFamily="34" charset="0"/>
                <a:ea typeface="宋体" panose="02010600030101010101" pitchFamily="2" charset="-122"/>
              </a:endParaRPr>
            </a:p>
          </p:txBody>
        </p:sp>
      </p:grpSp>
      <p:grpSp>
        <p:nvGrpSpPr>
          <p:cNvPr id="13" name="组合 12"/>
          <p:cNvGrpSpPr/>
          <p:nvPr/>
        </p:nvGrpSpPr>
        <p:grpSpPr>
          <a:xfrm>
            <a:off x="2908935" y="3775075"/>
            <a:ext cx="7526020" cy="643890"/>
            <a:chOff x="4581" y="5945"/>
            <a:chExt cx="11852" cy="1014"/>
          </a:xfrm>
        </p:grpSpPr>
        <p:sp>
          <p:nvSpPr>
            <p:cNvPr id="76804" name="AutoShape 4"/>
            <p:cNvSpPr/>
            <p:nvPr>
              <p:custDataLst>
                <p:tags r:id="rId5"/>
              </p:custDataLst>
            </p:nvPr>
          </p:nvSpPr>
          <p:spPr>
            <a:xfrm>
              <a:off x="4581" y="5945"/>
              <a:ext cx="10322" cy="1014"/>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2" name="Text Box 7"/>
            <p:cNvSpPr txBox="1"/>
            <p:nvPr>
              <p:custDataLst>
                <p:tags r:id="rId6"/>
              </p:custDataLst>
            </p:nvPr>
          </p:nvSpPr>
          <p:spPr>
            <a:xfrm>
              <a:off x="4581" y="6041"/>
              <a:ext cx="11852" cy="822"/>
            </a:xfrm>
            <a:prstGeom prst="rect">
              <a:avLst/>
            </a:prstGeom>
            <a:noFill/>
            <a:ln w="9525">
              <a:noFill/>
            </a:ln>
          </p:spPr>
          <p:txBody>
            <a:bodyPr wrap="square">
              <a:spAutoFit/>
            </a:bodyPr>
            <a:lstStyle/>
            <a:p>
              <a:pPr indent="0" algn="l">
                <a:spcBef>
                  <a:spcPct val="50000"/>
                </a:spcBef>
                <a:buClrTx/>
                <a:buSzTx/>
                <a:buFontTx/>
                <a:buNone/>
              </a:pPr>
              <a:r>
                <a:rPr lang="en-US" altLang="zh-CN" sz="2800" b="1">
                  <a:latin typeface="Times New Roman" panose="02020603050405020304" charset="0"/>
                  <a:ea typeface="微软雅黑" panose="020B0503020204020204" charset="-122"/>
                  <a:cs typeface="Times New Roman" panose="02020603050405020304" charset="0"/>
                </a:rPr>
                <a:t>The doorbell rang and my mother arrived.</a:t>
              </a:r>
              <a:endParaRPr lang="en-US" altLang="zh-CN" sz="2800" b="1">
                <a:latin typeface="Times New Roman" panose="02020603050405020304" charset="0"/>
                <a:ea typeface="微软雅黑" panose="020B0503020204020204" charset="-122"/>
                <a:cs typeface="Times New Roman" panose="02020603050405020304" charset="0"/>
              </a:endParaRPr>
            </a:p>
          </p:txBody>
        </p:sp>
      </p:grpSp>
      <p:grpSp>
        <p:nvGrpSpPr>
          <p:cNvPr id="10" name="组合 9"/>
          <p:cNvGrpSpPr/>
          <p:nvPr/>
        </p:nvGrpSpPr>
        <p:grpSpPr>
          <a:xfrm>
            <a:off x="273050" y="3654425"/>
            <a:ext cx="2399030" cy="871855"/>
            <a:chOff x="1426" y="5757"/>
            <a:chExt cx="3615" cy="1373"/>
          </a:xfrm>
        </p:grpSpPr>
        <p:grpSp>
          <p:nvGrpSpPr>
            <p:cNvPr id="76813" name="组合 76812"/>
            <p:cNvGrpSpPr/>
            <p:nvPr/>
          </p:nvGrpSpPr>
          <p:grpSpPr>
            <a:xfrm>
              <a:off x="1426" y="5757"/>
              <a:ext cx="3615" cy="1373"/>
              <a:chOff x="0" y="0"/>
              <a:chExt cx="1161" cy="1539"/>
            </a:xfrm>
          </p:grpSpPr>
          <p:sp>
            <p:nvSpPr>
              <p:cNvPr id="76814" name="Oval 14"/>
              <p:cNvSpPr/>
              <p:nvPr>
                <p:custDataLst>
                  <p:tags r:id="rId7"/>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lstStyle/>
              <a:p>
                <a:endParaRPr lang="zh-CN" altLang="en-US">
                  <a:latin typeface="Arial" panose="020B0604020202020204" pitchFamily="34" charset="0"/>
                </a:endParaRPr>
              </a:p>
            </p:txBody>
          </p:sp>
          <p:sp>
            <p:nvSpPr>
              <p:cNvPr id="76815" name="AutoShape 15"/>
              <p:cNvSpPr/>
              <p:nvPr>
                <p:custDataLst>
                  <p:tags r:id="rId8"/>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lstStyle/>
              <a:p>
                <a:endParaRPr lang="zh-CN" altLang="en-US">
                  <a:latin typeface="Arial" panose="020B0604020202020204" pitchFamily="34" charset="0"/>
                </a:endParaRPr>
              </a:p>
            </p:txBody>
          </p:sp>
        </p:grpSp>
        <p:sp>
          <p:nvSpPr>
            <p:cNvPr id="76823" name="Text Box 23"/>
            <p:cNvSpPr txBox="1"/>
            <p:nvPr>
              <p:custDataLst>
                <p:tags r:id="rId9"/>
              </p:custDataLst>
            </p:nvPr>
          </p:nvSpPr>
          <p:spPr>
            <a:xfrm>
              <a:off x="1608" y="6236"/>
              <a:ext cx="3171" cy="725"/>
            </a:xfrm>
            <a:prstGeom prst="rect">
              <a:avLst/>
            </a:prstGeom>
            <a:noFill/>
            <a:ln w="9525">
              <a:noFill/>
            </a:ln>
            <a:effectLst>
              <a:outerShdw dist="17961" dir="2699999" algn="ctr" rotWithShape="0">
                <a:srgbClr val="003300">
                  <a:alpha val="50000"/>
                </a:srgbClr>
              </a:outerShdw>
            </a:effectLst>
          </p:spPr>
          <p:txBody>
            <a:bodyPr wrap="square">
              <a:spAutoFit/>
            </a:bodyPr>
            <a:lstStyle/>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 2</a:t>
              </a:r>
              <a:endParaRPr lang="en-US" altLang="zh-CN" sz="2400" b="1">
                <a:solidFill>
                  <a:srgbClr val="FF0000"/>
                </a:solidFill>
                <a:latin typeface="Arial" panose="020B0604020202020204" pitchFamily="34" charset="0"/>
                <a:ea typeface="宋体" panose="02010600030101010101" pitchFamily="2" charset="-122"/>
                <a:sym typeface="+mn-ea"/>
              </a:endParaRPr>
            </a:p>
          </p:txBody>
        </p:sp>
      </p:grpSp>
      <p:sp>
        <p:nvSpPr>
          <p:cNvPr id="76809" name="AutoShape 9"/>
          <p:cNvSpPr/>
          <p:nvPr>
            <p:custDataLst>
              <p:tags r:id="rId10"/>
            </p:custDataLst>
          </p:nvPr>
        </p:nvSpPr>
        <p:spPr>
          <a:xfrm>
            <a:off x="2228850" y="1837690"/>
            <a:ext cx="482600" cy="381000"/>
          </a:xfrm>
          <a:prstGeom prst="rightArrow">
            <a:avLst>
              <a:gd name="adj1" fmla="val 50000"/>
              <a:gd name="adj2" fmla="val 52777"/>
            </a:avLst>
          </a:prstGeom>
          <a:solidFill>
            <a:srgbClr val="FFFFFF"/>
          </a:solidFill>
          <a:ln w="9525">
            <a:noFill/>
          </a:ln>
        </p:spPr>
        <p:txBody>
          <a:bodyPr wrap="none" anchor="ctr"/>
          <a:lstStyle/>
          <a:p>
            <a:endParaRPr lang="zh-CN" altLang="en-US">
              <a:latin typeface="Arial" panose="020B0604020202020204" pitchFamily="34" charset="0"/>
            </a:endParaRPr>
          </a:p>
        </p:txBody>
      </p:sp>
      <p:sp>
        <p:nvSpPr>
          <p:cNvPr id="4" name="AutoShape 4"/>
          <p:cNvSpPr/>
          <p:nvPr>
            <p:custDataLst>
              <p:tags r:id="rId11"/>
            </p:custDataLst>
          </p:nvPr>
        </p:nvSpPr>
        <p:spPr>
          <a:xfrm>
            <a:off x="2132965" y="4650740"/>
            <a:ext cx="9428480" cy="1609725"/>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76811" name="AutoShape 11"/>
          <p:cNvSpPr/>
          <p:nvPr>
            <p:custDataLst>
              <p:tags r:id="rId12"/>
            </p:custDataLst>
          </p:nvPr>
        </p:nvSpPr>
        <p:spPr>
          <a:xfrm>
            <a:off x="2277428" y="4856480"/>
            <a:ext cx="482600" cy="381000"/>
          </a:xfrm>
          <a:prstGeom prst="rightArrow">
            <a:avLst>
              <a:gd name="adj1" fmla="val 50000"/>
              <a:gd name="adj2" fmla="val 52777"/>
            </a:avLst>
          </a:prstGeom>
          <a:solidFill>
            <a:srgbClr val="FFFFFF"/>
          </a:solidFill>
          <a:ln w="9525">
            <a:noFill/>
          </a:ln>
        </p:spPr>
        <p:txBody>
          <a:bodyPr wrap="none" anchor="ctr"/>
          <a:lstStyle/>
          <a:p>
            <a:endParaRPr lang="zh-CN" altLang="en-US">
              <a:latin typeface="Arial" panose="020B0604020202020204" pitchFamily="34" charset="0"/>
            </a:endParaRPr>
          </a:p>
        </p:txBody>
      </p:sp>
      <p:sp>
        <p:nvSpPr>
          <p:cNvPr id="3" name="AutoShape 2"/>
          <p:cNvSpPr/>
          <p:nvPr>
            <p:custDataLst>
              <p:tags r:id="rId13"/>
            </p:custDataLst>
          </p:nvPr>
        </p:nvSpPr>
        <p:spPr>
          <a:xfrm>
            <a:off x="2132965" y="1743075"/>
            <a:ext cx="9620885" cy="1524635"/>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6" name="文本框 5"/>
          <p:cNvSpPr txBox="1"/>
          <p:nvPr/>
        </p:nvSpPr>
        <p:spPr>
          <a:xfrm>
            <a:off x="2711450" y="1811020"/>
            <a:ext cx="9152255" cy="1383665"/>
          </a:xfrm>
          <a:prstGeom prst="rect">
            <a:avLst/>
          </a:prstGeom>
          <a:noFill/>
        </p:spPr>
        <p:txBody>
          <a:bodyPr wrap="square" rtlCol="0">
            <a:spAutoFit/>
          </a:bodyPr>
          <a:lstStyle/>
          <a:p>
            <a:pPr marL="457200" indent="-457200">
              <a:buFont typeface="Wingdings" panose="05000000000000000000" charset="0"/>
              <a:buChar char="Ø"/>
            </a:pPr>
            <a:r>
              <a:rPr lang="en-US" altLang="zh-CN" sz="2800" dirty="0">
                <a:solidFill>
                  <a:srgbClr val="0707CB"/>
                </a:solidFill>
                <a:latin typeface="Times New Roman" panose="02020603050405020304" charset="0"/>
                <a:cs typeface="Times New Roman" panose="02020603050405020304" charset="0"/>
                <a:sym typeface="+mn-ea"/>
              </a:rPr>
              <a:t>(How and) </a:t>
            </a:r>
            <a:r>
              <a:rPr lang="en-US" altLang="zh-CN" sz="2800" dirty="0">
                <a:solidFill>
                  <a:srgbClr val="0707CB"/>
                </a:solidFill>
                <a:latin typeface="Times New Roman" panose="02020603050405020304" charset="0"/>
                <a:cs typeface="Times New Roman" panose="02020603050405020304" charset="0"/>
                <a:sym typeface="+mn-ea"/>
              </a:rPr>
              <a:t>w</a:t>
            </a:r>
            <a:r>
              <a:rPr lang="en-US" altLang="zh-CN" sz="2800" dirty="0">
                <a:solidFill>
                  <a:srgbClr val="0707CB"/>
                </a:solidFill>
                <a:latin typeface="Times New Roman" panose="02020603050405020304" charset="0"/>
                <a:cs typeface="Times New Roman" panose="02020603050405020304" charset="0"/>
                <a:sym typeface="+mn-ea"/>
              </a:rPr>
              <a:t>hen did Anthony die? </a:t>
            </a:r>
            <a:r>
              <a:rPr lang="en-US" altLang="zh-CN" sz="2800">
                <a:latin typeface="Times New Roman" panose="02020603050405020304" charset="0"/>
                <a:ea typeface="华文宋体" panose="02010600040101010101" charset="-122"/>
                <a:cs typeface="Times New Roman" panose="02020603050405020304" charset="0"/>
                <a:sym typeface="+mn-ea"/>
              </a:rPr>
              <a:t> </a:t>
            </a:r>
            <a:endParaRPr lang="zh-CN" altLang="en-US" sz="2800">
              <a:latin typeface="Times New Roman" panose="02020603050405020304" charset="0"/>
              <a:ea typeface="华文宋体" panose="02010600040101010101" charset="-122"/>
              <a:cs typeface="Times New Roman" panose="02020603050405020304" charset="0"/>
            </a:endParaRPr>
          </a:p>
          <a:p>
            <a:pPr marL="457200" indent="-457200">
              <a:buFont typeface="Wingdings" panose="05000000000000000000" charset="0"/>
              <a:buChar char="Ø"/>
            </a:pPr>
            <a:r>
              <a:rPr lang="en-US" altLang="zh-CN" sz="2800" dirty="0">
                <a:solidFill>
                  <a:srgbClr val="0707CB"/>
                </a:solidFill>
                <a:latin typeface="Times New Roman" panose="02020603050405020304" charset="0"/>
                <a:cs typeface="Times New Roman" panose="02020603050405020304" charset="0"/>
                <a:sym typeface="+mn-ea"/>
              </a:rPr>
              <a:t>How was her son connected with the Christmas decorations? </a:t>
            </a:r>
            <a:endParaRPr lang="zh-CN" altLang="en-US" sz="2800">
              <a:latin typeface="Times New Roman" panose="02020603050405020304" charset="0"/>
              <a:ea typeface="华文宋体" panose="02010600040101010101" charset="-122"/>
              <a:cs typeface="Times New Roman" panose="02020603050405020304" charset="0"/>
            </a:endParaRPr>
          </a:p>
          <a:p>
            <a:pPr marL="457200" indent="-457200">
              <a:buFont typeface="Wingdings" panose="05000000000000000000" charset="0"/>
              <a:buChar char="Ø"/>
            </a:pPr>
            <a:r>
              <a:rPr lang="en-US" altLang="zh-CN" sz="2800" dirty="0">
                <a:solidFill>
                  <a:srgbClr val="0707CB"/>
                </a:solidFill>
                <a:latin typeface="Times New Roman" panose="02020603050405020304" charset="0"/>
                <a:cs typeface="Times New Roman" panose="02020603050405020304" charset="0"/>
                <a:sym typeface="+mn-ea"/>
              </a:rPr>
              <a:t>Afterwards, what was my reaction to it?</a:t>
            </a:r>
            <a:r>
              <a:rPr lang="en-US" altLang="zh-CN" sz="2800">
                <a:latin typeface="Times New Roman" panose="02020603050405020304" charset="0"/>
                <a:ea typeface="华文宋体" panose="02010600040101010101" charset="-122"/>
                <a:cs typeface="Times New Roman" panose="02020603050405020304" charset="0"/>
                <a:sym typeface="+mn-ea"/>
              </a:rPr>
              <a:t> </a:t>
            </a:r>
            <a:endParaRPr lang="zh-CN" altLang="en-US" sz="2800">
              <a:latin typeface="Times New Roman" panose="02020603050405020304" charset="0"/>
              <a:ea typeface="华文宋体" panose="02010600040101010101" charset="-122"/>
              <a:cs typeface="Times New Roman" panose="02020603050405020304" charset="0"/>
              <a:sym typeface="+mn-ea"/>
            </a:endParaRPr>
          </a:p>
        </p:txBody>
      </p:sp>
      <p:sp>
        <p:nvSpPr>
          <p:cNvPr id="7" name="文本框 6"/>
          <p:cNvSpPr txBox="1"/>
          <p:nvPr/>
        </p:nvSpPr>
        <p:spPr>
          <a:xfrm>
            <a:off x="2760345" y="4745355"/>
            <a:ext cx="8383905" cy="1383665"/>
          </a:xfrm>
          <a:prstGeom prst="rect">
            <a:avLst/>
          </a:prstGeom>
          <a:noFill/>
        </p:spPr>
        <p:txBody>
          <a:bodyPr wrap="square" rtlCol="0">
            <a:spAutoFit/>
          </a:bodyPr>
          <a:lstStyle/>
          <a:p>
            <a:pPr marL="457200" indent="-457200">
              <a:buFont typeface="Wingdings" panose="05000000000000000000" charset="0"/>
              <a:buChar char="Ø"/>
            </a:pPr>
            <a:r>
              <a:rPr lang="en-US" altLang="zh-CN" sz="2800" dirty="0">
                <a:solidFill>
                  <a:srgbClr val="0707CB"/>
                </a:solidFill>
                <a:latin typeface="Times New Roman" panose="02020603050405020304" charset="0"/>
                <a:cs typeface="Times New Roman" panose="02020603050405020304" charset="0"/>
                <a:sym typeface="+mn-ea"/>
              </a:rPr>
              <a:t>What did my mother do/say to Mrs. Wright? </a:t>
            </a:r>
            <a:endParaRPr lang="en-US" altLang="zh-CN" sz="2800" dirty="0">
              <a:solidFill>
                <a:srgbClr val="0707CB"/>
              </a:solidFill>
              <a:latin typeface="Times New Roman" panose="02020603050405020304" charset="0"/>
              <a:cs typeface="Times New Roman" panose="02020603050405020304" charset="0"/>
              <a:sym typeface="+mn-ea"/>
            </a:endParaRPr>
          </a:p>
          <a:p>
            <a:pPr marL="457200" indent="-457200">
              <a:buFont typeface="Wingdings" panose="05000000000000000000" charset="0"/>
              <a:buChar char="Ø"/>
            </a:pPr>
            <a:r>
              <a:rPr lang="en-US" altLang="zh-CN" sz="2800" dirty="0">
                <a:solidFill>
                  <a:srgbClr val="0707CB"/>
                </a:solidFill>
                <a:latin typeface="Times New Roman" panose="02020603050405020304" charset="0"/>
                <a:cs typeface="Times New Roman" panose="02020603050405020304" charset="0"/>
                <a:sym typeface="+mn-ea"/>
              </a:rPr>
              <a:t>What did I do/say to Mrs. Wright?</a:t>
            </a:r>
            <a:endParaRPr lang="en-US" altLang="zh-CN" sz="2800" dirty="0">
              <a:solidFill>
                <a:srgbClr val="0707CB"/>
              </a:solidFill>
              <a:latin typeface="Times New Roman" panose="02020603050405020304" charset="0"/>
              <a:cs typeface="Times New Roman" panose="02020603050405020304" charset="0"/>
              <a:sym typeface="+mn-ea"/>
            </a:endParaRPr>
          </a:p>
          <a:p>
            <a:pPr marL="457200" indent="-457200">
              <a:buFont typeface="Wingdings" panose="05000000000000000000" charset="0"/>
              <a:buChar char="Ø"/>
            </a:pPr>
            <a:r>
              <a:rPr lang="en-US" altLang="zh-CN" sz="2800" dirty="0">
                <a:solidFill>
                  <a:srgbClr val="0707CB"/>
                </a:solidFill>
                <a:latin typeface="Times New Roman" panose="02020603050405020304" charset="0"/>
                <a:cs typeface="Times New Roman" panose="02020603050405020304" charset="0"/>
                <a:sym typeface="+mn-ea"/>
              </a:rPr>
              <a:t>What did I learn from the incident? </a:t>
            </a:r>
            <a:endParaRPr lang="en-US" sz="2800">
              <a:latin typeface="Times New Roman" panose="02020603050405020304" charset="0"/>
              <a:ea typeface="华文宋体" panose="02010600040101010101" charset="-122"/>
              <a:cs typeface="Times New Roman" panose="02020603050405020304" charset="0"/>
              <a:sym typeface="+mn-ea"/>
            </a:endParaRPr>
          </a:p>
        </p:txBody>
      </p:sp>
      <p:grpSp>
        <p:nvGrpSpPr>
          <p:cNvPr id="5" name="组合 4"/>
          <p:cNvGrpSpPr/>
          <p:nvPr/>
        </p:nvGrpSpPr>
        <p:grpSpPr>
          <a:xfrm>
            <a:off x="2760345" y="829310"/>
            <a:ext cx="9379585" cy="802640"/>
            <a:chOff x="4347" y="1306"/>
            <a:chExt cx="14771" cy="1264"/>
          </a:xfrm>
        </p:grpSpPr>
        <p:sp>
          <p:nvSpPr>
            <p:cNvPr id="76802" name="AutoShape 2"/>
            <p:cNvSpPr/>
            <p:nvPr>
              <p:custDataLst>
                <p:tags r:id="rId14"/>
              </p:custDataLst>
            </p:nvPr>
          </p:nvSpPr>
          <p:spPr>
            <a:xfrm>
              <a:off x="4347" y="1306"/>
              <a:ext cx="14771" cy="1193"/>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lstStyle/>
            <a:p>
              <a:pPr>
                <a:lnSpc>
                  <a:spcPct val="150000"/>
                </a:lnSpc>
              </a:pPr>
              <a:endParaRPr lang="zh-CN" altLang="en-US">
                <a:latin typeface="Arial" panose="020B0604020202020204" pitchFamily="34" charset="0"/>
              </a:endParaRPr>
            </a:p>
          </p:txBody>
        </p:sp>
        <p:sp>
          <p:nvSpPr>
            <p:cNvPr id="76806" name="Text Box 6"/>
            <p:cNvSpPr txBox="1"/>
            <p:nvPr>
              <p:custDataLst>
                <p:tags r:id="rId15"/>
              </p:custDataLst>
            </p:nvPr>
          </p:nvSpPr>
          <p:spPr>
            <a:xfrm>
              <a:off x="4347" y="1342"/>
              <a:ext cx="14471" cy="1228"/>
            </a:xfrm>
            <a:prstGeom prst="rect">
              <a:avLst/>
            </a:prstGeom>
            <a:noFill/>
            <a:ln w="9525">
              <a:noFill/>
            </a:ln>
          </p:spPr>
          <p:txBody>
            <a:bodyPr wrap="square">
              <a:spAutoFit/>
            </a:bodyPr>
            <a:lstStyle/>
            <a:p>
              <a:pPr indent="0">
                <a:lnSpc>
                  <a:spcPct val="80000"/>
                </a:lnSpc>
                <a:spcBef>
                  <a:spcPts val="50"/>
                </a:spcBef>
                <a:spcAft>
                  <a:spcPts val="0"/>
                </a:spcAft>
                <a:buNone/>
              </a:pPr>
              <a:r>
                <a:rPr lang="en-US" altLang="zh-CN" sz="2800" b="1">
                  <a:latin typeface="Times New Roman" panose="02020603050405020304" charset="0"/>
                  <a:ea typeface="微软雅黑" panose="020B0503020204020204" charset="-122"/>
                  <a:cs typeface="Times New Roman" panose="02020603050405020304" charset="0"/>
                </a:rPr>
                <a:t>“It was because of my son, Anthony, who died in the war,” said Mrs. Wright.</a:t>
              </a:r>
              <a:endParaRPr lang="en-US" altLang="zh-CN" sz="2800" b="1">
                <a:latin typeface="Times New Roman" panose="02020603050405020304" charset="0"/>
                <a:ea typeface="微软雅黑" panose="020B0503020204020204" charset="-122"/>
                <a:cs typeface="Times New Roman" panose="02020603050405020304" charset="0"/>
              </a:endParaRPr>
            </a:p>
          </p:txBody>
        </p:sp>
      </p:grpSp>
      <p:sp>
        <p:nvSpPr>
          <p:cNvPr id="8" name="矩形 7"/>
          <p:cNvSpPr/>
          <p:nvPr/>
        </p:nvSpPr>
        <p:spPr>
          <a:xfrm>
            <a:off x="2790190" y="850900"/>
            <a:ext cx="8994140" cy="379730"/>
          </a:xfrm>
          <a:prstGeom prst="rect">
            <a:avLst/>
          </a:prstGeom>
          <a:noFill/>
          <a:ln w="63500" cmpd="dbl">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088390" y="83185"/>
            <a:ext cx="3223895" cy="521970"/>
          </a:xfrm>
          <a:prstGeom prst="rect">
            <a:avLst/>
          </a:prstGeom>
          <a:noFill/>
        </p:spPr>
        <p:txBody>
          <a:bodyPr wrap="none" rtlCol="0" anchor="t">
            <a:spAutoFit/>
          </a:bodyPr>
          <a:p>
            <a:r>
              <a:rPr lang="en-US" altLang="zh-CN" sz="2800" b="1" dirty="0">
                <a:solidFill>
                  <a:srgbClr val="FF0000"/>
                </a:solidFill>
                <a:latin typeface="Arial Black" panose="020B0A04020102020204" charset="0"/>
                <a:cs typeface="Arial Black" panose="020B0A04020102020204" charset="0"/>
                <a:sym typeface="+mn-ea"/>
              </a:rPr>
              <a:t>Predict the plot</a:t>
            </a:r>
            <a:endParaRPr lang="en-US" altLang="zh-CN" sz="2800" b="1" dirty="0">
              <a:solidFill>
                <a:srgbClr val="FF0000"/>
              </a:solidFill>
              <a:latin typeface="Arial Black" panose="020B0A04020102020204" charset="0"/>
              <a:cs typeface="Arial Black" panose="020B0A04020102020204" charset="0"/>
              <a:sym typeface="+mn-ea"/>
            </a:endParaRPr>
          </a:p>
        </p:txBody>
      </p:sp>
      <p:sp>
        <p:nvSpPr>
          <p:cNvPr id="14" name="AutoShape 11"/>
          <p:cNvSpPr/>
          <p:nvPr>
            <p:custDataLst>
              <p:tags r:id="rId16"/>
            </p:custDataLst>
          </p:nvPr>
        </p:nvSpPr>
        <p:spPr>
          <a:xfrm>
            <a:off x="2189163" y="1840865"/>
            <a:ext cx="482600" cy="381000"/>
          </a:xfrm>
          <a:prstGeom prst="rightArrow">
            <a:avLst>
              <a:gd name="adj1" fmla="val 50000"/>
              <a:gd name="adj2" fmla="val 52777"/>
            </a:avLst>
          </a:prstGeom>
          <a:solidFill>
            <a:srgbClr val="FFFFFF"/>
          </a:solidFill>
          <a:ln w="9525">
            <a:noFill/>
          </a:ln>
        </p:spPr>
        <p:txBody>
          <a:bodyPr wrap="none" anchor="ctr"/>
          <a:p>
            <a:endParaRPr lang="zh-CN" altLang="en-US">
              <a:latin typeface="Arial" panose="020B0604020202020204" pitchFamily="34" charset="0"/>
            </a:endParaRPr>
          </a:p>
        </p:txBody>
      </p:sp>
    </p:spTree>
  </p:cSld>
  <p:clrMapOvr>
    <a:masterClrMapping/>
  </p:clrMapOvr>
  <p:timing>
    <p:tnLst>
      <p:par>
        <p:cTn id="1" dur="indefinite" restart="never" nodeType="tmRoot"/>
      </p:par>
    </p:tnLst>
    <p:bldLst>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5" name="文本框 4"/>
          <p:cNvSpPr txBox="1"/>
          <p:nvPr/>
        </p:nvSpPr>
        <p:spPr>
          <a:xfrm>
            <a:off x="1094740" y="83185"/>
            <a:ext cx="2968625" cy="521970"/>
          </a:xfrm>
          <a:prstGeom prst="rect">
            <a:avLst/>
          </a:prstGeom>
          <a:noFill/>
        </p:spPr>
        <p:txBody>
          <a:bodyPr wrap="square" rtlCol="0" anchor="t">
            <a:spAutoFit/>
          </a:bodyPr>
          <a:lstStyle/>
          <a:p>
            <a:pPr algn="l"/>
            <a:r>
              <a:rPr lang="en-US" altLang="zh-CN" sz="2800" b="1">
                <a:solidFill>
                  <a:srgbClr val="FF0000"/>
                </a:solidFill>
                <a:latin typeface="Arial" panose="020B0604020202020204" pitchFamily="34" charset="0"/>
                <a:cs typeface="Arial" panose="020B0604020202020204" pitchFamily="34" charset="0"/>
                <a:sym typeface="+mn-ea"/>
              </a:rPr>
              <a:t>Design the plot</a:t>
            </a:r>
            <a:endParaRPr lang="en-US" altLang="zh-CN" sz="2800" b="1">
              <a:solidFill>
                <a:srgbClr val="FF0000"/>
              </a:solidFill>
              <a:latin typeface="Arial" panose="020B0604020202020204" pitchFamily="34" charset="0"/>
              <a:cs typeface="Arial" panose="020B0604020202020204" pitchFamily="34" charset="0"/>
              <a:sym typeface="+mn-ea"/>
            </a:endParaRPr>
          </a:p>
        </p:txBody>
      </p:sp>
      <p:grpSp>
        <p:nvGrpSpPr>
          <p:cNvPr id="76819" name="组合 76818"/>
          <p:cNvGrpSpPr/>
          <p:nvPr/>
        </p:nvGrpSpPr>
        <p:grpSpPr>
          <a:xfrm>
            <a:off x="521335" y="752475"/>
            <a:ext cx="2295525" cy="751205"/>
            <a:chOff x="0" y="0"/>
            <a:chExt cx="1161" cy="1539"/>
          </a:xfrm>
        </p:grpSpPr>
        <p:sp>
          <p:nvSpPr>
            <p:cNvPr id="76820" name="Oval 20"/>
            <p:cNvSpPr/>
            <p:nvPr>
              <p:custDataLst>
                <p:tags r:id="rId1"/>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lstStyle/>
            <a:p>
              <a:endParaRPr lang="zh-CN" altLang="en-US">
                <a:latin typeface="Arial" panose="020B0604020202020204" pitchFamily="34" charset="0"/>
              </a:endParaRPr>
            </a:p>
          </p:txBody>
        </p:sp>
        <p:sp>
          <p:nvSpPr>
            <p:cNvPr id="76821" name="AutoShape 21"/>
            <p:cNvSpPr/>
            <p:nvPr>
              <p:custDataLst>
                <p:tags r:id="rId2"/>
              </p:custDataLst>
            </p:nvPr>
          </p:nvSpPr>
          <p:spPr>
            <a:xfrm>
              <a:off x="2" y="0"/>
              <a:ext cx="1159" cy="1539"/>
            </a:xfrm>
            <a:prstGeom prst="can">
              <a:avLst>
                <a:gd name="adj" fmla="val 33194"/>
              </a:avLst>
            </a:prstGeom>
            <a:gradFill rotWithShape="1">
              <a:gsLst>
                <a:gs pos="0">
                  <a:srgbClr val="5FACC0">
                    <a:alpha val="50000"/>
                  </a:srgbClr>
                </a:gs>
                <a:gs pos="50000">
                  <a:srgbClr val="0D515A"/>
                </a:gs>
                <a:gs pos="100000">
                  <a:srgbClr val="5FACC0">
                    <a:alpha val="50000"/>
                  </a:srgbClr>
                </a:gs>
              </a:gsLst>
              <a:lin ang="0" scaled="1"/>
            </a:gradFill>
            <a:ln w="9525">
              <a:noFill/>
            </a:ln>
          </p:spPr>
          <p:txBody>
            <a:bodyPr wrap="none" anchor="ctr"/>
            <a:lstStyle/>
            <a:p>
              <a:endParaRPr lang="zh-CN" altLang="en-US">
                <a:latin typeface="Arial" panose="020B0604020202020204" pitchFamily="34" charset="0"/>
              </a:endParaRPr>
            </a:p>
          </p:txBody>
        </p:sp>
      </p:grpSp>
      <p:sp>
        <p:nvSpPr>
          <p:cNvPr id="76822" name="Text Box 22"/>
          <p:cNvSpPr txBox="1"/>
          <p:nvPr>
            <p:custDataLst>
              <p:tags r:id="rId3"/>
            </p:custDataLst>
          </p:nvPr>
        </p:nvSpPr>
        <p:spPr>
          <a:xfrm>
            <a:off x="624205" y="976630"/>
            <a:ext cx="2128838" cy="460375"/>
          </a:xfrm>
          <a:prstGeom prst="rect">
            <a:avLst/>
          </a:prstGeom>
          <a:noFill/>
          <a:ln w="9525">
            <a:noFill/>
          </a:ln>
          <a:effectLst>
            <a:outerShdw dist="17961" dir="2699999" algn="ctr" rotWithShape="0">
              <a:srgbClr val="003300">
                <a:alpha val="50000"/>
              </a:srgbClr>
            </a:outerShdw>
          </a:effectLst>
        </p:spPr>
        <p:txBody>
          <a:bodyPr>
            <a:spAutoFit/>
          </a:bodyPr>
          <a:lstStyle/>
          <a:p>
            <a:pPr algn="ctr">
              <a:spcBef>
                <a:spcPct val="50000"/>
              </a:spcBef>
            </a:pPr>
            <a:r>
              <a:rPr lang="zh-CN" altLang="en-US" sz="2400" b="1">
                <a:solidFill>
                  <a:srgbClr val="FF0000"/>
                </a:solidFill>
                <a:latin typeface="Arial" panose="020B0604020202020204" pitchFamily="34" charset="0"/>
                <a:ea typeface="宋体" panose="02010600030101010101" pitchFamily="2" charset="-122"/>
              </a:rPr>
              <a:t>Paragraph1</a:t>
            </a:r>
            <a:endParaRPr lang="zh-CN" altLang="en-US" sz="2400" b="1">
              <a:solidFill>
                <a:srgbClr val="FF0000"/>
              </a:solidFill>
              <a:latin typeface="Arial" panose="020B0604020202020204" pitchFamily="34" charset="0"/>
              <a:ea typeface="宋体" panose="02010600030101010101" pitchFamily="2" charset="-122"/>
            </a:endParaRPr>
          </a:p>
        </p:txBody>
      </p:sp>
      <p:sp>
        <p:nvSpPr>
          <p:cNvPr id="3" name="AutoShape 2"/>
          <p:cNvSpPr/>
          <p:nvPr>
            <p:custDataLst>
              <p:tags r:id="rId4"/>
            </p:custDataLst>
          </p:nvPr>
        </p:nvSpPr>
        <p:spPr>
          <a:xfrm>
            <a:off x="624205" y="2062480"/>
            <a:ext cx="9627235" cy="1500505"/>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6" name="文本框 5"/>
          <p:cNvSpPr txBox="1"/>
          <p:nvPr/>
        </p:nvSpPr>
        <p:spPr>
          <a:xfrm>
            <a:off x="624205" y="2430145"/>
            <a:ext cx="11470005" cy="1383665"/>
          </a:xfrm>
          <a:prstGeom prst="rect">
            <a:avLst/>
          </a:prstGeom>
          <a:noFill/>
        </p:spPr>
        <p:txBody>
          <a:bodyPr wrap="square" rtlCol="0">
            <a:spAutoFit/>
          </a:bodyPr>
          <a:lstStyle/>
          <a:p>
            <a:pPr indent="0">
              <a:buFont typeface="Wingdings" panose="05000000000000000000" charset="0"/>
              <a:buNone/>
            </a:pPr>
            <a:r>
              <a:rPr lang="en-US" altLang="zh-CN" sz="2800">
                <a:solidFill>
                  <a:schemeClr val="tx1"/>
                </a:solidFill>
                <a:latin typeface="Times New Roman" panose="02020603050405020304" charset="0"/>
                <a:ea typeface="Arial Unicode MS" panose="020B0604020202020204" charset="-122"/>
                <a:cs typeface="Times New Roman" panose="02020603050405020304" charset="0"/>
                <a:sym typeface="+mn-ea"/>
              </a:rPr>
              <a:t>1.</a:t>
            </a:r>
            <a:r>
              <a:rPr lang="en-US" sz="2800">
                <a:latin typeface="Times New Roman" panose="02020603050405020304" charset="0"/>
                <a:cs typeface="Times New Roman" panose="02020603050405020304" charset="0"/>
                <a:sym typeface="+mn-ea"/>
              </a:rPr>
              <a:t>Anthony was scheduled to come home before Christmas</a:t>
            </a:r>
            <a:r>
              <a:rPr sz="2800">
                <a:latin typeface="Times New Roman" panose="02020603050405020304" charset="0"/>
                <a:cs typeface="Times New Roman" panose="02020603050405020304" charset="0"/>
                <a:sym typeface="+mn-ea"/>
              </a:rPr>
              <a:t>.</a:t>
            </a:r>
            <a:endParaRPr sz="2800">
              <a:latin typeface="Times New Roman" panose="02020603050405020304" charset="0"/>
              <a:cs typeface="Times New Roman" panose="02020603050405020304" charset="0"/>
              <a:sym typeface="+mn-ea"/>
            </a:endParaRPr>
          </a:p>
          <a:p>
            <a:pPr indent="0">
              <a:buFont typeface="Wingdings" panose="05000000000000000000" charset="0"/>
              <a:buNone/>
            </a:pPr>
            <a:r>
              <a:rPr lang="en-US" altLang="zh-CN" sz="2800">
                <a:solidFill>
                  <a:schemeClr val="tx1"/>
                </a:solidFill>
                <a:latin typeface="Times New Roman" panose="02020603050405020304" charset="0"/>
                <a:ea typeface="Arial Unicode MS" panose="020B0604020202020204" charset="-122"/>
                <a:cs typeface="Times New Roman" panose="02020603050405020304" charset="0"/>
                <a:sym typeface="+mn-ea"/>
              </a:rPr>
              <a:t>2.But three days later after the Christmas Eve, Anthony was killed in a helicopter crash.</a:t>
            </a:r>
            <a:endParaRPr lang="en-US" altLang="zh-CN" sz="2800">
              <a:solidFill>
                <a:schemeClr val="tx1"/>
              </a:solidFill>
              <a:latin typeface="Times New Roman" panose="02020603050405020304" charset="0"/>
              <a:ea typeface="Arial Unicode MS" panose="020B0604020202020204" charset="-122"/>
              <a:cs typeface="Times New Roman" panose="02020603050405020304" charset="0"/>
              <a:sym typeface="+mn-ea"/>
            </a:endParaRPr>
          </a:p>
        </p:txBody>
      </p:sp>
      <p:sp>
        <p:nvSpPr>
          <p:cNvPr id="8" name="文本框 7"/>
          <p:cNvSpPr txBox="1"/>
          <p:nvPr/>
        </p:nvSpPr>
        <p:spPr>
          <a:xfrm>
            <a:off x="624205" y="1940560"/>
            <a:ext cx="6000750" cy="583565"/>
          </a:xfrm>
          <a:prstGeom prst="rect">
            <a:avLst/>
          </a:prstGeom>
          <a:noFill/>
        </p:spPr>
        <p:txBody>
          <a:bodyPr wrap="none" rtlCol="0" anchor="t">
            <a:spAutoFit/>
          </a:bodyPr>
          <a:lstStyle/>
          <a:p>
            <a:pPr marL="457200" indent="-457200" algn="l">
              <a:buFont typeface="Wingdings" panose="05000000000000000000" charset="0"/>
              <a:buChar char="Ø"/>
            </a:pPr>
            <a:r>
              <a:rPr lang="en-US" altLang="zh-CN" sz="3200" dirty="0">
                <a:solidFill>
                  <a:srgbClr val="0707CB"/>
                </a:solidFill>
                <a:latin typeface="Times New Roman" panose="02020603050405020304" charset="0"/>
                <a:cs typeface="Times New Roman" panose="02020603050405020304" charset="0"/>
                <a:sym typeface="+mn-ea"/>
              </a:rPr>
              <a:t>When and how did Anthony die?</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9" name="AutoShape 2"/>
          <p:cNvSpPr/>
          <p:nvPr>
            <p:custDataLst>
              <p:tags r:id="rId5"/>
            </p:custDataLst>
          </p:nvPr>
        </p:nvSpPr>
        <p:spPr>
          <a:xfrm>
            <a:off x="579755" y="3910330"/>
            <a:ext cx="10872470" cy="2087880"/>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10" name="文本框 9"/>
          <p:cNvSpPr txBox="1"/>
          <p:nvPr/>
        </p:nvSpPr>
        <p:spPr>
          <a:xfrm>
            <a:off x="579755" y="3859530"/>
            <a:ext cx="10627995" cy="583565"/>
          </a:xfrm>
          <a:prstGeom prst="rect">
            <a:avLst/>
          </a:prstGeom>
          <a:noFill/>
        </p:spPr>
        <p:txBody>
          <a:bodyPr wrap="none" rtlCol="0" anchor="t">
            <a:spAutoFit/>
          </a:bodyPr>
          <a:lstStyle/>
          <a:p>
            <a:pPr marL="457200" indent="-457200" algn="l">
              <a:buFont typeface="Wingdings" panose="05000000000000000000" charset="0"/>
              <a:buChar char="Ø"/>
            </a:pPr>
            <a:r>
              <a:rPr lang="en-US" altLang="zh-CN" sz="3200" dirty="0">
                <a:solidFill>
                  <a:srgbClr val="0707CB"/>
                </a:solidFill>
                <a:latin typeface="Times New Roman" panose="02020603050405020304" charset="0"/>
                <a:cs typeface="Times New Roman" panose="02020603050405020304" charset="0"/>
                <a:sym typeface="+mn-ea"/>
              </a:rPr>
              <a:t>How was her son connected with the Christmas decorations</a:t>
            </a:r>
            <a:r>
              <a:rPr lang="en-US" altLang="zh-CN" sz="3200" dirty="0">
                <a:solidFill>
                  <a:srgbClr val="0707CB"/>
                </a:solidFill>
                <a:latin typeface="Times New Roman" panose="02020603050405020304" charset="0"/>
                <a:cs typeface="Times New Roman" panose="02020603050405020304" charset="0"/>
                <a:sym typeface="+mn-ea"/>
              </a:rPr>
              <a:t>? </a:t>
            </a:r>
            <a:endParaRPr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11" name="文本框 10"/>
          <p:cNvSpPr txBox="1"/>
          <p:nvPr/>
        </p:nvSpPr>
        <p:spPr>
          <a:xfrm>
            <a:off x="579755" y="4316730"/>
            <a:ext cx="11238865" cy="1814830"/>
          </a:xfrm>
          <a:prstGeom prst="rect">
            <a:avLst/>
          </a:prstGeom>
          <a:noFill/>
        </p:spPr>
        <p:txBody>
          <a:bodyPr wrap="square" rtlCol="0" anchor="t">
            <a:spAutoFit/>
          </a:bodyPr>
          <a:lstStyle/>
          <a:p>
            <a:r>
              <a:rPr lang="en-US" sz="2800">
                <a:solidFill>
                  <a:schemeClr val="tx1"/>
                </a:solidFill>
                <a:latin typeface="Times New Roman" panose="02020603050405020304" charset="0"/>
                <a:cs typeface="Times New Roman" panose="02020603050405020304" charset="0"/>
                <a:sym typeface="+mn-ea"/>
              </a:rPr>
              <a:t>1. My boy called me on Christmas Eve, promising me to celebrate the Christmas three days later but he never came back.</a:t>
            </a:r>
            <a:endParaRPr lang="en-US" sz="2800">
              <a:solidFill>
                <a:schemeClr val="tx1"/>
              </a:solidFill>
              <a:latin typeface="Times New Roman" panose="02020603050405020304" charset="0"/>
              <a:cs typeface="Times New Roman" panose="02020603050405020304" charset="0"/>
              <a:sym typeface="+mn-ea"/>
            </a:endParaRPr>
          </a:p>
          <a:p>
            <a:r>
              <a:rPr lang="en-US" sz="2800">
                <a:solidFill>
                  <a:schemeClr val="tx1"/>
                </a:solidFill>
                <a:latin typeface="Times New Roman" panose="02020603050405020304" charset="0"/>
                <a:cs typeface="Times New Roman" panose="02020603050405020304" charset="0"/>
                <a:sym typeface="+mn-ea"/>
              </a:rPr>
              <a:t>2. </a:t>
            </a:r>
            <a:r>
              <a:rPr lang="en-US" sz="2800">
                <a:latin typeface="Times New Roman" panose="02020603050405020304" charset="0"/>
                <a:cs typeface="Times New Roman" panose="02020603050405020304" charset="0"/>
                <a:sym typeface="+mn-ea"/>
              </a:rPr>
              <a:t>And even though I knew it didn't change anything, I wouldn't take down those decorations, even after all these years</a:t>
            </a:r>
            <a:r>
              <a:rPr sz="2800">
                <a:latin typeface="Times New Roman" panose="02020603050405020304" charset="0"/>
                <a:cs typeface="Times New Roman" panose="02020603050405020304" charset="0"/>
                <a:sym typeface="+mn-ea"/>
              </a:rPr>
              <a:t>. </a:t>
            </a:r>
            <a:endParaRPr lang="en-US" sz="2800">
              <a:solidFill>
                <a:schemeClr val="tx1"/>
              </a:solidFill>
              <a:latin typeface="Times New Roman" panose="02020603050405020304" charset="0"/>
              <a:cs typeface="Times New Roman" panose="02020603050405020304" charset="0"/>
              <a:sym typeface="+mn-ea"/>
            </a:endParaRPr>
          </a:p>
        </p:txBody>
      </p:sp>
      <p:grpSp>
        <p:nvGrpSpPr>
          <p:cNvPr id="19" name="组合 18"/>
          <p:cNvGrpSpPr/>
          <p:nvPr/>
        </p:nvGrpSpPr>
        <p:grpSpPr>
          <a:xfrm>
            <a:off x="2906395" y="743585"/>
            <a:ext cx="9284970" cy="805815"/>
            <a:chOff x="4732" y="1200"/>
            <a:chExt cx="14622" cy="1269"/>
          </a:xfrm>
        </p:grpSpPr>
        <p:sp>
          <p:nvSpPr>
            <p:cNvPr id="18" name="AutoShape 2"/>
            <p:cNvSpPr/>
            <p:nvPr>
              <p:custDataLst>
                <p:tags r:id="rId6"/>
              </p:custDataLst>
            </p:nvPr>
          </p:nvSpPr>
          <p:spPr>
            <a:xfrm>
              <a:off x="4732" y="1200"/>
              <a:ext cx="14469" cy="1193"/>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p>
              <a:pPr>
                <a:lnSpc>
                  <a:spcPct val="150000"/>
                </a:lnSpc>
              </a:pPr>
              <a:endParaRPr lang="zh-CN" altLang="en-US">
                <a:latin typeface="Arial" panose="020B0604020202020204" pitchFamily="34" charset="0"/>
              </a:endParaRPr>
            </a:p>
          </p:txBody>
        </p:sp>
        <p:sp>
          <p:nvSpPr>
            <p:cNvPr id="13" name="Text Box 6"/>
            <p:cNvSpPr txBox="1"/>
            <p:nvPr>
              <p:custDataLst>
                <p:tags r:id="rId7"/>
              </p:custDataLst>
            </p:nvPr>
          </p:nvSpPr>
          <p:spPr>
            <a:xfrm>
              <a:off x="4884" y="1241"/>
              <a:ext cx="14471" cy="1228"/>
            </a:xfrm>
            <a:prstGeom prst="rect">
              <a:avLst/>
            </a:prstGeom>
            <a:noFill/>
            <a:ln w="9525">
              <a:noFill/>
            </a:ln>
          </p:spPr>
          <p:txBody>
            <a:bodyPr wrap="square">
              <a:spAutoFit/>
            </a:bodyPr>
            <a:p>
              <a:pPr indent="0">
                <a:lnSpc>
                  <a:spcPct val="80000"/>
                </a:lnSpc>
                <a:spcBef>
                  <a:spcPts val="50"/>
                </a:spcBef>
                <a:spcAft>
                  <a:spcPts val="0"/>
                </a:spcAft>
                <a:buNone/>
              </a:pPr>
              <a:r>
                <a:rPr lang="en-US" altLang="zh-CN" sz="2800" b="1">
                  <a:latin typeface="Times New Roman" panose="02020603050405020304" charset="0"/>
                  <a:ea typeface="微软雅黑" panose="020B0503020204020204" charset="-122"/>
                  <a:cs typeface="Times New Roman" panose="02020603050405020304" charset="0"/>
                </a:rPr>
                <a:t>“It was because of my son, Anthony, who died in the war,” said Mrs. Wright.</a:t>
              </a:r>
              <a:endParaRPr lang="en-US" altLang="zh-CN" sz="2800" b="1">
                <a:latin typeface="Times New Roman" panose="02020603050405020304" charset="0"/>
                <a:ea typeface="微软雅黑" panose="020B0503020204020204" charset="-122"/>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amond(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6" grpId="0"/>
      <p:bldP spid="6" grpId="1"/>
      <p:bldP spid="9" grpId="1"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76819" name="组合 76818"/>
          <p:cNvGrpSpPr/>
          <p:nvPr/>
        </p:nvGrpSpPr>
        <p:grpSpPr>
          <a:xfrm>
            <a:off x="484505" y="735965"/>
            <a:ext cx="2295525" cy="751205"/>
            <a:chOff x="0" y="0"/>
            <a:chExt cx="1161" cy="1539"/>
          </a:xfrm>
        </p:grpSpPr>
        <p:sp>
          <p:nvSpPr>
            <p:cNvPr id="76820" name="Oval 20"/>
            <p:cNvSpPr/>
            <p:nvPr>
              <p:custDataLst>
                <p:tags r:id="rId1"/>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lstStyle/>
            <a:p>
              <a:endParaRPr lang="zh-CN" altLang="en-US">
                <a:latin typeface="Arial" panose="020B0604020202020204" pitchFamily="34" charset="0"/>
              </a:endParaRPr>
            </a:p>
          </p:txBody>
        </p:sp>
        <p:sp>
          <p:nvSpPr>
            <p:cNvPr id="76821" name="AutoShape 21"/>
            <p:cNvSpPr/>
            <p:nvPr>
              <p:custDataLst>
                <p:tags r:id="rId2"/>
              </p:custDataLst>
            </p:nvPr>
          </p:nvSpPr>
          <p:spPr>
            <a:xfrm>
              <a:off x="2" y="0"/>
              <a:ext cx="1159" cy="1539"/>
            </a:xfrm>
            <a:prstGeom prst="can">
              <a:avLst>
                <a:gd name="adj" fmla="val 33194"/>
              </a:avLst>
            </a:prstGeom>
            <a:gradFill rotWithShape="1">
              <a:gsLst>
                <a:gs pos="0">
                  <a:srgbClr val="5FACC0">
                    <a:alpha val="50000"/>
                  </a:srgbClr>
                </a:gs>
                <a:gs pos="50000">
                  <a:srgbClr val="0D515A"/>
                </a:gs>
                <a:gs pos="100000">
                  <a:srgbClr val="5FACC0">
                    <a:alpha val="50000"/>
                  </a:srgbClr>
                </a:gs>
              </a:gsLst>
              <a:lin ang="0" scaled="1"/>
            </a:gradFill>
            <a:ln w="9525">
              <a:noFill/>
            </a:ln>
          </p:spPr>
          <p:txBody>
            <a:bodyPr wrap="none" anchor="ctr"/>
            <a:lstStyle/>
            <a:p>
              <a:endParaRPr lang="zh-CN" altLang="en-US">
                <a:latin typeface="Arial" panose="020B0604020202020204" pitchFamily="34" charset="0"/>
              </a:endParaRPr>
            </a:p>
          </p:txBody>
        </p:sp>
      </p:grpSp>
      <p:sp>
        <p:nvSpPr>
          <p:cNvPr id="76822" name="Text Box 22"/>
          <p:cNvSpPr txBox="1"/>
          <p:nvPr>
            <p:custDataLst>
              <p:tags r:id="rId3"/>
            </p:custDataLst>
          </p:nvPr>
        </p:nvSpPr>
        <p:spPr>
          <a:xfrm>
            <a:off x="587375" y="960120"/>
            <a:ext cx="2128838" cy="460375"/>
          </a:xfrm>
          <a:prstGeom prst="rect">
            <a:avLst/>
          </a:prstGeom>
          <a:noFill/>
          <a:ln w="9525">
            <a:noFill/>
          </a:ln>
          <a:effectLst>
            <a:outerShdw dist="17961" dir="2699999" algn="ctr" rotWithShape="0">
              <a:srgbClr val="003300">
                <a:alpha val="50000"/>
              </a:srgbClr>
            </a:outerShdw>
          </a:effectLst>
        </p:spPr>
        <p:txBody>
          <a:bodyPr>
            <a:spAutoFit/>
          </a:bodyPr>
          <a:lstStyle/>
          <a:p>
            <a:pPr algn="ctr">
              <a:spcBef>
                <a:spcPct val="50000"/>
              </a:spcBef>
            </a:pPr>
            <a:r>
              <a:rPr lang="zh-CN" altLang="en-US" sz="2400" b="1">
                <a:solidFill>
                  <a:srgbClr val="FF0000"/>
                </a:solidFill>
                <a:latin typeface="Arial" panose="020B0604020202020204" pitchFamily="34" charset="0"/>
                <a:ea typeface="宋体" panose="02010600030101010101" pitchFamily="2" charset="-122"/>
              </a:rPr>
              <a:t>Paragraph1</a:t>
            </a:r>
            <a:endParaRPr lang="zh-CN" altLang="en-US" sz="2400" b="1">
              <a:solidFill>
                <a:srgbClr val="FF0000"/>
              </a:solidFill>
              <a:latin typeface="Arial" panose="020B0604020202020204" pitchFamily="34" charset="0"/>
              <a:ea typeface="宋体" panose="02010600030101010101" pitchFamily="2" charset="-122"/>
            </a:endParaRPr>
          </a:p>
        </p:txBody>
      </p:sp>
      <p:sp>
        <p:nvSpPr>
          <p:cNvPr id="3" name="AutoShape 2"/>
          <p:cNvSpPr/>
          <p:nvPr>
            <p:custDataLst>
              <p:tags r:id="rId4"/>
            </p:custDataLst>
          </p:nvPr>
        </p:nvSpPr>
        <p:spPr>
          <a:xfrm>
            <a:off x="523240" y="1798320"/>
            <a:ext cx="10682605" cy="1339850"/>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6" name="文本框 5"/>
          <p:cNvSpPr txBox="1"/>
          <p:nvPr/>
        </p:nvSpPr>
        <p:spPr>
          <a:xfrm>
            <a:off x="386080" y="2266950"/>
            <a:ext cx="11434445" cy="1076325"/>
          </a:xfrm>
          <a:prstGeom prst="rect">
            <a:avLst/>
          </a:prstGeom>
          <a:noFill/>
        </p:spPr>
        <p:txBody>
          <a:bodyPr wrap="square" rtlCol="0">
            <a:spAutoFit/>
          </a:bodyPr>
          <a:lstStyle/>
          <a:p>
            <a:pPr indent="0">
              <a:buFont typeface="Wingdings" panose="05000000000000000000" charset="0"/>
              <a:buNone/>
            </a:pPr>
            <a:r>
              <a:rPr lang="en-US" altLang="zh-CN" sz="3200">
                <a:solidFill>
                  <a:schemeClr val="tx1"/>
                </a:solidFill>
                <a:latin typeface="Times New Roman" panose="02020603050405020304" charset="0"/>
                <a:ea typeface="Arial Unicode MS" panose="020B0604020202020204" charset="-122"/>
                <a:cs typeface="Times New Roman" panose="02020603050405020304" charset="0"/>
                <a:sym typeface="+mn-ea"/>
              </a:rPr>
              <a:t>     Mrs Wright wasn't a witch. Instead, she was a sad, isolated mother struggling with the terrible loss of her son.</a:t>
            </a:r>
            <a:endParaRPr lang="en-US" altLang="zh-CN" sz="3200">
              <a:solidFill>
                <a:schemeClr val="tx1"/>
              </a:solidFill>
              <a:latin typeface="Times New Roman" panose="02020603050405020304" charset="0"/>
              <a:ea typeface="Arial Unicode MS" panose="020B0604020202020204" charset="-122"/>
              <a:cs typeface="Times New Roman" panose="02020603050405020304" charset="0"/>
              <a:sym typeface="+mn-ea"/>
            </a:endParaRPr>
          </a:p>
        </p:txBody>
      </p:sp>
      <p:sp>
        <p:nvSpPr>
          <p:cNvPr id="8" name="文本框 7"/>
          <p:cNvSpPr txBox="1"/>
          <p:nvPr/>
        </p:nvSpPr>
        <p:spPr>
          <a:xfrm>
            <a:off x="579755" y="1683385"/>
            <a:ext cx="5199380" cy="583565"/>
          </a:xfrm>
          <a:prstGeom prst="rect">
            <a:avLst/>
          </a:prstGeom>
          <a:noFill/>
        </p:spPr>
        <p:txBody>
          <a:bodyPr wrap="none" rtlCol="0" anchor="t">
            <a:spAutoFit/>
          </a:bodyPr>
          <a:lstStyle/>
          <a:p>
            <a:pPr marL="457200" indent="-457200" algn="l">
              <a:buFont typeface="Wingdings" panose="05000000000000000000" charset="0"/>
              <a:buChar char="Ø"/>
            </a:pPr>
            <a:r>
              <a:rPr lang="en-US" altLang="zh-CN" sz="3200" dirty="0">
                <a:solidFill>
                  <a:srgbClr val="0707CB"/>
                </a:solidFill>
                <a:latin typeface="Times New Roman" panose="02020603050405020304" charset="0"/>
                <a:cs typeface="Times New Roman" panose="02020603050405020304" charset="0"/>
                <a:sym typeface="+mn-ea"/>
              </a:rPr>
              <a:t>What did I feel and think?</a:t>
            </a:r>
            <a:r>
              <a:rPr lang="en-US" altLang="zh-CN" sz="3200">
                <a:latin typeface="Times New Roman" panose="02020603050405020304" charset="0"/>
                <a:ea typeface="华文宋体" panose="02010600040101010101" charset="-122"/>
                <a:cs typeface="Times New Roman" panose="02020603050405020304" charset="0"/>
                <a:sym typeface="+mn-ea"/>
              </a:rPr>
              <a:t> </a:t>
            </a:r>
            <a:r>
              <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rPr>
              <a:t>  </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grpSp>
        <p:nvGrpSpPr>
          <p:cNvPr id="16" name="组合 15"/>
          <p:cNvGrpSpPr/>
          <p:nvPr/>
        </p:nvGrpSpPr>
        <p:grpSpPr>
          <a:xfrm>
            <a:off x="519430" y="3417570"/>
            <a:ext cx="2294890" cy="871220"/>
            <a:chOff x="818" y="5382"/>
            <a:chExt cx="3614" cy="1372"/>
          </a:xfrm>
        </p:grpSpPr>
        <p:grpSp>
          <p:nvGrpSpPr>
            <p:cNvPr id="76813" name="组合 76812"/>
            <p:cNvGrpSpPr/>
            <p:nvPr/>
          </p:nvGrpSpPr>
          <p:grpSpPr>
            <a:xfrm>
              <a:off x="818" y="5382"/>
              <a:ext cx="3615" cy="1373"/>
              <a:chOff x="0" y="0"/>
              <a:chExt cx="1161" cy="1539"/>
            </a:xfrm>
          </p:grpSpPr>
          <p:sp>
            <p:nvSpPr>
              <p:cNvPr id="76814" name="Oval 14"/>
              <p:cNvSpPr/>
              <p:nvPr>
                <p:custDataLst>
                  <p:tags r:id="rId5"/>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lstStyle/>
              <a:p>
                <a:endParaRPr lang="zh-CN" altLang="en-US">
                  <a:latin typeface="Arial" panose="020B0604020202020204" pitchFamily="34" charset="0"/>
                </a:endParaRPr>
              </a:p>
            </p:txBody>
          </p:sp>
          <p:sp>
            <p:nvSpPr>
              <p:cNvPr id="76815" name="AutoShape 15"/>
              <p:cNvSpPr/>
              <p:nvPr>
                <p:custDataLst>
                  <p:tags r:id="rId6"/>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lstStyle/>
              <a:p>
                <a:endParaRPr lang="zh-CN" altLang="en-US">
                  <a:latin typeface="Arial" panose="020B0604020202020204" pitchFamily="34" charset="0"/>
                </a:endParaRPr>
              </a:p>
            </p:txBody>
          </p:sp>
        </p:grpSp>
        <p:sp>
          <p:nvSpPr>
            <p:cNvPr id="76823" name="Text Box 23"/>
            <p:cNvSpPr txBox="1"/>
            <p:nvPr>
              <p:custDataLst>
                <p:tags r:id="rId7"/>
              </p:custDataLst>
            </p:nvPr>
          </p:nvSpPr>
          <p:spPr>
            <a:xfrm>
              <a:off x="925" y="5920"/>
              <a:ext cx="3171" cy="725"/>
            </a:xfrm>
            <a:prstGeom prst="rect">
              <a:avLst/>
            </a:prstGeom>
            <a:noFill/>
            <a:ln w="9525">
              <a:noFill/>
            </a:ln>
            <a:effectLst>
              <a:outerShdw dist="17961" dir="2699999" algn="ctr" rotWithShape="0">
                <a:srgbClr val="003300">
                  <a:alpha val="50000"/>
                </a:srgbClr>
              </a:outerShdw>
            </a:effectLst>
          </p:spPr>
          <p:txBody>
            <a:bodyPr wrap="square">
              <a:spAutoFit/>
            </a:bodyPr>
            <a:lstStyle/>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grpSp>
      <p:sp>
        <p:nvSpPr>
          <p:cNvPr id="4" name="AutoShape 4"/>
          <p:cNvSpPr/>
          <p:nvPr>
            <p:custDataLst>
              <p:tags r:id="rId8"/>
            </p:custDataLst>
          </p:nvPr>
        </p:nvSpPr>
        <p:spPr>
          <a:xfrm>
            <a:off x="513715" y="4381500"/>
            <a:ext cx="10921365" cy="189230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7" name="文本框 6"/>
          <p:cNvSpPr txBox="1"/>
          <p:nvPr/>
        </p:nvSpPr>
        <p:spPr>
          <a:xfrm>
            <a:off x="702310" y="4381500"/>
            <a:ext cx="7862570" cy="583565"/>
          </a:xfrm>
          <a:prstGeom prst="rect">
            <a:avLst/>
          </a:prstGeom>
          <a:noFill/>
        </p:spPr>
        <p:txBody>
          <a:bodyPr wrap="none" rtlCol="0" anchor="t">
            <a:spAutoFit/>
          </a:bodyPr>
          <a:lstStyle/>
          <a:p>
            <a:pPr marL="457200" indent="-457200" algn="l">
              <a:buFont typeface="Wingdings" panose="05000000000000000000" charset="0"/>
              <a:buChar char="Ø"/>
            </a:pPr>
            <a:r>
              <a:rPr lang="en-US" altLang="zh-CN" sz="3200" dirty="0">
                <a:solidFill>
                  <a:srgbClr val="0707CB"/>
                </a:solidFill>
                <a:latin typeface="Times New Roman" panose="02020603050405020304" charset="0"/>
                <a:cs typeface="Times New Roman" panose="02020603050405020304" charset="0"/>
                <a:sym typeface="+mn-ea"/>
              </a:rPr>
              <a:t>What did my mother do/say to Mrs. Wright? </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9" name="文本框 8"/>
          <p:cNvSpPr txBox="1"/>
          <p:nvPr/>
        </p:nvSpPr>
        <p:spPr>
          <a:xfrm>
            <a:off x="1094740" y="83185"/>
            <a:ext cx="2968625" cy="521970"/>
          </a:xfrm>
          <a:prstGeom prst="rect">
            <a:avLst/>
          </a:prstGeom>
          <a:noFill/>
        </p:spPr>
        <p:txBody>
          <a:bodyPr wrap="square" rtlCol="0" anchor="t">
            <a:spAutoFit/>
          </a:bodyPr>
          <a:p>
            <a:pPr algn="l"/>
            <a:r>
              <a:rPr lang="en-US" altLang="zh-CN" sz="2800" b="1">
                <a:solidFill>
                  <a:srgbClr val="FF0000"/>
                </a:solidFill>
                <a:latin typeface="Arial" panose="020B0604020202020204" pitchFamily="34" charset="0"/>
                <a:cs typeface="Arial" panose="020B0604020202020204" pitchFamily="34" charset="0"/>
                <a:sym typeface="+mn-ea"/>
              </a:rPr>
              <a:t>Design the plot</a:t>
            </a:r>
            <a:endParaRPr lang="en-US" altLang="zh-CN" sz="2800" b="1">
              <a:solidFill>
                <a:srgbClr val="FF0000"/>
              </a:solidFill>
              <a:latin typeface="Arial" panose="020B0604020202020204" pitchFamily="34" charset="0"/>
              <a:cs typeface="Arial" panose="020B0604020202020204" pitchFamily="34" charset="0"/>
              <a:sym typeface="+mn-ea"/>
            </a:endParaRPr>
          </a:p>
        </p:txBody>
      </p:sp>
      <p:grpSp>
        <p:nvGrpSpPr>
          <p:cNvPr id="19" name="组合 18"/>
          <p:cNvGrpSpPr/>
          <p:nvPr/>
        </p:nvGrpSpPr>
        <p:grpSpPr>
          <a:xfrm>
            <a:off x="3004820" y="762000"/>
            <a:ext cx="9284970" cy="805815"/>
            <a:chOff x="4732" y="1200"/>
            <a:chExt cx="14622" cy="1269"/>
          </a:xfrm>
        </p:grpSpPr>
        <p:sp>
          <p:nvSpPr>
            <p:cNvPr id="18" name="AutoShape 2"/>
            <p:cNvSpPr/>
            <p:nvPr>
              <p:custDataLst>
                <p:tags r:id="rId9"/>
              </p:custDataLst>
            </p:nvPr>
          </p:nvSpPr>
          <p:spPr>
            <a:xfrm>
              <a:off x="4732" y="1200"/>
              <a:ext cx="14469" cy="1193"/>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p>
              <a:pPr>
                <a:lnSpc>
                  <a:spcPct val="150000"/>
                </a:lnSpc>
              </a:pPr>
              <a:endParaRPr lang="zh-CN" altLang="en-US">
                <a:latin typeface="Arial" panose="020B0604020202020204" pitchFamily="34" charset="0"/>
              </a:endParaRPr>
            </a:p>
          </p:txBody>
        </p:sp>
        <p:sp>
          <p:nvSpPr>
            <p:cNvPr id="13" name="Text Box 6"/>
            <p:cNvSpPr txBox="1"/>
            <p:nvPr>
              <p:custDataLst>
                <p:tags r:id="rId10"/>
              </p:custDataLst>
            </p:nvPr>
          </p:nvSpPr>
          <p:spPr>
            <a:xfrm>
              <a:off x="4884" y="1241"/>
              <a:ext cx="14471" cy="1228"/>
            </a:xfrm>
            <a:prstGeom prst="rect">
              <a:avLst/>
            </a:prstGeom>
            <a:noFill/>
            <a:ln w="9525">
              <a:noFill/>
            </a:ln>
          </p:spPr>
          <p:txBody>
            <a:bodyPr wrap="square">
              <a:spAutoFit/>
            </a:bodyPr>
            <a:p>
              <a:pPr indent="0">
                <a:lnSpc>
                  <a:spcPct val="80000"/>
                </a:lnSpc>
                <a:spcBef>
                  <a:spcPts val="50"/>
                </a:spcBef>
                <a:spcAft>
                  <a:spcPts val="0"/>
                </a:spcAft>
                <a:buNone/>
              </a:pPr>
              <a:r>
                <a:rPr lang="en-US" altLang="zh-CN" sz="2800" b="1">
                  <a:latin typeface="Times New Roman" panose="02020603050405020304" charset="0"/>
                  <a:ea typeface="微软雅黑" panose="020B0503020204020204" charset="-122"/>
                  <a:cs typeface="Times New Roman" panose="02020603050405020304" charset="0"/>
                </a:rPr>
                <a:t>“It was because of my son, Anthony, who died in the war,” said Mrs. Wright.</a:t>
              </a:r>
              <a:endParaRPr lang="en-US" altLang="zh-CN" sz="2800" b="1">
                <a:latin typeface="Times New Roman" panose="02020603050405020304" charset="0"/>
                <a:ea typeface="微软雅黑" panose="020B0503020204020204" charset="-122"/>
                <a:cs typeface="Times New Roman" panose="02020603050405020304" charset="0"/>
              </a:endParaRPr>
            </a:p>
          </p:txBody>
        </p:sp>
      </p:grpSp>
      <p:grpSp>
        <p:nvGrpSpPr>
          <p:cNvPr id="10" name="组合 9"/>
          <p:cNvGrpSpPr/>
          <p:nvPr/>
        </p:nvGrpSpPr>
        <p:grpSpPr>
          <a:xfrm>
            <a:off x="3004820" y="3575685"/>
            <a:ext cx="7526020" cy="643890"/>
            <a:chOff x="4581" y="5945"/>
            <a:chExt cx="11852" cy="1014"/>
          </a:xfrm>
        </p:grpSpPr>
        <p:sp>
          <p:nvSpPr>
            <p:cNvPr id="11" name="AutoShape 4"/>
            <p:cNvSpPr/>
            <p:nvPr>
              <p:custDataLst>
                <p:tags r:id="rId11"/>
              </p:custDataLst>
            </p:nvPr>
          </p:nvSpPr>
          <p:spPr>
            <a:xfrm>
              <a:off x="4581" y="5945"/>
              <a:ext cx="10322" cy="1014"/>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14" name="Text Box 7"/>
            <p:cNvSpPr txBox="1"/>
            <p:nvPr>
              <p:custDataLst>
                <p:tags r:id="rId12"/>
              </p:custDataLst>
            </p:nvPr>
          </p:nvSpPr>
          <p:spPr>
            <a:xfrm>
              <a:off x="4581" y="6041"/>
              <a:ext cx="11852" cy="822"/>
            </a:xfrm>
            <a:prstGeom prst="rect">
              <a:avLst/>
            </a:prstGeom>
            <a:noFill/>
            <a:ln w="9525">
              <a:noFill/>
            </a:ln>
          </p:spPr>
          <p:txBody>
            <a:bodyPr wrap="square">
              <a:spAutoFit/>
            </a:bodyPr>
            <a:p>
              <a:pPr indent="0" algn="l">
                <a:spcBef>
                  <a:spcPct val="50000"/>
                </a:spcBef>
                <a:buClrTx/>
                <a:buSzTx/>
                <a:buFontTx/>
                <a:buNone/>
              </a:pPr>
              <a:r>
                <a:rPr lang="en-US" altLang="zh-CN" sz="2800" b="1">
                  <a:latin typeface="Times New Roman" panose="02020603050405020304" charset="0"/>
                  <a:ea typeface="微软雅黑" panose="020B0503020204020204" charset="-122"/>
                  <a:cs typeface="Times New Roman" panose="02020603050405020304" charset="0"/>
                </a:rPr>
                <a:t>The doorbell rang and my mother arrived.</a:t>
              </a:r>
              <a:endParaRPr lang="en-US" altLang="zh-CN" sz="2800" b="1">
                <a:latin typeface="Times New Roman" panose="02020603050405020304" charset="0"/>
                <a:ea typeface="微软雅黑" panose="020B0503020204020204" charset="-122"/>
                <a:cs typeface="Times New Roman" panose="02020603050405020304" charset="0"/>
              </a:endParaRPr>
            </a:p>
          </p:txBody>
        </p:sp>
      </p:grpSp>
      <p:sp>
        <p:nvSpPr>
          <p:cNvPr id="5" name="文本框 4"/>
          <p:cNvSpPr txBox="1"/>
          <p:nvPr/>
        </p:nvSpPr>
        <p:spPr>
          <a:xfrm>
            <a:off x="1235075" y="5057140"/>
            <a:ext cx="9736455" cy="460375"/>
          </a:xfrm>
          <a:prstGeom prst="rect">
            <a:avLst/>
          </a:prstGeom>
          <a:noFill/>
        </p:spPr>
        <p:txBody>
          <a:bodyPr wrap="square" rtlCol="0" anchor="t">
            <a:spAutoFit/>
          </a:bodyPr>
          <a:p>
            <a:r>
              <a:rPr lang="en-US" altLang="zh-CN" sz="2400">
                <a:solidFill>
                  <a:schemeClr val="tx1"/>
                </a:solidFill>
                <a:latin typeface="Times New Roman" panose="02020603050405020304" charset="0"/>
                <a:cs typeface="Times New Roman" panose="02020603050405020304" charset="0"/>
                <a:sym typeface="+mn-ea"/>
              </a:rPr>
              <a:t>My mother expressed her heartfelt gratitude to Mrs. Wright and said Goodbye. </a:t>
            </a:r>
            <a:endParaRPr lang="en-US" altLang="zh-CN" sz="2400">
              <a:solidFill>
                <a:schemeClr val="tx1"/>
              </a:solidFill>
              <a:latin typeface="Times New Roman" panose="02020603050405020304" charset="0"/>
              <a:cs typeface="Times New Roman" panose="02020603050405020304" charset="0"/>
              <a:sym typeface="+mn-ea"/>
            </a:endParaRPr>
          </a:p>
        </p:txBody>
      </p:sp>
      <p:sp>
        <p:nvSpPr>
          <p:cNvPr id="15" name="文本框 14"/>
          <p:cNvSpPr txBox="1"/>
          <p:nvPr/>
        </p:nvSpPr>
        <p:spPr>
          <a:xfrm>
            <a:off x="1235075" y="5596890"/>
            <a:ext cx="7843520" cy="460375"/>
          </a:xfrm>
          <a:prstGeom prst="rect">
            <a:avLst/>
          </a:prstGeom>
          <a:noFill/>
        </p:spPr>
        <p:txBody>
          <a:bodyPr wrap="square" rtlCol="0" anchor="t">
            <a:spAutoFit/>
          </a:bodyPr>
          <a:p>
            <a:r>
              <a:rPr lang="en-US" altLang="zh-CN" sz="2400">
                <a:solidFill>
                  <a:schemeClr val="tx1"/>
                </a:solidFill>
                <a:latin typeface="Times New Roman" panose="02020603050405020304" charset="0"/>
                <a:cs typeface="Times New Roman" panose="02020603050405020304" charset="0"/>
                <a:sym typeface="+mn-ea"/>
              </a:rPr>
              <a:t>Accompanied by my mother, I went home.</a:t>
            </a:r>
            <a:endParaRPr lang="en-US" altLang="zh-CN" sz="2400">
              <a:solidFill>
                <a:schemeClr val="tx1"/>
              </a:solidFill>
              <a:latin typeface="Times New Roman" panose="02020603050405020304" charset="0"/>
              <a:cs typeface="Times New Roman" panose="02020603050405020304" charset="0"/>
              <a:sym typeface="+mn-ea"/>
            </a:endParaRPr>
          </a:p>
        </p:txBody>
      </p:sp>
      <p:sp>
        <p:nvSpPr>
          <p:cNvPr id="2" name="文本框 1"/>
          <p:cNvSpPr txBox="1"/>
          <p:nvPr/>
        </p:nvSpPr>
        <p:spPr>
          <a:xfrm>
            <a:off x="7265670" y="1519555"/>
            <a:ext cx="4926330" cy="953135"/>
          </a:xfrm>
          <a:prstGeom prst="rect">
            <a:avLst/>
          </a:prstGeom>
          <a:noFill/>
        </p:spPr>
        <p:txBody>
          <a:bodyPr wrap="square" rtlCol="0">
            <a:spAutoFit/>
          </a:bodyPr>
          <a:p>
            <a:r>
              <a:rPr lang="en-US" altLang="zh-CN" sz="2800" b="1">
                <a:solidFill>
                  <a:srgbClr val="FF0000"/>
                </a:solidFill>
              </a:rPr>
              <a:t>shocked/unexpected</a:t>
            </a:r>
            <a:endParaRPr lang="en-US" altLang="zh-CN" sz="2800" b="1">
              <a:solidFill>
                <a:srgbClr val="FF0000"/>
              </a:solidFill>
            </a:endParaRPr>
          </a:p>
          <a:p>
            <a:r>
              <a:rPr lang="en-US" altLang="zh-CN" sz="2800" b="1">
                <a:solidFill>
                  <a:srgbClr val="FF0000"/>
                </a:solidFill>
              </a:rPr>
              <a:t>regretful</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ppt_x</p:attrName>
                                        </p:attrNameLst>
                                      </p:cBhvr>
                                      <p:tavLst>
                                        <p:tav tm="0">
                                          <p:val>
                                            <p:strVal val="#ppt_x-.2"/>
                                          </p:val>
                                        </p:tav>
                                        <p:tav tm="100000">
                                          <p:val>
                                            <p:strVal val="#ppt_x"/>
                                          </p:val>
                                        </p:tav>
                                      </p:tavLst>
                                    </p:anim>
                                    <p:anim calcmode="lin" valueType="num">
                                      <p:cBhvr>
                                        <p:cTn id="1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amond(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amond(in)">
                                      <p:cBhvr>
                                        <p:cTn id="2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6" grpId="0"/>
      <p:bldP spid="6" grpId="1"/>
      <p:bldP spid="4" grpId="1" animBg="1"/>
      <p:bldP spid="5" grpId="0"/>
      <p:bldP spid="5" grpId="1"/>
      <p:bldP spid="15" grpId="0"/>
      <p:bldP spid="15" grpId="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76813" name="组合 76812"/>
          <p:cNvGrpSpPr/>
          <p:nvPr/>
        </p:nvGrpSpPr>
        <p:grpSpPr>
          <a:xfrm>
            <a:off x="455930" y="750570"/>
            <a:ext cx="2295525" cy="871855"/>
            <a:chOff x="0" y="0"/>
            <a:chExt cx="1161" cy="1539"/>
          </a:xfrm>
        </p:grpSpPr>
        <p:sp>
          <p:nvSpPr>
            <p:cNvPr id="76814" name="Oval 14"/>
            <p:cNvSpPr/>
            <p:nvPr>
              <p:custDataLst>
                <p:tags r:id="rId1"/>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lstStyle/>
            <a:p>
              <a:endParaRPr lang="zh-CN" altLang="en-US">
                <a:latin typeface="Arial" panose="020B0604020202020204" pitchFamily="34" charset="0"/>
              </a:endParaRPr>
            </a:p>
          </p:txBody>
        </p:sp>
        <p:sp>
          <p:nvSpPr>
            <p:cNvPr id="76815" name="AutoShape 15"/>
            <p:cNvSpPr/>
            <p:nvPr>
              <p:custDataLst>
                <p:tags r:id="rId2"/>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lstStyle/>
            <a:p>
              <a:endParaRPr lang="zh-CN" altLang="en-US">
                <a:latin typeface="Arial" panose="020B0604020202020204" pitchFamily="34" charset="0"/>
              </a:endParaRPr>
            </a:p>
          </p:txBody>
        </p:sp>
      </p:grpSp>
      <p:sp>
        <p:nvSpPr>
          <p:cNvPr id="76823" name="Text Box 23"/>
          <p:cNvSpPr txBox="1"/>
          <p:nvPr>
            <p:custDataLst>
              <p:tags r:id="rId3"/>
            </p:custDataLst>
          </p:nvPr>
        </p:nvSpPr>
        <p:spPr>
          <a:xfrm>
            <a:off x="523875" y="1092200"/>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lstStyle/>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4" name="AutoShape 4"/>
          <p:cNvSpPr/>
          <p:nvPr>
            <p:custDataLst>
              <p:tags r:id="rId4"/>
            </p:custDataLst>
          </p:nvPr>
        </p:nvSpPr>
        <p:spPr>
          <a:xfrm>
            <a:off x="455930" y="1838325"/>
            <a:ext cx="10430510" cy="263779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7" name="文本框 6"/>
          <p:cNvSpPr txBox="1"/>
          <p:nvPr/>
        </p:nvSpPr>
        <p:spPr>
          <a:xfrm>
            <a:off x="455930" y="1779270"/>
            <a:ext cx="5672455" cy="583565"/>
          </a:xfrm>
          <a:prstGeom prst="rect">
            <a:avLst/>
          </a:prstGeom>
          <a:noFill/>
        </p:spPr>
        <p:txBody>
          <a:bodyPr wrap="none" rtlCol="0" anchor="t">
            <a:spAutoFit/>
          </a:bodyPr>
          <a:lstStyle/>
          <a:p>
            <a:pPr marL="457200" indent="-457200" algn="l">
              <a:buFont typeface="Wingdings" panose="05000000000000000000" charset="0"/>
              <a:buChar char="Ø"/>
            </a:pPr>
            <a:r>
              <a:rPr lang="en-US" altLang="zh-CN" sz="3200" dirty="0">
                <a:solidFill>
                  <a:srgbClr val="0707CB"/>
                </a:solidFill>
                <a:latin typeface="Times New Roman" panose="02020603050405020304" charset="0"/>
                <a:cs typeface="Times New Roman" panose="02020603050405020304" charset="0"/>
                <a:sym typeface="+mn-ea"/>
              </a:rPr>
              <a:t>What did I do to Mrs. Wright?</a:t>
            </a:r>
            <a:r>
              <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rPr>
              <a:t> </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12" name="文本框 11"/>
          <p:cNvSpPr txBox="1"/>
          <p:nvPr/>
        </p:nvSpPr>
        <p:spPr>
          <a:xfrm>
            <a:off x="455930" y="2233295"/>
            <a:ext cx="11808460" cy="2676525"/>
          </a:xfrm>
          <a:prstGeom prst="rect">
            <a:avLst/>
          </a:prstGeom>
          <a:noFill/>
        </p:spPr>
        <p:txBody>
          <a:bodyPr wrap="square" rtlCol="0" anchor="t">
            <a:spAutoFit/>
          </a:bodyPr>
          <a:lstStyle/>
          <a:p>
            <a:r>
              <a:rPr lang="en-US" sz="2800">
                <a:solidFill>
                  <a:schemeClr val="tx1"/>
                </a:solidFill>
                <a:latin typeface="Times New Roman" panose="02020603050405020304" charset="0"/>
                <a:cs typeface="Times New Roman" panose="02020603050405020304" charset="0"/>
                <a:sym typeface="+mn-ea"/>
              </a:rPr>
              <a:t>1.</a:t>
            </a:r>
            <a:r>
              <a:rPr lang="en-US" sz="2800">
                <a:latin typeface="Times New Roman" panose="02020603050405020304" charset="0"/>
                <a:cs typeface="Times New Roman" panose="02020603050405020304" charset="0"/>
                <a:sym typeface="+mn-ea"/>
              </a:rPr>
              <a:t>Since then, whenever I delieved newspapers to Mrs. Wright, I would share  what I think happy things happening with her. She would always smile, saying </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   how much she enjoyed my visit.</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2.I shared the story with other kids. Since then, the kids would...</a:t>
            </a:r>
            <a:endParaRPr sz="2800">
              <a:latin typeface="Times New Roman" panose="02020603050405020304" charset="0"/>
              <a:cs typeface="Times New Roman" panose="02020603050405020304" charset="0"/>
              <a:sym typeface="+mn-ea"/>
            </a:endParaRPr>
          </a:p>
          <a:p>
            <a:r>
              <a:rPr lang="en-US" sz="2800">
                <a:solidFill>
                  <a:schemeClr val="tx1"/>
                </a:solidFill>
                <a:latin typeface="Times New Roman" panose="02020603050405020304" charset="0"/>
                <a:cs typeface="Times New Roman" panose="02020603050405020304" charset="0"/>
                <a:sym typeface="+mn-ea"/>
              </a:rPr>
              <a:t>3.I didn't think of her as the Christmas Witch anymore. Instead, I regarded her as a kind-hearted woman like my mom.</a:t>
            </a:r>
            <a:endParaRPr lang="en-US" sz="2800">
              <a:solidFill>
                <a:schemeClr val="tx1"/>
              </a:solidFill>
              <a:latin typeface="Times New Roman" panose="02020603050405020304" charset="0"/>
              <a:cs typeface="Times New Roman" panose="02020603050405020304" charset="0"/>
              <a:sym typeface="+mn-ea"/>
            </a:endParaRPr>
          </a:p>
        </p:txBody>
      </p:sp>
      <p:sp>
        <p:nvSpPr>
          <p:cNvPr id="9" name="AutoShape 4"/>
          <p:cNvSpPr/>
          <p:nvPr>
            <p:custDataLst>
              <p:tags r:id="rId5"/>
            </p:custDataLst>
          </p:nvPr>
        </p:nvSpPr>
        <p:spPr>
          <a:xfrm>
            <a:off x="523875" y="4262120"/>
            <a:ext cx="2301240" cy="2444115"/>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10" name="文本框 9"/>
          <p:cNvSpPr txBox="1"/>
          <p:nvPr/>
        </p:nvSpPr>
        <p:spPr>
          <a:xfrm>
            <a:off x="383540" y="4607560"/>
            <a:ext cx="7278370" cy="608965"/>
          </a:xfrm>
          <a:prstGeom prst="rect">
            <a:avLst/>
          </a:prstGeom>
          <a:noFill/>
        </p:spPr>
        <p:txBody>
          <a:bodyPr wrap="square" rtlCol="0" anchor="t">
            <a:spAutoFit/>
          </a:bodyPr>
          <a:lstStyle/>
          <a:p>
            <a:pPr marL="457200" indent="-457200" algn="l">
              <a:lnSpc>
                <a:spcPts val="4040"/>
              </a:lnSpc>
              <a:buFont typeface="Wingdings" panose="05000000000000000000" charset="0"/>
              <a:buChar char="Ø"/>
            </a:pPr>
            <a:r>
              <a:rPr lang="en-US" altLang="zh-CN" sz="3200" dirty="0">
                <a:solidFill>
                  <a:srgbClr val="0707CB"/>
                </a:solidFill>
                <a:latin typeface="Times New Roman" panose="02020603050405020304" charset="0"/>
                <a:cs typeface="Times New Roman" panose="02020603050405020304" charset="0"/>
                <a:sym typeface="+mn-ea"/>
              </a:rPr>
              <a:t>What did I learn from the incident?</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3" name="文本框 2"/>
          <p:cNvSpPr txBox="1"/>
          <p:nvPr/>
        </p:nvSpPr>
        <p:spPr>
          <a:xfrm>
            <a:off x="1094740" y="83185"/>
            <a:ext cx="2968625" cy="521970"/>
          </a:xfrm>
          <a:prstGeom prst="rect">
            <a:avLst/>
          </a:prstGeom>
          <a:noFill/>
        </p:spPr>
        <p:txBody>
          <a:bodyPr wrap="square" rtlCol="0" anchor="t">
            <a:spAutoFit/>
          </a:bodyPr>
          <a:lstStyle/>
          <a:p>
            <a:pPr algn="l"/>
            <a:r>
              <a:rPr lang="en-US" altLang="zh-CN" sz="2800" b="1">
                <a:solidFill>
                  <a:srgbClr val="FF0000"/>
                </a:solidFill>
                <a:latin typeface="Arial" panose="020B0604020202020204" pitchFamily="34" charset="0"/>
                <a:cs typeface="Arial" panose="020B0604020202020204" pitchFamily="34" charset="0"/>
                <a:sym typeface="+mn-ea"/>
              </a:rPr>
              <a:t>Design the plot</a:t>
            </a:r>
            <a:endParaRPr lang="en-US" altLang="zh-CN" sz="2800" b="1">
              <a:solidFill>
                <a:srgbClr val="FF0000"/>
              </a:solidFill>
              <a:latin typeface="Arial" panose="020B0604020202020204" pitchFamily="34" charset="0"/>
              <a:cs typeface="Arial" panose="020B0604020202020204" pitchFamily="34" charset="0"/>
              <a:sym typeface="+mn-ea"/>
            </a:endParaRPr>
          </a:p>
        </p:txBody>
      </p:sp>
      <p:grpSp>
        <p:nvGrpSpPr>
          <p:cNvPr id="13" name="组合 12"/>
          <p:cNvGrpSpPr/>
          <p:nvPr/>
        </p:nvGrpSpPr>
        <p:grpSpPr>
          <a:xfrm>
            <a:off x="3112135" y="871855"/>
            <a:ext cx="7526020" cy="643890"/>
            <a:chOff x="4581" y="5945"/>
            <a:chExt cx="11852" cy="1014"/>
          </a:xfrm>
        </p:grpSpPr>
        <p:sp>
          <p:nvSpPr>
            <p:cNvPr id="6" name="AutoShape 4"/>
            <p:cNvSpPr/>
            <p:nvPr>
              <p:custDataLst>
                <p:tags r:id="rId6"/>
              </p:custDataLst>
            </p:nvPr>
          </p:nvSpPr>
          <p:spPr>
            <a:xfrm>
              <a:off x="4581" y="5945"/>
              <a:ext cx="10322" cy="1014"/>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lstStyle/>
            <a:p>
              <a:endParaRPr lang="zh-CN" altLang="en-US">
                <a:latin typeface="Arial" panose="020B0604020202020204" pitchFamily="34" charset="0"/>
              </a:endParaRPr>
            </a:p>
          </p:txBody>
        </p:sp>
        <p:sp>
          <p:nvSpPr>
            <p:cNvPr id="8" name="Text Box 7"/>
            <p:cNvSpPr txBox="1"/>
            <p:nvPr>
              <p:custDataLst>
                <p:tags r:id="rId7"/>
              </p:custDataLst>
            </p:nvPr>
          </p:nvSpPr>
          <p:spPr>
            <a:xfrm>
              <a:off x="4581" y="6041"/>
              <a:ext cx="11852" cy="822"/>
            </a:xfrm>
            <a:prstGeom prst="rect">
              <a:avLst/>
            </a:prstGeom>
            <a:noFill/>
            <a:ln w="9525">
              <a:noFill/>
            </a:ln>
          </p:spPr>
          <p:txBody>
            <a:bodyPr wrap="square">
              <a:spAutoFit/>
            </a:bodyPr>
            <a:lstStyle/>
            <a:p>
              <a:pPr indent="0" algn="l">
                <a:spcBef>
                  <a:spcPct val="50000"/>
                </a:spcBef>
                <a:buClrTx/>
                <a:buSzTx/>
                <a:buFontTx/>
                <a:buNone/>
              </a:pPr>
              <a:r>
                <a:rPr lang="en-US" altLang="zh-CN" sz="2800" b="1">
                  <a:latin typeface="Times New Roman" panose="02020603050405020304" charset="0"/>
                  <a:ea typeface="微软雅黑" panose="020B0503020204020204" charset="-122"/>
                  <a:cs typeface="Times New Roman" panose="02020603050405020304" charset="0"/>
                </a:rPr>
                <a:t>The doorbell rang and my mother arrived.</a:t>
              </a:r>
              <a:endParaRPr lang="en-US" altLang="zh-CN" sz="2800" b="1">
                <a:latin typeface="Times New Roman" panose="02020603050405020304" charset="0"/>
                <a:ea typeface="微软雅黑" panose="020B0503020204020204" charset="-122"/>
                <a:cs typeface="Times New Roman" panose="02020603050405020304" charset="0"/>
              </a:endParaRPr>
            </a:p>
          </p:txBody>
        </p:sp>
      </p:grpSp>
      <p:sp>
        <p:nvSpPr>
          <p:cNvPr id="26" name="矩形 25"/>
          <p:cNvSpPr/>
          <p:nvPr/>
        </p:nvSpPr>
        <p:spPr>
          <a:xfrm>
            <a:off x="758190" y="5088890"/>
            <a:ext cx="9968230" cy="1124585"/>
          </a:xfrm>
          <a:prstGeom prst="rect">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ctr" anchorCtr="0">
            <a:spAutoFit/>
          </a:bodyPr>
          <a:p>
            <a:pPr algn="l" fontAlgn="ctr">
              <a:lnSpc>
                <a:spcPct val="120000"/>
              </a:lnSpc>
            </a:pPr>
            <a:r>
              <a:rPr lang="en-US" sz="2800" b="1">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 </a:t>
            </a:r>
            <a:r>
              <a:rPr lang="zh-CN" altLang="en-US" sz="2800">
                <a:latin typeface="Arial Black" panose="020B0A04020102020204" charset="0"/>
                <a:cs typeface="Arial Black" panose="020B0A04020102020204" charset="0"/>
                <a:sym typeface="+mn-ea"/>
              </a:rPr>
              <a:t>Be a little less judgmental and a bit more </a:t>
            </a:r>
            <a:endParaRPr lang="zh-CN" altLang="en-US" sz="2800">
              <a:latin typeface="Arial Black" panose="020B0A04020102020204" charset="0"/>
              <a:cs typeface="Arial Black" panose="020B0A04020102020204" charset="0"/>
              <a:sym typeface="+mn-ea"/>
            </a:endParaRPr>
          </a:p>
          <a:p>
            <a:pPr algn="l" fontAlgn="ctr">
              <a:lnSpc>
                <a:spcPct val="120000"/>
              </a:lnSpc>
            </a:pPr>
            <a:r>
              <a:rPr lang="zh-CN" altLang="en-US" sz="2800">
                <a:latin typeface="Arial Black" panose="020B0A04020102020204" charset="0"/>
                <a:cs typeface="Arial Black" panose="020B0A04020102020204" charset="0"/>
                <a:sym typeface="+mn-ea"/>
              </a:rPr>
              <a:t> understanding toward others.</a:t>
            </a:r>
            <a:endParaRPr lang="en-US" sz="2800" b="1">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27" name="文本框 26"/>
          <p:cNvSpPr txBox="1"/>
          <p:nvPr/>
        </p:nvSpPr>
        <p:spPr>
          <a:xfrm>
            <a:off x="1180465" y="6336030"/>
            <a:ext cx="4805680" cy="521970"/>
          </a:xfrm>
          <a:prstGeom prst="rect">
            <a:avLst/>
          </a:prstGeom>
          <a:solidFill>
            <a:schemeClr val="bg1"/>
          </a:solidFill>
        </p:spPr>
        <p:txBody>
          <a:bodyPr wrap="none" rtlCol="0" anchor="t">
            <a:spAutoFit/>
          </a:bodyPr>
          <a:p>
            <a:r>
              <a:rPr lang="zh-CN" altLang="en-US" sz="2800" b="1">
                <a:sym typeface="+mn-ea"/>
              </a:rPr>
              <a:t>少一点评判，多一点理解他人</a:t>
            </a:r>
            <a:endParaRPr lang="zh-CN" altLang="en-US" sz="2800" b="1">
              <a:sym typeface="+mn-ea"/>
            </a:endParaRPr>
          </a:p>
        </p:txBody>
      </p:sp>
      <p:sp>
        <p:nvSpPr>
          <p:cNvPr id="5" name="矩形 4"/>
          <p:cNvSpPr/>
          <p:nvPr/>
        </p:nvSpPr>
        <p:spPr>
          <a:xfrm>
            <a:off x="1111885" y="4966335"/>
            <a:ext cx="9968230" cy="1124585"/>
          </a:xfrm>
          <a:prstGeom prst="rect">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ctr" anchorCtr="0">
            <a:spAutoFit/>
          </a:bodyPr>
          <a:p>
            <a:pPr algn="l" fontAlgn="ctr">
              <a:lnSpc>
                <a:spcPct val="120000"/>
              </a:lnSpc>
            </a:pPr>
            <a:r>
              <a:rPr lang="en-US" sz="2800" b="1">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 </a:t>
            </a:r>
            <a:r>
              <a:rPr lang="en-US" altLang="zh-CN" sz="2800">
                <a:latin typeface="Arial Black" panose="020B0A04020102020204" charset="0"/>
                <a:cs typeface="Arial Black" panose="020B0A04020102020204" charset="0"/>
                <a:sym typeface="+mn-ea"/>
              </a:rPr>
              <a:t>Returning home, I promised that I would never judge a person before I knew the truth</a:t>
            </a:r>
            <a:r>
              <a:rPr lang="zh-CN" altLang="en-US" sz="2800">
                <a:latin typeface="Arial Black" panose="020B0A04020102020204" charset="0"/>
                <a:cs typeface="Arial Black" panose="020B0A04020102020204" charset="0"/>
                <a:sym typeface="+mn-ea"/>
              </a:rPr>
              <a:t>.</a:t>
            </a:r>
            <a:endParaRPr lang="en-US" sz="2800" b="1">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2" name="矩形 1"/>
          <p:cNvSpPr/>
          <p:nvPr/>
        </p:nvSpPr>
        <p:spPr>
          <a:xfrm>
            <a:off x="9116695" y="5814060"/>
            <a:ext cx="2051685" cy="521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主题升华</a:t>
            </a:r>
            <a:endPar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11" name="文本框 10"/>
          <p:cNvSpPr txBox="1"/>
          <p:nvPr/>
        </p:nvSpPr>
        <p:spPr>
          <a:xfrm>
            <a:off x="8214360" y="1552575"/>
            <a:ext cx="3945890" cy="583565"/>
          </a:xfrm>
          <a:prstGeom prst="rect">
            <a:avLst/>
          </a:prstGeom>
          <a:noFill/>
        </p:spPr>
        <p:txBody>
          <a:bodyPr wrap="none" rtlCol="0">
            <a:spAutoFit/>
          </a:bodyPr>
          <a:p>
            <a:r>
              <a:rPr lang="en-US" altLang="zh-CN" sz="3200" b="1">
                <a:solidFill>
                  <a:srgbClr val="FF0000"/>
                </a:solidFill>
              </a:rPr>
              <a:t>delighted and relieved</a:t>
            </a:r>
            <a:endParaRPr lang="en-US" altLang="zh-CN"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2" grpId="0"/>
      <p:bldP spid="12" grpId="1"/>
      <p:bldP spid="26" grpId="0" bldLvl="0" animBg="1"/>
      <p:bldP spid="26" grpId="1" animBg="1"/>
      <p:bldP spid="27" grpId="0" bldLvl="0" animBg="1"/>
      <p:bldP spid="2" grpId="0" bldLvl="0" animBg="1"/>
      <p:bldP spid="2" grpId="1" animBg="1"/>
      <p:bldP spid="5" grpId="0" bldLvl="0" animBg="1"/>
      <p:bldP spid="5" grpId="1" animBg="1"/>
      <p:bldP spid="27" grpId="1" bldLvl="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446405"/>
            <a:ext cx="12124055" cy="5446395"/>
          </a:xfrm>
          <a:prstGeom prst="rect">
            <a:avLst/>
          </a:prstGeom>
          <a:noFill/>
        </p:spPr>
        <p:txBody>
          <a:bodyPr wrap="square" rtlCol="0">
            <a:spAutoFit/>
          </a:bodyPr>
          <a:p>
            <a:pPr algn="l" fontAlgn="auto">
              <a:lnSpc>
                <a:spcPts val="3480"/>
              </a:lnSpc>
            </a:pPr>
            <a:r>
              <a:rPr lang="zh-CN" altLang="en-US" sz="3200" b="1">
                <a:latin typeface="Times New Roman" panose="02020603050405020304" charset="0"/>
                <a:cs typeface="Times New Roman" panose="02020603050405020304" charset="0"/>
                <a:sym typeface="+mn-ea"/>
              </a:rPr>
              <a:t>After all these years, that experience</a:t>
            </a:r>
            <a:r>
              <a:rPr lang="en-US" altLang="zh-CN" sz="3200" b="1">
                <a:latin typeface="Times New Roman" panose="02020603050405020304" charset="0"/>
                <a:cs typeface="Times New Roman" panose="02020603050405020304" charset="0"/>
                <a:sym typeface="+mn-ea"/>
              </a:rPr>
              <a:t> </a:t>
            </a:r>
            <a:r>
              <a:rPr lang="zh-CN" altLang="en-US" sz="3200" b="1">
                <a:latin typeface="Times New Roman" panose="02020603050405020304" charset="0"/>
                <a:cs typeface="Times New Roman" panose="02020603050405020304" charset="0"/>
                <a:sym typeface="+mn-ea"/>
              </a:rPr>
              <a:t>has always helped me remember that ageless lesson: Be a little less judgmental and a bit more understanding toward others.</a:t>
            </a:r>
            <a:endParaRPr lang="zh-CN" altLang="en-US" sz="3200" b="1">
              <a:latin typeface="Times New Roman" panose="02020603050405020304" charset="0"/>
              <a:cs typeface="Times New Roman" panose="02020603050405020304" charset="0"/>
              <a:sym typeface="+mn-ea"/>
            </a:endParaRPr>
          </a:p>
          <a:p>
            <a:pPr algn="l" fontAlgn="auto">
              <a:lnSpc>
                <a:spcPts val="3480"/>
              </a:lnSpc>
            </a:pPr>
            <a:endParaRPr lang="zh-CN" altLang="en-US" sz="3200" b="1">
              <a:latin typeface="Times New Roman" panose="02020603050405020304" charset="0"/>
              <a:cs typeface="Times New Roman" panose="02020603050405020304" charset="0"/>
            </a:endParaRPr>
          </a:p>
          <a:p>
            <a:pPr algn="l" fontAlgn="auto">
              <a:lnSpc>
                <a:spcPts val="3480"/>
              </a:lnSpc>
            </a:pPr>
            <a:r>
              <a:rPr lang="en-US" altLang="zh-CN" sz="3200" b="1">
                <a:latin typeface="Times New Roman" panose="02020603050405020304" charset="0"/>
                <a:cs typeface="Times New Roman" panose="02020603050405020304" charset="0"/>
              </a:rPr>
              <a:t>Outside her house, the sky was clear and the wind was brisk. There was no Cristmas witch but a beloved mother as well as a happy old woman.</a:t>
            </a:r>
            <a:endParaRPr lang="en-US" altLang="zh-CN" sz="3200" b="1">
              <a:latin typeface="Times New Roman" panose="02020603050405020304" charset="0"/>
              <a:cs typeface="Times New Roman" panose="02020603050405020304" charset="0"/>
            </a:endParaRPr>
          </a:p>
          <a:p>
            <a:pPr algn="l" fontAlgn="auto">
              <a:lnSpc>
                <a:spcPts val="3480"/>
              </a:lnSpc>
            </a:pPr>
            <a:endParaRPr lang="en-US" altLang="zh-CN" sz="3200" b="1">
              <a:latin typeface="Times New Roman" panose="02020603050405020304" charset="0"/>
              <a:cs typeface="Times New Roman" panose="02020603050405020304" charset="0"/>
            </a:endParaRPr>
          </a:p>
          <a:p>
            <a:pPr algn="l" fontAlgn="auto">
              <a:lnSpc>
                <a:spcPts val="3480"/>
              </a:lnSpc>
            </a:pPr>
            <a:endParaRPr lang="en-US" altLang="zh-CN" sz="3200" b="1">
              <a:latin typeface="Times New Roman" panose="02020603050405020304" charset="0"/>
              <a:cs typeface="Times New Roman" panose="02020603050405020304" charset="0"/>
            </a:endParaRPr>
          </a:p>
          <a:p>
            <a:pPr algn="l" fontAlgn="auto">
              <a:lnSpc>
                <a:spcPts val="3480"/>
              </a:lnSpc>
            </a:pPr>
            <a:r>
              <a:rPr lang="en-US" altLang="zh-CN" sz="3200" b="1">
                <a:latin typeface="Times New Roman" panose="02020603050405020304" charset="0"/>
                <a:cs typeface="Times New Roman" panose="02020603050405020304" charset="0"/>
                <a:sym typeface="+mn-ea"/>
              </a:rPr>
              <a:t>The pink light shed by the up-rising sun painted that house rosey, in which never lived a  wicked witch but a gentle old lady who was beloved by all of us.</a:t>
            </a:r>
            <a:endParaRPr lang="en-US" altLang="zh-CN" sz="32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p:cTn id="11"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12"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rcRect t="6431" b="4285"/>
          <a:stretch>
            <a:fillRect/>
          </a:stretch>
        </p:blipFill>
        <p:spPr>
          <a:xfrm>
            <a:off x="-184150" y="219075"/>
            <a:ext cx="12712700" cy="6749415"/>
          </a:xfrm>
          <a:prstGeom prst="rect">
            <a:avLst/>
          </a:prstGeom>
        </p:spPr>
      </p:pic>
      <p:sp>
        <p:nvSpPr>
          <p:cNvPr id="2" name="文本框 1"/>
          <p:cNvSpPr txBox="1"/>
          <p:nvPr/>
        </p:nvSpPr>
        <p:spPr>
          <a:xfrm rot="21300000">
            <a:off x="1050290" y="870585"/>
            <a:ext cx="9951720" cy="5446395"/>
          </a:xfrm>
          <a:prstGeom prst="rect">
            <a:avLst/>
          </a:prstGeom>
          <a:noFill/>
          <a:ln>
            <a:noFill/>
          </a:ln>
        </p:spPr>
        <p:txBody>
          <a:bodyPr wrap="square" rtlCol="0">
            <a:spAutoFit/>
          </a:bodyPr>
          <a:lstStyle/>
          <a:p>
            <a:pPr algn="l" fontAlgn="auto">
              <a:lnSpc>
                <a:spcPts val="3480"/>
              </a:lnSpc>
            </a:pPr>
            <a:r>
              <a:rPr lang="en-US" altLang="zh-CN" sz="2000" b="1">
                <a:latin typeface="Times New Roman" panose="02020603050405020304" charset="0"/>
                <a:cs typeface="Times New Roman" panose="02020603050405020304" charset="0"/>
              </a:rPr>
              <a:t>     </a:t>
            </a:r>
            <a:r>
              <a:rPr lang="en-US" altLang="zh-CN" sz="2000" b="1" i="1">
                <a:latin typeface="Times New Roman" panose="02020603050405020304" charset="0"/>
                <a:cs typeface="Times New Roman" panose="02020603050405020304" charset="0"/>
                <a:sym typeface="+mn-ea"/>
              </a:rPr>
              <a:t>“</a:t>
            </a:r>
            <a:r>
              <a:rPr lang="zh-CN" altLang="en-US" sz="2000" b="1" i="1">
                <a:latin typeface="Times New Roman" panose="02020603050405020304" charset="0"/>
                <a:cs typeface="Times New Roman" panose="02020603050405020304" charset="0"/>
                <a:sym typeface="+mn-ea"/>
              </a:rPr>
              <a:t>I</a:t>
            </a:r>
            <a:r>
              <a:rPr lang="en-US" altLang="zh-CN" sz="2000" b="1" i="1">
                <a:latin typeface="Times New Roman" panose="02020603050405020304" charset="0"/>
                <a:cs typeface="Times New Roman" panose="02020603050405020304" charset="0"/>
                <a:sym typeface="+mn-ea"/>
              </a:rPr>
              <a:t>t</a:t>
            </a:r>
            <a:r>
              <a:rPr lang="zh-CN" altLang="en-US" sz="2000" b="1" i="1">
                <a:latin typeface="Times New Roman" panose="02020603050405020304" charset="0"/>
                <a:cs typeface="Times New Roman" panose="02020603050405020304" charset="0"/>
                <a:sym typeface="+mn-ea"/>
              </a:rPr>
              <a:t> was because of my son, Anthon, who died in the war,</a:t>
            </a:r>
            <a:r>
              <a:rPr lang="en-US" altLang="zh-CN" sz="2000" b="1" i="1">
                <a:latin typeface="Times New Roman" panose="02020603050405020304" charset="0"/>
                <a:cs typeface="Times New Roman" panose="02020603050405020304" charset="0"/>
                <a:sym typeface="+mn-ea"/>
              </a:rPr>
              <a:t>” </a:t>
            </a:r>
            <a:r>
              <a:rPr lang="zh-CN" altLang="en-US" sz="2000" b="1" i="1">
                <a:latin typeface="Times New Roman" panose="02020603050405020304" charset="0"/>
                <a:cs typeface="Times New Roman" panose="02020603050405020304" charset="0"/>
                <a:sym typeface="+mn-ea"/>
              </a:rPr>
              <a:t>said Mrs. Wright.</a:t>
            </a:r>
            <a:r>
              <a:rPr lang="en-US" altLang="zh-CN" sz="2000" b="1" i="1">
                <a:latin typeface="Times New Roman" panose="02020603050405020304" charset="0"/>
                <a:cs typeface="Times New Roman" panose="02020603050405020304" charset="0"/>
                <a:sym typeface="+mn-ea"/>
              </a:rPr>
              <a:t> </a:t>
            </a:r>
            <a:r>
              <a:rPr lang="en-US" altLang="zh-CN" sz="2000" b="1">
                <a:latin typeface="Times New Roman" panose="02020603050405020304" charset="0"/>
                <a:cs typeface="Times New Roman" panose="02020603050405020304" charset="0"/>
                <a:sym typeface="+mn-ea"/>
              </a:rPr>
              <a:t>“</a:t>
            </a:r>
            <a:r>
              <a:rPr lang="zh-CN" altLang="en-US" sz="2000" b="1">
                <a:latin typeface="Times New Roman" panose="02020603050405020304" charset="0"/>
                <a:cs typeface="Times New Roman" panose="02020603050405020304" charset="0"/>
                <a:sym typeface="+mn-ea"/>
              </a:rPr>
              <a:t>Anthony was scheduled to come home before </a:t>
            </a:r>
            <a:r>
              <a:rPr lang="zh-CN" altLang="en-US" sz="2000" b="1" u="sng">
                <a:latin typeface="Times New Roman" panose="02020603050405020304" charset="0"/>
                <a:cs typeface="Times New Roman" panose="02020603050405020304" charset="0"/>
                <a:sym typeface="+mn-ea"/>
              </a:rPr>
              <a:t>Christmas</a:t>
            </a:r>
            <a:r>
              <a:rPr lang="zh-CN" altLang="en-US" sz="2000" b="1">
                <a:latin typeface="Times New Roman" panose="02020603050405020304" charset="0"/>
                <a:cs typeface="Times New Roman" panose="02020603050405020304" charset="0"/>
                <a:sym typeface="+mn-ea"/>
              </a:rPr>
              <a:t>. He called me on New Year's Eve, teling me to leave up the Christmas </a:t>
            </a:r>
            <a:r>
              <a:rPr lang="zh-CN" altLang="en-US" sz="2000" b="1" u="sng">
                <a:latin typeface="Times New Roman" panose="02020603050405020304" charset="0"/>
                <a:cs typeface="Times New Roman" panose="02020603050405020304" charset="0"/>
                <a:sym typeface="+mn-ea"/>
              </a:rPr>
              <a:t>decorations</a:t>
            </a:r>
            <a:r>
              <a:rPr lang="zh-CN" altLang="en-US" sz="2000" b="1">
                <a:latin typeface="Times New Roman" panose="02020603050405020304" charset="0"/>
                <a:cs typeface="Times New Roman" panose="02020603050405020304" charset="0"/>
                <a:sym typeface="+mn-ea"/>
              </a:rPr>
              <a:t>. But three days later, Anthony was killed in a helicopter crash. My boy never made it back home. And even though I know it doesn't change anything,</a:t>
            </a:r>
            <a:r>
              <a:rPr lang="en-US" altLang="zh-CN" sz="2000" b="1">
                <a:latin typeface="Times New Roman" panose="02020603050405020304" charset="0"/>
                <a:cs typeface="Times New Roman" panose="02020603050405020304" charset="0"/>
                <a:sym typeface="+mn-ea"/>
              </a:rPr>
              <a:t> </a:t>
            </a:r>
            <a:r>
              <a:rPr lang="zh-CN" altLang="en-US" sz="2000" b="1">
                <a:latin typeface="Times New Roman" panose="02020603050405020304" charset="0"/>
                <a:cs typeface="Times New Roman" panose="02020603050405020304" charset="0"/>
                <a:sym typeface="+mn-ea"/>
              </a:rPr>
              <a:t>I won't take down those decorations, even after all these years.</a:t>
            </a:r>
            <a:r>
              <a:rPr lang="en-US" altLang="zh-CN" sz="2000" b="1">
                <a:latin typeface="Times New Roman" panose="02020603050405020304" charset="0"/>
                <a:cs typeface="Times New Roman" panose="02020603050405020304" charset="0"/>
                <a:sym typeface="+mn-ea"/>
              </a:rPr>
              <a:t>” </a:t>
            </a:r>
            <a:r>
              <a:rPr lang="zh-CN" altLang="en-US" sz="2000" b="1">
                <a:latin typeface="Times New Roman" panose="02020603050405020304" charset="0"/>
                <a:cs typeface="Times New Roman" panose="02020603050405020304" charset="0"/>
                <a:sym typeface="+mn-ea"/>
              </a:rPr>
              <a:t>Mrs. Wright wasn't a witch. She was a sad, isolated mother struggling with a terrible loss.</a:t>
            </a:r>
            <a:endParaRPr lang="zh-CN" altLang="en-US" sz="2000" b="1">
              <a:latin typeface="Times New Roman" panose="02020603050405020304" charset="0"/>
              <a:cs typeface="Times New Roman" panose="02020603050405020304" charset="0"/>
            </a:endParaRPr>
          </a:p>
          <a:p>
            <a:pPr algn="l" fontAlgn="auto">
              <a:lnSpc>
                <a:spcPts val="3480"/>
              </a:lnSpc>
            </a:pPr>
            <a:r>
              <a:rPr lang="en-US" altLang="zh-CN" sz="2000" b="1">
                <a:latin typeface="Times New Roman" panose="02020603050405020304" charset="0"/>
                <a:cs typeface="Times New Roman" panose="02020603050405020304" charset="0"/>
                <a:sym typeface="+mn-ea"/>
              </a:rPr>
              <a:t>      </a:t>
            </a:r>
            <a:r>
              <a:rPr lang="zh-CN" altLang="en-US" sz="2000" b="1" i="1">
                <a:latin typeface="Times New Roman" panose="02020603050405020304" charset="0"/>
                <a:cs typeface="Times New Roman" panose="02020603050405020304" charset="0"/>
                <a:sym typeface="+mn-ea"/>
              </a:rPr>
              <a:t>The doorbell rang and my mother arrived.</a:t>
            </a:r>
            <a:r>
              <a:rPr lang="zh-CN" altLang="en-US" sz="2000" b="1">
                <a:latin typeface="Times New Roman" panose="02020603050405020304" charset="0"/>
                <a:cs typeface="Times New Roman" panose="02020603050405020304" charset="0"/>
                <a:sym typeface="+mn-ea"/>
              </a:rPr>
              <a:t> Accompanied by my mother,</a:t>
            </a:r>
            <a:r>
              <a:rPr lang="en-US" altLang="zh-CN" sz="2000" b="1">
                <a:latin typeface="Times New Roman" panose="02020603050405020304" charset="0"/>
                <a:cs typeface="Times New Roman" panose="02020603050405020304" charset="0"/>
                <a:sym typeface="+mn-ea"/>
              </a:rPr>
              <a:t> </a:t>
            </a:r>
            <a:r>
              <a:rPr lang="zh-CN" altLang="en-US" sz="2000" b="1">
                <a:latin typeface="Times New Roman" panose="02020603050405020304" charset="0"/>
                <a:cs typeface="Times New Roman" panose="02020603050405020304" charset="0"/>
                <a:sym typeface="+mn-ea"/>
              </a:rPr>
              <a:t>I went home. My sprained ankle healed quickly. Since then, whenever I delivered newspapers to Mrs. Wright, she smiled, saying how much she enjoyed my visit. Funny,</a:t>
            </a:r>
            <a:r>
              <a:rPr lang="en-US" altLang="zh-CN" sz="2000" b="1">
                <a:latin typeface="Times New Roman" panose="02020603050405020304" charset="0"/>
                <a:cs typeface="Times New Roman" panose="02020603050405020304" charset="0"/>
                <a:sym typeface="+mn-ea"/>
              </a:rPr>
              <a:t> </a:t>
            </a:r>
            <a:r>
              <a:rPr lang="zh-CN" altLang="en-US" sz="2000" b="1">
                <a:latin typeface="Times New Roman" panose="02020603050405020304" charset="0"/>
                <a:cs typeface="Times New Roman" panose="02020603050405020304" charset="0"/>
                <a:sym typeface="+mn-ea"/>
              </a:rPr>
              <a:t>I didn't think of her as the Christmas Witch anymore. Several years later, Mrs. Wright had passed away. After all these years, that experience</a:t>
            </a:r>
            <a:r>
              <a:rPr lang="en-US" altLang="zh-CN" sz="2000" b="1">
                <a:latin typeface="Times New Roman" panose="02020603050405020304" charset="0"/>
                <a:cs typeface="Times New Roman" panose="02020603050405020304" charset="0"/>
                <a:sym typeface="+mn-ea"/>
              </a:rPr>
              <a:t> </a:t>
            </a:r>
            <a:r>
              <a:rPr lang="zh-CN" altLang="en-US" sz="2000" b="1">
                <a:latin typeface="Times New Roman" panose="02020603050405020304" charset="0"/>
                <a:cs typeface="Times New Roman" panose="02020603050405020304" charset="0"/>
                <a:sym typeface="+mn-ea"/>
              </a:rPr>
              <a:t>has always helped me remember that ageless lesson: Be a little less judgmental and a bit more understanding toward others.</a:t>
            </a:r>
            <a:endParaRPr lang="zh-CN" altLang="en-US" sz="2000" b="1">
              <a:latin typeface="Times New Roman" panose="02020603050405020304" charset="0"/>
              <a:cs typeface="Times New Roman" panose="02020603050405020304" charset="0"/>
            </a:endParaRPr>
          </a:p>
        </p:txBody>
      </p:sp>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5" name="文本框 4"/>
          <p:cNvSpPr txBox="1"/>
          <p:nvPr/>
        </p:nvSpPr>
        <p:spPr>
          <a:xfrm>
            <a:off x="1094740" y="83185"/>
            <a:ext cx="1605280" cy="521970"/>
          </a:xfrm>
          <a:prstGeom prst="rect">
            <a:avLst/>
          </a:prstGeom>
          <a:noFill/>
        </p:spPr>
        <p:txBody>
          <a:bodyPr wrap="none" rtlCol="0" anchor="t">
            <a:spAutoFit/>
          </a:bodyPr>
          <a:lstStyle/>
          <a:p>
            <a:pPr algn="l"/>
            <a:r>
              <a:rPr lang="en-US" altLang="zh-CN" sz="2800" b="1">
                <a:solidFill>
                  <a:srgbClr val="002060"/>
                </a:solidFill>
                <a:latin typeface="Times New Roman" panose="02020603050405020304" charset="0"/>
                <a:cs typeface="Times New Roman" panose="02020603050405020304" charset="0"/>
                <a:sym typeface="+mn-ea"/>
              </a:rPr>
              <a:t>参考范文</a:t>
            </a:r>
            <a:endParaRPr lang="en-US" altLang="zh-CN" sz="2800" b="1">
              <a:solidFill>
                <a:srgbClr val="002060"/>
              </a:solidFill>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420" y="73660"/>
            <a:ext cx="12154535" cy="6000750"/>
          </a:xfrm>
          <a:prstGeom prst="rect">
            <a:avLst/>
          </a:prstGeom>
          <a:noFill/>
        </p:spPr>
        <p:txBody>
          <a:bodyPr wrap="square" rtlCol="0">
            <a:spAutoFit/>
          </a:bodyPr>
          <a:p>
            <a:pPr fontAlgn="auto"/>
            <a:r>
              <a:rPr lang="en-US" altLang="zh-CN" sz="3200"/>
              <a:t>  </a:t>
            </a:r>
            <a:r>
              <a:rPr lang="zh-CN" altLang="en-US" sz="3200"/>
              <a:t>To enrich our</a:t>
            </a:r>
            <a:r>
              <a:rPr lang="en-US" altLang="zh-CN" sz="3200"/>
              <a:t> </a:t>
            </a:r>
            <a:r>
              <a:rPr lang="zh-CN" altLang="en-US" sz="3200"/>
              <a:t>school life, the Students' union is to hold a Microfilm Exhibition Show for exchange students in our school.</a:t>
            </a:r>
            <a:endParaRPr lang="zh-CN" altLang="en-US" sz="3200"/>
          </a:p>
          <a:p>
            <a:r>
              <a:rPr lang="zh-CN" altLang="en-US" sz="3200"/>
              <a:t>   Themed "China in my eyes", the activity is meant to show your discovery of a wonderful China. Any foreign student interested in and skilled at video-making is welcome to sign up for it. The microfilm is expected to be a 15-minute one and should be submitted by July 1 It's really a good chance for you to show your talent for shooting a film. Come on!                                                </a:t>
            </a:r>
            <a:r>
              <a:rPr lang="en-US" altLang="zh-CN" sz="3200"/>
              <a:t>                                                                                                                                               </a:t>
            </a:r>
            <a:endParaRPr lang="en-US" altLang="zh-CN" sz="3200"/>
          </a:p>
          <a:p>
            <a:endParaRPr lang="en-US" altLang="zh-CN" sz="3200"/>
          </a:p>
          <a:p>
            <a:r>
              <a:rPr lang="en-US" altLang="zh-CN" sz="3200"/>
              <a:t>                                                                                                 </a:t>
            </a:r>
            <a:r>
              <a:rPr lang="zh-CN" altLang="en-US" sz="3200"/>
              <a:t>Students' union                                               </a:t>
            </a:r>
            <a:r>
              <a:rPr lang="en-US" altLang="zh-CN" sz="3200"/>
              <a:t>                                                                                                                                             </a:t>
            </a:r>
            <a:r>
              <a:rPr lang="zh-CN" altLang="en-US" sz="3200"/>
              <a:t> </a:t>
            </a:r>
            <a:r>
              <a:rPr lang="en-US" altLang="zh-CN" sz="3200"/>
              <a:t>                                                             </a:t>
            </a:r>
            <a:endParaRPr lang="en-US" altLang="zh-CN" sz="3200"/>
          </a:p>
          <a:p>
            <a:endParaRPr lang="en-US" altLang="zh-CN" sz="3200"/>
          </a:p>
          <a:p>
            <a:r>
              <a:rPr lang="en-US" altLang="zh-CN" sz="3200"/>
              <a:t>                                                                                               </a:t>
            </a:r>
            <a:r>
              <a:rPr lang="zh-CN" altLang="en-US" sz="3200"/>
              <a:t>06.02.2021</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420" y="73660"/>
            <a:ext cx="12154535" cy="6985635"/>
          </a:xfrm>
          <a:prstGeom prst="rect">
            <a:avLst/>
          </a:prstGeom>
          <a:noFill/>
        </p:spPr>
        <p:txBody>
          <a:bodyPr wrap="square" rtlCol="0">
            <a:spAutoFit/>
          </a:bodyPr>
          <a:p>
            <a:pPr fontAlgn="auto"/>
            <a:r>
              <a:rPr lang="en-US" altLang="zh-CN" sz="3200"/>
              <a:t>                                                              ?</a:t>
            </a:r>
            <a:endParaRPr lang="en-US" altLang="zh-CN" sz="3200"/>
          </a:p>
          <a:p>
            <a:pPr fontAlgn="auto"/>
            <a:r>
              <a:rPr lang="zh-CN" altLang="en-US" sz="3200"/>
              <a:t>To enrich</a:t>
            </a:r>
            <a:r>
              <a:rPr lang="zh-CN" altLang="en-US" sz="3200">
                <a:solidFill>
                  <a:srgbClr val="0707CB"/>
                </a:solidFill>
              </a:rPr>
              <a:t> our</a:t>
            </a:r>
            <a:r>
              <a:rPr lang="en-US" altLang="zh-CN" sz="3200"/>
              <a:t> </a:t>
            </a:r>
            <a:r>
              <a:rPr lang="zh-CN" altLang="en-US" sz="3200"/>
              <a:t>school life, the Students' union is to hold a Microfilm Exhibition Show for exchange students in </a:t>
            </a:r>
            <a:r>
              <a:rPr lang="zh-CN" altLang="en-US" sz="3200">
                <a:solidFill>
                  <a:srgbClr val="0707CB"/>
                </a:solidFill>
              </a:rPr>
              <a:t>our</a:t>
            </a:r>
            <a:r>
              <a:rPr lang="zh-CN" altLang="en-US" sz="3200"/>
              <a:t> school.</a:t>
            </a:r>
            <a:endParaRPr lang="zh-CN" altLang="en-US" sz="3200"/>
          </a:p>
          <a:p>
            <a:r>
              <a:rPr lang="zh-CN" altLang="en-US" sz="3200"/>
              <a:t>   Themed "China in my eyes", the activity is meant to show </a:t>
            </a:r>
            <a:r>
              <a:rPr lang="zh-CN" altLang="en-US" sz="3200">
                <a:solidFill>
                  <a:srgbClr val="0707CB"/>
                </a:solidFill>
              </a:rPr>
              <a:t>your </a:t>
            </a:r>
            <a:r>
              <a:rPr lang="zh-CN" altLang="en-US" sz="3200"/>
              <a:t>discovery of a wonderful China. </a:t>
            </a:r>
            <a:r>
              <a:rPr lang="zh-CN" altLang="en-US" sz="3200">
                <a:solidFill>
                  <a:srgbClr val="0707CB"/>
                </a:solidFill>
              </a:rPr>
              <a:t>Any foreign student interested in and skilled at video-making is welcome to sign up for it</a:t>
            </a:r>
            <a:r>
              <a:rPr lang="zh-CN" altLang="en-US" sz="3200"/>
              <a:t>. </a:t>
            </a:r>
            <a:r>
              <a:rPr lang="zh-CN" altLang="en-US" sz="3200">
                <a:gradFill>
                  <a:gsLst>
                    <a:gs pos="0">
                      <a:srgbClr val="14CD68"/>
                    </a:gs>
                    <a:gs pos="100000">
                      <a:srgbClr val="035C7D"/>
                    </a:gs>
                  </a:gsLst>
                  <a:lin scaled="0"/>
                </a:gradFill>
              </a:rPr>
              <a:t>The microfilm is expected to be a 15-minute one and should be submitted by July 1</a:t>
            </a:r>
            <a:r>
              <a:rPr lang="en-US" altLang="zh-CN" sz="3200">
                <a:gradFill>
                  <a:gsLst>
                    <a:gs pos="0">
                      <a:srgbClr val="14CD68"/>
                    </a:gs>
                    <a:gs pos="100000">
                      <a:srgbClr val="035C7D"/>
                    </a:gs>
                  </a:gsLst>
                  <a:lin scaled="0"/>
                </a:gradFill>
              </a:rPr>
              <a:t>.</a:t>
            </a:r>
            <a:r>
              <a:rPr lang="zh-CN" altLang="en-US" sz="3200"/>
              <a:t> It's really a good chance for you to show your talent for shooting a film. </a:t>
            </a:r>
            <a:r>
              <a:rPr lang="en-US" altLang="zh-CN" sz="3200"/>
              <a:t>       </a:t>
            </a:r>
            <a:endParaRPr lang="en-US" altLang="zh-CN" sz="3200"/>
          </a:p>
          <a:p>
            <a:r>
              <a:rPr lang="en-US" altLang="zh-CN" sz="3200"/>
              <a:t>   Come on!</a:t>
            </a:r>
            <a:endParaRPr lang="en-US" altLang="zh-CN" sz="3200"/>
          </a:p>
          <a:p>
            <a:r>
              <a:rPr lang="en-US" altLang="zh-CN" sz="3200"/>
              <a:t> </a:t>
            </a:r>
            <a:r>
              <a:rPr lang="zh-CN" altLang="en-US" sz="3200"/>
              <a:t>                                               </a:t>
            </a:r>
            <a:r>
              <a:rPr lang="en-US" altLang="zh-CN" sz="3200"/>
              <a:t>                                                                                                                                               </a:t>
            </a:r>
            <a:endParaRPr lang="en-US" altLang="zh-CN" sz="3200"/>
          </a:p>
          <a:p>
            <a:endParaRPr lang="en-US" altLang="zh-CN" sz="3200"/>
          </a:p>
          <a:p>
            <a:r>
              <a:rPr lang="en-US" altLang="zh-CN" sz="3200"/>
              <a:t>                                                                                                 </a:t>
            </a:r>
            <a:r>
              <a:rPr lang="zh-CN" altLang="en-US" sz="3200"/>
              <a:t>Students' union                                               </a:t>
            </a:r>
            <a:r>
              <a:rPr lang="en-US" altLang="zh-CN" sz="3200"/>
              <a:t>                                                                                                                                             </a:t>
            </a:r>
            <a:r>
              <a:rPr lang="zh-CN" altLang="en-US" sz="3200"/>
              <a:t> </a:t>
            </a:r>
            <a:r>
              <a:rPr lang="en-US" altLang="zh-CN" sz="3200"/>
              <a:t>                                                       </a:t>
            </a:r>
            <a:endParaRPr lang="en-US" altLang="zh-CN" sz="3200"/>
          </a:p>
          <a:p>
            <a:endParaRPr lang="en-US" altLang="zh-CN" sz="3200"/>
          </a:p>
          <a:p>
            <a:r>
              <a:rPr lang="en-US" altLang="zh-CN" sz="3200"/>
              <a:t>                                                                                                  </a:t>
            </a:r>
            <a:r>
              <a:rPr lang="zh-CN" altLang="en-US" sz="3200"/>
              <a:t>06.02.2021</a:t>
            </a:r>
            <a:endParaRPr lang="zh-CN"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0"/>
            <a:ext cx="12145010" cy="747776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                                                 Notice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To enrich school life, the Students' union is to hold a Microfilm Exhibition Show for exchange students in the school.</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Themed "China in my eyes", the activity is meant to show your discovery of a wonderful China. </a:t>
            </a:r>
            <a:r>
              <a:rPr lang="en-US" altLang="zh-CN" sz="3200">
                <a:solidFill>
                  <a:srgbClr val="FF0000"/>
                </a:solidFill>
                <a:latin typeface="Times New Roman" panose="02020603050405020304" charset="0"/>
                <a:cs typeface="Times New Roman" panose="02020603050405020304" charset="0"/>
              </a:rPr>
              <a:t>Whatever you find impressive is welcome. </a:t>
            </a:r>
            <a:r>
              <a:rPr lang="zh-CN" altLang="en-US" sz="3200">
                <a:solidFill>
                  <a:srgbClr val="FF0000"/>
                </a:solidFill>
                <a:latin typeface="Times New Roman" panose="02020603050405020304" charset="0"/>
                <a:cs typeface="Times New Roman" panose="02020603050405020304" charset="0"/>
              </a:rPr>
              <a:t>The microfilm you shoot is expected to be within 15 minutes and should be submitted before July 1</a:t>
            </a:r>
            <a:r>
              <a:rPr lang="en-US" altLang="zh-CN" sz="3200">
                <a:solidFill>
                  <a:srgbClr val="FF0000"/>
                </a:solidFill>
                <a:latin typeface="Times New Roman" panose="02020603050405020304" charset="0"/>
                <a:cs typeface="Times New Roman" panose="02020603050405020304" charset="0"/>
              </a:rPr>
              <a:t> to the school website</a:t>
            </a:r>
            <a:r>
              <a:rPr lang="zh-CN" altLang="en-US" sz="3200">
                <a:latin typeface="Times New Roman" panose="02020603050405020304" charset="0"/>
                <a:cs typeface="Times New Roman" panose="02020603050405020304" charset="0"/>
              </a:rPr>
              <a:t>. </a:t>
            </a:r>
            <a:r>
              <a:rPr lang="zh-CN" altLang="en-US" sz="3200">
                <a:gradFill>
                  <a:gsLst>
                    <a:gs pos="0">
                      <a:srgbClr val="14CD68"/>
                    </a:gs>
                    <a:gs pos="100000">
                      <a:srgbClr val="0B6E38"/>
                    </a:gs>
                  </a:gsLst>
                  <a:lin scaled="0"/>
                </a:gradFill>
                <a:latin typeface="Times New Roman" panose="02020603050405020304" charset="0"/>
                <a:cs typeface="Times New Roman" panose="02020603050405020304" charset="0"/>
              </a:rPr>
              <a:t>Any foreign student interested in and skilled at video-making is welcome to sign up for it to show your talent and share with us what China is like in your eyes.</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Don't hesitate to</a:t>
            </a:r>
            <a:r>
              <a:rPr lang="en-US" altLang="zh-CN" sz="3200">
                <a:latin typeface="Times New Roman" panose="02020603050405020304" charset="0"/>
                <a:cs typeface="Times New Roman" panose="02020603050405020304" charset="0"/>
              </a:rPr>
              <a:t> show your “China”</a:t>
            </a:r>
            <a:r>
              <a:rPr lang="zh-CN" altLang="en-US" sz="3200">
                <a:latin typeface="Times New Roman" panose="02020603050405020304" charset="0"/>
                <a:cs typeface="Times New Roman" panose="02020603050405020304" charset="0"/>
              </a:rPr>
              <a:t> now!</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Anticipating your participation!</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Students' union</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06.02.2021</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49935" y="79375"/>
            <a:ext cx="10485755" cy="1501775"/>
          </a:xfrm>
          <a:prstGeom prst="rect">
            <a:avLst/>
          </a:prstGeom>
          <a:noFill/>
        </p:spPr>
        <p:txBody>
          <a:bodyPr wrap="square" rtlCol="0">
            <a:spAutoFit/>
          </a:bodyPr>
          <a:lstStyle/>
          <a:p>
            <a:pPr algn="ctr">
              <a:lnSpc>
                <a:spcPts val="5500"/>
              </a:lnSpc>
            </a:pPr>
            <a:r>
              <a:rPr lang="en-US" altLang="zh-CN" sz="4000" b="1" dirty="0">
                <a:solidFill>
                  <a:schemeClr val="tx1"/>
                </a:solidFill>
              </a:rPr>
              <a:t>          2021</a:t>
            </a:r>
            <a:r>
              <a:rPr lang="zh-CN" altLang="en-US" sz="4000" b="1" dirty="0">
                <a:solidFill>
                  <a:schemeClr val="tx1"/>
                </a:solidFill>
              </a:rPr>
              <a:t>年</a:t>
            </a:r>
            <a:r>
              <a:rPr lang="en-US" altLang="zh-CN" sz="4000" b="1" dirty="0">
                <a:solidFill>
                  <a:schemeClr val="tx1"/>
                </a:solidFill>
              </a:rPr>
              <a:t>5</a:t>
            </a:r>
            <a:r>
              <a:rPr lang="zh-CN" altLang="en-US" sz="4000" b="1" dirty="0">
                <a:solidFill>
                  <a:schemeClr val="tx1"/>
                </a:solidFill>
              </a:rPr>
              <a:t>月金丽衢十二校读后续写讲评</a:t>
            </a:r>
            <a:endParaRPr lang="en-US" altLang="zh-CN" sz="4000" b="1" dirty="0">
              <a:solidFill>
                <a:schemeClr val="tx1"/>
              </a:solidFill>
            </a:endParaRPr>
          </a:p>
          <a:p>
            <a:pPr algn="ctr">
              <a:lnSpc>
                <a:spcPts val="5500"/>
              </a:lnSpc>
            </a:pPr>
            <a:r>
              <a:rPr lang="en-US" altLang="zh-CN" sz="4000" b="1" dirty="0">
                <a:solidFill>
                  <a:schemeClr val="tx1"/>
                </a:solidFill>
                <a:latin typeface="Copperplate Gothic Light" panose="020E0507020206020404" pitchFamily="34" charset="0"/>
              </a:rPr>
              <a:t>The Christmas Witch</a:t>
            </a:r>
            <a:endParaRPr lang="en-US" altLang="zh-CN" sz="4000" b="1" dirty="0">
              <a:solidFill>
                <a:schemeClr val="tx1"/>
              </a:solidFill>
              <a:latin typeface="Copperplate Gothic Light" panose="020E0507020206020404" pitchFamily="34" charset="0"/>
            </a:endParaRPr>
          </a:p>
        </p:txBody>
      </p:sp>
      <p:sp>
        <p:nvSpPr>
          <p:cNvPr id="4" name="文本框 3"/>
          <p:cNvSpPr txBox="1"/>
          <p:nvPr/>
        </p:nvSpPr>
        <p:spPr>
          <a:xfrm>
            <a:off x="3371850" y="6236970"/>
            <a:ext cx="2447925" cy="368300"/>
          </a:xfrm>
          <a:prstGeom prst="rect">
            <a:avLst/>
          </a:prstGeom>
          <a:solidFill>
            <a:schemeClr val="bg1"/>
          </a:solidFill>
        </p:spPr>
        <p:txBody>
          <a:bodyPr wrap="square" rtlCol="0">
            <a:spAutoFit/>
          </a:bodyPr>
          <a:p>
            <a:endParaRPr lang="zh-CN" altLang="en-US"/>
          </a:p>
        </p:txBody>
      </p:sp>
      <p:pic>
        <p:nvPicPr>
          <p:cNvPr id="6" name="图片 5" descr="2a957bbbb4da2d5f27dc945c548757a9_t01e142bc9ba244c0b8"/>
          <p:cNvPicPr>
            <a:picLocks noChangeAspect="1"/>
          </p:cNvPicPr>
          <p:nvPr/>
        </p:nvPicPr>
        <p:blipFill>
          <a:blip r:embed="rId1"/>
          <a:stretch>
            <a:fillRect/>
          </a:stretch>
        </p:blipFill>
        <p:spPr>
          <a:xfrm>
            <a:off x="3108960" y="1581150"/>
            <a:ext cx="5871210" cy="4767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010" y="805815"/>
            <a:ext cx="11524615" cy="3773170"/>
          </a:xfrm>
          <a:prstGeom prst="rect">
            <a:avLst/>
          </a:prstGeom>
          <a:noFill/>
        </p:spPr>
        <p:txBody>
          <a:bodyPr wrap="square" rtlCol="0">
            <a:spAutoFit/>
          </a:bodyPr>
          <a:lstStyle/>
          <a:p>
            <a:pPr>
              <a:lnSpc>
                <a:spcPct val="95000"/>
              </a:lnSpc>
              <a:spcBef>
                <a:spcPts val="0"/>
              </a:spcBef>
              <a:spcAft>
                <a:spcPts val="0"/>
              </a:spcAft>
            </a:pPr>
            <a:r>
              <a:rPr lang="en-US" altLang="zh-CN"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Every kid in my neighborhood knew about the Christmas Witch. She was an elderly woman who left her Christmas decorations up all year long: a twinkling tree in the living room, a plastic wreath（花环）on the front door, and...</a:t>
            </a:r>
            <a:endParaRPr sz="2800">
              <a:latin typeface="Times New Roman" panose="02020603050405020304" charset="0"/>
              <a:cs typeface="Times New Roman" panose="02020603050405020304" charset="0"/>
            </a:endParaRPr>
          </a:p>
          <a:p>
            <a:pPr>
              <a:lnSpc>
                <a:spcPct val="95000"/>
              </a:lnSpc>
              <a:spcBef>
                <a:spcPts val="0"/>
              </a:spcBef>
              <a:spcAft>
                <a:spcPts val="0"/>
              </a:spcAft>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I was told the decorations were meant to get kids closer to the house so the Christmas Witch could take them. I promised myself I would never go near that place. But when I turned fourteen, I got a newspaper route and discovered I'd have to deliver papers to the Christmas Witch. But my mother just advised me not to worry.</a:t>
            </a:r>
            <a:r>
              <a:rPr lang="en-US" sz="2800">
                <a:latin typeface="Times New Roman" panose="02020603050405020304" charset="0"/>
                <a:cs typeface="Times New Roman" panose="02020603050405020304" charset="0"/>
              </a:rPr>
              <a:t>  </a:t>
            </a:r>
            <a:endParaRPr sz="2800">
              <a:latin typeface="Times New Roman" panose="02020603050405020304" charset="0"/>
              <a:cs typeface="Times New Roman" panose="02020603050405020304" charset="0"/>
            </a:endParaRPr>
          </a:p>
        </p:txBody>
      </p:sp>
      <p:grpSp>
        <p:nvGrpSpPr>
          <p:cNvPr id="6148" name="Group 14"/>
          <p:cNvGrpSpPr/>
          <p:nvPr/>
        </p:nvGrpSpPr>
        <p:grpSpPr>
          <a:xfrm>
            <a:off x="-70485" y="0"/>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4" name="文本框 3"/>
          <p:cNvSpPr txBox="1"/>
          <p:nvPr/>
        </p:nvSpPr>
        <p:spPr>
          <a:xfrm>
            <a:off x="1021715" y="82550"/>
            <a:ext cx="5885815" cy="521970"/>
          </a:xfrm>
          <a:prstGeom prst="rect">
            <a:avLst/>
          </a:prstGeom>
          <a:noFill/>
        </p:spPr>
        <p:txBody>
          <a:bodyPr wrap="none" rtlCol="0" anchor="t">
            <a:spAutoFit/>
          </a:bodyPr>
          <a:p>
            <a:r>
              <a:rPr lang="en-US" altLang="zh-CN" sz="2800" b="1" dirty="0">
                <a:solidFill>
                  <a:srgbClr val="FF0000"/>
                </a:solidFill>
                <a:latin typeface="Arial Black" panose="020B0A04020102020204" charset="0"/>
                <a:cs typeface="Arial Black" panose="020B0A04020102020204" charset="0"/>
                <a:sym typeface="+mn-ea"/>
              </a:rPr>
              <a:t>Read for detailed information</a:t>
            </a:r>
            <a:endParaRPr lang="en-US" altLang="zh-CN" sz="2800" b="1" dirty="0">
              <a:solidFill>
                <a:srgbClr val="FF0000"/>
              </a:solidFill>
              <a:latin typeface="Arial Black" panose="020B0A04020102020204" charset="0"/>
              <a:cs typeface="Arial Black" panose="020B0A04020102020204" charset="0"/>
              <a:sym typeface="+mn-ea"/>
            </a:endParaRPr>
          </a:p>
        </p:txBody>
      </p:sp>
      <p:sp>
        <p:nvSpPr>
          <p:cNvPr id="10" name="文本框 9"/>
          <p:cNvSpPr txBox="1"/>
          <p:nvPr/>
        </p:nvSpPr>
        <p:spPr>
          <a:xfrm>
            <a:off x="314325" y="5119370"/>
            <a:ext cx="5775960"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What’s my attitude to her? </a:t>
            </a:r>
            <a:endParaRPr lang="en-US" altLang="zh-CN" sz="2800" dirty="0">
              <a:solidFill>
                <a:srgbClr val="0707CB"/>
              </a:solidFill>
              <a:latin typeface="Arial Black" panose="020B0A04020102020204" charset="0"/>
              <a:cs typeface="Arial Black" panose="020B0A04020102020204" charset="0"/>
            </a:endParaRPr>
          </a:p>
        </p:txBody>
      </p:sp>
      <p:sp>
        <p:nvSpPr>
          <p:cNvPr id="9" name="文本框 8"/>
          <p:cNvSpPr txBox="1"/>
          <p:nvPr/>
        </p:nvSpPr>
        <p:spPr>
          <a:xfrm>
            <a:off x="334010" y="805815"/>
            <a:ext cx="11524615" cy="3773170"/>
          </a:xfrm>
          <a:prstGeom prst="rect">
            <a:avLst/>
          </a:prstGeom>
          <a:noFill/>
        </p:spPr>
        <p:txBody>
          <a:bodyPr wrap="square" rtlCol="0">
            <a:spAutoFit/>
          </a:bodyPr>
          <a:p>
            <a:pPr>
              <a:lnSpc>
                <a:spcPct val="95000"/>
              </a:lnSpc>
              <a:spcBef>
                <a:spcPts val="0"/>
              </a:spcBef>
              <a:spcAft>
                <a:spcPts val="0"/>
              </a:spcAft>
            </a:pPr>
            <a:r>
              <a:rPr lang="en-US" altLang="zh-CN" sz="2800">
                <a:latin typeface="Times New Roman" panose="02020603050405020304" charset="0"/>
                <a:cs typeface="Times New Roman" panose="02020603050405020304" charset="0"/>
              </a:rPr>
              <a:t>      </a:t>
            </a:r>
            <a:r>
              <a:rPr sz="2800">
                <a:solidFill>
                  <a:schemeClr val="bg1">
                    <a:lumMod val="85000"/>
                  </a:schemeClr>
                </a:solidFill>
                <a:latin typeface="Times New Roman" panose="02020603050405020304" charset="0"/>
                <a:cs typeface="Times New Roman" panose="02020603050405020304" charset="0"/>
              </a:rPr>
              <a:t>Every kid in my neighborhood knew about the Christmas Witch.</a:t>
            </a:r>
            <a:r>
              <a:rPr sz="2800">
                <a:latin typeface="Times New Roman" panose="02020603050405020304" charset="0"/>
                <a:cs typeface="Times New Roman" panose="02020603050405020304" charset="0"/>
              </a:rPr>
              <a:t> She was </a:t>
            </a:r>
            <a:r>
              <a:rPr sz="2800">
                <a:solidFill>
                  <a:srgbClr val="FF0000"/>
                </a:solidFill>
                <a:latin typeface="Times New Roman" panose="02020603050405020304" charset="0"/>
                <a:cs typeface="Times New Roman" panose="02020603050405020304" charset="0"/>
              </a:rPr>
              <a:t>an elderly woman</a:t>
            </a:r>
            <a:r>
              <a:rPr sz="2800">
                <a:latin typeface="Times New Roman" panose="02020603050405020304" charset="0"/>
                <a:cs typeface="Times New Roman" panose="02020603050405020304" charset="0"/>
              </a:rPr>
              <a:t> </a:t>
            </a:r>
            <a:r>
              <a:rPr sz="2800" u="sng">
                <a:latin typeface="Times New Roman" panose="02020603050405020304" charset="0"/>
                <a:cs typeface="Times New Roman" panose="02020603050405020304" charset="0"/>
              </a:rPr>
              <a:t>who left her Christmas decorations up all year long</a:t>
            </a:r>
            <a:r>
              <a:rPr sz="2800">
                <a:latin typeface="Times New Roman" panose="02020603050405020304" charset="0"/>
                <a:cs typeface="Times New Roman" panose="02020603050405020304" charset="0"/>
              </a:rPr>
              <a:t>: a twinkling tree in the living room, a plastic wreath（花环）on the front door, and...</a:t>
            </a:r>
            <a:endParaRPr sz="2800">
              <a:latin typeface="Times New Roman" panose="02020603050405020304" charset="0"/>
              <a:cs typeface="Times New Roman" panose="02020603050405020304" charset="0"/>
            </a:endParaRPr>
          </a:p>
          <a:p>
            <a:pPr>
              <a:lnSpc>
                <a:spcPct val="95000"/>
              </a:lnSpc>
              <a:spcBef>
                <a:spcPts val="0"/>
              </a:spcBef>
              <a:spcAft>
                <a:spcPts val="0"/>
              </a:spcAft>
            </a:pPr>
            <a:r>
              <a:rPr lang="en-US" sz="2800">
                <a:latin typeface="Times New Roman" panose="02020603050405020304" charset="0"/>
                <a:cs typeface="Times New Roman" panose="02020603050405020304" charset="0"/>
              </a:rPr>
              <a:t>     </a:t>
            </a:r>
            <a:r>
              <a:rPr lang="en-US" sz="2800">
                <a:solidFill>
                  <a:schemeClr val="bg1">
                    <a:lumMod val="85000"/>
                  </a:schemeClr>
                </a:solidFill>
                <a:latin typeface="Times New Roman" panose="02020603050405020304" charset="0"/>
                <a:cs typeface="Times New Roman" panose="02020603050405020304" charset="0"/>
              </a:rPr>
              <a:t> </a:t>
            </a:r>
            <a:r>
              <a:rPr sz="2800">
                <a:solidFill>
                  <a:schemeClr val="bg1">
                    <a:lumMod val="85000"/>
                  </a:schemeClr>
                </a:solidFill>
                <a:latin typeface="Times New Roman" panose="02020603050405020304" charset="0"/>
                <a:cs typeface="Times New Roman" panose="02020603050405020304" charset="0"/>
              </a:rPr>
              <a:t>I was told the decorations were meant to get kids closer to the house so the Christmas Witch could take them. I promised myself I would never go near that place. But when I turned fourteen, I got a newspaper route and discovered I'd have to deliver papers to the Christmas Witch. But my mother just advised me not to worry.</a:t>
            </a:r>
            <a:r>
              <a:rPr lang="en-US" sz="2800">
                <a:solidFill>
                  <a:schemeClr val="bg1">
                    <a:lumMod val="85000"/>
                  </a:schemeClr>
                </a:solidFill>
                <a:latin typeface="Times New Roman" panose="02020603050405020304" charset="0"/>
                <a:cs typeface="Times New Roman" panose="02020603050405020304" charset="0"/>
              </a:rPr>
              <a:t>  </a:t>
            </a:r>
            <a:endParaRPr lang="en-US" sz="2800">
              <a:solidFill>
                <a:schemeClr val="bg1">
                  <a:lumMod val="85000"/>
                </a:schemeClr>
              </a:solidFill>
              <a:latin typeface="Times New Roman" panose="02020603050405020304" charset="0"/>
              <a:cs typeface="Times New Roman" panose="02020603050405020304" charset="0"/>
            </a:endParaRPr>
          </a:p>
        </p:txBody>
      </p:sp>
      <p:sp>
        <p:nvSpPr>
          <p:cNvPr id="11" name="文本框 10"/>
          <p:cNvSpPr txBox="1"/>
          <p:nvPr/>
        </p:nvSpPr>
        <p:spPr>
          <a:xfrm>
            <a:off x="314325" y="4578985"/>
            <a:ext cx="6403975"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Who was the Christmas Witch? </a:t>
            </a:r>
            <a:endParaRPr lang="en-US" altLang="zh-CN" sz="2800" dirty="0">
              <a:solidFill>
                <a:srgbClr val="0707CB"/>
              </a:solidFill>
              <a:latin typeface="Arial Black" panose="020B0A04020102020204" charset="0"/>
              <a:cs typeface="Arial Black" panose="020B0A04020102020204" charset="0"/>
            </a:endParaRPr>
          </a:p>
        </p:txBody>
      </p:sp>
      <p:sp>
        <p:nvSpPr>
          <p:cNvPr id="12" name="文本框 11"/>
          <p:cNvSpPr txBox="1"/>
          <p:nvPr/>
        </p:nvSpPr>
        <p:spPr>
          <a:xfrm>
            <a:off x="314325" y="805815"/>
            <a:ext cx="11524615" cy="3773170"/>
          </a:xfrm>
          <a:prstGeom prst="rect">
            <a:avLst/>
          </a:prstGeom>
          <a:solidFill>
            <a:schemeClr val="bg1"/>
          </a:solidFill>
        </p:spPr>
        <p:txBody>
          <a:bodyPr wrap="square" rtlCol="0">
            <a:spAutoFit/>
          </a:bodyPr>
          <a:p>
            <a:pPr>
              <a:lnSpc>
                <a:spcPct val="95000"/>
              </a:lnSpc>
              <a:spcBef>
                <a:spcPts val="0"/>
              </a:spcBef>
              <a:spcAft>
                <a:spcPts val="0"/>
              </a:spcAft>
            </a:pPr>
            <a:r>
              <a:rPr lang="en-US" altLang="zh-CN" sz="2800">
                <a:latin typeface="Times New Roman" panose="02020603050405020304" charset="0"/>
                <a:cs typeface="Times New Roman" panose="02020603050405020304" charset="0"/>
              </a:rPr>
              <a:t>     </a:t>
            </a:r>
            <a:r>
              <a:rPr lang="en-US" altLang="zh-CN" sz="2800">
                <a:solidFill>
                  <a:schemeClr val="bg1">
                    <a:lumMod val="85000"/>
                  </a:schemeClr>
                </a:solidFill>
                <a:latin typeface="Times New Roman" panose="02020603050405020304" charset="0"/>
                <a:cs typeface="Times New Roman" panose="02020603050405020304" charset="0"/>
              </a:rPr>
              <a:t> </a:t>
            </a:r>
            <a:r>
              <a:rPr sz="2800">
                <a:solidFill>
                  <a:schemeClr val="bg1">
                    <a:lumMod val="85000"/>
                  </a:schemeClr>
                </a:solidFill>
                <a:latin typeface="Times New Roman" panose="02020603050405020304" charset="0"/>
                <a:cs typeface="Times New Roman" panose="02020603050405020304" charset="0"/>
              </a:rPr>
              <a:t>Every kid in my neighborhood knew about the Christmas Witch. She was an elderly woman </a:t>
            </a:r>
            <a:r>
              <a:rPr sz="2800" u="sng">
                <a:solidFill>
                  <a:schemeClr val="bg1">
                    <a:lumMod val="85000"/>
                  </a:schemeClr>
                </a:solidFill>
                <a:latin typeface="Times New Roman" panose="02020603050405020304" charset="0"/>
                <a:cs typeface="Times New Roman" panose="02020603050405020304" charset="0"/>
              </a:rPr>
              <a:t>who left her Christmas decorations up all year long</a:t>
            </a:r>
            <a:r>
              <a:rPr sz="2800">
                <a:solidFill>
                  <a:schemeClr val="bg1">
                    <a:lumMod val="85000"/>
                  </a:schemeClr>
                </a:solidFill>
                <a:latin typeface="Times New Roman" panose="02020603050405020304" charset="0"/>
                <a:cs typeface="Times New Roman" panose="02020603050405020304" charset="0"/>
              </a:rPr>
              <a:t>: a twinkling tree in the living room, a plastic wreath（花环）on the front door, and...</a:t>
            </a:r>
            <a:endParaRPr sz="2800">
              <a:solidFill>
                <a:schemeClr val="bg1">
                  <a:lumMod val="85000"/>
                </a:schemeClr>
              </a:solidFill>
              <a:latin typeface="Times New Roman" panose="02020603050405020304" charset="0"/>
              <a:cs typeface="Times New Roman" panose="02020603050405020304" charset="0"/>
            </a:endParaRPr>
          </a:p>
          <a:p>
            <a:pPr>
              <a:lnSpc>
                <a:spcPct val="95000"/>
              </a:lnSpc>
              <a:spcBef>
                <a:spcPts val="0"/>
              </a:spcBef>
              <a:spcAft>
                <a:spcPts val="0"/>
              </a:spcAft>
            </a:pPr>
            <a:r>
              <a:rPr lang="en-US" sz="2800">
                <a:latin typeface="Times New Roman" panose="02020603050405020304" charset="0"/>
                <a:cs typeface="Times New Roman" panose="02020603050405020304" charset="0"/>
              </a:rPr>
              <a:t>     </a:t>
            </a:r>
            <a:r>
              <a:rPr lang="en-US" sz="2800">
                <a:solidFill>
                  <a:schemeClr val="bg1">
                    <a:lumMod val="85000"/>
                  </a:schemeClr>
                </a:solidFill>
                <a:latin typeface="Times New Roman" panose="02020603050405020304" charset="0"/>
                <a:cs typeface="Times New Roman" panose="02020603050405020304" charset="0"/>
              </a:rPr>
              <a:t> </a:t>
            </a:r>
            <a:r>
              <a:rPr sz="2800">
                <a:solidFill>
                  <a:srgbClr val="00B050"/>
                </a:solidFill>
                <a:latin typeface="Times New Roman" panose="02020603050405020304" charset="0"/>
                <a:cs typeface="Times New Roman" panose="02020603050405020304" charset="0"/>
              </a:rPr>
              <a:t>I was told the decorations were meant to get kids closer to the house so the Christmas Witch could take them.</a:t>
            </a:r>
            <a:r>
              <a:rPr sz="2800">
                <a:solidFill>
                  <a:schemeClr val="bg1">
                    <a:lumMod val="85000"/>
                  </a:schemeClr>
                </a:solidFill>
                <a:latin typeface="Times New Roman" panose="02020603050405020304" charset="0"/>
                <a:cs typeface="Times New Roman" panose="02020603050405020304" charset="0"/>
              </a:rPr>
              <a:t> </a:t>
            </a:r>
            <a:r>
              <a:rPr sz="2800">
                <a:solidFill>
                  <a:schemeClr val="tx1"/>
                </a:solidFill>
                <a:latin typeface="Times New Roman" panose="02020603050405020304" charset="0"/>
                <a:cs typeface="Times New Roman" panose="02020603050405020304" charset="0"/>
              </a:rPr>
              <a:t>I </a:t>
            </a:r>
            <a:r>
              <a:rPr sz="2800">
                <a:solidFill>
                  <a:srgbClr val="FF0000"/>
                </a:solidFill>
                <a:latin typeface="Times New Roman" panose="02020603050405020304" charset="0"/>
                <a:cs typeface="Times New Roman" panose="02020603050405020304" charset="0"/>
              </a:rPr>
              <a:t>promised</a:t>
            </a:r>
            <a:r>
              <a:rPr sz="2800">
                <a:solidFill>
                  <a:schemeClr val="tx1"/>
                </a:solidFill>
                <a:latin typeface="Times New Roman" panose="02020603050405020304" charset="0"/>
                <a:cs typeface="Times New Roman" panose="02020603050405020304" charset="0"/>
              </a:rPr>
              <a:t> </a:t>
            </a:r>
            <a:r>
              <a:rPr sz="2800">
                <a:solidFill>
                  <a:srgbClr val="FF0000"/>
                </a:solidFill>
                <a:latin typeface="Times New Roman" panose="02020603050405020304" charset="0"/>
                <a:cs typeface="Times New Roman" panose="02020603050405020304" charset="0"/>
              </a:rPr>
              <a:t>myself</a:t>
            </a:r>
            <a:r>
              <a:rPr sz="2800">
                <a:solidFill>
                  <a:schemeClr val="tx1"/>
                </a:solidFill>
                <a:latin typeface="Times New Roman" panose="02020603050405020304" charset="0"/>
                <a:cs typeface="Times New Roman" panose="02020603050405020304" charset="0"/>
              </a:rPr>
              <a:t> </a:t>
            </a:r>
            <a:r>
              <a:rPr sz="2800" u="sng">
                <a:solidFill>
                  <a:schemeClr val="tx1"/>
                </a:solidFill>
                <a:latin typeface="Times New Roman" panose="02020603050405020304" charset="0"/>
                <a:cs typeface="Times New Roman" panose="02020603050405020304" charset="0"/>
              </a:rPr>
              <a:t>I would never go near that place.</a:t>
            </a:r>
            <a:r>
              <a:rPr sz="2800">
                <a:solidFill>
                  <a:schemeClr val="tx1"/>
                </a:solidFill>
                <a:latin typeface="Times New Roman" panose="02020603050405020304" charset="0"/>
                <a:cs typeface="Times New Roman" panose="02020603050405020304" charset="0"/>
              </a:rPr>
              <a:t> </a:t>
            </a:r>
            <a:r>
              <a:rPr sz="2800" b="1">
                <a:solidFill>
                  <a:srgbClr val="7030A0"/>
                </a:solidFill>
                <a:latin typeface="Times New Roman" panose="02020603050405020304" charset="0"/>
                <a:cs typeface="Times New Roman" panose="02020603050405020304" charset="0"/>
              </a:rPr>
              <a:t>But</a:t>
            </a:r>
            <a:r>
              <a:rPr sz="2800">
                <a:solidFill>
                  <a:schemeClr val="tx1"/>
                </a:solidFill>
                <a:latin typeface="Times New Roman" panose="02020603050405020304" charset="0"/>
                <a:cs typeface="Times New Roman" panose="02020603050405020304" charset="0"/>
              </a:rPr>
              <a:t> when I turned fourteen, I </a:t>
            </a:r>
            <a:r>
              <a:rPr sz="2800">
                <a:solidFill>
                  <a:srgbClr val="FF0000"/>
                </a:solidFill>
                <a:latin typeface="Times New Roman" panose="02020603050405020304" charset="0"/>
                <a:cs typeface="Times New Roman" panose="02020603050405020304" charset="0"/>
              </a:rPr>
              <a:t>got a newspaper route</a:t>
            </a:r>
            <a:r>
              <a:rPr sz="2800">
                <a:solidFill>
                  <a:schemeClr val="tx1"/>
                </a:solidFill>
                <a:latin typeface="Times New Roman" panose="02020603050405020304" charset="0"/>
                <a:cs typeface="Times New Roman" panose="02020603050405020304" charset="0"/>
              </a:rPr>
              <a:t> and </a:t>
            </a:r>
            <a:r>
              <a:rPr sz="2800">
                <a:solidFill>
                  <a:srgbClr val="FF0000"/>
                </a:solidFill>
                <a:latin typeface="Times New Roman" panose="02020603050405020304" charset="0"/>
                <a:cs typeface="Times New Roman" panose="02020603050405020304" charset="0"/>
              </a:rPr>
              <a:t>discovered</a:t>
            </a:r>
            <a:r>
              <a:rPr sz="2800">
                <a:solidFill>
                  <a:schemeClr val="tx1"/>
                </a:solidFill>
                <a:latin typeface="Times New Roman" panose="02020603050405020304" charset="0"/>
                <a:cs typeface="Times New Roman" panose="02020603050405020304" charset="0"/>
              </a:rPr>
              <a:t> </a:t>
            </a:r>
            <a:r>
              <a:rPr sz="2800" u="sng">
                <a:solidFill>
                  <a:schemeClr val="tx1"/>
                </a:solidFill>
                <a:latin typeface="Times New Roman" panose="02020603050405020304" charset="0"/>
                <a:cs typeface="Times New Roman" panose="02020603050405020304" charset="0"/>
              </a:rPr>
              <a:t>I'd have to deliver papers to the Christmas Witch</a:t>
            </a:r>
            <a:r>
              <a:rPr sz="2800">
                <a:solidFill>
                  <a:schemeClr val="tx1"/>
                </a:solidFill>
                <a:latin typeface="Times New Roman" panose="02020603050405020304" charset="0"/>
                <a:cs typeface="Times New Roman" panose="02020603050405020304" charset="0"/>
              </a:rPr>
              <a:t>. But my mother just advised me not to worry.</a:t>
            </a:r>
            <a:r>
              <a:rPr lang="en-US" sz="2800">
                <a:solidFill>
                  <a:schemeClr val="tx1"/>
                </a:solidFill>
                <a:latin typeface="Times New Roman" panose="02020603050405020304" charset="0"/>
                <a:cs typeface="Times New Roman" panose="02020603050405020304" charset="0"/>
              </a:rPr>
              <a:t>  </a:t>
            </a:r>
            <a:endParaRPr lang="en-US" sz="2800">
              <a:solidFill>
                <a:schemeClr val="tx1"/>
              </a:solidFill>
              <a:latin typeface="Times New Roman" panose="02020603050405020304" charset="0"/>
              <a:cs typeface="Times New Roman" panose="02020603050405020304" charset="0"/>
            </a:endParaRPr>
          </a:p>
        </p:txBody>
      </p:sp>
      <p:sp>
        <p:nvSpPr>
          <p:cNvPr id="36" name="矩形 35"/>
          <p:cNvSpPr/>
          <p:nvPr/>
        </p:nvSpPr>
        <p:spPr>
          <a:xfrm>
            <a:off x="427355" y="5727700"/>
            <a:ext cx="9566910" cy="9531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I promised never to go near the house of the Christmas Witch but I had to because it's right on my route. </a:t>
            </a:r>
            <a:endPar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3" name="文本框 2"/>
          <p:cNvSpPr txBox="1"/>
          <p:nvPr/>
        </p:nvSpPr>
        <p:spPr>
          <a:xfrm>
            <a:off x="7158990" y="5100955"/>
            <a:ext cx="4045585" cy="521970"/>
          </a:xfrm>
          <a:prstGeom prst="rect">
            <a:avLst/>
          </a:prstGeom>
          <a:noFill/>
        </p:spPr>
        <p:txBody>
          <a:bodyPr wrap="none" rtlCol="0">
            <a:spAutoFit/>
          </a:bodyPr>
          <a:p>
            <a:r>
              <a:rPr lang="en-US" altLang="zh-CN" sz="2800" b="1">
                <a:solidFill>
                  <a:srgbClr val="FF0000"/>
                </a:solidFill>
              </a:rPr>
              <a:t>What about my mother's?</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linds(horizontal)">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9" grpId="1"/>
      <p:bldP spid="11" grpId="0"/>
      <p:bldP spid="12" grpId="0" bldLvl="0" animBg="1"/>
      <p:bldP spid="12" grpId="1"/>
      <p:bldP spid="36" grpId="0" bldLvl="0" animBg="1"/>
      <p:bldP spid="36" grpId="1" animBg="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180" y="768985"/>
            <a:ext cx="11524615" cy="2245360"/>
          </a:xfrm>
          <a:prstGeom prst="rect">
            <a:avLst/>
          </a:prstGeom>
          <a:noFill/>
        </p:spPr>
        <p:txBody>
          <a:bodyPr wrap="square" rtlCol="0">
            <a:spAutoFit/>
          </a:bodyPr>
          <a:lstStyle/>
          <a:p>
            <a:pPr>
              <a:lnSpc>
                <a:spcPct val="100000"/>
              </a:lnSpc>
              <a:spcBef>
                <a:spcPts val="0"/>
              </a:spcBef>
              <a:spcAft>
                <a:spcPts val="0"/>
              </a:spcAft>
            </a:pPr>
            <a:r>
              <a:rPr lang="en-US" altLang="zh-CN"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My first day of delivery was a dark, freezing March morning. The sky was just turning pink as I approached the last house on my route… that of the Christmas Witch. I tiptoed up the porch steps and placed the newspaper by the door. Then I quickly turned around. And just then I slipped, and fell down the stairs. I sprained my ankle, unable to walk.</a:t>
            </a:r>
            <a:endParaRPr lang="en-US" sz="2800">
              <a:latin typeface="Times New Roman" panose="02020603050405020304" charset="0"/>
              <a:cs typeface="Times New Roman" panose="02020603050405020304" charset="0"/>
            </a:endParaRPr>
          </a:p>
        </p:txBody>
      </p:sp>
      <p:grpSp>
        <p:nvGrpSpPr>
          <p:cNvPr id="6148" name="Group 14"/>
          <p:cNvGrpSpPr/>
          <p:nvPr/>
        </p:nvGrpSpPr>
        <p:grpSpPr>
          <a:xfrm>
            <a:off x="-70485" y="0"/>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4" name="文本框 3"/>
          <p:cNvSpPr txBox="1"/>
          <p:nvPr/>
        </p:nvSpPr>
        <p:spPr>
          <a:xfrm>
            <a:off x="952500" y="82550"/>
            <a:ext cx="5885815" cy="521970"/>
          </a:xfrm>
          <a:prstGeom prst="rect">
            <a:avLst/>
          </a:prstGeom>
          <a:noFill/>
        </p:spPr>
        <p:txBody>
          <a:bodyPr wrap="none" rtlCol="0" anchor="t">
            <a:spAutoFit/>
          </a:bodyPr>
          <a:p>
            <a:r>
              <a:rPr lang="en-US" altLang="zh-CN" sz="2800" b="1" dirty="0">
                <a:solidFill>
                  <a:srgbClr val="FF0000"/>
                </a:solidFill>
                <a:latin typeface="Arial Black" panose="020B0A04020102020204" charset="0"/>
                <a:cs typeface="Arial Black" panose="020B0A04020102020204" charset="0"/>
                <a:sym typeface="+mn-ea"/>
              </a:rPr>
              <a:t>Read for detailed information</a:t>
            </a:r>
            <a:endParaRPr lang="en-US" altLang="zh-CN" sz="2800" b="1" dirty="0">
              <a:solidFill>
                <a:srgbClr val="FF0000"/>
              </a:solidFill>
              <a:latin typeface="Arial Black" panose="020B0A04020102020204" charset="0"/>
              <a:cs typeface="Arial Black" panose="020B0A04020102020204" charset="0"/>
              <a:sym typeface="+mn-ea"/>
            </a:endParaRPr>
          </a:p>
        </p:txBody>
      </p:sp>
      <p:sp>
        <p:nvSpPr>
          <p:cNvPr id="3" name="文本框 2"/>
          <p:cNvSpPr txBox="1"/>
          <p:nvPr/>
        </p:nvSpPr>
        <p:spPr>
          <a:xfrm>
            <a:off x="1010285" y="764540"/>
            <a:ext cx="8933815" cy="521970"/>
          </a:xfrm>
          <a:prstGeom prst="rect">
            <a:avLst/>
          </a:prstGeom>
          <a:noFill/>
        </p:spPr>
        <p:txBody>
          <a:bodyPr wrap="none" rtlCol="0" anchor="t">
            <a:spAutoFit/>
          </a:bodyPr>
          <a:p>
            <a:r>
              <a:rPr sz="2800">
                <a:solidFill>
                  <a:srgbClr val="00B050"/>
                </a:solidFill>
                <a:latin typeface="Times New Roman" panose="02020603050405020304" charset="0"/>
                <a:cs typeface="Times New Roman" panose="02020603050405020304" charset="0"/>
                <a:sym typeface="+mn-ea"/>
              </a:rPr>
              <a:t>My first day of delivery was a dark, freezing March morning.</a:t>
            </a:r>
            <a:endParaRPr lang="zh-CN" altLang="en-US" sz="2800">
              <a:solidFill>
                <a:srgbClr val="00B050"/>
              </a:solidFill>
              <a:latin typeface="Times New Roman" panose="02020603050405020304" charset="0"/>
              <a:cs typeface="Times New Roman" panose="02020603050405020304" charset="0"/>
              <a:sym typeface="+mn-ea"/>
            </a:endParaRPr>
          </a:p>
        </p:txBody>
      </p:sp>
      <p:sp>
        <p:nvSpPr>
          <p:cNvPr id="38" name="文本框 37"/>
          <p:cNvSpPr txBox="1"/>
          <p:nvPr/>
        </p:nvSpPr>
        <p:spPr>
          <a:xfrm>
            <a:off x="297180" y="764540"/>
            <a:ext cx="11524615" cy="2245360"/>
          </a:xfrm>
          <a:prstGeom prst="rect">
            <a:avLst/>
          </a:prstGeom>
          <a:noFill/>
          <a:ln>
            <a:solidFill>
              <a:schemeClr val="accent6"/>
            </a:solidFill>
          </a:ln>
        </p:spPr>
        <p:txBody>
          <a:bodyPr wrap="square" rtlCol="0">
            <a:spAutoFit/>
          </a:bodyPr>
          <a:p>
            <a:pPr>
              <a:lnSpc>
                <a:spcPct val="100000"/>
              </a:lnSpc>
              <a:spcBef>
                <a:spcPts val="0"/>
              </a:spcBef>
              <a:spcAft>
                <a:spcPts val="0"/>
              </a:spcAft>
            </a:pPr>
            <a:r>
              <a:rPr lang="en-US" altLang="zh-CN"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My first day of delivery was a dark, freezing March morning. The sky was just turning pink as I </a:t>
            </a:r>
            <a:r>
              <a:rPr sz="2800">
                <a:solidFill>
                  <a:srgbClr val="FF0000"/>
                </a:solidFill>
                <a:latin typeface="Times New Roman" panose="02020603050405020304" charset="0"/>
                <a:cs typeface="Times New Roman" panose="02020603050405020304" charset="0"/>
              </a:rPr>
              <a:t>approached</a:t>
            </a:r>
            <a:r>
              <a:rPr sz="2800">
                <a:latin typeface="Times New Roman" panose="02020603050405020304" charset="0"/>
                <a:cs typeface="Times New Roman" panose="02020603050405020304" charset="0"/>
              </a:rPr>
              <a:t> the last house on my route… that of the Christmas Witch. I </a:t>
            </a:r>
            <a:r>
              <a:rPr sz="2800">
                <a:solidFill>
                  <a:srgbClr val="FF0000"/>
                </a:solidFill>
                <a:latin typeface="Times New Roman" panose="02020603050405020304" charset="0"/>
                <a:cs typeface="Times New Roman" panose="02020603050405020304" charset="0"/>
              </a:rPr>
              <a:t>tiptoed up</a:t>
            </a:r>
            <a:r>
              <a:rPr sz="2800">
                <a:latin typeface="Times New Roman" panose="02020603050405020304" charset="0"/>
                <a:cs typeface="Times New Roman" panose="02020603050405020304" charset="0"/>
              </a:rPr>
              <a:t> the porch steps and </a:t>
            </a:r>
            <a:r>
              <a:rPr sz="2800">
                <a:solidFill>
                  <a:srgbClr val="FF0000"/>
                </a:solidFill>
                <a:latin typeface="Times New Roman" panose="02020603050405020304" charset="0"/>
                <a:cs typeface="Times New Roman" panose="02020603050405020304" charset="0"/>
              </a:rPr>
              <a:t>placed</a:t>
            </a:r>
            <a:r>
              <a:rPr sz="2800">
                <a:latin typeface="Times New Roman" panose="02020603050405020304" charset="0"/>
                <a:cs typeface="Times New Roman" panose="02020603050405020304" charset="0"/>
              </a:rPr>
              <a:t> the newspaper by the door. Then I </a:t>
            </a:r>
            <a:r>
              <a:rPr sz="2800">
                <a:solidFill>
                  <a:srgbClr val="7030A0"/>
                </a:solidFill>
                <a:latin typeface="Times New Roman" panose="02020603050405020304" charset="0"/>
                <a:cs typeface="Times New Roman" panose="02020603050405020304" charset="0"/>
              </a:rPr>
              <a:t>quickly</a:t>
            </a:r>
            <a:r>
              <a:rPr sz="2800">
                <a:latin typeface="Times New Roman" panose="02020603050405020304" charset="0"/>
                <a:cs typeface="Times New Roman" panose="02020603050405020304" charset="0"/>
              </a:rPr>
              <a:t> </a:t>
            </a:r>
            <a:r>
              <a:rPr sz="2800">
                <a:solidFill>
                  <a:srgbClr val="FF0000"/>
                </a:solidFill>
                <a:latin typeface="Times New Roman" panose="02020603050405020304" charset="0"/>
                <a:cs typeface="Times New Roman" panose="02020603050405020304" charset="0"/>
              </a:rPr>
              <a:t>turned around</a:t>
            </a:r>
            <a:r>
              <a:rPr sz="2800">
                <a:latin typeface="Times New Roman" panose="02020603050405020304" charset="0"/>
                <a:cs typeface="Times New Roman" panose="02020603050405020304" charset="0"/>
              </a:rPr>
              <a:t>. And just then I </a:t>
            </a:r>
            <a:r>
              <a:rPr sz="2800">
                <a:solidFill>
                  <a:srgbClr val="FF0000"/>
                </a:solidFill>
                <a:latin typeface="Times New Roman" panose="02020603050405020304" charset="0"/>
                <a:cs typeface="Times New Roman" panose="02020603050405020304" charset="0"/>
              </a:rPr>
              <a:t>slipped</a:t>
            </a:r>
            <a:r>
              <a:rPr sz="2800">
                <a:latin typeface="Times New Roman" panose="02020603050405020304" charset="0"/>
                <a:cs typeface="Times New Roman" panose="02020603050405020304" charset="0"/>
              </a:rPr>
              <a:t>, and </a:t>
            </a:r>
            <a:r>
              <a:rPr sz="2800">
                <a:solidFill>
                  <a:srgbClr val="FF0000"/>
                </a:solidFill>
                <a:latin typeface="Times New Roman" panose="02020603050405020304" charset="0"/>
                <a:cs typeface="Times New Roman" panose="02020603050405020304" charset="0"/>
              </a:rPr>
              <a:t>fell down</a:t>
            </a:r>
            <a:r>
              <a:rPr sz="2800">
                <a:latin typeface="Times New Roman" panose="02020603050405020304" charset="0"/>
                <a:cs typeface="Times New Roman" panose="02020603050405020304" charset="0"/>
              </a:rPr>
              <a:t> the stairs. I </a:t>
            </a:r>
            <a:r>
              <a:rPr sz="2800">
                <a:solidFill>
                  <a:srgbClr val="FF0000"/>
                </a:solidFill>
                <a:latin typeface="Times New Roman" panose="02020603050405020304" charset="0"/>
                <a:cs typeface="Times New Roman" panose="02020603050405020304" charset="0"/>
              </a:rPr>
              <a:t>sprained</a:t>
            </a:r>
            <a:r>
              <a:rPr sz="2800">
                <a:latin typeface="Times New Roman" panose="02020603050405020304" charset="0"/>
                <a:cs typeface="Times New Roman" panose="02020603050405020304" charset="0"/>
              </a:rPr>
              <a:t> my ankle, </a:t>
            </a:r>
            <a:r>
              <a:rPr sz="2800" u="sng">
                <a:latin typeface="Times New Roman" panose="02020603050405020304" charset="0"/>
                <a:cs typeface="Times New Roman" panose="02020603050405020304" charset="0"/>
              </a:rPr>
              <a:t>unable to walk</a:t>
            </a:r>
            <a:r>
              <a:rPr sz="2800">
                <a:latin typeface="Times New Roman" panose="02020603050405020304" charset="0"/>
                <a:cs typeface="Times New Roman" panose="02020603050405020304" charset="0"/>
              </a:rPr>
              <a:t>.</a:t>
            </a:r>
            <a:endParaRPr lang="en-US" sz="2800">
              <a:latin typeface="Times New Roman" panose="02020603050405020304" charset="0"/>
              <a:cs typeface="Times New Roman" panose="02020603050405020304" charset="0"/>
            </a:endParaRPr>
          </a:p>
        </p:txBody>
      </p:sp>
      <p:sp>
        <p:nvSpPr>
          <p:cNvPr id="39" name="矩形 38"/>
          <p:cNvSpPr/>
          <p:nvPr/>
        </p:nvSpPr>
        <p:spPr>
          <a:xfrm>
            <a:off x="7627620" y="326390"/>
            <a:ext cx="1775460" cy="521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以</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景烘情</a:t>
            </a:r>
            <a:endPar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40" name="文本框 39"/>
          <p:cNvSpPr txBox="1"/>
          <p:nvPr/>
        </p:nvSpPr>
        <p:spPr>
          <a:xfrm>
            <a:off x="210820" y="4551680"/>
            <a:ext cx="11416030" cy="953135"/>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What can you infer from the verbs “tiptoed up” “quickly turned around”? </a:t>
            </a:r>
            <a:endParaRPr lang="en-US" altLang="zh-CN" sz="2800" dirty="0">
              <a:solidFill>
                <a:srgbClr val="0707CB"/>
              </a:solidFill>
              <a:latin typeface="Arial Black" panose="020B0A04020102020204" charset="0"/>
              <a:cs typeface="Arial Black" panose="020B0A04020102020204" charset="0"/>
            </a:endParaRPr>
          </a:p>
        </p:txBody>
      </p:sp>
      <p:sp>
        <p:nvSpPr>
          <p:cNvPr id="5" name="矩形 4"/>
          <p:cNvSpPr/>
          <p:nvPr/>
        </p:nvSpPr>
        <p:spPr>
          <a:xfrm>
            <a:off x="527685" y="5560060"/>
            <a:ext cx="11231245" cy="9531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The author wanted to flee the house quickly;</a:t>
            </a:r>
            <a:endPar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The author didn’t want to meet the CW.</a:t>
            </a:r>
            <a:endPar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6" name="矩形 5"/>
          <p:cNvSpPr/>
          <p:nvPr/>
        </p:nvSpPr>
        <p:spPr>
          <a:xfrm>
            <a:off x="7627620" y="2560320"/>
            <a:ext cx="1775460" cy="521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动作描写</a:t>
            </a:r>
            <a:endPar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7" name="文本框 6"/>
          <p:cNvSpPr txBox="1"/>
          <p:nvPr/>
        </p:nvSpPr>
        <p:spPr>
          <a:xfrm>
            <a:off x="297180" y="3162300"/>
            <a:ext cx="11092815"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What can we infer from it about the author's feeling? </a:t>
            </a:r>
            <a:endParaRPr lang="en-US" altLang="zh-CN" sz="2800" dirty="0">
              <a:solidFill>
                <a:srgbClr val="0707CB"/>
              </a:solidFill>
              <a:latin typeface="Arial Black" panose="020B0A04020102020204" charset="0"/>
              <a:cs typeface="Arial Black" panose="020B0A04020102020204" charset="0"/>
            </a:endParaRPr>
          </a:p>
        </p:txBody>
      </p:sp>
      <p:sp>
        <p:nvSpPr>
          <p:cNvPr id="8" name="矩形 7"/>
          <p:cNvSpPr/>
          <p:nvPr/>
        </p:nvSpPr>
        <p:spPr>
          <a:xfrm>
            <a:off x="521335" y="3764280"/>
            <a:ext cx="3960495" cy="5835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3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reluctant/ upset...</a:t>
            </a:r>
            <a:endParaRPr lang="en-US" sz="3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linds(horizontal)">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9" grpId="0" bldLvl="0" animBg="1"/>
      <p:bldP spid="39" grpId="1" animBg="1"/>
      <p:bldP spid="38" grpId="0" bldLvl="0" animBg="1"/>
      <p:bldP spid="40" grpId="0"/>
      <p:bldP spid="5" grpId="0" bldLvl="0" animBg="1"/>
      <p:bldP spid="5" grpId="1" animBg="1"/>
      <p:bldP spid="6" grpId="0" bldLvl="0" animBg="1"/>
      <p:bldP spid="6" grpId="1" animBg="1"/>
      <p:bldP spid="7" grpId="0"/>
      <p:bldP spid="8" grpId="0" bldLvl="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180" y="768985"/>
            <a:ext cx="11524615" cy="3784600"/>
          </a:xfrm>
          <a:prstGeom prst="rect">
            <a:avLst/>
          </a:prstGeom>
          <a:noFill/>
        </p:spPr>
        <p:txBody>
          <a:bodyPr wrap="square" rtlCol="0">
            <a:spAutoFit/>
          </a:bodyPr>
          <a:lstStyle/>
          <a:p>
            <a:pPr>
              <a:lnSpc>
                <a:spcPct val="100000"/>
              </a:lnSpc>
              <a:spcBef>
                <a:spcPts val="0"/>
              </a:spcBef>
              <a:spcAft>
                <a:spcPts val="0"/>
              </a:spcAft>
            </a:pPr>
            <a:r>
              <a:rPr lang="en-US" altLang="zh-CN"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The light was on. The door opened. Someone came out. It was the Christmas Witch.</a:t>
            </a:r>
            <a:endParaRPr sz="2000">
              <a:latin typeface="Times New Roman" panose="02020603050405020304" charset="0"/>
              <a:cs typeface="Times New Roman" panose="02020603050405020304" charset="0"/>
            </a:endParaRPr>
          </a:p>
          <a:p>
            <a:pPr>
              <a:lnSpc>
                <a:spcPct val="100000"/>
              </a:lnSpc>
              <a:spcBef>
                <a:spcPts val="0"/>
              </a:spcBef>
              <a:spcAft>
                <a:spcPts val="0"/>
              </a:spcAft>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"Dear me," said she."Are you all right?" Speechless, I pointed at my ankle."Come in; make sure you' re okay." She smiled, not a wicked-witch smile, but a nice smile, like she was concerned. I had no choice. Holding her hand, I got into her house and was placed in a chair."Relax." She hurried into the kitchen and returned a moment later, handing me a cup of hot tea. “I call your parents.” she said.</a:t>
            </a:r>
            <a:endParaRPr sz="2000">
              <a:latin typeface="Times New Roman" panose="02020603050405020304" charset="0"/>
              <a:cs typeface="Times New Roman" panose="02020603050405020304" charset="0"/>
            </a:endParaRPr>
          </a:p>
          <a:p>
            <a:pPr>
              <a:lnSpc>
                <a:spcPct val="100000"/>
              </a:lnSpc>
              <a:spcBef>
                <a:spcPts val="0"/>
              </a:spcBef>
              <a:spcAft>
                <a:spcPts val="0"/>
              </a:spcAft>
            </a:pPr>
            <a:r>
              <a:rPr lang="en-US"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sym typeface="+mn-ea"/>
              </a:rPr>
              <a:t>I told her my mother's number as she dialed. She got through, told my mother everything and turned,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Your mother will be here shortly.</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Thank you, Mrs. Wright.</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You' re welcome.</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sat down across from me, smiling.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You don't have to call me Mrs. Wright; you can call me Christmas Witch.</a:t>
            </a:r>
            <a:r>
              <a:rPr lang="en-US" altLang="zh-CN"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p>
            <a:pPr>
              <a:lnSpc>
                <a:spcPct val="100000"/>
              </a:lnSpc>
              <a:spcBef>
                <a:spcPts val="0"/>
              </a:spcBef>
              <a:spcAft>
                <a:spcPts val="0"/>
              </a:spcAft>
            </a:pP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I was a bit embarrassed.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It's alright.</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smiled.</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I hear what people say. It doesn't matter.</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You do have lots of decorations,</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I said.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I think it's pretty</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replied. I said</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People think it's…weird.</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They don</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t understand why I leave up my decorations,</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responded.</a:t>
            </a:r>
            <a:endParaRPr lang="zh-CN" altLang="en-US" sz="2000">
              <a:latin typeface="Times New Roman" panose="02020603050405020304" charset="0"/>
              <a:cs typeface="Times New Roman" panose="02020603050405020304" charset="0"/>
            </a:endParaRPr>
          </a:p>
          <a:p>
            <a:pPr>
              <a:lnSpc>
                <a:spcPct val="100000"/>
              </a:lnSpc>
              <a:spcBef>
                <a:spcPts val="0"/>
              </a:spcBef>
              <a:spcAft>
                <a:spcPts val="0"/>
              </a:spcAft>
            </a:pP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Like most teenagers</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I just blurted out the next question.</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Why</a:t>
            </a:r>
            <a:r>
              <a:rPr lang="en-US" altLang="zh-CN"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endParaRPr>
          </a:p>
        </p:txBody>
      </p:sp>
      <p:grpSp>
        <p:nvGrpSpPr>
          <p:cNvPr id="6148" name="Group 14"/>
          <p:cNvGrpSpPr/>
          <p:nvPr/>
        </p:nvGrpSpPr>
        <p:grpSpPr>
          <a:xfrm>
            <a:off x="-70485" y="0"/>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lstStyle/>
              <a:p>
                <a:endParaRPr lang="zh-CN" altLang="zh-CN" sz="2400" dirty="0">
                  <a:latin typeface="Tahoma" panose="020B060403050404020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lstStyle/>
              <a:p>
                <a:endParaRPr lang="zh-CN" altLang="zh-CN" sz="2400" dirty="0">
                  <a:latin typeface="Tahoma" panose="020B060403050404020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lstStyle/>
            <a:p>
              <a:endParaRPr lang="zh-CN" altLang="zh-CN" sz="2400" dirty="0">
                <a:latin typeface="Tahoma" panose="020B060403050404020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lstStyle/>
            <a:p>
              <a:endParaRPr lang="zh-CN" altLang="zh-CN" sz="2400" dirty="0">
                <a:latin typeface="Tahoma" panose="020B060403050404020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lstStyle/>
            <a:p>
              <a:endParaRPr lang="zh-CN" altLang="zh-CN" sz="2400" dirty="0">
                <a:latin typeface="Tahoma" panose="020B0604030504040204" charset="0"/>
              </a:endParaRPr>
            </a:p>
          </p:txBody>
        </p:sp>
      </p:grpSp>
      <p:sp>
        <p:nvSpPr>
          <p:cNvPr id="4" name="文本框 3"/>
          <p:cNvSpPr txBox="1"/>
          <p:nvPr/>
        </p:nvSpPr>
        <p:spPr>
          <a:xfrm>
            <a:off x="963295" y="71755"/>
            <a:ext cx="5885815" cy="521970"/>
          </a:xfrm>
          <a:prstGeom prst="rect">
            <a:avLst/>
          </a:prstGeom>
          <a:noFill/>
        </p:spPr>
        <p:txBody>
          <a:bodyPr wrap="none" rtlCol="0" anchor="t">
            <a:spAutoFit/>
          </a:bodyPr>
          <a:p>
            <a:r>
              <a:rPr lang="en-US" altLang="zh-CN" sz="2800" b="1" dirty="0">
                <a:solidFill>
                  <a:srgbClr val="FF0000"/>
                </a:solidFill>
                <a:latin typeface="Arial Black" panose="020B0A04020102020204" charset="0"/>
                <a:cs typeface="Arial Black" panose="020B0A04020102020204" charset="0"/>
                <a:sym typeface="+mn-ea"/>
              </a:rPr>
              <a:t>Read for detailed information</a:t>
            </a:r>
            <a:endParaRPr lang="en-US" altLang="zh-CN" sz="2800" b="1" dirty="0">
              <a:solidFill>
                <a:srgbClr val="FF0000"/>
              </a:solidFill>
              <a:latin typeface="Arial Black" panose="020B0A04020102020204" charset="0"/>
              <a:cs typeface="Arial Black" panose="020B0A04020102020204" charset="0"/>
              <a:sym typeface="+mn-ea"/>
            </a:endParaRPr>
          </a:p>
        </p:txBody>
      </p:sp>
      <p:sp>
        <p:nvSpPr>
          <p:cNvPr id="37" name="文本框 36"/>
          <p:cNvSpPr txBox="1"/>
          <p:nvPr/>
        </p:nvSpPr>
        <p:spPr>
          <a:xfrm>
            <a:off x="297180" y="4862830"/>
            <a:ext cx="9314180"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What kind of person was the Christmas Witch? </a:t>
            </a:r>
            <a:endParaRPr lang="en-US" altLang="zh-CN" sz="2800" dirty="0">
              <a:solidFill>
                <a:srgbClr val="0707CB"/>
              </a:solidFill>
              <a:latin typeface="Arial Black" panose="020B0A04020102020204" charset="0"/>
              <a:cs typeface="Arial Black" panose="020B0A04020102020204" charset="0"/>
            </a:endParaRPr>
          </a:p>
        </p:txBody>
      </p:sp>
      <p:sp>
        <p:nvSpPr>
          <p:cNvPr id="3" name="文本框 2"/>
          <p:cNvSpPr txBox="1"/>
          <p:nvPr/>
        </p:nvSpPr>
        <p:spPr>
          <a:xfrm>
            <a:off x="297180" y="762000"/>
            <a:ext cx="11524615" cy="3784600"/>
          </a:xfrm>
          <a:prstGeom prst="rect">
            <a:avLst/>
          </a:prstGeom>
          <a:noFill/>
        </p:spPr>
        <p:txBody>
          <a:bodyPr wrap="square" rtlCol="0">
            <a:spAutoFit/>
          </a:bodyPr>
          <a:p>
            <a:pPr>
              <a:lnSpc>
                <a:spcPct val="100000"/>
              </a:lnSpc>
              <a:spcBef>
                <a:spcPts val="0"/>
              </a:spcBef>
              <a:spcAft>
                <a:spcPts val="0"/>
              </a:spcAft>
            </a:pPr>
            <a:r>
              <a:rPr lang="en-US" altLang="zh-CN"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r>
              <a:rPr sz="2000">
                <a:solidFill>
                  <a:schemeClr val="bg1">
                    <a:lumMod val="65000"/>
                  </a:schemeClr>
                </a:solidFill>
                <a:latin typeface="Times New Roman" panose="02020603050405020304" charset="0"/>
                <a:cs typeface="Times New Roman" panose="02020603050405020304" charset="0"/>
              </a:rPr>
              <a:t>The light was on. The door opened. Someone came out. It was the Christmas Witch.</a:t>
            </a:r>
            <a:endParaRPr sz="2000">
              <a:latin typeface="Times New Roman" panose="02020603050405020304" charset="0"/>
              <a:cs typeface="Times New Roman" panose="02020603050405020304" charset="0"/>
            </a:endParaRPr>
          </a:p>
          <a:p>
            <a:pPr>
              <a:lnSpc>
                <a:spcPct val="100000"/>
              </a:lnSpc>
              <a:spcBef>
                <a:spcPts val="0"/>
              </a:spcBef>
              <a:spcAft>
                <a:spcPts val="0"/>
              </a:spcAft>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"Dear me," said she."Are you all right?" </a:t>
            </a:r>
            <a:r>
              <a:rPr sz="2000">
                <a:solidFill>
                  <a:schemeClr val="bg1">
                    <a:lumMod val="65000"/>
                  </a:schemeClr>
                </a:solidFill>
                <a:latin typeface="Times New Roman" panose="02020603050405020304" charset="0"/>
                <a:cs typeface="Times New Roman" panose="02020603050405020304" charset="0"/>
              </a:rPr>
              <a:t>Speechless, I pointed at my ankle.</a:t>
            </a:r>
            <a:r>
              <a:rPr sz="2000">
                <a:latin typeface="Times New Roman" panose="02020603050405020304" charset="0"/>
                <a:cs typeface="Times New Roman" panose="02020603050405020304" charset="0"/>
              </a:rPr>
              <a:t>"Come in; make sure you' re okay." </a:t>
            </a:r>
            <a:r>
              <a:rPr sz="2000">
                <a:solidFill>
                  <a:schemeClr val="bg1">
                    <a:lumMod val="65000"/>
                  </a:schemeClr>
                </a:solidFill>
                <a:latin typeface="Times New Roman" panose="02020603050405020304" charset="0"/>
                <a:cs typeface="Times New Roman" panose="02020603050405020304" charset="0"/>
              </a:rPr>
              <a:t>She smiled, not a wicked-witch smile, but a nice smile, like she was concerned. I had no choice. Holding her hand, I got into her house and was placed in a chair.</a:t>
            </a:r>
            <a:r>
              <a:rPr sz="2000">
                <a:latin typeface="Times New Roman" panose="02020603050405020304" charset="0"/>
                <a:cs typeface="Times New Roman" panose="02020603050405020304" charset="0"/>
              </a:rPr>
              <a:t>"Relax." </a:t>
            </a:r>
            <a:r>
              <a:rPr sz="2000">
                <a:solidFill>
                  <a:schemeClr val="bg1">
                    <a:lumMod val="65000"/>
                  </a:schemeClr>
                </a:solidFill>
                <a:latin typeface="Times New Roman" panose="02020603050405020304" charset="0"/>
                <a:cs typeface="Times New Roman" panose="02020603050405020304" charset="0"/>
              </a:rPr>
              <a:t>She hurried into the kitchen and returned a moment later, handing me a cup of hot tea.</a:t>
            </a:r>
            <a:r>
              <a:rPr sz="2000">
                <a:latin typeface="Times New Roman" panose="02020603050405020304" charset="0"/>
                <a:cs typeface="Times New Roman" panose="02020603050405020304" charset="0"/>
              </a:rPr>
              <a:t> “I call your parents.” she said.</a:t>
            </a:r>
            <a:endParaRPr sz="2000">
              <a:latin typeface="Times New Roman" panose="02020603050405020304" charset="0"/>
              <a:cs typeface="Times New Roman" panose="02020603050405020304" charset="0"/>
            </a:endParaRPr>
          </a:p>
          <a:p>
            <a:pPr>
              <a:lnSpc>
                <a:spcPct val="100000"/>
              </a:lnSpc>
              <a:spcBef>
                <a:spcPts val="0"/>
              </a:spcBef>
              <a:spcAft>
                <a:spcPts val="0"/>
              </a:spcAft>
            </a:pPr>
            <a:r>
              <a:rPr lang="en-US" sz="2000">
                <a:latin typeface="Times New Roman" panose="02020603050405020304" charset="0"/>
                <a:cs typeface="Times New Roman" panose="02020603050405020304" charset="0"/>
              </a:rPr>
              <a:t>        </a:t>
            </a:r>
            <a:r>
              <a:rPr lang="zh-CN" altLang="en-US" sz="2000">
                <a:solidFill>
                  <a:schemeClr val="bg1">
                    <a:lumMod val="65000"/>
                  </a:schemeClr>
                </a:solidFill>
                <a:latin typeface="Times New Roman" panose="02020603050405020304" charset="0"/>
                <a:cs typeface="Times New Roman" panose="02020603050405020304" charset="0"/>
                <a:sym typeface="+mn-ea"/>
              </a:rPr>
              <a:t>I told her my mother's number as she dialed. She got through, told my mother everything and turned,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Your mother will be here shortly.</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Thank you, Mrs. Wright.</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You' re welcome.</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zh-CN" altLang="en-US" sz="2000">
                <a:solidFill>
                  <a:schemeClr val="bg1">
                    <a:lumMod val="65000"/>
                  </a:schemeClr>
                </a:solidFill>
                <a:latin typeface="Times New Roman" panose="02020603050405020304" charset="0"/>
                <a:cs typeface="Times New Roman" panose="02020603050405020304" charset="0"/>
                <a:sym typeface="+mn-ea"/>
              </a:rPr>
              <a:t>She sat down across from me, smiling.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You don't have to call me Mrs. Wright; you can call me Christmas Witch.</a:t>
            </a:r>
            <a:r>
              <a:rPr lang="en-US" altLang="zh-CN"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p>
            <a:pPr>
              <a:lnSpc>
                <a:spcPct val="100000"/>
              </a:lnSpc>
              <a:spcBef>
                <a:spcPts val="0"/>
              </a:spcBef>
              <a:spcAft>
                <a:spcPts val="0"/>
              </a:spcAft>
            </a:pPr>
            <a:r>
              <a:rPr lang="en-US" altLang="zh-CN" sz="2000">
                <a:latin typeface="Times New Roman" panose="02020603050405020304" charset="0"/>
                <a:cs typeface="Times New Roman" panose="02020603050405020304" charset="0"/>
                <a:sym typeface="+mn-ea"/>
              </a:rPr>
              <a:t>        </a:t>
            </a:r>
            <a:r>
              <a:rPr lang="zh-CN" altLang="en-US" sz="2000">
                <a:solidFill>
                  <a:schemeClr val="bg1">
                    <a:lumMod val="65000"/>
                  </a:schemeClr>
                </a:solidFill>
                <a:latin typeface="Times New Roman" panose="02020603050405020304" charset="0"/>
                <a:cs typeface="Times New Roman" panose="02020603050405020304" charset="0"/>
                <a:sym typeface="+mn-ea"/>
              </a:rPr>
              <a:t>I was a bit embarrassed.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It's alright.</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smiled.</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I hear what people say. It doesn't matter.</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You do have lots of decorations,</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I said.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I think it's pretty</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replied. I said</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People think it's…weird.</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They don</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t understand why I leave up my decorations,</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 she responded.</a:t>
            </a:r>
            <a:endParaRPr lang="zh-CN" altLang="en-US" sz="2000">
              <a:latin typeface="Times New Roman" panose="02020603050405020304" charset="0"/>
              <a:cs typeface="Times New Roman" panose="02020603050405020304" charset="0"/>
            </a:endParaRPr>
          </a:p>
          <a:p>
            <a:pPr>
              <a:lnSpc>
                <a:spcPct val="100000"/>
              </a:lnSpc>
              <a:spcBef>
                <a:spcPts val="0"/>
              </a:spcBef>
              <a:spcAft>
                <a:spcPts val="0"/>
              </a:spcAft>
            </a:pPr>
            <a:r>
              <a:rPr lang="en-US" altLang="zh-CN" sz="2000">
                <a:latin typeface="Times New Roman" panose="02020603050405020304" charset="0"/>
                <a:cs typeface="Times New Roman" panose="02020603050405020304" charset="0"/>
                <a:sym typeface="+mn-ea"/>
              </a:rPr>
              <a:t>        </a:t>
            </a:r>
            <a:r>
              <a:rPr lang="zh-CN" altLang="en-US" sz="2000">
                <a:solidFill>
                  <a:schemeClr val="bg1">
                    <a:lumMod val="65000"/>
                  </a:schemeClr>
                </a:solidFill>
                <a:latin typeface="Times New Roman" panose="02020603050405020304" charset="0"/>
                <a:cs typeface="Times New Roman" panose="02020603050405020304" charset="0"/>
                <a:sym typeface="+mn-ea"/>
              </a:rPr>
              <a:t>Like most teenagers</a:t>
            </a:r>
            <a:r>
              <a:rPr lang="en-US" altLang="zh-CN" sz="2000">
                <a:solidFill>
                  <a:schemeClr val="bg1">
                    <a:lumMod val="65000"/>
                  </a:schemeClr>
                </a:solidFill>
                <a:latin typeface="Times New Roman" panose="02020603050405020304" charset="0"/>
                <a:cs typeface="Times New Roman" panose="02020603050405020304" charset="0"/>
                <a:sym typeface="+mn-ea"/>
              </a:rPr>
              <a:t>, </a:t>
            </a:r>
            <a:r>
              <a:rPr lang="zh-CN" altLang="en-US" sz="2000">
                <a:solidFill>
                  <a:schemeClr val="bg1">
                    <a:lumMod val="65000"/>
                  </a:schemeClr>
                </a:solidFill>
                <a:latin typeface="Times New Roman" panose="02020603050405020304" charset="0"/>
                <a:cs typeface="Times New Roman" panose="02020603050405020304" charset="0"/>
                <a:sym typeface="+mn-ea"/>
              </a:rPr>
              <a:t>I just blurted out the next question.</a:t>
            </a:r>
            <a:r>
              <a:rPr lang="en-US" altLang="zh-CN" sz="2000">
                <a:solidFill>
                  <a:schemeClr val="bg1">
                    <a:lumMod val="65000"/>
                  </a:schemeClr>
                </a:solidFill>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Why</a:t>
            </a:r>
            <a:r>
              <a:rPr lang="en-US" altLang="zh-CN"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endParaRPr>
          </a:p>
        </p:txBody>
      </p:sp>
      <p:sp>
        <p:nvSpPr>
          <p:cNvPr id="5" name="文本框 4"/>
          <p:cNvSpPr txBox="1"/>
          <p:nvPr/>
        </p:nvSpPr>
        <p:spPr>
          <a:xfrm>
            <a:off x="1007110" y="1371600"/>
            <a:ext cx="8263890" cy="398780"/>
          </a:xfrm>
          <a:prstGeom prst="rect">
            <a:avLst/>
          </a:prstGeom>
          <a:noFill/>
        </p:spPr>
        <p:txBody>
          <a:bodyPr wrap="none" rtlCol="0" anchor="t">
            <a:spAutoFit/>
          </a:bodyPr>
          <a:p>
            <a:r>
              <a:rPr sz="2000">
                <a:solidFill>
                  <a:srgbClr val="FF0000"/>
                </a:solidFill>
                <a:latin typeface="Times New Roman" panose="02020603050405020304" charset="0"/>
                <a:cs typeface="Times New Roman" panose="02020603050405020304" charset="0"/>
                <a:sym typeface="+mn-ea"/>
              </a:rPr>
              <a:t>She smiled, not a wicked-witch smile, but a nice smile, like she was concerned.</a:t>
            </a:r>
            <a:endParaRPr lang="zh-CN" altLang="en-US" sz="2000">
              <a:solidFill>
                <a:srgbClr val="FF0000"/>
              </a:solidFill>
              <a:latin typeface="Times New Roman" panose="02020603050405020304" charset="0"/>
              <a:cs typeface="Times New Roman" panose="02020603050405020304" charset="0"/>
              <a:sym typeface="+mn-ea"/>
            </a:endParaRPr>
          </a:p>
        </p:txBody>
      </p:sp>
      <p:sp>
        <p:nvSpPr>
          <p:cNvPr id="6" name="文本框 5"/>
          <p:cNvSpPr txBox="1"/>
          <p:nvPr/>
        </p:nvSpPr>
        <p:spPr>
          <a:xfrm>
            <a:off x="7780020" y="1679575"/>
            <a:ext cx="3435350" cy="398780"/>
          </a:xfrm>
          <a:prstGeom prst="rect">
            <a:avLst/>
          </a:prstGeom>
          <a:noFill/>
        </p:spPr>
        <p:txBody>
          <a:bodyPr wrap="none" rtlCol="0" anchor="t">
            <a:spAutoFit/>
          </a:bodyPr>
          <a:p>
            <a:r>
              <a:rPr sz="2000">
                <a:solidFill>
                  <a:srgbClr val="FF0000"/>
                </a:solidFill>
                <a:latin typeface="Times New Roman" panose="02020603050405020304" charset="0"/>
                <a:cs typeface="Times New Roman" panose="02020603050405020304" charset="0"/>
                <a:sym typeface="+mn-ea"/>
              </a:rPr>
              <a:t>She </a:t>
            </a:r>
            <a:r>
              <a:rPr lang="en-US" sz="2000">
                <a:solidFill>
                  <a:srgbClr val="FF0000"/>
                </a:solidFill>
                <a:latin typeface="Times New Roman" panose="02020603050405020304" charset="0"/>
                <a:cs typeface="Times New Roman" panose="02020603050405020304" charset="0"/>
                <a:sym typeface="+mn-ea"/>
              </a:rPr>
              <a:t>hurried into the kitchen and</a:t>
            </a:r>
            <a:endParaRPr lang="en-US" sz="2000">
              <a:solidFill>
                <a:srgbClr val="FF0000"/>
              </a:solidFill>
              <a:latin typeface="Times New Roman" panose="02020603050405020304" charset="0"/>
              <a:cs typeface="Times New Roman" panose="02020603050405020304" charset="0"/>
              <a:sym typeface="+mn-ea"/>
            </a:endParaRPr>
          </a:p>
        </p:txBody>
      </p:sp>
      <p:sp>
        <p:nvSpPr>
          <p:cNvPr id="7" name="文本框 6"/>
          <p:cNvSpPr txBox="1"/>
          <p:nvPr/>
        </p:nvSpPr>
        <p:spPr>
          <a:xfrm>
            <a:off x="297180" y="1976120"/>
            <a:ext cx="5619115" cy="398780"/>
          </a:xfrm>
          <a:prstGeom prst="rect">
            <a:avLst/>
          </a:prstGeom>
          <a:noFill/>
        </p:spPr>
        <p:txBody>
          <a:bodyPr wrap="none" rtlCol="0" anchor="t">
            <a:spAutoFit/>
          </a:bodyPr>
          <a:p>
            <a:r>
              <a:rPr lang="en-US" sz="2000">
                <a:solidFill>
                  <a:srgbClr val="FF0000"/>
                </a:solidFill>
                <a:latin typeface="Times New Roman" panose="02020603050405020304" charset="0"/>
                <a:cs typeface="Times New Roman" panose="02020603050405020304" charset="0"/>
                <a:sym typeface="+mn-ea"/>
              </a:rPr>
              <a:t>returned a moment later, handing me a cup of hot tea.</a:t>
            </a:r>
            <a:endParaRPr lang="en-US" sz="2000">
              <a:solidFill>
                <a:srgbClr val="FF0000"/>
              </a:solidFill>
              <a:latin typeface="Times New Roman" panose="02020603050405020304" charset="0"/>
              <a:cs typeface="Times New Roman" panose="02020603050405020304" charset="0"/>
              <a:sym typeface="+mn-ea"/>
            </a:endParaRPr>
          </a:p>
        </p:txBody>
      </p:sp>
      <p:sp>
        <p:nvSpPr>
          <p:cNvPr id="8" name="文本框 7"/>
          <p:cNvSpPr txBox="1"/>
          <p:nvPr/>
        </p:nvSpPr>
        <p:spPr>
          <a:xfrm>
            <a:off x="5382260" y="2289810"/>
            <a:ext cx="5854700" cy="398780"/>
          </a:xfrm>
          <a:prstGeom prst="rect">
            <a:avLst/>
          </a:prstGeom>
          <a:noFill/>
        </p:spPr>
        <p:txBody>
          <a:bodyPr wrap="none" rtlCol="0" anchor="t">
            <a:spAutoFit/>
          </a:bodyPr>
          <a:p>
            <a:r>
              <a:rPr sz="2000">
                <a:solidFill>
                  <a:srgbClr val="FF0000"/>
                </a:solidFill>
                <a:latin typeface="Times New Roman" panose="02020603050405020304" charset="0"/>
                <a:cs typeface="Times New Roman" panose="02020603050405020304" charset="0"/>
                <a:sym typeface="+mn-ea"/>
              </a:rPr>
              <a:t>She </a:t>
            </a:r>
            <a:r>
              <a:rPr lang="en-US" sz="2000">
                <a:solidFill>
                  <a:srgbClr val="FF0000"/>
                </a:solidFill>
                <a:latin typeface="Times New Roman" panose="02020603050405020304" charset="0"/>
                <a:cs typeface="Times New Roman" panose="02020603050405020304" charset="0"/>
                <a:sym typeface="+mn-ea"/>
              </a:rPr>
              <a:t>got through, told my mother everything and turned,</a:t>
            </a:r>
            <a:endParaRPr lang="en-US" sz="2000">
              <a:solidFill>
                <a:srgbClr val="FF0000"/>
              </a:solidFill>
              <a:latin typeface="Times New Roman" panose="02020603050405020304" charset="0"/>
              <a:cs typeface="Times New Roman" panose="02020603050405020304" charset="0"/>
              <a:sym typeface="+mn-ea"/>
            </a:endParaRPr>
          </a:p>
        </p:txBody>
      </p:sp>
      <p:sp>
        <p:nvSpPr>
          <p:cNvPr id="9" name="文本框 8"/>
          <p:cNvSpPr txBox="1"/>
          <p:nvPr/>
        </p:nvSpPr>
        <p:spPr>
          <a:xfrm>
            <a:off x="8808085" y="2591435"/>
            <a:ext cx="2794000" cy="398780"/>
          </a:xfrm>
          <a:prstGeom prst="rect">
            <a:avLst/>
          </a:prstGeom>
          <a:noFill/>
        </p:spPr>
        <p:txBody>
          <a:bodyPr wrap="none" rtlCol="0" anchor="t">
            <a:spAutoFit/>
          </a:bodyPr>
          <a:p>
            <a:r>
              <a:rPr sz="2000">
                <a:solidFill>
                  <a:srgbClr val="FF0000"/>
                </a:solidFill>
                <a:latin typeface="Times New Roman" panose="02020603050405020304" charset="0"/>
                <a:cs typeface="Times New Roman" panose="02020603050405020304" charset="0"/>
                <a:sym typeface="+mn-ea"/>
              </a:rPr>
              <a:t>She </a:t>
            </a:r>
            <a:r>
              <a:rPr lang="en-US" sz="2000">
                <a:solidFill>
                  <a:srgbClr val="FF0000"/>
                </a:solidFill>
                <a:latin typeface="Times New Roman" panose="02020603050405020304" charset="0"/>
                <a:cs typeface="Times New Roman" panose="02020603050405020304" charset="0"/>
                <a:sym typeface="+mn-ea"/>
              </a:rPr>
              <a:t>sat down across from</a:t>
            </a:r>
            <a:endParaRPr lang="en-US" sz="2000">
              <a:solidFill>
                <a:srgbClr val="FF0000"/>
              </a:solidFill>
              <a:latin typeface="Times New Roman" panose="02020603050405020304" charset="0"/>
              <a:cs typeface="Times New Roman" panose="02020603050405020304" charset="0"/>
              <a:sym typeface="+mn-ea"/>
            </a:endParaRPr>
          </a:p>
        </p:txBody>
      </p:sp>
      <p:sp>
        <p:nvSpPr>
          <p:cNvPr id="10" name="文本框 9"/>
          <p:cNvSpPr txBox="1"/>
          <p:nvPr/>
        </p:nvSpPr>
        <p:spPr>
          <a:xfrm>
            <a:off x="297180" y="2889885"/>
            <a:ext cx="1445895" cy="398780"/>
          </a:xfrm>
          <a:prstGeom prst="rect">
            <a:avLst/>
          </a:prstGeom>
          <a:noFill/>
        </p:spPr>
        <p:txBody>
          <a:bodyPr wrap="none" rtlCol="0" anchor="t">
            <a:spAutoFit/>
          </a:bodyPr>
          <a:p>
            <a:r>
              <a:rPr lang="en-US" sz="2000">
                <a:solidFill>
                  <a:srgbClr val="FF0000"/>
                </a:solidFill>
                <a:latin typeface="Times New Roman" panose="02020603050405020304" charset="0"/>
                <a:cs typeface="Times New Roman" panose="02020603050405020304" charset="0"/>
                <a:sym typeface="+mn-ea"/>
              </a:rPr>
              <a:t>me, smiling.</a:t>
            </a:r>
            <a:endParaRPr lang="en-US" sz="2000">
              <a:solidFill>
                <a:srgbClr val="FF0000"/>
              </a:solidFill>
              <a:latin typeface="Times New Roman" panose="02020603050405020304" charset="0"/>
              <a:cs typeface="Times New Roman" panose="02020603050405020304" charset="0"/>
              <a:sym typeface="+mn-ea"/>
            </a:endParaRPr>
          </a:p>
        </p:txBody>
      </p:sp>
      <p:sp>
        <p:nvSpPr>
          <p:cNvPr id="11" name="文本框 10"/>
          <p:cNvSpPr txBox="1"/>
          <p:nvPr/>
        </p:nvSpPr>
        <p:spPr>
          <a:xfrm>
            <a:off x="4697095" y="3197225"/>
            <a:ext cx="1368425" cy="398780"/>
          </a:xfrm>
          <a:prstGeom prst="rect">
            <a:avLst/>
          </a:prstGeom>
          <a:noFill/>
        </p:spPr>
        <p:txBody>
          <a:bodyPr wrap="none" rtlCol="0" anchor="t">
            <a:spAutoFit/>
          </a:bodyPr>
          <a:p>
            <a:r>
              <a:rPr lang="en-US" sz="2000">
                <a:solidFill>
                  <a:srgbClr val="FF0000"/>
                </a:solidFill>
                <a:latin typeface="Times New Roman" panose="02020603050405020304" charset="0"/>
                <a:cs typeface="Times New Roman" panose="02020603050405020304" charset="0"/>
                <a:sym typeface="+mn-ea"/>
              </a:rPr>
              <a:t>She smiled.</a:t>
            </a:r>
            <a:endParaRPr lang="en-US" sz="2000">
              <a:solidFill>
                <a:srgbClr val="FF0000"/>
              </a:solidFill>
              <a:latin typeface="Times New Roman" panose="02020603050405020304" charset="0"/>
              <a:cs typeface="Times New Roman" panose="02020603050405020304" charset="0"/>
              <a:sym typeface="+mn-ea"/>
            </a:endParaRPr>
          </a:p>
        </p:txBody>
      </p:sp>
      <p:sp>
        <p:nvSpPr>
          <p:cNvPr id="12" name="矩形 11"/>
          <p:cNvSpPr/>
          <p:nvPr/>
        </p:nvSpPr>
        <p:spPr>
          <a:xfrm>
            <a:off x="7621905" y="3924935"/>
            <a:ext cx="1775460" cy="521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a:t>
            </a:r>
            <a:r>
              <a:rPr lang="zh-CN"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语言</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描写</a:t>
            </a:r>
            <a:endPar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13" name="矩形 12"/>
          <p:cNvSpPr/>
          <p:nvPr/>
        </p:nvSpPr>
        <p:spPr>
          <a:xfrm>
            <a:off x="9826625" y="3924935"/>
            <a:ext cx="1995170" cy="521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63500" cmpd="sng">
            <a:noFill/>
            <a:prstDash val="sysDot"/>
          </a:ln>
        </p:spPr>
        <p:txBody>
          <a:bodyPr wrap="square" rtlCol="0" anchor="t">
            <a:spAutoFit/>
          </a:bodyPr>
          <a:p>
            <a:pPr algn="l"/>
            <a:r>
              <a:rPr 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表情</a:t>
            </a:r>
            <a:r>
              <a:rPr lang="en-US" altLang="zh-CN"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a:t>
            </a:r>
            <a:r>
              <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动作</a:t>
            </a:r>
            <a:endParaRPr lang="zh-CN" altLang="en-US" sz="28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3" grpId="1" animBg="1"/>
      <p:bldP spid="37" grpId="0"/>
      <p:bldP spid="3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2"/>
          <p:cNvPicPr>
            <a:picLocks noChangeAspect="1"/>
          </p:cNvPicPr>
          <p:nvPr/>
        </p:nvPicPr>
        <p:blipFill>
          <a:blip r:embed="rId1"/>
          <a:stretch>
            <a:fillRect/>
          </a:stretch>
        </p:blipFill>
        <p:spPr>
          <a:xfrm>
            <a:off x="0" y="324485"/>
            <a:ext cx="1294130" cy="1681480"/>
          </a:xfrm>
          <a:prstGeom prst="rect">
            <a:avLst/>
          </a:prstGeom>
        </p:spPr>
      </p:pic>
      <p:graphicFrame>
        <p:nvGraphicFramePr>
          <p:cNvPr id="2" name="表格 1"/>
          <p:cNvGraphicFramePr/>
          <p:nvPr>
            <p:custDataLst>
              <p:tags r:id="rId2"/>
            </p:custDataLst>
          </p:nvPr>
        </p:nvGraphicFramePr>
        <p:xfrm>
          <a:off x="1273810" y="481965"/>
          <a:ext cx="9968230" cy="5343525"/>
        </p:xfrm>
        <a:graphic>
          <a:graphicData uri="http://schemas.openxmlformats.org/drawingml/2006/table">
            <a:tbl>
              <a:tblPr firstRow="1" bandRow="1">
                <a:tableStyleId>{5C22544A-7EE6-4342-B048-85BDC9FD1C3A}</a:tableStyleId>
              </a:tblPr>
              <a:tblGrid>
                <a:gridCol w="4053840"/>
                <a:gridCol w="5914390"/>
              </a:tblGrid>
              <a:tr h="1068705">
                <a:tc>
                  <a:txBody>
                    <a:bodyPr/>
                    <a:p>
                      <a:pPr algn="ctr">
                        <a:buNone/>
                      </a:pPr>
                      <a:r>
                        <a:rPr lang="en-US" altLang="zh-CN" sz="2800">
                          <a:solidFill>
                            <a:schemeClr val="tx1"/>
                          </a:solidFill>
                          <a:latin typeface="Times New Roman" panose="02020603050405020304" charset="0"/>
                          <a:cs typeface="Times New Roman" panose="02020603050405020304" charset="0"/>
                        </a:rPr>
                        <a:t>Previous impressions </a:t>
                      </a:r>
                      <a:endParaRPr lang="en-US" altLang="zh-CN" sz="2800">
                        <a:solidFill>
                          <a:schemeClr val="tx1"/>
                        </a:solidFill>
                        <a:latin typeface="Times New Roman" panose="02020603050405020304" charset="0"/>
                        <a:cs typeface="Times New Roman" panose="02020603050405020304" charset="0"/>
                      </a:endParaRPr>
                    </a:p>
                    <a:p>
                      <a:pPr algn="ctr">
                        <a:buNone/>
                      </a:pPr>
                      <a:r>
                        <a:rPr lang="en-US" altLang="zh-CN" sz="2800">
                          <a:solidFill>
                            <a:schemeClr val="tx1"/>
                          </a:solidFill>
                          <a:latin typeface="Times New Roman" panose="02020603050405020304" charset="0"/>
                          <a:cs typeface="Times New Roman" panose="02020603050405020304" charset="0"/>
                        </a:rPr>
                        <a:t>before meeting the CW </a:t>
                      </a:r>
                      <a:endParaRPr lang="en-US" altLang="zh-CN" sz="2800">
                        <a:solidFill>
                          <a:schemeClr val="tx1"/>
                        </a:solidFill>
                        <a:latin typeface="Times New Roman" panose="02020603050405020304" charset="0"/>
                        <a:cs typeface="Times New Roman" panose="02020603050405020304" charset="0"/>
                      </a:endParaRPr>
                    </a:p>
                  </a:txBody>
                  <a:tcPr anchor="ctr" anchorCtr="0">
                    <a:solidFill>
                      <a:schemeClr val="accent4">
                        <a:lumMod val="20000"/>
                        <a:lumOff val="80000"/>
                      </a:schemeClr>
                    </a:solidFill>
                  </a:tcPr>
                </a:tc>
                <a:tc>
                  <a:txBody>
                    <a:bodyPr/>
                    <a:p>
                      <a:pPr>
                        <a:buNone/>
                      </a:pPr>
                      <a:r>
                        <a:rPr lang="en-US" altLang="zh-CN" sz="2800">
                          <a:solidFill>
                            <a:schemeClr val="tx1"/>
                          </a:solidFill>
                          <a:latin typeface="Times New Roman" panose="02020603050405020304" charset="0"/>
                          <a:cs typeface="Times New Roman" panose="02020603050405020304" charset="0"/>
                        </a:rPr>
                        <a:t>Impressions after meeting the CW</a:t>
                      </a:r>
                      <a:endParaRPr lang="en-US" altLang="zh-CN" sz="2800">
                        <a:solidFill>
                          <a:schemeClr val="tx1"/>
                        </a:solidFill>
                        <a:latin typeface="Times New Roman" panose="02020603050405020304" charset="0"/>
                        <a:cs typeface="Times New Roman" panose="02020603050405020304" charset="0"/>
                      </a:endParaRPr>
                    </a:p>
                  </a:txBody>
                  <a:tcPr anchor="ctr" anchorCtr="0">
                    <a:solidFill>
                      <a:schemeClr val="accent4">
                        <a:lumMod val="20000"/>
                        <a:lumOff val="80000"/>
                      </a:schemeClr>
                    </a:solidFill>
                  </a:tcPr>
                </a:tc>
              </a:tr>
              <a:tr h="1081405">
                <a:tc>
                  <a:txBody>
                    <a:bodyPr/>
                    <a:p>
                      <a:pPr>
                        <a:buNone/>
                      </a:pPr>
                      <a:endParaRPr lang="zh-CN" altLang="en-US" sz="2800">
                        <a:latin typeface="Times New Roman" panose="02020603050405020304" charset="0"/>
                        <a:cs typeface="Times New Roman" panose="02020603050405020304" charset="0"/>
                      </a:endParaRPr>
                    </a:p>
                  </a:txBody>
                  <a:tcPr>
                    <a:solidFill>
                      <a:schemeClr val="accent6">
                        <a:lumMod val="40000"/>
                        <a:lumOff val="60000"/>
                      </a:schemeClr>
                    </a:solidFill>
                  </a:tcPr>
                </a:tc>
                <a:tc>
                  <a:txBody>
                    <a:bodyPr/>
                    <a:p>
                      <a:pPr>
                        <a:buNone/>
                      </a:pPr>
                      <a:endParaRPr lang="zh-CN" altLang="en-US" sz="2800">
                        <a:latin typeface="Times New Roman" panose="02020603050405020304" charset="0"/>
                        <a:cs typeface="Times New Roman" panose="02020603050405020304" charset="0"/>
                      </a:endParaRPr>
                    </a:p>
                  </a:txBody>
                  <a:tcPr>
                    <a:solidFill>
                      <a:schemeClr val="accent6">
                        <a:lumMod val="40000"/>
                        <a:lumOff val="60000"/>
                      </a:schemeClr>
                    </a:solidFill>
                  </a:tcPr>
                </a:tc>
              </a:tr>
              <a:tr h="3193415">
                <a:tc>
                  <a:txBody>
                    <a:bodyPr/>
                    <a:p>
                      <a:pPr>
                        <a:buNone/>
                      </a:pPr>
                      <a:endParaRPr lang="zh-CN" altLang="en-US" sz="2800">
                        <a:latin typeface="Times New Roman" panose="02020603050405020304" charset="0"/>
                        <a:cs typeface="Times New Roman" panose="02020603050405020304" charset="0"/>
                      </a:endParaRPr>
                    </a:p>
                  </a:txBody>
                  <a:tcPr/>
                </a:tc>
                <a:tc>
                  <a:txBody>
                    <a:bodyPr/>
                    <a:p>
                      <a:pPr>
                        <a:buNone/>
                      </a:pPr>
                      <a:endParaRPr lang="zh-CN" altLang="en-US" sz="2800">
                        <a:latin typeface="Times New Roman" panose="02020603050405020304" charset="0"/>
                        <a:cs typeface="Times New Roman" panose="02020603050405020304" charset="0"/>
                      </a:endParaRPr>
                    </a:p>
                  </a:txBody>
                  <a:tcPr/>
                </a:tc>
              </a:tr>
            </a:tbl>
          </a:graphicData>
        </a:graphic>
      </p:graphicFrame>
      <p:sp>
        <p:nvSpPr>
          <p:cNvPr id="10" name="文本框 9"/>
          <p:cNvSpPr txBox="1"/>
          <p:nvPr/>
        </p:nvSpPr>
        <p:spPr>
          <a:xfrm>
            <a:off x="2066290" y="1532890"/>
            <a:ext cx="1643380" cy="583565"/>
          </a:xfrm>
          <a:prstGeom prst="rect">
            <a:avLst/>
          </a:prstGeom>
          <a:noFill/>
        </p:spPr>
        <p:txBody>
          <a:bodyPr wrap="square" rtlCol="0">
            <a:spAutoFit/>
          </a:bodyPr>
          <a:p>
            <a:r>
              <a:rPr lang="en-US" altLang="zh-CN" sz="3200" dirty="0">
                <a:solidFill>
                  <a:srgbClr val="0707CB"/>
                </a:solidFill>
                <a:latin typeface="Arial Black" panose="020B0A04020102020204" charset="0"/>
                <a:cs typeface="Arial Black" panose="020B0A04020102020204" charset="0"/>
              </a:rPr>
              <a:t> weird </a:t>
            </a:r>
            <a:endParaRPr lang="en-US" altLang="zh-CN" sz="3200" dirty="0">
              <a:solidFill>
                <a:srgbClr val="0707CB"/>
              </a:solidFill>
              <a:latin typeface="Arial Black" panose="020B0A04020102020204" charset="0"/>
              <a:cs typeface="Arial Black" panose="020B0A04020102020204" charset="0"/>
            </a:endParaRPr>
          </a:p>
        </p:txBody>
      </p:sp>
      <p:sp>
        <p:nvSpPr>
          <p:cNvPr id="3" name="文本框 2"/>
          <p:cNvSpPr txBox="1"/>
          <p:nvPr/>
        </p:nvSpPr>
        <p:spPr>
          <a:xfrm>
            <a:off x="2066290" y="2005965"/>
            <a:ext cx="1149350" cy="583565"/>
          </a:xfrm>
          <a:prstGeom prst="rect">
            <a:avLst/>
          </a:prstGeom>
          <a:noFill/>
        </p:spPr>
        <p:txBody>
          <a:bodyPr wrap="square" rtlCol="0">
            <a:spAutoFit/>
          </a:bodyPr>
          <a:p>
            <a:r>
              <a:rPr lang="en-US" altLang="zh-CN" sz="3200" dirty="0">
                <a:solidFill>
                  <a:srgbClr val="0707CB"/>
                </a:solidFill>
                <a:latin typeface="Arial Black" panose="020B0A04020102020204" charset="0"/>
                <a:cs typeface="Arial Black" panose="020B0A04020102020204" charset="0"/>
              </a:rPr>
              <a:t> evil</a:t>
            </a:r>
            <a:endParaRPr lang="en-US" altLang="zh-CN" sz="3200" dirty="0">
              <a:solidFill>
                <a:srgbClr val="0707CB"/>
              </a:solidFill>
              <a:latin typeface="Arial Black" panose="020B0A04020102020204" charset="0"/>
              <a:cs typeface="Arial Black" panose="020B0A04020102020204" charset="0"/>
            </a:endParaRPr>
          </a:p>
        </p:txBody>
      </p:sp>
      <p:sp>
        <p:nvSpPr>
          <p:cNvPr id="4" name="文本框 3"/>
          <p:cNvSpPr txBox="1"/>
          <p:nvPr/>
        </p:nvSpPr>
        <p:spPr>
          <a:xfrm>
            <a:off x="5564505" y="1532890"/>
            <a:ext cx="2635250"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 considerate</a:t>
            </a:r>
            <a:endParaRPr lang="en-US" altLang="zh-CN" sz="2800" dirty="0">
              <a:solidFill>
                <a:srgbClr val="0707CB"/>
              </a:solidFill>
              <a:latin typeface="Arial Black" panose="020B0A04020102020204" charset="0"/>
              <a:cs typeface="Arial Black" panose="020B0A04020102020204" charset="0"/>
            </a:endParaRPr>
          </a:p>
        </p:txBody>
      </p:sp>
      <p:sp>
        <p:nvSpPr>
          <p:cNvPr id="5" name="文本框 4"/>
          <p:cNvSpPr txBox="1"/>
          <p:nvPr/>
        </p:nvSpPr>
        <p:spPr>
          <a:xfrm>
            <a:off x="8199755" y="1594485"/>
            <a:ext cx="2815590"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 kind-hearted</a:t>
            </a:r>
            <a:endParaRPr lang="en-US" altLang="zh-CN" sz="2800" dirty="0">
              <a:solidFill>
                <a:srgbClr val="0707CB"/>
              </a:solidFill>
              <a:latin typeface="Arial Black" panose="020B0A04020102020204" charset="0"/>
              <a:cs typeface="Arial Black" panose="020B0A04020102020204" charset="0"/>
            </a:endParaRPr>
          </a:p>
        </p:txBody>
      </p:sp>
      <p:sp>
        <p:nvSpPr>
          <p:cNvPr id="6" name="文本框 5"/>
          <p:cNvSpPr txBox="1"/>
          <p:nvPr/>
        </p:nvSpPr>
        <p:spPr>
          <a:xfrm>
            <a:off x="5311140" y="2005965"/>
            <a:ext cx="3142615" cy="521970"/>
          </a:xfrm>
          <a:prstGeom prst="rect">
            <a:avLst/>
          </a:prstGeom>
          <a:noFill/>
        </p:spPr>
        <p:txBody>
          <a:bodyPr wrap="square" rtlCol="0">
            <a:spAutoFit/>
          </a:bodyPr>
          <a:p>
            <a:r>
              <a:rPr lang="en-US" altLang="zh-CN" sz="2800" dirty="0">
                <a:solidFill>
                  <a:srgbClr val="0707CB"/>
                </a:solidFill>
                <a:latin typeface="Arial Black" panose="020B0A04020102020204" charset="0"/>
                <a:cs typeface="Arial Black" panose="020B0A04020102020204" charset="0"/>
              </a:rPr>
              <a:t> approachable</a:t>
            </a:r>
            <a:endParaRPr lang="en-US" altLang="zh-CN" sz="2800" dirty="0">
              <a:solidFill>
                <a:srgbClr val="0707CB"/>
              </a:solidFill>
              <a:latin typeface="Arial Black" panose="020B0A04020102020204" charset="0"/>
              <a:cs typeface="Arial Black" panose="020B0A04020102020204" charset="0"/>
            </a:endParaRPr>
          </a:p>
        </p:txBody>
      </p:sp>
      <p:pic>
        <p:nvPicPr>
          <p:cNvPr id="17" name="图片 16" descr="39f47250-5485-4b55-9226-ba1ee47827cd"/>
          <p:cNvPicPr>
            <a:picLocks noChangeAspect="1"/>
          </p:cNvPicPr>
          <p:nvPr/>
        </p:nvPicPr>
        <p:blipFill>
          <a:blip r:embed="rId3"/>
          <a:stretch>
            <a:fillRect/>
          </a:stretch>
        </p:blipFill>
        <p:spPr>
          <a:xfrm>
            <a:off x="10948035" y="365760"/>
            <a:ext cx="1243965" cy="1599565"/>
          </a:xfrm>
          <a:prstGeom prst="rect">
            <a:avLst/>
          </a:prstGeom>
        </p:spPr>
      </p:pic>
      <p:sp>
        <p:nvSpPr>
          <p:cNvPr id="21" name="文本框 20"/>
          <p:cNvSpPr txBox="1"/>
          <p:nvPr/>
        </p:nvSpPr>
        <p:spPr>
          <a:xfrm>
            <a:off x="1365885" y="2839720"/>
            <a:ext cx="3879215" cy="2676525"/>
          </a:xfrm>
          <a:prstGeom prst="rect">
            <a:avLst/>
          </a:prstGeom>
          <a:noFill/>
        </p:spPr>
        <p:txBody>
          <a:bodyPr wrap="none" rtlCol="0">
            <a:spAutoFit/>
          </a:bodyPr>
          <a:p>
            <a:r>
              <a:rPr lang="en-US" altLang="zh-CN" sz="2800" b="1">
                <a:latin typeface="Times New Roman" panose="02020603050405020304" charset="0"/>
                <a:cs typeface="Times New Roman" panose="02020603050405020304" charset="0"/>
              </a:rPr>
              <a:t>The author was told the </a:t>
            </a:r>
            <a:endParaRPr lang="en-US" altLang="zh-CN" sz="2800" b="1">
              <a:latin typeface="Times New Roman" panose="02020603050405020304" charset="0"/>
              <a:cs typeface="Times New Roman" panose="02020603050405020304" charset="0"/>
            </a:endParaRPr>
          </a:p>
          <a:p>
            <a:r>
              <a:rPr lang="en-US" altLang="zh-CN" sz="2800" b="1">
                <a:latin typeface="Times New Roman" panose="02020603050405020304" charset="0"/>
                <a:cs typeface="Times New Roman" panose="02020603050405020304" charset="0"/>
              </a:rPr>
              <a:t>decrations up all year </a:t>
            </a:r>
            <a:endParaRPr lang="en-US" altLang="zh-CN" sz="2800" b="1">
              <a:latin typeface="Times New Roman" panose="02020603050405020304" charset="0"/>
              <a:cs typeface="Times New Roman" panose="02020603050405020304" charset="0"/>
            </a:endParaRPr>
          </a:p>
          <a:p>
            <a:r>
              <a:rPr lang="en-US" altLang="zh-CN" sz="2800" b="1">
                <a:latin typeface="Times New Roman" panose="02020603050405020304" charset="0"/>
                <a:cs typeface="Times New Roman" panose="02020603050405020304" charset="0"/>
              </a:rPr>
              <a:t>long to attract the </a:t>
            </a:r>
            <a:endParaRPr lang="en-US" altLang="zh-CN" sz="2800" b="1">
              <a:latin typeface="Times New Roman" panose="02020603050405020304" charset="0"/>
              <a:cs typeface="Times New Roman" panose="02020603050405020304" charset="0"/>
            </a:endParaRPr>
          </a:p>
          <a:p>
            <a:r>
              <a:rPr lang="en-US" altLang="zh-CN" sz="2800" b="1">
                <a:latin typeface="Times New Roman" panose="02020603050405020304" charset="0"/>
                <a:cs typeface="Times New Roman" panose="02020603050405020304" charset="0"/>
              </a:rPr>
              <a:t>children getting closer </a:t>
            </a:r>
            <a:endParaRPr lang="en-US" altLang="zh-CN" sz="2800" b="1">
              <a:latin typeface="Times New Roman" panose="02020603050405020304" charset="0"/>
              <a:cs typeface="Times New Roman" panose="02020603050405020304" charset="0"/>
            </a:endParaRPr>
          </a:p>
          <a:p>
            <a:r>
              <a:rPr lang="en-US" altLang="zh-CN" sz="2800" b="1">
                <a:latin typeface="Times New Roman" panose="02020603050405020304" charset="0"/>
                <a:cs typeface="Times New Roman" panose="02020603050405020304" charset="0"/>
              </a:rPr>
              <a:t>to the house and then </a:t>
            </a:r>
            <a:endParaRPr lang="en-US" altLang="zh-CN" sz="2800" b="1">
              <a:latin typeface="Times New Roman" panose="02020603050405020304" charset="0"/>
              <a:cs typeface="Times New Roman" panose="02020603050405020304" charset="0"/>
            </a:endParaRPr>
          </a:p>
          <a:p>
            <a:r>
              <a:rPr lang="en-US" altLang="zh-CN" sz="2800" b="1">
                <a:latin typeface="Times New Roman" panose="02020603050405020304" charset="0"/>
                <a:cs typeface="Times New Roman" panose="02020603050405020304" charset="0"/>
              </a:rPr>
              <a:t>took them.</a:t>
            </a:r>
            <a:endParaRPr lang="en-US" altLang="zh-CN" sz="2800" b="1">
              <a:latin typeface="Times New Roman" panose="02020603050405020304" charset="0"/>
              <a:cs typeface="Times New Roman" panose="02020603050405020304" charset="0"/>
            </a:endParaRPr>
          </a:p>
        </p:txBody>
      </p:sp>
      <p:sp>
        <p:nvSpPr>
          <p:cNvPr id="22" name="文本框 21"/>
          <p:cNvSpPr txBox="1"/>
          <p:nvPr/>
        </p:nvSpPr>
        <p:spPr>
          <a:xfrm>
            <a:off x="5351780" y="2663190"/>
            <a:ext cx="5890260" cy="823595"/>
          </a:xfrm>
          <a:prstGeom prst="rect">
            <a:avLst/>
          </a:prstGeom>
          <a:noFill/>
        </p:spPr>
        <p:txBody>
          <a:bodyPr wrap="square" rtlCol="0">
            <a:spAutoFit/>
          </a:bodyPr>
          <a:p>
            <a:pPr>
              <a:lnSpc>
                <a:spcPct val="85000"/>
              </a:lnSpc>
              <a:spcBef>
                <a:spcPts val="0"/>
              </a:spcBef>
              <a:spcAft>
                <a:spcPts val="0"/>
              </a:spcAft>
            </a:pPr>
            <a:r>
              <a:rPr lang="en-US" altLang="zh-CN" sz="2800" b="1">
                <a:latin typeface="Times New Roman" panose="02020603050405020304" charset="0"/>
                <a:cs typeface="Times New Roman" panose="02020603050405020304" charset="0"/>
              </a:rPr>
              <a:t>She </a:t>
            </a:r>
            <a:r>
              <a:rPr lang="en-US" altLang="zh-CN" sz="2800" b="1">
                <a:solidFill>
                  <a:srgbClr val="FF0000"/>
                </a:solidFill>
                <a:latin typeface="Times New Roman" panose="02020603050405020304" charset="0"/>
                <a:cs typeface="Times New Roman" panose="02020603050405020304" charset="0"/>
              </a:rPr>
              <a:t>smiled</a:t>
            </a:r>
            <a:r>
              <a:rPr lang="en-US" altLang="zh-CN" sz="2800" b="1">
                <a:latin typeface="Times New Roman" panose="02020603050405020304" charset="0"/>
                <a:cs typeface="Times New Roman" panose="02020603050405020304" charset="0"/>
              </a:rPr>
              <a:t>, </a:t>
            </a:r>
            <a:r>
              <a:rPr lang="en-US" altLang="zh-CN" sz="2800" b="1">
                <a:solidFill>
                  <a:srgbClr val="FF0000"/>
                </a:solidFill>
                <a:latin typeface="Times New Roman" panose="02020603050405020304" charset="0"/>
                <a:cs typeface="Times New Roman" panose="02020603050405020304" charset="0"/>
              </a:rPr>
              <a:t>not a wicked-witch smile</a:t>
            </a:r>
            <a:r>
              <a:rPr lang="en-US" altLang="zh-CN" sz="2800" b="1">
                <a:latin typeface="Times New Roman" panose="02020603050405020304" charset="0"/>
                <a:cs typeface="Times New Roman" panose="02020603050405020304" charset="0"/>
              </a:rPr>
              <a:t>, like she was </a:t>
            </a:r>
            <a:r>
              <a:rPr lang="en-US" altLang="zh-CN" sz="2800" b="1">
                <a:solidFill>
                  <a:srgbClr val="FF0000"/>
                </a:solidFill>
                <a:latin typeface="Times New Roman" panose="02020603050405020304" charset="0"/>
                <a:cs typeface="Times New Roman" panose="02020603050405020304" charset="0"/>
              </a:rPr>
              <a:t>concerned</a:t>
            </a:r>
            <a:r>
              <a:rPr lang="en-US" altLang="zh-CN" sz="2800" b="1">
                <a:latin typeface="Times New Roman" panose="02020603050405020304" charset="0"/>
                <a:cs typeface="Times New Roman" panose="02020603050405020304" charset="0"/>
              </a:rPr>
              <a:t>.</a:t>
            </a:r>
            <a:endParaRPr lang="en-US" altLang="zh-CN" sz="2800" b="1">
              <a:latin typeface="Times New Roman" panose="02020603050405020304" charset="0"/>
              <a:cs typeface="Times New Roman" panose="02020603050405020304" charset="0"/>
            </a:endParaRPr>
          </a:p>
        </p:txBody>
      </p:sp>
      <p:sp>
        <p:nvSpPr>
          <p:cNvPr id="23" name="文本框 22"/>
          <p:cNvSpPr txBox="1"/>
          <p:nvPr/>
        </p:nvSpPr>
        <p:spPr>
          <a:xfrm>
            <a:off x="5351780" y="3511550"/>
            <a:ext cx="5986780" cy="1189355"/>
          </a:xfrm>
          <a:prstGeom prst="rect">
            <a:avLst/>
          </a:prstGeom>
          <a:noFill/>
        </p:spPr>
        <p:txBody>
          <a:bodyPr wrap="square" rtlCol="0">
            <a:spAutoFit/>
          </a:bodyPr>
          <a:p>
            <a:pPr>
              <a:lnSpc>
                <a:spcPct val="85000"/>
              </a:lnSpc>
              <a:spcBef>
                <a:spcPts val="0"/>
              </a:spcBef>
              <a:spcAft>
                <a:spcPts val="0"/>
              </a:spcAft>
            </a:pPr>
            <a:r>
              <a:rPr lang="en-US" altLang="zh-CN" sz="2800" b="1">
                <a:latin typeface="Times New Roman" panose="02020603050405020304" charset="0"/>
                <a:cs typeface="Times New Roman" panose="02020603050405020304" charset="0"/>
              </a:rPr>
              <a:t>She </a:t>
            </a:r>
            <a:r>
              <a:rPr lang="en-US" altLang="zh-CN" sz="2800" b="1">
                <a:solidFill>
                  <a:srgbClr val="FF0000"/>
                </a:solidFill>
                <a:latin typeface="Times New Roman" panose="02020603050405020304" charset="0"/>
                <a:cs typeface="Times New Roman" panose="02020603050405020304" charset="0"/>
              </a:rPr>
              <a:t>hurried</a:t>
            </a:r>
            <a:r>
              <a:rPr lang="en-US" altLang="zh-CN" sz="2800" b="1">
                <a:latin typeface="Times New Roman" panose="02020603050405020304" charset="0"/>
                <a:cs typeface="Times New Roman" panose="02020603050405020304" charset="0"/>
              </a:rPr>
              <a:t> into the kitchen and </a:t>
            </a:r>
            <a:endParaRPr lang="en-US" altLang="zh-CN" sz="2800" b="1">
              <a:latin typeface="Times New Roman" panose="02020603050405020304" charset="0"/>
              <a:cs typeface="Times New Roman" panose="02020603050405020304" charset="0"/>
            </a:endParaRPr>
          </a:p>
          <a:p>
            <a:pPr>
              <a:lnSpc>
                <a:spcPct val="85000"/>
              </a:lnSpc>
              <a:spcBef>
                <a:spcPts val="0"/>
              </a:spcBef>
              <a:spcAft>
                <a:spcPts val="0"/>
              </a:spcAft>
            </a:pPr>
            <a:r>
              <a:rPr lang="en-US" altLang="zh-CN" sz="2800" b="1">
                <a:latin typeface="Times New Roman" panose="02020603050405020304" charset="0"/>
                <a:cs typeface="Times New Roman" panose="02020603050405020304" charset="0"/>
              </a:rPr>
              <a:t>returned a moment later, </a:t>
            </a:r>
            <a:r>
              <a:rPr lang="en-US" altLang="zh-CN" sz="2800" b="1">
                <a:solidFill>
                  <a:srgbClr val="FF0000"/>
                </a:solidFill>
                <a:latin typeface="Times New Roman" panose="02020603050405020304" charset="0"/>
                <a:cs typeface="Times New Roman" panose="02020603050405020304" charset="0"/>
              </a:rPr>
              <a:t>handing</a:t>
            </a:r>
            <a:r>
              <a:rPr lang="en-US" altLang="zh-CN" sz="2800" b="1">
                <a:latin typeface="Times New Roman" panose="02020603050405020304" charset="0"/>
                <a:cs typeface="Times New Roman" panose="02020603050405020304" charset="0"/>
              </a:rPr>
              <a:t> me</a:t>
            </a:r>
            <a:endParaRPr lang="en-US" altLang="zh-CN" sz="2800" b="1">
              <a:latin typeface="Times New Roman" panose="02020603050405020304" charset="0"/>
              <a:cs typeface="Times New Roman" panose="02020603050405020304" charset="0"/>
            </a:endParaRPr>
          </a:p>
          <a:p>
            <a:pPr>
              <a:lnSpc>
                <a:spcPct val="85000"/>
              </a:lnSpc>
              <a:spcBef>
                <a:spcPts val="0"/>
              </a:spcBef>
              <a:spcAft>
                <a:spcPts val="0"/>
              </a:spcAft>
            </a:pPr>
            <a:r>
              <a:rPr lang="en-US" altLang="zh-CN" sz="2800" b="1">
                <a:latin typeface="Times New Roman" panose="02020603050405020304" charset="0"/>
                <a:cs typeface="Times New Roman" panose="02020603050405020304" charset="0"/>
              </a:rPr>
              <a:t>a cup of hot tea.</a:t>
            </a:r>
            <a:endParaRPr lang="en-US" altLang="zh-CN" sz="2800" b="1">
              <a:latin typeface="Times New Roman" panose="02020603050405020304" charset="0"/>
              <a:cs typeface="Times New Roman" panose="02020603050405020304" charset="0"/>
            </a:endParaRPr>
          </a:p>
        </p:txBody>
      </p:sp>
      <p:sp>
        <p:nvSpPr>
          <p:cNvPr id="24" name="文本框 23"/>
          <p:cNvSpPr txBox="1"/>
          <p:nvPr/>
        </p:nvSpPr>
        <p:spPr>
          <a:xfrm>
            <a:off x="5295265" y="4752340"/>
            <a:ext cx="5946775" cy="457200"/>
          </a:xfrm>
          <a:prstGeom prst="rect">
            <a:avLst/>
          </a:prstGeom>
          <a:noFill/>
        </p:spPr>
        <p:txBody>
          <a:bodyPr wrap="square" rtlCol="0">
            <a:spAutoFit/>
          </a:bodyPr>
          <a:p>
            <a:pPr>
              <a:lnSpc>
                <a:spcPct val="85000"/>
              </a:lnSpc>
              <a:spcBef>
                <a:spcPts val="0"/>
              </a:spcBef>
              <a:spcAft>
                <a:spcPts val="0"/>
              </a:spcAft>
            </a:pPr>
            <a:r>
              <a:rPr lang="en-US" altLang="zh-CN" sz="2800" b="1">
                <a:latin typeface="Times New Roman" panose="02020603050405020304" charset="0"/>
                <a:cs typeface="Times New Roman" panose="02020603050405020304" charset="0"/>
              </a:rPr>
              <a:t>She sat down across from me, </a:t>
            </a:r>
            <a:r>
              <a:rPr lang="en-US" altLang="zh-CN" sz="2800" b="1">
                <a:solidFill>
                  <a:srgbClr val="FF0000"/>
                </a:solidFill>
                <a:latin typeface="Times New Roman" panose="02020603050405020304" charset="0"/>
                <a:cs typeface="Times New Roman" panose="02020603050405020304" charset="0"/>
              </a:rPr>
              <a:t>smiling</a:t>
            </a:r>
            <a:r>
              <a:rPr lang="en-US" altLang="zh-CN" sz="2800" b="1">
                <a:latin typeface="Times New Roman" panose="02020603050405020304" charset="0"/>
                <a:cs typeface="Times New Roman" panose="02020603050405020304" charset="0"/>
              </a:rPr>
              <a:t>.</a:t>
            </a:r>
            <a:endParaRPr lang="en-US" altLang="zh-CN" sz="2800" b="1">
              <a:latin typeface="Times New Roman" panose="02020603050405020304" charset="0"/>
              <a:cs typeface="Times New Roman" panose="02020603050405020304" charset="0"/>
            </a:endParaRPr>
          </a:p>
        </p:txBody>
      </p:sp>
      <p:sp>
        <p:nvSpPr>
          <p:cNvPr id="25" name="文本框 24"/>
          <p:cNvSpPr txBox="1"/>
          <p:nvPr/>
        </p:nvSpPr>
        <p:spPr>
          <a:xfrm>
            <a:off x="5485765" y="5260975"/>
            <a:ext cx="2056130" cy="457200"/>
          </a:xfrm>
          <a:prstGeom prst="rect">
            <a:avLst/>
          </a:prstGeom>
          <a:noFill/>
        </p:spPr>
        <p:txBody>
          <a:bodyPr wrap="square" rtlCol="0">
            <a:spAutoFit/>
          </a:bodyPr>
          <a:p>
            <a:pPr>
              <a:lnSpc>
                <a:spcPct val="85000"/>
              </a:lnSpc>
              <a:spcBef>
                <a:spcPts val="0"/>
              </a:spcBef>
              <a:spcAft>
                <a:spcPts val="0"/>
              </a:spcAft>
            </a:pPr>
            <a:r>
              <a:rPr lang="en-US" altLang="zh-CN" sz="2800" b="1">
                <a:latin typeface="Times New Roman" panose="02020603050405020304" charset="0"/>
                <a:cs typeface="Times New Roman" panose="02020603050405020304" charset="0"/>
              </a:rPr>
              <a:t>+ </a:t>
            </a:r>
            <a:r>
              <a:rPr lang="zh-CN" altLang="en-US" sz="2800" b="1">
                <a:latin typeface="Times New Roman" panose="02020603050405020304" charset="0"/>
                <a:cs typeface="Times New Roman" panose="02020603050405020304" charset="0"/>
              </a:rPr>
              <a:t>语言描写</a:t>
            </a:r>
            <a:endParaRPr lang="zh-CN" altLang="en-US" sz="2800" b="1">
              <a:latin typeface="Times New Roman" panose="02020603050405020304" charset="0"/>
              <a:cs typeface="Times New Roman" panose="02020603050405020304" charset="0"/>
            </a:endParaRPr>
          </a:p>
        </p:txBody>
      </p:sp>
      <p:sp>
        <p:nvSpPr>
          <p:cNvPr id="35" name="文本框 34"/>
          <p:cNvSpPr txBox="1"/>
          <p:nvPr/>
        </p:nvSpPr>
        <p:spPr>
          <a:xfrm>
            <a:off x="1236980" y="5950585"/>
            <a:ext cx="10004425" cy="607695"/>
          </a:xfrm>
          <a:prstGeom prst="rect">
            <a:avLst/>
          </a:prstGeom>
          <a:solidFill>
            <a:schemeClr val="accent4">
              <a:lumMod val="40000"/>
              <a:lumOff val="60000"/>
            </a:schemeClr>
          </a:solidFill>
        </p:spPr>
        <p:txBody>
          <a:bodyPr wrap="square" rtlCol="0" anchor="ctr" anchorCtr="0">
            <a:spAutoFit/>
          </a:bodyPr>
          <a:p>
            <a:pPr fontAlgn="ctr">
              <a:lnSpc>
                <a:spcPct val="120000"/>
              </a:lnSpc>
            </a:pPr>
            <a:r>
              <a:rPr lang="en-US" altLang="zh-CN" sz="2800" dirty="0">
                <a:solidFill>
                  <a:srgbClr val="0707CB"/>
                </a:solidFill>
                <a:latin typeface="Arial Black" panose="020B0A04020102020204" charset="0"/>
                <a:cs typeface="Arial Black" panose="020B0A04020102020204" charset="0"/>
              </a:rPr>
              <a:t>What can we learn from the author’s experience? </a:t>
            </a:r>
            <a:endParaRPr lang="en-US" altLang="zh-CN" sz="2800" dirty="0">
              <a:solidFill>
                <a:srgbClr val="0707CB"/>
              </a:solidFill>
              <a:latin typeface="Arial Black" panose="020B0A04020102020204" charset="0"/>
              <a:cs typeface="Arial Black" panose="020B0A040201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P spid="5" grpId="0"/>
      <p:bldP spid="6" grpId="0"/>
      <p:bldP spid="35" grpId="0" bldLvl="0" animBg="1"/>
    </p:bldLst>
  </p:timing>
</p:sld>
</file>

<file path=ppt/tags/tag1.xml><?xml version="1.0" encoding="utf-8"?>
<p:tagLst xmlns:p="http://schemas.openxmlformats.org/presentationml/2006/main">
  <p:tag name="KSO_WM_UNIT_TABLE_BEAUTIFY" val="smartTable{9f66ec5f-6156-4b88-87f9-be0c944d8dac}"/>
  <p:tag name="TABLE_ENDDRAG_ORIGIN_RECT" val="784*395"/>
  <p:tag name="TABLE_ENDDRAG_RECT" val="99*55*784*395"/>
</p:tagLst>
</file>

<file path=ppt/tags/tag10.xml><?xml version="1.0" encoding="utf-8"?>
<p:tagLst xmlns:p="http://schemas.openxmlformats.org/presentationml/2006/main">
  <p:tag name="KSO_WM_FULL_TEXT_BEAUTIFY_COPY_ID" val="76823"/>
</p:tagLst>
</file>

<file path=ppt/tags/tag11.xml><?xml version="1.0" encoding="utf-8"?>
<p:tagLst xmlns:p="http://schemas.openxmlformats.org/presentationml/2006/main">
  <p:tag name="KSO_WM_FULL_TEXT_BEAUTIFY_COPY_ID" val="76809"/>
</p:tagLst>
</file>

<file path=ppt/tags/tag12.xml><?xml version="1.0" encoding="utf-8"?>
<p:tagLst xmlns:p="http://schemas.openxmlformats.org/presentationml/2006/main">
  <p:tag name="KSO_WM_FULL_TEXT_BEAUTIFY_COPY_ID" val="76804"/>
</p:tagLst>
</file>

<file path=ppt/tags/tag13.xml><?xml version="1.0" encoding="utf-8"?>
<p:tagLst xmlns:p="http://schemas.openxmlformats.org/presentationml/2006/main">
  <p:tag name="KSO_WM_FULL_TEXT_BEAUTIFY_COPY_ID" val="76811"/>
</p:tagLst>
</file>

<file path=ppt/tags/tag14.xml><?xml version="1.0" encoding="utf-8"?>
<p:tagLst xmlns:p="http://schemas.openxmlformats.org/presentationml/2006/main">
  <p:tag name="KSO_WM_FULL_TEXT_BEAUTIFY_COPY_ID" val="76802"/>
</p:tagLst>
</file>

<file path=ppt/tags/tag15.xml><?xml version="1.0" encoding="utf-8"?>
<p:tagLst xmlns:p="http://schemas.openxmlformats.org/presentationml/2006/main">
  <p:tag name="KSO_WM_FULL_TEXT_BEAUTIFY_COPY_ID" val="76802"/>
</p:tagLst>
</file>

<file path=ppt/tags/tag16.xml><?xml version="1.0" encoding="utf-8"?>
<p:tagLst xmlns:p="http://schemas.openxmlformats.org/presentationml/2006/main">
  <p:tag name="KSO_WM_FULL_TEXT_BEAUTIFY_COPY_ID" val="76806"/>
</p:tagLst>
</file>

<file path=ppt/tags/tag17.xml><?xml version="1.0" encoding="utf-8"?>
<p:tagLst xmlns:p="http://schemas.openxmlformats.org/presentationml/2006/main">
  <p:tag name="KSO_WM_FULL_TEXT_BEAUTIFY_COPY_ID" val="76811"/>
</p:tagLst>
</file>

<file path=ppt/tags/tag18.xml><?xml version="1.0" encoding="utf-8"?>
<p:tagLst xmlns:p="http://schemas.openxmlformats.org/presentationml/2006/main">
  <p:tag name="KSO_WM_FULL_TEXT_BEAUTIFY_COPY_ID" val="76820"/>
</p:tagLst>
</file>

<file path=ppt/tags/tag19.xml><?xml version="1.0" encoding="utf-8"?>
<p:tagLst xmlns:p="http://schemas.openxmlformats.org/presentationml/2006/main">
  <p:tag name="KSO_WM_FULL_TEXT_BEAUTIFY_COPY_ID" val="76821"/>
</p:tagLst>
</file>

<file path=ppt/tags/tag2.xml><?xml version="1.0" encoding="utf-8"?>
<p:tagLst xmlns:p="http://schemas.openxmlformats.org/presentationml/2006/main">
  <p:tag name="KSO_WM_FULL_TEXT_BEAUTIFY_COPY_ID" val="76810"/>
</p:tagLst>
</file>

<file path=ppt/tags/tag20.xml><?xml version="1.0" encoding="utf-8"?>
<p:tagLst xmlns:p="http://schemas.openxmlformats.org/presentationml/2006/main">
  <p:tag name="KSO_WM_FULL_TEXT_BEAUTIFY_COPY_ID" val="76822"/>
</p:tagLst>
</file>

<file path=ppt/tags/tag21.xml><?xml version="1.0" encoding="utf-8"?>
<p:tagLst xmlns:p="http://schemas.openxmlformats.org/presentationml/2006/main">
  <p:tag name="KSO_WM_FULL_TEXT_BEAUTIFY_COPY_ID" val="76802"/>
</p:tagLst>
</file>

<file path=ppt/tags/tag22.xml><?xml version="1.0" encoding="utf-8"?>
<p:tagLst xmlns:p="http://schemas.openxmlformats.org/presentationml/2006/main">
  <p:tag name="KSO_WM_FULL_TEXT_BEAUTIFY_COPY_ID" val="76802"/>
</p:tagLst>
</file>

<file path=ppt/tags/tag23.xml><?xml version="1.0" encoding="utf-8"?>
<p:tagLst xmlns:p="http://schemas.openxmlformats.org/presentationml/2006/main">
  <p:tag name="KSO_WM_FULL_TEXT_BEAUTIFY_COPY_ID" val="76802"/>
</p:tagLst>
</file>

<file path=ppt/tags/tag24.xml><?xml version="1.0" encoding="utf-8"?>
<p:tagLst xmlns:p="http://schemas.openxmlformats.org/presentationml/2006/main">
  <p:tag name="KSO_WM_FULL_TEXT_BEAUTIFY_COPY_ID" val="76806"/>
</p:tagLst>
</file>

<file path=ppt/tags/tag25.xml><?xml version="1.0" encoding="utf-8"?>
<p:tagLst xmlns:p="http://schemas.openxmlformats.org/presentationml/2006/main">
  <p:tag name="KSO_WM_FULL_TEXT_BEAUTIFY_COPY_ID" val="76820"/>
</p:tagLst>
</file>

<file path=ppt/tags/tag26.xml><?xml version="1.0" encoding="utf-8"?>
<p:tagLst xmlns:p="http://schemas.openxmlformats.org/presentationml/2006/main">
  <p:tag name="KSO_WM_FULL_TEXT_BEAUTIFY_COPY_ID" val="76821"/>
</p:tagLst>
</file>

<file path=ppt/tags/tag27.xml><?xml version="1.0" encoding="utf-8"?>
<p:tagLst xmlns:p="http://schemas.openxmlformats.org/presentationml/2006/main">
  <p:tag name="KSO_WM_FULL_TEXT_BEAUTIFY_COPY_ID" val="76822"/>
</p:tagLst>
</file>

<file path=ppt/tags/tag28.xml><?xml version="1.0" encoding="utf-8"?>
<p:tagLst xmlns:p="http://schemas.openxmlformats.org/presentationml/2006/main">
  <p:tag name="KSO_WM_FULL_TEXT_BEAUTIFY_COPY_ID" val="76802"/>
</p:tagLst>
</file>

<file path=ppt/tags/tag29.xml><?xml version="1.0" encoding="utf-8"?>
<p:tagLst xmlns:p="http://schemas.openxmlformats.org/presentationml/2006/main">
  <p:tag name="KSO_WM_FULL_TEXT_BEAUTIFY_COPY_ID" val="76814"/>
</p:tagLst>
</file>

<file path=ppt/tags/tag3.xml><?xml version="1.0" encoding="utf-8"?>
<p:tagLst xmlns:p="http://schemas.openxmlformats.org/presentationml/2006/main">
  <p:tag name="KSO_WM_FULL_TEXT_BEAUTIFY_COPY_ID" val="76820"/>
</p:tagLst>
</file>

<file path=ppt/tags/tag30.xml><?xml version="1.0" encoding="utf-8"?>
<p:tagLst xmlns:p="http://schemas.openxmlformats.org/presentationml/2006/main">
  <p:tag name="KSO_WM_FULL_TEXT_BEAUTIFY_COPY_ID" val="76815"/>
</p:tagLst>
</file>

<file path=ppt/tags/tag31.xml><?xml version="1.0" encoding="utf-8"?>
<p:tagLst xmlns:p="http://schemas.openxmlformats.org/presentationml/2006/main">
  <p:tag name="KSO_WM_FULL_TEXT_BEAUTIFY_COPY_ID" val="76823"/>
</p:tagLst>
</file>

<file path=ppt/tags/tag32.xml><?xml version="1.0" encoding="utf-8"?>
<p:tagLst xmlns:p="http://schemas.openxmlformats.org/presentationml/2006/main">
  <p:tag name="KSO_WM_FULL_TEXT_BEAUTIFY_COPY_ID" val="76804"/>
</p:tagLst>
</file>

<file path=ppt/tags/tag33.xml><?xml version="1.0" encoding="utf-8"?>
<p:tagLst xmlns:p="http://schemas.openxmlformats.org/presentationml/2006/main">
  <p:tag name="KSO_WM_FULL_TEXT_BEAUTIFY_COPY_ID" val="76802"/>
</p:tagLst>
</file>

<file path=ppt/tags/tag34.xml><?xml version="1.0" encoding="utf-8"?>
<p:tagLst xmlns:p="http://schemas.openxmlformats.org/presentationml/2006/main">
  <p:tag name="KSO_WM_FULL_TEXT_BEAUTIFY_COPY_ID" val="76806"/>
</p:tagLst>
</file>

<file path=ppt/tags/tag35.xml><?xml version="1.0" encoding="utf-8"?>
<p:tagLst xmlns:p="http://schemas.openxmlformats.org/presentationml/2006/main">
  <p:tag name="KSO_WM_FULL_TEXT_BEAUTIFY_COPY_ID" val="76804"/>
</p:tagLst>
</file>

<file path=ppt/tags/tag36.xml><?xml version="1.0" encoding="utf-8"?>
<p:tagLst xmlns:p="http://schemas.openxmlformats.org/presentationml/2006/main">
  <p:tag name="KSO_WM_FULL_TEXT_BEAUTIFY_COPY_ID" val="76807"/>
</p:tagLst>
</file>

<file path=ppt/tags/tag37.xml><?xml version="1.0" encoding="utf-8"?>
<p:tagLst xmlns:p="http://schemas.openxmlformats.org/presentationml/2006/main">
  <p:tag name="KSO_WM_FULL_TEXT_BEAUTIFY_COPY_ID" val="76814"/>
</p:tagLst>
</file>

<file path=ppt/tags/tag38.xml><?xml version="1.0" encoding="utf-8"?>
<p:tagLst xmlns:p="http://schemas.openxmlformats.org/presentationml/2006/main">
  <p:tag name="KSO_WM_FULL_TEXT_BEAUTIFY_COPY_ID" val="76815"/>
</p:tagLst>
</file>

<file path=ppt/tags/tag39.xml><?xml version="1.0" encoding="utf-8"?>
<p:tagLst xmlns:p="http://schemas.openxmlformats.org/presentationml/2006/main">
  <p:tag name="KSO_WM_FULL_TEXT_BEAUTIFY_COPY_ID" val="76823"/>
</p:tagLst>
</file>

<file path=ppt/tags/tag4.xml><?xml version="1.0" encoding="utf-8"?>
<p:tagLst xmlns:p="http://schemas.openxmlformats.org/presentationml/2006/main">
  <p:tag name="KSO_WM_FULL_TEXT_BEAUTIFY_COPY_ID" val="76821"/>
</p:tagLst>
</file>

<file path=ppt/tags/tag40.xml><?xml version="1.0" encoding="utf-8"?>
<p:tagLst xmlns:p="http://schemas.openxmlformats.org/presentationml/2006/main">
  <p:tag name="KSO_WM_FULL_TEXT_BEAUTIFY_COPY_ID" val="76804"/>
</p:tagLst>
</file>

<file path=ppt/tags/tag41.xml><?xml version="1.0" encoding="utf-8"?>
<p:tagLst xmlns:p="http://schemas.openxmlformats.org/presentationml/2006/main">
  <p:tag name="KSO_WM_FULL_TEXT_BEAUTIFY_COPY_ID" val="76804"/>
</p:tagLst>
</file>

<file path=ppt/tags/tag42.xml><?xml version="1.0" encoding="utf-8"?>
<p:tagLst xmlns:p="http://schemas.openxmlformats.org/presentationml/2006/main">
  <p:tag name="KSO_WM_FULL_TEXT_BEAUTIFY_COPY_ID" val="76804"/>
</p:tagLst>
</file>

<file path=ppt/tags/tag43.xml><?xml version="1.0" encoding="utf-8"?>
<p:tagLst xmlns:p="http://schemas.openxmlformats.org/presentationml/2006/main">
  <p:tag name="KSO_WM_FULL_TEXT_BEAUTIFY_COPY_ID" val="76807"/>
</p:tagLst>
</file>

<file path=ppt/tags/tag44.xml><?xml version="1.0" encoding="utf-8"?>
<p:tagLst xmlns:p="http://schemas.openxmlformats.org/presentationml/2006/main">
  <p:tag name="KSO_WM_UNIT_PLACING_PICTURE_USER_VIEWPORT" val="{&quot;height&quot;:9180,&quot;width&quot;:12288}"/>
  <p:tag name="REFSHAPE" val="537400084"/>
</p:tagLst>
</file>

<file path=ppt/tags/tag5.xml><?xml version="1.0" encoding="utf-8"?>
<p:tagLst xmlns:p="http://schemas.openxmlformats.org/presentationml/2006/main">
  <p:tag name="KSO_WM_FULL_TEXT_BEAUTIFY_COPY_ID" val="76822"/>
</p:tagLst>
</file>

<file path=ppt/tags/tag6.xml><?xml version="1.0" encoding="utf-8"?>
<p:tagLst xmlns:p="http://schemas.openxmlformats.org/presentationml/2006/main">
  <p:tag name="KSO_WM_FULL_TEXT_BEAUTIFY_COPY_ID" val="76804"/>
</p:tagLst>
</file>

<file path=ppt/tags/tag7.xml><?xml version="1.0" encoding="utf-8"?>
<p:tagLst xmlns:p="http://schemas.openxmlformats.org/presentationml/2006/main">
  <p:tag name="KSO_WM_FULL_TEXT_BEAUTIFY_COPY_ID" val="76807"/>
</p:tagLst>
</file>

<file path=ppt/tags/tag8.xml><?xml version="1.0" encoding="utf-8"?>
<p:tagLst xmlns:p="http://schemas.openxmlformats.org/presentationml/2006/main">
  <p:tag name="KSO_WM_FULL_TEXT_BEAUTIFY_COPY_ID" val="76814"/>
</p:tagLst>
</file>

<file path=ppt/tags/tag9.xml><?xml version="1.0" encoding="utf-8"?>
<p:tagLst xmlns:p="http://schemas.openxmlformats.org/presentationml/2006/main">
  <p:tag name="KSO_WM_FULL_TEXT_BEAUTIFY_COPY_ID" val="768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16832</Words>
  <Application>WPS 演示</Application>
  <PresentationFormat>宽屏</PresentationFormat>
  <Paragraphs>336</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宋体</vt:lpstr>
      <vt:lpstr>Wingdings</vt:lpstr>
      <vt:lpstr>Times New Roman</vt:lpstr>
      <vt:lpstr>Copperplate Gothic Light</vt:lpstr>
      <vt:lpstr>Segoe Print</vt:lpstr>
      <vt:lpstr>Tahoma</vt:lpstr>
      <vt:lpstr>Arial Black</vt:lpstr>
      <vt:lpstr>Arial Narrow</vt:lpstr>
      <vt:lpstr>Calibri</vt:lpstr>
      <vt:lpstr>楷体</vt:lpstr>
      <vt:lpstr>微软雅黑</vt:lpstr>
      <vt:lpstr>Wingdings</vt:lpstr>
      <vt:lpstr>华文宋体</vt:lpstr>
      <vt:lpstr>Arial Unicode MS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ttthinker</dc:creator>
  <cp:lastModifiedBy>Administrator</cp:lastModifiedBy>
  <cp:revision>170</cp:revision>
  <dcterms:created xsi:type="dcterms:W3CDTF">2021-05-07T07:07:00Z</dcterms:created>
  <dcterms:modified xsi:type="dcterms:W3CDTF">2021-06-04T02:34:46Z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A75B169F55FB45DA903CF09E8893315A</vt:lpwstr>
  </property>
  <property fmtid="{D5CDD505-2E9C-101B-9397-08002B2CF9AE}" pid="3" name="KSOProductBuildVer">
    <vt:lpwstr>2052-11.1.0.10495</vt:lpwstr>
  </property>
</Properties>
</file>