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060" y="315595"/>
            <a:ext cx="11855450" cy="6250940"/>
          </a:xfrm>
        </p:spPr>
        <p:txBody>
          <a:bodyPr/>
          <a:p>
            <a:pPr algn="l" fontAlgn="auto">
              <a:lnSpc>
                <a:spcPct val="140000"/>
              </a:lnSpc>
            </a:pPr>
            <a:r>
              <a:rPr lang="zh-CN" altLang="en-US" sz="4800" b="1">
                <a:solidFill>
                  <a:srgbClr val="0B5FD1"/>
                </a:solidFill>
              </a:rPr>
              <a:t>10.①跟斤儿既是作者小时候的玩伴，又是作者女儿小时候的玩伴，是村子里所有孩子的玩伴。</a:t>
            </a:r>
            <a:r>
              <a:rPr lang="zh-CN" altLang="en-US" sz="4800" b="1">
                <a:solidFill>
                  <a:srgbClr val="FF0000"/>
                </a:solidFill>
              </a:rPr>
              <a:t>（表层）</a:t>
            </a:r>
            <a:endParaRPr lang="zh-CN" altLang="en-US" sz="4800" b="1">
              <a:solidFill>
                <a:srgbClr val="0B5FD1"/>
              </a:solidFill>
            </a:endParaRPr>
          </a:p>
          <a:p>
            <a:pPr algn="l" fontAlgn="auto">
              <a:lnSpc>
                <a:spcPct val="140000"/>
              </a:lnSpc>
            </a:pPr>
            <a:r>
              <a:rPr lang="zh-CN" altLang="en-US" sz="4800" b="1">
                <a:solidFill>
                  <a:srgbClr val="0B5FD1"/>
                </a:solidFill>
              </a:rPr>
              <a:t>②跟斤儿有着孩童一般的嬉皮笑脸和美好品质，如率真有趣，真诚热心。</a:t>
            </a:r>
            <a:r>
              <a:rPr lang="zh-CN" altLang="en-US" sz="4800" b="1">
                <a:solidFill>
                  <a:srgbClr val="FF0000"/>
                </a:solidFill>
              </a:rPr>
              <a:t>（内在）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69850"/>
            <a:ext cx="12025630" cy="6788785"/>
          </a:xfrm>
        </p:spPr>
        <p:txBody>
          <a:bodyPr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5400" b="1">
                <a:solidFill>
                  <a:srgbClr val="0B5FD1"/>
                </a:solidFill>
              </a:rPr>
              <a:t>11.①直接描述当事人的话语给人以身临其境之感，</a:t>
            </a:r>
            <a:r>
              <a:rPr lang="zh-CN" altLang="en-US" sz="5400" b="1">
                <a:solidFill>
                  <a:srgbClr val="FF0000"/>
                </a:solidFill>
              </a:rPr>
              <a:t>增强现场感和情境感</a:t>
            </a:r>
            <a:r>
              <a:rPr lang="zh-CN" altLang="en-US" sz="5400" b="1">
                <a:solidFill>
                  <a:srgbClr val="0B5FD1"/>
                </a:solidFill>
              </a:rPr>
              <a:t>。</a:t>
            </a:r>
            <a:endParaRPr lang="zh-CN" altLang="en-US" sz="5400" b="1">
              <a:solidFill>
                <a:srgbClr val="0B5FD1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5400" b="1">
                <a:solidFill>
                  <a:srgbClr val="0B5FD1"/>
                </a:solidFill>
              </a:rPr>
              <a:t>②与上下文所出现的其他对当事人话语的描述</a:t>
            </a:r>
            <a:r>
              <a:rPr lang="zh-CN" altLang="en-US" sz="5400" b="1">
                <a:solidFill>
                  <a:srgbClr val="FF0000"/>
                </a:solidFill>
              </a:rPr>
              <a:t>互为勾连</a:t>
            </a:r>
            <a:r>
              <a:rPr lang="zh-CN" altLang="en-US" sz="5400" b="1">
                <a:solidFill>
                  <a:srgbClr val="0B5FD1"/>
                </a:solidFill>
              </a:rPr>
              <a:t>，使得</a:t>
            </a:r>
            <a:r>
              <a:rPr lang="zh-CN" altLang="en-US" sz="5400" b="1">
                <a:solidFill>
                  <a:srgbClr val="FF0000"/>
                </a:solidFill>
              </a:rPr>
              <a:t>叙述方式</a:t>
            </a:r>
            <a:r>
              <a:rPr lang="zh-CN" altLang="en-US" sz="5400" b="1">
                <a:solidFill>
                  <a:srgbClr val="0B5FD1"/>
                </a:solidFill>
              </a:rPr>
              <a:t>显得</a:t>
            </a:r>
            <a:r>
              <a:rPr lang="zh-CN" altLang="en-US" sz="5400" b="1">
                <a:solidFill>
                  <a:srgbClr val="FF0000"/>
                </a:solidFill>
              </a:rPr>
              <a:t>灵活多变。</a:t>
            </a:r>
            <a:endParaRPr lang="zh-CN" altLang="en-US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685" y="71755"/>
            <a:ext cx="11887835" cy="666877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4400" b="1">
                <a:solidFill>
                  <a:srgbClr val="0B5FD1"/>
                </a:solidFill>
              </a:rPr>
              <a:t>12.①</a:t>
            </a:r>
            <a:r>
              <a:rPr lang="zh-CN" altLang="en-US" sz="4400" b="1">
                <a:solidFill>
                  <a:srgbClr val="FF0000"/>
                </a:solidFill>
              </a:rPr>
              <a:t>丰富人物形象</a:t>
            </a:r>
            <a:r>
              <a:rPr lang="zh-CN" altLang="en-US" sz="4400" b="1">
                <a:solidFill>
                  <a:srgbClr val="0B5FD1"/>
                </a:solidFill>
              </a:rPr>
              <a:t>，跟斤儿的有爱、有责任担当等在对蛮子具体经历的叙述中得以体现。</a:t>
            </a:r>
            <a:endParaRPr lang="zh-CN" altLang="en-US" sz="4400" b="1">
              <a:solidFill>
                <a:srgbClr val="0B5FD1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4400" b="1">
                <a:solidFill>
                  <a:srgbClr val="0B5FD1"/>
                </a:solidFill>
              </a:rPr>
              <a:t>②</a:t>
            </a:r>
            <a:r>
              <a:rPr lang="zh-CN" altLang="en-US" sz="4400" b="1">
                <a:solidFill>
                  <a:srgbClr val="FF0000"/>
                </a:solidFill>
              </a:rPr>
              <a:t>为下文故事情节的发展做铺垫</a:t>
            </a:r>
            <a:r>
              <a:rPr lang="zh-CN" altLang="en-US" sz="4400" b="1">
                <a:solidFill>
                  <a:srgbClr val="0B5FD1"/>
                </a:solidFill>
              </a:rPr>
              <a:t>，正是蛮子的疯病和养家糊口的重任使得跟斤儿日夜劳作，不幸遭遇车祸。</a:t>
            </a:r>
            <a:endParaRPr lang="zh-CN" altLang="en-US" sz="4400" b="1">
              <a:solidFill>
                <a:srgbClr val="0B5FD1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4400" b="1">
                <a:solidFill>
                  <a:srgbClr val="0B5FD1"/>
                </a:solidFill>
              </a:rPr>
              <a:t>③</a:t>
            </a:r>
            <a:r>
              <a:rPr lang="zh-CN" altLang="en-US" sz="4400" b="1">
                <a:solidFill>
                  <a:srgbClr val="FF0000"/>
                </a:solidFill>
              </a:rPr>
              <a:t>突显小说的悲剧意味</a:t>
            </a:r>
            <a:r>
              <a:rPr lang="zh-CN" altLang="en-US" sz="4400" b="1">
                <a:solidFill>
                  <a:srgbClr val="0B5FD1"/>
                </a:solidFill>
              </a:rPr>
              <a:t>，表现了跟斤儿和蛮子生活的艰辛和不易。</a:t>
            </a:r>
            <a:endParaRPr lang="zh-CN" altLang="en-US" sz="4400" b="1">
              <a:solidFill>
                <a:srgbClr val="0B5FD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70" y="81280"/>
            <a:ext cx="11961495" cy="6521450"/>
          </a:xfrm>
        </p:spPr>
        <p:txBody>
          <a:bodyPr>
            <a:normAutofit fontScale="90000"/>
          </a:bodyPr>
          <a:p>
            <a:pPr marL="0" indent="0" fontAlgn="auto">
              <a:lnSpc>
                <a:spcPts val="7660"/>
              </a:lnSpc>
              <a:buNone/>
            </a:pPr>
            <a:r>
              <a:rPr lang="zh-CN" altLang="en-US" sz="4800" b="1">
                <a:solidFill>
                  <a:srgbClr val="0B5FD1"/>
                </a:solidFill>
              </a:rPr>
              <a:t>13.①</a:t>
            </a:r>
            <a:r>
              <a:rPr lang="zh-CN" altLang="en-US" sz="4800" b="1">
                <a:solidFill>
                  <a:srgbClr val="FF0000"/>
                </a:solidFill>
              </a:rPr>
              <a:t>由回忆转入现实</a:t>
            </a:r>
            <a:r>
              <a:rPr lang="zh-CN" altLang="en-US" sz="4800" b="1">
                <a:solidFill>
                  <a:srgbClr val="0B5FD1"/>
                </a:solidFill>
              </a:rPr>
              <a:t>，突出跟斤儿已离世的事实。</a:t>
            </a:r>
            <a:endParaRPr lang="zh-CN" altLang="en-US" sz="4800" b="1">
              <a:solidFill>
                <a:srgbClr val="0B5FD1"/>
              </a:solidFill>
            </a:endParaRPr>
          </a:p>
          <a:p>
            <a:pPr marL="0" indent="0" fontAlgn="auto">
              <a:lnSpc>
                <a:spcPts val="7660"/>
              </a:lnSpc>
              <a:buNone/>
            </a:pPr>
            <a:r>
              <a:rPr lang="zh-CN" altLang="en-US" sz="4800" b="1">
                <a:solidFill>
                  <a:srgbClr val="0B5FD1"/>
                </a:solidFill>
              </a:rPr>
              <a:t>②直接点明此时的申村是荒凉冷寂空旷的，</a:t>
            </a:r>
            <a:r>
              <a:rPr lang="zh-CN" altLang="en-US" sz="4800" b="1">
                <a:solidFill>
                  <a:srgbClr val="FF0000"/>
                </a:solidFill>
              </a:rPr>
              <a:t>与上文</a:t>
            </a:r>
            <a:r>
              <a:rPr lang="zh-CN" altLang="en-US" sz="4800" b="1">
                <a:solidFill>
                  <a:srgbClr val="0B5FD1"/>
                </a:solidFill>
              </a:rPr>
              <a:t>有跟斤儿的申村是生动热闹的</a:t>
            </a:r>
            <a:r>
              <a:rPr lang="zh-CN" altLang="en-US" sz="4800" b="1">
                <a:solidFill>
                  <a:srgbClr val="FF0000"/>
                </a:solidFill>
              </a:rPr>
              <a:t>形成鲜明对比。</a:t>
            </a:r>
            <a:endParaRPr lang="zh-CN" altLang="en-US" sz="4800" b="1">
              <a:solidFill>
                <a:srgbClr val="FF0000"/>
              </a:solidFill>
            </a:endParaRPr>
          </a:p>
          <a:p>
            <a:pPr marL="0" indent="0" fontAlgn="auto">
              <a:lnSpc>
                <a:spcPts val="7660"/>
              </a:lnSpc>
              <a:buNone/>
            </a:pPr>
            <a:r>
              <a:rPr lang="zh-CN" altLang="en-US" sz="4800" b="1">
                <a:solidFill>
                  <a:srgbClr val="0B5FD1"/>
                </a:solidFill>
              </a:rPr>
              <a:t>③</a:t>
            </a:r>
            <a:r>
              <a:rPr lang="zh-CN" altLang="en-US" sz="4800" b="1">
                <a:solidFill>
                  <a:srgbClr val="FF0000"/>
                </a:solidFill>
              </a:rPr>
              <a:t>表现作者</a:t>
            </a:r>
            <a:r>
              <a:rPr lang="zh-CN" altLang="en-US" sz="4800" b="1">
                <a:solidFill>
                  <a:srgbClr val="0B5FD1"/>
                </a:solidFill>
              </a:rPr>
              <a:t>对跟斤儿离世和乡村变得荒凉冷寂空旷的</a:t>
            </a:r>
            <a:r>
              <a:rPr lang="zh-CN" altLang="en-US" sz="4800" b="1">
                <a:solidFill>
                  <a:srgbClr val="FF0000"/>
                </a:solidFill>
              </a:rPr>
              <a:t>伤心和无奈</a:t>
            </a:r>
            <a:r>
              <a:rPr lang="zh-CN" altLang="en-US" sz="4800" b="1">
                <a:solidFill>
                  <a:srgbClr val="0B5FD1"/>
                </a:solidFill>
              </a:rPr>
              <a:t>，同时也表现了作者对处境艰难的</a:t>
            </a:r>
            <a:r>
              <a:rPr lang="zh-CN" altLang="en-US" sz="4800" b="1">
                <a:solidFill>
                  <a:srgbClr val="FF0000"/>
                </a:solidFill>
              </a:rPr>
              <a:t>底层人物的无限同情和悲悯</a:t>
            </a:r>
            <a:r>
              <a:rPr lang="zh-CN" altLang="en-US" sz="4800" b="1">
                <a:solidFill>
                  <a:srgbClr val="0B5FD1"/>
                </a:solidFill>
              </a:rPr>
              <a:t>。</a:t>
            </a:r>
            <a:endParaRPr lang="zh-CN" altLang="en-US" sz="4800" b="1">
              <a:solidFill>
                <a:srgbClr val="0B5FD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540" y="123190"/>
            <a:ext cx="11097260" cy="6054090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rgbClr val="0B5FD1"/>
                </a:solidFill>
              </a:rPr>
              <a:t>人类存在的唯一目的，是在纯粹的自在的黑暗中点亮一盏灯。</a:t>
            </a:r>
            <a:endParaRPr lang="zh-CN" altLang="en-US" b="1">
              <a:solidFill>
                <a:srgbClr val="0B5FD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B5FD1"/>
                </a:solidFill>
              </a:rPr>
              <a:t>                                                                                    </a:t>
            </a:r>
            <a:r>
              <a:rPr lang="zh-CN" altLang="en-US" b="1">
                <a:solidFill>
                  <a:srgbClr val="0B5FD1"/>
                </a:solidFill>
              </a:rPr>
              <a:t>（荣格）</a:t>
            </a:r>
            <a:endParaRPr lang="zh-CN" altLang="en-US" b="1">
              <a:solidFill>
                <a:srgbClr val="0B5FD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B5FD1"/>
                </a:solidFill>
              </a:rPr>
              <a:t>人，是目的本身，在任何时候都不能当工具。（康德）</a:t>
            </a:r>
            <a:endParaRPr lang="zh-CN" altLang="en-US" b="1">
              <a:solidFill>
                <a:srgbClr val="0B5FD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0B5FD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B5FD1"/>
                </a:solidFill>
              </a:rPr>
              <a:t>现今的中国很难出一个牛顿。第一，中国人没有闲暇功夫坐在树下。第二，苹果砸到了中国人，中国人第一选择是抱怨，凭什么砸到我头上呢，第二选择就是吃了。（白岩松）</a:t>
            </a:r>
            <a:endParaRPr lang="zh-CN" altLang="en-US" b="1">
              <a:solidFill>
                <a:srgbClr val="0B5FD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0B5FD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牛顿之所以成为牛顿，是因为具备了被苹果砸的条件与被砸后的探索精神。如今，正如白岩松所言，中国人缺少了坐在树下的时间，同时也缺少了那一份对事情的探索与求知欲望，取而代之的则是抱怨与赚取利益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 b="1">
                <a:solidFill>
                  <a:srgbClr val="FF0000"/>
                </a:solidFill>
              </a:rPr>
              <a:t>老师寄语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285" y="1426845"/>
            <a:ext cx="10978515" cy="4750435"/>
          </a:xfrm>
        </p:spPr>
        <p:txBody>
          <a:bodyPr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sz="4000" b="1">
                <a:solidFill>
                  <a:srgbClr val="0B5FD1"/>
                </a:solidFill>
              </a:rPr>
              <a:t>融家国情怀于青春之志，塑担当品格于青春之身，增创新意识于青春之行，强学识本领展青春之翼，扬实干精神发青春之光，承时代重任谱青春之歌。</a:t>
            </a:r>
            <a:endParaRPr lang="zh-CN" altLang="en-US" sz="4000" b="1">
              <a:solidFill>
                <a:srgbClr val="0B5FD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华文隶书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ljg</dc:creator>
  <cp:lastModifiedBy>ljg</cp:lastModifiedBy>
  <cp:revision>11</cp:revision>
  <dcterms:created xsi:type="dcterms:W3CDTF">2021-06-03T12:53:00Z</dcterms:created>
  <dcterms:modified xsi:type="dcterms:W3CDTF">2021-06-03T23:25:50Z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1E3D82268FAB49EC83A83679EC33C597</vt:lpwstr>
  </property>
  <property fmtid="{D5CDD505-2E9C-101B-9397-08002B2CF9AE}" pid="3" name="KSOProductBuildVer">
    <vt:lpwstr>2052-11.1.0.10495</vt:lpwstr>
  </property>
</Properties>
</file>