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0"/>
  </p:handoutMasterIdLst>
  <p:sldIdLst>
    <p:sldId id="382" r:id="rId3"/>
    <p:sldId id="367" r:id="rId4"/>
    <p:sldId id="256" r:id="rId5"/>
    <p:sldId id="330" r:id="rId7"/>
    <p:sldId id="332" r:id="rId8"/>
    <p:sldId id="333" r:id="rId9"/>
    <p:sldId id="336" r:id="rId10"/>
    <p:sldId id="350" r:id="rId11"/>
    <p:sldId id="352" r:id="rId12"/>
    <p:sldId id="353" r:id="rId13"/>
    <p:sldId id="339" r:id="rId14"/>
    <p:sldId id="354" r:id="rId15"/>
    <p:sldId id="355" r:id="rId16"/>
    <p:sldId id="356" r:id="rId17"/>
    <p:sldId id="344" r:id="rId18"/>
    <p:sldId id="358" r:id="rId19"/>
  </p:sldIdLst>
  <p:sldSz cx="12192000" cy="6858000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3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103D-F8E0-4522-B83B-4FA8A66C19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7939-5C1D-4074-B0D4-8DA1B88825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850E8-B05F-4191-B5B3-373C549CB7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CDED7-6B39-4E4A-92CD-1A8AD6C083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更多模板请关注：https://</a:t>
            </a:r>
            <a:r>
              <a:rPr lang="en-US" altLang="zh-CN" dirty="0"/>
              <a:t>[-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3C1A-BE28-4BAB-91B0-69948BA84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048D-9711-449F-A015-D8ED84CE8B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575" y="175260"/>
            <a:ext cx="11902440" cy="6515735"/>
          </a:xfrm>
        </p:spPr>
        <p:txBody>
          <a:bodyPr/>
          <a:p>
            <a:pPr algn="l" fontAlgn="auto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控制印钞用纸</a:t>
            </a:r>
            <a:endParaRPr lang="zh-CN" altLang="zh-CN" sz="60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 fontAlgn="auto">
              <a:lnSpc>
                <a:spcPct val="140000"/>
              </a:lnSpc>
            </a:pPr>
            <a:r>
              <a:rPr lang="en-US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</a:t>
            </a:r>
            <a:r>
              <a:rPr lang="zh-CN" altLang="en-US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采用微缩花纹</a:t>
            </a:r>
            <a:endParaRPr lang="zh-CN" altLang="en-US" sz="60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 fontAlgn="auto">
              <a:lnSpc>
                <a:spcPct val="140000"/>
              </a:lnSpc>
            </a:pPr>
            <a:r>
              <a:rPr lang="en-US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</a:t>
            </a:r>
            <a:r>
              <a:rPr lang="zh-CN" altLang="en-US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频繁更换票版</a:t>
            </a:r>
            <a:endParaRPr lang="zh-CN" altLang="en-US" sz="60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/>
            <a:r>
              <a:rPr lang="en-US" altLang="zh-CN" sz="6000" b="1">
                <a:solidFill>
                  <a:srgbClr val="0000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</a:t>
            </a:r>
            <a:endParaRPr lang="en-US" altLang="zh-CN" sz="6000" b="1">
              <a:solidFill>
                <a:srgbClr val="0000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/>
            <a:r>
              <a:rPr lang="en-US" altLang="zh-CN" sz="60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</a:t>
            </a:r>
            <a:r>
              <a:rPr lang="zh-CN" altLang="en-US" sz="60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明度、分层、筛选、整合</a:t>
            </a:r>
            <a:endParaRPr lang="zh-CN" altLang="en-US" sz="60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/>
            <a:endParaRPr lang="zh-CN" altLang="en-US" sz="60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4520" y="162865"/>
            <a:ext cx="16054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en-US" altLang="zh-CN" sz="32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3225" y="2139174"/>
            <a:ext cx="11571872" cy="17375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所以（不必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也不会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假设递进句（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引申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3225" y="4324491"/>
            <a:ext cx="11571872" cy="16476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思维路径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          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          假设递进（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强调引申观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8014" y="5138879"/>
            <a:ext cx="17179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51564" y="4584453"/>
            <a:ext cx="181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140994" y="5135393"/>
            <a:ext cx="17179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28691" y="4550724"/>
            <a:ext cx="194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9975" y="674833"/>
            <a:ext cx="8223775" cy="1169551"/>
          </a:xfrm>
          <a:prstGeom prst="rect">
            <a:avLst/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</a:t>
            </a:r>
            <a:r>
              <a:rPr lang="en-US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过现象深入本质，</a:t>
            </a:r>
            <a:r>
              <a:rPr lang="zh-CN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揭示事物内在的因果关</a:t>
            </a:r>
            <a:r>
              <a:rPr lang="zh-CN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观点具有启发性。</a:t>
            </a:r>
            <a:endParaRPr lang="zh-CN" altLang="en-US" sz="3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438650" y="69215"/>
            <a:ext cx="7633970" cy="6655435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升格一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补充相应逻辑词，使文段思维更立体。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自知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孤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立自我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自我囿于执念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    )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挑战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中更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注重自我能力的打磨。自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行其是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事不关己，高高挂起”的漠视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自己心灵的体悟与反省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穷则独善其身，达则兼济天下”的前提与铺陈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知蕴藏的是一份冷静与清醒，面对痛时，分析现状，定位自我，再用自己的方式解决，调整，反馈，积极面对生活，乐观畅游人生。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9190" y="1207135"/>
            <a:ext cx="9486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不是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0020" y="1848485"/>
            <a:ext cx="9810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而是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30740" y="4276090"/>
            <a:ext cx="1683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究其根本</a:t>
            </a:r>
            <a:r>
              <a:rPr lang="en-US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67520" y="1206500"/>
            <a:ext cx="12776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也不是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22841" y="967559"/>
            <a:ext cx="4007107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是对自我能力的打磨，是对自己心灵的体悟与反省，更是“穷则独善其身，达则兼济天下”的前提与铺陈。自知蕴藏的是一份冷静与清醒，面对痛时，分析现状，定位自我，再用自己的方式解决，调整，反馈，积极面对生活，乐观畅游人生。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ts val="4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较修改（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二）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1290" y="2496820"/>
            <a:ext cx="9658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不是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30688" y="2601555"/>
            <a:ext cx="126669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也不是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66885" y="3123565"/>
            <a:ext cx="9709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而是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52105" y="3754120"/>
            <a:ext cx="9493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更是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14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331368" y="130120"/>
            <a:ext cx="7772807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补充相应逻辑句，使文段思维更严密。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ts val="3700"/>
              </a:lnSpc>
              <a:spcBef>
                <a:spcPts val="240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孤立自我，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（也不是）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将自我囿于执念，</a:t>
            </a:r>
            <a:r>
              <a:rPr lang="en-US" altLang="zh-CN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en-US" altLang="zh-CN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在挑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3700"/>
              </a:lnSpc>
              <a:spcBef>
                <a:spcPts val="240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战中更注重自我能力的打磨。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各行其是，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（也不是）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“事不关己，高高挂起”的漠视，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（而是）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对自己心灵的体悟与反省，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（更是）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“穷则独善其身，达则兼济天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3700"/>
              </a:lnSpc>
              <a:spcBef>
                <a:spcPts val="180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下”的前提与铺陈。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zh-CN" altLang="en-US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究其根本</a:t>
            </a:r>
            <a:r>
              <a:rPr lang="en-US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自知蕴藏的是一份冷静与清醒，面对痛时，分析现状，定位自我，再用自己的方式解决，调整，反馈，积极面对生活，乐观畅游人生。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22841" y="967559"/>
            <a:ext cx="4007107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是对自我能力的打磨，是对自己心灵的体悟与反省，更是“穷则独善其身，达则兼济天下”的前提与铺陈。自知蕴藏的是一份冷静与清醒，面对痛时，分析现状，定位自我，再用自己的方式解决，调整，反馈，积极面对生活，乐观畅游人生。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ts val="4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较修改（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二）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3355" y="650560"/>
            <a:ext cx="4034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也许有人质疑，乐时自藏，痛时自愈，那不是自我设界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隔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绝他</a:t>
            </a:r>
            <a:r>
              <a:rPr lang="zh-CN" altLang="en-US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88790" y="1770316"/>
            <a:ext cx="2564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或许也会有人说，自家痛痒自家搔摩，不就是只顾自</a:t>
            </a:r>
            <a:r>
              <a:rPr lang="zh-CN" altLang="zh-CN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身，</a:t>
            </a:r>
            <a:r>
              <a:rPr lang="zh-CN" altLang="zh-CN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不管他人</a:t>
            </a:r>
            <a:r>
              <a:rPr lang="zh-CN" altLang="zh-CN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5866" y="4001333"/>
            <a:ext cx="3725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由此可</a:t>
            </a:r>
            <a:r>
              <a:rPr lang="zh-CN" altLang="en-US" sz="2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见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，自知</a:t>
            </a:r>
            <a:r>
              <a:rPr lang="zh-CN" altLang="en-US" sz="2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对自我的打磨，</a:t>
            </a:r>
            <a:r>
              <a:rPr lang="zh-CN" altLang="en-US" sz="2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</a:t>
            </a:r>
            <a:r>
              <a:rPr lang="zh-CN" altLang="en-US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观照世界的责任意识。</a:t>
            </a:r>
            <a:endParaRPr lang="zh-CN" altLang="en-US" sz="20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94895" y="524509"/>
            <a:ext cx="5293895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也许有人质疑，乐时自藏，痛时自愈，那不是自我设界，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隔绝他人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1585" y="1638778"/>
            <a:ext cx="5373707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或许也会有人说，自家痛痒自家搔摩，不就是只顾自身，不管他人吗？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5638" y="3639912"/>
            <a:ext cx="4785599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由此可见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，自知</a:t>
            </a:r>
            <a:r>
              <a:rPr lang="zh-CN" altLang="en-US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对自我的打磨，</a:t>
            </a:r>
            <a:r>
              <a:rPr lang="zh-CN" altLang="en-US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更是</a:t>
            </a:r>
            <a:r>
              <a:rPr lang="zh-CN" altLang="en-US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观照世界的责任意识。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9" grpId="0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47375" y="984767"/>
            <a:ext cx="11343572" cy="4920733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4100"/>
              </a:lnSpc>
              <a:spcBef>
                <a:spcPts val="2400"/>
              </a:spcBef>
              <a:buNone/>
            </a:pPr>
            <a:r>
              <a:rPr lang="en-US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也许</a:t>
            </a:r>
            <a:r>
              <a:rPr lang="zh-CN" altLang="zh-CN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有人质疑，乐时自藏，痛时自愈，那不是自我设界，</a:t>
            </a:r>
            <a:r>
              <a:rPr lang="zh-CN" altLang="en-US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隔绝他人</a:t>
            </a:r>
            <a:r>
              <a:rPr lang="zh-CN" altLang="zh-CN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吗</a:t>
            </a:r>
            <a:r>
              <a:rPr lang="zh-CN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孤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立自我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sz="3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自我囿于执念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在挑战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中更注重自我能力的打磨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zh-CN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或许也会有人说，自家痛痒自家搔摩，不就是只顾自身，不管他人吗</a:t>
            </a:r>
            <a:r>
              <a:rPr lang="zh-CN" altLang="zh-CN" sz="3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行其是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sz="3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事不关己，高高挂起”的漠视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而是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对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自己心灵的体悟与反省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0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更是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穷则独善其身，达则兼济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天下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”的前提与铺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陈。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由此可见</a:t>
            </a:r>
            <a:r>
              <a:rPr lang="zh-CN" altLang="en-US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，自知是对自我的打磨，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</a:t>
            </a:r>
            <a:r>
              <a:rPr lang="zh-CN" altLang="en-US" sz="3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是观照世界的责任意识。</a:t>
            </a:r>
            <a:r>
              <a:rPr lang="zh-CN" altLang="en-US" sz="3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究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其根本</a:t>
            </a:r>
            <a:r>
              <a:rPr lang="en-US" altLang="zh-CN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30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30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知蕴藏的是一份冷静与清醒，面对痛时，分析现状，定位自我，再用自己的方式解决，调整，反馈，积极面对生活，乐观畅游人生。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4520" y="162865"/>
            <a:ext cx="1605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en-US" altLang="zh-CN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3225" y="2139174"/>
            <a:ext cx="11571872" cy="173750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树靶反问（自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揭其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短）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（自揭其短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更是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总结提升句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究其根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所以（深入本质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3225" y="4305441"/>
            <a:ext cx="11571872" cy="18953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总结提升</a:t>
            </a:r>
            <a:endParaRPr lang="en-US" alt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（强调完善观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48014" y="5135393"/>
            <a:ext cx="2052736" cy="3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64610" y="4603674"/>
            <a:ext cx="20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560094" y="5126894"/>
            <a:ext cx="2041106" cy="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13545" y="4603674"/>
            <a:ext cx="205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9975" y="674833"/>
            <a:ext cx="8223775" cy="1169551"/>
          </a:xfrm>
          <a:prstGeom prst="rect">
            <a:avLst/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</a:t>
            </a:r>
            <a:r>
              <a:rPr lang="en-US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过现象深入本质</a:t>
            </a:r>
            <a:r>
              <a:rPr lang="zh-CN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，揭示事物内在的因果关</a:t>
            </a:r>
            <a:r>
              <a:rPr lang="zh-CN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，观点具有启发性。</a:t>
            </a:r>
            <a:endParaRPr lang="zh-CN" altLang="en-US" sz="3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90464" y="5719838"/>
            <a:ext cx="1868753" cy="14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77773" y="5135393"/>
            <a:ext cx="20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入本质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8" grpId="0"/>
      <p:bldP spid="12" grpId="0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6260" y="119884"/>
            <a:ext cx="3885768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核心任务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4771" y="489769"/>
            <a:ext cx="115757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400" b="1" smtClean="0">
                <a:latin typeface="黑体" panose="02010609060101010101" pitchFamily="49" charset="-122"/>
                <a:ea typeface="黑体" panose="02010609060101010101" pitchFamily="49" charset="-122"/>
              </a:rPr>
              <a:t>补充递进型材料作文</a:t>
            </a:r>
            <a:r>
              <a:rPr lang="zh-CN" altLang="en-US" sz="3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说理分</a:t>
            </a:r>
            <a:r>
              <a:rPr lang="zh-CN" altLang="en-US" sz="3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析主体段</a:t>
            </a:r>
            <a:r>
              <a:rPr lang="zh-CN" altLang="en-US" sz="3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</a:t>
            </a:r>
            <a:r>
              <a:rPr lang="zh-CN" altLang="en-US" sz="3400" b="1" smtClean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r>
              <a:rPr lang="zh-CN" altLang="en-US" sz="3400" b="1">
                <a:latin typeface="黑体" panose="02010609060101010101" pitchFamily="49" charset="-122"/>
                <a:ea typeface="黑体" panose="02010609060101010101" pitchFamily="49" charset="-122"/>
              </a:rPr>
              <a:t>维如何渐入佳</a:t>
            </a:r>
            <a:r>
              <a:rPr lang="zh-CN" altLang="en-US" sz="3400" b="1" smtClean="0">
                <a:latin typeface="黑体" panose="02010609060101010101" pitchFamily="49" charset="-122"/>
                <a:ea typeface="黑体" panose="02010609060101010101" pitchFamily="49" charset="-122"/>
              </a:rPr>
              <a:t>境？</a:t>
            </a:r>
            <a:endParaRPr lang="zh-CN" altLang="en-US" sz="3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66550" y="1598023"/>
            <a:ext cx="11571872" cy="1181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所以（不必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也不会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设问递进</a:t>
            </a:r>
            <a:endParaRPr lang="en-US" altLang="zh-CN" sz="2400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假设递进句（强调完善观点）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6550" y="2877740"/>
            <a:ext cx="11571872" cy="8212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思维路径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         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设问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递进          假设递进（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11748" y="3441509"/>
            <a:ext cx="1403927" cy="9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88144" y="2958684"/>
            <a:ext cx="16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138361" y="3451324"/>
            <a:ext cx="1508482" cy="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40582" y="2956927"/>
            <a:ext cx="160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原因结论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66550" y="3832930"/>
            <a:ext cx="11571872" cy="1385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语言支架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靶反问（自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揭其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（自揭其短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而是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更是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……+</a:t>
            </a:r>
            <a:r>
              <a:rPr lang="zh-CN" altLang="en-US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总结提升句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究其根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所以（深入本质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强调完善观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5275" y="5352215"/>
            <a:ext cx="11571872" cy="13397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思维路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树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靶反问            总结提升</a:t>
            </a:r>
            <a:endParaRPr lang="en-US" altLang="zh-CN" sz="24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（强调完善观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点）。</a:t>
            </a:r>
            <a:endParaRPr lang="zh-CN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11748" y="5913864"/>
            <a:ext cx="17317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17060" y="5352215"/>
            <a:ext cx="201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39282" y="5905365"/>
            <a:ext cx="1776043" cy="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9804" y="5380972"/>
            <a:ext cx="205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概念界定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663453" y="5925567"/>
            <a:ext cx="1671388" cy="17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512662" y="5380972"/>
            <a:ext cx="201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入本质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7" grpId="0"/>
      <p:bldP spid="28" grpId="0" animBg="1"/>
      <p:bldP spid="29" grpId="0" animBg="1"/>
      <p:bldP spid="31" grpId="0"/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97840" y="1249680"/>
            <a:ext cx="11560175" cy="5050155"/>
          </a:xfrm>
        </p:spPr>
        <p:txBody>
          <a:bodyPr>
            <a:normAutofit lnSpcReduction="20000"/>
          </a:bodyPr>
          <a:lstStyle/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语言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与思维互为表里，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语言是思维的载体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。思维深度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需要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语言外化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去表现。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    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——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吴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格明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《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思辨：提升读写的思维深度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   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276436" y="159631"/>
            <a:ext cx="7767783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升格一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充相应逻辑词，使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段思维更立体。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应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与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偷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”</a:t>
            </a:r>
            <a:r>
              <a:rPr lang="zh-CN" altLang="zh-CN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仅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一字之差，代表的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却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是两种截然不同的生活态度。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只有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将悠闲看作生命不可缺少的一部分，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才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能获得真正的精神慰藉与心灵自由。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若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仍将悠闲看作是时间的浪费、生命的无意义，那么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即使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偷得半日闲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，最终</a:t>
            </a:r>
            <a:r>
              <a:rPr lang="zh-CN" altLang="en-US" b="1" u="sng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也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会在内心的负罪与悔恨下重归忙碌而得不到真正的栖息。 </a:t>
            </a:r>
            <a:r>
              <a:rPr lang="zh-CN" altLang="en-US" b="1" smtClean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（裘海怡）</a:t>
            </a:r>
            <a:r>
              <a:rPr lang="zh-CN" altLang="en-US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endParaRPr lang="zh-CN" altLang="en-US" b="1" dirty="0" smtClean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1293" y="5185303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9252" y="3476024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64881" y="3476024"/>
            <a:ext cx="67949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62870" y="4354175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17567" y="1755097"/>
            <a:ext cx="309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5" y="158115"/>
            <a:ext cx="31635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比较修改</a:t>
            </a:r>
            <a:endParaRPr lang="zh-CN" altLang="en-US" sz="32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-635" y="741680"/>
            <a:ext cx="4277360" cy="5983605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 fontAlgn="auto">
              <a:lnSpc>
                <a:spcPts val="42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应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偷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一字之差，代表的是两种截然不同的生活态度。将悠闲看作生命不可缺少的一部分，能获得真正的精神慰藉与心灵自由。仍将悠闲看作是时间的浪费、生命的无意义，那么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偷得半日闲</a:t>
            </a:r>
            <a:r>
              <a:rPr lang="en-US" altLang="zh-CN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，最终会在内心的负罪与悔恨下重归忙碌而得不到真正的栖息。  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48962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10" y="3848577"/>
            <a:ext cx="1678598" cy="1140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66" y="4107607"/>
            <a:ext cx="699868" cy="1145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67141" y="3850573"/>
            <a:ext cx="7245927" cy="12064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endParaRPr lang="zh-CN" altLang="en-US" sz="280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8733" y="1137236"/>
            <a:ext cx="10510980" cy="28077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0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smtClean="0">
                <a:solidFill>
                  <a:srgbClr val="FF0000"/>
                </a:solidFill>
              </a:rPr>
              <a:t>巧</a:t>
            </a:r>
            <a:r>
              <a:rPr lang="zh-CN" altLang="en-US" sz="4800">
                <a:solidFill>
                  <a:srgbClr val="FF0000"/>
                </a:solidFill>
              </a:rPr>
              <a:t>用语言支架，让思维渐入佳</a:t>
            </a:r>
            <a:r>
              <a:rPr lang="zh-CN" altLang="en-US" sz="4800" smtClean="0">
                <a:solidFill>
                  <a:srgbClr val="FF0000"/>
                </a:solidFill>
              </a:rPr>
              <a:t>境</a:t>
            </a:r>
            <a:endParaRPr lang="zh-CN" altLang="en-US" sz="4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660968" y="3062072"/>
            <a:ext cx="1385454" cy="4987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82473" y="3062072"/>
            <a:ext cx="1385454" cy="4987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9432" y="888955"/>
            <a:ext cx="1051747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阅读下面的文字，根据要求作文。（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    王阳明说：“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自家痛痒自家知得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自家痛痒自家搔摩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。”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老子说过：知人者智，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自知者明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弘一法师说：高兴时，我会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节制自己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；痛苦时，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自己挠痒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自己笑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笑而前行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/>
              <a:t>    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此你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有什么思考？请写一篇文章加以评说。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求:①角度自选，立意自定，题目自拟。②明确文体，不得写成诗歌。③不得少于 800字。④不得抄袭、套作。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8526" y="198488"/>
            <a:ext cx="4616966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000" b="1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——</a:t>
            </a:r>
            <a:r>
              <a:rPr lang="zh-CN" altLang="en-US" sz="3000" b="1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补充递进型</a:t>
            </a:r>
            <a:r>
              <a:rPr lang="zh-CN" altLang="en-US" sz="3000" b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材料作文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0131" y="4161019"/>
            <a:ext cx="11569266" cy="18553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000" b="1">
                <a:solidFill>
                  <a:srgbClr val="C00000"/>
                </a:solidFill>
                <a:latin typeface="Arial" panose="020B0604020202020204"/>
                <a:ea typeface="宋体" panose="02010600030101010101" pitchFamily="2" charset="-122"/>
              </a:rPr>
              <a:t>能充分认识自己，懂</a:t>
            </a:r>
            <a:r>
              <a:rPr lang="zh-CN" altLang="en-US" sz="3000" b="1" smtClean="0">
                <a:solidFill>
                  <a:srgbClr val="C00000"/>
                </a:solidFill>
                <a:latin typeface="Arial" panose="020B0604020202020204"/>
                <a:ea typeface="宋体" panose="02010600030101010101" pitchFamily="2" charset="-122"/>
              </a:rPr>
              <a:t>得修养与调</a:t>
            </a:r>
            <a:r>
              <a:rPr lang="zh-CN" altLang="en-US" sz="3000" b="1">
                <a:solidFill>
                  <a:srgbClr val="C00000"/>
                </a:solidFill>
                <a:latin typeface="Arial" panose="020B0604020202020204"/>
                <a:ea typeface="宋体" panose="02010600030101010101" pitchFamily="2" charset="-122"/>
              </a:rPr>
              <a:t>节自我，学会自我治愈，积极乐观前行。</a:t>
            </a:r>
            <a:endParaRPr lang="zh-CN" altLang="en-US" sz="3000" b="1">
              <a:solidFill>
                <a:srgbClr val="C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867" y="198488"/>
            <a:ext cx="4439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年绍模作文题回顾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24585" y="197485"/>
            <a:ext cx="43268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绍一</a:t>
            </a: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模作文阅卷组反馈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4087" y="1443137"/>
            <a:ext cx="105174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论</a:t>
            </a:r>
            <a:r>
              <a:rPr lang="zh-CN" altLang="en-US" sz="3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证方式单一，思维平</a:t>
            </a:r>
            <a:r>
              <a:rPr lang="zh-CN" altLang="en-US" sz="3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滑浅显。</a:t>
            </a:r>
            <a:r>
              <a:rPr lang="zh-CN" altLang="en-US" sz="3400" b="1">
                <a:latin typeface="黑体" panose="02010609060101010101" pitchFamily="49" charset="-122"/>
                <a:ea typeface="黑体" panose="02010609060101010101" pitchFamily="49" charset="-122"/>
              </a:rPr>
              <a:t>大部分考生不能从整体上对三则材料进行审读、比较和思辨，只对其中一则材料进行议论，结构欠清晰，分析与思考浮于浅层，思维辩证性不够。</a:t>
            </a:r>
            <a:endParaRPr lang="zh-CN" altLang="zh-CN" sz="3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24520" y="193776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高考写作考试要求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7832" y="981319"/>
            <a:ext cx="10517478" cy="501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浙江省普通高考考试说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明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语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作考试的要求分为基础和发展两个等级。  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发展等级     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．深刻 </a:t>
            </a:r>
            <a:endParaRPr lang="en-US" altLang="zh-CN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．丰富 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．有文采   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600"/>
              </a:lnSpc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．有创新 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5061" y="3079800"/>
            <a:ext cx="54217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过现象深入本质，揭示事物内在的因果关</a:t>
            </a:r>
            <a:r>
              <a:rPr lang="zh-CN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，观点具有启发性。</a:t>
            </a:r>
            <a:endParaRPr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276436" y="158996"/>
            <a:ext cx="7767783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升格一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逻辑词，使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段思维更立体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相应。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诸时下，“自知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  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成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了我们面对种种纷扰的最强武器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知的人往往坚定而从容，他拥有了一个完整的自我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不必斤斤计较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 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会患得患失。自知的人往往宽容而慈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悲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</a:t>
            </a:r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懂得了自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己，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 </a:t>
            </a:r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能去宽宥他人。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68047" y="955782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便</a:t>
            </a:r>
            <a:r>
              <a:rPr lang="en-US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就</a:t>
            </a:r>
            <a:r>
              <a:rPr lang="en-US" altLang="zh-CN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无疑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1293" y="5185303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从而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9252" y="3476024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64881" y="3476024"/>
            <a:ext cx="679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更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62870" y="435417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因为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17567" y="175509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因为</a:t>
            </a:r>
            <a:endParaRPr lang="zh-CN" altLang="en-US" sz="2800" b="1" kern="1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比较修改（一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08001" y="967559"/>
            <a:ext cx="4073474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5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诸时下，“自知”成了我们面对种种纷扰的最强武器，自知的人往往坚定而从容，他拥有了一个完整的自我，不斤斤计较，也不患得患失。自知的人往往宽容而慈悲，他懂得了自己，也能去宽宥他人。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  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314825" y="158996"/>
            <a:ext cx="7729393" cy="6565796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升格二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补充相应逻辑句，使文段思维更严密。    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ts val="4800"/>
              </a:lnSpc>
              <a:spcBef>
                <a:spcPts val="420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自知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zh-CN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便</a:t>
            </a:r>
            <a:r>
              <a:rPr lang="en-US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就</a:t>
            </a:r>
            <a:r>
              <a:rPr lang="en-US" altLang="zh-CN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疑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成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了我们面对种种纷扰的最强武器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（因为）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知的人往往坚定而从容，他拥有了一个完整的自我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（所以）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不必斤斤计较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 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（更）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会患得患失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自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知的人往往宽容而慈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悲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（因为）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懂得了自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己，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4800"/>
              </a:lnSpc>
              <a:spcBef>
                <a:spcPts val="1800"/>
              </a:spcBef>
              <a:buNone/>
            </a:pPr>
            <a:endParaRPr lang="en-US" altLang="zh-CN" b="1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>
              <a:lnSpc>
                <a:spcPts val="4800"/>
              </a:lnSpc>
              <a:spcBef>
                <a:spcPts val="1800"/>
              </a:spcBef>
              <a:buNone/>
            </a:pPr>
            <a:r>
              <a:rPr lang="zh-CN" altLang="en-US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（从而）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也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能去宽宥他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人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</a:t>
            </a:r>
            <a:r>
              <a:rPr lang="zh-CN" altLang="en-US" b="1" u="sng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比较修改（一</a:t>
            </a:r>
            <a:r>
              <a:rPr lang="zh-CN" altLang="en-US" sz="3200" b="1" kern="0">
                <a:solidFill>
                  <a:srgbClr val="5B5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kern="0" dirty="0">
              <a:solidFill>
                <a:srgbClr val="5B5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08001" y="967559"/>
            <a:ext cx="4073474" cy="5757233"/>
          </a:xfrm>
          <a:ln w="2222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0">
              <a:lnSpc>
                <a:spcPts val="4500"/>
              </a:lnSpc>
              <a:spcBef>
                <a:spcPts val="0"/>
              </a:spcBef>
              <a:buNone/>
            </a:pP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揆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诸时下，“自知”成了我们面对种种纷扰的最强武器，自知的人往往坚定而从容，他拥有了一个完整的自我，不斤斤计较，也不患得患失。自知的人往往宽容而慈悲，他懂得了自己，也能去宽宥他人。</a:t>
            </a:r>
            <a:r>
              <a:rPr lang="zh-CN" altLang="en-US" b="1" smtClean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  </a:t>
            </a:r>
            <a:endParaRPr lang="en-US" altLang="zh-CN" b="1" smtClean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marL="0" lvl="0" indent="-3429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5834" y="932340"/>
            <a:ext cx="461237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身处海德格尔所言“自我的价值不断消解的时代”，</a:t>
            </a:r>
            <a:r>
              <a:rPr lang="zh-CN" altLang="en-US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外界的诱惑让我们变得浮躁，</a:t>
            </a:r>
            <a:r>
              <a:rPr lang="zh-CN" altLang="en-US" sz="19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若是</a:t>
            </a:r>
            <a:r>
              <a:rPr lang="zh-CN" altLang="en-US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应对不当，</a:t>
            </a:r>
            <a:r>
              <a:rPr lang="zh-CN" altLang="en-US" sz="1900" b="1" kern="10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甚至</a:t>
            </a:r>
            <a:r>
              <a:rPr lang="zh-CN" altLang="en-US" sz="19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会让我们深感痛痒。</a:t>
            </a:r>
            <a:endParaRPr lang="zh-CN" altLang="en-US" sz="19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44442" y="3752370"/>
            <a:ext cx="390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4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自知的人</a:t>
            </a:r>
            <a:r>
              <a:rPr lang="zh-CN" altLang="zh-CN" sz="24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又</a:t>
            </a:r>
            <a:r>
              <a:rPr lang="zh-CN" altLang="zh-CN" sz="24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何</a:t>
            </a:r>
            <a:r>
              <a:rPr lang="zh-CN" altLang="zh-CN" sz="24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待</a:t>
            </a:r>
            <a:r>
              <a:rPr lang="zh-CN" altLang="zh-CN" sz="24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zh-CN" sz="24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4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6859" y="5157504"/>
            <a:ext cx="3288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一个人</a:t>
            </a:r>
            <a:r>
              <a:rPr lang="zh-CN" altLang="zh-CN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若能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认知自己，坚定从容，</a:t>
            </a:r>
            <a:r>
              <a:rPr lang="zh-CN" altLang="zh-CN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也能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宽宥他人，慈悲为怀，</a:t>
            </a:r>
            <a:r>
              <a:rPr lang="zh-CN" altLang="zh-CN" sz="20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相信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他也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能调节好自</a:t>
            </a:r>
            <a:r>
              <a:rPr lang="zh-CN" altLang="zh-CN" sz="20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己，</a:t>
            </a:r>
            <a:r>
              <a:rPr lang="zh-CN" altLang="zh-CN" sz="20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乐观前行。</a:t>
            </a:r>
            <a:endParaRPr lang="zh-CN" altLang="en-US" sz="20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260" y="5097900"/>
            <a:ext cx="11090100" cy="10669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一个人</a:t>
            </a:r>
            <a:r>
              <a:rPr lang="zh-CN" altLang="zh-CN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若能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认知自己，坚定从容，</a:t>
            </a:r>
            <a:r>
              <a:rPr lang="zh-CN" altLang="zh-CN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也能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宽宥他人，慈悲为怀，</a:t>
            </a:r>
            <a:r>
              <a:rPr lang="zh-CN" altLang="zh-CN" sz="26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相信他也能调节好自</a:t>
            </a:r>
            <a:r>
              <a:rPr lang="zh-CN" altLang="zh-CN" sz="26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己，</a:t>
            </a:r>
            <a:r>
              <a:rPr lang="zh-CN" altLang="zh-CN" sz="26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乐观前行。</a:t>
            </a:r>
            <a:endParaRPr lang="zh-CN" altLang="en-US" sz="2600" b="1" kern="10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98488"/>
            <a:ext cx="1016520" cy="690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484" y="154233"/>
            <a:ext cx="3885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较修改（</a:t>
            </a:r>
            <a:r>
              <a:rPr lang="zh-CN" altLang="en-US" sz="32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47375" y="984767"/>
            <a:ext cx="11343572" cy="5117348"/>
          </a:xfrm>
          <a:prstGeom prst="rect">
            <a:avLst/>
          </a:prstGeom>
          <a:ln w="2222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揆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诸时下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</a:t>
            </a:r>
            <a:r>
              <a:rPr lang="zh-CN" altLang="zh-CN" sz="32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身</a:t>
            </a:r>
            <a:r>
              <a:rPr lang="zh-CN" altLang="zh-CN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处海德格尔所言“自我的价值不断消解的时代”，</a:t>
            </a:r>
            <a:r>
              <a:rPr lang="zh-CN" altLang="en-US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外界的诱惑让我们变得浮躁，</a:t>
            </a:r>
            <a:r>
              <a:rPr lang="zh-CN" altLang="en-US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若是</a:t>
            </a:r>
            <a:r>
              <a:rPr lang="zh-CN" altLang="en-US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应对不当，</a:t>
            </a:r>
            <a:r>
              <a:rPr lang="zh-CN" altLang="en-US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甚至</a:t>
            </a:r>
            <a:r>
              <a:rPr lang="zh-CN" altLang="en-US" sz="3200" b="1" kern="1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会让我们深感痛痒</a:t>
            </a:r>
            <a:r>
              <a:rPr lang="zh-CN" altLang="en-US" sz="3200" b="1" kern="1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这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个时候，“自知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便</a:t>
            </a:r>
            <a:r>
              <a:rPr lang="en-US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就</a:t>
            </a:r>
            <a:r>
              <a:rPr lang="en-US" altLang="zh-CN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kern="1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无疑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成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了我们面对种种纷扰的最强武器，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因为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自知的人往往坚定而从容，他已经拥有了一个完整的自我，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所以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他不必斤斤计较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200" b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</a:t>
            </a:r>
            <a:r>
              <a:rPr lang="zh-CN" altLang="en-US" sz="3200" b="1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会患得患失。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自知的人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又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何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以待人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自知的人，往往宽容而慈悲，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因为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他懂得了自己，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从而也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能去宽宥他人。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一个人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若能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认知自己，坚定从容，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也能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宽宥他人，慈悲为怀，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那么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相信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他也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能调节好自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己，</a:t>
            </a:r>
            <a:r>
              <a:rPr lang="zh-CN" altLang="en-US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乐观前行</a:t>
            </a:r>
            <a:r>
              <a:rPr lang="zh-CN" altLang="en-US" sz="3200" b="1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3776</Words>
  <Application>WPS 演示</Application>
  <PresentationFormat>宽屏</PresentationFormat>
  <Paragraphs>196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楷体_GB2312</vt:lpstr>
      <vt:lpstr>新宋体</vt:lpstr>
      <vt:lpstr>华文楷体</vt:lpstr>
      <vt:lpstr>Times New Roman</vt:lpstr>
      <vt:lpstr>微软雅黑</vt:lpstr>
      <vt:lpstr>楷体</vt:lpstr>
      <vt:lpstr>Arial</vt:lpstr>
      <vt:lpstr>黑体</vt:lpstr>
      <vt:lpstr>Arial Unicode MS</vt:lpstr>
      <vt:lpstr>等线 Light</vt:lpstr>
      <vt:lpstr>等线</vt:lpstr>
      <vt:lpstr>方正粗黑宋简体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ljg</dc:creator>
  <cp:lastModifiedBy>ljg</cp:lastModifiedBy>
  <cp:revision>279</cp:revision>
  <cp:lastPrinted>2020-08-05T14:36:00Z</cp:lastPrinted>
  <dcterms:created xsi:type="dcterms:W3CDTF">2017-03-09T12:25:00Z</dcterms:created>
  <dcterms:modified xsi:type="dcterms:W3CDTF">2021-04-28T02:04:24Z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69BD2E55600A489ABAE105965A3BF23E</vt:lpwstr>
  </property>
</Properties>
</file>