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0" r:id="rId3"/>
    <p:sldId id="409" r:id="rId4"/>
    <p:sldId id="438" r:id="rId5"/>
    <p:sldId id="436" r:id="rId6"/>
    <p:sldId id="411" r:id="rId7"/>
    <p:sldId id="412" r:id="rId8"/>
    <p:sldId id="414" r:id="rId9"/>
    <p:sldId id="416" r:id="rId10"/>
    <p:sldId id="468" r:id="rId11"/>
    <p:sldId id="413" r:id="rId12"/>
    <p:sldId id="417" r:id="rId13"/>
    <p:sldId id="435" r:id="rId14"/>
    <p:sldId id="429" r:id="rId15"/>
    <p:sldId id="432" r:id="rId16"/>
    <p:sldId id="431" r:id="rId17"/>
    <p:sldId id="469" r:id="rId18"/>
    <p:sldId id="439" r:id="rId19"/>
    <p:sldId id="441" r:id="rId20"/>
    <p:sldId id="465" r:id="rId21"/>
    <p:sldId id="442" r:id="rId22"/>
    <p:sldId id="433" r:id="rId23"/>
    <p:sldId id="440" r:id="rId24"/>
    <p:sldId id="443" r:id="rId25"/>
    <p:sldId id="466" r:id="rId26"/>
    <p:sldId id="430" r:id="rId27"/>
    <p:sldId id="434" r:id="rId28"/>
    <p:sldId id="467" r:id="rId29"/>
    <p:sldId id="488" r:id="rId30"/>
    <p:sldId id="41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5"/>
        <p:guide pos="390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71625" y="1252220"/>
            <a:ext cx="10777855" cy="3630930"/>
          </a:xfrm>
          <a:prstGeom prst="rect">
            <a:avLst/>
          </a:prstGeom>
          <a:noFill/>
        </p:spPr>
        <p:txBody>
          <a:bodyPr wrap="square" rtlCol="0">
            <a:spAutoFit/>
          </a:bodyPr>
          <a:p>
            <a:r>
              <a:rPr lang="zh-CN" altLang="en-US" sz="6600" b="1">
                <a:latin typeface="宋体" panose="02010600030101010101" pitchFamily="2" charset="-122"/>
                <a:ea typeface="宋体" panose="02010600030101010101" pitchFamily="2" charset="-122"/>
                <a:cs typeface="宋体" panose="02010600030101010101" pitchFamily="2" charset="-122"/>
              </a:rPr>
              <a:t>得其意不忘言</a:t>
            </a:r>
            <a:endParaRPr lang="zh-CN" altLang="en-US" sz="6600" b="1">
              <a:latin typeface="宋体" panose="02010600030101010101" pitchFamily="2" charset="-122"/>
              <a:ea typeface="宋体" panose="02010600030101010101" pitchFamily="2" charset="-122"/>
              <a:cs typeface="宋体" panose="02010600030101010101" pitchFamily="2" charset="-122"/>
            </a:endParaRPr>
          </a:p>
          <a:p>
            <a:r>
              <a:rPr lang="en-US" altLang="zh-CN" sz="6600" b="1">
                <a:latin typeface="宋体" panose="02010600030101010101" pitchFamily="2" charset="-122"/>
                <a:ea typeface="宋体" panose="02010600030101010101" pitchFamily="2" charset="-122"/>
                <a:cs typeface="宋体" panose="02010600030101010101" pitchFamily="2" charset="-122"/>
              </a:rPr>
              <a:t>  </a:t>
            </a:r>
            <a:r>
              <a:rPr lang="en-US" altLang="zh-CN" sz="6000" b="1">
                <a:latin typeface="楷体" panose="02010609060101010101" charset="-122"/>
                <a:ea typeface="楷体" panose="02010609060101010101" charset="-122"/>
                <a:cs typeface="楷体" panose="02010609060101010101" charset="-122"/>
              </a:rPr>
              <a:t>——</a:t>
            </a:r>
            <a:r>
              <a:rPr lang="zh-CN" altLang="en-US" sz="6000" b="1">
                <a:latin typeface="楷体" panose="02010609060101010101" charset="-122"/>
                <a:ea typeface="楷体" panose="02010609060101010101" charset="-122"/>
                <a:cs typeface="楷体" panose="02010609060101010101" charset="-122"/>
              </a:rPr>
              <a:t>关于文言文复习</a:t>
            </a:r>
            <a:endParaRPr lang="zh-CN" altLang="en-US" sz="6000" b="1">
              <a:latin typeface="楷体" panose="02010609060101010101" charset="-122"/>
              <a:ea typeface="楷体" panose="02010609060101010101" charset="-122"/>
              <a:cs typeface="楷体" panose="02010609060101010101" charset="-122"/>
            </a:endParaRPr>
          </a:p>
          <a:p>
            <a:endParaRPr lang="zh-CN" altLang="en-US" sz="6600" b="1">
              <a:latin typeface="宋体" panose="02010600030101010101" pitchFamily="2" charset="-122"/>
              <a:ea typeface="宋体" panose="02010600030101010101" pitchFamily="2" charset="-122"/>
              <a:cs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                </a:t>
            </a:r>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37670" cy="6492875"/>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rPr>
              <a:t>◆选文内容</a:t>
            </a:r>
            <a:r>
              <a:rPr lang="zh-CN" altLang="en-US" sz="3200" b="1">
                <a:solidFill>
                  <a:srgbClr val="FF0000"/>
                </a:solidFill>
                <a:latin typeface="宋体" panose="02010600030101010101" pitchFamily="2" charset="-122"/>
                <a:ea typeface="宋体" panose="02010600030101010101" pitchFamily="2" charset="-122"/>
              </a:rPr>
              <a:t>方正</a:t>
            </a:r>
            <a:r>
              <a:rPr lang="en-US" altLang="zh-CN" sz="3200" b="1">
                <a:latin typeface="宋体" panose="02010600030101010101" pitchFamily="2" charset="-122"/>
                <a:ea typeface="宋体" panose="02010600030101010101" pitchFamily="2" charset="-122"/>
              </a:rPr>
              <a:t> </a:t>
            </a:r>
            <a:endParaRPr lang="en-US" altLang="zh-CN" sz="3200" b="1">
              <a:latin typeface="宋体" panose="02010600030101010101" pitchFamily="2" charset="-122"/>
              <a:ea typeface="宋体" panose="02010600030101010101" pitchFamily="2" charset="-122"/>
            </a:endParaRPr>
          </a:p>
          <a:p>
            <a:endParaRPr lang="en-US" altLang="zh-CN" sz="3200" b="1">
              <a:latin typeface="宋体" panose="02010600030101010101" pitchFamily="2" charset="-122"/>
              <a:ea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君子之文章，不浮于其德，其刚柔缓急之气，繁简舒敏之节，一出乎其诚</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a:t>
            </a:r>
            <a:r>
              <a:rPr lang="en-US" altLang="zh-CN" sz="3200" b="1">
                <a:latin typeface="楷体" panose="02010609060101010101" charset="-122"/>
                <a:ea typeface="楷体" panose="02010609060101010101" charset="-122"/>
                <a:cs typeface="楷体" panose="02010609060101010101" charset="-122"/>
              </a:rPr>
              <a:t>2020</a:t>
            </a:r>
            <a:r>
              <a:rPr lang="zh-CN" altLang="en-US" sz="3200" b="1">
                <a:latin typeface="楷体" panose="02010609060101010101" charset="-122"/>
                <a:ea typeface="楷体" panose="02010609060101010101" charset="-122"/>
                <a:cs typeface="楷体" panose="02010609060101010101" charset="-122"/>
              </a:rPr>
              <a:t>年</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张耒《上曾子固龙图书》）</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第其力足以破冗腐，成一家之言。</a:t>
            </a:r>
            <a:r>
              <a:rPr lang="en-US" altLang="zh-CN" sz="3200" b="1">
                <a:latin typeface="楷体" panose="02010609060101010101" charset="-122"/>
                <a:ea typeface="楷体" panose="02010609060101010101" charset="-122"/>
                <a:cs typeface="楷体" panose="02010609060101010101" charset="-122"/>
              </a:rPr>
              <a:t>” </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衽席吏民，调兵食，规摹为一方冠。</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a:t>
            </a:r>
            <a:r>
              <a:rPr lang="en-US" altLang="zh-CN" sz="3200" b="1">
                <a:latin typeface="楷体" panose="02010609060101010101" charset="-122"/>
                <a:ea typeface="楷体" panose="02010609060101010101" charset="-122"/>
                <a:cs typeface="楷体" panose="02010609060101010101" charset="-122"/>
              </a:rPr>
              <a:t>2019</a:t>
            </a:r>
            <a:r>
              <a:rPr lang="zh-CN" altLang="en-US" sz="3200" b="1">
                <a:latin typeface="楷体" panose="02010609060101010101" charset="-122"/>
                <a:ea typeface="楷体" panose="02010609060101010101" charset="-122"/>
                <a:cs typeface="楷体" panose="02010609060101010101" charset="-122"/>
              </a:rPr>
              <a:t>年</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王世贞《</a:t>
            </a:r>
            <a:r>
              <a:rPr lang="zh-CN" altLang="en-US" sz="3200" b="1">
                <a:latin typeface="宋体" panose="02010600030101010101" pitchFamily="2" charset="-122"/>
                <a:ea typeface="宋体" panose="02010600030101010101" pitchFamily="2" charset="-122"/>
                <a:cs typeface="楷体" panose="02010609060101010101" charset="-122"/>
              </a:rPr>
              <a:t>&lt;</a:t>
            </a:r>
            <a:r>
              <a:rPr lang="zh-CN" altLang="en-US" sz="3200" b="1">
                <a:latin typeface="楷体" panose="02010609060101010101" charset="-122"/>
                <a:ea typeface="楷体" panose="02010609060101010101" charset="-122"/>
                <a:cs typeface="楷体" panose="02010609060101010101" charset="-122"/>
              </a:rPr>
              <a:t>宗子相集</a:t>
            </a:r>
            <a:r>
              <a:rPr lang="zh-CN" altLang="en-US" sz="3200" b="1">
                <a:latin typeface="宋体" panose="02010600030101010101" pitchFamily="2" charset="-122"/>
                <a:ea typeface="宋体" panose="02010600030101010101" pitchFamily="2" charset="-122"/>
                <a:cs typeface="楷体" panose="02010609060101010101" charset="-122"/>
                <a:sym typeface="+mn-ea"/>
              </a:rPr>
              <a:t>&gt;</a:t>
            </a:r>
            <a:r>
              <a:rPr lang="zh-CN" altLang="en-US" sz="3200" b="1">
                <a:latin typeface="楷体" panose="02010609060101010101" charset="-122"/>
                <a:ea typeface="楷体" panose="02010609060101010101" charset="-122"/>
                <a:cs typeface="楷体" panose="02010609060101010101" charset="-122"/>
              </a:rPr>
              <a:t>序</a:t>
            </a:r>
            <a:r>
              <a:rPr lang="zh-CN" altLang="en-US"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rPr>
              <a:t>）</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天下之不尚儒久矣。今世之士大夫，发言必自称曰儒。</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a:t>
            </a:r>
            <a:r>
              <a:rPr lang="en-US" altLang="zh-CN" sz="3200" b="1">
                <a:latin typeface="楷体" panose="02010609060101010101" charset="-122"/>
                <a:ea typeface="楷体" panose="02010609060101010101" charset="-122"/>
                <a:cs typeface="楷体" panose="02010609060101010101" charset="-122"/>
              </a:rPr>
              <a:t>2018</a:t>
            </a:r>
            <a:r>
              <a:rPr lang="zh-CN" altLang="en-US" sz="3200" b="1">
                <a:latin typeface="楷体" panose="02010609060101010101" charset="-122"/>
                <a:ea typeface="楷体" panose="02010609060101010101" charset="-122"/>
                <a:cs typeface="楷体" panose="02010609060101010101" charset="-122"/>
              </a:rPr>
              <a:t>年</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司马光《颜太初杂文序》）</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滞于所见，不知适变，名为腐儒，亦学者之一病。</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随见随忘，随闻随废，轻目重耳之过，此亦学者之一病也。</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a:t>
            </a:r>
            <a:r>
              <a:rPr lang="en-US" altLang="zh-CN" sz="3200" b="1">
                <a:latin typeface="楷体" panose="02010609060101010101" charset="-122"/>
                <a:ea typeface="楷体" panose="02010609060101010101" charset="-122"/>
                <a:cs typeface="楷体" panose="02010609060101010101" charset="-122"/>
              </a:rPr>
              <a:t>2017</a:t>
            </a:r>
            <a:r>
              <a:rPr lang="zh-CN" altLang="en-US" sz="3200" b="1">
                <a:latin typeface="楷体" panose="02010609060101010101" charset="-122"/>
                <a:ea typeface="楷体" panose="02010609060101010101" charset="-122"/>
                <a:cs typeface="楷体" panose="02010609060101010101" charset="-122"/>
              </a:rPr>
              <a:t>年</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杜牧《上池州李使君书》）</a:t>
            </a:r>
            <a:endParaRPr lang="zh-CN" altLang="en-US" sz="3200" b="1">
              <a:latin typeface="楷体" panose="02010609060101010101" charset="-122"/>
              <a:ea typeface="楷体" panose="02010609060101010101" charset="-122"/>
              <a:cs typeface="楷体" panose="02010609060101010101" charset="-122"/>
            </a:endParaRPr>
          </a:p>
          <a:p>
            <a:endParaRPr lang="en-US" altLang="zh-CN"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6845" y="172085"/>
            <a:ext cx="11878310" cy="8462645"/>
          </a:xfrm>
          <a:prstGeom prst="rect">
            <a:avLst/>
          </a:prstGeom>
          <a:noFill/>
        </p:spPr>
        <p:txBody>
          <a:bodyPr wrap="square" rtlCol="0">
            <a:spAutoFit/>
          </a:bodyPr>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方知余见小，春秋问蛄</a:t>
            </a:r>
            <a:r>
              <a:rPr lang="zh-CN" altLang="en-US" sz="3200" b="1">
                <a:latin typeface="楷体" panose="02010609060101010101" charset="-122"/>
                <a:ea typeface="楷体" panose="02010609060101010101" charset="-122"/>
                <a:cs typeface="楷体" panose="02010609060101010101" charset="-122"/>
                <a:sym typeface="+mn-ea"/>
              </a:rPr>
              <a:t>蟪。</a:t>
            </a:r>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a:t>
            </a:r>
            <a:r>
              <a:rPr lang="en-US" altLang="zh-CN" sz="3200" b="1">
                <a:latin typeface="楷体" panose="02010609060101010101" charset="-122"/>
                <a:ea typeface="楷体" panose="02010609060101010101" charset="-122"/>
                <a:cs typeface="楷体" panose="02010609060101010101" charset="-122"/>
                <a:sym typeface="+mn-ea"/>
              </a:rPr>
              <a:t>2016</a:t>
            </a:r>
            <a:r>
              <a:rPr lang="zh-CN" altLang="en-US" sz="3200" b="1">
                <a:latin typeface="楷体" panose="02010609060101010101" charset="-122"/>
                <a:ea typeface="楷体" panose="02010609060101010101" charset="-122"/>
                <a:cs typeface="楷体" panose="02010609060101010101" charset="-122"/>
                <a:sym typeface="+mn-ea"/>
              </a:rPr>
              <a:t>年</a:t>
            </a:r>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张岱《琅嬛福地记》）</a:t>
            </a:r>
            <a:endParaRPr lang="zh-CN" altLang="en-US"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时治时乱，时强时弱，岂有他哉？人而已耳！</a:t>
            </a:r>
            <a:r>
              <a:rPr lang="en-US" altLang="zh-CN" sz="3200" b="1">
                <a:latin typeface="楷体" panose="02010609060101010101" charset="-122"/>
                <a:ea typeface="楷体" panose="02010609060101010101" charset="-122"/>
                <a:cs typeface="楷体" panose="02010609060101010101" charset="-122"/>
                <a:sym typeface="+mn-ea"/>
              </a:rPr>
              <a:t>”</a:t>
            </a:r>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a:t>
            </a:r>
            <a:r>
              <a:rPr lang="en-US" altLang="zh-CN" sz="3200" b="1">
                <a:latin typeface="楷体" panose="02010609060101010101" charset="-122"/>
                <a:ea typeface="楷体" panose="02010609060101010101" charset="-122"/>
                <a:cs typeface="楷体" panose="02010609060101010101" charset="-122"/>
                <a:sym typeface="+mn-ea"/>
              </a:rPr>
              <a:t>2015</a:t>
            </a:r>
            <a:r>
              <a:rPr lang="zh-CN" altLang="en-US" sz="3200" b="1">
                <a:latin typeface="楷体" panose="02010609060101010101" charset="-122"/>
                <a:ea typeface="楷体" panose="02010609060101010101" charset="-122"/>
                <a:cs typeface="楷体" panose="02010609060101010101" charset="-122"/>
                <a:sym typeface="+mn-ea"/>
              </a:rPr>
              <a:t>年</a:t>
            </a:r>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张孝祥《太平州学记》）</a:t>
            </a:r>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r>
              <a:rPr lang="zh-CN" altLang="en-US" sz="3200" b="1" u="sng">
                <a:latin typeface="楷体" panose="02010609060101010101" charset="-122"/>
                <a:ea typeface="楷体" panose="02010609060101010101" charset="-122"/>
                <a:cs typeface="楷体" panose="02010609060101010101" charset="-122"/>
                <a:sym typeface="+mn-ea"/>
              </a:rPr>
              <a:t>总之</a:t>
            </a:r>
            <a:r>
              <a:rPr lang="zh-CN" altLang="en-US" sz="3200" b="1">
                <a:latin typeface="楷体" panose="02010609060101010101" charset="-122"/>
                <a:ea typeface="楷体" panose="02010609060101010101" charset="-122"/>
                <a:cs typeface="楷体" panose="02010609060101010101" charset="-122"/>
                <a:sym typeface="+mn-ea"/>
              </a:rPr>
              <a:t>，谈治学之道，文章之道，为政之道；要真诚，要勤奋，要创新，要积累，要实干，要变通，要温慎，要平和</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语不惊人，文求切用。</a:t>
            </a:r>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r>
              <a:rPr lang="en-US" altLang="zh-CN" sz="3200" b="1">
                <a:latin typeface="宋体" panose="02010600030101010101" pitchFamily="2" charset="-122"/>
                <a:ea typeface="宋体" panose="02010600030101010101" pitchFamily="2" charset="-122"/>
                <a:cs typeface="宋体" panose="02010600030101010101" pitchFamily="2" charset="-122"/>
                <a:sym typeface="+mn-ea"/>
              </a:rPr>
              <a:t>2018</a:t>
            </a:r>
            <a:r>
              <a:rPr lang="zh-CN" altLang="en-US" sz="3200" b="1">
                <a:latin typeface="宋体" panose="02010600030101010101" pitchFamily="2" charset="-122"/>
                <a:ea typeface="宋体" panose="02010600030101010101" pitchFamily="2" charset="-122"/>
                <a:cs typeface="宋体" panose="02010600030101010101" pitchFamily="2" charset="-122"/>
                <a:sym typeface="+mn-ea"/>
              </a:rPr>
              <a:t>年</a:t>
            </a:r>
            <a:r>
              <a:rPr lang="en-US" altLang="zh-CN" sz="32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3200" b="1">
                <a:latin typeface="宋体" panose="02010600030101010101" pitchFamily="2" charset="-122"/>
                <a:ea typeface="宋体" panose="02010600030101010101" pitchFamily="2" charset="-122"/>
                <a:cs typeface="宋体" panose="02010600030101010101" pitchFamily="2" charset="-122"/>
                <a:sym typeface="+mn-ea"/>
              </a:rPr>
              <a:t>司马光《颜太初杂文序》第</a:t>
            </a:r>
            <a:r>
              <a:rPr lang="en-US" altLang="zh-CN" sz="32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3200" b="1">
                <a:latin typeface="宋体" panose="02010600030101010101" pitchFamily="2" charset="-122"/>
                <a:ea typeface="宋体" panose="02010600030101010101" pitchFamily="2" charset="-122"/>
                <a:cs typeface="宋体" panose="02010600030101010101" pitchFamily="2" charset="-122"/>
                <a:sym typeface="+mn-ea"/>
              </a:rPr>
              <a:t>题</a:t>
            </a:r>
            <a:r>
              <a:rPr lang="en-US" altLang="zh-CN" sz="3200" b="1">
                <a:latin typeface="宋体" panose="02010600030101010101" pitchFamily="2" charset="-122"/>
                <a:ea typeface="宋体" panose="02010600030101010101" pitchFamily="2" charset="-122"/>
                <a:cs typeface="宋体" panose="02010600030101010101" pitchFamily="2" charset="-122"/>
                <a:sym typeface="+mn-ea"/>
              </a:rPr>
              <a:t>C</a:t>
            </a:r>
            <a:r>
              <a:rPr lang="zh-CN" altLang="en-US" sz="3200" b="1">
                <a:latin typeface="宋体" panose="02010600030101010101" pitchFamily="2" charset="-122"/>
                <a:ea typeface="宋体" panose="02010600030101010101" pitchFamily="2" charset="-122"/>
                <a:cs typeface="宋体" panose="02010600030101010101" pitchFamily="2" charset="-122"/>
                <a:sym typeface="+mn-ea"/>
              </a:rPr>
              <a:t>项（错误选项）：</a:t>
            </a:r>
            <a:endParaRPr lang="zh-CN" altLang="en-US"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颜太初</a:t>
            </a:r>
            <a:r>
              <a:rPr lang="zh-CN" altLang="en-US" sz="3200" b="1">
                <a:solidFill>
                  <a:srgbClr val="FF0000"/>
                </a:solidFill>
                <a:latin typeface="楷体" panose="02010609060101010101" charset="-122"/>
                <a:ea typeface="楷体" panose="02010609060101010101" charset="-122"/>
                <a:cs typeface="楷体" panose="02010609060101010101" charset="-122"/>
                <a:sym typeface="+mn-ea"/>
              </a:rPr>
              <a:t>宽厚正直</a:t>
            </a:r>
            <a:r>
              <a:rPr lang="zh-CN" altLang="en-US" sz="3200" b="1">
                <a:latin typeface="楷体" panose="02010609060101010101" charset="-122"/>
                <a:ea typeface="楷体" panose="02010609060101010101" charset="-122"/>
                <a:cs typeface="楷体" panose="02010609060101010101" charset="-122"/>
                <a:sym typeface="+mn-ea"/>
              </a:rPr>
              <a:t>，才识过人，</a:t>
            </a:r>
            <a:r>
              <a:rPr lang="zh-CN" altLang="en-US" sz="3200" b="1">
                <a:solidFill>
                  <a:srgbClr val="FF0000"/>
                </a:solidFill>
                <a:latin typeface="楷体" panose="02010609060101010101" charset="-122"/>
                <a:ea typeface="楷体" panose="02010609060101010101" charset="-122"/>
                <a:cs typeface="楷体" panose="02010609060101010101" charset="-122"/>
                <a:sym typeface="+mn-ea"/>
              </a:rPr>
              <a:t>效法嵇康、阮籍</a:t>
            </a:r>
            <a:r>
              <a:rPr lang="zh-CN" altLang="en-US" sz="3200" b="1">
                <a:latin typeface="楷体" panose="02010609060101010101" charset="-122"/>
                <a:ea typeface="楷体" panose="02010609060101010101" charset="-122"/>
                <a:cs typeface="楷体" panose="02010609060101010101" charset="-122"/>
                <a:sym typeface="+mn-ea"/>
              </a:rPr>
              <a:t>，诗文讥讽时事，遭到利益集团的嫉恨排挤，终身仕途不顺，郁郁不得志。</a:t>
            </a:r>
            <a:r>
              <a:rPr lang="en-US" altLang="zh-CN" sz="3200" b="1">
                <a:latin typeface="楷体" panose="02010609060101010101" charset="-122"/>
                <a:ea typeface="楷体" panose="02010609060101010101" charset="-122"/>
                <a:cs typeface="楷体" panose="02010609060101010101" charset="-122"/>
                <a:sym typeface="+mn-ea"/>
              </a:rPr>
              <a:t>”</a:t>
            </a:r>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273050" y="446405"/>
            <a:ext cx="11680190" cy="6492875"/>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rPr>
              <a:t>◆考查重</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文章</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意思（内容）理解</a:t>
            </a:r>
            <a:endParaRPr lang="zh-CN" altLang="en-US" sz="3200" b="1">
              <a:latin typeface="宋体" panose="02010600030101010101" pitchFamily="2" charset="-122"/>
              <a:ea typeface="宋体" panose="02010600030101010101" pitchFamily="2" charset="-122"/>
            </a:endParaRPr>
          </a:p>
          <a:p>
            <a:endParaRPr lang="zh-CN" altLang="en-US" sz="3200" b="1">
              <a:latin typeface="宋体" panose="02010600030101010101" pitchFamily="2" charset="-122"/>
              <a:ea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在文言文中，</a:t>
            </a:r>
            <a:r>
              <a:rPr lang="zh-CN" altLang="en-US" sz="3200" b="1" u="sng">
                <a:latin typeface="楷体" panose="02010609060101010101" charset="-122"/>
                <a:ea typeface="楷体" panose="02010609060101010101" charset="-122"/>
                <a:cs typeface="楷体" panose="02010609060101010101" charset="-122"/>
              </a:rPr>
              <a:t>文言</a:t>
            </a:r>
            <a:r>
              <a:rPr lang="zh-CN" altLang="en-US" sz="3200" b="1">
                <a:latin typeface="楷体" panose="02010609060101010101" charset="-122"/>
                <a:ea typeface="楷体" panose="02010609060101010101" charset="-122"/>
                <a:cs typeface="楷体" panose="02010609060101010101" charset="-122"/>
              </a:rPr>
              <a:t>、</a:t>
            </a:r>
            <a:r>
              <a:rPr lang="zh-CN" altLang="en-US" sz="3200" b="1" u="sng">
                <a:latin typeface="楷体" panose="02010609060101010101" charset="-122"/>
                <a:ea typeface="楷体" panose="02010609060101010101" charset="-122"/>
                <a:cs typeface="楷体" panose="02010609060101010101" charset="-122"/>
              </a:rPr>
              <a:t>文章</a:t>
            </a:r>
            <a:r>
              <a:rPr lang="zh-CN" altLang="en-US" sz="3200" b="1">
                <a:latin typeface="楷体" panose="02010609060101010101" charset="-122"/>
                <a:ea typeface="楷体" panose="02010609060101010101" charset="-122"/>
                <a:cs typeface="楷体" panose="02010609060101010101" charset="-122"/>
              </a:rPr>
              <a:t>、</a:t>
            </a:r>
            <a:r>
              <a:rPr lang="zh-CN" altLang="en-US" sz="3200" b="1" u="sng">
                <a:latin typeface="楷体" panose="02010609060101010101" charset="-122"/>
                <a:ea typeface="楷体" panose="02010609060101010101" charset="-122"/>
                <a:cs typeface="楷体" panose="02010609060101010101" charset="-122"/>
              </a:rPr>
              <a:t>文学</a:t>
            </a:r>
            <a:r>
              <a:rPr lang="zh-CN" altLang="en-US" sz="3200" b="1">
                <a:latin typeface="楷体" panose="02010609060101010101" charset="-122"/>
                <a:ea typeface="楷体" panose="02010609060101010101" charset="-122"/>
                <a:cs typeface="楷体" panose="02010609060101010101" charset="-122"/>
              </a:rPr>
              <a:t>和</a:t>
            </a:r>
            <a:r>
              <a:rPr lang="zh-CN" altLang="en-US" sz="3200" b="1" u="sng">
                <a:latin typeface="楷体" panose="02010609060101010101" charset="-122"/>
                <a:ea typeface="楷体" panose="02010609060101010101" charset="-122"/>
                <a:cs typeface="楷体" panose="02010609060101010101" charset="-122"/>
              </a:rPr>
              <a:t>文化</a:t>
            </a:r>
            <a:r>
              <a:rPr lang="zh-CN" altLang="en-US" sz="3200" b="1">
                <a:latin typeface="楷体" panose="02010609060101010101" charset="-122"/>
                <a:ea typeface="楷体" panose="02010609060101010101" charset="-122"/>
                <a:cs typeface="楷体" panose="02010609060101010101" charset="-122"/>
              </a:rPr>
              <a:t>一体四面，相辅相成。</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在文学性很强的作品中，</a:t>
            </a:r>
            <a:r>
              <a:rPr lang="zh-CN" altLang="en-US" sz="3200" b="1" u="sng">
                <a:solidFill>
                  <a:srgbClr val="FF0000"/>
                </a:solidFill>
                <a:latin typeface="楷体" panose="02010609060101010101" charset="-122"/>
                <a:ea typeface="楷体" panose="02010609060101010101" charset="-122"/>
                <a:cs typeface="楷体" panose="02010609060101010101" charset="-122"/>
              </a:rPr>
              <a:t>话语信息</a:t>
            </a:r>
            <a:r>
              <a:rPr lang="zh-CN" altLang="en-US" sz="3200" b="1">
                <a:latin typeface="楷体" panose="02010609060101010101" charset="-122"/>
                <a:ea typeface="楷体" panose="02010609060101010101" charset="-122"/>
                <a:cs typeface="楷体" panose="02010609060101010101" charset="-122"/>
              </a:rPr>
              <a:t>本身不是最重要的，所传递的附属信息似乎更为重要。</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翻译是一种人为的强制性文化转移，语言文字被置换了，</a:t>
            </a:r>
            <a:r>
              <a:rPr lang="zh-CN" altLang="en-US" sz="3200" b="1" u="sng">
                <a:solidFill>
                  <a:srgbClr val="FF0000"/>
                </a:solidFill>
                <a:latin typeface="楷体" panose="02010609060101010101" charset="-122"/>
                <a:ea typeface="楷体" panose="02010609060101010101" charset="-122"/>
                <a:cs typeface="楷体" panose="02010609060101010101" charset="-122"/>
              </a:rPr>
              <a:t>必然导致原文许多形式系统的美学要素的流失</a:t>
            </a:r>
            <a:r>
              <a:rPr lang="zh-CN" altLang="en-US" sz="3200" b="1">
                <a:latin typeface="楷体" panose="02010609060101010101" charset="-122"/>
                <a:ea typeface="楷体" panose="02010609060101010101" charset="-122"/>
                <a:cs typeface="楷体" panose="02010609060101010101" charset="-122"/>
              </a:rPr>
              <a:t>。</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（李洁《琴声何处不悠扬》</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 </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东北大学出版社）</a:t>
            </a:r>
            <a:endParaRPr lang="zh-CN" altLang="en-US" sz="3200">
              <a:latin typeface="楷体" panose="02010609060101010101" charset="-122"/>
              <a:ea typeface="楷体" panose="02010609060101010101" charset="-122"/>
              <a:cs typeface="楷体" panose="02010609060101010101" charset="-122"/>
            </a:endParaRPr>
          </a:p>
          <a:p>
            <a:endParaRPr lang="zh-CN" altLang="en-US" sz="32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 calcmode="lin" valueType="num">
                                      <p:cBhvr additive="base">
                                        <p:cTn id="2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5" name="文本框 4"/>
          <p:cNvSpPr txBox="1"/>
          <p:nvPr/>
        </p:nvSpPr>
        <p:spPr>
          <a:xfrm>
            <a:off x="398780" y="233680"/>
            <a:ext cx="11680190" cy="6000750"/>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rPr>
              <a:t>理一理文本理解题</a:t>
            </a:r>
            <a:r>
              <a:rPr lang="zh-CN" altLang="en-US" sz="3200" b="1" u="sng">
                <a:latin typeface="宋体" panose="02010600030101010101" pitchFamily="2" charset="-122"/>
                <a:ea typeface="宋体" panose="02010600030101010101" pitchFamily="2" charset="-122"/>
              </a:rPr>
              <a:t>题干表述</a:t>
            </a:r>
            <a:r>
              <a:rPr lang="zh-CN" altLang="en-US" sz="3200" b="1">
                <a:latin typeface="宋体" panose="02010600030101010101" pitchFamily="2" charset="-122"/>
                <a:ea typeface="宋体" panose="02010600030101010101" pitchFamily="2" charset="-122"/>
              </a:rPr>
              <a:t>的变化：</a:t>
            </a:r>
            <a:endParaRPr lang="zh-CN" altLang="en-US" sz="3200" b="1">
              <a:latin typeface="宋体" panose="02010600030101010101" pitchFamily="2" charset="-122"/>
              <a:ea typeface="宋体" panose="02010600030101010101" pitchFamily="2" charset="-122"/>
            </a:endParaRPr>
          </a:p>
          <a:p>
            <a:endParaRPr lang="zh-CN" altLang="en-US" sz="3200" b="1">
              <a:latin typeface="宋体" panose="02010600030101010101" pitchFamily="2" charset="-122"/>
              <a:ea typeface="宋体" panose="02010600030101010101" pitchFamily="2" charset="-122"/>
            </a:endParaRPr>
          </a:p>
          <a:p>
            <a:r>
              <a:rPr lang="en-US" altLang="zh-CN" sz="3200" b="1">
                <a:latin typeface="宋体" panose="02010600030101010101" pitchFamily="2" charset="-122"/>
                <a:ea typeface="宋体" panose="02010600030101010101" pitchFamily="2" charset="-122"/>
              </a:rPr>
              <a:t>2004</a:t>
            </a:r>
            <a:r>
              <a:rPr lang="zh-CN" altLang="en-US" sz="3200" b="1">
                <a:latin typeface="宋体" panose="02010600030101010101" pitchFamily="2" charset="-122"/>
                <a:ea typeface="宋体" panose="02010600030101010101" pitchFamily="2" charset="-122"/>
              </a:rPr>
              <a:t>年、</a:t>
            </a:r>
            <a:r>
              <a:rPr lang="en-US" altLang="zh-CN" sz="3200" b="1">
                <a:latin typeface="宋体" panose="02010600030101010101" pitchFamily="2" charset="-122"/>
                <a:ea typeface="宋体" panose="02010600030101010101" pitchFamily="2" charset="-122"/>
              </a:rPr>
              <a:t>2005</a:t>
            </a:r>
            <a:r>
              <a:rPr lang="zh-CN" altLang="en-US" sz="3200" b="1">
                <a:latin typeface="宋体" panose="02010600030101010101" pitchFamily="2" charset="-122"/>
                <a:ea typeface="宋体" panose="02010600030101010101" pitchFamily="2" charset="-122"/>
              </a:rPr>
              <a:t>年：</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 </a:t>
            </a:r>
            <a:r>
              <a:rPr lang="en-US" altLang="zh-CN" sz="3200" b="1">
                <a:latin typeface="宋体" panose="02010600030101010101" pitchFamily="2" charset="-122"/>
                <a:ea typeface="宋体" panose="02010600030101010101" pitchFamily="2" charset="-122"/>
              </a:rPr>
              <a:t> </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下列对原文有关内容的</a:t>
            </a:r>
            <a:r>
              <a:rPr lang="zh-CN" altLang="en-US" sz="3200" b="1" u="sng">
                <a:solidFill>
                  <a:srgbClr val="FF0000"/>
                </a:solidFill>
                <a:latin typeface="楷体" panose="02010609060101010101" charset="-122"/>
                <a:ea typeface="楷体" panose="02010609060101010101" charset="-122"/>
                <a:cs typeface="楷体" panose="02010609060101010101" charset="-122"/>
              </a:rPr>
              <a:t>概括和分析</a:t>
            </a:r>
            <a:r>
              <a:rPr lang="zh-CN" altLang="en-US" sz="3200" b="1">
                <a:latin typeface="楷体" panose="02010609060101010101" charset="-122"/>
                <a:ea typeface="楷体" panose="02010609060101010101" charset="-122"/>
                <a:cs typeface="楷体" panose="02010609060101010101" charset="-122"/>
              </a:rPr>
              <a:t>，不正确的一项是</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宋体" panose="02010600030101010101" pitchFamily="2" charset="-122"/>
                <a:ea typeface="宋体" panose="02010600030101010101" pitchFamily="2" charset="-122"/>
                <a:cs typeface="宋体" panose="02010600030101010101" pitchFamily="2" charset="-122"/>
              </a:rPr>
              <a:t>2006</a:t>
            </a:r>
            <a:r>
              <a:rPr lang="zh-CN" altLang="en-US" sz="3200" b="1">
                <a:latin typeface="宋体" panose="02010600030101010101" pitchFamily="2" charset="-122"/>
                <a:ea typeface="宋体" panose="02010600030101010101" pitchFamily="2" charset="-122"/>
                <a:cs typeface="宋体" panose="02010600030101010101" pitchFamily="2" charset="-122"/>
              </a:rPr>
              <a:t>年</a:t>
            </a:r>
            <a:r>
              <a:rPr lang="en-US" altLang="zh-CN" sz="3200" b="1">
                <a:latin typeface="宋体" panose="02010600030101010101" pitchFamily="2" charset="-122"/>
                <a:ea typeface="宋体" panose="02010600030101010101" pitchFamily="2" charset="-122"/>
                <a:cs typeface="宋体" panose="02010600030101010101" pitchFamily="2" charset="-122"/>
              </a:rPr>
              <a:t>—2011</a:t>
            </a:r>
            <a:r>
              <a:rPr lang="zh-CN" altLang="en-US" sz="3200" b="1">
                <a:latin typeface="宋体" panose="02010600030101010101" pitchFamily="2" charset="-122"/>
                <a:ea typeface="宋体" panose="02010600030101010101" pitchFamily="2" charset="-122"/>
                <a:cs typeface="宋体" panose="02010600030101010101" pitchFamily="2" charset="-122"/>
              </a:rPr>
              <a:t>年：</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zh-CN" altLang="en-US" sz="3200" b="1">
                <a:latin typeface="楷体" panose="02010609060101010101" charset="-122"/>
                <a:ea typeface="楷体" panose="02010609060101010101" charset="-122"/>
                <a:cs typeface="楷体" panose="02010609060101010101" charset="-122"/>
              </a:rPr>
              <a:t> </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下列对原文有关内容的</a:t>
            </a:r>
            <a:r>
              <a:rPr lang="zh-CN" altLang="en-US" sz="3200" b="1" u="sng">
                <a:solidFill>
                  <a:srgbClr val="FF0000"/>
                </a:solidFill>
                <a:latin typeface="楷体" panose="02010609060101010101" charset="-122"/>
                <a:ea typeface="楷体" panose="02010609060101010101" charset="-122"/>
                <a:cs typeface="楷体" panose="02010609060101010101" charset="-122"/>
              </a:rPr>
              <a:t>赏析</a:t>
            </a:r>
            <a:r>
              <a:rPr lang="zh-CN" altLang="en-US" sz="3200" b="1">
                <a:latin typeface="楷体" panose="02010609060101010101" charset="-122"/>
                <a:ea typeface="楷体" panose="02010609060101010101" charset="-122"/>
                <a:cs typeface="楷体" panose="02010609060101010101" charset="-122"/>
              </a:rPr>
              <a:t>，不正确的一项是</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宋体" panose="02010600030101010101" pitchFamily="2" charset="-122"/>
                <a:ea typeface="宋体" panose="02010600030101010101" pitchFamily="2" charset="-122"/>
                <a:cs typeface="宋体" panose="02010600030101010101" pitchFamily="2" charset="-122"/>
              </a:rPr>
              <a:t>2012</a:t>
            </a:r>
            <a:r>
              <a:rPr lang="zh-CN" altLang="en-US" sz="3200" b="1">
                <a:latin typeface="宋体" panose="02010600030101010101" pitchFamily="2" charset="-122"/>
                <a:ea typeface="宋体" panose="02010600030101010101" pitchFamily="2" charset="-122"/>
                <a:cs typeface="宋体" panose="02010600030101010101" pitchFamily="2" charset="-122"/>
              </a:rPr>
              <a:t>年：</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下列对原文有关内容的</a:t>
            </a:r>
            <a:r>
              <a:rPr lang="zh-CN" altLang="en-US" sz="3200" b="1" u="sng">
                <a:solidFill>
                  <a:srgbClr val="FF0000"/>
                </a:solidFill>
                <a:latin typeface="楷体" panose="02010609060101010101" charset="-122"/>
                <a:ea typeface="楷体" panose="02010609060101010101" charset="-122"/>
                <a:cs typeface="楷体" panose="02010609060101010101" charset="-122"/>
              </a:rPr>
              <a:t>概括与赏析</a:t>
            </a:r>
            <a:r>
              <a:rPr lang="zh-CN" altLang="en-US" sz="3200" b="1">
                <a:latin typeface="楷体" panose="02010609060101010101" charset="-122"/>
                <a:ea typeface="楷体" panose="02010609060101010101" charset="-122"/>
                <a:cs typeface="楷体" panose="02010609060101010101" charset="-122"/>
              </a:rPr>
              <a:t>，不正确的一项是</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宋体" panose="02010600030101010101" pitchFamily="2" charset="-122"/>
                <a:ea typeface="宋体" panose="02010600030101010101" pitchFamily="2" charset="-122"/>
                <a:cs typeface="宋体" panose="02010600030101010101" pitchFamily="2" charset="-122"/>
              </a:rPr>
              <a:t>2013</a:t>
            </a:r>
            <a:r>
              <a:rPr lang="zh-CN" altLang="en-US" sz="3200" b="1">
                <a:latin typeface="宋体" panose="02010600030101010101" pitchFamily="2" charset="-122"/>
                <a:ea typeface="宋体" panose="02010600030101010101" pitchFamily="2" charset="-122"/>
                <a:cs typeface="宋体" panose="02010600030101010101" pitchFamily="2" charset="-122"/>
              </a:rPr>
              <a:t>年、</a:t>
            </a:r>
            <a:r>
              <a:rPr lang="en-US" altLang="zh-CN" sz="3200" b="1">
                <a:latin typeface="宋体" panose="02010600030101010101" pitchFamily="2" charset="-122"/>
                <a:ea typeface="宋体" panose="02010600030101010101" pitchFamily="2" charset="-122"/>
                <a:cs typeface="宋体" panose="02010600030101010101" pitchFamily="2" charset="-122"/>
              </a:rPr>
              <a:t>2014</a:t>
            </a:r>
            <a:r>
              <a:rPr lang="zh-CN" altLang="en-US" sz="3200" b="1">
                <a:latin typeface="宋体" panose="02010600030101010101" pitchFamily="2" charset="-122"/>
                <a:ea typeface="宋体" panose="02010600030101010101" pitchFamily="2" charset="-122"/>
                <a:cs typeface="宋体" panose="02010600030101010101" pitchFamily="2" charset="-122"/>
              </a:rPr>
              <a:t>年：</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下列对原文的</a:t>
            </a:r>
            <a:r>
              <a:rPr lang="zh-CN" altLang="en-US" sz="3200" b="1" u="sng">
                <a:solidFill>
                  <a:srgbClr val="FF0000"/>
                </a:solidFill>
                <a:latin typeface="楷体" panose="02010609060101010101" charset="-122"/>
                <a:ea typeface="楷体" panose="02010609060101010101" charset="-122"/>
                <a:cs typeface="楷体" panose="02010609060101010101" charset="-122"/>
              </a:rPr>
              <a:t>赏析</a:t>
            </a:r>
            <a:r>
              <a:rPr lang="zh-CN" altLang="en-US" sz="3200" b="1">
                <a:latin typeface="楷体" panose="02010609060101010101" charset="-122"/>
                <a:ea typeface="楷体" panose="02010609060101010101" charset="-122"/>
                <a:cs typeface="楷体" panose="02010609060101010101" charset="-122"/>
              </a:rPr>
              <a:t>，不正确的一项是</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宋体" panose="02010600030101010101" pitchFamily="2" charset="-122"/>
                <a:ea typeface="宋体" panose="02010600030101010101" pitchFamily="2" charset="-122"/>
                <a:cs typeface="宋体" panose="02010600030101010101" pitchFamily="2" charset="-122"/>
              </a:rPr>
              <a:t>2015</a:t>
            </a:r>
            <a:r>
              <a:rPr lang="zh-CN" altLang="en-US" sz="3200" b="1">
                <a:latin typeface="宋体" panose="02010600030101010101" pitchFamily="2" charset="-122"/>
                <a:ea typeface="宋体" panose="02010600030101010101" pitchFamily="2" charset="-122"/>
                <a:cs typeface="宋体" panose="02010600030101010101" pitchFamily="2" charset="-122"/>
              </a:rPr>
              <a:t>年</a:t>
            </a:r>
            <a:r>
              <a:rPr lang="en-US" altLang="zh-CN" sz="3200" b="1">
                <a:latin typeface="宋体" panose="02010600030101010101" pitchFamily="2" charset="-122"/>
                <a:ea typeface="宋体" panose="02010600030101010101" pitchFamily="2" charset="-122"/>
                <a:cs typeface="宋体" panose="02010600030101010101" pitchFamily="2" charset="-122"/>
              </a:rPr>
              <a:t>—2020</a:t>
            </a:r>
            <a:r>
              <a:rPr lang="zh-CN" altLang="en-US" sz="3200" b="1">
                <a:latin typeface="宋体" panose="02010600030101010101" pitchFamily="2" charset="-122"/>
                <a:ea typeface="宋体" panose="02010600030101010101" pitchFamily="2" charset="-122"/>
                <a:cs typeface="宋体" panose="02010600030101010101" pitchFamily="2" charset="-122"/>
              </a:rPr>
              <a:t>年：</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下列对原文有关内容的</a:t>
            </a:r>
            <a:r>
              <a:rPr lang="zh-CN" altLang="en-US" sz="3200" b="1" u="sng">
                <a:solidFill>
                  <a:srgbClr val="FF0000"/>
                </a:solidFill>
                <a:latin typeface="楷体" panose="02010609060101010101" charset="-122"/>
                <a:ea typeface="楷体" panose="02010609060101010101" charset="-122"/>
                <a:cs typeface="楷体" panose="02010609060101010101" charset="-122"/>
              </a:rPr>
              <a:t>概括与赏析</a:t>
            </a:r>
            <a:r>
              <a:rPr lang="zh-CN" altLang="en-US" sz="3200" b="1">
                <a:latin typeface="楷体" panose="02010609060101010101" charset="-122"/>
                <a:ea typeface="楷体" panose="02010609060101010101" charset="-122"/>
                <a:cs typeface="楷体" panose="02010609060101010101" charset="-122"/>
              </a:rPr>
              <a:t>，不正确的一项是</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additive="base">
                                        <p:cTn id="4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352425" y="182880"/>
            <a:ext cx="11487150" cy="5015865"/>
          </a:xfrm>
          <a:prstGeom prst="rect">
            <a:avLst/>
          </a:prstGeom>
          <a:noFill/>
        </p:spPr>
        <p:txBody>
          <a:bodyPr wrap="square" rtlCol="0">
            <a:spAutoFit/>
          </a:bodyPr>
          <a:p>
            <a:r>
              <a:rPr lang="zh-CN" altLang="en-US" sz="3200" b="1" u="sng">
                <a:latin typeface="宋体" panose="02010600030101010101" pitchFamily="2" charset="-122"/>
                <a:ea typeface="宋体" panose="02010600030101010101" pitchFamily="2" charset="-122"/>
                <a:cs typeface="宋体" panose="02010600030101010101" pitchFamily="2" charset="-122"/>
              </a:rPr>
              <a:t>用意</a:t>
            </a:r>
            <a:r>
              <a:rPr lang="zh-CN" altLang="en-US" sz="3200" b="1">
                <a:latin typeface="宋体" panose="02010600030101010101" pitchFamily="2" charset="-122"/>
                <a:ea typeface="宋体" panose="02010600030101010101" pitchFamily="2" charset="-122"/>
                <a:cs typeface="宋体" panose="02010600030101010101" pitchFamily="2" charset="-122"/>
              </a:rPr>
              <a:t>：</a:t>
            </a:r>
            <a:r>
              <a:rPr lang="zh-CN" altLang="en-US" sz="3200" b="1">
                <a:latin typeface="楷体" panose="02010609060101010101" charset="-122"/>
                <a:ea typeface="楷体" panose="02010609060101010101" charset="-122"/>
                <a:cs typeface="楷体" panose="02010609060101010101" charset="-122"/>
              </a:rPr>
              <a:t>理解内容</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鉴赏评价</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学生往往不自觉地把一篇文言文看做一座由文言词句堆砌起来的房子，只要把这些词句</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房子上的砖块</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一一拆卸下来，这座房子就算占领了。</a:t>
            </a:r>
            <a:r>
              <a:rPr lang="en-US" altLang="zh-CN" sz="3200" b="1">
                <a:latin typeface="楷体" panose="02010609060101010101" charset="-122"/>
                <a:ea typeface="楷体" panose="02010609060101010101" charset="-122"/>
                <a:cs typeface="楷体" panose="02010609060101010101" charset="-122"/>
              </a:rPr>
              <a:t>”</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宋体" panose="02010600030101010101" pitchFamily="2" charset="-122"/>
                <a:ea typeface="宋体" panose="02010600030101010101" pitchFamily="2" charset="-122"/>
                <a:cs typeface="楷体" panose="02010609060101010101" charset="-122"/>
              </a:rPr>
              <a:t>反思复习结果：</a:t>
            </a:r>
            <a:r>
              <a:rPr lang="zh-CN" altLang="en-US" sz="3200" b="1">
                <a:latin typeface="楷体" panose="02010609060101010101" charset="-122"/>
                <a:ea typeface="楷体" panose="02010609060101010101" charset="-122"/>
                <a:cs typeface="楷体" panose="02010609060101010101" charset="-122"/>
              </a:rPr>
              <a:t>得其意而忘其言</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（言：行文之妙，构思之精，语言之美</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r>
              <a:rPr lang="zh-CN" altLang="en-US" sz="3200" b="1" u="sng">
                <a:latin typeface="宋体" panose="02010600030101010101" pitchFamily="2" charset="-122"/>
                <a:ea typeface="宋体" panose="02010600030101010101" pitchFamily="2" charset="-122"/>
                <a:cs typeface="楷体" panose="02010609060101010101" charset="-122"/>
              </a:rPr>
              <a:t>实际</a:t>
            </a:r>
            <a:r>
              <a:rPr lang="zh-CN" altLang="en-US" sz="3200" b="1">
                <a:latin typeface="宋体" panose="02010600030101010101" pitchFamily="2" charset="-122"/>
                <a:ea typeface="宋体" panose="02010600030101010101" pitchFamily="2"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错误选项都设置在内容理解</a:t>
            </a:r>
            <a:endParaRPr lang="en-US" altLang="zh-CN"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98425" y="121920"/>
            <a:ext cx="11628755" cy="6492875"/>
          </a:xfrm>
          <a:prstGeom prst="rect">
            <a:avLst/>
          </a:prstGeom>
          <a:noFill/>
        </p:spPr>
        <p:txBody>
          <a:bodyPr wrap="square" rtlCol="0">
            <a:spAutoFit/>
          </a:bodyPr>
          <a:p>
            <a:r>
              <a:rPr lang="en-US" altLang="zh-CN" sz="3200" b="1">
                <a:latin typeface="宋体" panose="02010600030101010101" pitchFamily="2" charset="-122"/>
                <a:ea typeface="宋体" panose="02010600030101010101" pitchFamily="2" charset="-122"/>
                <a:cs typeface="宋体" panose="02010600030101010101" pitchFamily="2" charset="-122"/>
              </a:rPr>
              <a:t>“</a:t>
            </a:r>
            <a:r>
              <a:rPr lang="zh-CN" altLang="en-US" sz="3200" b="1">
                <a:latin typeface="宋体" panose="02010600030101010101" pitchFamily="2" charset="-122"/>
                <a:ea typeface="宋体" panose="02010600030101010101" pitchFamily="2" charset="-122"/>
                <a:cs typeface="宋体" panose="02010600030101010101" pitchFamily="2" charset="-122"/>
              </a:rPr>
              <a:t>赏析</a:t>
            </a:r>
            <a:r>
              <a:rPr lang="en-US" altLang="zh-CN" sz="3200" b="1">
                <a:latin typeface="宋体" panose="02010600030101010101" pitchFamily="2" charset="-122"/>
                <a:ea typeface="宋体" panose="02010600030101010101" pitchFamily="2" charset="-122"/>
                <a:cs typeface="宋体" panose="02010600030101010101" pitchFamily="2" charset="-122"/>
              </a:rPr>
              <a:t>”</a:t>
            </a:r>
            <a:r>
              <a:rPr lang="zh-CN" altLang="en-US" sz="3200" b="1">
                <a:latin typeface="宋体" panose="02010600030101010101" pitchFamily="2" charset="-122"/>
                <a:ea typeface="宋体" panose="02010600030101010101" pitchFamily="2" charset="-122"/>
                <a:cs typeface="宋体" panose="02010600030101010101" pitchFamily="2" charset="-122"/>
              </a:rPr>
              <a:t>题中涉及文体特点、谋篇布局、论证层次、修辞手法、表达方式、句式特点、押韵规律、情感收放等等。</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en-US" altLang="zh-CN" sz="3200" b="1" u="sng">
                <a:latin typeface="宋体" panose="02010600030101010101" pitchFamily="2" charset="-122"/>
                <a:ea typeface="宋体" panose="02010600030101010101" pitchFamily="2" charset="-122"/>
                <a:cs typeface="宋体" panose="02010600030101010101" pitchFamily="2" charset="-122"/>
              </a:rPr>
              <a:t>2007</a:t>
            </a:r>
            <a:r>
              <a:rPr lang="zh-CN" altLang="en-US" sz="3200" b="1" u="sng">
                <a:latin typeface="宋体" panose="02010600030101010101" pitchFamily="2" charset="-122"/>
                <a:ea typeface="宋体" panose="02010600030101010101" pitchFamily="2" charset="-122"/>
                <a:cs typeface="宋体" panose="02010600030101010101" pitchFamily="2" charset="-122"/>
              </a:rPr>
              <a:t>年</a:t>
            </a:r>
            <a:r>
              <a:rPr lang="en-US" altLang="zh-CN" sz="3200" b="1" u="sng">
                <a:latin typeface="宋体" panose="02010600030101010101" pitchFamily="2" charset="-122"/>
                <a:ea typeface="宋体" panose="02010600030101010101" pitchFamily="2" charset="-122"/>
                <a:cs typeface="宋体" panose="02010600030101010101" pitchFamily="2" charset="-122"/>
              </a:rPr>
              <a:t> </a:t>
            </a:r>
            <a:r>
              <a:rPr lang="zh-CN" altLang="en-US" sz="3200" b="1" u="sng">
                <a:latin typeface="宋体" panose="02010600030101010101" pitchFamily="2" charset="-122"/>
                <a:ea typeface="宋体" panose="02010600030101010101" pitchFamily="2" charset="-122"/>
                <a:cs typeface="宋体" panose="02010600030101010101" pitchFamily="2" charset="-122"/>
              </a:rPr>
              <a:t>苏轼《王定国诗集叙》</a:t>
            </a:r>
            <a:r>
              <a:rPr lang="zh-CN" altLang="en-US" sz="3200" b="1">
                <a:latin typeface="宋体" panose="02010600030101010101" pitchFamily="2" charset="-122"/>
                <a:ea typeface="宋体" panose="02010600030101010101" pitchFamily="2" charset="-122"/>
                <a:cs typeface="宋体" panose="02010600030101010101" pitchFamily="2" charset="-122"/>
              </a:rPr>
              <a:t>：</a:t>
            </a:r>
            <a:r>
              <a:rPr lang="en-US" altLang="zh-CN" sz="3200" b="1">
                <a:latin typeface="宋体" panose="02010600030101010101" pitchFamily="2" charset="-122"/>
                <a:ea typeface="宋体" panose="02010600030101010101" pitchFamily="2" charset="-122"/>
                <a:cs typeface="宋体" panose="02010600030101010101" pitchFamily="2" charset="-122"/>
              </a:rPr>
              <a:t> </a:t>
            </a:r>
            <a:endParaRPr lang="en-US" altLang="zh-CN" sz="3200" b="1">
              <a:latin typeface="宋体" panose="02010600030101010101" pitchFamily="2" charset="-122"/>
              <a:ea typeface="宋体" panose="02010600030101010101" pitchFamily="2" charset="-122"/>
              <a:cs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D.</a:t>
            </a:r>
            <a:r>
              <a:rPr lang="zh-CN" altLang="en-US" sz="3200" b="1">
                <a:latin typeface="楷体" panose="02010609060101010101" charset="-122"/>
                <a:ea typeface="楷体" panose="02010609060101010101" charset="-122"/>
                <a:cs typeface="楷体" panose="02010609060101010101" charset="-122"/>
              </a:rPr>
              <a:t>本文先叙后议，叙事中夹有描写，议论时饱含情感，从而避免了叙事冗沓，说理枯燥之弊；</a:t>
            </a:r>
            <a:r>
              <a:rPr lang="zh-CN" altLang="en-US" sz="3200" b="1">
                <a:solidFill>
                  <a:srgbClr val="FF0000"/>
                </a:solidFill>
                <a:latin typeface="楷体" panose="02010609060101010101" charset="-122"/>
                <a:ea typeface="楷体" panose="02010609060101010101" charset="-122"/>
                <a:cs typeface="楷体" panose="02010609060101010101" charset="-122"/>
              </a:rPr>
              <a:t>辞简义丰，文气流转，文情酣畅</a:t>
            </a:r>
            <a:r>
              <a:rPr lang="zh-CN" altLang="en-US" sz="3200" b="1">
                <a:latin typeface="楷体" panose="02010609060101010101" charset="-122"/>
                <a:ea typeface="楷体" panose="02010609060101010101" charset="-122"/>
                <a:cs typeface="楷体" panose="02010609060101010101" charset="-122"/>
              </a:rPr>
              <a:t>。</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u="sng">
                <a:latin typeface="宋体" panose="02010600030101010101" pitchFamily="2" charset="-122"/>
                <a:ea typeface="宋体" panose="02010600030101010101" pitchFamily="2" charset="-122"/>
                <a:cs typeface="宋体" panose="02010600030101010101" pitchFamily="2" charset="-122"/>
              </a:rPr>
              <a:t>2009</a:t>
            </a:r>
            <a:r>
              <a:rPr lang="zh-CN" altLang="en-US" sz="3200" b="1" u="sng">
                <a:latin typeface="宋体" panose="02010600030101010101" pitchFamily="2" charset="-122"/>
                <a:ea typeface="宋体" panose="02010600030101010101" pitchFamily="2" charset="-122"/>
                <a:cs typeface="宋体" panose="02010600030101010101" pitchFamily="2" charset="-122"/>
              </a:rPr>
              <a:t>年</a:t>
            </a:r>
            <a:r>
              <a:rPr lang="en-US" altLang="zh-CN" sz="3200" b="1" u="sng">
                <a:latin typeface="宋体" panose="02010600030101010101" pitchFamily="2" charset="-122"/>
                <a:ea typeface="宋体" panose="02010600030101010101" pitchFamily="2" charset="-122"/>
                <a:cs typeface="宋体" panose="02010600030101010101" pitchFamily="2" charset="-122"/>
              </a:rPr>
              <a:t> </a:t>
            </a:r>
            <a:r>
              <a:rPr lang="zh-CN" altLang="en-US" sz="3200" b="1" u="sng">
                <a:latin typeface="宋体" panose="02010600030101010101" pitchFamily="2" charset="-122"/>
                <a:ea typeface="宋体" panose="02010600030101010101" pitchFamily="2" charset="-122"/>
                <a:cs typeface="宋体" panose="02010600030101010101" pitchFamily="2" charset="-122"/>
              </a:rPr>
              <a:t>苏轼《宝绘堂记》</a:t>
            </a:r>
            <a:r>
              <a:rPr lang="zh-CN" altLang="en-US" sz="3200" b="1">
                <a:latin typeface="宋体" panose="02010600030101010101" pitchFamily="2" charset="-122"/>
                <a:ea typeface="宋体" panose="02010600030101010101" pitchFamily="2" charset="-122"/>
                <a:cs typeface="宋体" panose="02010600030101010101" pitchFamily="2" charset="-122"/>
              </a:rPr>
              <a:t>：</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C.</a:t>
            </a:r>
            <a:r>
              <a:rPr lang="zh-CN" altLang="en-US" sz="3200" b="1">
                <a:latin typeface="楷体" panose="02010609060101010101" charset="-122"/>
                <a:ea typeface="楷体" panose="02010609060101010101" charset="-122"/>
                <a:cs typeface="楷体" panose="02010609060101010101" charset="-122"/>
              </a:rPr>
              <a:t>本文以散句为主，兼用对偶、排比句式，整散交错，颇具气势；而比喻、用典等方法的运用，使文章言简义丰，文采斐然。</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u="sng">
                <a:latin typeface="宋体" panose="02010600030101010101" pitchFamily="2" charset="-122"/>
                <a:ea typeface="宋体" panose="02010600030101010101" pitchFamily="2" charset="-122"/>
                <a:cs typeface="宋体" panose="02010600030101010101" pitchFamily="2" charset="-122"/>
              </a:rPr>
              <a:t>2021</a:t>
            </a:r>
            <a:r>
              <a:rPr lang="zh-CN" altLang="en-US" sz="3200" b="1" u="sng">
                <a:latin typeface="宋体" panose="02010600030101010101" pitchFamily="2" charset="-122"/>
                <a:ea typeface="宋体" panose="02010600030101010101" pitchFamily="2" charset="-122"/>
                <a:cs typeface="宋体" panose="02010600030101010101" pitchFamily="2" charset="-122"/>
              </a:rPr>
              <a:t>年</a:t>
            </a:r>
            <a:r>
              <a:rPr lang="en-US" altLang="zh-CN" sz="3200" b="1" u="sng">
                <a:latin typeface="宋体" panose="02010600030101010101" pitchFamily="2" charset="-122"/>
                <a:ea typeface="宋体" panose="02010600030101010101" pitchFamily="2" charset="-122"/>
                <a:cs typeface="宋体" panose="02010600030101010101" pitchFamily="2" charset="-122"/>
              </a:rPr>
              <a:t>4</a:t>
            </a:r>
            <a:r>
              <a:rPr lang="zh-CN" altLang="en-US" sz="3200" b="1" u="sng">
                <a:latin typeface="宋体" panose="02010600030101010101" pitchFamily="2" charset="-122"/>
                <a:ea typeface="宋体" panose="02010600030101010101" pitchFamily="2" charset="-122"/>
                <a:cs typeface="宋体" panose="02010600030101010101" pitchFamily="2" charset="-122"/>
              </a:rPr>
              <a:t>月绍兴市适应性试卷</a:t>
            </a:r>
            <a:r>
              <a:rPr lang="en-US" altLang="zh-CN" sz="3200" b="1" u="sng">
                <a:latin typeface="宋体" panose="02010600030101010101" pitchFamily="2" charset="-122"/>
                <a:ea typeface="宋体" panose="02010600030101010101" pitchFamily="2" charset="-122"/>
                <a:cs typeface="宋体" panose="02010600030101010101" pitchFamily="2" charset="-122"/>
              </a:rPr>
              <a:t> </a:t>
            </a:r>
            <a:r>
              <a:rPr lang="zh-CN" altLang="en-US" sz="3200" b="1" u="sng">
                <a:latin typeface="宋体" panose="02010600030101010101" pitchFamily="2" charset="-122"/>
                <a:ea typeface="宋体" panose="02010600030101010101" pitchFamily="2" charset="-122"/>
                <a:cs typeface="宋体" panose="02010600030101010101" pitchFamily="2" charset="-122"/>
              </a:rPr>
              <a:t>龚自珍《明良论》</a:t>
            </a:r>
            <a:r>
              <a:rPr lang="zh-CN" altLang="en-US" sz="3200" b="1">
                <a:latin typeface="宋体" panose="02010600030101010101" pitchFamily="2" charset="-122"/>
                <a:ea typeface="宋体" panose="02010600030101010101" pitchFamily="2" charset="-122"/>
                <a:cs typeface="宋体" panose="02010600030101010101" pitchFamily="2" charset="-122"/>
              </a:rPr>
              <a:t>：</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16.D.</a:t>
            </a:r>
            <a:r>
              <a:rPr lang="zh-CN" altLang="en-US" sz="3200" b="1">
                <a:latin typeface="楷体" panose="02010609060101010101" charset="-122"/>
                <a:ea typeface="楷体" panose="02010609060101010101" charset="-122"/>
                <a:cs typeface="楷体" panose="02010609060101010101" charset="-122"/>
              </a:rPr>
              <a:t>作者有感而发，以古今之治的对比来突出问题，又以对偶、排比、反问等手法来加强语气，慷慨激愤，很有感染力。</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344170" y="608330"/>
            <a:ext cx="11558905" cy="3538220"/>
          </a:xfrm>
          <a:prstGeom prst="rect">
            <a:avLst/>
          </a:prstGeom>
          <a:noFill/>
        </p:spPr>
        <p:txBody>
          <a:bodyPr wrap="square" rtlCol="0">
            <a:spAutoFit/>
          </a:bodyPr>
          <a:p>
            <a:r>
              <a:rPr lang="en-US" altLang="zh-CN" sz="3200" b="1">
                <a:latin typeface="楷体" panose="02010609060101010101" charset="-122"/>
                <a:ea typeface="楷体" panose="02010609060101010101" charset="-122"/>
              </a:rPr>
              <a:t>·</a:t>
            </a:r>
            <a:r>
              <a:rPr lang="zh-CN" altLang="en-US" sz="3200" b="1">
                <a:latin typeface="楷体" panose="02010609060101010101" charset="-122"/>
                <a:ea typeface="楷体" panose="02010609060101010101" charset="-122"/>
              </a:rPr>
              <a:t>昔在建安，二曹龙奋，公幹角立。爰至潘陆衍藻，太冲修质，沈宋丽尔，必简岳岳，李杜并驱，龙标脱衔。</a:t>
            </a:r>
            <a:endParaRPr lang="zh-CN" altLang="en-US" sz="3200" b="1">
              <a:latin typeface="楷体" panose="02010609060101010101" charset="-122"/>
              <a:ea typeface="楷体" panose="02010609060101010101" charset="-122"/>
            </a:endParaRPr>
          </a:p>
          <a:p>
            <a:r>
              <a:rPr lang="en-US" altLang="zh-CN" sz="3200" b="1">
                <a:latin typeface="楷体" panose="02010609060101010101" charset="-122"/>
                <a:ea typeface="楷体" panose="02010609060101010101" charset="-122"/>
              </a:rPr>
              <a:t>                     </a:t>
            </a:r>
            <a:r>
              <a:rPr lang="zh-CN" altLang="en-US" sz="3200" b="1">
                <a:latin typeface="楷体" panose="02010609060101010101" charset="-122"/>
                <a:ea typeface="楷体" panose="02010609060101010101" charset="-122"/>
              </a:rPr>
              <a:t>（</a:t>
            </a:r>
            <a:r>
              <a:rPr lang="en-US" altLang="zh-CN" sz="3200" b="1">
                <a:latin typeface="楷体" panose="02010609060101010101" charset="-122"/>
                <a:ea typeface="楷体" panose="02010609060101010101" charset="-122"/>
              </a:rPr>
              <a:t>2019</a:t>
            </a:r>
            <a:r>
              <a:rPr lang="zh-CN" altLang="en-US" sz="3200" b="1">
                <a:latin typeface="楷体" panose="02010609060101010101" charset="-122"/>
                <a:ea typeface="楷体" panose="02010609060101010101" charset="-122"/>
              </a:rPr>
              <a:t>年</a:t>
            </a:r>
            <a:r>
              <a:rPr lang="en-US" altLang="zh-CN" sz="3200" b="1">
                <a:latin typeface="楷体" panose="02010609060101010101" charset="-122"/>
                <a:ea typeface="楷体" panose="02010609060101010101" charset="-122"/>
              </a:rPr>
              <a:t> </a:t>
            </a:r>
            <a:r>
              <a:rPr lang="zh-CN" altLang="en-US" sz="3200" b="1">
                <a:latin typeface="楷体" panose="02010609060101010101" charset="-122"/>
                <a:ea typeface="楷体" panose="02010609060101010101" charset="-122"/>
              </a:rPr>
              <a:t>王世贞《</a:t>
            </a:r>
            <a:r>
              <a:rPr lang="zh-CN" altLang="en-US" sz="3200" b="1">
                <a:latin typeface="宋体" panose="02010600030101010101" pitchFamily="2" charset="-122"/>
                <a:ea typeface="宋体" panose="02010600030101010101" pitchFamily="2" charset="-122"/>
                <a:cs typeface="楷体" panose="02010609060101010101" charset="-122"/>
                <a:sym typeface="+mn-ea"/>
              </a:rPr>
              <a:t>&lt;</a:t>
            </a:r>
            <a:r>
              <a:rPr lang="zh-CN" altLang="en-US" sz="3200" b="1">
                <a:latin typeface="楷体" panose="02010609060101010101" charset="-122"/>
                <a:ea typeface="楷体" panose="02010609060101010101" charset="-122"/>
                <a:cs typeface="楷体" panose="02010609060101010101" charset="-122"/>
                <a:sym typeface="+mn-ea"/>
              </a:rPr>
              <a:t>宗子相集</a:t>
            </a:r>
            <a:r>
              <a:rPr lang="zh-CN" altLang="en-US" sz="3200" b="1">
                <a:latin typeface="宋体" panose="02010600030101010101" pitchFamily="2" charset="-122"/>
                <a:ea typeface="宋体" panose="02010600030101010101" pitchFamily="2" charset="-122"/>
                <a:cs typeface="楷体" panose="02010609060101010101" charset="-122"/>
                <a:sym typeface="+mn-ea"/>
              </a:rPr>
              <a:t>&gt;</a:t>
            </a:r>
            <a:r>
              <a:rPr lang="zh-CN" altLang="en-US" sz="3200" b="1">
                <a:latin typeface="楷体" panose="02010609060101010101" charset="-122"/>
                <a:ea typeface="楷体" panose="02010609060101010101" charset="-122"/>
                <a:cs typeface="楷体" panose="02010609060101010101" charset="-122"/>
                <a:sym typeface="+mn-ea"/>
              </a:rPr>
              <a:t>序</a:t>
            </a:r>
            <a:r>
              <a:rPr lang="zh-CN" altLang="en-US" sz="3200" b="1">
                <a:latin typeface="楷体" panose="02010609060101010101" charset="-122"/>
                <a:ea typeface="楷体" panose="02010609060101010101" charset="-122"/>
              </a:rPr>
              <a:t>》）</a:t>
            </a:r>
            <a:endParaRPr lang="zh-CN" altLang="en-US" sz="3200" b="1">
              <a:latin typeface="楷体" panose="02010609060101010101" charset="-122"/>
              <a:ea typeface="楷体" panose="02010609060101010101" charset="-122"/>
            </a:endParaRPr>
          </a:p>
          <a:p>
            <a:endParaRPr lang="zh-CN" altLang="en-US" sz="3200" b="1">
              <a:latin typeface="楷体" panose="02010609060101010101" charset="-122"/>
              <a:ea typeface="楷体" panose="02010609060101010101" charset="-122"/>
            </a:endParaRPr>
          </a:p>
          <a:p>
            <a:r>
              <a:rPr lang="en-US" altLang="zh-CN" sz="3200" b="1">
                <a:latin typeface="楷体" panose="02010609060101010101" charset="-122"/>
                <a:ea typeface="楷体" panose="02010609060101010101" charset="-122"/>
              </a:rPr>
              <a:t>A.</a:t>
            </a:r>
            <a:r>
              <a:rPr lang="zh-CN" altLang="en-US" sz="3200" b="1">
                <a:latin typeface="楷体" panose="02010609060101010101" charset="-122"/>
                <a:ea typeface="楷体" panose="02010609060101010101" charset="-122"/>
              </a:rPr>
              <a:t>文章起笔就勾画了从建安到盛唐群雄争胜的诗坛景象，为下文高度评判宗子相的才华和成就提供了一个气势恢宏的文学史背景。</a:t>
            </a:r>
            <a:endParaRPr lang="en-US" altLang="zh-CN" sz="3200" b="1">
              <a:latin typeface="楷体" panose="02010609060101010101" charset="-122"/>
              <a:ea typeface="楷体" panose="02010609060101010101"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352425" y="131445"/>
            <a:ext cx="11487150" cy="6492875"/>
          </a:xfrm>
          <a:prstGeom prst="rect">
            <a:avLst/>
          </a:prstGeom>
          <a:noFill/>
        </p:spPr>
        <p:txBody>
          <a:bodyPr wrap="square" rtlCol="0">
            <a:spAutoFit/>
          </a:bodyPr>
          <a:p>
            <a:r>
              <a:rPr lang="zh-CN" altLang="en-US" sz="3200" b="1">
                <a:latin typeface="黑体" panose="02010609060101010101" charset="-122"/>
                <a:ea typeface="黑体" panose="02010609060101010101" charset="-122"/>
              </a:rPr>
              <a:t>二、文言文教学应追求得意不忘言</a:t>
            </a:r>
            <a:endParaRPr lang="en-US" altLang="zh-CN" sz="3200" b="1">
              <a:latin typeface="黑体" panose="02010609060101010101" charset="-122"/>
              <a:ea typeface="黑体" panose="02010609060101010101" charset="-122"/>
            </a:endParaRPr>
          </a:p>
          <a:p>
            <a:r>
              <a:rPr lang="zh-CN" altLang="en-US" sz="3200" b="1">
                <a:latin typeface="宋体" panose="02010600030101010101" pitchFamily="2" charset="-122"/>
                <a:ea typeface="宋体" panose="02010600030101010101" pitchFamily="2" charset="-122"/>
              </a:rPr>
              <a:t>◆</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意</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和</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言</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两不偏废，文化与审美方能兼得</a:t>
            </a:r>
            <a:endParaRPr lang="zh-CN" altLang="en-US" sz="3200" b="1">
              <a:latin typeface="宋体" panose="02010600030101010101" pitchFamily="2" charset="-122"/>
              <a:ea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语文学科核心素养的四个方面是一个整体。</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语言是重要的交际工具，也是重要的思维工具；语言的发展与思维的发展相互依存，相辅相成。</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语言文字是文化的载体，又是文化的重要组成部分；</a:t>
            </a:r>
            <a:r>
              <a:rPr lang="zh-CN" altLang="en-US" sz="3200" b="1" u="sng">
                <a:solidFill>
                  <a:srgbClr val="FF0000"/>
                </a:solidFill>
                <a:latin typeface="楷体" panose="02010609060101010101" charset="-122"/>
                <a:ea typeface="楷体" panose="02010609060101010101" charset="-122"/>
                <a:cs typeface="楷体" panose="02010609060101010101" charset="-122"/>
              </a:rPr>
              <a:t>学习语言文字的过程也是文化获得的过程</a:t>
            </a:r>
            <a:r>
              <a:rPr lang="zh-CN" altLang="en-US" sz="3200" b="1">
                <a:solidFill>
                  <a:srgbClr val="FF0000"/>
                </a:solidFill>
                <a:latin typeface="楷体" panose="02010609060101010101" charset="-122"/>
                <a:ea typeface="楷体" panose="02010609060101010101" charset="-122"/>
                <a:cs typeface="楷体" panose="02010609060101010101" charset="-122"/>
              </a:rPr>
              <a:t>。</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语言文字作品是人类重要的审美对象，</a:t>
            </a:r>
            <a:r>
              <a:rPr lang="zh-CN" altLang="en-US" sz="3200" b="1" u="sng">
                <a:solidFill>
                  <a:srgbClr val="FF0000"/>
                </a:solidFill>
                <a:latin typeface="楷体" panose="02010609060101010101" charset="-122"/>
                <a:ea typeface="楷体" panose="02010609060101010101" charset="-122"/>
                <a:cs typeface="楷体" panose="02010609060101010101" charset="-122"/>
              </a:rPr>
              <a:t>语文学习也是学生审美能力和审美品质发展的重要途径</a:t>
            </a:r>
            <a:r>
              <a:rPr lang="zh-CN" altLang="en-US" sz="3200" b="1">
                <a:latin typeface="楷体" panose="02010609060101010101" charset="-122"/>
                <a:ea typeface="楷体" panose="02010609060101010101" charset="-122"/>
                <a:cs typeface="楷体" panose="02010609060101010101" charset="-122"/>
              </a:rPr>
              <a:t>。</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en-US" altLang="zh-CN" sz="3200" b="1">
                <a:solidFill>
                  <a:srgbClr val="FF0000"/>
                </a:solidFill>
                <a:latin typeface="楷体" panose="02010609060101010101" charset="-122"/>
                <a:ea typeface="楷体" panose="02010609060101010101" charset="-122"/>
                <a:cs typeface="楷体" panose="02010609060101010101" charset="-122"/>
              </a:rPr>
              <a:t> </a:t>
            </a:r>
            <a:r>
              <a:rPr lang="zh-CN" altLang="en-US" sz="3200" b="1" u="sng">
                <a:solidFill>
                  <a:srgbClr val="FF0000"/>
                </a:solidFill>
                <a:latin typeface="楷体" panose="02010609060101010101" charset="-122"/>
                <a:ea typeface="楷体" panose="02010609060101010101" charset="-122"/>
                <a:cs typeface="楷体" panose="02010609060101010101" charset="-122"/>
              </a:rPr>
              <a:t>语言建构与运用是语文学科核心素养的基础</a:t>
            </a:r>
            <a:r>
              <a:rPr lang="zh-CN" altLang="en-US" sz="3200" b="1">
                <a:latin typeface="楷体" panose="02010609060101010101" charset="-122"/>
                <a:ea typeface="楷体" panose="02010609060101010101" charset="-122"/>
                <a:cs typeface="楷体" panose="02010609060101010101" charset="-122"/>
              </a:rPr>
              <a:t>，在语文课程中，学生的思维发展与提升、审美鉴赏与创造、文化传承与理解，都是以语言的建构与运用为基础，并在学生个体言语经验发展过程中得以实现的。</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（《普通高中语文课程标准》）</a:t>
            </a:r>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553335"/>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5" name="文本框 4"/>
          <p:cNvSpPr txBox="1"/>
          <p:nvPr/>
        </p:nvSpPr>
        <p:spPr>
          <a:xfrm>
            <a:off x="301625" y="395605"/>
            <a:ext cx="11588750" cy="7477760"/>
          </a:xfrm>
          <a:prstGeom prst="rect">
            <a:avLst/>
          </a:prstGeom>
          <a:noFill/>
        </p:spPr>
        <p:txBody>
          <a:bodyPr wrap="square" rtlCol="0">
            <a:spAutoFit/>
          </a:bodyPr>
          <a:p>
            <a:r>
              <a:rPr lang="zh-CN" altLang="en-US" sz="3200" b="1" u="sng">
                <a:latin typeface="宋体" panose="02010600030101010101" pitchFamily="2" charset="-122"/>
                <a:ea typeface="宋体" panose="02010600030101010101" pitchFamily="2" charset="-122"/>
                <a:cs typeface="楷体" panose="02010609060101010101" charset="-122"/>
              </a:rPr>
              <a:t>文化与审美说来缥缈，考试时又很实用</a:t>
            </a:r>
            <a:endParaRPr lang="zh-CN" altLang="en-US" sz="3200" b="1" u="sng">
              <a:latin typeface="宋体" panose="02010600030101010101" pitchFamily="2" charset="-122"/>
              <a:ea typeface="宋体" panose="02010600030101010101" pitchFamily="2" charset="-122"/>
              <a:cs typeface="楷体" panose="02010609060101010101" charset="-122"/>
            </a:endParaRPr>
          </a:p>
          <a:p>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人类积攒了几千年的财富，所有的知识、智慧和艺术，像是专门</a:t>
            </a:r>
            <a:r>
              <a:rPr lang="zh-CN" altLang="en-US" sz="3200" b="1" u="sng">
                <a:solidFill>
                  <a:srgbClr val="FF0000"/>
                </a:solidFill>
                <a:latin typeface="楷体" panose="02010609060101010101" charset="-122"/>
                <a:ea typeface="楷体" panose="02010609060101010101" charset="-122"/>
                <a:cs typeface="楷体" panose="02010609060101010101" charset="-122"/>
              </a:rPr>
              <a:t>给以</a:t>
            </a:r>
            <a:r>
              <a:rPr lang="zh-CN" altLang="en-US" sz="3200" b="1">
                <a:latin typeface="楷体" panose="02010609060101010101" charset="-122"/>
                <a:ea typeface="楷体" panose="02010609060101010101" charset="-122"/>
                <a:cs typeface="楷体" panose="02010609060101010101" charset="-122"/>
              </a:rPr>
              <a:t>你们的礼物。</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a:t>
            </a:r>
            <a:r>
              <a:rPr lang="zh-CN" altLang="en-US" sz="3200" b="1">
                <a:solidFill>
                  <a:srgbClr val="FF0000"/>
                </a:solidFill>
                <a:latin typeface="楷体" panose="02010609060101010101" charset="-122"/>
                <a:ea typeface="楷体" panose="02010609060101010101" charset="-122"/>
                <a:cs typeface="楷体" panose="02010609060101010101" charset="-122"/>
              </a:rPr>
              <a:t>给予</a:t>
            </a:r>
            <a:r>
              <a:rPr lang="zh-CN" altLang="en-US" sz="3200" b="1">
                <a:latin typeface="楷体" panose="02010609060101010101" charset="-122"/>
                <a:ea typeface="楷体" panose="02010609060101010101" charset="-122"/>
                <a:cs typeface="楷体" panose="02010609060101010101" charset="-122"/>
              </a:rPr>
              <a:t>）</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古木荒烟集暮鸦，高城落日隐悲</a:t>
            </a:r>
            <a:r>
              <a:rPr lang="zh-CN" altLang="en-US" sz="3200" b="1">
                <a:solidFill>
                  <a:srgbClr val="FF0000"/>
                </a:solidFill>
                <a:latin typeface="楷体" panose="02010609060101010101" charset="-122"/>
                <a:ea typeface="楷体" panose="02010609060101010101" charset="-122"/>
                <a:cs typeface="楷体" panose="02010609060101010101" charset="-122"/>
              </a:rPr>
              <a:t>笳</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黄花岗上一抔土，犹湮没于</a:t>
            </a:r>
            <a:r>
              <a:rPr lang="zh-CN" altLang="en-US" sz="3200" b="1" u="sng">
                <a:latin typeface="楷体" panose="02010609060101010101" charset="-122"/>
                <a:ea typeface="楷体" panose="02010609060101010101" charset="-122"/>
                <a:cs typeface="楷体" panose="02010609060101010101" charset="-122"/>
              </a:rPr>
              <a:t>荒烟蔓草</a:t>
            </a:r>
            <a:r>
              <a:rPr lang="zh-CN" altLang="en-US" sz="3200" b="1">
                <a:latin typeface="楷体" panose="02010609060101010101" charset="-122"/>
                <a:ea typeface="楷体" panose="02010609060101010101" charset="-122"/>
                <a:cs typeface="楷体" panose="02010609060101010101" charset="-122"/>
              </a:rPr>
              <a:t>间。</a:t>
            </a:r>
            <a:r>
              <a:rPr lang="en-US" altLang="zh-CN" sz="3200" b="1">
                <a:latin typeface="楷体" panose="02010609060101010101" charset="-122"/>
                <a:ea typeface="楷体" panose="02010609060101010101" charset="-122"/>
                <a:cs typeface="楷体" panose="02010609060101010101" charset="-122"/>
              </a:rPr>
              <a:t>  </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（孙文《黄花岗七十二烈士事略序》）</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边草，边草，边草尽来兵老。</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山南山北雪晴，千里万里月明。</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明月，明月，</a:t>
            </a:r>
            <a:r>
              <a:rPr lang="zh-CN" altLang="en-US" sz="3200" b="1" u="sng">
                <a:latin typeface="楷体" panose="02010609060101010101" charset="-122"/>
                <a:ea typeface="楷体" panose="02010609060101010101" charset="-122"/>
                <a:cs typeface="楷体" panose="02010609060101010101" charset="-122"/>
              </a:rPr>
              <a:t>胡笳</a:t>
            </a:r>
            <a:r>
              <a:rPr lang="zh-CN" altLang="en-US" sz="3200" b="1">
                <a:latin typeface="楷体" panose="02010609060101010101" charset="-122"/>
                <a:ea typeface="楷体" panose="02010609060101010101" charset="-122"/>
                <a:cs typeface="楷体" panose="02010609060101010101" charset="-122"/>
              </a:rPr>
              <a:t>一声愁绝。</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 </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（唐</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戴叔伦《调笑令</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边草》）</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君不闻</a:t>
            </a:r>
            <a:r>
              <a:rPr lang="zh-CN" altLang="en-US" sz="3200" b="1" u="sng">
                <a:latin typeface="楷体" panose="02010609060101010101" charset="-122"/>
                <a:ea typeface="楷体" panose="02010609060101010101" charset="-122"/>
                <a:cs typeface="楷体" panose="02010609060101010101" charset="-122"/>
              </a:rPr>
              <a:t>胡笳</a:t>
            </a:r>
            <a:r>
              <a:rPr lang="zh-CN" altLang="en-US" sz="3200" b="1">
                <a:latin typeface="楷体" panose="02010609060101010101" charset="-122"/>
                <a:ea typeface="楷体" panose="02010609060101010101" charset="-122"/>
                <a:cs typeface="楷体" panose="02010609060101010101" charset="-122"/>
              </a:rPr>
              <a:t>声最悲，紫髯绿眼胡人吹。</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 </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（唐</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岑参《胡笳歌送颜真卿使赴河陇》）</a:t>
            </a:r>
            <a:endParaRPr lang="zh-CN" altLang="en-US" sz="3200" b="1">
              <a:latin typeface="楷体" panose="02010609060101010101" charset="-122"/>
              <a:ea typeface="楷体" panose="02010609060101010101" charset="-122"/>
              <a:cs typeface="楷体" panose="02010609060101010101" charset="-122"/>
            </a:endParaRPr>
          </a:p>
          <a:p>
            <a:endParaRPr lang="en-US" altLang="zh-CN" sz="3200" b="1">
              <a:latin typeface="楷体" panose="02010609060101010101" charset="-122"/>
              <a:ea typeface="楷体" panose="02010609060101010101" charset="-122"/>
              <a:cs typeface="楷体" panose="02010609060101010101" charset="-122"/>
            </a:endParaRPr>
          </a:p>
          <a:p>
            <a:endParaRPr lang="en-US" altLang="zh-CN"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additive="base">
                                        <p:cTn id="4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303530" y="426085"/>
            <a:ext cx="11497310" cy="5785485"/>
          </a:xfrm>
          <a:prstGeom prst="rect">
            <a:avLst/>
          </a:prstGeom>
          <a:noFill/>
        </p:spPr>
        <p:txBody>
          <a:bodyPr wrap="square" rtlCol="0">
            <a:spAutoFit/>
          </a:bodyPr>
          <a:p>
            <a:endParaRPr lang="en-US" altLang="zh-CN"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擘画出海</a:t>
            </a:r>
            <a:r>
              <a:rPr lang="zh-CN" altLang="en-US" sz="3200" b="1" u="sng">
                <a:solidFill>
                  <a:srgbClr val="FF0000"/>
                </a:solidFill>
                <a:latin typeface="楷体" panose="02010609060101010101" charset="-122"/>
                <a:ea typeface="楷体" panose="02010609060101010101" charset="-122"/>
                <a:cs typeface="楷体" panose="02010609060101010101" charset="-122"/>
                <a:sym typeface="+mn-ea"/>
              </a:rPr>
              <a:t>宴</a:t>
            </a:r>
            <a:r>
              <a:rPr lang="zh-CN" altLang="en-US" sz="3200" b="1">
                <a:latin typeface="楷体" panose="02010609060101010101" charset="-122"/>
                <a:ea typeface="楷体" panose="02010609060101010101" charset="-122"/>
                <a:cs typeface="楷体" panose="02010609060101010101" charset="-122"/>
                <a:sym typeface="+mn-ea"/>
              </a:rPr>
              <a:t>河清的蓝图</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a:t>
            </a:r>
            <a:r>
              <a:rPr lang="zh-CN" altLang="en-US" sz="3200" b="1">
                <a:solidFill>
                  <a:srgbClr val="FF0000"/>
                </a:solidFill>
                <a:latin typeface="楷体" panose="02010609060101010101" charset="-122"/>
                <a:ea typeface="楷体" panose="02010609060101010101" charset="-122"/>
                <a:cs typeface="楷体" panose="02010609060101010101" charset="-122"/>
                <a:sym typeface="+mn-ea"/>
              </a:rPr>
              <a:t>晏</a:t>
            </a:r>
            <a:r>
              <a:rPr lang="zh-CN" altLang="en-US" sz="3200" b="1">
                <a:latin typeface="楷体" panose="02010609060101010101" charset="-122"/>
                <a:ea typeface="楷体" panose="02010609060101010101" charset="-122"/>
                <a:cs typeface="楷体" panose="02010609060101010101" charset="-122"/>
                <a:sym typeface="+mn-ea"/>
              </a:rPr>
              <a:t>）</a:t>
            </a:r>
            <a:endParaRPr lang="zh-CN" altLang="en-US" sz="3200" b="1">
              <a:latin typeface="楷体" panose="02010609060101010101" charset="-122"/>
              <a:ea typeface="楷体" panose="02010609060101010101" charset="-122"/>
              <a:cs typeface="楷体" panose="02010609060101010101" charset="-122"/>
            </a:endParaRPr>
          </a:p>
          <a:p>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失之</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与</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有失</a:t>
            </a:r>
            <a:r>
              <a:rPr lang="en-US" altLang="zh-CN" sz="3200" b="1">
                <a:latin typeface="楷体" panose="02010609060101010101" charset="-122"/>
                <a:ea typeface="楷体" panose="02010609060101010101" charset="-122"/>
                <a:cs typeface="楷体" panose="02010609060101010101" charset="-122"/>
                <a:sym typeface="+mn-ea"/>
              </a:rPr>
              <a:t>”</a:t>
            </a:r>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有</a:t>
            </a:r>
            <a:r>
              <a:rPr lang="zh-CN" altLang="en-US" sz="3200" b="1" u="sng">
                <a:latin typeface="楷体" panose="02010609060101010101" charset="-122"/>
                <a:ea typeface="楷体" panose="02010609060101010101" charset="-122"/>
                <a:cs typeface="楷体" panose="02010609060101010101" charset="-122"/>
                <a:sym typeface="+mn-ea"/>
              </a:rPr>
              <a:t>失</a:t>
            </a:r>
            <a:r>
              <a:rPr lang="zh-CN" altLang="en-US" sz="3200" b="1">
                <a:solidFill>
                  <a:srgbClr val="FF0000"/>
                </a:solidFill>
                <a:latin typeface="楷体" panose="02010609060101010101" charset="-122"/>
                <a:ea typeface="楷体" panose="02010609060101010101" charset="-122"/>
                <a:cs typeface="楷体" panose="02010609060101010101" charset="-122"/>
                <a:sym typeface="+mn-ea"/>
              </a:rPr>
              <a:t>风范</a:t>
            </a:r>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u="sng">
                <a:latin typeface="楷体" panose="02010609060101010101" charset="-122"/>
                <a:ea typeface="楷体" panose="02010609060101010101" charset="-122"/>
                <a:cs typeface="楷体" panose="02010609060101010101" charset="-122"/>
                <a:sym typeface="+mn-ea"/>
              </a:rPr>
              <a:t>失</a:t>
            </a:r>
            <a:r>
              <a:rPr lang="zh-CN" altLang="en-US" sz="3200" b="1">
                <a:latin typeface="楷体" panose="02010609060101010101" charset="-122"/>
                <a:ea typeface="楷体" panose="02010609060101010101" charset="-122"/>
                <a:cs typeface="楷体" panose="02010609060101010101" charset="-122"/>
                <a:sym typeface="+mn-ea"/>
              </a:rPr>
              <a:t>之</a:t>
            </a:r>
            <a:r>
              <a:rPr lang="zh-CN" altLang="en-US" sz="3200" b="1">
                <a:solidFill>
                  <a:srgbClr val="FF0000"/>
                </a:solidFill>
                <a:latin typeface="楷体" panose="02010609060101010101" charset="-122"/>
                <a:ea typeface="楷体" panose="02010609060101010101" charset="-122"/>
                <a:cs typeface="楷体" panose="02010609060101010101" charset="-122"/>
                <a:sym typeface="+mn-ea"/>
              </a:rPr>
              <a:t>偏颇</a:t>
            </a:r>
            <a:endParaRPr lang="zh-CN" altLang="en-US" sz="3200" b="1">
              <a:solidFill>
                <a:srgbClr val="FF0000"/>
              </a:solidFill>
              <a:latin typeface="楷体" panose="02010609060101010101" charset="-122"/>
              <a:ea typeface="楷体" panose="02010609060101010101" charset="-122"/>
              <a:cs typeface="楷体" panose="02010609060101010101" charset="-122"/>
              <a:sym typeface="+mn-ea"/>
            </a:endParaRPr>
          </a:p>
          <a:p>
            <a:r>
              <a:rPr lang="zh-CN" altLang="en-US" sz="3200" b="1">
                <a:solidFill>
                  <a:srgbClr val="FF0000"/>
                </a:solidFill>
                <a:latin typeface="楷体" panose="02010609060101010101" charset="-122"/>
                <a:ea typeface="楷体" panose="02010609060101010101" charset="-122"/>
                <a:cs typeface="楷体" panose="02010609060101010101" charset="-122"/>
                <a:sym typeface="+mn-ea"/>
              </a:rPr>
              <a:t> </a:t>
            </a:r>
            <a:r>
              <a:rPr lang="en-US" altLang="zh-CN" sz="3200" b="1">
                <a:solidFill>
                  <a:srgbClr val="FF0000"/>
                </a:solidFill>
                <a:latin typeface="楷体" panose="02010609060101010101" charset="-122"/>
                <a:ea typeface="楷体" panose="02010609060101010101" charset="-122"/>
                <a:cs typeface="楷体" panose="02010609060101010101" charset="-122"/>
                <a:sym typeface="+mn-ea"/>
              </a:rPr>
              <a:t> </a:t>
            </a:r>
            <a:endParaRPr lang="zh-CN" altLang="en-US" sz="3200"/>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天资超人者总要发光，</a:t>
            </a:r>
            <a:r>
              <a:rPr lang="zh-CN" altLang="en-US" sz="3200" b="1">
                <a:solidFill>
                  <a:srgbClr val="FF0000"/>
                </a:solidFill>
                <a:latin typeface="楷体" panose="02010609060101010101" charset="-122"/>
                <a:ea typeface="楷体" panose="02010609060101010101" charset="-122"/>
                <a:cs typeface="楷体" panose="02010609060101010101" charset="-122"/>
              </a:rPr>
              <a:t>正如诗人要做诗，植物要开花</a:t>
            </a:r>
            <a:r>
              <a:rPr lang="zh-CN" altLang="en-US" sz="3200" b="1">
                <a:latin typeface="楷体" panose="02010609060101010101" charset="-122"/>
                <a:ea typeface="楷体" panose="02010609060101010101" charset="-122"/>
                <a:cs typeface="楷体" panose="02010609060101010101" charset="-122"/>
              </a:rPr>
              <a:t>。然而年少成名固然是幸事一桩，但倘若为此而骄矜自满，恐怕终究会因福得祸。</a:t>
            </a:r>
            <a:r>
              <a:rPr lang="en-US" altLang="zh-CN" sz="3200" b="1">
                <a:latin typeface="楷体" panose="02010609060101010101" charset="-122"/>
                <a:ea typeface="楷体" panose="02010609060101010101" charset="-122"/>
                <a:cs typeface="楷体" panose="02010609060101010101" charset="-122"/>
              </a:rPr>
              <a:t>……然而成名早晚终究要靠外界的关注，非个人之力所能左右。</a:t>
            </a:r>
            <a:r>
              <a:rPr lang="en-US" altLang="zh-CN" sz="3200" b="1">
                <a:solidFill>
                  <a:srgbClr val="FF0000"/>
                </a:solidFill>
                <a:latin typeface="楷体" panose="02010609060101010101" charset="-122"/>
                <a:ea typeface="楷体" panose="02010609060101010101" charset="-122"/>
                <a:cs typeface="楷体" panose="02010609060101010101" charset="-122"/>
              </a:rPr>
              <a:t>我们能做的只能是积学储宝，砥志研磨，期事毕而功成。成名早者世界馈以锋芒，成名晚者世界赠以温润</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a:t>
            </a:r>
            <a:r>
              <a:rPr lang="en-US" altLang="zh-CN" sz="3200" b="1">
                <a:latin typeface="楷体" panose="02010609060101010101" charset="-122"/>
                <a:ea typeface="楷体" panose="02010609060101010101" charset="-122"/>
                <a:cs typeface="楷体" panose="02010609060101010101" charset="-122"/>
              </a:rPr>
              <a:t>2021</a:t>
            </a:r>
            <a:r>
              <a:rPr lang="zh-CN" altLang="en-US" sz="3200" b="1">
                <a:latin typeface="楷体" panose="02010609060101010101" charset="-122"/>
                <a:ea typeface="楷体" panose="02010609060101010101" charset="-122"/>
                <a:cs typeface="楷体" panose="02010609060101010101" charset="-122"/>
              </a:rPr>
              <a:t>年</a:t>
            </a:r>
            <a:r>
              <a:rPr lang="en-US" altLang="zh-CN" sz="3200" b="1">
                <a:latin typeface="楷体" panose="02010609060101010101" charset="-122"/>
                <a:ea typeface="楷体" panose="02010609060101010101" charset="-122"/>
                <a:cs typeface="楷体" panose="02010609060101010101" charset="-122"/>
              </a:rPr>
              <a:t>3</a:t>
            </a:r>
            <a:r>
              <a:rPr lang="zh-CN" altLang="en-US" sz="3200" b="1">
                <a:latin typeface="楷体" panose="02010609060101010101" charset="-122"/>
                <a:ea typeface="楷体" panose="02010609060101010101" charset="-122"/>
                <a:cs typeface="楷体" panose="02010609060101010101" charset="-122"/>
              </a:rPr>
              <a:t>月名校协作体考试</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某考生）</a:t>
            </a:r>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1"/>
            </p:custDataLst>
          </p:nvPr>
        </p:nvGraphicFramePr>
        <p:xfrm>
          <a:off x="120650" y="1271905"/>
          <a:ext cx="12071350" cy="4996180"/>
        </p:xfrm>
        <a:graphic>
          <a:graphicData uri="http://schemas.openxmlformats.org/drawingml/2006/table">
            <a:tbl>
              <a:tblPr firstRow="1" bandRow="1">
                <a:tableStyleId>{5C22544A-7EE6-4342-B048-85BDC9FD1C3A}</a:tableStyleId>
              </a:tblPr>
              <a:tblGrid>
                <a:gridCol w="1389380"/>
                <a:gridCol w="1369695"/>
                <a:gridCol w="2860040"/>
                <a:gridCol w="2155825"/>
                <a:gridCol w="2464435"/>
                <a:gridCol w="1831975"/>
              </a:tblGrid>
              <a:tr h="553085">
                <a:tc>
                  <a:txBody>
                    <a:bodyPr/>
                    <a:p>
                      <a:pPr>
                        <a:buNone/>
                      </a:pPr>
                      <a:r>
                        <a:rPr lang="en-US" altLang="zh-CN" sz="2800">
                          <a:solidFill>
                            <a:schemeClr val="tx1"/>
                          </a:solidFill>
                          <a:latin typeface="宋体" panose="02010600030101010101" pitchFamily="2" charset="-122"/>
                          <a:ea typeface="宋体" panose="02010600030101010101" pitchFamily="2" charset="-122"/>
                        </a:rPr>
                        <a:t>  </a:t>
                      </a:r>
                      <a:r>
                        <a:rPr lang="zh-CN" altLang="en-US" sz="2800">
                          <a:solidFill>
                            <a:schemeClr val="tx1"/>
                          </a:solidFill>
                          <a:latin typeface="宋体" panose="02010600030101010101" pitchFamily="2" charset="-122"/>
                          <a:ea typeface="宋体" panose="02010600030101010101" pitchFamily="2" charset="-122"/>
                        </a:rPr>
                        <a:t>年份</a:t>
                      </a:r>
                      <a:endParaRPr lang="zh-CN" altLang="en-US" sz="2800">
                        <a:solidFill>
                          <a:schemeClr val="tx1"/>
                        </a:solidFill>
                        <a:latin typeface="宋体" panose="02010600030101010101" pitchFamily="2" charset="-122"/>
                        <a:ea typeface="宋体" panose="02010600030101010101" pitchFamily="2" charset="-122"/>
                      </a:endParaRPr>
                    </a:p>
                  </a:txBody>
                  <a:tcPr/>
                </a:tc>
                <a:tc>
                  <a:txBody>
                    <a:bodyPr/>
                    <a:p>
                      <a:pPr algn="ctr">
                        <a:buNone/>
                      </a:pPr>
                      <a:r>
                        <a:rPr lang="zh-CN" altLang="en-US" sz="2800">
                          <a:solidFill>
                            <a:schemeClr val="tx1"/>
                          </a:solidFill>
                          <a:latin typeface="宋体" panose="02010600030101010101" pitchFamily="2" charset="-122"/>
                          <a:ea typeface="宋体" panose="02010600030101010101" pitchFamily="2" charset="-122"/>
                        </a:rPr>
                        <a:t>文体</a:t>
                      </a:r>
                      <a:endParaRPr lang="zh-CN" altLang="en-US" sz="2800">
                        <a:solidFill>
                          <a:schemeClr val="tx1"/>
                        </a:solidFill>
                        <a:latin typeface="宋体" panose="02010600030101010101" pitchFamily="2" charset="-122"/>
                        <a:ea typeface="宋体" panose="02010600030101010101" pitchFamily="2" charset="-122"/>
                      </a:endParaRPr>
                    </a:p>
                  </a:txBody>
                  <a:tcPr/>
                </a:tc>
                <a:tc>
                  <a:txBody>
                    <a:bodyPr/>
                    <a:p>
                      <a:pPr algn="ctr">
                        <a:buNone/>
                      </a:pPr>
                      <a:r>
                        <a:rPr lang="zh-CN" altLang="en-US" sz="2800">
                          <a:solidFill>
                            <a:schemeClr val="tx1"/>
                          </a:solidFill>
                          <a:latin typeface="宋体" panose="02010600030101010101" pitchFamily="2" charset="-122"/>
                          <a:ea typeface="宋体" panose="02010600030101010101" pitchFamily="2" charset="-122"/>
                        </a:rPr>
                        <a:t>实词</a:t>
                      </a:r>
                      <a:endParaRPr lang="zh-CN" altLang="en-US" sz="2800">
                        <a:solidFill>
                          <a:schemeClr val="tx1"/>
                        </a:solidFill>
                        <a:latin typeface="宋体" panose="02010600030101010101" pitchFamily="2" charset="-122"/>
                        <a:ea typeface="宋体" panose="02010600030101010101" pitchFamily="2" charset="-122"/>
                      </a:endParaRPr>
                    </a:p>
                  </a:txBody>
                  <a:tcPr/>
                </a:tc>
                <a:tc>
                  <a:txBody>
                    <a:bodyPr/>
                    <a:p>
                      <a:pPr algn="ctr">
                        <a:buNone/>
                      </a:pPr>
                      <a:r>
                        <a:rPr lang="zh-CN" altLang="en-US" sz="2800">
                          <a:solidFill>
                            <a:schemeClr val="tx1"/>
                          </a:solidFill>
                          <a:latin typeface="宋体" panose="02010600030101010101" pitchFamily="2" charset="-122"/>
                          <a:ea typeface="宋体" panose="02010600030101010101" pitchFamily="2" charset="-122"/>
                        </a:rPr>
                        <a:t>虚词</a:t>
                      </a:r>
                      <a:endParaRPr lang="zh-CN" altLang="en-US" sz="280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2800">
                          <a:solidFill>
                            <a:schemeClr val="tx1"/>
                          </a:solidFill>
                          <a:latin typeface="宋体" panose="02010600030101010101" pitchFamily="2" charset="-122"/>
                          <a:ea typeface="宋体" panose="02010600030101010101" pitchFamily="2" charset="-122"/>
                        </a:rPr>
                        <a:t>文本理解</a:t>
                      </a:r>
                      <a:endParaRPr lang="zh-CN" altLang="en-US" sz="2800">
                        <a:solidFill>
                          <a:schemeClr val="tx1"/>
                        </a:solidFill>
                        <a:latin typeface="宋体" panose="02010600030101010101" pitchFamily="2" charset="-122"/>
                        <a:ea typeface="宋体" panose="02010600030101010101" pitchFamily="2" charset="-122"/>
                      </a:endParaRPr>
                    </a:p>
                  </a:txBody>
                  <a:tcPr/>
                </a:tc>
                <a:tc>
                  <a:txBody>
                    <a:bodyPr/>
                    <a:p>
                      <a:pPr algn="ctr">
                        <a:buNone/>
                      </a:pPr>
                      <a:r>
                        <a:rPr lang="zh-CN" altLang="en-US" sz="2800">
                          <a:solidFill>
                            <a:schemeClr val="tx1"/>
                          </a:solidFill>
                          <a:latin typeface="宋体" panose="02010600030101010101" pitchFamily="2" charset="-122"/>
                          <a:ea typeface="宋体" panose="02010600030101010101" pitchFamily="2" charset="-122"/>
                        </a:rPr>
                        <a:t>翻译</a:t>
                      </a:r>
                      <a:endParaRPr lang="zh-CN" altLang="en-US" sz="2800">
                        <a:solidFill>
                          <a:schemeClr val="tx1"/>
                        </a:solidFill>
                        <a:latin typeface="宋体" panose="02010600030101010101" pitchFamily="2" charset="-122"/>
                        <a:ea typeface="宋体" panose="02010600030101010101" pitchFamily="2" charset="-122"/>
                      </a:endParaRPr>
                    </a:p>
                  </a:txBody>
                  <a:tcPr/>
                </a:tc>
              </a:tr>
              <a:tr h="843280">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2020</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rPr>
                        <a:t>书信</a:t>
                      </a:r>
                      <a:endParaRPr lang="zh-CN" altLang="en-US" sz="2800" b="1">
                        <a:solidFill>
                          <a:schemeClr val="tx1"/>
                        </a:solidFill>
                        <a:latin typeface="楷体" panose="02010609060101010101" charset="-122"/>
                        <a:ea typeface="楷体" panose="02010609060101010101" charset="-122"/>
                      </a:endParaRPr>
                    </a:p>
                  </a:txBody>
                  <a:tcPr/>
                </a:tc>
                <a:tc>
                  <a:txBody>
                    <a:bodyPr/>
                    <a:p>
                      <a:pPr algn="l">
                        <a:buNone/>
                      </a:pPr>
                      <a:r>
                        <a:rPr lang="zh-CN" altLang="en-US" sz="2800" b="1">
                          <a:solidFill>
                            <a:schemeClr val="tx1"/>
                          </a:solidFill>
                          <a:latin typeface="楷体" panose="02010609060101010101" charset="-122"/>
                          <a:ea typeface="楷体" panose="02010609060101010101" charset="-122"/>
                          <a:cs typeface="楷体" panose="02010609060101010101" charset="-122"/>
                        </a:rPr>
                        <a:t>浮</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纂</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试</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揆</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之</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而</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于</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l">
                        <a:buNone/>
                      </a:pPr>
                      <a:r>
                        <a:rPr lang="zh-CN" altLang="en-US" sz="2800" b="1">
                          <a:solidFill>
                            <a:schemeClr val="tx1"/>
                          </a:solidFill>
                          <a:latin typeface="楷体" panose="02010609060101010101" charset="-122"/>
                          <a:ea typeface="楷体" panose="02010609060101010101" charset="-122"/>
                        </a:rPr>
                        <a:t>张冠李戴</a:t>
                      </a:r>
                      <a:endParaRPr lang="zh-CN" altLang="en-US" sz="2800" b="1">
                        <a:solidFill>
                          <a:schemeClr val="tx1"/>
                        </a:solidFill>
                        <a:latin typeface="楷体" panose="02010609060101010101" charset="-122"/>
                        <a:ea typeface="楷体" panose="02010609060101010101" charset="-122"/>
                      </a:endParaRPr>
                    </a:p>
                  </a:txBody>
                  <a:tcPr/>
                </a:tc>
                <a:tc>
                  <a:txBody>
                    <a:bodyPr/>
                    <a:p>
                      <a:pPr algn="l">
                        <a:buNone/>
                      </a:pPr>
                      <a:r>
                        <a:rPr lang="zh-CN" altLang="en-US" sz="2800" b="1">
                          <a:solidFill>
                            <a:schemeClr val="tx1"/>
                          </a:solidFill>
                          <a:latin typeface="楷体" panose="02010609060101010101" charset="-122"/>
                          <a:ea typeface="楷体" panose="02010609060101010101" charset="-122"/>
                          <a:cs typeface="楷体" panose="02010609060101010101" charset="-122"/>
                        </a:rPr>
                        <a:t>状后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提宾</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意动</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r>
              <a:tr h="579755">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2019</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rPr>
                        <a:t>文集序</a:t>
                      </a:r>
                      <a:endParaRPr lang="zh-CN" altLang="en-US" sz="2800" b="1">
                        <a:solidFill>
                          <a:schemeClr val="tx1"/>
                        </a:solidFill>
                        <a:latin typeface="楷体" panose="02010609060101010101" charset="-122"/>
                        <a:ea typeface="楷体" panose="02010609060101010101" charset="-122"/>
                      </a:endParaRPr>
                    </a:p>
                  </a:txBody>
                  <a:tcPr/>
                </a:tc>
                <a:tc>
                  <a:txBody>
                    <a:bodyPr/>
                    <a:p>
                      <a:pPr algn="l">
                        <a:buNone/>
                      </a:pPr>
                      <a:r>
                        <a:rPr lang="zh-CN" altLang="en-US" sz="2800" b="1">
                          <a:solidFill>
                            <a:schemeClr val="tx1"/>
                          </a:solidFill>
                          <a:latin typeface="楷体" panose="02010609060101010101" charset="-122"/>
                          <a:ea typeface="楷体" panose="02010609060101010101" charset="-122"/>
                          <a:cs typeface="楷体" panose="02010609060101010101" charset="-122"/>
                        </a:rPr>
                        <a:t>中</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难</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累</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zh-CN" sz="2800" b="1">
                          <a:solidFill>
                            <a:schemeClr val="tx1"/>
                          </a:solidFill>
                          <a:latin typeface="楷体" panose="02010609060101010101" charset="-122"/>
                          <a:ea typeface="楷体" panose="02010609060101010101" charset="-122"/>
                          <a:cs typeface="楷体" panose="02010609060101010101" charset="-122"/>
                        </a:rPr>
                        <a:t>附会</a:t>
                      </a:r>
                      <a:endParaRPr lang="zh-CN" altLang="zh-CN"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而</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之</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以</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为</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句意勾连错误</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endParaRPr lang="zh-CN" altLang="en-US" sz="2800">
                        <a:solidFill>
                          <a:schemeClr val="tx1"/>
                        </a:solidFill>
                        <a:latin typeface="楷体" panose="02010609060101010101" charset="-122"/>
                        <a:ea typeface="楷体" panose="02010609060101010101" charset="-122"/>
                      </a:endParaRPr>
                    </a:p>
                  </a:txBody>
                  <a:tcPr/>
                </a:tc>
              </a:tr>
              <a:tr h="650240">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2018</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rPr>
                        <a:t>文集序</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cs typeface="楷体" panose="02010609060101010101" charset="-122"/>
                        </a:rPr>
                        <a:t>发言</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拘废</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治行</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之</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其</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所</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句意勾连错误</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cs typeface="楷体" panose="02010609060101010101" charset="-122"/>
                        </a:rPr>
                        <a:t>定后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状后</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r>
              <a:tr h="662305">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2017</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rPr>
                        <a:t>书信</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r>
                        <a:rPr lang="zh-CN" altLang="en-US" sz="2800" b="1" u="sng">
                          <a:solidFill>
                            <a:schemeClr val="tx1"/>
                          </a:solidFill>
                          <a:latin typeface="楷体" panose="02010609060101010101" charset="-122"/>
                          <a:ea typeface="楷体" panose="02010609060101010101" charset="-122"/>
                          <a:cs typeface="楷体" panose="02010609060101010101" charset="-122"/>
                        </a:rPr>
                        <a:t>期</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可惜</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u="sng">
                          <a:solidFill>
                            <a:srgbClr val="FF0000"/>
                          </a:solidFill>
                          <a:latin typeface="楷体" panose="02010609060101010101" charset="-122"/>
                          <a:ea typeface="楷体" panose="02010609060101010101" charset="-122"/>
                          <a:cs typeface="楷体" panose="02010609060101010101" charset="-122"/>
                        </a:rPr>
                        <a:t>微</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参</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以</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之</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其</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而</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张冠李戴</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省略</a:t>
                      </a:r>
                      <a:endParaRPr lang="zh-CN" altLang="en-US" sz="2800" b="1">
                        <a:solidFill>
                          <a:schemeClr val="tx1"/>
                        </a:solidFill>
                        <a:latin typeface="楷体" panose="02010609060101010101" charset="-122"/>
                        <a:ea typeface="楷体" panose="02010609060101010101" charset="-122"/>
                      </a:endParaRPr>
                    </a:p>
                  </a:txBody>
                  <a:tcPr/>
                </a:tc>
              </a:tr>
              <a:tr h="895350">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2016</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rPr>
                        <a:t>记</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cs typeface="楷体" panose="02010609060101010101" charset="-122"/>
                        </a:rPr>
                        <a:t>肃</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信宿</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裹粮</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乘</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若</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所</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而</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主旨解读错误</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endParaRPr lang="zh-CN" altLang="en-US" sz="3200">
                        <a:solidFill>
                          <a:schemeClr val="tx1"/>
                        </a:solidFill>
                        <a:latin typeface="楷体" panose="02010609060101010101" charset="-122"/>
                        <a:ea typeface="楷体" panose="02010609060101010101" charset="-122"/>
                      </a:endParaRPr>
                    </a:p>
                  </a:txBody>
                  <a:tcPr/>
                </a:tc>
              </a:tr>
              <a:tr h="661035">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2015</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rPr>
                        <a:t>记</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cs typeface="楷体" panose="02010609060101010101" charset="-122"/>
                        </a:rPr>
                        <a:t>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冲</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下车</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赡</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也</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则</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而</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之</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句子翻译错误</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状后</a:t>
                      </a:r>
                      <a:endParaRPr lang="zh-CN" altLang="en-US" sz="2800" b="1">
                        <a:solidFill>
                          <a:schemeClr val="tx1"/>
                        </a:solidFill>
                        <a:latin typeface="楷体" panose="02010609060101010101" charset="-122"/>
                        <a:ea typeface="楷体" panose="02010609060101010101" charset="-122"/>
                      </a:endParaRPr>
                    </a:p>
                  </a:txBody>
                  <a:tcPr/>
                </a:tc>
              </a:tr>
            </a:tbl>
          </a:graphicData>
        </a:graphic>
      </p:graphicFrame>
      <p:sp>
        <p:nvSpPr>
          <p:cNvPr id="2" name="文本框 1"/>
          <p:cNvSpPr txBox="1"/>
          <p:nvPr/>
        </p:nvSpPr>
        <p:spPr>
          <a:xfrm>
            <a:off x="252730" y="365125"/>
            <a:ext cx="11398885" cy="583565"/>
          </a:xfrm>
          <a:prstGeom prst="rect">
            <a:avLst/>
          </a:prstGeom>
          <a:noFill/>
        </p:spPr>
        <p:txBody>
          <a:bodyPr wrap="square" rtlCol="0">
            <a:spAutoFit/>
          </a:bodyPr>
          <a:p>
            <a:r>
              <a:rPr lang="zh-CN" altLang="en-US" sz="3200" b="1">
                <a:latin typeface="黑体" panose="02010609060101010101" charset="-122"/>
                <a:ea typeface="黑体" panose="02010609060101010101" charset="-122"/>
                <a:sym typeface="+mn-ea"/>
              </a:rPr>
              <a:t>一、梳理近六年选考文本具体考点</a:t>
            </a:r>
            <a:r>
              <a:rPr lang="zh-CN" altLang="en-US" sz="3200" b="1">
                <a:latin typeface="黑体" panose="02010609060101010101" charset="-122"/>
                <a:ea typeface="黑体" panose="02010609060101010101" charset="-122"/>
                <a:sym typeface="+mn-ea"/>
              </a:rPr>
              <a:t>及内容</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nvSpPr>
        <p:spPr>
          <a:xfrm>
            <a:off x="448945" y="274320"/>
            <a:ext cx="11294110" cy="6985635"/>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sym typeface="+mn-ea"/>
              </a:rPr>
              <a:t>◆注重诵读，培养语感</a:t>
            </a:r>
            <a:endParaRPr lang="zh-CN" altLang="en-US" sz="3200" b="1">
              <a:latin typeface="宋体" panose="02010600030101010101" pitchFamily="2" charset="-122"/>
              <a:ea typeface="宋体" panose="02010600030101010101" pitchFamily="2" charset="-122"/>
              <a:sym typeface="+mn-ea"/>
            </a:endParaRPr>
          </a:p>
          <a:p>
            <a:endParaRPr lang="zh-CN" altLang="en-US" sz="3200"/>
          </a:p>
          <a:p>
            <a:r>
              <a:rPr lang="en-US" altLang="zh-CN" sz="3200" b="1">
                <a:latin typeface="楷体" panose="02010609060101010101" charset="-122"/>
                <a:ea typeface="楷体" panose="02010609060101010101" charset="-122"/>
              </a:rPr>
              <a:t>·</a:t>
            </a:r>
            <a:r>
              <a:rPr lang="zh-CN" altLang="en-US" sz="3200" b="1">
                <a:latin typeface="楷体" panose="02010609060101010101" charset="-122"/>
                <a:ea typeface="楷体" panose="02010609060101010101" charset="-122"/>
              </a:rPr>
              <a:t>将</a:t>
            </a:r>
            <a:r>
              <a:rPr lang="en-US" altLang="zh-CN" sz="3200" b="1">
                <a:latin typeface="楷体" panose="02010609060101010101" charset="-122"/>
                <a:ea typeface="楷体" panose="02010609060101010101" charset="-122"/>
              </a:rPr>
              <a:t>“</a:t>
            </a:r>
            <a:r>
              <a:rPr lang="zh-CN" altLang="en-US" sz="3200" b="1">
                <a:latin typeface="楷体" panose="02010609060101010101" charset="-122"/>
                <a:ea typeface="楷体" panose="02010609060101010101" charset="-122"/>
              </a:rPr>
              <a:t>背诵</a:t>
            </a:r>
            <a:r>
              <a:rPr lang="en-US" altLang="zh-CN" sz="3200" b="1">
                <a:latin typeface="楷体" panose="02010609060101010101" charset="-122"/>
                <a:ea typeface="楷体" panose="02010609060101010101" charset="-122"/>
              </a:rPr>
              <a:t>”</a:t>
            </a:r>
            <a:r>
              <a:rPr lang="zh-CN" altLang="en-US" sz="3200" b="1">
                <a:latin typeface="楷体" panose="02010609060101010101" charset="-122"/>
                <a:ea typeface="楷体" panose="02010609060101010101" charset="-122"/>
              </a:rPr>
              <a:t>放在感知课文之后，把背诵当成教学文言文的一项任务而不是一种方法或途径，可能是不对的。</a:t>
            </a:r>
            <a:endParaRPr lang="zh-CN" altLang="en-US" sz="3200" b="1">
              <a:latin typeface="楷体" panose="02010609060101010101" charset="-122"/>
              <a:ea typeface="楷体" panose="02010609060101010101" charset="-122"/>
            </a:endParaRPr>
          </a:p>
          <a:p>
            <a:endParaRPr lang="zh-CN" altLang="en-US" sz="3200" b="1">
              <a:latin typeface="楷体" panose="02010609060101010101" charset="-122"/>
              <a:ea typeface="楷体" panose="02010609060101010101" charset="-122"/>
            </a:endParaRPr>
          </a:p>
          <a:p>
            <a:r>
              <a:rPr lang="zh-CN" altLang="en-US" sz="3200" b="1">
                <a:latin typeface="宋体" panose="02010600030101010101" pitchFamily="2" charset="-122"/>
                <a:ea typeface="宋体" panose="02010600030101010101" pitchFamily="2" charset="-122"/>
                <a:sym typeface="+mn-ea"/>
              </a:rPr>
              <a:t>◆关注文体和作品气质</a:t>
            </a:r>
            <a:endParaRPr lang="zh-CN" altLang="en-US" sz="3200" b="1">
              <a:latin typeface="宋体" panose="02010600030101010101" pitchFamily="2" charset="-122"/>
              <a:ea typeface="宋体" panose="02010600030101010101" pitchFamily="2" charset="-122"/>
              <a:sym typeface="+mn-ea"/>
            </a:endParaRPr>
          </a:p>
          <a:p>
            <a:r>
              <a:rPr lang="zh-CN" altLang="en-US" sz="3200" b="1">
                <a:latin typeface="宋体" panose="02010600030101010101" pitchFamily="2" charset="-122"/>
                <a:ea typeface="宋体" panose="02010600030101010101" pitchFamily="2" charset="-122"/>
                <a:cs typeface="宋体" panose="02010600030101010101" pitchFamily="2" charset="-122"/>
              </a:rPr>
              <a:t>《指南录后</a:t>
            </a:r>
            <a:r>
              <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rPr>
              <a:t>序</a:t>
            </a:r>
            <a:r>
              <a:rPr lang="zh-CN" altLang="en-US" sz="3200" b="1">
                <a:latin typeface="宋体" panose="02010600030101010101" pitchFamily="2" charset="-122"/>
                <a:ea typeface="宋体" panose="02010600030101010101" pitchFamily="2" charset="-122"/>
                <a:cs typeface="宋体" panose="02010600030101010101" pitchFamily="2" charset="-122"/>
              </a:rPr>
              <a:t>》：</a:t>
            </a:r>
            <a:r>
              <a:rPr lang="zh-CN" altLang="en-US" sz="3200" b="1">
                <a:latin typeface="楷体" panose="02010609060101010101" charset="-122"/>
                <a:ea typeface="楷体" panose="02010609060101010101" charset="-122"/>
              </a:rPr>
              <a:t>反复强调九死一生，反复强调为何不赴死</a:t>
            </a:r>
            <a:endParaRPr lang="zh-CN" altLang="en-US" sz="3200" b="1">
              <a:latin typeface="楷体" panose="02010609060101010101" charset="-122"/>
              <a:ea typeface="楷体" panose="02010609060101010101" charset="-122"/>
            </a:endParaRPr>
          </a:p>
          <a:p>
            <a:r>
              <a:rPr lang="zh-CN" altLang="en-US" sz="3200" b="1">
                <a:latin typeface="楷体" panose="02010609060101010101" charset="-122"/>
                <a:ea typeface="楷体" panose="02010609060101010101" charset="-122"/>
              </a:rPr>
              <a:t> </a:t>
            </a:r>
            <a:r>
              <a:rPr lang="en-US" altLang="zh-CN" sz="3200" b="1">
                <a:latin typeface="楷体" panose="02010609060101010101" charset="-122"/>
                <a:ea typeface="楷体" panose="02010609060101010101" charset="-122"/>
              </a:rPr>
              <a:t>                                ——</a:t>
            </a:r>
            <a:r>
              <a:rPr lang="zh-CN" altLang="en-US" sz="3200" b="1">
                <a:latin typeface="楷体" panose="02010609060101010101" charset="-122"/>
                <a:ea typeface="楷体" panose="02010609060101010101" charset="-122"/>
              </a:rPr>
              <a:t>欲说还休</a:t>
            </a:r>
            <a:endParaRPr lang="zh-CN" altLang="en-US" sz="3200" b="1">
              <a:latin typeface="楷体" panose="02010609060101010101" charset="-122"/>
              <a:ea typeface="楷体" panose="02010609060101010101" charset="-122"/>
            </a:endParaRPr>
          </a:p>
          <a:p>
            <a:endParaRPr lang="zh-CN" altLang="en-US" sz="3200" b="1">
              <a:latin typeface="楷体" panose="02010609060101010101" charset="-122"/>
              <a:ea typeface="楷体" panose="02010609060101010101" charset="-122"/>
            </a:endParaRPr>
          </a:p>
          <a:p>
            <a:r>
              <a:rPr lang="zh-CN" altLang="en-US" sz="3200" b="1">
                <a:latin typeface="宋体" panose="02010600030101010101" pitchFamily="2" charset="-122"/>
                <a:ea typeface="宋体" panose="02010600030101010101" pitchFamily="2" charset="-122"/>
              </a:rPr>
              <a:t>《秋水》：</a:t>
            </a:r>
            <a:r>
              <a:rPr lang="zh-CN" altLang="en-US" sz="3200" b="1">
                <a:latin typeface="楷体" panose="02010609060101010101" charset="-122"/>
                <a:ea typeface="楷体" panose="02010609060101010101" charset="-122"/>
              </a:rPr>
              <a:t>道理浅显，读来水气淋漓</a:t>
            </a:r>
            <a:endParaRPr lang="zh-CN" altLang="en-US" sz="3200" b="1">
              <a:latin typeface="楷体" panose="02010609060101010101" charset="-122"/>
              <a:ea typeface="楷体" panose="02010609060101010101" charset="-122"/>
            </a:endParaRPr>
          </a:p>
          <a:p>
            <a:r>
              <a:rPr lang="zh-CN" altLang="en-US" sz="3200" b="1">
                <a:latin typeface="宋体" panose="02010600030101010101" pitchFamily="2" charset="-122"/>
                <a:ea typeface="宋体" panose="02010600030101010101" pitchFamily="2" charset="-122"/>
              </a:rPr>
              <a:t>《逍遥游》</a:t>
            </a:r>
            <a:r>
              <a:rPr lang="zh-CN" altLang="en-US" sz="3200" b="1">
                <a:latin typeface="楷体" panose="02010609060101010101" charset="-122"/>
                <a:ea typeface="楷体" panose="02010609060101010101" charset="-122"/>
              </a:rPr>
              <a:t>：境界阔大，自由宏伟；重言复述中对渺小无知充满鄙视</a:t>
            </a:r>
            <a:endParaRPr lang="zh-CN" altLang="en-US" sz="3200" b="1">
              <a:latin typeface="楷体" panose="02010609060101010101" charset="-122"/>
              <a:ea typeface="楷体" panose="02010609060101010101" charset="-122"/>
            </a:endParaRPr>
          </a:p>
          <a:p>
            <a:r>
              <a:rPr lang="zh-CN" altLang="en-US" sz="3200" b="1">
                <a:latin typeface="楷体" panose="02010609060101010101" charset="-122"/>
                <a:ea typeface="楷体" panose="02010609060101010101" charset="-122"/>
              </a:rPr>
              <a:t> </a:t>
            </a:r>
            <a:r>
              <a:rPr lang="en-US" altLang="zh-CN" sz="3200" b="1">
                <a:latin typeface="楷体" panose="02010609060101010101" charset="-122"/>
                <a:ea typeface="楷体" panose="02010609060101010101" charset="-122"/>
              </a:rPr>
              <a:t>                              ——</a:t>
            </a:r>
            <a:r>
              <a:rPr lang="zh-CN" altLang="en-US" sz="3200" b="1">
                <a:latin typeface="楷体" panose="02010609060101010101" charset="-122"/>
                <a:ea typeface="楷体" panose="02010609060101010101" charset="-122"/>
              </a:rPr>
              <a:t>仪态万方</a:t>
            </a:r>
            <a:endParaRPr lang="zh-CN" altLang="en-US" sz="3200" b="1">
              <a:latin typeface="楷体" panose="02010609060101010101" charset="-122"/>
              <a:ea typeface="楷体" panose="02010609060101010101" charset="-122"/>
            </a:endParaRPr>
          </a:p>
          <a:p>
            <a:r>
              <a:rPr lang="en-US" altLang="zh-CN" sz="3200" b="1">
                <a:latin typeface="楷体" panose="02010609060101010101" charset="-122"/>
                <a:ea typeface="楷体" panose="02010609060101010101" charset="-122"/>
              </a:rPr>
              <a:t>         </a:t>
            </a:r>
            <a:endParaRPr lang="en-US" altLang="zh-CN" sz="3200" b="1">
              <a:latin typeface="楷体" panose="02010609060101010101" charset="-122"/>
              <a:ea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additive="base">
                                        <p:cTn id="1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 calcmode="lin" valueType="num">
                                      <p:cBhvr additive="base">
                                        <p:cTn id="3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 calcmode="lin" valueType="num">
                                      <p:cBhvr additive="base">
                                        <p:cTn id="3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509270" y="395605"/>
            <a:ext cx="11172825" cy="5507990"/>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rPr>
              <a:t>《季氏将伐颛臾》：</a:t>
            </a:r>
            <a:r>
              <a:rPr lang="zh-CN" altLang="en-US" sz="3200" b="1">
                <a:latin typeface="楷体" panose="02010609060101010101" charset="-122"/>
                <a:ea typeface="楷体" panose="02010609060101010101" charset="-122"/>
                <a:cs typeface="楷体" panose="02010609060101010101" charset="-122"/>
              </a:rPr>
              <a:t>孔子鄙视学生尸位素餐、为虎作伥、表里不一</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愤怒的老师</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宋体" panose="02010600030101010101" pitchFamily="2" charset="-122"/>
                <a:ea typeface="宋体" panose="02010600030101010101" pitchFamily="2" charset="-122"/>
                <a:cs typeface="楷体" panose="02010609060101010101" charset="-122"/>
              </a:rPr>
              <a:t>《渔父》：</a:t>
            </a:r>
            <a:r>
              <a:rPr lang="zh-CN" altLang="en-US" sz="3200" b="1">
                <a:latin typeface="楷体" panose="02010609060101010101" charset="-122"/>
                <a:ea typeface="楷体" panose="02010609060101010101" charset="-122"/>
                <a:cs typeface="楷体" panose="02010609060101010101" charset="-122"/>
              </a:rPr>
              <a:t>两种人生观的客观呈现</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宋体" panose="02010600030101010101" pitchFamily="2" charset="-122"/>
                <a:ea typeface="宋体" panose="02010600030101010101" pitchFamily="2" charset="-122"/>
                <a:cs typeface="楷体" panose="02010609060101010101" charset="-122"/>
              </a:rPr>
              <a:t> </a:t>
            </a:r>
            <a:r>
              <a:rPr lang="en-US" altLang="zh-CN" sz="3200" b="1">
                <a:latin typeface="宋体" panose="02010600030101010101" pitchFamily="2" charset="-122"/>
                <a:ea typeface="宋体" panose="02010600030101010101" pitchFamily="2" charset="-122"/>
                <a:cs typeface="楷体" panose="02010609060101010101" charset="-122"/>
              </a:rPr>
              <a:t>                      </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执着与超逸</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宋体" panose="02010600030101010101" pitchFamily="2" charset="-122"/>
                <a:ea typeface="宋体" panose="02010600030101010101" pitchFamily="2" charset="-122"/>
                <a:cs typeface="楷体" panose="02010609060101010101" charset="-122"/>
              </a:rPr>
              <a:t>《陈情</a:t>
            </a:r>
            <a:r>
              <a:rPr lang="zh-CN" altLang="en-US" sz="3200" b="1">
                <a:solidFill>
                  <a:srgbClr val="FF0000"/>
                </a:solidFill>
                <a:latin typeface="宋体" panose="02010600030101010101" pitchFamily="2" charset="-122"/>
                <a:ea typeface="宋体" panose="02010600030101010101" pitchFamily="2" charset="-122"/>
                <a:cs typeface="楷体" panose="02010609060101010101" charset="-122"/>
              </a:rPr>
              <a:t>表</a:t>
            </a:r>
            <a:r>
              <a:rPr lang="zh-CN" altLang="en-US" sz="3200" b="1">
                <a:latin typeface="宋体" panose="02010600030101010101" pitchFamily="2" charset="-122"/>
                <a:ea typeface="宋体" panose="02010600030101010101" pitchFamily="2"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：尽孝与尽忠之矛盾在极端语境下的言说</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 </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战战兢兢中竟然有</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此时你奈我何</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的自信</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宋体" panose="02010600030101010101" pitchFamily="2" charset="-122"/>
                <a:ea typeface="宋体" panose="02010600030101010101" pitchFamily="2" charset="-122"/>
                <a:cs typeface="楷体" panose="02010609060101010101" charset="-122"/>
              </a:rPr>
              <a:t> </a:t>
            </a:r>
            <a:r>
              <a:rPr lang="en-US" altLang="zh-CN" sz="3200" b="1">
                <a:latin typeface="宋体" panose="02010600030101010101" pitchFamily="2" charset="-122"/>
                <a:ea typeface="宋体" panose="02010600030101010101" pitchFamily="2" charset="-122"/>
                <a:cs typeface="楷体" panose="02010609060101010101" charset="-122"/>
              </a:rPr>
              <a:t>               </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313690" y="273685"/>
            <a:ext cx="11765280" cy="7970520"/>
          </a:xfrm>
          <a:prstGeom prst="rect">
            <a:avLst/>
          </a:prstGeom>
          <a:noFill/>
        </p:spPr>
        <p:txBody>
          <a:bodyPr wrap="square" rtlCol="0">
            <a:spAutoFit/>
          </a:bodyPr>
          <a:p>
            <a:r>
              <a:rPr lang="zh-CN" altLang="en-US" sz="3200" b="1">
                <a:latin typeface="黑体" panose="02010609060101010101" charset="-122"/>
                <a:ea typeface="黑体" panose="02010609060101010101" charset="-122"/>
              </a:rPr>
              <a:t>三、最后阶段复习对策</a:t>
            </a:r>
            <a:endParaRPr lang="zh-CN" altLang="en-US" sz="3200" b="1">
              <a:latin typeface="黑体" panose="02010609060101010101" charset="-122"/>
              <a:ea typeface="黑体" panose="02010609060101010101" charset="-122"/>
            </a:endParaRPr>
          </a:p>
          <a:p>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◆回归课本</a:t>
            </a:r>
            <a:endParaRPr lang="zh-CN" altLang="en-US" sz="3200" b="1">
              <a:latin typeface="宋体" panose="02010600030101010101" pitchFamily="2" charset="-122"/>
              <a:ea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近看：重温实词、虚词、句式、文化常识等等知识</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远观：梳理每篇文言</a:t>
            </a:r>
            <a:r>
              <a:rPr lang="zh-CN" altLang="en-US" sz="3200" b="1">
                <a:latin typeface="楷体" panose="02010609060101010101" charset="-122"/>
                <a:ea typeface="楷体" panose="02010609060101010101" charset="-122"/>
                <a:cs typeface="楷体" panose="02010609060101010101" charset="-122"/>
                <a:sym typeface="+mn-ea"/>
              </a:rPr>
              <a:t>文</a:t>
            </a:r>
            <a:r>
              <a:rPr lang="zh-CN" altLang="en-US" sz="3200" b="1">
                <a:latin typeface="楷体" panose="02010609060101010101" charset="-122"/>
                <a:ea typeface="楷体" panose="02010609060101010101" charset="-122"/>
                <a:cs typeface="楷体" panose="02010609060101010101" charset="-122"/>
                <a:sym typeface="+mn-ea"/>
              </a:rPr>
              <a:t>背后之</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道</a:t>
            </a:r>
            <a:r>
              <a:rPr lang="en-US" altLang="zh-CN" sz="3200" b="1">
                <a:latin typeface="楷体" panose="02010609060101010101" charset="-122"/>
                <a:ea typeface="楷体" panose="02010609060101010101" charset="-122"/>
                <a:cs typeface="楷体" panose="02010609060101010101" charset="-122"/>
                <a:sym typeface="+mn-ea"/>
              </a:rPr>
              <a:t>”</a:t>
            </a:r>
            <a:endParaRPr lang="en-US" altLang="zh-CN"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zh-CN" altLang="en-US" sz="3200" b="1">
                <a:latin typeface="楷体" panose="02010609060101010101" charset="-122"/>
                <a:ea typeface="楷体" panose="02010609060101010101" charset="-122"/>
                <a:cs typeface="楷体" panose="02010609060101010101" charset="-122"/>
                <a:sym typeface="+mn-ea"/>
              </a:rPr>
              <a:t>《五人墓碑记》：民间道义是社会正义的底线</a:t>
            </a:r>
            <a:endParaRPr lang="zh-CN" altLang="en-US" sz="3200" b="1">
              <a:latin typeface="楷体" panose="02010609060101010101" charset="-122"/>
              <a:ea typeface="楷体" panose="02010609060101010101" charset="-122"/>
              <a:cs typeface="楷体" panose="02010609060101010101" charset="-122"/>
              <a:sym typeface="+mn-ea"/>
            </a:endParaRPr>
          </a:p>
          <a:p>
            <a:r>
              <a:rPr lang="zh-CN" altLang="en-US" sz="3200" b="1">
                <a:latin typeface="楷体" panose="02010609060101010101" charset="-122"/>
                <a:ea typeface="楷体" panose="02010609060101010101" charset="-122"/>
                <a:cs typeface="楷体" panose="02010609060101010101" charset="-122"/>
                <a:sym typeface="+mn-ea"/>
              </a:rPr>
              <a:t>《烛之武退秦师》：利益永远是外交核心，理智是强者必备素质</a:t>
            </a:r>
            <a:endParaRPr lang="zh-CN" altLang="en-US" sz="3200" b="1">
              <a:latin typeface="楷体" panose="02010609060101010101" charset="-122"/>
              <a:ea typeface="楷体" panose="02010609060101010101" charset="-122"/>
              <a:cs typeface="楷体" panose="02010609060101010101" charset="-122"/>
              <a:sym typeface="+mn-ea"/>
            </a:endParaRPr>
          </a:p>
          <a:p>
            <a:r>
              <a:rPr lang="zh-CN" altLang="en-US" sz="3200" b="1">
                <a:latin typeface="楷体" panose="02010609060101010101" charset="-122"/>
                <a:ea typeface="楷体" panose="02010609060101010101" charset="-122"/>
                <a:cs typeface="楷体" panose="02010609060101010101" charset="-122"/>
                <a:sym typeface="+mn-ea"/>
              </a:rPr>
              <a:t>《报任安书》：个体生命之渺小与伟大</a:t>
            </a:r>
            <a:endParaRPr lang="zh-CN" altLang="en-US" sz="3200" b="1">
              <a:latin typeface="楷体" panose="02010609060101010101" charset="-122"/>
              <a:ea typeface="楷体" panose="02010609060101010101" charset="-122"/>
              <a:cs typeface="楷体" panose="02010609060101010101" charset="-122"/>
              <a:sym typeface="+mn-ea"/>
            </a:endParaRPr>
          </a:p>
          <a:p>
            <a:r>
              <a:rPr lang="zh-CN" altLang="en-US" sz="3200" b="1">
                <a:latin typeface="楷体" panose="02010609060101010101" charset="-122"/>
                <a:ea typeface="楷体" panose="02010609060101010101" charset="-122"/>
                <a:cs typeface="楷体" panose="02010609060101010101" charset="-122"/>
                <a:sym typeface="+mn-ea"/>
              </a:rPr>
              <a:t>《兰亭集序》：于春天的大喜大悲中觉悟总要做点什么才能赋予生命某种意义</a:t>
            </a:r>
            <a:endParaRPr lang="zh-CN" altLang="en-US"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a:t>
            </a:r>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黑体" panose="02010609060101010101" charset="-122"/>
                <a:ea typeface="黑体" panose="02010609060101010101" charset="-122"/>
                <a:cs typeface="楷体" panose="02010609060101010101" charset="-122"/>
                <a:sym typeface="+mn-ea"/>
              </a:rPr>
              <a:t>回头看课文是否有了不一样的认识？</a:t>
            </a:r>
            <a:endParaRPr lang="en-US" altLang="zh-CN" sz="3200" b="1">
              <a:latin typeface="黑体" panose="02010609060101010101" charset="-122"/>
              <a:ea typeface="黑体" panose="02010609060101010101" charset="-122"/>
              <a:cs typeface="楷体" panose="02010609060101010101" charset="-122"/>
            </a:endParaRPr>
          </a:p>
          <a:p>
            <a:endParaRPr lang="zh-CN" altLang="en-US" sz="3200" b="1">
              <a:latin typeface="宋体" panose="02010600030101010101" pitchFamily="2" charset="-122"/>
              <a:ea typeface="宋体" panose="02010600030101010101" pitchFamily="2" charset="-122"/>
            </a:endParaRPr>
          </a:p>
          <a:p>
            <a:endParaRPr lang="zh-CN" altLang="en-US" sz="3200" b="1">
              <a:latin typeface="宋体" panose="02010600030101010101" pitchFamily="2" charset="-122"/>
              <a:ea typeface="宋体" panose="02010600030101010101" pitchFamily="2" charset="-122"/>
            </a:endParaRPr>
          </a:p>
          <a:p>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 calcmode="lin" valueType="num">
                                      <p:cBhvr additive="base">
                                        <p:cTn id="4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 calcmode="lin" valueType="num">
                                      <p:cBhvr additive="base">
                                        <p:cTn id="5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352425" y="91440"/>
            <a:ext cx="11487150" cy="5507990"/>
          </a:xfrm>
          <a:prstGeom prst="rect">
            <a:avLst/>
          </a:prstGeom>
          <a:noFill/>
        </p:spPr>
        <p:txBody>
          <a:bodyPr wrap="square" rtlCol="0">
            <a:spAutoFit/>
          </a:bodyPr>
          <a:p>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◆精选细讲</a:t>
            </a:r>
            <a:endParaRPr lang="zh-CN" altLang="en-US" sz="3200" b="1">
              <a:latin typeface="宋体" panose="02010600030101010101" pitchFamily="2" charset="-122"/>
              <a:ea typeface="宋体" panose="02010600030101010101" pitchFamily="2" charset="-122"/>
            </a:endParaRPr>
          </a:p>
          <a:p>
            <a:endParaRPr lang="zh-CN" altLang="en-US" sz="3200" b="1">
              <a:latin typeface="宋体" panose="02010600030101010101" pitchFamily="2" charset="-122"/>
              <a:ea typeface="宋体" panose="02010600030101010101" pitchFamily="2" charset="-122"/>
            </a:endParaRPr>
          </a:p>
          <a:p>
            <a:r>
              <a:rPr lang="zh-CN" altLang="en-US" sz="3200" b="1">
                <a:latin typeface="楷体" panose="02010609060101010101" charset="-122"/>
                <a:ea typeface="楷体" panose="02010609060101010101" charset="-122"/>
                <a:cs typeface="楷体" panose="02010609060101010101" charset="-122"/>
              </a:rPr>
              <a:t>例</a:t>
            </a:r>
            <a:r>
              <a:rPr lang="en-US" altLang="zh-CN" sz="3200" b="1">
                <a:latin typeface="楷体" panose="02010609060101010101" charset="-122"/>
                <a:ea typeface="楷体" panose="02010609060101010101" charset="-122"/>
                <a:cs typeface="楷体" panose="02010609060101010101" charset="-122"/>
              </a:rPr>
              <a:t>1</a:t>
            </a:r>
            <a:r>
              <a:rPr lang="zh-CN" altLang="en-US" sz="3200" b="1">
                <a:latin typeface="楷体" panose="02010609060101010101" charset="-122"/>
                <a:ea typeface="楷体" panose="02010609060101010101" charset="-122"/>
                <a:cs typeface="楷体" panose="02010609060101010101" charset="-122"/>
              </a:rPr>
              <a:t>：（清）袁枚《侯夷门墓志铭》</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（台州市</a:t>
            </a:r>
            <a:r>
              <a:rPr lang="en-US" altLang="zh-CN" sz="3200" b="1">
                <a:latin typeface="楷体" panose="02010609060101010101" charset="-122"/>
                <a:ea typeface="楷体" panose="02010609060101010101" charset="-122"/>
                <a:cs typeface="楷体" panose="02010609060101010101" charset="-122"/>
              </a:rPr>
              <a:t>2020</a:t>
            </a:r>
            <a:r>
              <a:rPr lang="zh-CN" altLang="en-US" sz="3200" b="1">
                <a:latin typeface="楷体" panose="02010609060101010101" charset="-122"/>
                <a:ea typeface="楷体" panose="02010609060101010101" charset="-122"/>
                <a:cs typeface="楷体" panose="02010609060101010101" charset="-122"/>
              </a:rPr>
              <a:t>学年第一学期高三年级期末质量评估试题）</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例</a:t>
            </a:r>
            <a:r>
              <a:rPr lang="en-US" altLang="zh-CN" sz="3200" b="1">
                <a:latin typeface="楷体" panose="02010609060101010101" charset="-122"/>
                <a:ea typeface="楷体" panose="02010609060101010101" charset="-122"/>
                <a:cs typeface="楷体" panose="02010609060101010101" charset="-122"/>
              </a:rPr>
              <a:t>2</a:t>
            </a:r>
            <a:r>
              <a:rPr lang="zh-CN" altLang="en-US" sz="3200" b="1">
                <a:latin typeface="楷体" panose="02010609060101010101" charset="-122"/>
                <a:ea typeface="楷体" panose="02010609060101010101" charset="-122"/>
                <a:cs typeface="楷体" panose="02010609060101010101" charset="-122"/>
              </a:rPr>
              <a:t>：（明）归有光《上徐阁老书》</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a:t>
            </a:r>
            <a:r>
              <a:rPr lang="en-US" altLang="zh-CN" sz="3200" b="1">
                <a:latin typeface="楷体" panose="02010609060101010101" charset="-122"/>
                <a:ea typeface="楷体" panose="02010609060101010101" charset="-122"/>
                <a:cs typeface="楷体" panose="02010609060101010101" charset="-122"/>
              </a:rPr>
              <a:t>2021</a:t>
            </a:r>
            <a:r>
              <a:rPr lang="zh-CN" altLang="en-US" sz="3200" b="1">
                <a:latin typeface="楷体" panose="02010609060101010101" charset="-122"/>
                <a:ea typeface="楷体" panose="02010609060101010101" charset="-122"/>
                <a:cs typeface="楷体" panose="02010609060101010101" charset="-122"/>
              </a:rPr>
              <a:t>年</a:t>
            </a:r>
            <a:r>
              <a:rPr lang="en-US" altLang="zh-CN" sz="3200" b="1">
                <a:latin typeface="楷体" panose="02010609060101010101" charset="-122"/>
                <a:ea typeface="楷体" panose="02010609060101010101" charset="-122"/>
                <a:cs typeface="楷体" panose="02010609060101010101" charset="-122"/>
              </a:rPr>
              <a:t>3</a:t>
            </a:r>
            <a:r>
              <a:rPr lang="zh-CN" altLang="en-US" sz="3200" b="1">
                <a:latin typeface="楷体" panose="02010609060101010101" charset="-122"/>
                <a:ea typeface="楷体" panose="02010609060101010101" charset="-122"/>
                <a:cs typeface="楷体" panose="02010609060101010101" charset="-122"/>
              </a:rPr>
              <a:t>月份温州市普通高中高考适应性测试》）</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例</a:t>
            </a:r>
            <a:r>
              <a:rPr lang="en-US" altLang="zh-CN" sz="3200" b="1">
                <a:latin typeface="楷体" panose="02010609060101010101" charset="-122"/>
                <a:ea typeface="楷体" panose="02010609060101010101" charset="-122"/>
                <a:cs typeface="楷体" panose="02010609060101010101" charset="-122"/>
              </a:rPr>
              <a:t>3</a:t>
            </a:r>
            <a:r>
              <a:rPr lang="zh-CN" altLang="en-US" sz="3200" b="1">
                <a:latin typeface="楷体" panose="02010609060101010101" charset="-122"/>
                <a:ea typeface="楷体" panose="02010609060101010101" charset="-122"/>
                <a:cs typeface="楷体" panose="02010609060101010101" charset="-122"/>
              </a:rPr>
              <a:t>：（清）恽敬《大云山房文稿二集叙录》</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a:t>
            </a:r>
            <a:r>
              <a:rPr lang="en-US" altLang="zh-CN" sz="3200" b="1">
                <a:latin typeface="楷体" panose="02010609060101010101" charset="-122"/>
                <a:ea typeface="楷体" panose="02010609060101010101" charset="-122"/>
                <a:cs typeface="楷体" panose="02010609060101010101" charset="-122"/>
              </a:rPr>
              <a:t>2020</a:t>
            </a:r>
            <a:r>
              <a:rPr lang="zh-CN" altLang="en-US" sz="3200" b="1">
                <a:latin typeface="楷体" panose="02010609060101010101" charset="-122"/>
                <a:ea typeface="楷体" panose="02010609060101010101" charset="-122"/>
                <a:cs typeface="楷体" panose="02010609060101010101" charset="-122"/>
              </a:rPr>
              <a:t>学年第一学期杭州市高三年级教学质量检测）</a:t>
            </a:r>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 calcmode="lin" valueType="num">
                                      <p:cBhvr additive="base">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 calcmode="lin" valueType="num">
                                      <p:cBhvr additive="base">
                                        <p:cTn id="2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 calcmode="lin" valueType="num">
                                      <p:cBhvr additive="base">
                                        <p:cTn id="3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nvSpPr>
        <p:spPr>
          <a:xfrm>
            <a:off x="374650" y="618490"/>
            <a:ext cx="11334750" cy="5507990"/>
          </a:xfrm>
          <a:prstGeom prst="rect">
            <a:avLst/>
          </a:prstGeom>
          <a:noFill/>
        </p:spPr>
        <p:txBody>
          <a:bodyPr wrap="square" rtlCol="0">
            <a:spAutoFit/>
          </a:bodyPr>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一日大醉，登报恩寺殿，摩古佛罗汉数百尊，各赠诗万余言，书其顶，箕坐大呶。窗外风雨暴至，电光烛其手，益喜，奋笔不能休。且吐且书，取殿旁石臼戴头上，折旋舞如风。众僧疑为鬼神异物，不敢逼视，又疑病狂易，妄笑语昏乱。酒既醒，雷电亦息。观其诗，奇字奥句，不能读也。举其臼，重千二百斤。</a:t>
            </a:r>
            <a:r>
              <a:rPr lang="en-US" altLang="zh-CN" sz="3200" b="1">
                <a:latin typeface="楷体" panose="02010609060101010101" charset="-122"/>
                <a:ea typeface="楷体" panose="02010609060101010101" charset="-122"/>
                <a:cs typeface="楷体" panose="02010609060101010101" charset="-122"/>
              </a:rPr>
              <a:t>……      </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镇江黄太守慕其才，招至署。未浃旬，早起不见，觅之，赫然死厕旁。年五十二。其子某至自天台以柩归，卜葬毕，来问铭于余。余既奇君之才，而尤奇君之死，乃亦为奇语。遣抱磨者陷其石，以</a:t>
            </a:r>
            <a:r>
              <a:rPr lang="zh-CN" altLang="en-US" sz="3200" b="1">
                <a:solidFill>
                  <a:srgbClr val="FF0000"/>
                </a:solidFill>
                <a:latin typeface="楷体" panose="02010609060101010101" charset="-122"/>
                <a:ea typeface="楷体" panose="02010609060101010101" charset="-122"/>
                <a:cs typeface="楷体" panose="02010609060101010101" charset="-122"/>
              </a:rPr>
              <a:t>质</a:t>
            </a:r>
            <a:r>
              <a:rPr lang="zh-CN" altLang="en-US" sz="3200" b="1">
                <a:latin typeface="楷体" panose="02010609060101010101" charset="-122"/>
                <a:ea typeface="楷体" panose="02010609060101010101" charset="-122"/>
                <a:cs typeface="楷体" panose="02010609060101010101" charset="-122"/>
              </a:rPr>
              <a:t>君。</a:t>
            </a:r>
            <a:r>
              <a:rPr lang="en-US" altLang="zh-CN" sz="3200" b="1">
                <a:latin typeface="楷体" panose="02010609060101010101" charset="-122"/>
                <a:ea typeface="楷体" panose="02010609060101010101" charset="-122"/>
                <a:cs typeface="楷体" panose="02010609060101010101" charset="-122"/>
              </a:rPr>
              <a:t>    </a:t>
            </a:r>
            <a:endParaRPr lang="en-US" altLang="zh-CN"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（清</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袁枚《侯夷门墓志铭》）</a:t>
            </a:r>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367030" y="182880"/>
            <a:ext cx="11649710" cy="6492875"/>
          </a:xfrm>
          <a:prstGeom prst="rect">
            <a:avLst/>
          </a:prstGeom>
          <a:noFill/>
        </p:spPr>
        <p:txBody>
          <a:bodyPr wrap="square" rtlCol="0">
            <a:spAutoFit/>
          </a:bodyPr>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有光幸生明公之乡，相望不过百里。自少已知向仰，而无由得一接其声光。庚子之岁，举于南都，而所试之文，乃得达于左右。顾称赏之不置，时有获侍而与闻之者，</a:t>
            </a:r>
            <a:r>
              <a:rPr lang="zh-CN" altLang="en-US" sz="3200" b="1">
                <a:solidFill>
                  <a:srgbClr val="FF0000"/>
                </a:solidFill>
                <a:latin typeface="楷体" panose="02010609060101010101" charset="-122"/>
                <a:ea typeface="楷体" panose="02010609060101010101" charset="-122"/>
                <a:cs typeface="楷体" panose="02010609060101010101" charset="-122"/>
              </a:rPr>
              <a:t>辄</a:t>
            </a:r>
            <a:r>
              <a:rPr lang="zh-CN" altLang="en-US" sz="3200" b="1">
                <a:latin typeface="楷体" panose="02010609060101010101" charset="-122"/>
                <a:ea typeface="楷体" panose="02010609060101010101" charset="-122"/>
                <a:cs typeface="楷体" panose="02010609060101010101" charset="-122"/>
              </a:rPr>
              <a:t>相告，以为幸矣：</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子之见知于当世之巨公长者如！</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自后数试于礼部，遇明公之亲知，未尝不传道其语以为宠。有光之试，又</a:t>
            </a:r>
            <a:r>
              <a:rPr lang="zh-CN" altLang="en-US" sz="3200" b="1">
                <a:solidFill>
                  <a:srgbClr val="FF0000"/>
                </a:solidFill>
                <a:latin typeface="楷体" panose="02010609060101010101" charset="-122"/>
                <a:ea typeface="楷体" panose="02010609060101010101" charset="-122"/>
                <a:cs typeface="楷体" panose="02010609060101010101" charset="-122"/>
              </a:rPr>
              <a:t>辄</a:t>
            </a:r>
            <a:r>
              <a:rPr lang="zh-CN" altLang="en-US" sz="3200" b="1">
                <a:latin typeface="楷体" panose="02010609060101010101" charset="-122"/>
                <a:ea typeface="楷体" panose="02010609060101010101" charset="-122"/>
                <a:cs typeface="楷体" panose="02010609060101010101" charset="-122"/>
              </a:rPr>
              <a:t>不利，退而归耕于野。</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有光尝读《易》，观消长变更之际，虽圣人不能无惧。而汉、唐、宋之君子，每履其际，其气不能不动，其色不能不形；而天下不能无惊以疑。盖以少不顺而激为大变者，有之矣。</a:t>
            </a:r>
            <a:r>
              <a:rPr lang="zh-CN" altLang="en-US" sz="3200" b="1" u="sng">
                <a:solidFill>
                  <a:srgbClr val="FF0000"/>
                </a:solidFill>
                <a:latin typeface="楷体" panose="02010609060101010101" charset="-122"/>
                <a:ea typeface="楷体" panose="02010609060101010101" charset="-122"/>
                <a:cs typeface="楷体" panose="02010609060101010101" charset="-122"/>
              </a:rPr>
              <a:t>今明公处之宴然，而风俗世道为之潜易，如寒暑雨旸之至而人不觉</a:t>
            </a:r>
            <a:r>
              <a:rPr lang="zh-CN" altLang="en-US" sz="3200" b="1">
                <a:latin typeface="楷体" panose="02010609060101010101" charset="-122"/>
                <a:ea typeface="楷体" panose="02010609060101010101" charset="-122"/>
                <a:cs typeface="楷体" panose="02010609060101010101" charset="-122"/>
              </a:rPr>
              <a:t>。此古之大臣之所难也。（</a:t>
            </a:r>
            <a:r>
              <a:rPr lang="zh-CN" altLang="en-US" sz="3200" b="1">
                <a:latin typeface="楷体" panose="02010609060101010101" charset="-122"/>
                <a:ea typeface="楷体" panose="02010609060101010101" charset="-122"/>
                <a:cs typeface="楷体" panose="02010609060101010101" charset="-122"/>
                <a:sym typeface="+mn-ea"/>
              </a:rPr>
              <a:t>明</a:t>
            </a:r>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归有光《上徐阁老书》）</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16.C.</a:t>
            </a:r>
            <a:r>
              <a:rPr lang="zh-CN" altLang="en-US" sz="3200" b="1">
                <a:latin typeface="楷体" panose="02010609060101010101" charset="-122"/>
                <a:ea typeface="楷体" panose="02010609060101010101" charset="-122"/>
                <a:cs typeface="楷体" panose="02010609060101010101" charset="-122"/>
              </a:rPr>
              <a:t>作者措辞得体，颇有分寸。高度赞扬徐阁老有古大臣之风，治世颇有成效，对于这位有同乡之谊的当权者不无敬仰感佩、恭谨奉迎之言语，但并无卑躬屈膝的媚骨丑态。</a:t>
            </a:r>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nvSpPr>
        <p:spPr>
          <a:xfrm>
            <a:off x="384810" y="395605"/>
            <a:ext cx="11694160" cy="6000750"/>
          </a:xfrm>
          <a:prstGeom prst="rect">
            <a:avLst/>
          </a:prstGeom>
          <a:noFill/>
        </p:spPr>
        <p:txBody>
          <a:bodyPr wrap="square" rtlCol="0">
            <a:spAutoFit/>
          </a:bodyPr>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昔者班孟坚因刘子政父子《七略》为《艺文志》，序六艺为九种，圣人之经，永世尊尚焉。其诸子则</a:t>
            </a:r>
            <a:r>
              <a:rPr lang="zh-CN" altLang="en-US" sz="3200" b="1">
                <a:solidFill>
                  <a:srgbClr val="FF0000"/>
                </a:solidFill>
                <a:latin typeface="楷体" panose="02010609060101010101" charset="-122"/>
                <a:ea typeface="楷体" panose="02010609060101010101" charset="-122"/>
                <a:cs typeface="楷体" panose="02010609060101010101" charset="-122"/>
              </a:rPr>
              <a:t>别</a:t>
            </a:r>
            <a:r>
              <a:rPr lang="zh-CN" altLang="en-US" sz="3200" b="1">
                <a:latin typeface="楷体" panose="02010609060101010101" charset="-122"/>
                <a:ea typeface="楷体" panose="02010609060101010101" charset="-122"/>
                <a:cs typeface="楷体" panose="02010609060101010101" charset="-122"/>
              </a:rPr>
              <a:t>为十家，论可观者九家，以为</a:t>
            </a:r>
            <a:r>
              <a:rPr lang="en-US" altLang="zh-CN" sz="3200" b="1">
                <a:latin typeface="楷体" panose="02010609060101010101" charset="-122"/>
                <a:ea typeface="楷体" panose="02010609060101010101" charset="-122"/>
                <a:cs typeface="楷体" panose="02010609060101010101" charset="-122"/>
              </a:rPr>
              <a:t>“</a:t>
            </a:r>
            <a:r>
              <a:rPr lang="zh-CN" altLang="en-US" sz="3200" b="1">
                <a:solidFill>
                  <a:srgbClr val="FF0000"/>
                </a:solidFill>
                <a:latin typeface="楷体" panose="02010609060101010101" charset="-122"/>
                <a:ea typeface="楷体" panose="02010609060101010101" charset="-122"/>
                <a:cs typeface="楷体" panose="02010609060101010101" charset="-122"/>
              </a:rPr>
              <a:t>虽有蔽短，合其要归，亦六经之支与流裔</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a:t>
            </a:r>
            <a:endParaRPr lang="zh-CN" altLang="en-US" sz="3200" b="1">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敬尝通会其说：儒家体备于《礼》及《论语》《孝经》，墨家变而离其宗，道家、阴阳家支骈于《易》，法家、名家疏源于《春秋》，纵横家、杂家、小说家</a:t>
            </a:r>
            <a:r>
              <a:rPr lang="zh-CN" altLang="en-US" sz="3200" b="1">
                <a:solidFill>
                  <a:srgbClr val="FF0000"/>
                </a:solidFill>
                <a:latin typeface="楷体" panose="02010609060101010101" charset="-122"/>
                <a:ea typeface="楷体" panose="02010609060101010101" charset="-122"/>
                <a:cs typeface="楷体" panose="02010609060101010101" charset="-122"/>
              </a:rPr>
              <a:t>适用于</a:t>
            </a:r>
            <a:r>
              <a:rPr lang="zh-CN" altLang="en-US" sz="3200" b="1">
                <a:latin typeface="楷体" panose="02010609060101010101" charset="-122"/>
                <a:ea typeface="楷体" panose="02010609060101010101" charset="-122"/>
                <a:cs typeface="楷体" panose="02010609060101010101" charset="-122"/>
              </a:rPr>
              <a:t>《诗》《书》。</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故曰</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修六艺之文</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观九家之言</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可以通万方之略</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后世百家微而文集行</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文集</a:t>
            </a:r>
            <a:r>
              <a:rPr lang="zh-CN" altLang="en-US" sz="3200" b="1">
                <a:solidFill>
                  <a:srgbClr val="FF0000"/>
                </a:solidFill>
                <a:latin typeface="楷体" panose="02010609060101010101" charset="-122"/>
                <a:ea typeface="楷体" panose="02010609060101010101" charset="-122"/>
                <a:cs typeface="楷体" panose="02010609060101010101" charset="-122"/>
              </a:rPr>
              <a:t>敝</a:t>
            </a:r>
            <a:r>
              <a:rPr lang="zh-CN" altLang="en-US" sz="3200" b="1">
                <a:latin typeface="楷体" panose="02010609060101010101" charset="-122"/>
                <a:ea typeface="楷体" panose="02010609060101010101" charset="-122"/>
                <a:cs typeface="楷体" panose="02010609060101010101" charset="-122"/>
              </a:rPr>
              <a:t>而经义起</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经义散而文集益</a:t>
            </a:r>
            <a:r>
              <a:rPr lang="zh-CN" altLang="en-US" sz="3200" b="1">
                <a:solidFill>
                  <a:srgbClr val="FF0000"/>
                </a:solidFill>
                <a:latin typeface="楷体" panose="02010609060101010101" charset="-122"/>
                <a:ea typeface="楷体" panose="02010609060101010101" charset="-122"/>
                <a:cs typeface="楷体" panose="02010609060101010101" charset="-122"/>
              </a:rPr>
              <a:t>漓</a:t>
            </a:r>
            <a:r>
              <a:rPr lang="zh-CN" altLang="en-US" sz="3200" b="1">
                <a:solidFill>
                  <a:schemeClr val="tx1"/>
                </a:solidFill>
                <a:latin typeface="楷体" panose="02010609060101010101" charset="-122"/>
                <a:ea typeface="楷体" panose="02010609060101010101" charset="-122"/>
                <a:cs typeface="楷体" panose="02010609060101010101" charset="-122"/>
              </a:rPr>
              <a:t>。</a:t>
            </a:r>
            <a:r>
              <a:rPr lang="en-US" altLang="zh-CN" sz="3200" b="1">
                <a:solidFill>
                  <a:schemeClr val="tx1"/>
                </a:solidFill>
                <a:latin typeface="楷体" panose="02010609060101010101" charset="-122"/>
                <a:ea typeface="楷体" panose="02010609060101010101" charset="-122"/>
                <a:cs typeface="楷体" panose="02010609060101010101" charset="-122"/>
              </a:rPr>
              <a:t>……</a:t>
            </a:r>
            <a:endParaRPr lang="en-US" altLang="zh-CN" sz="3200" b="1">
              <a:solidFill>
                <a:schemeClr val="tx1"/>
              </a:solidFill>
              <a:latin typeface="楷体" panose="02010609060101010101" charset="-122"/>
              <a:ea typeface="楷体" panose="02010609060101010101" charset="-122"/>
              <a:cs typeface="楷体" panose="02010609060101010101" charset="-122"/>
            </a:endParaRPr>
          </a:p>
          <a:p>
            <a:r>
              <a:rPr lang="en-US" altLang="zh-CN" sz="3200" b="1">
                <a:solidFill>
                  <a:schemeClr val="tx1"/>
                </a:solidFill>
                <a:latin typeface="楷体" panose="02010609060101010101" charset="-122"/>
                <a:ea typeface="楷体" panose="02010609060101010101" charset="-122"/>
                <a:cs typeface="楷体" panose="02010609060101010101" charset="-122"/>
              </a:rPr>
              <a:t>    </a:t>
            </a:r>
            <a:r>
              <a:rPr lang="zh-CN" altLang="en-US" sz="3200" b="1">
                <a:solidFill>
                  <a:schemeClr val="tx1"/>
                </a:solidFill>
                <a:latin typeface="楷体" panose="02010609060101010101" charset="-122"/>
                <a:ea typeface="楷体" panose="02010609060101010101" charset="-122"/>
                <a:cs typeface="楷体" panose="02010609060101010101" charset="-122"/>
              </a:rPr>
              <a:t>敬观之前世：贾生自名家、纵横家入，故其言浩汗而断制；晁错自法家、兵家入，故其言峭实</a:t>
            </a:r>
            <a:r>
              <a:rPr lang="en-US" altLang="zh-CN" sz="3200" b="1">
                <a:solidFill>
                  <a:schemeClr val="tx1"/>
                </a:solidFill>
                <a:latin typeface="楷体" panose="02010609060101010101" charset="-122"/>
                <a:ea typeface="楷体" panose="02010609060101010101" charset="-122"/>
                <a:cs typeface="楷体" panose="02010609060101010101" charset="-122"/>
              </a:rPr>
              <a:t>……</a:t>
            </a:r>
            <a:r>
              <a:rPr lang="zh-CN" altLang="en-US" sz="3200" b="1">
                <a:solidFill>
                  <a:schemeClr val="tx1"/>
                </a:solidFill>
                <a:latin typeface="楷体" panose="02010609060101010101" charset="-122"/>
                <a:ea typeface="楷体" panose="02010609060101010101" charset="-122"/>
                <a:cs typeface="楷体" panose="02010609060101010101" charset="-122"/>
              </a:rPr>
              <a:t>苏子瞻自纵横家、道家、小说家入，故其言逍遥而震动。至若黄初、甘露之间，子桓、子健</a:t>
            </a:r>
            <a:r>
              <a:rPr lang="zh-CN" altLang="en-US" sz="3200" b="1">
                <a:solidFill>
                  <a:srgbClr val="FF0000"/>
                </a:solidFill>
                <a:latin typeface="楷体" panose="02010609060101010101" charset="-122"/>
                <a:ea typeface="楷体" panose="02010609060101010101" charset="-122"/>
                <a:cs typeface="楷体" panose="02010609060101010101" charset="-122"/>
              </a:rPr>
              <a:t>气体</a:t>
            </a:r>
            <a:r>
              <a:rPr lang="zh-CN" altLang="en-US" sz="3200" b="1">
                <a:solidFill>
                  <a:schemeClr val="tx1"/>
                </a:solidFill>
                <a:latin typeface="楷体" panose="02010609060101010101" charset="-122"/>
                <a:ea typeface="楷体" panose="02010609060101010101" charset="-122"/>
                <a:cs typeface="楷体" panose="02010609060101010101" charset="-122"/>
              </a:rPr>
              <a:t>高朗，叔夜、嗣宗情识精微，始以轻隽为适意，时俗为自</a:t>
            </a:r>
            <a:endParaRPr lang="zh-CN" altLang="en-US" sz="3200" b="1">
              <a:solidFill>
                <a:schemeClr val="tx1"/>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388620" y="243205"/>
            <a:ext cx="11567795" cy="6492875"/>
          </a:xfrm>
          <a:prstGeom prst="rect">
            <a:avLst/>
          </a:prstGeom>
          <a:noFill/>
        </p:spPr>
        <p:txBody>
          <a:bodyPr wrap="square" rtlCol="0">
            <a:spAutoFit/>
          </a:bodyPr>
          <a:p>
            <a:r>
              <a:rPr lang="zh-CN" altLang="en-US" sz="3200" b="1">
                <a:latin typeface="楷体" panose="02010609060101010101" charset="-122"/>
                <a:ea typeface="楷体" panose="02010609060101010101" charset="-122"/>
              </a:rPr>
              <a:t>然。</a:t>
            </a:r>
            <a:r>
              <a:rPr lang="zh-CN" altLang="en-US" sz="3200" b="1" u="sng">
                <a:solidFill>
                  <a:srgbClr val="FF0000"/>
                </a:solidFill>
                <a:latin typeface="楷体" panose="02010609060101010101" charset="-122"/>
                <a:ea typeface="楷体" panose="02010609060101010101" charset="-122"/>
              </a:rPr>
              <a:t>风格相仍，渐成轨范，于是文集与百家判为二途</a:t>
            </a:r>
            <a:r>
              <a:rPr lang="zh-CN" altLang="en-US" sz="3200" b="1">
                <a:latin typeface="楷体" panose="02010609060101010101" charset="-122"/>
                <a:ea typeface="楷体" panose="02010609060101010101" charset="-122"/>
              </a:rPr>
              <a:t>。熙宁、宝庆之会，时师破坏经说，其失也凿；陋儒襞积经文，其失也肤</a:t>
            </a:r>
            <a:r>
              <a:rPr lang="en-US" altLang="zh-CN" sz="3200" b="1">
                <a:latin typeface="楷体" panose="02010609060101010101" charset="-122"/>
                <a:ea typeface="楷体" panose="02010609060101010101" charset="-122"/>
              </a:rPr>
              <a:t>……</a:t>
            </a:r>
            <a:r>
              <a:rPr lang="zh-CN" altLang="en-US" sz="3200" b="1" u="sng">
                <a:solidFill>
                  <a:srgbClr val="FF0000"/>
                </a:solidFill>
                <a:latin typeface="楷体" panose="02010609060101010101" charset="-122"/>
                <a:ea typeface="楷体" panose="02010609060101010101" charset="-122"/>
              </a:rPr>
              <a:t>递趋递下，卑冗日积，是故百家之敝，当折之以六艺；文集之衰，当起之以百家</a:t>
            </a:r>
            <a:r>
              <a:rPr lang="zh-CN" altLang="en-US" sz="3200" b="1">
                <a:latin typeface="楷体" panose="02010609060101010101" charset="-122"/>
                <a:ea typeface="楷体" panose="02010609060101010101" charset="-122"/>
              </a:rPr>
              <a:t>。</a:t>
            </a:r>
            <a:endParaRPr lang="zh-CN" altLang="en-US" sz="3200" b="1">
              <a:latin typeface="楷体" panose="02010609060101010101" charset="-122"/>
              <a:ea typeface="楷体" panose="02010609060101010101" charset="-122"/>
            </a:endParaRPr>
          </a:p>
          <a:p>
            <a:r>
              <a:rPr lang="zh-CN" altLang="en-US" sz="3200" b="1">
                <a:latin typeface="楷体" panose="02010609060101010101" charset="-122"/>
                <a:ea typeface="楷体" panose="02010609060101010101" charset="-122"/>
              </a:rPr>
              <a:t> </a:t>
            </a:r>
            <a:r>
              <a:rPr lang="en-US" altLang="zh-CN" sz="3200" b="1">
                <a:latin typeface="楷体" panose="02010609060101010101" charset="-122"/>
                <a:ea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sym typeface="+mn-ea"/>
              </a:rPr>
              <a:t>（清</a:t>
            </a:r>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恽敬《大云山房文稿二集叙录》</a:t>
            </a:r>
            <a:r>
              <a:rPr lang="zh-CN" altLang="en-US" sz="3200" b="1">
                <a:latin typeface="楷体" panose="02010609060101010101" charset="-122"/>
                <a:ea typeface="楷体" panose="02010609060101010101" charset="-122"/>
                <a:cs typeface="楷体" panose="02010609060101010101" charset="-122"/>
                <a:sym typeface="+mn-ea"/>
              </a:rPr>
              <a:t>）</a:t>
            </a:r>
            <a:endParaRPr lang="zh-CN" altLang="en-US" sz="3200" b="1">
              <a:latin typeface="楷体" panose="02010609060101010101" charset="-122"/>
              <a:ea typeface="楷体" panose="02010609060101010101" charset="-122"/>
            </a:endParaRPr>
          </a:p>
          <a:p>
            <a:r>
              <a:rPr lang="en-US" altLang="zh-CN" sz="3200" b="1">
                <a:latin typeface="楷体" panose="02010609060101010101" charset="-122"/>
                <a:ea typeface="楷体" panose="02010609060101010101" charset="-122"/>
              </a:rPr>
              <a:t>14.</a:t>
            </a:r>
            <a:r>
              <a:rPr lang="zh-CN" altLang="en-US" sz="3200" b="1">
                <a:latin typeface="楷体" panose="02010609060101010101" charset="-122"/>
                <a:ea typeface="楷体" panose="02010609060101010101" charset="-122"/>
              </a:rPr>
              <a:t>实词：别（分列）</a:t>
            </a:r>
            <a:endParaRPr lang="zh-CN" altLang="en-US" sz="3200" b="1">
              <a:latin typeface="楷体" panose="02010609060101010101" charset="-122"/>
              <a:ea typeface="楷体" panose="02010609060101010101" charset="-122"/>
            </a:endParaRPr>
          </a:p>
          <a:p>
            <a:r>
              <a:rPr lang="en-US" altLang="zh-CN" sz="3200" b="1">
                <a:latin typeface="楷体" panose="02010609060101010101" charset="-122"/>
                <a:ea typeface="楷体" panose="02010609060101010101" charset="-122"/>
              </a:rPr>
              <a:t>      </a:t>
            </a:r>
            <a:r>
              <a:rPr lang="zh-CN" altLang="en-US" sz="3200" b="1">
                <a:latin typeface="楷体" panose="02010609060101010101" charset="-122"/>
                <a:ea typeface="楷体" panose="02010609060101010101" charset="-122"/>
              </a:rPr>
              <a:t>替（衰落）</a:t>
            </a:r>
            <a:endParaRPr lang="zh-CN" altLang="en-US" sz="3200" b="1">
              <a:latin typeface="楷体" panose="02010609060101010101" charset="-122"/>
              <a:ea typeface="楷体" panose="02010609060101010101" charset="-122"/>
            </a:endParaRPr>
          </a:p>
          <a:p>
            <a:r>
              <a:rPr lang="en-US" altLang="zh-CN" sz="3200" b="1">
                <a:latin typeface="楷体" panose="02010609060101010101" charset="-122"/>
                <a:ea typeface="楷体" panose="02010609060101010101" charset="-122"/>
              </a:rPr>
              <a:t>      </a:t>
            </a:r>
            <a:r>
              <a:rPr lang="zh-CN" altLang="en-US" sz="3200" b="1">
                <a:latin typeface="楷体" panose="02010609060101010101" charset="-122"/>
                <a:ea typeface="楷体" panose="02010609060101010101" charset="-122"/>
              </a:rPr>
              <a:t>气体（文章的气势风格）</a:t>
            </a:r>
            <a:endParaRPr lang="zh-CN" altLang="en-US" sz="3200" b="1">
              <a:latin typeface="楷体" panose="02010609060101010101" charset="-122"/>
              <a:ea typeface="楷体" panose="02010609060101010101" charset="-122"/>
            </a:endParaRPr>
          </a:p>
          <a:p>
            <a:r>
              <a:rPr lang="en-US" altLang="zh-CN" sz="3200" b="1">
                <a:latin typeface="楷体" panose="02010609060101010101" charset="-122"/>
                <a:ea typeface="楷体" panose="02010609060101010101" charset="-122"/>
              </a:rPr>
              <a:t>      </a:t>
            </a:r>
            <a:r>
              <a:rPr lang="zh-CN" altLang="en-US" sz="3200" b="1">
                <a:latin typeface="楷体" panose="02010609060101010101" charset="-122"/>
                <a:ea typeface="楷体" panose="02010609060101010101" charset="-122"/>
              </a:rPr>
              <a:t>凿（</a:t>
            </a:r>
            <a:r>
              <a:rPr lang="zh-CN" altLang="en-US" sz="3200" b="1">
                <a:solidFill>
                  <a:srgbClr val="FF0000"/>
                </a:solidFill>
                <a:latin typeface="楷体" panose="02010609060101010101" charset="-122"/>
                <a:ea typeface="楷体" panose="02010609060101010101" charset="-122"/>
              </a:rPr>
              <a:t>明确，确凿</a:t>
            </a:r>
            <a:r>
              <a:rPr lang="en-US" altLang="zh-CN" sz="3200" b="1">
                <a:latin typeface="楷体" panose="02010609060101010101" charset="-122"/>
                <a:ea typeface="楷体" panose="02010609060101010101" charset="-122"/>
              </a:rPr>
              <a:t>——</a:t>
            </a:r>
            <a:r>
              <a:rPr lang="zh-CN" altLang="en-US" sz="3200" b="1">
                <a:latin typeface="楷体" panose="02010609060101010101" charset="-122"/>
                <a:ea typeface="楷体" panose="02010609060101010101" charset="-122"/>
              </a:rPr>
              <a:t>穿凿附会）</a:t>
            </a:r>
            <a:endParaRPr lang="zh-CN" altLang="en-US" sz="3200" b="1">
              <a:latin typeface="楷体" panose="02010609060101010101" charset="-122"/>
              <a:ea typeface="楷体" panose="02010609060101010101" charset="-122"/>
            </a:endParaRPr>
          </a:p>
          <a:p>
            <a:endParaRPr lang="zh-CN" altLang="en-US" sz="3200" b="1">
              <a:latin typeface="楷体" panose="02010609060101010101" charset="-122"/>
              <a:ea typeface="楷体" panose="02010609060101010101" charset="-122"/>
            </a:endParaRPr>
          </a:p>
          <a:p>
            <a:endParaRPr lang="zh-CN" altLang="en-US" sz="3200" b="1">
              <a:latin typeface="楷体" panose="02010609060101010101" charset="-122"/>
              <a:ea typeface="楷体" panose="02010609060101010101" charset="-122"/>
            </a:endParaRPr>
          </a:p>
          <a:p>
            <a:endParaRPr lang="zh-CN" altLang="en-US" sz="3200" b="1">
              <a:latin typeface="楷体" panose="02010609060101010101" charset="-122"/>
              <a:ea typeface="楷体" panose="02010609060101010101" charset="-122"/>
            </a:endParaRPr>
          </a:p>
          <a:p>
            <a:endParaRPr lang="zh-CN" altLang="en-US" sz="3200" b="1">
              <a:latin typeface="楷体" panose="02010609060101010101" charset="-122"/>
              <a:ea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nvSpPr>
        <p:spPr>
          <a:xfrm>
            <a:off x="275590" y="182880"/>
            <a:ext cx="11640185" cy="5015865"/>
          </a:xfrm>
          <a:prstGeom prst="rect">
            <a:avLst/>
          </a:prstGeom>
          <a:noFill/>
        </p:spPr>
        <p:txBody>
          <a:bodyPr wrap="square" rtlCol="0">
            <a:spAutoFit/>
          </a:bodyPr>
          <a:p>
            <a:r>
              <a:rPr lang="en-US" altLang="zh-CN" sz="3200" b="1">
                <a:latin typeface="楷体" panose="02010609060101010101" charset="-122"/>
                <a:ea typeface="楷体" panose="02010609060101010101" charset="-122"/>
                <a:sym typeface="+mn-ea"/>
              </a:rPr>
              <a:t>16.B.</a:t>
            </a:r>
            <a:r>
              <a:rPr lang="zh-CN" altLang="en-US" sz="3200" b="1">
                <a:latin typeface="楷体" panose="02010609060101010101" charset="-122"/>
                <a:ea typeface="楷体" panose="02010609060101010101" charset="-122"/>
                <a:sym typeface="+mn-ea"/>
              </a:rPr>
              <a:t>本文围绕</a:t>
            </a:r>
            <a:r>
              <a:rPr lang="en-US" altLang="zh-CN" sz="3200" b="1">
                <a:latin typeface="楷体" panose="02010609060101010101" charset="-122"/>
                <a:ea typeface="楷体" panose="02010609060101010101" charset="-122"/>
                <a:sym typeface="+mn-ea"/>
              </a:rPr>
              <a:t>“</a:t>
            </a:r>
            <a:r>
              <a:rPr lang="zh-CN" altLang="en-US" sz="3200" b="1">
                <a:latin typeface="楷体" panose="02010609060101010101" charset="-122"/>
                <a:ea typeface="楷体" panose="02010609060101010101" charset="-122"/>
                <a:sym typeface="+mn-ea"/>
              </a:rPr>
              <a:t>百家</a:t>
            </a:r>
            <a:r>
              <a:rPr lang="en-US" altLang="zh-CN" sz="3200" b="1">
                <a:latin typeface="楷体" panose="02010609060101010101" charset="-122"/>
                <a:ea typeface="楷体" panose="02010609060101010101" charset="-122"/>
                <a:sym typeface="+mn-ea"/>
              </a:rPr>
              <a:t>”</a:t>
            </a:r>
            <a:r>
              <a:rPr lang="zh-CN" altLang="en-US" sz="3200" b="1">
                <a:latin typeface="楷体" panose="02010609060101010101" charset="-122"/>
                <a:ea typeface="楷体" panose="02010609060101010101" charset="-122"/>
                <a:sym typeface="+mn-ea"/>
              </a:rPr>
              <a:t>与</a:t>
            </a:r>
            <a:r>
              <a:rPr lang="en-US" altLang="zh-CN" sz="3200" b="1">
                <a:latin typeface="楷体" panose="02010609060101010101" charset="-122"/>
                <a:ea typeface="楷体" panose="02010609060101010101" charset="-122"/>
                <a:sym typeface="+mn-ea"/>
              </a:rPr>
              <a:t>“</a:t>
            </a:r>
            <a:r>
              <a:rPr lang="zh-CN" altLang="en-US" sz="3200" b="1">
                <a:latin typeface="楷体" panose="02010609060101010101" charset="-122"/>
                <a:ea typeface="楷体" panose="02010609060101010101" charset="-122"/>
                <a:sym typeface="+mn-ea"/>
              </a:rPr>
              <a:t>文集</a:t>
            </a:r>
            <a:r>
              <a:rPr lang="en-US" altLang="zh-CN" sz="3200" b="1">
                <a:latin typeface="楷体" panose="02010609060101010101" charset="-122"/>
                <a:ea typeface="楷体" panose="02010609060101010101" charset="-122"/>
                <a:sym typeface="+mn-ea"/>
              </a:rPr>
              <a:t>”</a:t>
            </a:r>
            <a:r>
              <a:rPr lang="zh-CN" altLang="en-US" sz="3200" b="1">
                <a:latin typeface="楷体" panose="02010609060101010101" charset="-122"/>
                <a:ea typeface="楷体" panose="02010609060101010101" charset="-122"/>
                <a:sym typeface="+mn-ea"/>
              </a:rPr>
              <a:t>的关系，列举了很多名人的例子，</a:t>
            </a:r>
            <a:r>
              <a:rPr lang="zh-CN" altLang="en-US" sz="3200" b="1">
                <a:solidFill>
                  <a:srgbClr val="FF0000"/>
                </a:solidFill>
                <a:latin typeface="楷体" panose="02010609060101010101" charset="-122"/>
                <a:ea typeface="楷体" panose="02010609060101010101" charset="-122"/>
                <a:sym typeface="+mn-ea"/>
              </a:rPr>
              <a:t>说明他们都是从</a:t>
            </a:r>
            <a:r>
              <a:rPr lang="en-US" altLang="zh-CN" sz="3200" b="1">
                <a:solidFill>
                  <a:srgbClr val="FF0000"/>
                </a:solidFill>
                <a:latin typeface="楷体" panose="02010609060101010101" charset="-122"/>
                <a:ea typeface="楷体" panose="02010609060101010101" charset="-122"/>
                <a:sym typeface="+mn-ea"/>
              </a:rPr>
              <a:t>“</a:t>
            </a:r>
            <a:r>
              <a:rPr lang="zh-CN" altLang="en-US" sz="3200" b="1">
                <a:solidFill>
                  <a:srgbClr val="FF0000"/>
                </a:solidFill>
                <a:latin typeface="楷体" panose="02010609060101010101" charset="-122"/>
                <a:ea typeface="楷体" panose="02010609060101010101" charset="-122"/>
                <a:sym typeface="+mn-ea"/>
              </a:rPr>
              <a:t>百家</a:t>
            </a:r>
            <a:r>
              <a:rPr lang="en-US" altLang="zh-CN" sz="3200" b="1">
                <a:solidFill>
                  <a:srgbClr val="FF0000"/>
                </a:solidFill>
                <a:latin typeface="楷体" panose="02010609060101010101" charset="-122"/>
                <a:ea typeface="楷体" panose="02010609060101010101" charset="-122"/>
                <a:sym typeface="+mn-ea"/>
              </a:rPr>
              <a:t>”</a:t>
            </a:r>
            <a:r>
              <a:rPr lang="zh-CN" altLang="en-US" sz="3200" b="1">
                <a:solidFill>
                  <a:srgbClr val="FF0000"/>
                </a:solidFill>
                <a:latin typeface="楷体" panose="02010609060101010101" charset="-122"/>
                <a:ea typeface="楷体" panose="02010609060101010101" charset="-122"/>
                <a:sym typeface="+mn-ea"/>
              </a:rPr>
              <a:t>中救起营养，形成了自己的文风</a:t>
            </a:r>
            <a:r>
              <a:rPr lang="zh-CN" altLang="en-US" sz="3200" b="1">
                <a:latin typeface="楷体" panose="02010609060101010101" charset="-122"/>
                <a:ea typeface="楷体" panose="02010609060101010101" charset="-122"/>
                <a:sym typeface="+mn-ea"/>
              </a:rPr>
              <a:t>。</a:t>
            </a:r>
            <a:endParaRPr lang="zh-CN" altLang="en-US" sz="3200" b="1">
              <a:latin typeface="楷体" panose="02010609060101010101" charset="-122"/>
              <a:ea typeface="楷体" panose="02010609060101010101" charset="-122"/>
              <a:sym typeface="+mn-ea"/>
            </a:endParaRPr>
          </a:p>
          <a:p>
            <a:endParaRPr lang="zh-CN" altLang="en-US" sz="3200" b="1">
              <a:latin typeface="楷体" panose="02010609060101010101" charset="-122"/>
              <a:ea typeface="楷体" panose="02010609060101010101" charset="-122"/>
            </a:endParaRPr>
          </a:p>
          <a:p>
            <a:r>
              <a:rPr lang="en-US" altLang="zh-CN" sz="3200" b="1">
                <a:latin typeface="楷体" panose="02010609060101010101" charset="-122"/>
                <a:ea typeface="楷体" panose="02010609060101010101" charset="-122"/>
                <a:sym typeface="+mn-ea"/>
              </a:rPr>
              <a:t>C.</a:t>
            </a:r>
            <a:r>
              <a:rPr lang="zh-CN" altLang="en-US" sz="3200" b="1">
                <a:latin typeface="楷体" panose="02010609060101010101" charset="-122"/>
                <a:ea typeface="楷体" panose="02010609060101010101" charset="-122"/>
                <a:sym typeface="+mn-ea"/>
              </a:rPr>
              <a:t>韩退之即韩愈，柳子厚即柳宗元，欧阳永叔即欧阳修，苏子瞻即苏轼</a:t>
            </a:r>
            <a:r>
              <a:rPr lang="en-US" altLang="zh-CN" sz="3200" b="1">
                <a:latin typeface="楷体" panose="02010609060101010101" charset="-122"/>
                <a:ea typeface="楷体" panose="02010609060101010101" charset="-122"/>
                <a:sym typeface="+mn-ea"/>
              </a:rPr>
              <a:t>……</a:t>
            </a:r>
            <a:r>
              <a:rPr lang="zh-CN" altLang="en-US" sz="3200" b="1">
                <a:latin typeface="楷体" panose="02010609060101010101" charset="-122"/>
                <a:ea typeface="楷体" panose="02010609060101010101" charset="-122"/>
                <a:sym typeface="+mn-ea"/>
              </a:rPr>
              <a:t>作者对他们称字不称名，体现了古人的称呼礼仪。</a:t>
            </a:r>
            <a:endParaRPr lang="zh-CN" altLang="en-US" sz="3200" b="1">
              <a:latin typeface="楷体" panose="02010609060101010101" charset="-122"/>
              <a:ea typeface="楷体" panose="02010609060101010101" charset="-122"/>
              <a:sym typeface="+mn-ea"/>
            </a:endParaRPr>
          </a:p>
          <a:p>
            <a:endParaRPr lang="zh-CN" altLang="en-US" sz="3200" b="1">
              <a:latin typeface="宋体" panose="02010600030101010101" pitchFamily="2" charset="-122"/>
              <a:ea typeface="宋体" panose="02010600030101010101" pitchFamily="2" charset="-122"/>
              <a:sym typeface="+mn-ea"/>
            </a:endParaRPr>
          </a:p>
          <a:p>
            <a:endParaRPr lang="zh-CN" altLang="en-US" sz="3200" b="1">
              <a:latin typeface="宋体" panose="02010600030101010101" pitchFamily="2" charset="-122"/>
              <a:ea typeface="宋体" panose="02010600030101010101" pitchFamily="2" charset="-122"/>
              <a:sym typeface="+mn-ea"/>
            </a:endParaRPr>
          </a:p>
          <a:p>
            <a:r>
              <a:rPr lang="zh-CN" altLang="en-US" sz="3200" b="1">
                <a:latin typeface="宋体" panose="02010600030101010101" pitchFamily="2" charset="-122"/>
                <a:ea typeface="宋体" panose="02010600030101010101" pitchFamily="2" charset="-122"/>
                <a:sym typeface="+mn-ea"/>
              </a:rPr>
              <a:t>◆文言文复习不仅仅是文言文复习</a:t>
            </a:r>
            <a:endParaRPr lang="zh-CN" altLang="en-US" sz="3200" b="1">
              <a:latin typeface="宋体" panose="02010600030101010101" pitchFamily="2" charset="-122"/>
              <a:ea typeface="宋体" panose="02010600030101010101" pitchFamily="2"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积累作文素材</a:t>
            </a:r>
            <a:endParaRPr lang="zh-CN" altLang="en-US"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涵养心性</a:t>
            </a:r>
            <a:endParaRPr lang="zh-CN" altLang="en-US" sz="32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 calcmode="lin" valueType="num">
                                      <p:cBhvr additive="base">
                                        <p:cTn id="1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 calcmode="lin" valueType="num">
                                      <p:cBhvr additive="base">
                                        <p:cTn id="2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433705" y="1957705"/>
            <a:ext cx="11324590" cy="1445260"/>
          </a:xfrm>
          <a:prstGeom prst="rect">
            <a:avLst/>
          </a:prstGeom>
          <a:noFill/>
        </p:spPr>
        <p:txBody>
          <a:bodyPr wrap="square" rtlCol="0">
            <a:spAutoFit/>
          </a:bodyPr>
          <a:p>
            <a:pPr algn="ctr"/>
            <a:r>
              <a:rPr lang="zh-CN" altLang="en-US" sz="8800" b="1">
                <a:latin typeface="楷体" panose="02010609060101010101" charset="-122"/>
                <a:ea typeface="楷体" panose="02010609060101010101" charset="-122"/>
              </a:rPr>
              <a:t>谢谢大家！</a:t>
            </a:r>
            <a:endParaRPr lang="zh-CN" altLang="en-US" sz="8800" b="1">
              <a:latin typeface="楷体" panose="02010609060101010101" charset="-122"/>
              <a:ea typeface="楷体" panose="02010609060101010101"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334645" y="203200"/>
            <a:ext cx="11743690" cy="6492875"/>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rPr>
              <a:t>◆实词重积累，虚词不大意</a:t>
            </a:r>
            <a:endParaRPr lang="zh-CN" altLang="en-US" sz="3200" b="1">
              <a:latin typeface="宋体" panose="02010600030101010101" pitchFamily="2" charset="-122"/>
              <a:ea typeface="宋体" panose="02010600030101010101" pitchFamily="2" charset="-122"/>
            </a:endParaRPr>
          </a:p>
          <a:p>
            <a:endParaRPr lang="zh-CN" altLang="en-US" sz="3200" b="1">
              <a:latin typeface="宋体" panose="02010600030101010101" pitchFamily="2" charset="-122"/>
              <a:ea typeface="宋体" panose="02010600030101010101" pitchFamily="2" charset="-122"/>
            </a:endParaRPr>
          </a:p>
          <a:p>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结合语境，举一反三</a:t>
            </a:r>
            <a:endParaRPr lang="zh-CN" altLang="en-US" sz="3200" b="1">
              <a:latin typeface="宋体" panose="02010600030101010101" pitchFamily="2" charset="-122"/>
              <a:ea typeface="宋体" panose="02010600030101010101" pitchFamily="2" charset="-122"/>
            </a:endParaRPr>
          </a:p>
          <a:p>
            <a:r>
              <a:rPr lang="en-US" altLang="zh-CN" sz="3200" b="1">
                <a:latin typeface="宋体" panose="02010600030101010101" pitchFamily="2" charset="-122"/>
                <a:ea typeface="宋体" panose="02010600030101010101" pitchFamily="2" charset="-122"/>
              </a:rPr>
              <a:t>  </a:t>
            </a:r>
            <a:r>
              <a:rPr lang="zh-CN" altLang="en-US" sz="3200" b="1">
                <a:latin typeface="楷体" panose="02010609060101010101" charset="-122"/>
                <a:ea typeface="楷体" panose="02010609060101010101" charset="-122"/>
              </a:rPr>
              <a:t>注释过多之弊：剥夺了学生思考的权利</a:t>
            </a:r>
            <a:endParaRPr lang="zh-CN" altLang="en-US" sz="3200" b="1">
              <a:latin typeface="楷体" panose="02010609060101010101" charset="-122"/>
              <a:ea typeface="楷体" panose="02010609060101010101" charset="-122"/>
            </a:endParaRPr>
          </a:p>
          <a:p>
            <a:endParaRPr lang="zh-CN" altLang="en-US" sz="3200" b="1">
              <a:latin typeface="楷体" panose="02010609060101010101" charset="-122"/>
              <a:ea typeface="楷体" panose="02010609060101010101" charset="-122"/>
            </a:endParaRPr>
          </a:p>
          <a:p>
            <a:r>
              <a:rPr lang="en-US" altLang="zh-CN" sz="3200" b="1">
                <a:latin typeface="宋体" panose="02010600030101010101" pitchFamily="2" charset="-122"/>
                <a:ea typeface="宋体" panose="02010600030101010101" pitchFamily="2" charset="-122"/>
                <a:cs typeface="宋体" panose="02010600030101010101" pitchFamily="2" charset="-122"/>
              </a:rPr>
              <a:t>·</a:t>
            </a:r>
            <a:r>
              <a:rPr lang="zh-CN" altLang="en-US" sz="3200" b="1">
                <a:latin typeface="宋体" panose="02010600030101010101" pitchFamily="2" charset="-122"/>
                <a:ea typeface="宋体" panose="02010600030101010101" pitchFamily="2" charset="-122"/>
                <a:cs typeface="宋体" panose="02010600030101010101" pitchFamily="2" charset="-122"/>
              </a:rPr>
              <a:t>对虚词要有敬畏之心</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zh-CN" altLang="en-US" sz="3200" b="1" u="sng">
                <a:latin typeface="楷体" panose="02010609060101010101" charset="-122"/>
                <a:ea typeface="楷体" panose="02010609060101010101" charset="-122"/>
                <a:cs typeface="楷体" panose="02010609060101010101" charset="-122"/>
              </a:rPr>
              <a:t>去掉可有可无的</a:t>
            </a:r>
            <a:r>
              <a:rPr lang="en-US" altLang="zh-CN" sz="3200" b="1" u="sng">
                <a:latin typeface="楷体" panose="02010609060101010101" charset="-122"/>
                <a:ea typeface="楷体" panose="02010609060101010101" charset="-122"/>
                <a:cs typeface="楷体" panose="02010609060101010101" charset="-122"/>
              </a:rPr>
              <a:t>“</a:t>
            </a:r>
            <a:r>
              <a:rPr lang="zh-CN" altLang="en-US" sz="3200" b="1" u="sng">
                <a:latin typeface="楷体" panose="02010609060101010101" charset="-122"/>
                <a:ea typeface="楷体" panose="02010609060101010101" charset="-122"/>
                <a:cs typeface="楷体" panose="02010609060101010101" charset="-122"/>
              </a:rPr>
              <a:t>的</a:t>
            </a:r>
            <a:r>
              <a:rPr lang="en-US" altLang="zh-CN" sz="3200" b="1" u="sng">
                <a:latin typeface="楷体" panose="02010609060101010101" charset="-122"/>
                <a:ea typeface="楷体" panose="02010609060101010101" charset="-122"/>
                <a:cs typeface="楷体" panose="02010609060101010101" charset="-122"/>
              </a:rPr>
              <a:t>”“</a:t>
            </a:r>
            <a:r>
              <a:rPr lang="zh-CN" altLang="en-US" sz="3200" b="1" u="sng">
                <a:latin typeface="楷体" panose="02010609060101010101" charset="-122"/>
                <a:ea typeface="楷体" panose="02010609060101010101" charset="-122"/>
                <a:cs typeface="楷体" panose="02010609060101010101" charset="-122"/>
              </a:rPr>
              <a:t>了</a:t>
            </a:r>
            <a:r>
              <a:rPr lang="en-US" altLang="zh-CN" sz="3200" b="1" u="sng">
                <a:latin typeface="楷体" panose="02010609060101010101" charset="-122"/>
                <a:ea typeface="楷体" panose="02010609060101010101" charset="-122"/>
                <a:cs typeface="楷体" panose="02010609060101010101" charset="-122"/>
              </a:rPr>
              <a:t>”</a:t>
            </a:r>
            <a:r>
              <a:rPr lang="zh-CN" altLang="en-US" sz="3200" b="1" u="sng">
                <a:latin typeface="楷体" panose="02010609060101010101" charset="-122"/>
                <a:ea typeface="楷体" panose="02010609060101010101" charset="-122"/>
                <a:cs typeface="楷体" panose="02010609060101010101" charset="-122"/>
              </a:rPr>
              <a:t>，文章不老而老</a:t>
            </a:r>
            <a:endParaRPr lang="zh-CN" altLang="en-US" sz="3200" b="1" u="sng">
              <a:latin typeface="楷体" panose="02010609060101010101" charset="-122"/>
              <a:ea typeface="楷体" panose="02010609060101010101" charset="-122"/>
              <a:cs typeface="楷体" panose="02010609060101010101"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solidFill>
                  <a:srgbClr val="FF0000"/>
                </a:solidFill>
                <a:latin typeface="楷体" panose="02010609060101010101" charset="-122"/>
                <a:ea typeface="楷体" panose="02010609060101010101" charset="-122"/>
                <a:cs typeface="楷体" panose="02010609060101010101" charset="-122"/>
              </a:rPr>
              <a:t>这个世界上人人</a:t>
            </a:r>
            <a:r>
              <a:rPr lang="zh-CN" altLang="en-US" sz="3200" b="1">
                <a:latin typeface="楷体" panose="02010609060101010101" charset="-122"/>
                <a:ea typeface="楷体" panose="02010609060101010101" charset="-122"/>
                <a:cs typeface="楷体" panose="02010609060101010101" charset="-122"/>
              </a:rPr>
              <a:t>都不把规则放在眼里世界就乱套</a:t>
            </a:r>
            <a:r>
              <a:rPr lang="zh-CN" altLang="en-US" sz="3200" b="1">
                <a:solidFill>
                  <a:srgbClr val="FF0000"/>
                </a:solidFill>
                <a:latin typeface="楷体" panose="02010609060101010101" charset="-122"/>
                <a:ea typeface="楷体" panose="02010609060101010101" charset="-122"/>
                <a:cs typeface="楷体" panose="02010609060101010101" charset="-122"/>
              </a:rPr>
              <a:t>了</a:t>
            </a:r>
            <a:r>
              <a:rPr lang="zh-CN" altLang="en-US" sz="3200" b="1">
                <a:latin typeface="楷体" panose="02010609060101010101" charset="-122"/>
                <a:ea typeface="楷体" panose="02010609060101010101" charset="-122"/>
                <a:cs typeface="楷体" panose="02010609060101010101" charset="-122"/>
              </a:rPr>
              <a:t>，</a:t>
            </a:r>
            <a:r>
              <a:rPr lang="zh-CN" altLang="en-US" sz="3200" b="1">
                <a:solidFill>
                  <a:srgbClr val="FF0000"/>
                </a:solidFill>
                <a:latin typeface="楷体" panose="02010609060101010101" charset="-122"/>
                <a:ea typeface="楷体" panose="02010609060101010101" charset="-122"/>
                <a:cs typeface="楷体" panose="02010609060101010101" charset="-122"/>
              </a:rPr>
              <a:t>而</a:t>
            </a:r>
            <a:r>
              <a:rPr lang="zh-CN" altLang="en-US" sz="3200" b="1">
                <a:latin typeface="楷体" panose="02010609060101010101" charset="-122"/>
                <a:ea typeface="楷体" panose="02010609060101010101" charset="-122"/>
                <a:cs typeface="楷体" panose="02010609060101010101" charset="-122"/>
              </a:rPr>
              <a:t>没有安宁的日子过</a:t>
            </a:r>
            <a:r>
              <a:rPr lang="zh-CN" altLang="en-US" sz="3200" b="1">
                <a:solidFill>
                  <a:srgbClr val="FF0000"/>
                </a:solidFill>
                <a:latin typeface="楷体" panose="02010609060101010101" charset="-122"/>
                <a:ea typeface="楷体" panose="02010609060101010101" charset="-122"/>
                <a:cs typeface="楷体" panose="02010609060101010101" charset="-122"/>
              </a:rPr>
              <a:t>了</a:t>
            </a:r>
            <a:r>
              <a:rPr lang="zh-CN" altLang="en-US" sz="3200" b="1">
                <a:latin typeface="楷体" panose="02010609060101010101" charset="-122"/>
                <a:ea typeface="楷体" panose="02010609060101010101" charset="-122"/>
                <a:cs typeface="楷体" panose="02010609060101010101" charset="-122"/>
              </a:rPr>
              <a:t>，规则给人带来</a:t>
            </a:r>
            <a:r>
              <a:rPr lang="zh-CN" altLang="en-US" sz="3200" b="1">
                <a:solidFill>
                  <a:srgbClr val="FF0000"/>
                </a:solidFill>
                <a:latin typeface="楷体" panose="02010609060101010101" charset="-122"/>
                <a:ea typeface="楷体" panose="02010609060101010101" charset="-122"/>
                <a:cs typeface="楷体" panose="02010609060101010101" charset="-122"/>
              </a:rPr>
              <a:t>了</a:t>
            </a:r>
            <a:r>
              <a:rPr lang="zh-CN" altLang="en-US" sz="3200" b="1">
                <a:latin typeface="楷体" panose="02010609060101010101" charset="-122"/>
                <a:ea typeface="楷体" panose="02010609060101010101" charset="-122"/>
                <a:cs typeface="楷体" panose="02010609060101010101" charset="-122"/>
              </a:rPr>
              <a:t>方便，</a:t>
            </a:r>
            <a:r>
              <a:rPr lang="zh-CN" altLang="en-US" sz="3200" b="1">
                <a:solidFill>
                  <a:srgbClr val="FF0000"/>
                </a:solidFill>
                <a:latin typeface="楷体" panose="02010609060101010101" charset="-122"/>
                <a:ea typeface="楷体" panose="02010609060101010101" charset="-122"/>
                <a:cs typeface="楷体" panose="02010609060101010101" charset="-122"/>
              </a:rPr>
              <a:t>然而</a:t>
            </a:r>
            <a:r>
              <a:rPr lang="zh-CN" altLang="en-US" sz="3200" b="1" u="sng">
                <a:solidFill>
                  <a:srgbClr val="FF0000"/>
                </a:solidFill>
                <a:latin typeface="楷体" panose="02010609060101010101" charset="-122"/>
                <a:ea typeface="楷体" panose="02010609060101010101" charset="-122"/>
                <a:cs typeface="楷体" panose="02010609060101010101" charset="-122"/>
              </a:rPr>
              <a:t>却</a:t>
            </a:r>
            <a:r>
              <a:rPr lang="zh-CN" altLang="en-US" sz="3200" b="1">
                <a:latin typeface="楷体" panose="02010609060101010101" charset="-122"/>
                <a:ea typeface="楷体" panose="02010609060101010101" charset="-122"/>
                <a:cs typeface="楷体" panose="02010609060101010101" charset="-122"/>
              </a:rPr>
              <a:t>同时</a:t>
            </a:r>
            <a:r>
              <a:rPr lang="zh-CN" altLang="en-US" sz="3200" b="1">
                <a:solidFill>
                  <a:srgbClr val="FF0000"/>
                </a:solidFill>
                <a:latin typeface="楷体" panose="02010609060101010101" charset="-122"/>
                <a:ea typeface="楷体" panose="02010609060101010101" charset="-122"/>
                <a:cs typeface="楷体" panose="02010609060101010101" charset="-122"/>
              </a:rPr>
              <a:t>也</a:t>
            </a:r>
            <a:r>
              <a:rPr lang="zh-CN" altLang="en-US" sz="3200" b="1">
                <a:latin typeface="楷体" panose="02010609060101010101" charset="-122"/>
                <a:ea typeface="楷体" panose="02010609060101010101" charset="-122"/>
                <a:cs typeface="楷体" panose="02010609060101010101" charset="-122"/>
              </a:rPr>
              <a:t>给人带来</a:t>
            </a:r>
            <a:r>
              <a:rPr lang="zh-CN" altLang="en-US" sz="3200" b="1">
                <a:solidFill>
                  <a:srgbClr val="FF0000"/>
                </a:solidFill>
                <a:latin typeface="楷体" panose="02010609060101010101" charset="-122"/>
                <a:ea typeface="楷体" panose="02010609060101010101" charset="-122"/>
                <a:cs typeface="楷体" panose="02010609060101010101" charset="-122"/>
              </a:rPr>
              <a:t>了</a:t>
            </a:r>
            <a:r>
              <a:rPr lang="zh-CN" altLang="en-US" sz="3200" b="1">
                <a:latin typeface="楷体" panose="02010609060101010101" charset="-122"/>
                <a:ea typeface="楷体" panose="02010609060101010101" charset="-122"/>
                <a:cs typeface="楷体" panose="02010609060101010101" charset="-122"/>
              </a:rPr>
              <a:t>束缚</a:t>
            </a:r>
            <a:r>
              <a:rPr lang="en-US" altLang="zh-CN" sz="3200" b="1">
                <a:latin typeface="楷体" panose="02010609060101010101" charset="-122"/>
                <a:ea typeface="楷体" panose="02010609060101010101" charset="-122"/>
                <a:cs typeface="楷体" panose="02010609060101010101" charset="-122"/>
              </a:rPr>
              <a:t>……”</a:t>
            </a:r>
            <a:endParaRPr lang="zh-CN" altLang="en-US" sz="3200" b="1">
              <a:latin typeface="楷体" panose="02010609060101010101" charset="-122"/>
              <a:ea typeface="楷体" panose="02010609060101010101" charset="-122"/>
              <a:cs typeface="楷体" panose="02010609060101010101" charset="-122"/>
            </a:endParaRPr>
          </a:p>
          <a:p>
            <a:r>
              <a:rPr lang="zh-CN" altLang="en-US" sz="3200" b="1">
                <a:latin typeface="楷体" panose="02010609060101010101" charset="-122"/>
                <a:ea typeface="楷体" panose="02010609060101010101" charset="-122"/>
                <a:cs typeface="楷体" panose="02010609060101010101" charset="-122"/>
              </a:rPr>
              <a:t>【眼里无规则，世界无宁日；规则予人方便，亦成为束缚。】</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r>
              <a:rPr lang="zh-CN" altLang="en-US" sz="3200" b="1" u="sng">
                <a:latin typeface="楷体" panose="02010609060101010101" charset="-122"/>
                <a:ea typeface="楷体" panose="02010609060101010101" charset="-122"/>
                <a:cs typeface="楷体" panose="02010609060101010101" charset="-122"/>
              </a:rPr>
              <a:t>试去掉</a:t>
            </a:r>
            <a:r>
              <a:rPr lang="en-US" altLang="zh-CN" sz="3200" b="1" u="sng">
                <a:latin typeface="楷体" panose="02010609060101010101" charset="-122"/>
                <a:ea typeface="楷体" panose="02010609060101010101" charset="-122"/>
                <a:cs typeface="楷体" panose="02010609060101010101" charset="-122"/>
              </a:rPr>
              <a:t>“</a:t>
            </a:r>
            <a:r>
              <a:rPr lang="zh-CN" altLang="en-US" sz="3200" b="1" u="sng">
                <a:latin typeface="楷体" panose="02010609060101010101" charset="-122"/>
                <a:ea typeface="楷体" panose="02010609060101010101" charset="-122"/>
                <a:cs typeface="楷体" panose="02010609060101010101" charset="-122"/>
              </a:rPr>
              <a:t>也</a:t>
            </a:r>
            <a:r>
              <a:rPr lang="en-US" altLang="zh-CN" sz="3200" b="1" u="sng">
                <a:latin typeface="楷体" panose="02010609060101010101" charset="-122"/>
                <a:ea typeface="楷体" panose="02010609060101010101" charset="-122"/>
                <a:cs typeface="楷体" panose="02010609060101010101" charset="-122"/>
              </a:rPr>
              <a:t>”</a:t>
            </a:r>
            <a:r>
              <a:rPr lang="zh-CN" altLang="en-US" sz="3200" b="1" u="sng">
                <a:latin typeface="楷体" panose="02010609060101010101" charset="-122"/>
                <a:ea typeface="楷体" panose="02010609060101010101" charset="-122"/>
                <a:cs typeface="楷体" panose="02010609060101010101" charset="-122"/>
              </a:rPr>
              <a:t>字，《醉翁亭记》哪里还有半点醉意</a:t>
            </a:r>
            <a:endParaRPr lang="zh-CN" altLang="en-US" sz="3200" b="1" u="sng">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2061210"/>
          </a:xfrm>
          <a:prstGeom prst="rect">
            <a:avLst/>
          </a:prstGeom>
          <a:noFill/>
        </p:spPr>
        <p:txBody>
          <a:bodyPr wrap="square" rtlCol="0">
            <a:spAutoFit/>
          </a:bodyPr>
          <a:p>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405130" y="203200"/>
            <a:ext cx="11203305" cy="5507990"/>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rPr>
              <a:t>试看两例：</a:t>
            </a:r>
            <a:endParaRPr lang="zh-CN" altLang="en-US" sz="3200" b="1">
              <a:latin typeface="宋体" panose="02010600030101010101" pitchFamily="2" charset="-122"/>
              <a:ea typeface="宋体" panose="02010600030101010101" pitchFamily="2" charset="-122"/>
            </a:endParaRPr>
          </a:p>
          <a:p>
            <a:endParaRPr lang="zh-CN" altLang="en-US" sz="3200" b="1">
              <a:latin typeface="宋体" panose="02010600030101010101" pitchFamily="2" charset="-122"/>
              <a:ea typeface="宋体" panose="02010600030101010101" pitchFamily="2" charset="-122"/>
            </a:endParaRPr>
          </a:p>
          <a:p>
            <a:r>
              <a:rPr lang="en-US" altLang="zh-CN" sz="3200" b="1">
                <a:latin typeface="宋体" panose="02010600030101010101" pitchFamily="2" charset="-122"/>
                <a:ea typeface="宋体" panose="02010600030101010101" pitchFamily="2" charset="-122"/>
              </a:rPr>
              <a:t>2020</a:t>
            </a:r>
            <a:r>
              <a:rPr lang="zh-CN" altLang="en-US" sz="3200" b="1">
                <a:latin typeface="宋体" panose="02010600030101010101" pitchFamily="2" charset="-122"/>
                <a:ea typeface="宋体" panose="02010600030101010101" pitchFamily="2" charset="-122"/>
              </a:rPr>
              <a:t>年</a:t>
            </a:r>
            <a:r>
              <a:rPr lang="en-US" altLang="zh-CN" sz="3200" b="1">
                <a:latin typeface="宋体" panose="02010600030101010101" pitchFamily="2" charset="-122"/>
                <a:ea typeface="宋体" panose="02010600030101010101" pitchFamily="2" charset="-122"/>
              </a:rPr>
              <a:t> </a:t>
            </a:r>
            <a:r>
              <a:rPr lang="zh-CN" altLang="en-US" sz="3200" b="1">
                <a:latin typeface="宋体" panose="02010600030101010101" pitchFamily="2" charset="-122"/>
                <a:ea typeface="宋体" panose="02010600030101010101" pitchFamily="2" charset="-122"/>
              </a:rPr>
              <a:t>张耒《上曾子固龙图书》第</a:t>
            </a:r>
            <a:r>
              <a:rPr lang="en-US" altLang="zh-CN" sz="3200" b="1">
                <a:latin typeface="宋体" panose="02010600030101010101" pitchFamily="2" charset="-122"/>
                <a:ea typeface="宋体" panose="02010600030101010101" pitchFamily="2" charset="-122"/>
              </a:rPr>
              <a:t>1</a:t>
            </a:r>
            <a:r>
              <a:rPr lang="zh-CN" altLang="en-US" sz="3200" b="1">
                <a:latin typeface="宋体" panose="02010600030101010101" pitchFamily="2" charset="-122"/>
                <a:ea typeface="宋体" panose="02010600030101010101" pitchFamily="2" charset="-122"/>
              </a:rPr>
              <a:t>题</a:t>
            </a:r>
            <a:endParaRPr lang="zh-CN" altLang="en-US" sz="3200" b="1">
              <a:latin typeface="宋体" panose="02010600030101010101" pitchFamily="2" charset="-122"/>
              <a:ea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A.</a:t>
            </a:r>
            <a:r>
              <a:rPr lang="zh-CN" altLang="en-US" sz="3200" b="1">
                <a:latin typeface="楷体" panose="02010609060101010101" charset="-122"/>
                <a:ea typeface="楷体" panose="02010609060101010101" charset="-122"/>
                <a:cs typeface="楷体" panose="02010609060101010101" charset="-122"/>
              </a:rPr>
              <a:t>惟其言不</a:t>
            </a:r>
            <a:r>
              <a:rPr lang="zh-CN" altLang="en-US" sz="3200" b="1">
                <a:solidFill>
                  <a:srgbClr val="FF0000"/>
                </a:solidFill>
                <a:latin typeface="楷体" panose="02010609060101010101" charset="-122"/>
                <a:ea typeface="楷体" panose="02010609060101010101" charset="-122"/>
                <a:cs typeface="楷体" panose="02010609060101010101" charset="-122"/>
              </a:rPr>
              <a:t>浮</a:t>
            </a:r>
            <a:r>
              <a:rPr lang="zh-CN" altLang="en-US" sz="3200" b="1">
                <a:latin typeface="楷体" panose="02010609060101010101" charset="-122"/>
                <a:ea typeface="楷体" panose="02010609060101010101" charset="-122"/>
                <a:cs typeface="楷体" panose="02010609060101010101" charset="-122"/>
              </a:rPr>
              <a:t>乎其心</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浮：显现</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宋体" panose="02010600030101010101" pitchFamily="2" charset="-122"/>
              <a:ea typeface="宋体" panose="02010600030101010101" pitchFamily="2" charset="-122"/>
            </a:endParaRPr>
          </a:p>
          <a:p>
            <a:r>
              <a:rPr lang="en-US" altLang="zh-CN" sz="3200" b="1">
                <a:latin typeface="宋体" panose="02010600030101010101" pitchFamily="2" charset="-122"/>
                <a:ea typeface="宋体" panose="02010600030101010101" pitchFamily="2" charset="-122"/>
              </a:rPr>
              <a:t>2017</a:t>
            </a:r>
            <a:r>
              <a:rPr lang="zh-CN" altLang="en-US" sz="3200" b="1">
                <a:latin typeface="宋体" panose="02010600030101010101" pitchFamily="2" charset="-122"/>
                <a:ea typeface="宋体" panose="02010600030101010101" pitchFamily="2" charset="-122"/>
              </a:rPr>
              <a:t>年</a:t>
            </a:r>
            <a:r>
              <a:rPr lang="en-US" altLang="zh-CN" sz="3200" b="1">
                <a:latin typeface="宋体" panose="02010600030101010101" pitchFamily="2" charset="-122"/>
                <a:ea typeface="宋体" panose="02010600030101010101" pitchFamily="2" charset="-122"/>
              </a:rPr>
              <a:t> </a:t>
            </a:r>
            <a:r>
              <a:rPr lang="zh-CN" altLang="en-US" sz="3200" b="1">
                <a:latin typeface="宋体" panose="02010600030101010101" pitchFamily="2" charset="-122"/>
                <a:ea typeface="宋体" panose="02010600030101010101" pitchFamily="2" charset="-122"/>
              </a:rPr>
              <a:t>杜牧《上池州李使君书》第</a:t>
            </a:r>
            <a:r>
              <a:rPr lang="en-US" altLang="zh-CN" sz="3200" b="1">
                <a:latin typeface="宋体" panose="02010600030101010101" pitchFamily="2" charset="-122"/>
                <a:ea typeface="宋体" panose="02010600030101010101" pitchFamily="2" charset="-122"/>
              </a:rPr>
              <a:t>2</a:t>
            </a:r>
            <a:r>
              <a:rPr lang="zh-CN" altLang="en-US" sz="3200" b="1">
                <a:latin typeface="宋体" panose="02010600030101010101" pitchFamily="2" charset="-122"/>
                <a:ea typeface="宋体" panose="02010600030101010101" pitchFamily="2" charset="-122"/>
              </a:rPr>
              <a:t>题</a:t>
            </a:r>
            <a:endParaRPr lang="zh-CN" altLang="en-US" sz="3200" b="1">
              <a:latin typeface="宋体" panose="02010600030101010101" pitchFamily="2" charset="-122"/>
              <a:ea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B.</a:t>
            </a:r>
            <a:r>
              <a:rPr lang="zh-CN" altLang="en-US" sz="3200" b="1">
                <a:latin typeface="楷体" panose="02010609060101010101" charset="-122"/>
                <a:ea typeface="楷体" panose="02010609060101010101" charset="-122"/>
                <a:cs typeface="楷体" panose="02010609060101010101" charset="-122"/>
              </a:rPr>
              <a:t>向者仆</a:t>
            </a:r>
            <a:r>
              <a:rPr lang="zh-CN" altLang="en-US" sz="3200" b="1">
                <a:solidFill>
                  <a:srgbClr val="FF0000"/>
                </a:solidFill>
                <a:latin typeface="楷体" panose="02010609060101010101" charset="-122"/>
                <a:ea typeface="楷体" panose="02010609060101010101" charset="-122"/>
                <a:cs typeface="楷体" panose="02010609060101010101" charset="-122"/>
              </a:rPr>
              <a:t>之</a:t>
            </a:r>
            <a:r>
              <a:rPr lang="zh-CN" altLang="en-US" sz="3200" b="1">
                <a:latin typeface="楷体" panose="02010609060101010101" charset="-122"/>
                <a:ea typeface="楷体" panose="02010609060101010101" charset="-122"/>
                <a:cs typeface="楷体" panose="02010609060101010101" charset="-122"/>
              </a:rPr>
              <a:t>期足下之心</a:t>
            </a:r>
            <a:r>
              <a:rPr lang="en-US" altLang="zh-CN" sz="3200" b="1">
                <a:latin typeface="楷体" panose="02010609060101010101" charset="-122"/>
                <a:ea typeface="楷体" panose="02010609060101010101" charset="-122"/>
                <a:cs typeface="楷体" panose="02010609060101010101" charset="-122"/>
              </a:rPr>
              <a:t> / </a:t>
            </a:r>
            <a:r>
              <a:rPr lang="zh-CN" altLang="en-US" sz="3200" b="1">
                <a:latin typeface="楷体" panose="02010609060101010101" charset="-122"/>
                <a:ea typeface="楷体" panose="02010609060101010101" charset="-122"/>
                <a:cs typeface="楷体" panose="02010609060101010101" charset="-122"/>
              </a:rPr>
              <a:t>儿</a:t>
            </a:r>
            <a:r>
              <a:rPr lang="zh-CN" altLang="en-US" sz="3200" b="1">
                <a:solidFill>
                  <a:srgbClr val="FF0000"/>
                </a:solidFill>
                <a:latin typeface="楷体" panose="02010609060101010101" charset="-122"/>
                <a:ea typeface="楷体" panose="02010609060101010101" charset="-122"/>
                <a:cs typeface="楷体" panose="02010609060101010101" charset="-122"/>
              </a:rPr>
              <a:t>之</a:t>
            </a:r>
            <a:r>
              <a:rPr lang="zh-CN" altLang="en-US" sz="3200" b="1">
                <a:latin typeface="楷体" panose="02010609060101010101" charset="-122"/>
                <a:ea typeface="楷体" panose="02010609060101010101" charset="-122"/>
                <a:cs typeface="楷体" panose="02010609060101010101" charset="-122"/>
              </a:rPr>
              <a:t>成，则可待乎</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endParaRPr lang="en-US" altLang="zh-CN" sz="3200" b="1">
              <a:latin typeface="宋体" panose="02010600030101010101" pitchFamily="2" charset="-122"/>
              <a:ea typeface="宋体" panose="02010600030101010101" pitchFamily="2" charset="-122"/>
            </a:endParaRPr>
          </a:p>
          <a:p>
            <a:endParaRPr lang="en-US" altLang="zh-CN" sz="3200" b="1">
              <a:latin typeface="宋体" panose="02010600030101010101" pitchFamily="2" charset="-122"/>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 calcmode="lin" valueType="num">
                                      <p:cBhvr additive="base">
                                        <p:cTn id="2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820" y="259715"/>
            <a:ext cx="11647170" cy="5507990"/>
          </a:xfrm>
          <a:prstGeom prst="rect">
            <a:avLst/>
          </a:prstGeom>
          <a:noFill/>
        </p:spPr>
        <p:txBody>
          <a:bodyPr wrap="square" rtlCol="0">
            <a:spAutoFit/>
          </a:bodyPr>
          <a:p>
            <a:r>
              <a:rPr lang="zh-CN" altLang="en-US" sz="3200" b="1">
                <a:latin typeface="黑体" panose="02010609060101010101" charset="-122"/>
                <a:ea typeface="黑体" panose="02010609060101010101" charset="-122"/>
              </a:rPr>
              <a:t>一、梳理近六年选考</a:t>
            </a:r>
            <a:r>
              <a:rPr lang="zh-CN" altLang="en-US" sz="3200" b="1" u="sng">
                <a:latin typeface="黑体" panose="02010609060101010101" charset="-122"/>
                <a:ea typeface="黑体" panose="02010609060101010101" charset="-122"/>
              </a:rPr>
              <a:t>文本内容</a:t>
            </a:r>
            <a:r>
              <a:rPr lang="zh-CN" altLang="en-US" sz="3200" b="1">
                <a:latin typeface="黑体" panose="02010609060101010101" charset="-122"/>
                <a:ea typeface="黑体" panose="02010609060101010101" charset="-122"/>
              </a:rPr>
              <a:t>及具体考点</a:t>
            </a:r>
            <a:endParaRPr lang="zh-CN" altLang="en-US" sz="3200" b="1">
              <a:latin typeface="黑体" panose="02010609060101010101" charset="-122"/>
              <a:ea typeface="黑体" panose="02010609060101010101" charset="-122"/>
            </a:endParaRPr>
          </a:p>
          <a:p>
            <a:endParaRPr lang="zh-CN" altLang="en-US" sz="3200" b="1">
              <a:latin typeface="黑体" panose="02010609060101010101" charset="-122"/>
              <a:ea typeface="黑体" panose="02010609060101010101" charset="-122"/>
            </a:endParaRPr>
          </a:p>
          <a:p>
            <a:r>
              <a:rPr lang="en-US" altLang="zh-CN" sz="3200" b="1">
                <a:latin typeface="宋体" panose="02010600030101010101" pitchFamily="2" charset="-122"/>
                <a:ea typeface="宋体" panose="02010600030101010101" pitchFamily="2" charset="-122"/>
              </a:rPr>
              <a:t>2020</a:t>
            </a:r>
            <a:r>
              <a:rPr lang="zh-CN" altLang="en-US" sz="3200" b="1">
                <a:latin typeface="宋体" panose="02010600030101010101" pitchFamily="2" charset="-122"/>
                <a:ea typeface="宋体" panose="02010600030101010101" pitchFamily="2" charset="-122"/>
              </a:rPr>
              <a:t>年：张耒《上曾子固龙图书》（宋）</a:t>
            </a:r>
            <a:endParaRPr lang="zh-CN" altLang="en-US" sz="3200" b="1">
              <a:latin typeface="宋体" panose="02010600030101010101" pitchFamily="2" charset="-122"/>
              <a:ea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以三代至宋的君子之文为例，探讨</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言</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与</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德</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两者关系；认为真正的君子必定文如其人，察其文可知其人；学文章即学做人。</a:t>
            </a:r>
            <a:endParaRPr lang="zh-CN" altLang="en-US" sz="3200" b="1">
              <a:latin typeface="宋体" panose="02010600030101010101" pitchFamily="2" charset="-122"/>
              <a:ea typeface="宋体" panose="02010600030101010101" pitchFamily="2" charset="-122"/>
            </a:endParaRPr>
          </a:p>
          <a:p>
            <a:endParaRPr lang="en-US" altLang="zh-CN" sz="3200" b="1">
              <a:latin typeface="宋体" panose="02010600030101010101" pitchFamily="2" charset="-122"/>
              <a:ea typeface="宋体" panose="02010600030101010101" pitchFamily="2" charset="-122"/>
            </a:endParaRPr>
          </a:p>
          <a:p>
            <a:r>
              <a:rPr lang="en-US" altLang="zh-CN" sz="3200" b="1">
                <a:latin typeface="宋体" panose="02010600030101010101" pitchFamily="2" charset="-122"/>
                <a:ea typeface="宋体" panose="02010600030101010101" pitchFamily="2" charset="-122"/>
              </a:rPr>
              <a:t>2019</a:t>
            </a:r>
            <a:r>
              <a:rPr lang="zh-CN" altLang="en-US" sz="3200" b="1">
                <a:latin typeface="宋体" panose="02010600030101010101" pitchFamily="2" charset="-122"/>
                <a:ea typeface="宋体" panose="02010600030101010101" pitchFamily="2" charset="-122"/>
              </a:rPr>
              <a:t>年：王世贞《&lt;宗子相集</a:t>
            </a:r>
            <a:r>
              <a:rPr lang="zh-CN" altLang="en-US" sz="3200" b="1">
                <a:latin typeface="宋体" panose="02010600030101010101" pitchFamily="2" charset="-122"/>
                <a:ea typeface="宋体" panose="02010600030101010101" pitchFamily="2" charset="-122"/>
                <a:sym typeface="+mn-ea"/>
              </a:rPr>
              <a:t>&gt;</a:t>
            </a:r>
            <a:r>
              <a:rPr lang="zh-CN" altLang="en-US" sz="3200" b="1">
                <a:latin typeface="宋体" panose="02010600030101010101" pitchFamily="2" charset="-122"/>
                <a:ea typeface="宋体" panose="02010600030101010101" pitchFamily="2" charset="-122"/>
              </a:rPr>
              <a:t>序</a:t>
            </a:r>
            <a:r>
              <a:rPr lang="zh-CN" altLang="en-US" sz="3200" b="1">
                <a:latin typeface="宋体" panose="02010600030101010101" pitchFamily="2" charset="-122"/>
                <a:ea typeface="宋体" panose="02010600030101010101" pitchFamily="2" charset="-122"/>
                <a:sym typeface="+mn-ea"/>
              </a:rPr>
              <a:t>》</a:t>
            </a:r>
            <a:r>
              <a:rPr lang="zh-CN" altLang="en-US" sz="3200" b="1">
                <a:latin typeface="宋体" panose="02010600030101010101" pitchFamily="2" charset="-122"/>
                <a:ea typeface="宋体" panose="02010600030101010101" pitchFamily="2" charset="-122"/>
              </a:rPr>
              <a:t>（明）</a:t>
            </a:r>
            <a:endParaRPr lang="zh-CN" altLang="en-US" sz="3200" b="1">
              <a:latin typeface="宋体" panose="02010600030101010101" pitchFamily="2" charset="-122"/>
              <a:ea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记述宗子相其人：对文章诗歌有执着追求，理政有才能，自视颇高。提笔著文章，埋头做实事，不与鸡犬伍，看淡生与死：文人自有风骨。</a:t>
            </a:r>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6865" y="249555"/>
            <a:ext cx="11557635" cy="5507990"/>
          </a:xfrm>
          <a:prstGeom prst="rect">
            <a:avLst/>
          </a:prstGeom>
          <a:noFill/>
        </p:spPr>
        <p:txBody>
          <a:bodyPr wrap="square" rtlCol="0">
            <a:spAutoFit/>
          </a:bodyPr>
          <a:p>
            <a:r>
              <a:rPr lang="en-US" altLang="zh-CN" sz="3200" b="1">
                <a:latin typeface="宋体" panose="02010600030101010101" pitchFamily="2" charset="-122"/>
                <a:ea typeface="宋体" panose="02010600030101010101" pitchFamily="2" charset="-122"/>
                <a:cs typeface="宋体" panose="02010600030101010101" pitchFamily="2" charset="-122"/>
              </a:rPr>
              <a:t>2018</a:t>
            </a:r>
            <a:r>
              <a:rPr lang="zh-CN" altLang="en-US" sz="3200" b="1">
                <a:latin typeface="宋体" panose="02010600030101010101" pitchFamily="2" charset="-122"/>
                <a:ea typeface="宋体" panose="02010600030101010101" pitchFamily="2" charset="-122"/>
                <a:cs typeface="宋体" panose="02010600030101010101" pitchFamily="2" charset="-122"/>
              </a:rPr>
              <a:t>年：司马光《颜太初杂文序》（宋）</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通过记述颜太初为人，为</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儒</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正名：真正的儒者，读书应学以致用，为文应朴实载道，立世应匡正时弊。表达对儒者仕寿两穷的同情。</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en-US" altLang="zh-CN" sz="3200" b="1">
                <a:latin typeface="宋体" panose="02010600030101010101" pitchFamily="2" charset="-122"/>
                <a:ea typeface="宋体" panose="02010600030101010101" pitchFamily="2" charset="-122"/>
                <a:cs typeface="宋体" panose="02010600030101010101" pitchFamily="2" charset="-122"/>
              </a:rPr>
              <a:t>2017</a:t>
            </a:r>
            <a:r>
              <a:rPr lang="zh-CN" altLang="en-US" sz="3200" b="1">
                <a:latin typeface="宋体" panose="02010600030101010101" pitchFamily="2" charset="-122"/>
                <a:ea typeface="宋体" panose="02010600030101010101" pitchFamily="2" charset="-122"/>
                <a:cs typeface="宋体" panose="02010600030101010101" pitchFamily="2" charset="-122"/>
              </a:rPr>
              <a:t>年：杜牧《上池州李使君书》（唐）</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谈治学之道：</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书具而事多</a:t>
            </a:r>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的时代是做学问的好时代；应以据实控有之态度做经世致用之学问；治学应注重积累，切忌眼高手低、散漫随意。有真知，见真情。</a:t>
            </a:r>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a:p>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4810" y="441325"/>
            <a:ext cx="11284585" cy="3046095"/>
          </a:xfrm>
          <a:prstGeom prst="rect">
            <a:avLst/>
          </a:prstGeom>
          <a:noFill/>
        </p:spPr>
        <p:txBody>
          <a:bodyPr wrap="square" rtlCol="0">
            <a:spAutoFit/>
          </a:bodyPr>
          <a:p>
            <a:r>
              <a:rPr lang="en-US" altLang="zh-CN" sz="3200" b="1">
                <a:latin typeface="宋体" panose="02010600030101010101" pitchFamily="2" charset="-122"/>
                <a:ea typeface="宋体" panose="02010600030101010101" pitchFamily="2" charset="-122"/>
                <a:cs typeface="宋体" panose="02010600030101010101" pitchFamily="2" charset="-122"/>
                <a:sym typeface="+mn-ea"/>
              </a:rPr>
              <a:t>2016</a:t>
            </a:r>
            <a:r>
              <a:rPr lang="zh-CN" altLang="en-US" sz="3200" b="1">
                <a:latin typeface="宋体" panose="02010600030101010101" pitchFamily="2" charset="-122"/>
                <a:ea typeface="宋体" panose="02010600030101010101" pitchFamily="2" charset="-122"/>
                <a:cs typeface="宋体" panose="02010600030101010101" pitchFamily="2" charset="-122"/>
                <a:sym typeface="+mn-ea"/>
              </a:rPr>
              <a:t>年：张岱《琅嬛福地记》（明）</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借张茂先经历，揭示山外有山、不可妄自尊大之理。</a:t>
            </a:r>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a:p>
          <a:p>
            <a:r>
              <a:rPr lang="en-US" altLang="zh-CN" sz="3200" b="1">
                <a:latin typeface="宋体" panose="02010600030101010101" pitchFamily="2" charset="-122"/>
                <a:ea typeface="宋体" panose="02010600030101010101" pitchFamily="2" charset="-122"/>
                <a:cs typeface="宋体" panose="02010600030101010101" pitchFamily="2" charset="-122"/>
              </a:rPr>
              <a:t>2015</a:t>
            </a:r>
            <a:r>
              <a:rPr lang="zh-CN" altLang="en-US" sz="3200" b="1">
                <a:latin typeface="宋体" panose="02010600030101010101" pitchFamily="2" charset="-122"/>
                <a:ea typeface="宋体" panose="02010600030101010101" pitchFamily="2" charset="-122"/>
                <a:cs typeface="宋体" panose="02010600030101010101" pitchFamily="2" charset="-122"/>
              </a:rPr>
              <a:t>年：张孝祥《太平州学记》（宋）</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r>
              <a:rPr lang="en-US" altLang="zh-CN" sz="3200" b="1">
                <a:latin typeface="楷体" panose="02010609060101010101" charset="-122"/>
                <a:ea typeface="楷体" panose="02010609060101010101" charset="-122"/>
                <a:cs typeface="楷体" panose="02010609060101010101" charset="-122"/>
              </a:rPr>
              <a:t>·</a:t>
            </a:r>
            <a:r>
              <a:rPr lang="zh-CN" altLang="en-US" sz="3200" b="1">
                <a:latin typeface="楷体" panose="02010609060101010101" charset="-122"/>
                <a:ea typeface="楷体" panose="02010609060101010101" charset="-122"/>
                <a:cs typeface="楷体" panose="02010609060101010101" charset="-122"/>
              </a:rPr>
              <a:t>记述太平州学之重建，赞美救民兴学、勤政崇学的地方官王秬，表达事在人为的世界观。</a:t>
            </a:r>
            <a:endParaRPr lang="zh-CN" altLang="en-US" sz="32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0660" y="395605"/>
            <a:ext cx="11878310" cy="4523105"/>
          </a:xfrm>
          <a:prstGeom prst="rect">
            <a:avLst/>
          </a:prstGeom>
          <a:noFill/>
        </p:spPr>
        <p:txBody>
          <a:bodyPr wrap="square" rtlCol="0">
            <a:spAutoFit/>
          </a:bodyPr>
          <a:p>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古人说</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立德、立功、立言</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是人生三不朽之事业。</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学而优则仕</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，有当官履历，便是立功，有诗文传世，便是立言；士绅财主，架桥铺路，是为立功，有文集数卷</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藏于家</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，是为立言。中等的人家，立功、立言谈不上，道德却是人人有份。于是，</a:t>
            </a:r>
            <a:r>
              <a:rPr lang="zh-CN" altLang="en-US" sz="3200" b="1">
                <a:solidFill>
                  <a:srgbClr val="FF0000"/>
                </a:solidFill>
                <a:latin typeface="楷体" panose="02010609060101010101" charset="-122"/>
                <a:ea typeface="楷体" panose="02010609060101010101" charset="-122"/>
                <a:cs typeface="楷体" panose="02010609060101010101" charset="-122"/>
                <a:sym typeface="+mn-ea"/>
              </a:rPr>
              <a:t>墓志</a:t>
            </a:r>
            <a:r>
              <a:rPr lang="zh-CN" altLang="en-US" sz="3200" b="1">
                <a:latin typeface="楷体" panose="02010609060101010101" charset="-122"/>
                <a:ea typeface="楷体" panose="02010609060101010101" charset="-122"/>
                <a:cs typeface="楷体" panose="02010609060101010101" charset="-122"/>
                <a:sym typeface="+mn-ea"/>
              </a:rPr>
              <a:t>就专讲立德，说某男人如何像个真正的君子。</a:t>
            </a:r>
            <a:endParaRPr lang="zh-CN" altLang="en-US" sz="3200" b="1">
              <a:latin typeface="楷体" panose="02010609060101010101" charset="-122"/>
              <a:ea typeface="楷体" panose="02010609060101010101" charset="-122"/>
              <a:cs typeface="楷体" panose="02010609060101010101" charset="-122"/>
              <a:sym typeface="+mn-ea"/>
            </a:endParaRPr>
          </a:p>
          <a:p>
            <a:endParaRPr lang="zh-CN" altLang="en-US" sz="3200" b="1">
              <a:latin typeface="楷体" panose="02010609060101010101" charset="-122"/>
              <a:ea typeface="楷体" panose="02010609060101010101" charset="-122"/>
              <a:cs typeface="楷体" panose="02010609060101010101" charset="-122"/>
              <a:sym typeface="+mn-ea"/>
            </a:endParaRPr>
          </a:p>
          <a:p>
            <a:r>
              <a:rPr lang="zh-CN" altLang="en-US" sz="3200" b="1">
                <a:latin typeface="楷体" panose="02010609060101010101" charset="-122"/>
                <a:ea typeface="楷体" panose="02010609060101010101" charset="-122"/>
                <a:cs typeface="楷体" panose="02010609060101010101" charset="-122"/>
                <a:sym typeface="+mn-ea"/>
              </a:rPr>
              <a:t> </a:t>
            </a:r>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（郑嘉励《考古的另一面</a:t>
            </a:r>
            <a:r>
              <a:rPr lang="en-US" altLang="zh-CN" sz="3200" b="1">
                <a:latin typeface="楷体" panose="02010609060101010101" charset="-122"/>
                <a:ea typeface="楷体" panose="02010609060101010101" charset="-122"/>
                <a:cs typeface="楷体" panose="02010609060101010101" charset="-122"/>
                <a:sym typeface="+mn-ea"/>
              </a:rPr>
              <a:t>·</a:t>
            </a:r>
            <a:r>
              <a:rPr lang="zh-CN" altLang="en-US" sz="3200" b="1">
                <a:latin typeface="楷体" panose="02010609060101010101" charset="-122"/>
                <a:ea typeface="楷体" panose="02010609060101010101" charset="-122"/>
                <a:cs typeface="楷体" panose="02010609060101010101" charset="-122"/>
                <a:sym typeface="+mn-ea"/>
              </a:rPr>
              <a:t>墓志中的女人》</a:t>
            </a:r>
            <a:endParaRPr lang="zh-CN" altLang="en-US" sz="3200" b="1">
              <a:latin typeface="楷体" panose="02010609060101010101" charset="-122"/>
              <a:ea typeface="楷体" panose="02010609060101010101" charset="-122"/>
              <a:cs typeface="楷体" panose="02010609060101010101" charset="-122"/>
              <a:sym typeface="+mn-ea"/>
            </a:endParaRPr>
          </a:p>
          <a:p>
            <a:r>
              <a:rPr lang="zh-CN" altLang="en-US" sz="3200" b="1">
                <a:latin typeface="楷体" panose="02010609060101010101" charset="-122"/>
                <a:ea typeface="楷体" panose="02010609060101010101" charset="-122"/>
                <a:cs typeface="楷体" panose="02010609060101010101" charset="-122"/>
                <a:sym typeface="+mn-ea"/>
              </a:rPr>
              <a:t> </a:t>
            </a:r>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广西师范大学出版社）</a:t>
            </a:r>
            <a:endParaRPr lang="en-US" altLang="zh-CN" sz="3200" b="1">
              <a:latin typeface="楷体" panose="02010609060101010101" charset="-122"/>
              <a:ea typeface="楷体" panose="02010609060101010101" charset="-122"/>
              <a:cs typeface="楷体" panose="02010609060101010101" charset="-122"/>
              <a:sym typeface="+mn-ea"/>
            </a:endParaRPr>
          </a:p>
          <a:p>
            <a:r>
              <a:rPr lang="en-US" altLang="zh-CN" sz="3200" b="1">
                <a:latin typeface="楷体" panose="02010609060101010101" charset="-122"/>
                <a:ea typeface="楷体" panose="02010609060101010101" charset="-122"/>
                <a:cs typeface="楷体" panose="02010609060101010101" charset="-122"/>
                <a:sym typeface="+mn-ea"/>
              </a:rPr>
              <a:t>                               </a:t>
            </a:r>
            <a:endParaRPr lang="en-US" altLang="zh-CN" sz="3200" b="1">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1"/>
            </p:custDataLst>
          </p:nvPr>
        </p:nvGraphicFramePr>
        <p:xfrm>
          <a:off x="120650" y="1271905"/>
          <a:ext cx="12071350" cy="4996180"/>
        </p:xfrm>
        <a:graphic>
          <a:graphicData uri="http://schemas.openxmlformats.org/drawingml/2006/table">
            <a:tbl>
              <a:tblPr firstRow="1" bandRow="1">
                <a:tableStyleId>{5C22544A-7EE6-4342-B048-85BDC9FD1C3A}</a:tableStyleId>
              </a:tblPr>
              <a:tblGrid>
                <a:gridCol w="1389380"/>
                <a:gridCol w="1369695"/>
                <a:gridCol w="2860040"/>
                <a:gridCol w="2155825"/>
                <a:gridCol w="2464435"/>
                <a:gridCol w="1831975"/>
              </a:tblGrid>
              <a:tr h="553085">
                <a:tc>
                  <a:txBody>
                    <a:bodyPr/>
                    <a:p>
                      <a:pPr>
                        <a:buNone/>
                      </a:pPr>
                      <a:r>
                        <a:rPr lang="en-US" altLang="zh-CN" sz="2800">
                          <a:solidFill>
                            <a:schemeClr val="tx1"/>
                          </a:solidFill>
                          <a:latin typeface="宋体" panose="02010600030101010101" pitchFamily="2" charset="-122"/>
                          <a:ea typeface="宋体" panose="02010600030101010101" pitchFamily="2" charset="-122"/>
                        </a:rPr>
                        <a:t>  </a:t>
                      </a:r>
                      <a:r>
                        <a:rPr lang="zh-CN" altLang="en-US" sz="2800">
                          <a:solidFill>
                            <a:schemeClr val="tx1"/>
                          </a:solidFill>
                          <a:latin typeface="宋体" panose="02010600030101010101" pitchFamily="2" charset="-122"/>
                          <a:ea typeface="宋体" panose="02010600030101010101" pitchFamily="2" charset="-122"/>
                        </a:rPr>
                        <a:t>年份</a:t>
                      </a:r>
                      <a:endParaRPr lang="zh-CN" altLang="en-US" sz="2800">
                        <a:solidFill>
                          <a:schemeClr val="tx1"/>
                        </a:solidFill>
                        <a:latin typeface="宋体" panose="02010600030101010101" pitchFamily="2" charset="-122"/>
                        <a:ea typeface="宋体" panose="02010600030101010101" pitchFamily="2" charset="-122"/>
                      </a:endParaRPr>
                    </a:p>
                  </a:txBody>
                  <a:tcPr/>
                </a:tc>
                <a:tc>
                  <a:txBody>
                    <a:bodyPr/>
                    <a:p>
                      <a:pPr algn="ctr">
                        <a:buNone/>
                      </a:pPr>
                      <a:r>
                        <a:rPr lang="zh-CN" altLang="en-US" sz="2800">
                          <a:solidFill>
                            <a:schemeClr val="tx1"/>
                          </a:solidFill>
                          <a:latin typeface="宋体" panose="02010600030101010101" pitchFamily="2" charset="-122"/>
                          <a:ea typeface="宋体" panose="02010600030101010101" pitchFamily="2" charset="-122"/>
                        </a:rPr>
                        <a:t>文体</a:t>
                      </a:r>
                      <a:endParaRPr lang="zh-CN" altLang="en-US" sz="2800">
                        <a:solidFill>
                          <a:schemeClr val="tx1"/>
                        </a:solidFill>
                        <a:latin typeface="宋体" panose="02010600030101010101" pitchFamily="2" charset="-122"/>
                        <a:ea typeface="宋体" panose="02010600030101010101" pitchFamily="2" charset="-122"/>
                      </a:endParaRPr>
                    </a:p>
                  </a:txBody>
                  <a:tcPr/>
                </a:tc>
                <a:tc>
                  <a:txBody>
                    <a:bodyPr/>
                    <a:p>
                      <a:pPr algn="ctr">
                        <a:buNone/>
                      </a:pPr>
                      <a:r>
                        <a:rPr lang="zh-CN" altLang="en-US" sz="2800">
                          <a:solidFill>
                            <a:schemeClr val="tx1"/>
                          </a:solidFill>
                          <a:latin typeface="宋体" panose="02010600030101010101" pitchFamily="2" charset="-122"/>
                          <a:ea typeface="宋体" panose="02010600030101010101" pitchFamily="2" charset="-122"/>
                        </a:rPr>
                        <a:t>实词</a:t>
                      </a:r>
                      <a:endParaRPr lang="zh-CN" altLang="en-US" sz="2800">
                        <a:solidFill>
                          <a:schemeClr val="tx1"/>
                        </a:solidFill>
                        <a:latin typeface="宋体" panose="02010600030101010101" pitchFamily="2" charset="-122"/>
                        <a:ea typeface="宋体" panose="02010600030101010101" pitchFamily="2" charset="-122"/>
                      </a:endParaRPr>
                    </a:p>
                  </a:txBody>
                  <a:tcPr/>
                </a:tc>
                <a:tc>
                  <a:txBody>
                    <a:bodyPr/>
                    <a:p>
                      <a:pPr algn="ctr">
                        <a:buNone/>
                      </a:pPr>
                      <a:r>
                        <a:rPr lang="zh-CN" altLang="en-US" sz="2800">
                          <a:solidFill>
                            <a:schemeClr val="tx1"/>
                          </a:solidFill>
                          <a:latin typeface="宋体" panose="02010600030101010101" pitchFamily="2" charset="-122"/>
                          <a:ea typeface="宋体" panose="02010600030101010101" pitchFamily="2" charset="-122"/>
                        </a:rPr>
                        <a:t>虚词</a:t>
                      </a:r>
                      <a:endParaRPr lang="zh-CN" altLang="en-US" sz="280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2800">
                          <a:solidFill>
                            <a:schemeClr val="tx1"/>
                          </a:solidFill>
                          <a:latin typeface="宋体" panose="02010600030101010101" pitchFamily="2" charset="-122"/>
                          <a:ea typeface="宋体" panose="02010600030101010101" pitchFamily="2" charset="-122"/>
                        </a:rPr>
                        <a:t>文本理解</a:t>
                      </a:r>
                      <a:endParaRPr lang="zh-CN" altLang="en-US" sz="2800">
                        <a:solidFill>
                          <a:schemeClr val="tx1"/>
                        </a:solidFill>
                        <a:latin typeface="宋体" panose="02010600030101010101" pitchFamily="2" charset="-122"/>
                        <a:ea typeface="宋体" panose="02010600030101010101" pitchFamily="2" charset="-122"/>
                      </a:endParaRPr>
                    </a:p>
                  </a:txBody>
                  <a:tcPr/>
                </a:tc>
                <a:tc>
                  <a:txBody>
                    <a:bodyPr/>
                    <a:p>
                      <a:pPr algn="ctr">
                        <a:buNone/>
                      </a:pPr>
                      <a:r>
                        <a:rPr lang="zh-CN" altLang="en-US" sz="2800">
                          <a:solidFill>
                            <a:schemeClr val="tx1"/>
                          </a:solidFill>
                          <a:latin typeface="宋体" panose="02010600030101010101" pitchFamily="2" charset="-122"/>
                          <a:ea typeface="宋体" panose="02010600030101010101" pitchFamily="2" charset="-122"/>
                        </a:rPr>
                        <a:t>翻译</a:t>
                      </a:r>
                      <a:endParaRPr lang="zh-CN" altLang="en-US" sz="2800">
                        <a:solidFill>
                          <a:schemeClr val="tx1"/>
                        </a:solidFill>
                        <a:latin typeface="宋体" panose="02010600030101010101" pitchFamily="2" charset="-122"/>
                        <a:ea typeface="宋体" panose="02010600030101010101" pitchFamily="2" charset="-122"/>
                      </a:endParaRPr>
                    </a:p>
                  </a:txBody>
                  <a:tcPr/>
                </a:tc>
              </a:tr>
              <a:tr h="843280">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2020</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rgbClr val="FF0000"/>
                          </a:solidFill>
                          <a:latin typeface="楷体" panose="02010609060101010101" charset="-122"/>
                          <a:ea typeface="楷体" panose="02010609060101010101" charset="-122"/>
                        </a:rPr>
                        <a:t>书信</a:t>
                      </a:r>
                      <a:endParaRPr lang="zh-CN" altLang="en-US" sz="2800" b="1">
                        <a:solidFill>
                          <a:srgbClr val="FF0000"/>
                        </a:solidFill>
                        <a:latin typeface="楷体" panose="02010609060101010101" charset="-122"/>
                        <a:ea typeface="楷体" panose="02010609060101010101" charset="-122"/>
                      </a:endParaRPr>
                    </a:p>
                  </a:txBody>
                  <a:tcPr/>
                </a:tc>
                <a:tc>
                  <a:txBody>
                    <a:bodyPr/>
                    <a:p>
                      <a:pPr algn="l">
                        <a:buNone/>
                      </a:pPr>
                      <a:r>
                        <a:rPr lang="zh-CN" altLang="en-US" sz="2800" b="1">
                          <a:solidFill>
                            <a:schemeClr val="tx1"/>
                          </a:solidFill>
                          <a:latin typeface="楷体" panose="02010609060101010101" charset="-122"/>
                          <a:ea typeface="楷体" panose="02010609060101010101" charset="-122"/>
                          <a:cs typeface="楷体" panose="02010609060101010101" charset="-122"/>
                        </a:rPr>
                        <a:t>浮</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纂</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试</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揆</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之</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而</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于</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l">
                        <a:buNone/>
                      </a:pPr>
                      <a:r>
                        <a:rPr lang="zh-CN" altLang="en-US" sz="2800" b="1">
                          <a:solidFill>
                            <a:schemeClr val="tx1"/>
                          </a:solidFill>
                          <a:latin typeface="楷体" panose="02010609060101010101" charset="-122"/>
                          <a:ea typeface="楷体" panose="02010609060101010101" charset="-122"/>
                        </a:rPr>
                        <a:t>张冠李戴</a:t>
                      </a:r>
                      <a:endParaRPr lang="zh-CN" altLang="en-US" sz="2800" b="1">
                        <a:solidFill>
                          <a:schemeClr val="tx1"/>
                        </a:solidFill>
                        <a:latin typeface="楷体" panose="02010609060101010101" charset="-122"/>
                        <a:ea typeface="楷体" panose="02010609060101010101" charset="-122"/>
                      </a:endParaRPr>
                    </a:p>
                  </a:txBody>
                  <a:tcPr/>
                </a:tc>
                <a:tc>
                  <a:txBody>
                    <a:bodyPr/>
                    <a:p>
                      <a:pPr algn="l">
                        <a:buNone/>
                      </a:pPr>
                      <a:r>
                        <a:rPr lang="zh-CN" altLang="en-US" sz="2800" b="1">
                          <a:solidFill>
                            <a:schemeClr val="tx1"/>
                          </a:solidFill>
                          <a:latin typeface="楷体" panose="02010609060101010101" charset="-122"/>
                          <a:ea typeface="楷体" panose="02010609060101010101" charset="-122"/>
                          <a:cs typeface="楷体" panose="02010609060101010101" charset="-122"/>
                        </a:rPr>
                        <a:t>状后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提宾</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意动</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r>
              <a:tr h="579755">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2019</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rPr>
                        <a:t>文集</a:t>
                      </a:r>
                      <a:r>
                        <a:rPr lang="zh-CN" altLang="en-US" sz="2800" b="1">
                          <a:solidFill>
                            <a:srgbClr val="FF0000"/>
                          </a:solidFill>
                          <a:latin typeface="楷体" panose="02010609060101010101" charset="-122"/>
                          <a:ea typeface="楷体" panose="02010609060101010101" charset="-122"/>
                        </a:rPr>
                        <a:t>序</a:t>
                      </a:r>
                      <a:endParaRPr lang="zh-CN" altLang="en-US" sz="2800" b="1">
                        <a:solidFill>
                          <a:srgbClr val="FF0000"/>
                        </a:solidFill>
                        <a:latin typeface="楷体" panose="02010609060101010101" charset="-122"/>
                        <a:ea typeface="楷体" panose="02010609060101010101" charset="-122"/>
                      </a:endParaRPr>
                    </a:p>
                  </a:txBody>
                  <a:tcPr/>
                </a:tc>
                <a:tc>
                  <a:txBody>
                    <a:bodyPr/>
                    <a:p>
                      <a:pPr algn="l">
                        <a:buNone/>
                      </a:pPr>
                      <a:r>
                        <a:rPr lang="zh-CN" altLang="en-US" sz="2800" b="1">
                          <a:solidFill>
                            <a:schemeClr val="tx1"/>
                          </a:solidFill>
                          <a:latin typeface="楷体" panose="02010609060101010101" charset="-122"/>
                          <a:ea typeface="楷体" panose="02010609060101010101" charset="-122"/>
                          <a:cs typeface="楷体" panose="02010609060101010101" charset="-122"/>
                        </a:rPr>
                        <a:t>中</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难</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累</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zh-CN" sz="2800" b="1">
                          <a:solidFill>
                            <a:schemeClr val="tx1"/>
                          </a:solidFill>
                          <a:latin typeface="楷体" panose="02010609060101010101" charset="-122"/>
                          <a:ea typeface="楷体" panose="02010609060101010101" charset="-122"/>
                          <a:cs typeface="楷体" panose="02010609060101010101" charset="-122"/>
                        </a:rPr>
                        <a:t>附会</a:t>
                      </a:r>
                      <a:endParaRPr lang="zh-CN" altLang="zh-CN"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而</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之</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以</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为</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句意勾连错误</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endParaRPr lang="zh-CN" altLang="en-US" sz="2800">
                        <a:solidFill>
                          <a:schemeClr val="tx1"/>
                        </a:solidFill>
                        <a:latin typeface="楷体" panose="02010609060101010101" charset="-122"/>
                        <a:ea typeface="楷体" panose="02010609060101010101" charset="-122"/>
                      </a:endParaRPr>
                    </a:p>
                  </a:txBody>
                  <a:tcPr/>
                </a:tc>
              </a:tr>
              <a:tr h="650240">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2018</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rPr>
                        <a:t>文集</a:t>
                      </a:r>
                      <a:r>
                        <a:rPr lang="zh-CN" altLang="en-US" sz="2800" b="1">
                          <a:solidFill>
                            <a:srgbClr val="FF0000"/>
                          </a:solidFill>
                          <a:latin typeface="楷体" panose="02010609060101010101" charset="-122"/>
                          <a:ea typeface="楷体" panose="02010609060101010101" charset="-122"/>
                        </a:rPr>
                        <a:t>序</a:t>
                      </a:r>
                      <a:endParaRPr lang="zh-CN" altLang="en-US" sz="2800" b="1">
                        <a:solidFill>
                          <a:srgbClr val="FF0000"/>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cs typeface="楷体" panose="02010609060101010101" charset="-122"/>
                        </a:rPr>
                        <a:t>发言</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拘废</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治行</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之</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其</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所</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句意勾连错误</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cs typeface="楷体" panose="02010609060101010101" charset="-122"/>
                        </a:rPr>
                        <a:t>定后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状后</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r>
              <a:tr h="662305">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2017</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rgbClr val="FF0000"/>
                          </a:solidFill>
                          <a:latin typeface="楷体" panose="02010609060101010101" charset="-122"/>
                          <a:ea typeface="楷体" panose="02010609060101010101" charset="-122"/>
                        </a:rPr>
                        <a:t>书信</a:t>
                      </a:r>
                      <a:endParaRPr lang="zh-CN" altLang="en-US" sz="2800" b="1">
                        <a:solidFill>
                          <a:srgbClr val="FF0000"/>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cs typeface="楷体" panose="02010609060101010101" charset="-122"/>
                        </a:rPr>
                        <a:t>期</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可惜</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rgbClr val="FF0000"/>
                          </a:solidFill>
                          <a:latin typeface="楷体" panose="02010609060101010101" charset="-122"/>
                          <a:ea typeface="楷体" panose="02010609060101010101" charset="-122"/>
                          <a:cs typeface="楷体" panose="02010609060101010101" charset="-122"/>
                        </a:rPr>
                        <a:t>微</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参</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以</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之</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其</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而</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张冠李戴</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省略</a:t>
                      </a:r>
                      <a:endParaRPr lang="zh-CN" altLang="en-US" sz="2800" b="1">
                        <a:solidFill>
                          <a:schemeClr val="tx1"/>
                        </a:solidFill>
                        <a:latin typeface="楷体" panose="02010609060101010101" charset="-122"/>
                        <a:ea typeface="楷体" panose="02010609060101010101" charset="-122"/>
                      </a:endParaRPr>
                    </a:p>
                  </a:txBody>
                  <a:tcPr/>
                </a:tc>
              </a:tr>
              <a:tr h="895350">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2016</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rgbClr val="FF0000"/>
                          </a:solidFill>
                          <a:latin typeface="楷体" panose="02010609060101010101" charset="-122"/>
                          <a:ea typeface="楷体" panose="02010609060101010101" charset="-122"/>
                        </a:rPr>
                        <a:t>记</a:t>
                      </a:r>
                      <a:endParaRPr lang="zh-CN" altLang="en-US" sz="2800" b="1">
                        <a:solidFill>
                          <a:srgbClr val="FF0000"/>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cs typeface="楷体" panose="02010609060101010101" charset="-122"/>
                        </a:rPr>
                        <a:t>肃</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信宿</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裹粮</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乘</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若</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所</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而</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主旨解读错误</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endParaRPr lang="zh-CN" altLang="en-US" sz="3200">
                        <a:solidFill>
                          <a:schemeClr val="tx1"/>
                        </a:solidFill>
                        <a:latin typeface="楷体" panose="02010609060101010101" charset="-122"/>
                        <a:ea typeface="楷体" panose="02010609060101010101" charset="-122"/>
                      </a:endParaRPr>
                    </a:p>
                  </a:txBody>
                  <a:tcPr/>
                </a:tc>
              </a:tr>
              <a:tr h="661035">
                <a:tc>
                  <a:txBody>
                    <a:bodyPr/>
                    <a:p>
                      <a:pPr algn="ctr">
                        <a:buNone/>
                      </a:pPr>
                      <a:r>
                        <a:rPr lang="en-US" altLang="zh-CN" sz="2800" b="1">
                          <a:solidFill>
                            <a:schemeClr val="tx1"/>
                          </a:solidFill>
                          <a:latin typeface="楷体" panose="02010609060101010101" charset="-122"/>
                          <a:ea typeface="楷体" panose="02010609060101010101" charset="-122"/>
                          <a:cs typeface="楷体" panose="02010609060101010101" charset="-122"/>
                        </a:rPr>
                        <a:t>2015</a:t>
                      </a:r>
                      <a:r>
                        <a:rPr lang="zh-CN" altLang="en-US" sz="2800" b="1">
                          <a:solidFill>
                            <a:schemeClr val="tx1"/>
                          </a:solidFill>
                          <a:latin typeface="楷体" panose="02010609060101010101" charset="-122"/>
                          <a:ea typeface="楷体" panose="02010609060101010101" charset="-122"/>
                          <a:cs typeface="楷体" panose="02010609060101010101" charset="-122"/>
                        </a:rPr>
                        <a:t>年</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rgbClr val="FF0000"/>
                          </a:solidFill>
                          <a:latin typeface="楷体" panose="02010609060101010101" charset="-122"/>
                          <a:ea typeface="楷体" panose="02010609060101010101" charset="-122"/>
                        </a:rPr>
                        <a:t>记</a:t>
                      </a:r>
                      <a:endParaRPr lang="zh-CN" altLang="en-US" sz="2800" b="1">
                        <a:solidFill>
                          <a:srgbClr val="FF0000"/>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cs typeface="楷体" panose="02010609060101010101" charset="-122"/>
                        </a:rPr>
                        <a:t>坎</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冲</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下车</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赡</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lgn="ctr">
                        <a:buNone/>
                      </a:pPr>
                      <a:r>
                        <a:rPr lang="zh-CN" altLang="en-US" sz="2800" b="1">
                          <a:solidFill>
                            <a:schemeClr val="tx1"/>
                          </a:solidFill>
                          <a:latin typeface="楷体" panose="02010609060101010101" charset="-122"/>
                          <a:ea typeface="楷体" panose="02010609060101010101" charset="-122"/>
                          <a:cs typeface="楷体" panose="02010609060101010101" charset="-122"/>
                        </a:rPr>
                        <a:t>也</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则</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而</a:t>
                      </a:r>
                      <a:r>
                        <a:rPr lang="en-US" altLang="zh-CN" sz="2800" b="1">
                          <a:solidFill>
                            <a:schemeClr val="tx1"/>
                          </a:solidFill>
                          <a:latin typeface="楷体" panose="02010609060101010101" charset="-122"/>
                          <a:ea typeface="楷体" panose="02010609060101010101" charset="-122"/>
                          <a:cs typeface="楷体" panose="02010609060101010101" charset="-122"/>
                        </a:rPr>
                        <a:t> </a:t>
                      </a:r>
                      <a:r>
                        <a:rPr lang="zh-CN" altLang="en-US" sz="2800" b="1">
                          <a:solidFill>
                            <a:schemeClr val="tx1"/>
                          </a:solidFill>
                          <a:latin typeface="楷体" panose="02010609060101010101" charset="-122"/>
                          <a:ea typeface="楷体" panose="02010609060101010101" charset="-122"/>
                          <a:cs typeface="楷体" panose="02010609060101010101" charset="-122"/>
                        </a:rPr>
                        <a:t>之</a:t>
                      </a:r>
                      <a:endParaRPr lang="zh-CN" altLang="en-US" sz="2800" b="1">
                        <a:solidFill>
                          <a:schemeClr val="tx1"/>
                        </a:solidFill>
                        <a:latin typeface="楷体" panose="02010609060101010101" charset="-122"/>
                        <a:ea typeface="楷体" panose="02010609060101010101" charset="-122"/>
                        <a:cs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句子翻译错误</a:t>
                      </a:r>
                      <a:endParaRPr lang="zh-CN" altLang="en-US" sz="2800" b="1">
                        <a:solidFill>
                          <a:schemeClr val="tx1"/>
                        </a:solidFill>
                        <a:latin typeface="楷体" panose="02010609060101010101" charset="-122"/>
                        <a:ea typeface="楷体" panose="02010609060101010101" charset="-122"/>
                      </a:endParaRPr>
                    </a:p>
                  </a:txBody>
                  <a:tcPr/>
                </a:tc>
                <a:tc>
                  <a:txBody>
                    <a:bodyPr/>
                    <a:p>
                      <a:pPr>
                        <a:buNone/>
                      </a:pPr>
                      <a:r>
                        <a:rPr lang="zh-CN" altLang="en-US" sz="2800" b="1">
                          <a:solidFill>
                            <a:schemeClr val="tx1"/>
                          </a:solidFill>
                          <a:latin typeface="楷体" panose="02010609060101010101" charset="-122"/>
                          <a:ea typeface="楷体" panose="02010609060101010101" charset="-122"/>
                        </a:rPr>
                        <a:t>状后</a:t>
                      </a:r>
                      <a:endParaRPr lang="zh-CN" altLang="en-US" sz="2800" b="1">
                        <a:solidFill>
                          <a:schemeClr val="tx1"/>
                        </a:solidFill>
                        <a:latin typeface="楷体" panose="02010609060101010101" charset="-122"/>
                        <a:ea typeface="楷体" panose="02010609060101010101" charset="-122"/>
                      </a:endParaRPr>
                    </a:p>
                  </a:txBody>
                  <a:tcPr/>
                </a:tc>
              </a:tr>
            </a:tbl>
          </a:graphicData>
        </a:graphic>
      </p:graphicFrame>
      <p:sp>
        <p:nvSpPr>
          <p:cNvPr id="2" name="文本框 1"/>
          <p:cNvSpPr txBox="1"/>
          <p:nvPr/>
        </p:nvSpPr>
        <p:spPr>
          <a:xfrm>
            <a:off x="252730" y="365125"/>
            <a:ext cx="11398885" cy="583565"/>
          </a:xfrm>
          <a:prstGeom prst="rect">
            <a:avLst/>
          </a:prstGeom>
          <a:noFill/>
        </p:spPr>
        <p:txBody>
          <a:bodyPr wrap="square" rtlCol="0">
            <a:spAutoFit/>
          </a:bodyPr>
          <a:p>
            <a:r>
              <a:rPr lang="zh-CN" altLang="en-US" sz="3200" b="1">
                <a:latin typeface="黑体" panose="02010609060101010101" charset="-122"/>
                <a:ea typeface="黑体" panose="02010609060101010101" charset="-122"/>
                <a:sym typeface="+mn-ea"/>
              </a:rPr>
              <a:t>一、梳理近六年选考文本具体考点</a:t>
            </a:r>
            <a:r>
              <a:rPr lang="zh-CN" altLang="en-US" sz="3200" b="1">
                <a:latin typeface="黑体" panose="02010609060101010101" charset="-122"/>
                <a:ea typeface="黑体" panose="02010609060101010101" charset="-122"/>
                <a:sym typeface="+mn-ea"/>
              </a:rPr>
              <a:t>及内容</a:t>
            </a:r>
            <a:endParaRPr lang="zh-CN" altLang="en-US"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UNIT_TABLE_BEAUTIFY" val="smartTable{c4991c89-58b2-4cb4-9c10-9658b8a8ee0b}"/>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TABLE_BEAUTIFY" val="smartTable{c4991c89-58b2-4cb4-9c10-9658b8a8ee0b}"/>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6455</Words>
  <Application>WPS 演示</Application>
  <PresentationFormat>宽屏</PresentationFormat>
  <Paragraphs>494</Paragraphs>
  <Slides>29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宋体</vt:lpstr>
      <vt:lpstr>Wingdings</vt:lpstr>
      <vt:lpstr>微软雅黑</vt:lpstr>
      <vt:lpstr>Wingdings</vt:lpstr>
      <vt:lpstr>楷体</vt:lpstr>
      <vt:lpstr>黑体</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ljg</cp:lastModifiedBy>
  <cp:revision>218</cp:revision>
  <dcterms:created xsi:type="dcterms:W3CDTF">2019-06-19T02:08:00Z</dcterms:created>
  <dcterms:modified xsi:type="dcterms:W3CDTF">2021-04-26T23:18:52Z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C2A02289C3E6472AAEEE7BDBE14A383E</vt:lpwstr>
  </property>
</Properties>
</file>