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2"/>
  </p:notesMasterIdLst>
  <p:sldIdLst>
    <p:sldId id="666" r:id="rId4"/>
    <p:sldId id="291" r:id="rId5"/>
    <p:sldId id="292" r:id="rId6"/>
    <p:sldId id="831" r:id="rId7"/>
    <p:sldId id="293" r:id="rId8"/>
    <p:sldId id="833" r:id="rId9"/>
    <p:sldId id="834" r:id="rId10"/>
    <p:sldId id="835" r:id="rId11"/>
    <p:sldId id="836"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00080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0"/>
    <p:restoredTop sz="94621"/>
  </p:normalViewPr>
  <p:slideViewPr>
    <p:cSldViewPr showGuides="1">
      <p:cViewPr varScale="1">
        <p:scale>
          <a:sx n="67" d="100"/>
          <a:sy n="67" d="100"/>
        </p:scale>
        <p:origin x="-1620" y="-108"/>
      </p:cViewPr>
      <p:guideLst>
        <p:guide orient="horz" pos="221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a:p>
            <a:r>
              <a:rPr lang="zh-CN" altLang="en-US"/>
              <a:t>2018新课标全国Ⅲ卷高考作文： </a:t>
            </a:r>
            <a:endParaRPr lang="zh-CN" altLang="en-US"/>
          </a:p>
          <a:p>
            <a:r>
              <a:rPr lang="zh-CN" altLang="en-US"/>
              <a:t>时间就是金钱，效率就是生命； </a:t>
            </a:r>
            <a:endParaRPr lang="zh-CN" altLang="en-US"/>
          </a:p>
          <a:p>
            <a:endParaRPr lang="zh-CN" altLang="en-US"/>
          </a:p>
          <a:p>
            <a:r>
              <a:rPr lang="zh-CN" altLang="en-US"/>
              <a:t>  ----特区口号，深圳，1981 </a:t>
            </a:r>
            <a:endParaRPr lang="zh-CN" altLang="en-US"/>
          </a:p>
          <a:p>
            <a:endParaRPr lang="zh-CN" altLang="en-US"/>
          </a:p>
          <a:p>
            <a:r>
              <a:rPr lang="zh-CN" altLang="en-US"/>
              <a:t>  绿水青山就是金山银山； </a:t>
            </a:r>
            <a:endParaRPr lang="zh-CN" altLang="en-US"/>
          </a:p>
          <a:p>
            <a:endParaRPr lang="zh-CN" altLang="en-US"/>
          </a:p>
          <a:p>
            <a:r>
              <a:rPr lang="zh-CN" altLang="en-US"/>
              <a:t>  ----时评标题，浙江，2005 </a:t>
            </a:r>
            <a:endParaRPr lang="zh-CN" altLang="en-US"/>
          </a:p>
          <a:p>
            <a:endParaRPr lang="zh-CN" altLang="en-US"/>
          </a:p>
          <a:p>
            <a:r>
              <a:rPr lang="zh-CN" altLang="en-US"/>
              <a:t>  走好我们这一代的长征路； </a:t>
            </a:r>
            <a:endParaRPr lang="zh-CN" altLang="en-US"/>
          </a:p>
          <a:p>
            <a:endParaRPr lang="zh-CN" altLang="en-US"/>
          </a:p>
          <a:p>
            <a:r>
              <a:rPr lang="zh-CN" altLang="en-US"/>
              <a:t>  ----新区标语，雄安，2017 </a:t>
            </a:r>
            <a:endParaRPr lang="zh-CN" altLang="en-US"/>
          </a:p>
          <a:p>
            <a:endParaRPr lang="zh-CN" altLang="en-US"/>
          </a:p>
          <a:p>
            <a:r>
              <a:rPr lang="zh-CN" altLang="en-US"/>
              <a:t>  要求：围绕材料内容及含意，选好角度，确定立意，明确文体，自拟标题；不要套作，不得抄袭，不少于800字。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85800"/>
            <a:ext cx="6284119" cy="5181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smtClean="0">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08C5A7-0E5E-4BE4-A311-9F9C06910A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0CAD9A-AD29-44EA-BD05-32A96D510E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0583"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Rot="1"/>
          </p:cNvSpPr>
          <p:nvPr>
            <p:ph type="title"/>
          </p:nvPr>
        </p:nvSpPr>
        <p:spPr>
          <a:xfrm>
            <a:off x="301625" y="685800"/>
            <a:ext cx="854075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文本占位符 1026"/>
          <p:cNvSpPr>
            <a:spLocks noGrp="1" noRot="1"/>
          </p:cNvSpPr>
          <p:nvPr>
            <p:ph type="body"/>
          </p:nvPr>
        </p:nvSpPr>
        <p:spPr>
          <a:xfrm>
            <a:off x="304800" y="1981200"/>
            <a:ext cx="8540750" cy="3886200"/>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301625" y="6019800"/>
            <a:ext cx="2289175" cy="476250"/>
          </a:xfrm>
          <a:prstGeom prst="rect">
            <a:avLst/>
          </a:prstGeom>
          <a:noFill/>
          <a:ln w="9525">
            <a:noFill/>
            <a:miter/>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019800"/>
            <a:ext cx="2895600" cy="476250"/>
          </a:xfrm>
          <a:prstGeom prst="rect">
            <a:avLst/>
          </a:prstGeom>
          <a:noFill/>
          <a:ln w="9525">
            <a:noFill/>
            <a:miter/>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019800"/>
            <a:ext cx="2289175" cy="476250"/>
          </a:xfrm>
          <a:prstGeom prst="rect">
            <a:avLst/>
          </a:prstGeom>
          <a:noFill/>
          <a:ln w="9525">
            <a:noFill/>
            <a:miter/>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80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32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8C5A7-0E5E-4BE4-A311-9F9C06910A1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CAD9A-AD29-44EA-BD05-32A96D510E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矩形 59393"/>
          <p:cNvSpPr/>
          <p:nvPr/>
        </p:nvSpPr>
        <p:spPr>
          <a:xfrm>
            <a:off x="1476375" y="2060575"/>
            <a:ext cx="5715000" cy="1981200"/>
          </a:xfrm>
          <a:prstGeom prst="rect">
            <a:avLst/>
          </a:prstGeom>
        </p:spPr>
        <p:txBody>
          <a:bodyPr wrap="none" fromWordArt="1">
            <a:prstTxWarp prst="textPlain">
              <a:avLst>
                <a:gd name="adj" fmla="val 50000"/>
              </a:avLst>
            </a:prstTxWarp>
            <a:normAutofit/>
          </a:bodyPr>
          <a:lstStyle/>
          <a:p>
            <a:pPr algn="ctr"/>
            <a:r>
              <a:rPr lang="zh-CN" altLang="en-US" sz="6000" b="1" dirty="0">
                <a:ln w="9525" cap="flat" cmpd="sng">
                  <a:solidFill>
                    <a:srgbClr val="FF0000"/>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华文行楷" panose="02010800040101010101" charset="-122"/>
                <a:ea typeface="华文行楷" panose="02010800040101010101" charset="-122"/>
              </a:rPr>
              <a:t>二</a:t>
            </a:r>
            <a:endParaRPr lang="zh-CN" altLang="en-US" sz="6000" b="1" dirty="0">
              <a:ln w="9525" cap="flat" cmpd="sng">
                <a:solidFill>
                  <a:srgbClr val="FF0000"/>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华文行楷" panose="02010800040101010101" charset="-122"/>
              <a:ea typeface="华文行楷" panose="02010800040101010101" charset="-122"/>
            </a:endParaRPr>
          </a:p>
        </p:txBody>
      </p:sp>
      <p:pic>
        <p:nvPicPr>
          <p:cNvPr id="195587" name="图片 59394" descr="20051122200312833"/>
          <p:cNvPicPr>
            <a:picLocks noChangeAspect="1"/>
          </p:cNvPicPr>
          <p:nvPr/>
        </p:nvPicPr>
        <p:blipFill>
          <a:blip r:embed="rId1"/>
          <a:stretch>
            <a:fillRect/>
          </a:stretch>
        </p:blipFill>
        <p:spPr>
          <a:xfrm>
            <a:off x="5003800" y="0"/>
            <a:ext cx="4140200" cy="1052513"/>
          </a:xfrm>
          <a:prstGeom prst="rect">
            <a:avLst/>
          </a:prstGeom>
          <a:noFill/>
          <a:ln w="9525">
            <a:noFill/>
          </a:ln>
        </p:spPr>
      </p:pic>
      <p:pic>
        <p:nvPicPr>
          <p:cNvPr id="195588" name="图片 59396" descr="20051122200312833"/>
          <p:cNvPicPr>
            <a:picLocks noChangeAspect="1"/>
          </p:cNvPicPr>
          <p:nvPr/>
        </p:nvPicPr>
        <p:blipFill>
          <a:blip r:embed="rId1"/>
          <a:stretch>
            <a:fillRect/>
          </a:stretch>
        </p:blipFill>
        <p:spPr>
          <a:xfrm>
            <a:off x="0" y="5805488"/>
            <a:ext cx="4140200" cy="105251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32770"/>
          <p:cNvSpPr>
            <a:spLocks noGrp="1" noRot="1"/>
          </p:cNvSpPr>
          <p:nvPr>
            <p:ph type="body" idx="1"/>
          </p:nvPr>
        </p:nvSpPr>
        <p:spPr>
          <a:xfrm>
            <a:off x="0" y="0"/>
            <a:ext cx="9144000" cy="6643710"/>
          </a:xfrm>
        </p:spPr>
        <p:txBody>
          <a:bodyPr anchor="t"/>
          <a:lstStyle/>
          <a:p>
            <a:r>
              <a:rPr lang="zh-CN" altLang="en-US" sz="3600" b="1" dirty="0" smtClean="0">
                <a:solidFill>
                  <a:srgbClr val="000808"/>
                </a:solidFill>
              </a:rPr>
              <a:t>一、字音</a:t>
            </a:r>
            <a:endParaRPr lang="zh-CN" altLang="en-US" sz="3600" b="1" dirty="0" smtClean="0">
              <a:solidFill>
                <a:srgbClr val="000808"/>
              </a:solidFill>
            </a:endParaRPr>
          </a:p>
          <a:p>
            <a:r>
              <a:rPr lang="en-US" sz="3600" b="1" dirty="0" smtClean="0">
                <a:solidFill>
                  <a:srgbClr val="000808"/>
                </a:solidFill>
              </a:rPr>
              <a:t>1.</a:t>
            </a:r>
            <a:r>
              <a:rPr lang="zh-CN" altLang="en-US" sz="3600" b="1" dirty="0" smtClean="0">
                <a:solidFill>
                  <a:srgbClr val="000808"/>
                </a:solidFill>
              </a:rPr>
              <a:t>戛然</a:t>
            </a:r>
            <a:r>
              <a:rPr lang="en-US" sz="3600" b="1" dirty="0" err="1" smtClean="0">
                <a:solidFill>
                  <a:srgbClr val="000808"/>
                </a:solidFill>
              </a:rPr>
              <a:t>ji</a:t>
            </a:r>
            <a:r>
              <a:rPr lang="en-US" altLang="zh-CN" sz="3600" b="1" dirty="0" err="1" smtClean="0">
                <a:solidFill>
                  <a:srgbClr val="000808"/>
                </a:solidFill>
              </a:rPr>
              <a:t>á</a:t>
            </a:r>
            <a:r>
              <a:rPr lang="en-US" sz="3600" b="1" dirty="0" smtClean="0">
                <a:solidFill>
                  <a:srgbClr val="000808"/>
                </a:solidFill>
              </a:rPr>
              <a:t>   2.</a:t>
            </a:r>
            <a:r>
              <a:rPr lang="zh-CN" altLang="en-US" sz="3600" b="1" dirty="0" smtClean="0">
                <a:solidFill>
                  <a:srgbClr val="000808"/>
                </a:solidFill>
              </a:rPr>
              <a:t>梵文</a:t>
            </a:r>
            <a:r>
              <a:rPr lang="en-US" sz="3600" b="1" dirty="0" err="1" smtClean="0">
                <a:solidFill>
                  <a:srgbClr val="000808"/>
                </a:solidFill>
              </a:rPr>
              <a:t>f</a:t>
            </a:r>
            <a:r>
              <a:rPr lang="en-US" altLang="zh-CN" sz="3600" b="1" dirty="0" err="1" smtClean="0">
                <a:solidFill>
                  <a:srgbClr val="000808"/>
                </a:solidFill>
              </a:rPr>
              <a:t>à</a:t>
            </a:r>
            <a:r>
              <a:rPr lang="en-US" sz="3600" b="1" dirty="0" err="1" smtClean="0">
                <a:solidFill>
                  <a:srgbClr val="000808"/>
                </a:solidFill>
              </a:rPr>
              <a:t>n</a:t>
            </a:r>
            <a:r>
              <a:rPr lang="en-US" sz="3600" b="1" dirty="0" smtClean="0">
                <a:solidFill>
                  <a:srgbClr val="000808"/>
                </a:solidFill>
              </a:rPr>
              <a:t>    3.</a:t>
            </a:r>
            <a:r>
              <a:rPr lang="zh-CN" altLang="en-US" sz="3600" b="1" dirty="0" smtClean="0">
                <a:solidFill>
                  <a:srgbClr val="000808"/>
                </a:solidFill>
              </a:rPr>
              <a:t>渐染</a:t>
            </a:r>
            <a:r>
              <a:rPr lang="en-US" sz="3600" b="1" dirty="0" err="1" smtClean="0">
                <a:solidFill>
                  <a:srgbClr val="000808"/>
                </a:solidFill>
              </a:rPr>
              <a:t>ji</a:t>
            </a:r>
            <a:r>
              <a:rPr lang="en-US" altLang="zh-CN" sz="3600" b="1" dirty="0" err="1" smtClean="0">
                <a:solidFill>
                  <a:srgbClr val="000808"/>
                </a:solidFill>
              </a:rPr>
              <a:t>ā</a:t>
            </a:r>
            <a:r>
              <a:rPr lang="en-US" sz="3600" b="1" dirty="0" err="1" smtClean="0">
                <a:solidFill>
                  <a:srgbClr val="000808"/>
                </a:solidFill>
              </a:rPr>
              <a:t>n</a:t>
            </a:r>
            <a:r>
              <a:rPr lang="en-US" sz="3600" b="1" dirty="0" smtClean="0">
                <a:solidFill>
                  <a:srgbClr val="000808"/>
                </a:solidFill>
              </a:rPr>
              <a:t>  4.</a:t>
            </a:r>
            <a:r>
              <a:rPr lang="zh-CN" altLang="en-US" sz="3600" b="1" dirty="0" smtClean="0">
                <a:solidFill>
                  <a:srgbClr val="000808"/>
                </a:solidFill>
              </a:rPr>
              <a:t>和稀泥</a:t>
            </a:r>
            <a:r>
              <a:rPr lang="en-US" sz="3600" b="1" dirty="0" err="1" smtClean="0">
                <a:solidFill>
                  <a:srgbClr val="000808"/>
                </a:solidFill>
              </a:rPr>
              <a:t>hu</a:t>
            </a:r>
            <a:r>
              <a:rPr lang="en-US" altLang="zh-CN" sz="3600" b="1" dirty="0" err="1" smtClean="0">
                <a:solidFill>
                  <a:srgbClr val="000808"/>
                </a:solidFill>
              </a:rPr>
              <a:t>ò</a:t>
            </a:r>
            <a:r>
              <a:rPr lang="en-US" sz="3600" b="1" dirty="0" smtClean="0">
                <a:solidFill>
                  <a:srgbClr val="000808"/>
                </a:solidFill>
              </a:rPr>
              <a:t>    5.</a:t>
            </a:r>
            <a:r>
              <a:rPr lang="zh-CN" altLang="en-US" sz="3600" b="1" dirty="0" smtClean="0">
                <a:solidFill>
                  <a:srgbClr val="000808"/>
                </a:solidFill>
              </a:rPr>
              <a:t>入殓</a:t>
            </a:r>
            <a:r>
              <a:rPr lang="en-US" sz="3600" b="1" dirty="0" err="1" smtClean="0">
                <a:solidFill>
                  <a:srgbClr val="000808"/>
                </a:solidFill>
              </a:rPr>
              <a:t>li</a:t>
            </a:r>
            <a:r>
              <a:rPr lang="en-US" altLang="zh-CN" sz="3600" b="1" dirty="0" err="1" smtClean="0">
                <a:solidFill>
                  <a:srgbClr val="000808"/>
                </a:solidFill>
              </a:rPr>
              <a:t>à</a:t>
            </a:r>
            <a:r>
              <a:rPr lang="en-US" sz="3600" b="1" dirty="0" err="1" smtClean="0">
                <a:solidFill>
                  <a:srgbClr val="000808"/>
                </a:solidFill>
              </a:rPr>
              <a:t>n</a:t>
            </a:r>
            <a:r>
              <a:rPr lang="en-US" sz="3600" b="1" dirty="0" smtClean="0">
                <a:solidFill>
                  <a:srgbClr val="000808"/>
                </a:solidFill>
              </a:rPr>
              <a:t>    6.</a:t>
            </a:r>
            <a:r>
              <a:rPr lang="zh-CN" altLang="en-US" sz="3600" b="1" dirty="0" smtClean="0">
                <a:solidFill>
                  <a:srgbClr val="000808"/>
                </a:solidFill>
              </a:rPr>
              <a:t>粜米</a:t>
            </a:r>
            <a:r>
              <a:rPr lang="en-US" sz="3600" b="1" dirty="0" err="1" smtClean="0">
                <a:solidFill>
                  <a:srgbClr val="000808"/>
                </a:solidFill>
              </a:rPr>
              <a:t>ti</a:t>
            </a:r>
            <a:r>
              <a:rPr lang="en-US" altLang="zh-CN" sz="3600" b="1" dirty="0" err="1" smtClean="0">
                <a:solidFill>
                  <a:srgbClr val="000808"/>
                </a:solidFill>
              </a:rPr>
              <a:t>à</a:t>
            </a:r>
            <a:r>
              <a:rPr lang="en-US" sz="3600" b="1" dirty="0" err="1" smtClean="0">
                <a:solidFill>
                  <a:srgbClr val="000808"/>
                </a:solidFill>
              </a:rPr>
              <a:t>o</a:t>
            </a:r>
            <a:r>
              <a:rPr lang="en-US" sz="3600" b="1" dirty="0" smtClean="0">
                <a:solidFill>
                  <a:srgbClr val="000808"/>
                </a:solidFill>
              </a:rPr>
              <a:t>        7.</a:t>
            </a:r>
            <a:r>
              <a:rPr lang="zh-CN" altLang="en-US" sz="3600" b="1" dirty="0" smtClean="0">
                <a:solidFill>
                  <a:srgbClr val="000808"/>
                </a:solidFill>
              </a:rPr>
              <a:t>舂米</a:t>
            </a:r>
            <a:r>
              <a:rPr lang="en-US" sz="3600" b="1" dirty="0" err="1" smtClean="0">
                <a:solidFill>
                  <a:srgbClr val="000808"/>
                </a:solidFill>
              </a:rPr>
              <a:t>ch</a:t>
            </a:r>
            <a:r>
              <a:rPr lang="en-US" altLang="zh-CN" sz="3600" b="1" dirty="0" err="1" smtClean="0">
                <a:solidFill>
                  <a:srgbClr val="000808"/>
                </a:solidFill>
              </a:rPr>
              <a:t>ō</a:t>
            </a:r>
            <a:r>
              <a:rPr lang="en-US" sz="3600" b="1" dirty="0" err="1" smtClean="0">
                <a:solidFill>
                  <a:srgbClr val="000808"/>
                </a:solidFill>
              </a:rPr>
              <a:t>ng</a:t>
            </a:r>
            <a:r>
              <a:rPr lang="en-US" sz="3600" b="1" dirty="0" smtClean="0">
                <a:solidFill>
                  <a:srgbClr val="000808"/>
                </a:solidFill>
              </a:rPr>
              <a:t>     8.</a:t>
            </a:r>
            <a:r>
              <a:rPr lang="zh-CN" altLang="en-US" sz="3600" b="1" dirty="0" smtClean="0">
                <a:solidFill>
                  <a:srgbClr val="000808"/>
                </a:solidFill>
              </a:rPr>
              <a:t>菁华</a:t>
            </a:r>
            <a:r>
              <a:rPr lang="en-US" sz="3600" b="1" dirty="0" err="1" smtClean="0">
                <a:solidFill>
                  <a:srgbClr val="000808"/>
                </a:solidFill>
              </a:rPr>
              <a:t>j</a:t>
            </a:r>
            <a:r>
              <a:rPr lang="en-US" altLang="zh-CN" sz="3600" b="1" dirty="0" err="1" smtClean="0">
                <a:solidFill>
                  <a:srgbClr val="000808"/>
                </a:solidFill>
              </a:rPr>
              <a:t>ī</a:t>
            </a:r>
            <a:r>
              <a:rPr lang="en-US" sz="3600" b="1" dirty="0" err="1" smtClean="0">
                <a:solidFill>
                  <a:srgbClr val="000808"/>
                </a:solidFill>
              </a:rPr>
              <a:t>ng</a:t>
            </a:r>
            <a:r>
              <a:rPr lang="en-US" sz="3600" b="1" dirty="0" smtClean="0">
                <a:solidFill>
                  <a:srgbClr val="000808"/>
                </a:solidFill>
              </a:rPr>
              <a:t>      9.</a:t>
            </a:r>
            <a:r>
              <a:rPr lang="zh-CN" altLang="en-US" sz="3600" b="1" dirty="0" smtClean="0">
                <a:solidFill>
                  <a:srgbClr val="000808"/>
                </a:solidFill>
              </a:rPr>
              <a:t>躯壳</a:t>
            </a:r>
            <a:r>
              <a:rPr lang="en-US" sz="3600" b="1" dirty="0" err="1" smtClean="0">
                <a:solidFill>
                  <a:srgbClr val="000808"/>
                </a:solidFill>
              </a:rPr>
              <a:t>qi</a:t>
            </a:r>
            <a:r>
              <a:rPr lang="en-US" altLang="zh-CN" sz="3600" b="1" dirty="0" err="1" smtClean="0">
                <a:solidFill>
                  <a:srgbClr val="000808"/>
                </a:solidFill>
              </a:rPr>
              <a:t>à</a:t>
            </a:r>
            <a:r>
              <a:rPr lang="en-US" sz="3600" b="1" dirty="0" err="1" smtClean="0">
                <a:solidFill>
                  <a:srgbClr val="000808"/>
                </a:solidFill>
              </a:rPr>
              <a:t>o</a:t>
            </a:r>
            <a:r>
              <a:rPr lang="en-US" sz="3600" b="1" dirty="0" smtClean="0">
                <a:solidFill>
                  <a:srgbClr val="000808"/>
                </a:solidFill>
              </a:rPr>
              <a:t>     10.</a:t>
            </a:r>
            <a:r>
              <a:rPr lang="zh-CN" altLang="en-US" sz="3600" b="1" dirty="0" smtClean="0">
                <a:solidFill>
                  <a:srgbClr val="000808"/>
                </a:solidFill>
              </a:rPr>
              <a:t>逮捕</a:t>
            </a:r>
            <a:r>
              <a:rPr lang="en-US" sz="3600" b="1" dirty="0" err="1" smtClean="0">
                <a:solidFill>
                  <a:srgbClr val="000808"/>
                </a:solidFill>
              </a:rPr>
              <a:t>d</a:t>
            </a:r>
            <a:r>
              <a:rPr lang="en-US" altLang="zh-CN" sz="3600" b="1" dirty="0" err="1" smtClean="0">
                <a:solidFill>
                  <a:srgbClr val="000808"/>
                </a:solidFill>
              </a:rPr>
              <a:t>à</a:t>
            </a:r>
            <a:r>
              <a:rPr lang="en-US" sz="3600" b="1" dirty="0" err="1" smtClean="0">
                <a:solidFill>
                  <a:srgbClr val="000808"/>
                </a:solidFill>
              </a:rPr>
              <a:t>i</a:t>
            </a:r>
            <a:r>
              <a:rPr lang="en-US" sz="3600" b="1" dirty="0" smtClean="0">
                <a:solidFill>
                  <a:srgbClr val="000808"/>
                </a:solidFill>
              </a:rPr>
              <a:t>      11.</a:t>
            </a:r>
            <a:r>
              <a:rPr lang="zh-CN" altLang="en-US" sz="3600" b="1" dirty="0" smtClean="0">
                <a:solidFill>
                  <a:srgbClr val="000808"/>
                </a:solidFill>
              </a:rPr>
              <a:t>喝令</a:t>
            </a:r>
            <a:r>
              <a:rPr lang="en-US" sz="3600" b="1" dirty="0" err="1" smtClean="0">
                <a:solidFill>
                  <a:srgbClr val="000808"/>
                </a:solidFill>
              </a:rPr>
              <a:t>h</a:t>
            </a:r>
            <a:r>
              <a:rPr lang="en-US" altLang="zh-CN" sz="3600" b="1" dirty="0" err="1" smtClean="0">
                <a:solidFill>
                  <a:srgbClr val="000808"/>
                </a:solidFill>
              </a:rPr>
              <a:t>è</a:t>
            </a:r>
            <a:r>
              <a:rPr lang="en-US" sz="3600" b="1" dirty="0" smtClean="0">
                <a:solidFill>
                  <a:srgbClr val="000808"/>
                </a:solidFill>
              </a:rPr>
              <a:t>        12.</a:t>
            </a:r>
            <a:r>
              <a:rPr lang="zh-CN" altLang="en-US" sz="3600" b="1" dirty="0" smtClean="0">
                <a:solidFill>
                  <a:srgbClr val="000808"/>
                </a:solidFill>
              </a:rPr>
              <a:t>负箧</a:t>
            </a:r>
            <a:r>
              <a:rPr lang="en-US" sz="3600" b="1" dirty="0" err="1" smtClean="0">
                <a:solidFill>
                  <a:srgbClr val="000808"/>
                </a:solidFill>
              </a:rPr>
              <a:t>qi</a:t>
            </a:r>
            <a:r>
              <a:rPr lang="en-US" altLang="zh-CN" sz="3600" b="1" dirty="0" err="1" smtClean="0">
                <a:solidFill>
                  <a:srgbClr val="000808"/>
                </a:solidFill>
              </a:rPr>
              <a:t>è</a:t>
            </a:r>
            <a:r>
              <a:rPr lang="en-US" sz="3600" b="1" dirty="0" smtClean="0">
                <a:solidFill>
                  <a:srgbClr val="000808"/>
                </a:solidFill>
              </a:rPr>
              <a:t>     13.</a:t>
            </a:r>
            <a:r>
              <a:rPr lang="zh-CN" altLang="en-US" sz="3600" b="1" dirty="0" smtClean="0">
                <a:solidFill>
                  <a:srgbClr val="000808"/>
                </a:solidFill>
              </a:rPr>
              <a:t>酗酒</a:t>
            </a:r>
            <a:r>
              <a:rPr lang="en-US" sz="3600" b="1" dirty="0" err="1" smtClean="0">
                <a:solidFill>
                  <a:srgbClr val="000808"/>
                </a:solidFill>
              </a:rPr>
              <a:t>x</a:t>
            </a:r>
            <a:r>
              <a:rPr lang="en-US" altLang="zh-CN" sz="3600" b="1" dirty="0" err="1" smtClean="0">
                <a:solidFill>
                  <a:srgbClr val="000808"/>
                </a:solidFill>
              </a:rPr>
              <a:t>ù</a:t>
            </a:r>
            <a:r>
              <a:rPr lang="en-US" sz="3600" b="1" dirty="0" smtClean="0">
                <a:solidFill>
                  <a:srgbClr val="000808"/>
                </a:solidFill>
              </a:rPr>
              <a:t>       14.</a:t>
            </a:r>
            <a:r>
              <a:rPr lang="zh-CN" altLang="en-US" sz="3600" b="1" dirty="0" smtClean="0">
                <a:solidFill>
                  <a:srgbClr val="000808"/>
                </a:solidFill>
              </a:rPr>
              <a:t>悲怆</a:t>
            </a:r>
            <a:r>
              <a:rPr lang="en-US" sz="3600" b="1" dirty="0" err="1" smtClean="0">
                <a:solidFill>
                  <a:srgbClr val="000808"/>
                </a:solidFill>
              </a:rPr>
              <a:t>chu</a:t>
            </a:r>
            <a:r>
              <a:rPr lang="en-US" altLang="zh-CN" sz="3600" b="1" dirty="0" err="1" smtClean="0">
                <a:solidFill>
                  <a:srgbClr val="000808"/>
                </a:solidFill>
              </a:rPr>
              <a:t>à</a:t>
            </a:r>
            <a:r>
              <a:rPr lang="en-US" sz="3600" b="1" dirty="0" err="1" smtClean="0">
                <a:solidFill>
                  <a:srgbClr val="000808"/>
                </a:solidFill>
              </a:rPr>
              <a:t>ng</a:t>
            </a:r>
            <a:r>
              <a:rPr lang="en-US" sz="3600" b="1" dirty="0" smtClean="0">
                <a:solidFill>
                  <a:srgbClr val="000808"/>
                </a:solidFill>
              </a:rPr>
              <a:t> </a:t>
            </a:r>
            <a:endParaRPr lang="zh-CN" altLang="en-US" sz="3600" b="1" dirty="0" smtClean="0">
              <a:solidFill>
                <a:srgbClr val="000808"/>
              </a:solidFill>
            </a:endParaRPr>
          </a:p>
          <a:p>
            <a:r>
              <a:rPr lang="zh-CN" altLang="en-US" sz="3600" b="1" dirty="0" smtClean="0">
                <a:solidFill>
                  <a:srgbClr val="000808"/>
                </a:solidFill>
              </a:rPr>
              <a:t>二、字形</a:t>
            </a:r>
            <a:endParaRPr lang="zh-CN" altLang="en-US" sz="3600" b="1" dirty="0" smtClean="0">
              <a:solidFill>
                <a:srgbClr val="000808"/>
              </a:solidFill>
            </a:endParaRPr>
          </a:p>
          <a:p>
            <a:r>
              <a:rPr lang="en-US" sz="3600" b="1" dirty="0" smtClean="0">
                <a:solidFill>
                  <a:srgbClr val="000808"/>
                </a:solidFill>
              </a:rPr>
              <a:t>1.</a:t>
            </a:r>
            <a:r>
              <a:rPr lang="zh-CN" altLang="en-US" sz="3600" b="1" dirty="0" smtClean="0">
                <a:solidFill>
                  <a:srgbClr val="FF0000"/>
                </a:solidFill>
              </a:rPr>
              <a:t>搪</a:t>
            </a:r>
            <a:r>
              <a:rPr lang="zh-CN" altLang="en-US" sz="3600" b="1" dirty="0" smtClean="0">
                <a:solidFill>
                  <a:srgbClr val="000808"/>
                </a:solidFill>
              </a:rPr>
              <a:t>塞</a:t>
            </a:r>
            <a:r>
              <a:rPr lang="en-US" sz="3600" b="1" dirty="0" smtClean="0">
                <a:solidFill>
                  <a:srgbClr val="000808"/>
                </a:solidFill>
              </a:rPr>
              <a:t>2.</a:t>
            </a:r>
            <a:r>
              <a:rPr lang="zh-CN" altLang="en-US" sz="3600" b="1" dirty="0" smtClean="0">
                <a:solidFill>
                  <a:srgbClr val="FF0000"/>
                </a:solidFill>
              </a:rPr>
              <a:t>誊</a:t>
            </a:r>
            <a:r>
              <a:rPr lang="zh-CN" altLang="en-US" sz="3600" b="1" dirty="0" smtClean="0">
                <a:solidFill>
                  <a:srgbClr val="000808"/>
                </a:solidFill>
              </a:rPr>
              <a:t>写</a:t>
            </a:r>
            <a:r>
              <a:rPr lang="en-US" sz="3600" b="1" dirty="0" smtClean="0">
                <a:solidFill>
                  <a:srgbClr val="000808"/>
                </a:solidFill>
              </a:rPr>
              <a:t>3.</a:t>
            </a:r>
            <a:r>
              <a:rPr lang="zh-CN" altLang="en-US" sz="3600" b="1" dirty="0" smtClean="0">
                <a:solidFill>
                  <a:srgbClr val="000808"/>
                </a:solidFill>
              </a:rPr>
              <a:t>吞</a:t>
            </a:r>
            <a:r>
              <a:rPr lang="zh-CN" altLang="en-US" sz="3600" b="1" dirty="0" smtClean="0">
                <a:solidFill>
                  <a:srgbClr val="FF0000"/>
                </a:solidFill>
              </a:rPr>
              <a:t>噬</a:t>
            </a:r>
            <a:r>
              <a:rPr lang="en-US" sz="3600" b="1" dirty="0" smtClean="0">
                <a:solidFill>
                  <a:srgbClr val="000808"/>
                </a:solidFill>
              </a:rPr>
              <a:t>4.</a:t>
            </a:r>
            <a:r>
              <a:rPr lang="zh-CN" altLang="en-US" sz="3600" b="1" dirty="0" smtClean="0">
                <a:solidFill>
                  <a:srgbClr val="000808"/>
                </a:solidFill>
              </a:rPr>
              <a:t>九</a:t>
            </a:r>
            <a:r>
              <a:rPr lang="zh-CN" altLang="en-US" sz="3600" b="1" dirty="0" smtClean="0">
                <a:solidFill>
                  <a:srgbClr val="FF0000"/>
                </a:solidFill>
              </a:rPr>
              <a:t>霄</a:t>
            </a:r>
            <a:r>
              <a:rPr lang="en-US" sz="3600" b="1" dirty="0" smtClean="0">
                <a:solidFill>
                  <a:srgbClr val="000808"/>
                </a:solidFill>
              </a:rPr>
              <a:t>5.</a:t>
            </a:r>
            <a:r>
              <a:rPr lang="zh-CN" altLang="en-US" sz="3600" b="1" dirty="0" smtClean="0">
                <a:solidFill>
                  <a:srgbClr val="FF0000"/>
                </a:solidFill>
              </a:rPr>
              <a:t>漩（旋）</a:t>
            </a:r>
            <a:r>
              <a:rPr lang="zh-CN" altLang="en-US" sz="3600" b="1" dirty="0" smtClean="0">
                <a:solidFill>
                  <a:srgbClr val="000808"/>
                </a:solidFill>
              </a:rPr>
              <a:t>涡</a:t>
            </a:r>
            <a:endParaRPr lang="en-US" altLang="zh-CN" sz="3600" b="1" dirty="0" smtClean="0">
              <a:solidFill>
                <a:srgbClr val="000808"/>
              </a:solidFill>
            </a:endParaRPr>
          </a:p>
          <a:p>
            <a:r>
              <a:rPr lang="en-US" sz="3600" b="1" dirty="0" smtClean="0">
                <a:solidFill>
                  <a:srgbClr val="000808"/>
                </a:solidFill>
              </a:rPr>
              <a:t>6.</a:t>
            </a:r>
            <a:r>
              <a:rPr lang="zh-CN" altLang="en-US" sz="3600" b="1" dirty="0" smtClean="0">
                <a:solidFill>
                  <a:srgbClr val="FF0000"/>
                </a:solidFill>
              </a:rPr>
              <a:t>渲</a:t>
            </a:r>
            <a:r>
              <a:rPr lang="zh-CN" altLang="en-US" sz="3600" b="1" dirty="0" smtClean="0">
                <a:solidFill>
                  <a:srgbClr val="000808"/>
                </a:solidFill>
              </a:rPr>
              <a:t>染</a:t>
            </a:r>
            <a:r>
              <a:rPr lang="en-US" sz="3600" b="1" dirty="0" smtClean="0">
                <a:solidFill>
                  <a:srgbClr val="000808"/>
                </a:solidFill>
              </a:rPr>
              <a:t>7.</a:t>
            </a:r>
            <a:r>
              <a:rPr lang="zh-CN" altLang="en-US" sz="3600" b="1" dirty="0" smtClean="0">
                <a:solidFill>
                  <a:srgbClr val="FF0000"/>
                </a:solidFill>
              </a:rPr>
              <a:t>蘸</a:t>
            </a:r>
            <a:r>
              <a:rPr lang="zh-CN" altLang="en-US" sz="3600" b="1" dirty="0" smtClean="0">
                <a:solidFill>
                  <a:srgbClr val="000808"/>
                </a:solidFill>
              </a:rPr>
              <a:t>水</a:t>
            </a:r>
            <a:r>
              <a:rPr lang="en-US" sz="3600" b="1" dirty="0" smtClean="0">
                <a:solidFill>
                  <a:srgbClr val="000808"/>
                </a:solidFill>
              </a:rPr>
              <a:t>8.</a:t>
            </a:r>
            <a:r>
              <a:rPr lang="zh-CN" altLang="en-US" sz="3600" b="1" dirty="0" smtClean="0">
                <a:solidFill>
                  <a:srgbClr val="000808"/>
                </a:solidFill>
              </a:rPr>
              <a:t>装</a:t>
            </a:r>
            <a:r>
              <a:rPr lang="zh-CN" altLang="en-US" sz="3600" b="1" dirty="0" smtClean="0">
                <a:solidFill>
                  <a:srgbClr val="FF0000"/>
                </a:solidFill>
              </a:rPr>
              <a:t>帧</a:t>
            </a:r>
            <a:r>
              <a:rPr lang="en-US" sz="3600" b="1" dirty="0" smtClean="0">
                <a:solidFill>
                  <a:srgbClr val="000808"/>
                </a:solidFill>
              </a:rPr>
              <a:t>9.</a:t>
            </a:r>
            <a:r>
              <a:rPr lang="zh-CN" altLang="en-US" sz="3600" b="1" dirty="0" smtClean="0">
                <a:solidFill>
                  <a:srgbClr val="000808"/>
                </a:solidFill>
              </a:rPr>
              <a:t>坐</a:t>
            </a:r>
            <a:r>
              <a:rPr lang="zh-CN" altLang="en-US" sz="3600" b="1" dirty="0" smtClean="0">
                <a:solidFill>
                  <a:srgbClr val="FF0000"/>
                </a:solidFill>
              </a:rPr>
              <a:t>镇</a:t>
            </a:r>
            <a:r>
              <a:rPr lang="en-US" sz="3600" b="1" dirty="0" smtClean="0">
                <a:solidFill>
                  <a:srgbClr val="000808"/>
                </a:solidFill>
              </a:rPr>
              <a:t>10.</a:t>
            </a:r>
            <a:r>
              <a:rPr lang="zh-CN" altLang="en-US" sz="3600" b="1" dirty="0" smtClean="0">
                <a:solidFill>
                  <a:srgbClr val="000808"/>
                </a:solidFill>
              </a:rPr>
              <a:t>文</a:t>
            </a:r>
            <a:r>
              <a:rPr lang="zh-CN" altLang="en-US" sz="3600" b="1" dirty="0" smtClean="0">
                <a:solidFill>
                  <a:srgbClr val="FF0000"/>
                </a:solidFill>
              </a:rPr>
              <a:t>绉绉</a:t>
            </a:r>
            <a:endParaRPr lang="en-US" altLang="zh-CN" sz="3600" b="1" dirty="0" smtClean="0">
              <a:solidFill>
                <a:srgbClr val="FF0000"/>
              </a:solidFill>
            </a:endParaRPr>
          </a:p>
          <a:p>
            <a:r>
              <a:rPr lang="en-US" sz="3600" b="1" dirty="0" smtClean="0">
                <a:solidFill>
                  <a:srgbClr val="000808"/>
                </a:solidFill>
              </a:rPr>
              <a:t>11.</a:t>
            </a:r>
            <a:r>
              <a:rPr lang="zh-CN" altLang="en-US" sz="3600" b="1" dirty="0" smtClean="0">
                <a:solidFill>
                  <a:srgbClr val="000808"/>
                </a:solidFill>
              </a:rPr>
              <a:t>一</a:t>
            </a:r>
            <a:r>
              <a:rPr lang="zh-CN" altLang="en-US" sz="3600" b="1" dirty="0" smtClean="0">
                <a:solidFill>
                  <a:srgbClr val="FF0000"/>
                </a:solidFill>
              </a:rPr>
              <a:t>炷</a:t>
            </a:r>
            <a:r>
              <a:rPr lang="zh-CN" altLang="en-US" sz="3600" b="1" dirty="0" smtClean="0">
                <a:solidFill>
                  <a:srgbClr val="000808"/>
                </a:solidFill>
              </a:rPr>
              <a:t>香</a:t>
            </a:r>
            <a:r>
              <a:rPr lang="en-US" sz="3600" b="1" dirty="0" smtClean="0">
                <a:solidFill>
                  <a:srgbClr val="000808"/>
                </a:solidFill>
              </a:rPr>
              <a:t>12.</a:t>
            </a:r>
            <a:r>
              <a:rPr lang="zh-CN" altLang="en-US" sz="3600" b="1" dirty="0" smtClean="0">
                <a:solidFill>
                  <a:srgbClr val="000808"/>
                </a:solidFill>
              </a:rPr>
              <a:t>纷至</a:t>
            </a:r>
            <a:r>
              <a:rPr lang="zh-CN" altLang="en-US" sz="3600" b="1" dirty="0" smtClean="0">
                <a:solidFill>
                  <a:srgbClr val="FF0000"/>
                </a:solidFill>
              </a:rPr>
              <a:t>沓</a:t>
            </a:r>
            <a:r>
              <a:rPr lang="zh-CN" altLang="en-US" sz="3600" b="1" dirty="0" smtClean="0">
                <a:solidFill>
                  <a:srgbClr val="000808"/>
                </a:solidFill>
              </a:rPr>
              <a:t>来</a:t>
            </a:r>
            <a:r>
              <a:rPr lang="en-US" sz="3600" b="1" dirty="0" smtClean="0">
                <a:solidFill>
                  <a:srgbClr val="000808"/>
                </a:solidFill>
              </a:rPr>
              <a:t>13.</a:t>
            </a:r>
            <a:r>
              <a:rPr lang="zh-CN" altLang="en-US" sz="3600" b="1" dirty="0" smtClean="0">
                <a:solidFill>
                  <a:srgbClr val="000808"/>
                </a:solidFill>
              </a:rPr>
              <a:t>无</a:t>
            </a:r>
            <a:r>
              <a:rPr lang="zh-CN" altLang="en-US" sz="3600" b="1" dirty="0" smtClean="0">
                <a:solidFill>
                  <a:srgbClr val="FF0000"/>
                </a:solidFill>
              </a:rPr>
              <a:t>上</a:t>
            </a:r>
            <a:r>
              <a:rPr lang="zh-CN" altLang="en-US" sz="3600" b="1" dirty="0" smtClean="0">
                <a:solidFill>
                  <a:srgbClr val="000808"/>
                </a:solidFill>
              </a:rPr>
              <a:t>光荣</a:t>
            </a:r>
            <a:endParaRPr lang="en-US" altLang="zh-CN" sz="3600" b="1" dirty="0" smtClean="0">
              <a:solidFill>
                <a:srgbClr val="000808"/>
              </a:solidFill>
            </a:endParaRPr>
          </a:p>
          <a:p>
            <a:r>
              <a:rPr lang="en-US" sz="3600" b="1" dirty="0" smtClean="0">
                <a:solidFill>
                  <a:srgbClr val="000808"/>
                </a:solidFill>
              </a:rPr>
              <a:t>14</a:t>
            </a:r>
            <a:r>
              <a:rPr lang="zh-CN" altLang="en-US" sz="3600" b="1" dirty="0" smtClean="0">
                <a:solidFill>
                  <a:srgbClr val="FF0000"/>
                </a:solidFill>
              </a:rPr>
              <a:t>嬉</a:t>
            </a:r>
            <a:r>
              <a:rPr lang="zh-CN" altLang="en-US" sz="3600" b="1" dirty="0" smtClean="0">
                <a:solidFill>
                  <a:srgbClr val="000808"/>
                </a:solidFill>
              </a:rPr>
              <a:t>笑怒骂</a:t>
            </a:r>
            <a:endParaRPr lang="zh-CN" altLang="en-US" sz="3600" b="1" dirty="0">
              <a:solidFill>
                <a:srgbClr val="000808"/>
              </a:solidFill>
            </a:endParaRPr>
          </a:p>
        </p:txBody>
      </p:sp>
      <p:sp>
        <p:nvSpPr>
          <p:cNvPr id="43013" name="左箭头 32773">
            <a:hlinkClick r:id="" action="ppaction://noaction"/>
          </p:cNvPr>
          <p:cNvSpPr/>
          <p:nvPr/>
        </p:nvSpPr>
        <p:spPr>
          <a:xfrm>
            <a:off x="7885113" y="6165850"/>
            <a:ext cx="976312" cy="485775"/>
          </a:xfrm>
          <a:prstGeom prst="leftArrow">
            <a:avLst>
              <a:gd name="adj1" fmla="val 50000"/>
              <a:gd name="adj2" fmla="val 50226"/>
            </a:avLst>
          </a:prstGeom>
          <a:solidFill>
            <a:schemeClr val="accent1"/>
          </a:solidFill>
          <a:ln w="9525" cap="flat" cmpd="sng">
            <a:solidFill>
              <a:schemeClr val="tx1"/>
            </a:solidFill>
            <a:prstDash val="solid"/>
            <a:miter/>
            <a:headEnd type="none" w="med" len="med"/>
            <a:tailEnd type="none" w="med" len="med"/>
          </a:ln>
        </p:spPr>
        <p:txBody>
          <a:bodyPr/>
          <a:lstStyle/>
          <a:p>
            <a:pPr lvl="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33794"/>
          <p:cNvSpPr>
            <a:spLocks noGrp="1" noRot="1"/>
          </p:cNvSpPr>
          <p:nvPr>
            <p:ph type="body" idx="1"/>
          </p:nvPr>
        </p:nvSpPr>
        <p:spPr>
          <a:xfrm>
            <a:off x="0" y="0"/>
            <a:ext cx="9144000" cy="6858000"/>
          </a:xfrm>
        </p:spPr>
        <p:txBody>
          <a:bodyPr anchor="t"/>
          <a:lstStyle/>
          <a:p>
            <a:r>
              <a:rPr lang="zh-CN" altLang="en-US" sz="2400" b="1" dirty="0" smtClean="0">
                <a:solidFill>
                  <a:srgbClr val="000808"/>
                </a:solidFill>
              </a:rPr>
              <a:t>三、虚词</a:t>
            </a:r>
            <a:endParaRPr lang="zh-CN" altLang="en-US" sz="2400" b="1" dirty="0" smtClean="0">
              <a:solidFill>
                <a:srgbClr val="000808"/>
              </a:solidFill>
            </a:endParaRPr>
          </a:p>
          <a:p>
            <a:r>
              <a:rPr lang="en-US" sz="2400" b="1" dirty="0" smtClean="0">
                <a:solidFill>
                  <a:srgbClr val="000808"/>
                </a:solidFill>
              </a:rPr>
              <a:t>1.</a:t>
            </a:r>
            <a:r>
              <a:rPr lang="zh-CN" altLang="en-US" sz="2400" b="1" dirty="0" smtClean="0">
                <a:solidFill>
                  <a:srgbClr val="000808"/>
                </a:solidFill>
              </a:rPr>
              <a:t>若入前为寿，寿毕，请以剑舞。（</a:t>
            </a:r>
            <a:r>
              <a:rPr lang="en-US" altLang="zh-CN" sz="2400" b="1" dirty="0" smtClean="0">
                <a:solidFill>
                  <a:srgbClr val="000808"/>
                </a:solidFill>
              </a:rPr>
              <a:t>《</a:t>
            </a:r>
            <a:r>
              <a:rPr lang="zh-CN" altLang="en-US" sz="2400" b="1" dirty="0" smtClean="0">
                <a:solidFill>
                  <a:srgbClr val="000808"/>
                </a:solidFill>
              </a:rPr>
              <a:t>鸿门宴</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第二人称，你，你们</a:t>
            </a:r>
            <a:endParaRPr lang="zh-CN" altLang="en-US" sz="2400" b="1" dirty="0" smtClean="0">
              <a:solidFill>
                <a:srgbClr val="FF0000"/>
              </a:solidFill>
            </a:endParaRPr>
          </a:p>
          <a:p>
            <a:r>
              <a:rPr lang="en-US" sz="2400" b="1" dirty="0" smtClean="0">
                <a:solidFill>
                  <a:srgbClr val="000808"/>
                </a:solidFill>
              </a:rPr>
              <a:t>2.</a:t>
            </a:r>
            <a:r>
              <a:rPr lang="zh-CN" altLang="en-US" sz="2400" b="1" dirty="0" smtClean="0">
                <a:solidFill>
                  <a:srgbClr val="000808"/>
                </a:solidFill>
              </a:rPr>
              <a:t>若亡郑而有益于君，敢以烦执事。（</a:t>
            </a:r>
            <a:r>
              <a:rPr lang="en-US" altLang="zh-CN" sz="2400" b="1" dirty="0" smtClean="0">
                <a:solidFill>
                  <a:srgbClr val="000808"/>
                </a:solidFill>
              </a:rPr>
              <a:t>《</a:t>
            </a:r>
            <a:r>
              <a:rPr lang="zh-CN" altLang="en-US" sz="2400" b="1" dirty="0" smtClean="0">
                <a:solidFill>
                  <a:srgbClr val="000808"/>
                </a:solidFill>
              </a:rPr>
              <a:t>烛之武退秦师</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连词，表假设，如果假设</a:t>
            </a:r>
            <a:endParaRPr lang="zh-CN" altLang="en-US" sz="2400" b="1" dirty="0" smtClean="0">
              <a:solidFill>
                <a:srgbClr val="FF0000"/>
              </a:solidFill>
            </a:endParaRPr>
          </a:p>
          <a:p>
            <a:r>
              <a:rPr lang="en-US" sz="2400" b="1" dirty="0" smtClean="0">
                <a:solidFill>
                  <a:srgbClr val="000808"/>
                </a:solidFill>
              </a:rPr>
              <a:t>3.</a:t>
            </a:r>
            <a:r>
              <a:rPr lang="zh-CN" altLang="en-US" sz="2400" b="1" dirty="0" smtClean="0">
                <a:solidFill>
                  <a:srgbClr val="000808"/>
                </a:solidFill>
              </a:rPr>
              <a:t>闻道百，以为莫己若者，我之谓也。（</a:t>
            </a:r>
            <a:r>
              <a:rPr lang="en-US" altLang="zh-CN" sz="2400" b="1" dirty="0" smtClean="0">
                <a:solidFill>
                  <a:srgbClr val="000808"/>
                </a:solidFill>
              </a:rPr>
              <a:t>《</a:t>
            </a:r>
            <a:r>
              <a:rPr lang="zh-CN" altLang="en-US" sz="2400" b="1" dirty="0" smtClean="0">
                <a:solidFill>
                  <a:srgbClr val="000808"/>
                </a:solidFill>
              </a:rPr>
              <a:t>秋水</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动词，及，比得上</a:t>
            </a:r>
            <a:endParaRPr lang="zh-CN" altLang="en-US" sz="2400" b="1" dirty="0" smtClean="0">
              <a:solidFill>
                <a:srgbClr val="FF0000"/>
              </a:solidFill>
            </a:endParaRPr>
          </a:p>
          <a:p>
            <a:r>
              <a:rPr lang="en-US" sz="2400" b="1" dirty="0" smtClean="0">
                <a:solidFill>
                  <a:srgbClr val="000808"/>
                </a:solidFill>
              </a:rPr>
              <a:t>4.</a:t>
            </a:r>
            <a:r>
              <a:rPr lang="zh-CN" altLang="en-US" sz="2400" b="1" dirty="0" smtClean="0">
                <a:solidFill>
                  <a:srgbClr val="000808"/>
                </a:solidFill>
              </a:rPr>
              <a:t>某所，而母立于兹。（</a:t>
            </a:r>
            <a:r>
              <a:rPr lang="en-US" altLang="zh-CN" sz="2400" b="1" dirty="0" smtClean="0">
                <a:solidFill>
                  <a:srgbClr val="000808"/>
                </a:solidFill>
              </a:rPr>
              <a:t>《</a:t>
            </a:r>
            <a:r>
              <a:rPr lang="zh-CN" altLang="en-US" sz="2400" b="1" dirty="0" smtClean="0">
                <a:solidFill>
                  <a:srgbClr val="000808"/>
                </a:solidFill>
              </a:rPr>
              <a:t>项脊轩志</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名词，处所，地方</a:t>
            </a:r>
            <a:endParaRPr lang="zh-CN" altLang="en-US" sz="2400" b="1" dirty="0" smtClean="0">
              <a:solidFill>
                <a:srgbClr val="FF0000"/>
              </a:solidFill>
            </a:endParaRPr>
          </a:p>
          <a:p>
            <a:r>
              <a:rPr lang="en-US" sz="2400" b="1" dirty="0" smtClean="0">
                <a:solidFill>
                  <a:srgbClr val="000808"/>
                </a:solidFill>
              </a:rPr>
              <a:t>5.</a:t>
            </a:r>
            <a:r>
              <a:rPr lang="zh-CN" altLang="en-US" sz="2400" b="1" dirty="0" smtClean="0">
                <a:solidFill>
                  <a:srgbClr val="000808"/>
                </a:solidFill>
              </a:rPr>
              <a:t>吾尝终日而思矣，不如须臾之所学也。（</a:t>
            </a:r>
            <a:r>
              <a:rPr lang="en-US" altLang="zh-CN" sz="2400" b="1" dirty="0" smtClean="0">
                <a:solidFill>
                  <a:srgbClr val="000808"/>
                </a:solidFill>
              </a:rPr>
              <a:t>《</a:t>
            </a:r>
            <a:r>
              <a:rPr lang="zh-CN" altLang="en-US" sz="2400" b="1" dirty="0" smtClean="0">
                <a:solidFill>
                  <a:srgbClr val="000808"/>
                </a:solidFill>
              </a:rPr>
              <a:t>劝学</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所字结构</a:t>
            </a:r>
            <a:endParaRPr lang="zh-CN" altLang="en-US" sz="2400" b="1" dirty="0" smtClean="0">
              <a:solidFill>
                <a:srgbClr val="FF0000"/>
              </a:solidFill>
            </a:endParaRPr>
          </a:p>
          <a:p>
            <a:r>
              <a:rPr lang="en-US" sz="2400" b="1" dirty="0" smtClean="0">
                <a:solidFill>
                  <a:srgbClr val="000808"/>
                </a:solidFill>
              </a:rPr>
              <a:t>6.</a:t>
            </a:r>
            <a:r>
              <a:rPr lang="zh-CN" altLang="en-US" sz="2400" b="1" dirty="0" smtClean="0">
                <a:solidFill>
                  <a:srgbClr val="000808"/>
                </a:solidFill>
              </a:rPr>
              <a:t>夜则以兵围所寓舍，而予不得归矣。（</a:t>
            </a:r>
            <a:r>
              <a:rPr lang="en-US" altLang="zh-CN" sz="2400" b="1" dirty="0" smtClean="0">
                <a:solidFill>
                  <a:srgbClr val="000808"/>
                </a:solidFill>
              </a:rPr>
              <a:t>《</a:t>
            </a:r>
            <a:r>
              <a:rPr lang="zh-CN" altLang="en-US" sz="2400" b="1" dirty="0" smtClean="0">
                <a:solidFill>
                  <a:srgbClr val="000808"/>
                </a:solidFill>
              </a:rPr>
              <a:t>指南录后序</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所字结构</a:t>
            </a:r>
            <a:endParaRPr lang="zh-CN" altLang="en-US" sz="2400" b="1" dirty="0" smtClean="0">
              <a:solidFill>
                <a:srgbClr val="FF0000"/>
              </a:solidFill>
            </a:endParaRPr>
          </a:p>
          <a:p>
            <a:r>
              <a:rPr lang="en-US" sz="2400" b="1" dirty="0" smtClean="0">
                <a:solidFill>
                  <a:srgbClr val="000808"/>
                </a:solidFill>
              </a:rPr>
              <a:t>7.</a:t>
            </a:r>
            <a:r>
              <a:rPr lang="zh-CN" altLang="en-US" sz="2400" b="1" dirty="0" smtClean="0">
                <a:solidFill>
                  <a:srgbClr val="000808"/>
                </a:solidFill>
              </a:rPr>
              <a:t>所以遣将守关者，备他盗之出入与非常也。（</a:t>
            </a:r>
            <a:r>
              <a:rPr lang="en-US" altLang="zh-CN" sz="2400" b="1" dirty="0" smtClean="0">
                <a:solidFill>
                  <a:srgbClr val="000808"/>
                </a:solidFill>
              </a:rPr>
              <a:t>《</a:t>
            </a:r>
            <a:r>
              <a:rPr lang="zh-CN" altLang="en-US" sz="2400" b="1" dirty="0" smtClean="0">
                <a:solidFill>
                  <a:srgbClr val="000808"/>
                </a:solidFill>
              </a:rPr>
              <a:t>鸿门宴</a:t>
            </a:r>
            <a:r>
              <a:rPr lang="en-US" altLang="zh-CN" sz="2400" b="1" dirty="0" smtClean="0">
                <a:solidFill>
                  <a:srgbClr val="000808"/>
                </a:solidFill>
              </a:rPr>
              <a:t>》</a:t>
            </a:r>
            <a:r>
              <a:rPr lang="zh-CN" altLang="en-US" sz="2400" b="1" dirty="0" smtClean="0">
                <a:solidFill>
                  <a:srgbClr val="000808"/>
                </a:solidFill>
              </a:rPr>
              <a:t>）</a:t>
            </a:r>
            <a:r>
              <a:rPr lang="en-US" altLang="zh-CN" sz="2400" b="1" dirty="0" smtClean="0">
                <a:solidFill>
                  <a:srgbClr val="FF0000"/>
                </a:solidFill>
              </a:rPr>
              <a:t>……</a:t>
            </a:r>
            <a:r>
              <a:rPr lang="zh-CN" altLang="en-US" sz="2400" b="1" dirty="0" smtClean="0">
                <a:solidFill>
                  <a:srgbClr val="FF0000"/>
                </a:solidFill>
              </a:rPr>
              <a:t>的原因</a:t>
            </a:r>
            <a:endParaRPr lang="zh-CN" altLang="en-US" sz="2400" b="1" dirty="0" smtClean="0">
              <a:solidFill>
                <a:srgbClr val="FF0000"/>
              </a:solidFill>
            </a:endParaRPr>
          </a:p>
          <a:p>
            <a:r>
              <a:rPr lang="en-US" sz="2400" b="1" dirty="0" smtClean="0">
                <a:solidFill>
                  <a:srgbClr val="000808"/>
                </a:solidFill>
              </a:rPr>
              <a:t>8.</a:t>
            </a:r>
            <a:r>
              <a:rPr lang="zh-CN" altLang="en-US" sz="2400" b="1" dirty="0" smtClean="0">
                <a:solidFill>
                  <a:srgbClr val="000808"/>
                </a:solidFill>
              </a:rPr>
              <a:t>为巡船所物色，几从鱼腹死。（</a:t>
            </a:r>
            <a:r>
              <a:rPr lang="en-US" altLang="zh-CN" sz="2400" b="1" dirty="0" smtClean="0">
                <a:solidFill>
                  <a:srgbClr val="000808"/>
                </a:solidFill>
              </a:rPr>
              <a:t>《</a:t>
            </a:r>
            <a:r>
              <a:rPr lang="zh-CN" altLang="en-US" sz="2400" b="1" dirty="0" smtClean="0">
                <a:solidFill>
                  <a:srgbClr val="000808"/>
                </a:solidFill>
              </a:rPr>
              <a:t>指南录后序</a:t>
            </a:r>
            <a:r>
              <a:rPr lang="en-US" altLang="zh-CN" sz="2400" b="1" dirty="0" smtClean="0">
                <a:solidFill>
                  <a:srgbClr val="000808"/>
                </a:solidFill>
              </a:rPr>
              <a:t>》</a:t>
            </a:r>
            <a:r>
              <a:rPr lang="zh-CN" altLang="en-US" sz="2400" b="1" dirty="0" smtClean="0">
                <a:solidFill>
                  <a:srgbClr val="000808"/>
                </a:solidFill>
              </a:rPr>
              <a:t>）</a:t>
            </a:r>
            <a:r>
              <a:rPr lang="zh-CN" altLang="en-US" sz="2400" b="1" dirty="0" smtClean="0">
                <a:solidFill>
                  <a:srgbClr val="FF0000"/>
                </a:solidFill>
              </a:rPr>
              <a:t>表被动，被</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idx="1"/>
          </p:nvPr>
        </p:nvSpPr>
        <p:spPr>
          <a:xfrm>
            <a:off x="0" y="0"/>
            <a:ext cx="9018270" cy="6494780"/>
          </a:xfrm>
        </p:spPr>
        <p:txBody>
          <a:bodyPr/>
          <a:lstStyle/>
          <a:p>
            <a:r>
              <a:rPr lang="zh-CN" altLang="en-US" sz="3200" b="1" dirty="0" smtClean="0">
                <a:solidFill>
                  <a:srgbClr val="000808"/>
                </a:solidFill>
              </a:rPr>
              <a:t>四、病句</a:t>
            </a:r>
            <a:endParaRPr lang="zh-CN" altLang="en-US" sz="3200" dirty="0" smtClean="0">
              <a:solidFill>
                <a:srgbClr val="000808"/>
              </a:solidFill>
            </a:endParaRPr>
          </a:p>
          <a:p>
            <a:pPr>
              <a:lnSpc>
                <a:spcPts val="5240"/>
              </a:lnSpc>
              <a:spcBef>
                <a:spcPts val="0"/>
              </a:spcBef>
            </a:pPr>
            <a:r>
              <a:rPr lang="en-US" sz="3200" b="1" dirty="0" smtClean="0">
                <a:solidFill>
                  <a:srgbClr val="000808"/>
                </a:solidFill>
              </a:rPr>
              <a:t>1.</a:t>
            </a:r>
            <a:r>
              <a:rPr lang="zh-CN" altLang="en-US" sz="3200" b="1" dirty="0" smtClean="0">
                <a:solidFill>
                  <a:srgbClr val="000808"/>
                </a:solidFill>
              </a:rPr>
              <a:t>截至</a:t>
            </a:r>
            <a:r>
              <a:rPr lang="en-US" sz="3200" b="1" dirty="0" smtClean="0">
                <a:solidFill>
                  <a:srgbClr val="000808"/>
                </a:solidFill>
              </a:rPr>
              <a:t>12</a:t>
            </a:r>
            <a:r>
              <a:rPr lang="zh-CN" altLang="en-US" sz="3200" b="1" dirty="0" smtClean="0">
                <a:solidFill>
                  <a:srgbClr val="000808"/>
                </a:solidFill>
              </a:rPr>
              <a:t>月底，我院已经推出了</a:t>
            </a:r>
            <a:r>
              <a:rPr lang="en-US" sz="3200" b="1" dirty="0" smtClean="0">
                <a:solidFill>
                  <a:srgbClr val="000808"/>
                </a:solidFill>
              </a:rPr>
              <a:t>40</a:t>
            </a:r>
            <a:r>
              <a:rPr lang="zh-CN" altLang="en-US" sz="3200" b="1" dirty="0" smtClean="0">
                <a:solidFill>
                  <a:srgbClr val="000808"/>
                </a:solidFill>
              </a:rPr>
              <a:t>多次以声光电技术打造的主题鲜明的展览</a:t>
            </a:r>
            <a:r>
              <a:rPr lang="zh-CN" altLang="en-US" sz="3200" b="1" dirty="0" smtClean="0">
                <a:solidFill>
                  <a:srgbClr val="FF0000"/>
                </a:solidFill>
              </a:rPr>
              <a:t>，（这一年）</a:t>
            </a:r>
            <a:r>
              <a:rPr lang="zh-CN" altLang="en-US" sz="3200" b="1" dirty="0" smtClean="0">
                <a:solidFill>
                  <a:srgbClr val="000808"/>
                </a:solidFill>
              </a:rPr>
              <a:t>是建院</a:t>
            </a:r>
            <a:r>
              <a:rPr lang="en-US" sz="3200" b="1" dirty="0" smtClean="0">
                <a:solidFill>
                  <a:srgbClr val="000808"/>
                </a:solidFill>
              </a:rPr>
              <a:t>90</a:t>
            </a:r>
            <a:r>
              <a:rPr lang="zh-CN" altLang="en-US" sz="3200" b="1" dirty="0" smtClean="0">
                <a:solidFill>
                  <a:srgbClr val="000808"/>
                </a:solidFill>
              </a:rPr>
              <a:t>年来展览次数最多的一年。</a:t>
            </a:r>
            <a:r>
              <a:rPr lang="zh-CN" altLang="en-US" sz="3200" b="1" dirty="0" smtClean="0">
                <a:solidFill>
                  <a:srgbClr val="1D41D5"/>
                </a:solidFill>
                <a:sym typeface="+mn-ea"/>
              </a:rPr>
              <a:t>（中途易辙）</a:t>
            </a:r>
            <a:endParaRPr lang="zh-CN" altLang="en-US" sz="3200" dirty="0" smtClean="0">
              <a:solidFill>
                <a:srgbClr val="000808"/>
              </a:solidFill>
            </a:endParaRPr>
          </a:p>
          <a:p>
            <a:pPr>
              <a:lnSpc>
                <a:spcPts val="5240"/>
              </a:lnSpc>
              <a:spcBef>
                <a:spcPts val="0"/>
              </a:spcBef>
            </a:pPr>
            <a:r>
              <a:rPr lang="en-US" sz="3200" b="1" dirty="0" smtClean="0">
                <a:solidFill>
                  <a:srgbClr val="000808"/>
                </a:solidFill>
              </a:rPr>
              <a:t>2.</a:t>
            </a:r>
            <a:r>
              <a:rPr lang="zh-CN" altLang="en-US" sz="3200" b="1" dirty="0" smtClean="0">
                <a:solidFill>
                  <a:srgbClr val="000808"/>
                </a:solidFill>
              </a:rPr>
              <a:t>美育是我国优秀的传统文化，近年来在教育部门大力扶持下，</a:t>
            </a:r>
            <a:r>
              <a:rPr lang="zh-CN" altLang="en-US" sz="3200" b="1" dirty="0" smtClean="0">
                <a:solidFill>
                  <a:srgbClr val="FF0000"/>
                </a:solidFill>
              </a:rPr>
              <a:t>（使得）</a:t>
            </a:r>
            <a:r>
              <a:rPr lang="zh-CN" altLang="en-US" sz="3200" b="1" dirty="0" smtClean="0">
                <a:solidFill>
                  <a:srgbClr val="000808"/>
                </a:solidFill>
              </a:rPr>
              <a:t>中小学审美教育蓬勃发展，学生水平大幅提高。</a:t>
            </a:r>
            <a:r>
              <a:rPr lang="zh-CN" altLang="en-US" sz="3200" b="1" dirty="0" smtClean="0">
                <a:solidFill>
                  <a:srgbClr val="1D41D5"/>
                </a:solidFill>
              </a:rPr>
              <a:t>（成分残缺）</a:t>
            </a:r>
            <a:endParaRPr lang="zh-CN" altLang="en-US" sz="3200" dirty="0" smtClean="0">
              <a:solidFill>
                <a:srgbClr val="000808"/>
              </a:solidFill>
            </a:endParaRPr>
          </a:p>
          <a:p>
            <a:pPr>
              <a:lnSpc>
                <a:spcPts val="5240"/>
              </a:lnSpc>
              <a:spcBef>
                <a:spcPts val="0"/>
              </a:spcBef>
            </a:pPr>
            <a:r>
              <a:rPr lang="en-US" sz="3200" b="1" dirty="0" smtClean="0">
                <a:solidFill>
                  <a:srgbClr val="000808"/>
                </a:solidFill>
              </a:rPr>
              <a:t>3.</a:t>
            </a:r>
            <a:r>
              <a:rPr lang="zh-CN" altLang="en-US" sz="3200" b="1" dirty="0" smtClean="0">
                <a:solidFill>
                  <a:srgbClr val="000808"/>
                </a:solidFill>
              </a:rPr>
              <a:t>这家公司虽然待遇一般，发展前景却非常好，许多同学都投了简历，但最后公司只</a:t>
            </a:r>
            <a:r>
              <a:rPr lang="zh-CN" altLang="en-US" sz="3200" b="1" dirty="0" smtClean="0">
                <a:solidFill>
                  <a:srgbClr val="FF0000"/>
                </a:solidFill>
              </a:rPr>
              <a:t>录取</a:t>
            </a:r>
            <a:r>
              <a:rPr lang="zh-CN" altLang="en-US" sz="3200" b="1" dirty="0" smtClean="0">
                <a:solidFill>
                  <a:srgbClr val="000808"/>
                </a:solidFill>
              </a:rPr>
              <a:t>了我们学校推荐的两个</a:t>
            </a:r>
            <a:r>
              <a:rPr lang="zh-CN" altLang="en-US" sz="3200" b="1" dirty="0" smtClean="0">
                <a:solidFill>
                  <a:srgbClr val="FF0000"/>
                </a:solidFill>
              </a:rPr>
              <a:t>名额</a:t>
            </a:r>
            <a:r>
              <a:rPr lang="zh-CN" altLang="en-US" sz="3200" b="1" dirty="0" smtClean="0">
                <a:solidFill>
                  <a:srgbClr val="000808"/>
                </a:solidFill>
              </a:rPr>
              <a:t>。</a:t>
            </a:r>
            <a:r>
              <a:rPr lang="zh-CN" altLang="en-US" sz="3200" b="1" dirty="0" smtClean="0">
                <a:solidFill>
                  <a:srgbClr val="1D41D5"/>
                </a:solidFill>
              </a:rPr>
              <a:t>（搭配不当）</a:t>
            </a:r>
            <a:endParaRPr lang="zh-CN" altLang="en-US" sz="3200" dirty="0" smtClean="0">
              <a:solidFill>
                <a:srgbClr val="000808"/>
              </a:solidFill>
            </a:endParaRPr>
          </a:p>
          <a:p>
            <a:endParaRPr lang="zh-CN" altLang="en-US" sz="3200" b="1" dirty="0" smtClean="0">
              <a:solidFill>
                <a:srgbClr val="000808"/>
              </a:solidFill>
            </a:endParaRPr>
          </a:p>
          <a:p>
            <a:endParaRPr lang="zh-CN" altLang="en-US" sz="3200" b="1" dirty="0">
              <a:solidFill>
                <a:srgbClr val="00080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34818"/>
          <p:cNvSpPr>
            <a:spLocks noGrp="1" noRot="1"/>
          </p:cNvSpPr>
          <p:nvPr>
            <p:ph type="body" idx="1"/>
          </p:nvPr>
        </p:nvSpPr>
        <p:spPr>
          <a:xfrm>
            <a:off x="179388" y="0"/>
            <a:ext cx="8540750" cy="5227638"/>
          </a:xfrm>
        </p:spPr>
        <p:txBody>
          <a:bodyPr anchor="t"/>
          <a:lstStyle/>
          <a:p>
            <a:r>
              <a:rPr lang="zh-CN" altLang="en-US" sz="3200" b="1" dirty="0" smtClean="0">
                <a:solidFill>
                  <a:srgbClr val="000808"/>
                </a:solidFill>
              </a:rPr>
              <a:t>五、默写</a:t>
            </a:r>
            <a:endParaRPr lang="zh-CN" altLang="en-US" sz="3200" dirty="0" smtClean="0">
              <a:solidFill>
                <a:srgbClr val="000808"/>
              </a:solidFill>
            </a:endParaRPr>
          </a:p>
          <a:p>
            <a:r>
              <a:rPr lang="en-US" sz="3200" b="1" dirty="0" smtClean="0">
                <a:solidFill>
                  <a:srgbClr val="000808"/>
                </a:solidFill>
              </a:rPr>
              <a:t>1.</a:t>
            </a:r>
            <a:r>
              <a:rPr lang="zh-CN" altLang="en-US" sz="3200" b="1" dirty="0" smtClean="0">
                <a:solidFill>
                  <a:srgbClr val="000808"/>
                </a:solidFill>
              </a:rPr>
              <a:t>臣密言：臣以险衅，</a:t>
            </a:r>
            <a:r>
              <a:rPr lang="zh-CN" altLang="en-US" sz="3200" b="1" dirty="0" smtClean="0">
                <a:solidFill>
                  <a:srgbClr val="FF0000"/>
                </a:solidFill>
              </a:rPr>
              <a:t>夙遭闵凶</a:t>
            </a:r>
            <a:r>
              <a:rPr lang="zh-CN" altLang="en-US" sz="3200" b="1" dirty="0" smtClean="0">
                <a:solidFill>
                  <a:srgbClr val="000808"/>
                </a:solidFill>
              </a:rPr>
              <a:t>。</a:t>
            </a:r>
            <a:endParaRPr lang="zh-CN" altLang="en-US" sz="3200" dirty="0" smtClean="0">
              <a:solidFill>
                <a:srgbClr val="000808"/>
              </a:solidFill>
            </a:endParaRPr>
          </a:p>
          <a:p>
            <a:r>
              <a:rPr lang="en-US" sz="3200" b="1" dirty="0" smtClean="0">
                <a:solidFill>
                  <a:srgbClr val="000808"/>
                </a:solidFill>
              </a:rPr>
              <a:t>2.</a:t>
            </a:r>
            <a:r>
              <a:rPr lang="zh-CN" altLang="en-US" sz="3200" b="1" dirty="0" smtClean="0">
                <a:solidFill>
                  <a:srgbClr val="000808"/>
                </a:solidFill>
              </a:rPr>
              <a:t>臣少多疾病，九岁不行，</a:t>
            </a:r>
            <a:r>
              <a:rPr lang="zh-CN" altLang="en-US" sz="3200" b="1" dirty="0" smtClean="0">
                <a:solidFill>
                  <a:srgbClr val="FF0000"/>
                </a:solidFill>
              </a:rPr>
              <a:t>零丁孤苦</a:t>
            </a:r>
            <a:r>
              <a:rPr lang="zh-CN" altLang="en-US" sz="3200" b="1" dirty="0" smtClean="0">
                <a:solidFill>
                  <a:srgbClr val="000808"/>
                </a:solidFill>
              </a:rPr>
              <a:t>，至于成立。</a:t>
            </a:r>
            <a:endParaRPr lang="zh-CN" altLang="en-US" sz="3200" dirty="0" smtClean="0">
              <a:solidFill>
                <a:srgbClr val="000808"/>
              </a:solidFill>
            </a:endParaRPr>
          </a:p>
          <a:p>
            <a:r>
              <a:rPr lang="en-US" sz="3200" b="1" dirty="0" smtClean="0">
                <a:solidFill>
                  <a:srgbClr val="000808"/>
                </a:solidFill>
              </a:rPr>
              <a:t>3.</a:t>
            </a:r>
            <a:r>
              <a:rPr lang="zh-CN" altLang="en-US" sz="3200" b="1" dirty="0" smtClean="0">
                <a:solidFill>
                  <a:srgbClr val="000808"/>
                </a:solidFill>
              </a:rPr>
              <a:t>既无叔伯，</a:t>
            </a:r>
            <a:r>
              <a:rPr lang="zh-CN" altLang="en-US" sz="3200" b="1" dirty="0" smtClean="0">
                <a:solidFill>
                  <a:srgbClr val="FF0000"/>
                </a:solidFill>
              </a:rPr>
              <a:t>终鲜兄弟</a:t>
            </a:r>
            <a:r>
              <a:rPr lang="zh-CN" altLang="en-US" sz="3200" b="1" dirty="0" smtClean="0">
                <a:solidFill>
                  <a:srgbClr val="000808"/>
                </a:solidFill>
              </a:rPr>
              <a:t>，</a:t>
            </a:r>
            <a:r>
              <a:rPr lang="zh-CN" altLang="en-US" sz="3200" b="1" dirty="0" smtClean="0">
                <a:solidFill>
                  <a:srgbClr val="FF0000"/>
                </a:solidFill>
              </a:rPr>
              <a:t>门衰祚薄</a:t>
            </a:r>
            <a:r>
              <a:rPr lang="zh-CN" altLang="en-US" sz="3200" b="1" dirty="0" smtClean="0">
                <a:solidFill>
                  <a:srgbClr val="000808"/>
                </a:solidFill>
              </a:rPr>
              <a:t>，晚有儿息。</a:t>
            </a:r>
            <a:endParaRPr lang="zh-CN" altLang="en-US" sz="3200" dirty="0" smtClean="0">
              <a:solidFill>
                <a:srgbClr val="000808"/>
              </a:solidFill>
            </a:endParaRPr>
          </a:p>
          <a:p>
            <a:r>
              <a:rPr lang="en-US" sz="3200" b="1" dirty="0" smtClean="0">
                <a:solidFill>
                  <a:srgbClr val="000808"/>
                </a:solidFill>
              </a:rPr>
              <a:t>4.</a:t>
            </a:r>
            <a:r>
              <a:rPr lang="zh-CN" altLang="en-US" sz="3200" b="1" dirty="0" smtClean="0">
                <a:solidFill>
                  <a:srgbClr val="000808"/>
                </a:solidFill>
              </a:rPr>
              <a:t>外无期功强近之亲，</a:t>
            </a:r>
            <a:r>
              <a:rPr lang="zh-CN" altLang="en-US" sz="3200" b="1" dirty="0" smtClean="0">
                <a:solidFill>
                  <a:srgbClr val="FF0000"/>
                </a:solidFill>
              </a:rPr>
              <a:t>内无应门五尺之僮</a:t>
            </a:r>
            <a:r>
              <a:rPr lang="zh-CN" altLang="en-US" sz="3200" b="1" dirty="0" smtClean="0">
                <a:solidFill>
                  <a:srgbClr val="000808"/>
                </a:solidFill>
              </a:rPr>
              <a:t>，</a:t>
            </a:r>
            <a:r>
              <a:rPr lang="zh-CN" altLang="en-US" sz="3200" b="1" dirty="0" smtClean="0">
                <a:solidFill>
                  <a:srgbClr val="FF0000"/>
                </a:solidFill>
              </a:rPr>
              <a:t>茕茕孑立</a:t>
            </a:r>
            <a:r>
              <a:rPr lang="zh-CN" altLang="en-US" sz="3200" b="1" dirty="0" smtClean="0">
                <a:solidFill>
                  <a:srgbClr val="000808"/>
                </a:solidFill>
              </a:rPr>
              <a:t>，形影相吊。</a:t>
            </a:r>
            <a:endParaRPr lang="zh-CN" altLang="en-US" sz="3200" dirty="0" smtClean="0">
              <a:solidFill>
                <a:srgbClr val="000808"/>
              </a:solidFill>
            </a:endParaRPr>
          </a:p>
          <a:p>
            <a:r>
              <a:rPr lang="en-US" sz="3200" b="1" dirty="0" smtClean="0">
                <a:solidFill>
                  <a:srgbClr val="000808"/>
                </a:solidFill>
              </a:rPr>
              <a:t>5.</a:t>
            </a:r>
            <a:r>
              <a:rPr lang="zh-CN" altLang="en-US" sz="3200" b="1" dirty="0" smtClean="0">
                <a:solidFill>
                  <a:srgbClr val="FF0000"/>
                </a:solidFill>
              </a:rPr>
              <a:t>猥以微贱</a:t>
            </a:r>
            <a:r>
              <a:rPr lang="zh-CN" altLang="en-US" sz="3200" b="1" dirty="0" smtClean="0">
                <a:solidFill>
                  <a:srgbClr val="000808"/>
                </a:solidFill>
              </a:rPr>
              <a:t>，当侍东宫，</a:t>
            </a:r>
            <a:r>
              <a:rPr lang="zh-CN" altLang="en-US" sz="3200" b="1" dirty="0" smtClean="0">
                <a:solidFill>
                  <a:srgbClr val="FF0000"/>
                </a:solidFill>
              </a:rPr>
              <a:t>非臣陨首所能上报</a:t>
            </a:r>
            <a:r>
              <a:rPr lang="zh-CN" altLang="en-US" sz="3200" b="1" dirty="0" smtClean="0">
                <a:solidFill>
                  <a:srgbClr val="000808"/>
                </a:solidFill>
              </a:rPr>
              <a:t>。</a:t>
            </a:r>
            <a:endParaRPr lang="zh-CN" altLang="en-US" sz="3200" dirty="0" smtClean="0">
              <a:solidFill>
                <a:srgbClr val="000808"/>
              </a:solidFill>
            </a:endParaRPr>
          </a:p>
          <a:p>
            <a:r>
              <a:rPr lang="en-US" sz="3200" b="1" dirty="0" smtClean="0">
                <a:solidFill>
                  <a:srgbClr val="000808"/>
                </a:solidFill>
              </a:rPr>
              <a:t>6.</a:t>
            </a:r>
            <a:r>
              <a:rPr lang="zh-CN" altLang="en-US" sz="3200" b="1" dirty="0" smtClean="0">
                <a:solidFill>
                  <a:srgbClr val="000808"/>
                </a:solidFill>
              </a:rPr>
              <a:t>诏书切峻，</a:t>
            </a:r>
            <a:r>
              <a:rPr lang="zh-CN" altLang="en-US" sz="3200" b="1" dirty="0" smtClean="0">
                <a:solidFill>
                  <a:srgbClr val="FF0000"/>
                </a:solidFill>
              </a:rPr>
              <a:t>责臣逋慢</a:t>
            </a:r>
            <a:r>
              <a:rPr lang="zh-CN" altLang="en-US" sz="3200" b="1" dirty="0" smtClean="0">
                <a:solidFill>
                  <a:srgbClr val="000808"/>
                </a:solidFill>
              </a:rPr>
              <a:t>。郡县逼迫，催臣上道；州司临门，</a:t>
            </a:r>
            <a:r>
              <a:rPr lang="zh-CN" altLang="en-US" sz="3200" b="1" dirty="0" smtClean="0">
                <a:solidFill>
                  <a:srgbClr val="FF0000"/>
                </a:solidFill>
              </a:rPr>
              <a:t>急于星火</a:t>
            </a:r>
            <a:r>
              <a:rPr lang="zh-CN" altLang="en-US" sz="3200" b="1" dirty="0" smtClean="0">
                <a:solidFill>
                  <a:srgbClr val="000808"/>
                </a:solidFill>
              </a:rPr>
              <a:t>。臣欲奉诏奔驰，则刘病日笃；</a:t>
            </a:r>
            <a:r>
              <a:rPr lang="zh-CN" altLang="en-US" sz="3200" b="1" dirty="0" smtClean="0">
                <a:solidFill>
                  <a:srgbClr val="FF0000"/>
                </a:solidFill>
              </a:rPr>
              <a:t>欲苟顺私情</a:t>
            </a:r>
            <a:r>
              <a:rPr lang="zh-CN" altLang="en-US" sz="3200" b="1" dirty="0" smtClean="0">
                <a:solidFill>
                  <a:srgbClr val="000808"/>
                </a:solidFill>
              </a:rPr>
              <a:t>，则告诉不许：</a:t>
            </a:r>
            <a:r>
              <a:rPr lang="zh-CN" altLang="en-US" sz="3200" b="1" dirty="0" smtClean="0">
                <a:solidFill>
                  <a:srgbClr val="FF0000"/>
                </a:solidFill>
              </a:rPr>
              <a:t>臣之进退，实为狼狈。</a:t>
            </a:r>
            <a:endParaRPr lang="zh-CN" altLang="en-US" sz="3200" dirty="0">
              <a:solidFill>
                <a:srgbClr val="FF0000"/>
              </a:solidFill>
            </a:endParaRPr>
          </a:p>
        </p:txBody>
      </p:sp>
      <p:sp>
        <p:nvSpPr>
          <p:cNvPr id="45060" name="左箭头 34820">
            <a:hlinkClick r:id="rId1" action="ppaction://hlinksldjump"/>
          </p:cNvPr>
          <p:cNvSpPr/>
          <p:nvPr/>
        </p:nvSpPr>
        <p:spPr>
          <a:xfrm>
            <a:off x="7956550" y="6237288"/>
            <a:ext cx="976313" cy="485775"/>
          </a:xfrm>
          <a:prstGeom prst="leftArrow">
            <a:avLst>
              <a:gd name="adj1" fmla="val 50000"/>
              <a:gd name="adj2" fmla="val 50226"/>
            </a:avLst>
          </a:prstGeom>
          <a:solidFill>
            <a:schemeClr val="accent1"/>
          </a:solidFill>
          <a:ln w="9525" cap="flat" cmpd="sng">
            <a:solidFill>
              <a:schemeClr val="tx1"/>
            </a:solidFill>
            <a:prstDash val="solid"/>
            <a:miter/>
            <a:headEnd type="none" w="med" len="med"/>
            <a:tailEnd type="none" w="med" len="med"/>
          </a:ln>
        </p:spPr>
        <p:txBody>
          <a:bodyPr/>
          <a:lstStyle/>
          <a:p>
            <a:pPr lvl="0"/>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47955" y="187008"/>
            <a:ext cx="8996045" cy="600075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1" fontAlgn="base" latinLnBrk="0" hangingPunct="1">
              <a:lnSpc>
                <a:spcPct val="100000"/>
              </a:lnSpc>
              <a:spcBef>
                <a:spcPct val="0"/>
              </a:spcBef>
              <a:spcAft>
                <a:spcPct val="0"/>
              </a:spcAft>
              <a:buClrTx/>
              <a:buSzTx/>
              <a:buFontTx/>
              <a:buNone/>
            </a:pPr>
            <a:r>
              <a:rPr kumimoji="0" lang="zh-CN" sz="32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阅读下面的材料，根据要求写作。（</a:t>
            </a:r>
            <a:r>
              <a:rPr kumimoji="0" lang="en-US" altLang="zh-CN" sz="32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60</a:t>
            </a:r>
            <a:r>
              <a:rPr kumimoji="0" lang="zh-CN" altLang="en-US" sz="32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分）（金华</a:t>
            </a:r>
            <a:r>
              <a:rPr kumimoji="0" lang="en-US" altLang="zh-CN" sz="32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2021</a:t>
            </a:r>
            <a:r>
              <a:rPr kumimoji="0" lang="zh-CN" altLang="en-US" sz="32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届一诊作文题）</a:t>
            </a:r>
            <a:endParaRPr kumimoji="0" lang="zh-CN" altLang="en-US" sz="32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金瓯已缺总须补，</a:t>
            </a:r>
            <a:r>
              <a:rPr kumimoji="0" lang="zh-CN" altLang="en-US" sz="32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为国</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牺牲敢惜身。 </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秋瑾</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鹧鸪天</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祖国沉沦感不禁</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我毕生的</a:t>
            </a:r>
            <a:r>
              <a:rPr kumimoji="0" lang="zh-CN" altLang="en-US" sz="32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追求</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就是让所有人远离饥饿。</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袁隆平</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不需要轰轰烈烈，也不需要大起大伏，只要身边最亲近的人</a:t>
            </a:r>
            <a:r>
              <a:rPr kumimoji="0" lang="zh-CN" altLang="en-US" sz="32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每天都开心，健康快乐</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青年演员罗海琼</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要求：</a:t>
            </a:r>
            <a:r>
              <a:rPr kumimoji="0" lang="zh-CN" altLang="en-US" sz="32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围绕</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材料内容及含意，选好角度，确定立意，明确文体，自拟标题；不要套作，不得抄袭，不得少于</a:t>
            </a:r>
            <a:r>
              <a:rPr kumimoji="0" lang="en-US" altLang="zh-CN"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800</a:t>
            </a:r>
            <a:r>
              <a:rPr kumimoji="0" lang="zh-CN" altLang="en-US" sz="32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字。</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0" y="-258"/>
            <a:ext cx="9144000" cy="698652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1" fontAlgn="base" latinLnBrk="0" hangingPunct="1">
              <a:lnSpc>
                <a:spcPct val="100000"/>
              </a:lnSpc>
              <a:spcBef>
                <a:spcPct val="0"/>
              </a:spcBef>
              <a:spcAft>
                <a:spcPct val="0"/>
              </a:spcAft>
              <a:buClrTx/>
              <a:buSzTx/>
              <a:buFontTx/>
              <a:buNone/>
            </a:pPr>
            <a:r>
              <a:rPr kumimoji="0" lang="zh-CN" sz="28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我们主要谈这则命题的材料逻辑。从共同性的角度来说，我们可以提炼出诸如追求、梦想、爱、责任等关键词。我们接着去思考，这三个材料的排列顺序，有无一定的</a:t>
            </a:r>
            <a:r>
              <a:rPr kumimoji="0" lang="zh-CN" sz="28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结构寓意</a:t>
            </a:r>
            <a:r>
              <a:rPr kumimoji="0" lang="zh-CN" sz="28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？从</a:t>
            </a:r>
            <a:r>
              <a:rPr kumimoji="0" lang="zh-CN" sz="28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递进的逻辑</a:t>
            </a:r>
            <a:r>
              <a:rPr kumimoji="0" lang="zh-CN" sz="28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来分析，形成材料三、材料一、材料二的层递关系，从小家格局到家国情怀到天下苍生，可以看到关于梦想与使命的视域逐渐扩大，很自然想到儒家的“齐家治国平天下”的亲疏远近之爱。如果从一、二、三前后</a:t>
            </a:r>
            <a:r>
              <a:rPr kumimoji="0" lang="zh-CN" sz="28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因果的逻辑</a:t>
            </a:r>
            <a:r>
              <a:rPr kumimoji="0" lang="zh-CN" sz="28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来思考，正是以秋瑾为代表的革命者的觉醒呼号开启了历史的大变革，正是这样的大变革，诞生了新中国，正是新中国袁隆平等一代科技工作者对梦想的执着追求，才有了个体（罗海琼）的小康生活和整个社会的幸福；时代与梦想息息相关。</a:t>
            </a:r>
            <a:endParaRPr kumimoji="0" 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sz="28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对材料逻辑的梳理，就是整合材料的关键。</a:t>
            </a:r>
            <a:r>
              <a:rPr kumimoji="0" lang="zh-CN" sz="28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从某个角度来说，</a:t>
            </a:r>
            <a:r>
              <a:rPr kumimoji="0" lang="zh-CN" sz="28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逻辑决定了你的立意。结构隐含了命题者的价值判断。</a:t>
            </a:r>
            <a:r>
              <a:rPr kumimoji="0" lang="zh-CN" sz="28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上述这个作文题，恰当的立意如：</a:t>
            </a:r>
            <a:r>
              <a:rPr kumimoji="0" lang="zh-CN" sz="2800" b="0"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齐家、救国与爱天下；时代塑造梦想，梦想改变时代。</a:t>
            </a:r>
            <a:endParaRPr kumimoji="0" lang="zh-CN" sz="2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98425" y="346075"/>
            <a:ext cx="9045575" cy="476948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6705"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                                 </a:t>
            </a:r>
            <a:r>
              <a:rPr kumimoji="0" lang="zh-CN" sz="48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逻辑的意识</a:t>
            </a:r>
            <a:endParaRPr kumimoji="0" lang="zh-CN" sz="28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endParaRPr>
          </a:p>
          <a:p>
            <a:pPr marL="0" marR="0" lvl="0" indent="306705" algn="l"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材料的导向性是不言而喻的，不管是“结合”，还是“围绕”和“综合”，更高层次的要求，就是需要考生对材料进行理解、提炼和整合。</a:t>
            </a:r>
            <a:r>
              <a:rPr kumimoji="0" lang="zh-CN"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理解、提炼与整合的思维基础是什么？那就是逻辑。能够看到整体，能够看到组成整体的各个部分之间的联系以及这些联系所具有的含义。</a:t>
            </a:r>
            <a:endParaRPr kumimoji="0" lang="zh-CN" b="1" i="0"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命题材料的选择与组合就是命题者的逻辑，</a:t>
            </a:r>
            <a:r>
              <a:rPr kumimoji="0" lang="zh-CN"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逻辑体现的是命题者的预设作文旨意。</a:t>
            </a:r>
            <a:endParaRPr kumimoji="0" lang="zh-CN" altLang="en-US"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88900" y="447770"/>
            <a:ext cx="9144000" cy="563118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304800" algn="l" defTabSz="914400" rtl="0" eaLnBrk="1" fontAlgn="base" latinLnBrk="0" hangingPunct="1">
              <a:lnSpc>
                <a:spcPct val="100000"/>
              </a:lnSpc>
              <a:spcBef>
                <a:spcPct val="0"/>
              </a:spcBef>
              <a:spcAft>
                <a:spcPct val="0"/>
              </a:spcAft>
              <a:buClrTx/>
              <a:buSzTx/>
              <a:buFontTx/>
              <a:buNone/>
            </a:pPr>
            <a:r>
              <a:rPr kumimoji="0" lang="zh-CN" sz="36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道理其实非常明显，命题者</a:t>
            </a:r>
            <a:r>
              <a:rPr kumimoji="0" lang="zh-CN" sz="36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对于材料的选择搭配都是经过精心考虑的，</a:t>
            </a:r>
            <a:r>
              <a:rPr kumimoji="0" lang="zh-CN" sz="3600" b="1" i="0" u="none" strike="noStrike" cap="none" normalizeH="0" baseline="0" smtClean="0">
                <a:ln>
                  <a:noFill/>
                </a:ln>
                <a:solidFill>
                  <a:srgbClr val="FF0000"/>
                </a:solidFill>
                <a:effectLst/>
                <a:latin typeface="Calibri" panose="020F0502020204030204" charset="0"/>
                <a:ea typeface="宋体" panose="02010600030101010101" pitchFamily="2" charset="-122"/>
                <a:cs typeface="Times New Roman" panose="02020603050405020304" pitchFamily="18" charset="0"/>
              </a:rPr>
              <a:t>放在一起的材料，必有内在的关联，这种关联形成一种结构的蕴意和张力，指向命题的意图。</a:t>
            </a:r>
            <a:r>
              <a:rPr kumimoji="0" lang="zh-CN" sz="36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或是前因后果、或是对比对照、或是时间发展、或是空间转换、或是并列递进、或是总分相连、或是条件假设</a:t>
            </a:r>
            <a:r>
              <a:rPr kumimoji="0" lang="zh-CN" altLang="zh-CN" sz="36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r>
              <a:rPr kumimoji="0" lang="zh-CN" sz="3600" b="0"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总之，有一条隐藏的逻辑之线。草蛇灰线，伏脉其中。多则材料如是，单个材料也是这样。只有理清了这逻辑，明确了结构的含义，才能有准确的立意。</a:t>
            </a:r>
            <a:endParaRPr kumimoji="0" 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古瓶荷花">
  <a:themeElements>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
        <a:dk1>
          <a:srgbClr val="007A77"/>
        </a:dk1>
        <a:lt1>
          <a:srgbClr val="EFF6EE"/>
        </a:lt1>
        <a:dk2>
          <a:srgbClr val="0066CC"/>
        </a:dk2>
        <a:lt2>
          <a:srgbClr val="C0C0C0"/>
        </a:lt2>
        <a:accent1>
          <a:srgbClr val="E7EEE6"/>
        </a:accent1>
        <a:accent2>
          <a:srgbClr val="FF9933"/>
        </a:accent2>
        <a:accent3>
          <a:srgbClr val="F5FAF5"/>
        </a:accent3>
        <a:accent4>
          <a:srgbClr val="006866"/>
        </a:accent4>
        <a:accent5>
          <a:srgbClr val="F1F5F0"/>
        </a:accent5>
        <a:accent6>
          <a:srgbClr val="E589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B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9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
        <a:dk1>
          <a:srgbClr val="636395"/>
        </a:dk1>
        <a:lt1>
          <a:srgbClr val="FFE2C5"/>
        </a:lt1>
        <a:dk2>
          <a:srgbClr val="000000"/>
        </a:dk2>
        <a:lt2>
          <a:srgbClr val="C0C0C0"/>
        </a:lt2>
        <a:accent1>
          <a:srgbClr val="FFE1E1"/>
        </a:accent1>
        <a:accent2>
          <a:srgbClr val="FF9933"/>
        </a:accent2>
        <a:accent3>
          <a:srgbClr val="FFEEDE"/>
        </a:accent3>
        <a:accent4>
          <a:srgbClr val="545480"/>
        </a:accent4>
        <a:accent5>
          <a:srgbClr val="FFEDED"/>
        </a:accent5>
        <a:accent6>
          <a:srgbClr val="E589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
        <a:dk1>
          <a:srgbClr val="626292"/>
        </a:dk1>
        <a:lt1>
          <a:srgbClr val="CCECFF"/>
        </a:lt1>
        <a:dk2>
          <a:srgbClr val="3333CC"/>
        </a:dk2>
        <a:lt2>
          <a:srgbClr val="C0C0C0"/>
        </a:lt2>
        <a:accent1>
          <a:srgbClr val="D9F1FF"/>
        </a:accent1>
        <a:accent2>
          <a:srgbClr val="FF9900"/>
        </a:accent2>
        <a:accent3>
          <a:srgbClr val="E2F4FF"/>
        </a:accent3>
        <a:accent4>
          <a:srgbClr val="53537D"/>
        </a:accent4>
        <a:accent5>
          <a:srgbClr val="E9F7FF"/>
        </a:accent5>
        <a:accent6>
          <a:srgbClr val="E589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
        <a:dk1>
          <a:srgbClr val="0066CC"/>
        </a:dk1>
        <a:lt1>
          <a:srgbClr val="FFE1E1"/>
        </a:lt1>
        <a:dk2>
          <a:srgbClr val="006600"/>
        </a:dk2>
        <a:lt2>
          <a:srgbClr val="C0C0C0"/>
        </a:lt2>
        <a:accent1>
          <a:srgbClr val="FFFFCC"/>
        </a:accent1>
        <a:accent2>
          <a:srgbClr val="009999"/>
        </a:accent2>
        <a:accent3>
          <a:srgbClr val="FFEDED"/>
        </a:accent3>
        <a:accent4>
          <a:srgbClr val="0057AF"/>
        </a:accent4>
        <a:accent5>
          <a:srgbClr val="FFFFE2"/>
        </a:accent5>
        <a:accent6>
          <a:srgbClr val="008989"/>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
        <a:dk1>
          <a:srgbClr val="292929"/>
        </a:dk1>
        <a:lt1>
          <a:srgbClr val="DDDDDD"/>
        </a:lt1>
        <a:dk2>
          <a:srgbClr val="0066CC"/>
        </a:dk2>
        <a:lt2>
          <a:srgbClr val="B2B2B2"/>
        </a:lt2>
        <a:accent1>
          <a:srgbClr val="CACADC"/>
        </a:accent1>
        <a:accent2>
          <a:srgbClr val="FFCC00"/>
        </a:accent2>
        <a:accent3>
          <a:srgbClr val="EBEBEB"/>
        </a:accent3>
        <a:accent4>
          <a:srgbClr val="222222"/>
        </a:accent4>
        <a:accent5>
          <a:srgbClr val="E1E1EA"/>
        </a:accent5>
        <a:accent6>
          <a:srgbClr val="E5B7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1837</Words>
  <Application>WPS 演示</Application>
  <PresentationFormat>全屏显示(4:3)</PresentationFormat>
  <Paragraphs>50</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宋体</vt:lpstr>
      <vt:lpstr>Wingdings</vt:lpstr>
      <vt:lpstr>华文行楷</vt:lpstr>
      <vt:lpstr>微软雅黑</vt:lpstr>
      <vt:lpstr>Arial Unicode MS</vt:lpstr>
      <vt:lpstr>Calibri</vt:lpstr>
      <vt:lpstr>Times New Roman</vt:lpstr>
      <vt:lpstr>古瓶荷花</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2016年高考 文言文复习策略</dc:title>
  <dc:creator>微软用户</dc:creator>
  <cp:lastModifiedBy>ljg</cp:lastModifiedBy>
  <cp:revision>225</cp:revision>
  <dcterms:created xsi:type="dcterms:W3CDTF">2015-10-31T01:12:00Z</dcterms:created>
  <dcterms:modified xsi:type="dcterms:W3CDTF">2020-11-19T23:23:05Z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