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sldIdLst>
    <p:sldId id="666" r:id="rId4"/>
    <p:sldId id="632" r:id="rId5"/>
    <p:sldId id="631" r:id="rId6"/>
    <p:sldId id="832" r:id="rId7"/>
    <p:sldId id="339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0"/>
    <p:restoredTop sz="94621"/>
  </p:normalViewPr>
  <p:slideViewPr>
    <p:cSldViewPr showGuides="1">
      <p:cViewPr varScale="1">
        <p:scale>
          <a:sx n="67" d="100"/>
          <a:sy n="67" d="100"/>
        </p:scale>
        <p:origin x="-1620" y="-96"/>
      </p:cViewPr>
      <p:guideLst>
        <p:guide orient="horz" pos="2215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C5A7-0E5E-4BE4-A311-9F9C06910A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AD9A-AD29-44EA-BD05-32A96D510E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矩形 59393"/>
          <p:cNvSpPr/>
          <p:nvPr/>
        </p:nvSpPr>
        <p:spPr>
          <a:xfrm>
            <a:off x="1476375" y="2060575"/>
            <a:ext cx="57150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zh-CN" sz="6000" b="1" dirty="0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/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四</a:t>
            </a:r>
            <a:endParaRPr lang="zh-CN" altLang="zh-CN" sz="6000" b="1" dirty="0"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/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195587" name="图片 59394" descr="20051122200312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0"/>
            <a:ext cx="4140200" cy="1052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5588" name="图片 59396" descr="20051122200312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05488"/>
            <a:ext cx="4140200" cy="1052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文本占位符 160770"/>
          <p:cNvSpPr>
            <a:spLocks noGrp="1" noRot="1"/>
          </p:cNvSpPr>
          <p:nvPr>
            <p:ph type="body" idx="1"/>
          </p:nvPr>
        </p:nvSpPr>
        <p:spPr>
          <a:xfrm>
            <a:off x="81280" y="138430"/>
            <a:ext cx="9062085" cy="614807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一、字音</a:t>
            </a:r>
            <a:endParaRPr lang="zh-CN" altLang="en-US" sz="28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监生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ji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à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2.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秘鲁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ì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3.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宿将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ù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4.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笑靥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è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lang="en-US" sz="28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绦虫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ā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6.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胼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pi</a:t>
            </a:r>
            <a:r>
              <a:rPr lang="en-US" sz="28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á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胝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zh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ī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7.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脊梁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ǐ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8.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蚝油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á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9.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豇豆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ji</a:t>
            </a:r>
            <a:r>
              <a:rPr lang="en-US" altLang="zh-CN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ā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ng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逡巡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ū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11 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隽永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ju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à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12.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偈子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ì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lang="en-US" sz="28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13.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勖勉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ù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14.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唱片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pi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à</a:t>
            </a:r>
            <a:r>
              <a:rPr lang="en-US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r>
              <a:rPr 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altLang="en-US" sz="28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8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二、字形</a:t>
            </a:r>
            <a:endParaRPr lang="zh-CN" altLang="en-US" sz="28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前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仆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后继  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怦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然心动  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披沙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拣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金  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4.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卑躬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屈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膝</a:t>
            </a:r>
            <a:endParaRPr lang="zh-CN" altLang="en-US" sz="2800" b="1" dirty="0" smtClean="0">
              <a:solidFill>
                <a:srgbClr val="000808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5.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突如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其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来  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6 .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出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奇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制胜  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7.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鸦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雀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无声  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8.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人情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世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故</a:t>
            </a:r>
            <a:endParaRPr lang="zh-CN" altLang="en-US" sz="2800" b="1" dirty="0" smtClean="0">
              <a:solidFill>
                <a:srgbClr val="000808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9.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恰如其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分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10.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尚待商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榷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11.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却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之不恭</a:t>
            </a:r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12.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礼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尚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往来</a:t>
            </a:r>
            <a:endParaRPr lang="zh-CN" altLang="en-US" sz="2800" b="1" dirty="0" smtClean="0">
              <a:solidFill>
                <a:srgbClr val="000808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13.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矫</a:t>
            </a:r>
            <a:r>
              <a:rPr lang="zh-CN" altLang="en-US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揉造作  </a:t>
            </a:r>
            <a:r>
              <a:rPr lang="en-US" altLang="zh-CN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14.</a:t>
            </a:r>
            <a:r>
              <a:rPr lang="zh-CN" altLang="zh-CN" sz="2800" b="1" dirty="0" smtClean="0">
                <a:solidFill>
                  <a:srgbClr val="000808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名缰利</a:t>
            </a:r>
            <a:r>
              <a:rPr lang="zh-CN" altLang="zh-CN" sz="2800" b="1" dirty="0" smtClean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锁</a:t>
            </a:r>
            <a:endParaRPr lang="zh-CN" altLang="zh-CN" sz="2800" b="1" dirty="0" smtClean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文本占位符 159746"/>
          <p:cNvSpPr>
            <a:spLocks noGrp="1" noRot="1"/>
          </p:cNvSpPr>
          <p:nvPr>
            <p:ph type="body" idx="1"/>
          </p:nvPr>
        </p:nvSpPr>
        <p:spPr>
          <a:xfrm>
            <a:off x="179388" y="0"/>
            <a:ext cx="8964612" cy="68580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三、修改病句</a:t>
            </a:r>
            <a:endParaRPr lang="zh-CN" altLang="en-US" sz="28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为了毕业致辞，校长们也是拼了，年年挖空心思，最后就难免落入重形式不重内容，玩弄辞藻，虚伪矫情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的窠臼</a:t>
            </a:r>
            <a:r>
              <a:rPr lang="zh-CN" alt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。对此，有人认为大学校长应少玩词弄字，多抽出时间上上课。</a:t>
            </a:r>
            <a:endParaRPr lang="zh-CN" altLang="en-US" sz="2800" b="1" dirty="0" smtClean="0">
              <a:solidFill>
                <a:srgbClr val="000808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en-US" altLang="zh-CN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王者荣耀</a:t>
            </a:r>
            <a:r>
              <a:rPr lang="en-US" altLang="zh-CN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作为舆论话题，并没有因为推出防沉迷系统的“三板斧”而变得平静。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</a:t>
            </a:r>
            <a:r>
              <a:rPr lang="zh-CN" alt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游戏与孩子、游戏与健康、游戏与沉迷、游戏与教育等为中心的讨论一直在进行。</a:t>
            </a:r>
            <a:endParaRPr lang="zh-CN" altLang="en-US" sz="2800" b="1" dirty="0" smtClean="0">
              <a:solidFill>
                <a:srgbClr val="000808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</a:t>
            </a:r>
            <a:r>
              <a:rPr lang="zh-CN" altLang="en-US" sz="2800" b="1" dirty="0" smtClean="0">
                <a:solidFill>
                  <a:srgbClr val="000808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一个省的文化系统能肩负起继承当地文化传统的使命，那么这个省的文化底蕴就会得到保持，而不至于流失。 </a:t>
            </a:r>
            <a:endParaRPr lang="zh-CN" altLang="en-US" sz="2800" b="1" dirty="0">
              <a:solidFill>
                <a:srgbClr val="000808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"/>
            <a:ext cx="8643998" cy="608965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四、虚词</a:t>
            </a:r>
            <a:endParaRPr lang="zh-CN" altLang="en-US" sz="28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1.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秦以攻取之外，小则获邑，大则得城。（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六国论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连词，表并列，就，或不译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2.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此则岳阳楼之大观也。（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岳阳楼记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endParaRPr lang="zh-CN" altLang="en-US" sz="2800" b="1" dirty="0" smtClean="0">
              <a:solidFill>
                <a:srgbClr val="000808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副词，表确认和强调，是，就是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3.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北虽貌敬，实则愤怒。（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指南录后序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endParaRPr lang="zh-CN" altLang="en-US" sz="2800" b="1" dirty="0" smtClean="0">
              <a:solidFill>
                <a:srgbClr val="000808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连词，表转折，让步，却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4.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廉颇者，赵之良将也。（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廉颇蔺相如列传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endParaRPr lang="zh-CN" altLang="en-US" sz="2800" b="1" dirty="0" smtClean="0">
              <a:solidFill>
                <a:srgbClr val="000808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句末语气词，表判断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5.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然此可为智者道，难为俗人言也！（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报任安书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句末语气词，表感叹，啊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00080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占位符 38914"/>
          <p:cNvSpPr>
            <a:spLocks noGrp="1" noRot="1"/>
          </p:cNvSpPr>
          <p:nvPr>
            <p:ph type="body" idx="1"/>
          </p:nvPr>
        </p:nvSpPr>
        <p:spPr>
          <a:xfrm>
            <a:off x="0" y="0"/>
            <a:ext cx="9144000" cy="6553835"/>
          </a:xfrm>
          <a:ln>
            <a:miter/>
          </a:ln>
        </p:spPr>
        <p:txBody>
          <a:bodyPr anchor="t"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五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.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默写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古者富贵而名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摩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灭，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不可胜记，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唯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倜傥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非常之人称焉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2.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盖文王</a:t>
            </a:r>
            <a:r>
              <a:rPr lang="zh-CN" altLang="en-US" sz="2800" b="1" u="sng" dirty="0" smtClean="0">
                <a:solidFill>
                  <a:srgbClr val="000808"/>
                </a:solidFill>
              </a:rPr>
              <a:t>拘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而演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周易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；仲尼</a:t>
            </a:r>
            <a:r>
              <a:rPr lang="zh-CN" altLang="en-US" sz="2800" b="1" u="sng" dirty="0" smtClean="0">
                <a:solidFill>
                  <a:srgbClr val="000808"/>
                </a:solidFill>
              </a:rPr>
              <a:t>厄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而作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春秋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屈原放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，乃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离骚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；左丘失明，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国语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；孙子</a:t>
            </a:r>
            <a:r>
              <a:rPr lang="zh-CN" altLang="en-US" sz="2800" b="1" u="sng" dirty="0" smtClean="0">
                <a:solidFill>
                  <a:srgbClr val="000808"/>
                </a:solidFill>
              </a:rPr>
              <a:t>膑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脚，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兵法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修列；不韦迁蜀，世传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吕览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；韩非囚秦，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说难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孤愤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；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《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诗</a:t>
            </a:r>
            <a:r>
              <a:rPr lang="en-US" altLang="zh-CN" sz="2800" b="1" dirty="0" smtClean="0">
                <a:solidFill>
                  <a:srgbClr val="000808"/>
                </a:solidFill>
              </a:rPr>
              <a:t>》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三百篇，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底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圣贤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发愤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之所为作也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。此人皆意有所郁结，不得通其道，故</a:t>
            </a:r>
            <a:r>
              <a:rPr lang="zh-CN" altLang="en-US" sz="2800" b="1" u="sng" dirty="0" smtClean="0">
                <a:solidFill>
                  <a:srgbClr val="000808"/>
                </a:solidFill>
              </a:rPr>
              <a:t>述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往事，思来者。乃如左丘无目，孙子断足，终不可用，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退论书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策以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舒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其愤，思垂空文以自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3.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仆窃不逊，近自托于无能之辞，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网罗天下放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失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旧闻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，考之行事，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其成败兴坏之理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4.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亦欲以究天人之际，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通古今之变，成一家之言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。</a:t>
            </a:r>
            <a:endParaRPr lang="zh-CN" altLang="en-US" sz="2800" dirty="0" smtClean="0">
              <a:solidFill>
                <a:srgbClr val="000808"/>
              </a:solidFill>
            </a:endParaRPr>
          </a:p>
          <a:p>
            <a:r>
              <a:rPr lang="en-US" sz="2800" b="1" dirty="0" smtClean="0">
                <a:solidFill>
                  <a:srgbClr val="000808"/>
                </a:solidFill>
              </a:rPr>
              <a:t>5.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仆诚以著此书，藏之名山，传之其人，通邑大都，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则仆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偿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前辱之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责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，虽万被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戮</a:t>
            </a:r>
            <a:r>
              <a:rPr lang="zh-CN" altLang="en-US" sz="2800" b="1" dirty="0" smtClean="0">
                <a:solidFill>
                  <a:srgbClr val="000808"/>
                </a:solidFill>
              </a:rPr>
              <a:t>，岂有悔哉</a:t>
            </a:r>
            <a:r>
              <a:rPr lang="zh-CN" altLang="en-US" sz="2800" dirty="0" smtClean="0">
                <a:solidFill>
                  <a:srgbClr val="000808"/>
                </a:solidFill>
              </a:rPr>
              <a:t>？</a:t>
            </a:r>
            <a:endParaRPr lang="zh-CN" altLang="en-US" sz="2800" dirty="0">
              <a:solidFill>
                <a:srgbClr val="00080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946</Words>
  <Application>WPS 演示</Application>
  <PresentationFormat>全屏显示(4:3)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华文行楷</vt:lpstr>
      <vt:lpstr>黑体</vt:lpstr>
      <vt:lpstr>微软雅黑</vt:lpstr>
      <vt:lpstr>方正粗黑宋简体</vt:lpstr>
      <vt:lpstr>Arial Unicode MS</vt:lpstr>
      <vt:lpstr>Calibri</vt:lpstr>
      <vt:lpstr>古瓶荷花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2016年高考 文言文复习策略</dc:title>
  <dc:creator>微软用户</dc:creator>
  <cp:lastModifiedBy>ljg</cp:lastModifiedBy>
  <cp:revision>221</cp:revision>
  <dcterms:created xsi:type="dcterms:W3CDTF">2015-10-31T01:12:00Z</dcterms:created>
  <dcterms:modified xsi:type="dcterms:W3CDTF">2020-12-22T13:03:05Z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