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9" r:id="rId4"/>
    <p:sldId id="256" r:id="rId5"/>
    <p:sldId id="257" r:id="rId6"/>
    <p:sldId id="273" r:id="rId7"/>
    <p:sldId id="274" r:id="rId8"/>
    <p:sldId id="296" r:id="rId9"/>
    <p:sldId id="297" r:id="rId10"/>
    <p:sldId id="275" r:id="rId11"/>
    <p:sldId id="258" r:id="rId12"/>
    <p:sldId id="259" r:id="rId13"/>
    <p:sldId id="260" r:id="rId14"/>
    <p:sldId id="280" r:id="rId15"/>
    <p:sldId id="276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58DE4-6459-496B-B5E6-185A760A58B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81091-4223-4BFE-9488-D936549DD9C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F953-9D5A-4974-BAC1-C5D8DF2F21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C3EF-12AA-4FA5-B567-479AF83A5E5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81EF-6D1C-4A92-8961-A0C08790BA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749FA-1082-4DEA-8CB2-40C20150A7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5BC9-815E-4FEA-B226-C9983476768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0FB47-8FFD-4589-B424-B674B355764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421C1-71C7-4691-8747-B64ABA84EF5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D4C89-8682-48E8-B6D6-530FCEE891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BFA5B-24A5-4B0F-9638-9104295808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B59E-EFD8-42A7-86C9-7F79E1C3230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9E09-9F58-4727-9687-4906B63A78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4FF4E-C7E6-4C46-8D4F-0571DCB7AD1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F3A1E-6281-4DCA-828F-6FA29696A96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74315-87EC-426A-A14B-DD90C0A7FA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15CB-77B6-4EB5-B51A-A4D7E790F4B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CE83-4426-498E-AB7E-C1AACEDDE51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E551-CB8D-4B9B-9CF2-598D0372C9C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93F7B-4515-4D4F-9C9E-6EC7CE7C54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7698-BCC1-4DDE-8844-C0BF0ED104C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F1AD-35B4-41D7-B106-A6A6A25D13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ct val="0"/>
              </a:spcBef>
              <a:spcAft>
                <a:spcPct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515889-3640-4CB7-AAB3-D56EE45149F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ct val="0"/>
              </a:spcBef>
              <a:spcAft>
                <a:spcPct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A411E3-51F7-499A-8276-3F5F12E4E6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smtClean="0">
                <a:solidFill>
                  <a:srgbClr val="FF0000"/>
                </a:solidFill>
              </a:rPr>
              <a:t>       “</a:t>
            </a:r>
            <a:r>
              <a:rPr lang="zh-CN" altLang="en-US" b="1">
                <a:solidFill>
                  <a:srgbClr val="FF0000"/>
                </a:solidFill>
              </a:rPr>
              <a:t>文</a:t>
            </a:r>
            <a:r>
              <a:rPr lang="zh-CN" altLang="en-US" b="1" smtClean="0">
                <a:solidFill>
                  <a:srgbClr val="FF0000"/>
                </a:solidFill>
              </a:rPr>
              <a:t>章</a:t>
            </a:r>
            <a:r>
              <a:rPr lang="zh-CN" altLang="en-US" b="1">
                <a:solidFill>
                  <a:srgbClr val="FF0000"/>
                </a:solidFill>
              </a:rPr>
              <a:t>合为时而著，歌诗合为事而</a:t>
            </a:r>
            <a:r>
              <a:rPr lang="zh-CN" altLang="en-US" b="1" smtClean="0">
                <a:solidFill>
                  <a:srgbClr val="FF0000"/>
                </a:solidFill>
              </a:rPr>
              <a:t>作。”</a:t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                                 ——</a:t>
            </a:r>
            <a:r>
              <a:rPr lang="zh-CN" altLang="en-US" b="1" smtClean="0">
                <a:solidFill>
                  <a:srgbClr val="FF0000"/>
                </a:solidFill>
              </a:rPr>
              <a:t>唐</a:t>
            </a:r>
            <a:r>
              <a:rPr lang="en-US" altLang="zh-CN" b="1" smtClean="0">
                <a:solidFill>
                  <a:srgbClr val="FF0000"/>
                </a:solidFill>
              </a:rPr>
              <a:t>·</a:t>
            </a:r>
            <a:r>
              <a:rPr lang="zh-CN" altLang="en-US" b="1" smtClean="0">
                <a:solidFill>
                  <a:srgbClr val="FF0000"/>
                </a:solidFill>
              </a:rPr>
              <a:t>白居易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247015"/>
            <a:ext cx="8955405" cy="5763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示例：</a:t>
            </a:r>
            <a:endParaRPr lang="en-US" altLang="zh-CN" sz="400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48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4800" b="1" smtClean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4800" b="1" smtClean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国人热衷于“抢”，是因为社会的飞速发展，人们生活节奏不断加快</a:t>
            </a:r>
            <a:r>
              <a:rPr lang="zh-CN" altLang="en-US" sz="4800" b="1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，资源短缺，也</a:t>
            </a:r>
            <a:r>
              <a:rPr lang="zh-CN" altLang="en-US" sz="4800" b="1" smtClean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是因为从众心理，缺少理性的判断，更是因为民族性格中规则意识的缺乏，人们漠视基本法规与社会秩序。</a:t>
            </a:r>
            <a:endParaRPr lang="zh-CN" altLang="en-US" sz="4800" b="1" smtClean="0">
              <a:solidFill>
                <a:srgbClr val="1D41D5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</a:rPr>
              <a:t>那么你如何看待“抢”的行为？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" y="1225550"/>
            <a:ext cx="9322435" cy="5633085"/>
          </a:xfrm>
        </p:spPr>
        <p:txBody>
          <a:bodyPr>
            <a:normAutofit fontScale="82500"/>
          </a:bodyPr>
          <a:lstStyle/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4400" b="1" smtClean="0"/>
              <a:t>   </a:t>
            </a:r>
            <a:r>
              <a:rPr lang="zh-CN" altLang="en-US" sz="4400" b="1" smtClean="0"/>
              <a:t>    请再次审视自己的理由，看看自己表述的重心是肯定的还是否定“抢”的行为，将理由的重心放在“然而”的后面，适当调整顺序，体现出</a:t>
            </a:r>
            <a:r>
              <a:rPr lang="zh-CN" altLang="en-US" sz="4400" b="1" smtClean="0">
                <a:solidFill>
                  <a:srgbClr val="FF0000"/>
                </a:solidFill>
              </a:rPr>
              <a:t>思辨性</a:t>
            </a:r>
            <a:r>
              <a:rPr lang="zh-CN" altLang="en-US" sz="4400" b="1" smtClean="0"/>
              <a:t>。</a:t>
            </a:r>
            <a:endParaRPr lang="en-US" altLang="zh-CN" sz="4400" b="1" smtClean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4400" b="1" smtClean="0">
                <a:solidFill>
                  <a:srgbClr val="FF0000"/>
                </a:solidFill>
              </a:rPr>
              <a:t>   </a:t>
            </a:r>
            <a:r>
              <a:rPr lang="zh-CN" altLang="en-US" sz="4400" b="1" smtClean="0">
                <a:solidFill>
                  <a:srgbClr val="FF0000"/>
                </a:solidFill>
              </a:rPr>
              <a:t>   诚然，</a:t>
            </a:r>
            <a:r>
              <a:rPr lang="zh-CN" altLang="en-US" sz="4400" b="1" u="sng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4400" b="1" smtClean="0">
                <a:solidFill>
                  <a:srgbClr val="FF0000"/>
                </a:solidFill>
              </a:rPr>
              <a:t>，使国人热衷于“抢”，然而，我们面对“抢”，</a:t>
            </a:r>
            <a:r>
              <a:rPr lang="zh-CN" altLang="en-US" sz="4400" b="1" u="sng" smtClean="0">
                <a:solidFill>
                  <a:srgbClr val="FF0000"/>
                </a:solidFill>
              </a:rPr>
              <a:t>                  </a:t>
            </a:r>
            <a:r>
              <a:rPr lang="zh-CN" altLang="en-US" sz="4400" b="1" smtClean="0">
                <a:solidFill>
                  <a:srgbClr val="FF0000"/>
                </a:solidFill>
              </a:rPr>
              <a:t>。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351155"/>
            <a:ext cx="8804275" cy="56597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示例：</a:t>
            </a:r>
            <a:endParaRPr lang="en-US" altLang="zh-CN" sz="4800" b="1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sz="40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sz="4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诚然，</a:t>
            </a:r>
            <a:r>
              <a:rPr lang="zh-CN" altLang="en-US" sz="4800" b="1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社会飞速发展，人们生活节奏不断加快</a:t>
            </a:r>
            <a:r>
              <a:rPr lang="zh-CN" altLang="en-US" sz="4800" b="1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，资源短缺</a:t>
            </a:r>
            <a:r>
              <a:rPr lang="zh-CN" altLang="en-US" sz="4800" b="1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4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使国人</a:t>
            </a:r>
            <a:r>
              <a:rPr lang="zh-CN" altLang="en-US" sz="4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热衷于</a:t>
            </a:r>
            <a:r>
              <a:rPr lang="zh-CN" altLang="en-US" sz="48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“抢”，然而，我们面对“抢”，</a:t>
            </a:r>
            <a:r>
              <a:rPr lang="zh-CN" altLang="en-US" sz="4800" b="1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要避免从众心理，多一些理性判断和规则意识，尊重基本法规与社会秩序。</a:t>
            </a:r>
            <a:endParaRPr lang="zh-CN" altLang="en-US" sz="4800" b="1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ln w="2857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4800" smtClean="0">
                <a:solidFill>
                  <a:srgbClr val="FF0000"/>
                </a:solidFill>
              </a:rPr>
              <a:t>   </a:t>
            </a:r>
            <a:r>
              <a:rPr lang="zh-CN" altLang="en-US" sz="5400" smtClean="0">
                <a:solidFill>
                  <a:srgbClr val="FF0000"/>
                </a:solidFill>
              </a:rPr>
              <a:t>推究原因的要领</a:t>
            </a:r>
            <a:endParaRPr lang="zh-CN" altLang="en-US" sz="540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650" y="16287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smtClean="0"/>
              <a:t>     </a:t>
            </a:r>
            <a:r>
              <a:rPr lang="zh-CN" altLang="en-US" sz="480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一、确定对象</a:t>
            </a:r>
            <a:r>
              <a:rPr lang="en-US" altLang="zh-CN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多角度</a:t>
            </a:r>
            <a:endParaRPr lang="en-US" altLang="zh-CN" sz="4800" b="1" smtClean="0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二、权衡比较</a:t>
            </a:r>
            <a:r>
              <a:rPr lang="en-US" altLang="zh-CN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辨主次</a:t>
            </a:r>
            <a:endParaRPr lang="en-US" altLang="zh-CN" sz="4800" b="1" smtClean="0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三、层层探因</a:t>
            </a:r>
            <a:r>
              <a:rPr lang="en-US" altLang="zh-CN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800" b="1" smtClean="0">
                <a:solidFill>
                  <a:srgbClr val="1D41D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挖本质</a:t>
            </a:r>
            <a:endParaRPr lang="zh-CN" altLang="en-US" sz="4800" b="1" smtClean="0">
              <a:solidFill>
                <a:srgbClr val="1D41D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br>
              <a:rPr lang="en-US" altLang="zh-CN" sz="6000" b="1" smtClean="0">
                <a:solidFill>
                  <a:srgbClr val="FF0000"/>
                </a:solidFill>
              </a:rPr>
            </a:br>
            <a:r>
              <a:rPr lang="zh-CN" altLang="en-US" sz="6000" b="1" smtClean="0">
                <a:solidFill>
                  <a:srgbClr val="FF0000"/>
                </a:solidFill>
              </a:rPr>
              <a:t>推究原因</a:t>
            </a:r>
            <a:r>
              <a:rPr lang="en-US" altLang="zh-CN" sz="6000" b="1" smtClean="0">
                <a:solidFill>
                  <a:srgbClr val="FF0000"/>
                </a:solidFill>
              </a:rPr>
              <a:t>·</a:t>
            </a:r>
            <a:r>
              <a:rPr lang="zh-CN" altLang="en-US" sz="6000" b="1" smtClean="0">
                <a:solidFill>
                  <a:srgbClr val="FF0000"/>
                </a:solidFill>
              </a:rPr>
              <a:t>点亮论述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4104456" cy="5445224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img1.ph.126.net/IFVA7NPH44fVlvKsldIroA==/304387039824921850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1464116"/>
            <a:ext cx="53054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4.so.qhmsg.com/bdr/_240_/t01ae47213092fe593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908720"/>
            <a:ext cx="590465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" y="53975"/>
            <a:ext cx="9050020" cy="680466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8f4d8627e7144d02838d59dbdf3be37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7525" y="-15240"/>
            <a:ext cx="5221605" cy="68446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25" y="635"/>
            <a:ext cx="8910955" cy="662749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d9e37a16e2394426a71a828a91b237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45085"/>
            <a:ext cx="8839200" cy="6833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altLang="zh-CN" sz="4000" b="1" smtClean="0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000" b="1" smtClean="0">
                <a:solidFill>
                  <a:srgbClr val="FF0000"/>
                </a:solidFill>
              </a:rPr>
              <a:t>         </a:t>
            </a:r>
            <a:r>
              <a:rPr lang="zh-CN" altLang="en-US" sz="4000" b="1" smtClean="0"/>
              <a:t>你是如何看待“抢”这一现象的？请你联系自己的生活实际与感受，写一篇论述类的文章。</a:t>
            </a:r>
            <a:endParaRPr lang="en-US" altLang="zh-CN" sz="4000" b="1"/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b="1" smtClean="0">
              <a:solidFill>
                <a:srgbClr val="FF0000"/>
              </a:solidFill>
            </a:endParaRPr>
          </a:p>
          <a:p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-33655"/>
            <a:ext cx="9036685" cy="6898640"/>
          </a:xfrm>
        </p:spPr>
        <p:txBody>
          <a:bodyPr>
            <a:normAutofit/>
          </a:bodyPr>
          <a:lstStyle/>
          <a:p>
            <a:endParaRPr lang="en-US" altLang="zh-CN" sz="4000" b="1" smtClean="0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4000" b="1" smtClean="0">
                <a:solidFill>
                  <a:srgbClr val="FF0000"/>
                </a:solidFill>
              </a:rPr>
              <a:t>国人热衷于“抢”的原因是什么？</a:t>
            </a:r>
            <a:endParaRPr lang="en-US" altLang="zh-CN" sz="4000" b="1" smtClean="0">
              <a:solidFill>
                <a:srgbClr val="FF0000"/>
              </a:solidFill>
            </a:endParaRPr>
          </a:p>
          <a:p>
            <a:endParaRPr lang="en-US" altLang="zh-CN" sz="4000" b="1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4000" b="1"/>
              <a:t>国人热衷于</a:t>
            </a:r>
            <a:r>
              <a:rPr lang="zh-CN" altLang="en-US" sz="4000" b="1" smtClean="0"/>
              <a:t>“抢”，是因为</a:t>
            </a:r>
            <a:r>
              <a:rPr lang="zh-CN" altLang="en-US" sz="4000" b="1" u="sng" smtClean="0"/>
              <a:t>                 </a:t>
            </a:r>
            <a:r>
              <a:rPr lang="zh-CN" altLang="en-US" sz="4000" b="1" smtClean="0"/>
              <a:t> ，也是因为</a:t>
            </a:r>
            <a:r>
              <a:rPr lang="zh-CN" altLang="en-US" sz="4000" b="1" u="sng" smtClean="0"/>
              <a:t>                            </a:t>
            </a:r>
            <a:r>
              <a:rPr lang="en-US" altLang="zh-CN" sz="4000" b="1" u="sng" smtClean="0"/>
              <a:t>            </a:t>
            </a:r>
            <a:r>
              <a:rPr lang="zh-CN" altLang="en-US" sz="4000" b="1" u="sng" smtClean="0"/>
              <a:t> </a:t>
            </a:r>
            <a:r>
              <a:rPr lang="zh-CN" altLang="en-US" sz="4000" b="1" smtClean="0"/>
              <a:t>，</a:t>
            </a:r>
            <a:endParaRPr lang="zh-CN" altLang="en-US" sz="4000" b="1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4000" b="1" smtClean="0"/>
              <a:t> 更是因为</a:t>
            </a:r>
            <a:r>
              <a:rPr lang="en-US" altLang="zh-CN" sz="4000" b="1" u="sng"/>
              <a:t> </a:t>
            </a:r>
            <a:r>
              <a:rPr lang="en-US" altLang="zh-CN" sz="4000" b="1" u="sng" smtClean="0"/>
              <a:t>                                       </a:t>
            </a:r>
            <a:r>
              <a:rPr lang="zh-CN" altLang="en-US" sz="4000" b="1" smtClean="0"/>
              <a:t>。</a:t>
            </a:r>
            <a:r>
              <a:rPr lang="en-US" altLang="zh-CN" sz="4000" b="1" u="sng" smtClean="0"/>
              <a:t>                              </a:t>
            </a:r>
            <a:endParaRPr lang="en-US" altLang="zh-CN" sz="4000" b="1" smtClean="0"/>
          </a:p>
          <a:p>
            <a:endParaRPr lang="en-US" altLang="zh-CN" sz="4000" b="1" smtClean="0">
              <a:solidFill>
                <a:srgbClr val="FF0000"/>
              </a:solidFill>
            </a:endParaRPr>
          </a:p>
          <a:p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10620,&quot;width&quot;:6890}"/>
</p:tagLst>
</file>

<file path=ppt/tags/tag2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隶书</vt:lpstr>
      <vt:lpstr>楷体</vt:lpstr>
      <vt:lpstr>微软雅黑</vt:lpstr>
      <vt:lpstr>Arial Unicode MS</vt:lpstr>
      <vt:lpstr>Office 主题</vt:lpstr>
      <vt:lpstr>1_Office 主题</vt:lpstr>
      <vt:lpstr>       “文章合为时而著，歌诗合为事而作。”                                   ——唐·白居易</vt:lpstr>
      <vt:lpstr> 推究原因·点亮论述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那么你如何看待“抢”的行为？</vt:lpstr>
      <vt:lpstr>PowerPoint 演示文稿</vt:lpstr>
      <vt:lpstr>   推究原因的要领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阿国</cp:lastModifiedBy>
  <cp:revision>6</cp:revision>
  <cp:lastPrinted>2021-03-23T17:13:00Z</cp:lastPrinted>
  <dcterms:created xsi:type="dcterms:W3CDTF">2021-03-23T17:13:00Z</dcterms:created>
  <dcterms:modified xsi:type="dcterms:W3CDTF">2021-03-29T23:15:46Z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7AB7E6B0B84F4D4DB5EF6079C62CEE17</vt:lpwstr>
  </property>
  <property fmtid="{D5CDD505-2E9C-101B-9397-08002B2CF9AE}" pid="7" name="KSOProductBuildVer">
    <vt:lpwstr>2052-11.1.0.10446</vt:lpwstr>
  </property>
</Properties>
</file>