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88" r:id="rId3"/>
    <p:sldId id="405" r:id="rId4"/>
    <p:sldId id="407" r:id="rId5"/>
    <p:sldId id="290" r:id="rId6"/>
    <p:sldId id="408" r:id="rId7"/>
    <p:sldId id="409" r:id="rId8"/>
    <p:sldId id="291" r:id="rId9"/>
    <p:sldId id="410" r:id="rId10"/>
    <p:sldId id="376" r:id="rId11"/>
    <p:sldId id="364" r:id="rId12"/>
    <p:sldId id="411" r:id="rId13"/>
    <p:sldId id="365" r:id="rId14"/>
    <p:sldId id="366" r:id="rId15"/>
    <p:sldId id="414" r:id="rId16"/>
    <p:sldId id="377" r:id="rId17"/>
    <p:sldId id="378" r:id="rId18"/>
    <p:sldId id="295" r:id="rId19"/>
    <p:sldId id="392" r:id="rId20"/>
    <p:sldId id="402" r:id="rId21"/>
    <p:sldId id="368" r:id="rId22"/>
    <p:sldId id="417" r:id="rId23"/>
    <p:sldId id="369" r:id="rId24"/>
    <p:sldId id="418" r:id="rId25"/>
    <p:sldId id="419" r:id="rId26"/>
    <p:sldId id="393" r:id="rId27"/>
    <p:sldId id="394" r:id="rId28"/>
    <p:sldId id="421" r:id="rId29"/>
    <p:sldId id="395" r:id="rId30"/>
    <p:sldId id="423" r:id="rId31"/>
    <p:sldId id="340" r:id="rId32"/>
    <p:sldId id="342" r:id="rId33"/>
    <p:sldId id="344" r:id="rId34"/>
    <p:sldId id="345" r:id="rId35"/>
    <p:sldId id="347" r:id="rId36"/>
    <p:sldId id="426" r:id="rId37"/>
    <p:sldId id="433" r:id="rId38"/>
    <p:sldId id="434" r:id="rId39"/>
    <p:sldId id="435" r:id="rId40"/>
  </p:sldIdLst>
  <p:sldSz cx="23762970" cy="13322300"/>
  <p:notesSz cx="6858000" cy="9144000"/>
  <p:defaultTextStyle>
    <a:defPPr>
      <a:defRPr lang="zh-CN"/>
    </a:defPPr>
    <a:lvl1pPr algn="l" defTabSz="2117725" rtl="0" fontAlgn="base">
      <a:spcBef>
        <a:spcPct val="0"/>
      </a:spcBef>
      <a:spcAft>
        <a:spcPct val="0"/>
      </a:spcAft>
      <a:defRPr sz="4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1059180" indent="-601980" algn="l" defTabSz="2117725" rtl="0" fontAlgn="base">
      <a:spcBef>
        <a:spcPct val="0"/>
      </a:spcBef>
      <a:spcAft>
        <a:spcPct val="0"/>
      </a:spcAft>
      <a:defRPr sz="4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2117725" indent="-1203325" algn="l" defTabSz="2117725" rtl="0" fontAlgn="base">
      <a:spcBef>
        <a:spcPct val="0"/>
      </a:spcBef>
      <a:spcAft>
        <a:spcPct val="0"/>
      </a:spcAft>
      <a:defRPr sz="4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3178175" indent="-1806575" algn="l" defTabSz="2117725" rtl="0" fontAlgn="base">
      <a:spcBef>
        <a:spcPct val="0"/>
      </a:spcBef>
      <a:spcAft>
        <a:spcPct val="0"/>
      </a:spcAft>
      <a:defRPr sz="4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4237355" indent="-2408555" algn="l" defTabSz="2117725" rtl="0" fontAlgn="base">
      <a:spcBef>
        <a:spcPct val="0"/>
      </a:spcBef>
      <a:spcAft>
        <a:spcPct val="0"/>
      </a:spcAft>
      <a:defRPr sz="4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4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4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4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4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013766"/>
    <a:srgbClr val="2BA6E1"/>
    <a:srgbClr val="014E08"/>
    <a:srgbClr val="1DAA39"/>
    <a:srgbClr val="007062"/>
    <a:srgbClr val="15999D"/>
    <a:srgbClr val="233162"/>
    <a:srgbClr val="0196B6"/>
    <a:srgbClr val="274A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660"/>
  </p:normalViewPr>
  <p:slideViewPr>
    <p:cSldViewPr>
      <p:cViewPr>
        <p:scale>
          <a:sx n="50" d="100"/>
          <a:sy n="50" d="100"/>
        </p:scale>
        <p:origin x="-1002" y="-330"/>
      </p:cViewPr>
      <p:guideLst>
        <p:guide orient="horz" pos="4151"/>
        <p:guide pos="745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255D1F0-0559-45E3-AA3F-653AFB4BCBF4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71475" y="685800"/>
            <a:ext cx="611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9E6B5E2-414F-4B9B-AAB9-9B87664B65D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117725" rtl="0" eaLnBrk="0" fontAlgn="base" hangingPunct="0">
        <a:spcBef>
          <a:spcPct val="0"/>
        </a:spcBef>
        <a:spcAft>
          <a:spcPct val="0"/>
        </a:spcAft>
        <a:defRPr sz="10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117725" rtl="0" eaLnBrk="0" fontAlgn="base" hangingPunct="0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2117725" rtl="0" eaLnBrk="0" fontAlgn="base" hangingPunct="0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2117725" rtl="0" eaLnBrk="0" fontAlgn="base" hangingPunct="0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2117725" rtl="0" eaLnBrk="0" fontAlgn="base" hangingPunct="0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2117725" rtl="0" fontAlgn="base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2117725" rtl="0" fontAlgn="base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2117725" rtl="0" fontAlgn="base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2117725" rtl="0" fontAlgn="base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793750" indent="-793750" algn="l" defTabSz="2117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0850" indent="-662305" algn="l" defTabSz="2117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47950" indent="-528955" algn="l" defTabSz="2117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08400" indent="-528955" algn="l" defTabSz="2117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67580" indent="-528955" algn="l" defTabSz="2117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27395" indent="-529590" algn="l" defTabSz="21189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887210" indent="-529590" algn="l" defTabSz="21189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47025" indent="-529590" algn="l" defTabSz="21189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06205" indent="-529590" algn="l" defTabSz="21189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59815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18995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78810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37990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297805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57620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16800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476615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jpe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jpe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jpe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jpe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jpe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jpeg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jpe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jpe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0.jpeg"/><Relationship Id="rId3" Type="http://schemas.openxmlformats.org/officeDocument/2006/relationships/image" Target="../media/image29.jpeg"/><Relationship Id="rId2" Type="http://schemas.openxmlformats.org/officeDocument/2006/relationships/image" Target="../media/image31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7.jpeg"/><Relationship Id="rId1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8.jpe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5.png"/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6.jpe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jpe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jpe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8078" y="1273328"/>
            <a:ext cx="521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BA6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选考题型突破</a:t>
            </a:r>
            <a:endParaRPr lang="zh-CN" altLang="en-US" sz="4400" b="1" dirty="0">
              <a:solidFill>
                <a:srgbClr val="2BA6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09644" y="2114777"/>
            <a:ext cx="21081023" cy="1110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题型</a:t>
            </a:r>
            <a:r>
              <a:rPr lang="en-US" altLang="zh-CN" sz="5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5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　带电粒子在组合场中的运动</a:t>
            </a:r>
            <a:endParaRPr lang="zh-CN" altLang="zh-CN" sz="5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385798" y="4140870"/>
                <a:ext cx="20720982" cy="65296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[2016·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浙江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月选考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] 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如图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12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所示为离子探测装置示意图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区域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Ⅰ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、区域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Ⅱ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长均为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L=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10 m,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高均为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H=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06 m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区域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Ⅰ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可加方向竖直向下、电场强度为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的匀强电场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;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区域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Ⅱ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可加方向垂直纸面向里、磁感应强度为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的匀强磁场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区域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Ⅱ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的右端紧贴着可探测带电粒子位置的竖直屏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质子束沿两板正中间以速度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v=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0×</a:t>
                </a: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10</a:t>
                </a:r>
                <a:r>
                  <a:rPr lang="en-US" altLang="zh-CN" sz="44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m/s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水平射入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质子比荷近似为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44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4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altLang="zh-CN" sz="4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0×10</a:t>
                </a:r>
                <a:r>
                  <a:rPr lang="en-US" altLang="zh-CN" sz="44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8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C/kg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忽略边界效应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不计重力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endParaRPr lang="zh-CN" altLang="zh-CN" sz="800" dirty="0">
                  <a:solidFill>
                    <a:srgbClr val="000000"/>
                  </a:solidFill>
                  <a:effectLst/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798" y="4140870"/>
                <a:ext cx="20720982" cy="6529673"/>
              </a:xfrm>
              <a:prstGeom prst="rect">
                <a:avLst/>
              </a:prstGeom>
              <a:blipFill rotWithShape="1">
                <a:blip r:embed="rId1"/>
                <a:stretch>
                  <a:fillRect l="-1177" r="-824" b="-1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16" name="组合 15"/>
          <p:cNvGrpSpPr/>
          <p:nvPr/>
        </p:nvGrpSpPr>
        <p:grpSpPr>
          <a:xfrm>
            <a:off x="1446948" y="2902929"/>
            <a:ext cx="9786624" cy="1165934"/>
            <a:chOff x="1224460" y="2909904"/>
            <a:chExt cx="9786624" cy="1165934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4460" y="3191988"/>
              <a:ext cx="9786624" cy="883850"/>
            </a:xfrm>
            <a:prstGeom prst="rect">
              <a:avLst/>
            </a:prstGeom>
          </p:spPr>
        </p:pic>
        <p:sp>
          <p:nvSpPr>
            <p:cNvPr id="20" name="TextBox 16"/>
            <p:cNvSpPr txBox="1"/>
            <p:nvPr/>
          </p:nvSpPr>
          <p:spPr>
            <a:xfrm>
              <a:off x="1296468" y="2909904"/>
              <a:ext cx="7920880" cy="1110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5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5000" b="1" kern="0" spc="-11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真 题 再 现</a:t>
              </a:r>
              <a:endParaRPr lang="en-US" altLang="zh-CN" sz="5000" kern="0" spc="-11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gkt23.eps" descr="id:2147495856;FounderCES"/>
          <p:cNvPicPr/>
          <p:nvPr/>
        </p:nvPicPr>
        <p:blipFill>
          <a:blip r:embed="rId3"/>
          <a:stretch>
            <a:fillRect/>
          </a:stretch>
        </p:blipFill>
        <p:spPr>
          <a:xfrm>
            <a:off x="15554052" y="7562051"/>
            <a:ext cx="6192688" cy="3347571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7227577" y="10621590"/>
            <a:ext cx="1782859" cy="988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en-US" altLang="zh-CN" sz="4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zh-CN" sz="8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8078" y="1273328"/>
            <a:ext cx="521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BA6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选考题型突破</a:t>
            </a:r>
            <a:endParaRPr lang="zh-CN" altLang="en-US" sz="4400" b="1" dirty="0">
              <a:solidFill>
                <a:srgbClr val="2BA6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85798" y="3564806"/>
            <a:ext cx="20912718" cy="6881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如图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所示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在直角坐标系</a:t>
            </a:r>
            <a:r>
              <a:rPr lang="en-US" altLang="zh-CN" sz="50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xOy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OA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轴的夹角为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45°,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OA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的右侧有一沿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轴正方向的匀强电场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电场强度为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OA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的左侧区域有垂直于纸面向里的匀强磁场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磁感应强度为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轴正半轴上的</a:t>
            </a:r>
            <a:endParaRPr lang="en-US" altLang="zh-CN" sz="5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某点由静止释放一个质量为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、带电荷量为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endParaRPr lang="en-US" altLang="zh-CN" sz="500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且不计重力的带电粒子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粒子将向左运动进入</a:t>
            </a:r>
            <a:endParaRPr lang="en-US" altLang="zh-CN" sz="5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磁场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zh-CN" sz="95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46948" y="2340670"/>
            <a:ext cx="9786624" cy="1165934"/>
            <a:chOff x="1224460" y="2347645"/>
            <a:chExt cx="9786624" cy="1165934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4460" y="2629729"/>
              <a:ext cx="9786624" cy="883850"/>
            </a:xfrm>
            <a:prstGeom prst="rect">
              <a:avLst/>
            </a:prstGeom>
          </p:spPr>
        </p:pic>
        <p:sp>
          <p:nvSpPr>
            <p:cNvPr id="20" name="TextBox 16"/>
            <p:cNvSpPr txBox="1"/>
            <p:nvPr/>
          </p:nvSpPr>
          <p:spPr>
            <a:xfrm>
              <a:off x="1296468" y="2347645"/>
              <a:ext cx="7920880" cy="1110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5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5000" b="1" kern="0" spc="-11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 拟 精 选</a:t>
              </a:r>
              <a:endParaRPr lang="en-US" altLang="zh-CN" sz="5000" kern="0" spc="-11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21XKZT-1526.EPS" descr="id:2147495891;FounderCES"/>
          <p:cNvPicPr/>
          <p:nvPr/>
        </p:nvPicPr>
        <p:blipFill>
          <a:blip r:embed="rId2"/>
          <a:stretch>
            <a:fillRect/>
          </a:stretch>
        </p:blipFill>
        <p:spPr>
          <a:xfrm>
            <a:off x="14833972" y="5986582"/>
            <a:ext cx="6984776" cy="463500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7094416" y="10784921"/>
            <a:ext cx="1782859" cy="988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en-US" altLang="zh-CN" sz="4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zh-CN" sz="8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40484" y="8564507"/>
            <a:ext cx="20792988" cy="2849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385798" y="2155594"/>
            <a:ext cx="20912718" cy="5502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若释放点的横坐标为</a:t>
            </a:r>
            <a:r>
              <a:rPr lang="en-US" altLang="zh-CN" sz="4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4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4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48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4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0),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则粒子进入磁场后经过</a:t>
            </a:r>
            <a:r>
              <a:rPr lang="en-US" altLang="zh-CN" sz="4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轴时的纵坐标为多少</a:t>
            </a: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?</a:t>
            </a:r>
            <a:endParaRPr lang="zh-CN" altLang="zh-CN" sz="48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若上述粒子在返回电场后</a:t>
            </a: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经过</a:t>
            </a:r>
            <a:r>
              <a:rPr lang="en-US" altLang="zh-CN" sz="4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轴前没有进入磁场</a:t>
            </a: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endParaRPr lang="en-US" altLang="zh-CN" sz="4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则粒子从释放到又经过</a:t>
            </a:r>
            <a:r>
              <a:rPr lang="en-US" altLang="zh-CN" sz="4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轴需多长时间</a:t>
            </a: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?</a:t>
            </a:r>
            <a:endParaRPr lang="zh-CN" altLang="zh-CN" sz="48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若粒子在</a:t>
            </a:r>
            <a:r>
              <a:rPr lang="en-US" altLang="zh-CN" sz="4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轴上的</a:t>
            </a:r>
            <a:r>
              <a:rPr lang="en-US" altLang="zh-CN" sz="4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点释放后</a:t>
            </a: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粒子在进、出磁场</a:t>
            </a:r>
            <a:endParaRPr lang="en-US" altLang="zh-CN" sz="4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一次后又返回到</a:t>
            </a:r>
            <a:r>
              <a:rPr lang="en-US" altLang="zh-CN" sz="4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点</a:t>
            </a: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r>
              <a:rPr lang="en-US" altLang="zh-CN" sz="4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点的横坐标是多少</a:t>
            </a:r>
            <a:r>
              <a:rPr lang="en-US" altLang="zh-CN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?</a:t>
            </a:r>
            <a:endParaRPr lang="zh-CN" altLang="zh-CN" sz="48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3" name="21XKZT-1526.EPS" descr="id:2147495891;FounderCES"/>
          <p:cNvPicPr/>
          <p:nvPr/>
        </p:nvPicPr>
        <p:blipFill>
          <a:blip r:embed="rId2"/>
          <a:stretch>
            <a:fillRect/>
          </a:stretch>
        </p:blipFill>
        <p:spPr>
          <a:xfrm>
            <a:off x="15914092" y="3276774"/>
            <a:ext cx="6192688" cy="410938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7426260" y="7453238"/>
            <a:ext cx="1782859" cy="988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en-US" altLang="zh-CN" sz="4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zh-CN" sz="8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12494" y="2268662"/>
            <a:ext cx="20810312" cy="8280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21XKZT-1526.EPS" descr="id:2147495891;FounderCES"/>
          <p:cNvPicPr/>
          <p:nvPr/>
        </p:nvPicPr>
        <p:blipFill>
          <a:blip r:embed="rId2"/>
          <a:stretch>
            <a:fillRect/>
          </a:stretch>
        </p:blipFill>
        <p:spPr>
          <a:xfrm>
            <a:off x="14882909" y="2700710"/>
            <a:ext cx="6984776" cy="463500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507497" y="7652986"/>
            <a:ext cx="1782859" cy="988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en-US" altLang="zh-CN" sz="4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zh-CN" sz="8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8078" y="1273328"/>
            <a:ext cx="521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BA6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选考题型突破</a:t>
            </a:r>
            <a:endParaRPr lang="zh-CN" altLang="en-US" sz="4400" b="1" dirty="0">
              <a:solidFill>
                <a:srgbClr val="2BA6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485148" y="2124646"/>
                <a:ext cx="20621632" cy="98346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46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[2020·</a:t>
                </a:r>
                <a:r>
                  <a:rPr lang="zh-CN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杭州二中模拟</a:t>
                </a:r>
                <a:r>
                  <a:rPr lang="en-US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] </a:t>
                </a:r>
                <a:r>
                  <a:rPr lang="zh-CN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如图</a:t>
                </a:r>
                <a:r>
                  <a:rPr lang="en-US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12</a:t>
                </a:r>
                <a:r>
                  <a:rPr lang="en-US" altLang="zh-CN" sz="46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</a:t>
                </a:r>
                <a:r>
                  <a:rPr lang="en-US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甲所示</a:t>
                </a:r>
                <a:r>
                  <a:rPr lang="en-US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足够大平行板</a:t>
                </a:r>
                <a:r>
                  <a:rPr lang="en-US" altLang="zh-CN" sz="46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MN</a:t>
                </a:r>
                <a:r>
                  <a:rPr lang="zh-CN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46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PQ</a:t>
                </a:r>
                <a:r>
                  <a:rPr lang="zh-CN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水平放置</a:t>
                </a:r>
                <a:r>
                  <a:rPr lang="en-US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46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MN</a:t>
                </a:r>
                <a:r>
                  <a:rPr lang="zh-CN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板上方空间存在叠加的匀强磁场和匀强电场</a:t>
                </a:r>
                <a:r>
                  <a:rPr lang="en-US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磁场方向垂直纸面向里</a:t>
                </a:r>
                <a:r>
                  <a:rPr lang="en-US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磁感应强度大小为</a:t>
                </a:r>
                <a:r>
                  <a:rPr lang="en-US" altLang="zh-CN" sz="46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46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电场方向与水平方向成</a:t>
                </a:r>
                <a:r>
                  <a:rPr lang="en-US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30°</a:t>
                </a:r>
                <a:r>
                  <a:rPr lang="zh-CN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角斜向左上方</a:t>
                </a:r>
                <a:r>
                  <a:rPr lang="en-US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图中未画出</a:t>
                </a:r>
                <a:r>
                  <a:rPr lang="en-US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),</a:t>
                </a:r>
                <a:r>
                  <a:rPr lang="zh-CN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电场强度大小</a:t>
                </a:r>
                <a:r>
                  <a:rPr lang="en-US" altLang="zh-CN" sz="46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46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sz="46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46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4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𝑚𝑔</m:t>
                        </m:r>
                      </m:num>
                      <m:den>
                        <m:r>
                          <a:rPr lang="en-US" altLang="zh-CN" sz="4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US" altLang="zh-CN" sz="46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有一质量为</a:t>
                </a:r>
                <a:r>
                  <a:rPr lang="en-US" altLang="zh-CN" sz="46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、电荷量为</a:t>
                </a:r>
                <a:r>
                  <a:rPr lang="en-US" altLang="zh-CN" sz="46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q</a:t>
                </a:r>
                <a:r>
                  <a:rPr lang="zh-CN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的带正电小球</a:t>
                </a:r>
                <a:r>
                  <a:rPr lang="en-US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在该电磁场中沿直线运动</a:t>
                </a:r>
                <a:r>
                  <a:rPr lang="en-US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并能通过</a:t>
                </a:r>
                <a:r>
                  <a:rPr lang="en-US" altLang="zh-CN" sz="46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MN</a:t>
                </a:r>
                <a:r>
                  <a:rPr lang="zh-CN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板上的小孔进入平行板间</a:t>
                </a:r>
                <a:r>
                  <a:rPr lang="en-US" altLang="zh-CN" sz="46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小球通过小孔时记为</a:t>
                </a:r>
                <a:r>
                  <a:rPr lang="en-US" altLang="zh-CN" sz="46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t=</a:t>
                </a:r>
                <a:r>
                  <a:rPr lang="en-US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时刻</a:t>
                </a:r>
                <a:r>
                  <a:rPr lang="en-US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给两板间加上如图乙所示的电场和磁场</a:t>
                </a:r>
                <a:r>
                  <a:rPr lang="en-US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电场强度大小为</a:t>
                </a:r>
                <a:r>
                  <a:rPr lang="en-US" altLang="zh-CN" sz="46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46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方向竖直向上</a:t>
                </a:r>
                <a:r>
                  <a:rPr lang="en-US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;</a:t>
                </a:r>
                <a:r>
                  <a:rPr lang="zh-CN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磁感应强度大小为</a:t>
                </a:r>
                <a:r>
                  <a:rPr lang="en-US" altLang="zh-CN" sz="46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46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方向垂直纸面向外</a:t>
                </a:r>
                <a:r>
                  <a:rPr lang="en-US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重力加速度为</a:t>
                </a:r>
                <a:r>
                  <a:rPr lang="en-US" altLang="zh-CN" sz="46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g.</a:t>
                </a:r>
                <a:r>
                  <a:rPr lang="en-US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坐标系中</a:t>
                </a:r>
                <a:r>
                  <a:rPr lang="en-US" altLang="zh-CN" sz="46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46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46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46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4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4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zh-CN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46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46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46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46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4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4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altLang="zh-CN" sz="46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46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4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4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4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π</m:t>
                        </m:r>
                      </m:den>
                    </m:f>
                  </m:oMath>
                </a14:m>
                <a:r>
                  <a:rPr lang="zh-CN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46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46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46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46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4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13</m:t>
                        </m:r>
                      </m:num>
                      <m:den>
                        <m:r>
                          <a:rPr lang="en-US" altLang="zh-CN" sz="4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altLang="zh-CN" sz="46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46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4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4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4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π</m:t>
                        </m:r>
                      </m:den>
                    </m:f>
                  </m:oMath>
                </a14:m>
                <a:r>
                  <a:rPr lang="zh-CN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46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46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sz="46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46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4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13</m:t>
                        </m:r>
                      </m:num>
                      <m:den>
                        <m:r>
                          <a:rPr lang="en-US" altLang="zh-CN" sz="4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altLang="zh-CN" sz="46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46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4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4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π</m:t>
                        </m:r>
                      </m:den>
                    </m:f>
                  </m:oMath>
                </a14:m>
                <a:r>
                  <a:rPr lang="zh-CN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46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46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</a:t>
                </a:r>
                <a:r>
                  <a:rPr lang="en-US" altLang="zh-CN" sz="46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46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4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25</m:t>
                        </m:r>
                      </m:num>
                      <m:den>
                        <m:r>
                          <a:rPr lang="en-US" altLang="zh-CN" sz="4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altLang="zh-CN" sz="46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46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4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4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π</m:t>
                        </m:r>
                      </m:den>
                    </m:f>
                  </m:oMath>
                </a14:m>
                <a:r>
                  <a:rPr lang="en-US" altLang="zh-CN" sz="4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……)</a:t>
                </a:r>
                <a:endParaRPr lang="zh-CN" altLang="zh-CN" sz="4600" dirty="0">
                  <a:solidFill>
                    <a:srgbClr val="000000"/>
                  </a:solidFill>
                  <a:effectLst/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148" y="2124646"/>
                <a:ext cx="20621632" cy="9834680"/>
              </a:xfrm>
              <a:prstGeom prst="rect">
                <a:avLst/>
              </a:prstGeom>
              <a:blipFill rotWithShape="1">
                <a:blip r:embed="rId1"/>
                <a:stretch>
                  <a:fillRect l="-1271" r="-1271" b="-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40484" y="6661151"/>
            <a:ext cx="11161240" cy="4178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8078" y="1273328"/>
            <a:ext cx="521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BA6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选考题型突破</a:t>
            </a:r>
            <a:endParaRPr lang="zh-CN" altLang="en-US" sz="4400" b="1" dirty="0">
              <a:solidFill>
                <a:srgbClr val="2BA6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85148" y="2124646"/>
            <a:ext cx="20621632" cy="4394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48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zh-CN" altLang="zh-CN" sz="48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求小球刚进入平行板时的速度</a:t>
            </a:r>
            <a:r>
              <a:rPr lang="en-US" altLang="zh-CN" sz="48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4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48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的大小</a:t>
            </a:r>
            <a:r>
              <a:rPr lang="en-US" altLang="zh-CN" sz="48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zh-CN" sz="900" dirty="0">
              <a:solidFill>
                <a:srgbClr val="000000"/>
              </a:solidFill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48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zh-CN" altLang="zh-CN" sz="48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</a:t>
            </a:r>
            <a:r>
              <a:rPr lang="en-US" altLang="zh-CN" sz="48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4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48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时刻小球的速度</a:t>
            </a:r>
            <a:r>
              <a:rPr lang="en-US" altLang="zh-CN" sz="48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4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48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的大小</a:t>
            </a:r>
            <a:r>
              <a:rPr lang="en-US" altLang="zh-CN" sz="48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zh-CN" sz="900" dirty="0">
              <a:solidFill>
                <a:srgbClr val="000000"/>
              </a:solidFill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48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zh-CN" altLang="zh-CN" sz="48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若小球经历加速后</a:t>
            </a:r>
            <a:r>
              <a:rPr lang="en-US" altLang="zh-CN" sz="48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48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运动轨迹能与</a:t>
            </a:r>
            <a:r>
              <a:rPr lang="en-US" altLang="zh-CN" sz="48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PQ</a:t>
            </a:r>
            <a:r>
              <a:rPr lang="zh-CN" altLang="zh-CN" sz="48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板</a:t>
            </a:r>
            <a:endParaRPr lang="en-US" altLang="zh-CN" sz="48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48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相切</a:t>
            </a:r>
            <a:r>
              <a:rPr lang="en-US" altLang="zh-CN" sz="48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48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试分析平行板间距离</a:t>
            </a:r>
            <a:r>
              <a:rPr lang="en-US" altLang="zh-CN" sz="48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zh-CN" sz="48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满足的条件</a:t>
            </a:r>
            <a:r>
              <a:rPr lang="en-US" altLang="zh-CN" sz="48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zh-CN" sz="900" dirty="0">
              <a:solidFill>
                <a:srgbClr val="000000"/>
              </a:solidFill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2" name="202CBT-7.EPS" descr="id:2147495898;FounderCES"/>
          <p:cNvPicPr/>
          <p:nvPr/>
        </p:nvPicPr>
        <p:blipFill>
          <a:blip r:embed="rId2"/>
          <a:stretch>
            <a:fillRect/>
          </a:stretch>
        </p:blipFill>
        <p:spPr>
          <a:xfrm>
            <a:off x="13537828" y="2196654"/>
            <a:ext cx="4464496" cy="5475746"/>
          </a:xfrm>
          <a:prstGeom prst="rect">
            <a:avLst/>
          </a:prstGeom>
        </p:spPr>
      </p:pic>
      <p:pic>
        <p:nvPicPr>
          <p:cNvPr id="4" name="202CBT-8.EPS" descr="id:2147495905;FounderCES"/>
          <p:cNvPicPr/>
          <p:nvPr/>
        </p:nvPicPr>
        <p:blipFill>
          <a:blip r:embed="rId3"/>
          <a:stretch>
            <a:fillRect/>
          </a:stretch>
        </p:blipFill>
        <p:spPr>
          <a:xfrm>
            <a:off x="18237411" y="2196654"/>
            <a:ext cx="3941377" cy="5640479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6922204" y="8015742"/>
            <a:ext cx="1782859" cy="988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en-US" altLang="zh-CN" sz="4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zh-CN" sz="8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12494" y="2268662"/>
            <a:ext cx="20810312" cy="8280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202CBT-9.EPS" descr="id:2147487795;FounderCES"/>
          <p:cNvPicPr/>
          <p:nvPr/>
        </p:nvPicPr>
        <p:blipFill>
          <a:blip r:embed="rId2"/>
          <a:stretch>
            <a:fillRect/>
          </a:stretch>
        </p:blipFill>
        <p:spPr>
          <a:xfrm>
            <a:off x="16778188" y="3800213"/>
            <a:ext cx="5091941" cy="6245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8078" y="1273328"/>
            <a:ext cx="521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BA6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选考题型突破</a:t>
            </a:r>
            <a:endParaRPr lang="zh-CN" altLang="en-US" sz="4400" b="1" dirty="0">
              <a:solidFill>
                <a:srgbClr val="2BA6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09644" y="2114777"/>
            <a:ext cx="21081023" cy="1110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题型</a:t>
            </a:r>
            <a:r>
              <a:rPr lang="en-US" altLang="zh-CN" sz="5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5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　带电粒子在叠加场中的运动</a:t>
            </a:r>
            <a:endParaRPr lang="zh-CN" altLang="zh-CN" sz="5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1134" y="3996854"/>
            <a:ext cx="20909661" cy="8035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5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5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如图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en-US" altLang="zh-CN" sz="50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所示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空间某区域存在匀强电场和匀强磁场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电场方向竖直向上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与纸面平行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</a:t>
            </a:r>
            <a:r>
              <a:rPr lang="zh-CN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磁场方向垂直于纸面向里</a:t>
            </a:r>
            <a:r>
              <a:rPr lang="en-US" altLang="zh-CN" sz="50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三个带正电的微粒</a:t>
            </a:r>
            <a:r>
              <a:rPr lang="en-US" altLang="zh-CN" sz="50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50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50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电荷量相等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质量分别为</a:t>
            </a:r>
            <a:r>
              <a:rPr lang="en-US" altLang="zh-CN" sz="50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50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50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50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50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50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50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已知在该区域内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50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在纸面内做匀速圆周运动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50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在纸面内向右做匀速直线运动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50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在纸面内向左做匀速</a:t>
            </a:r>
            <a:endParaRPr lang="en-US" altLang="zh-CN" sz="5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直线运动</a:t>
            </a:r>
            <a:r>
              <a:rPr lang="en-US" altLang="zh-CN" sz="50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下列选项正确的是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zh-CN" sz="50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　　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5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.m</a:t>
            </a:r>
            <a:r>
              <a:rPr lang="en-US" altLang="zh-CN" sz="5000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&gt;m</a:t>
            </a:r>
            <a:r>
              <a:rPr lang="en-US" altLang="zh-CN" sz="5000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&gt;m</a:t>
            </a:r>
            <a:r>
              <a:rPr lang="en-US" altLang="zh-CN" sz="5000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 </a:t>
            </a:r>
            <a:r>
              <a:rPr lang="en-US" altLang="zh-CN" sz="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50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.m</a:t>
            </a:r>
            <a:r>
              <a:rPr lang="en-US" altLang="zh-CN" sz="5000" i="1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&gt;m</a:t>
            </a:r>
            <a:r>
              <a:rPr lang="en-US" altLang="zh-CN" sz="5000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&gt;m</a:t>
            </a:r>
            <a:r>
              <a:rPr lang="en-US" altLang="zh-CN" sz="5000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zh-CN" sz="50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.m</a:t>
            </a:r>
            <a:r>
              <a:rPr lang="en-US" altLang="zh-CN" sz="5000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&gt;m</a:t>
            </a:r>
            <a:r>
              <a:rPr lang="en-US" altLang="zh-CN" sz="5000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&gt;m</a:t>
            </a:r>
            <a:r>
              <a:rPr lang="en-US" altLang="zh-CN" sz="5000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 D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.m</a:t>
            </a:r>
            <a:r>
              <a:rPr lang="en-US" altLang="zh-CN" sz="5000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&gt;m</a:t>
            </a:r>
            <a:r>
              <a:rPr lang="en-US" altLang="zh-CN" sz="5000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&gt;m</a:t>
            </a:r>
            <a:r>
              <a:rPr lang="en-US" altLang="zh-CN" sz="5000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zh-CN" sz="5000" dirty="0">
              <a:solidFill>
                <a:srgbClr val="000000"/>
              </a:solidFill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440484" y="2909905"/>
            <a:ext cx="9865097" cy="1173020"/>
            <a:chOff x="1224459" y="2909905"/>
            <a:chExt cx="9865097" cy="1173020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4459" y="3191988"/>
              <a:ext cx="9865097" cy="89093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296468" y="2909905"/>
              <a:ext cx="7920880" cy="1110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5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5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典</a:t>
              </a:r>
              <a:r>
                <a:rPr lang="zh-CN" altLang="en-US" sz="5000" b="1" kern="0" spc="-11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例 精 析</a:t>
              </a:r>
              <a:endParaRPr lang="en-US" altLang="zh-CN" sz="5000" kern="0" spc="-11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7QGW1-1.EPS" descr="id:2147495926;FounderCES"/>
          <p:cNvPicPr/>
          <p:nvPr/>
        </p:nvPicPr>
        <p:blipFill>
          <a:blip r:embed="rId2"/>
          <a:stretch>
            <a:fillRect/>
          </a:stretch>
        </p:blipFill>
        <p:spPr>
          <a:xfrm>
            <a:off x="15698068" y="7669262"/>
            <a:ext cx="6050541" cy="2920201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7498268" y="10784921"/>
            <a:ext cx="1782859" cy="988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en-US" altLang="zh-CN" sz="4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zh-CN" sz="8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577388" y="8895720"/>
            <a:ext cx="61376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000" dirty="0">
                <a:solidFill>
                  <a:srgbClr val="A5002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endParaRPr lang="zh-CN" altLang="en-US" sz="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8078" y="1273328"/>
            <a:ext cx="521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BA6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选考题型突破</a:t>
            </a:r>
            <a:endParaRPr lang="zh-CN" altLang="en-US" sz="4400" b="1" dirty="0">
              <a:solidFill>
                <a:srgbClr val="2BA6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1134" y="2157628"/>
            <a:ext cx="21081023" cy="1111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5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zh-CN" altLang="zh-CN" sz="5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技法点拨</a:t>
            </a:r>
            <a:r>
              <a:rPr lang="en-US" altLang="zh-CN" sz="5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zh-CN" sz="95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2" name="20XK-178.EPS" descr="id:2147495933;FounderCES"/>
          <p:cNvPicPr/>
          <p:nvPr/>
        </p:nvPicPr>
        <p:blipFill>
          <a:blip r:embed="rId1"/>
          <a:stretch>
            <a:fillRect/>
          </a:stretch>
        </p:blipFill>
        <p:spPr>
          <a:xfrm>
            <a:off x="5112891" y="2208485"/>
            <a:ext cx="11557591" cy="9133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8078" y="1273328"/>
            <a:ext cx="521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BA6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选考题型突破</a:t>
            </a:r>
            <a:endParaRPr lang="zh-CN" altLang="en-US" sz="4400" b="1" dirty="0">
              <a:solidFill>
                <a:srgbClr val="2BA6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341134" y="2157628"/>
                <a:ext cx="21081023" cy="9222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sz="50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变式</a:t>
                </a:r>
                <a:r>
                  <a:rPr lang="en-US" altLang="zh-CN" sz="50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 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长方形区域内存在正交的匀强电场和匀强磁场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其方向如图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12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所示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一个质量为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、电荷量为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q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的小球以初速度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50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竖直向下进入该区域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若小球恰好沿直线下降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则下列叙述正确的是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重力加速度为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)(</a:t>
                </a:r>
                <a:r>
                  <a:rPr lang="zh-CN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　　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小球带正电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endParaRPr lang="zh-CN" altLang="zh-CN" sz="5000" dirty="0">
                  <a:solidFill>
                    <a:srgbClr val="000000"/>
                  </a:solidFill>
                  <a:effectLst/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电场强度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5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5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𝑚𝑔</m:t>
                        </m:r>
                      </m:num>
                      <m:den>
                        <m:r>
                          <a:rPr lang="en-US" altLang="zh-CN" sz="5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𝑞</m:t>
                        </m:r>
                      </m:den>
                    </m:f>
                  </m:oMath>
                </a14:m>
                <a:endParaRPr lang="zh-CN" altLang="zh-CN" sz="5000" dirty="0">
                  <a:solidFill>
                    <a:srgbClr val="000000"/>
                  </a:solidFill>
                  <a:effectLst/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小球做匀加速直线运动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endParaRPr lang="zh-CN" altLang="zh-CN" sz="5000" dirty="0">
                  <a:solidFill>
                    <a:srgbClr val="000000"/>
                  </a:solidFill>
                  <a:effectLst/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磁感应强度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5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5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𝑚𝑔</m:t>
                        </m:r>
                      </m:num>
                      <m:den>
                        <m:r>
                          <a:rPr lang="en-US" altLang="zh-CN" sz="5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zh-CN" altLang="zh-CN" sz="50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5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50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zh-CN" altLang="zh-CN" sz="5000" dirty="0">
                  <a:solidFill>
                    <a:srgbClr val="000000"/>
                  </a:solidFill>
                  <a:effectLst/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134" y="2157628"/>
                <a:ext cx="21081023" cy="9222205"/>
              </a:xfrm>
              <a:prstGeom prst="rect">
                <a:avLst/>
              </a:prstGeom>
              <a:blipFill rotWithShape="1">
                <a:blip r:embed="rId1"/>
                <a:stretch>
                  <a:fillRect l="-13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2" name="20XK-179.EPS" descr="id:2147495947;FounderCES"/>
          <p:cNvPicPr/>
          <p:nvPr/>
        </p:nvPicPr>
        <p:blipFill>
          <a:blip r:embed="rId2"/>
          <a:stretch>
            <a:fillRect/>
          </a:stretch>
        </p:blipFill>
        <p:spPr>
          <a:xfrm>
            <a:off x="13321804" y="5941070"/>
            <a:ext cx="6951605" cy="341933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5914092" y="9685486"/>
            <a:ext cx="1782859" cy="988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en-US" altLang="zh-CN" sz="4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zh-CN" sz="8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16130116" y="4788942"/>
            <a:ext cx="628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A50021"/>
                </a:solidFill>
                <a:latin typeface="Times New Roman" panose="02020603050405020304" pitchFamily="18" charset="0"/>
                <a:ea typeface="方正书宋_GBK"/>
                <a:cs typeface="Times New Roman" panose="02020603050405020304" pitchFamily="18" charset="0"/>
              </a:rPr>
              <a:t>D</a:t>
            </a: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8078" y="1273328"/>
            <a:ext cx="521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BA6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选考题型突破</a:t>
            </a:r>
            <a:endParaRPr lang="zh-CN" altLang="en-US" sz="4400" b="1" dirty="0">
              <a:solidFill>
                <a:srgbClr val="2BA6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341134" y="2157628"/>
                <a:ext cx="21081023" cy="9876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40000"/>
                  </a:lnSpc>
                  <a:spcAft>
                    <a:spcPts val="0"/>
                  </a:spcAft>
                </a:pPr>
                <a:r>
                  <a:rPr lang="zh-CN" altLang="zh-CN" sz="48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变式</a:t>
                </a:r>
                <a:r>
                  <a:rPr lang="en-US" altLang="zh-CN" sz="48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如图</a:t>
                </a: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12</a:t>
                </a:r>
                <a:r>
                  <a:rPr lang="en-US" altLang="zh-CN" sz="4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</a:t>
                </a: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7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所示</a:t>
                </a: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已知一带电小球在光滑绝缘的水平面上从静止开始经电压为</a:t>
                </a:r>
                <a:r>
                  <a:rPr lang="en-US" altLang="zh-CN" sz="4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的金属板</a:t>
                </a: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未画出</a:t>
                </a: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间电场加速后</a:t>
                </a: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水平进入互相垂直的匀强电场</a:t>
                </a: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电场强度为</a:t>
                </a:r>
                <a:r>
                  <a:rPr lang="en-US" altLang="zh-CN" sz="4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和匀强磁场</a:t>
                </a: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磁感应强度为</a:t>
                </a:r>
                <a:r>
                  <a:rPr lang="en-US" altLang="zh-CN" sz="4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的叠加场中</a:t>
                </a: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小球在此空间的竖直面内做匀速圆周运动</a:t>
                </a: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重力加速度为</a:t>
                </a:r>
                <a:r>
                  <a:rPr lang="en-US" altLang="zh-CN" sz="4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</a:t>
                </a: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	(</a:t>
                </a:r>
                <a:r>
                  <a:rPr lang="zh-CN" altLang="zh-CN" sz="4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　　</a:t>
                </a: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40000"/>
                  </a:lnSpc>
                  <a:spcAft>
                    <a:spcPts val="0"/>
                  </a:spcAft>
                </a:pP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4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小球可能带正电</a:t>
                </a:r>
                <a:endParaRPr lang="zh-CN" altLang="zh-CN" sz="4800" dirty="0">
                  <a:solidFill>
                    <a:srgbClr val="000000"/>
                  </a:solidFill>
                  <a:effectLst/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40000"/>
                  </a:lnSpc>
                  <a:spcAft>
                    <a:spcPts val="0"/>
                  </a:spcAft>
                </a:pP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4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小球做匀速圆周运动的半径</a:t>
                </a:r>
                <a:r>
                  <a:rPr lang="en-US" altLang="zh-CN" sz="4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48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4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4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48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zh-CN" altLang="zh-CN" sz="48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4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4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𝑈𝐸</m:t>
                            </m:r>
                          </m:num>
                          <m:den>
                            <m:r>
                              <a:rPr lang="en-US" altLang="zh-CN" sz="4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den>
                        </m:f>
                      </m:e>
                    </m:rad>
                  </m:oMath>
                </a14:m>
                <a:endParaRPr lang="zh-CN" altLang="zh-CN" sz="4800" dirty="0">
                  <a:solidFill>
                    <a:srgbClr val="000000"/>
                  </a:solidFill>
                  <a:effectLst/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40000"/>
                  </a:lnSpc>
                  <a:spcAft>
                    <a:spcPts val="0"/>
                  </a:spcAft>
                </a:pP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4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小球做匀速圆周运动的周期</a:t>
                </a:r>
                <a:r>
                  <a:rPr lang="en-US" altLang="zh-CN" sz="4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48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4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4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π</m:t>
                        </m:r>
                        <m:r>
                          <a:rPr lang="en-US" altLang="zh-CN" sz="4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zh-CN" sz="4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𝐵𝑔</m:t>
                        </m:r>
                      </m:den>
                    </m:f>
                  </m:oMath>
                </a14:m>
                <a:endParaRPr lang="zh-CN" altLang="zh-CN" sz="4800" dirty="0">
                  <a:solidFill>
                    <a:srgbClr val="000000"/>
                  </a:solidFill>
                  <a:effectLst/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40000"/>
                  </a:lnSpc>
                  <a:spcAft>
                    <a:spcPts val="0"/>
                  </a:spcAft>
                </a:pP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4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若电压</a:t>
                </a:r>
                <a:r>
                  <a:rPr lang="en-US" altLang="zh-CN" sz="4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增大</a:t>
                </a:r>
                <a:r>
                  <a:rPr lang="en-US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则小球做匀速圆周运动的周期增大</a:t>
                </a:r>
                <a:endParaRPr lang="zh-CN" altLang="zh-CN" sz="4800" dirty="0">
                  <a:solidFill>
                    <a:srgbClr val="000000"/>
                  </a:solidFill>
                  <a:effectLst/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134" y="2157628"/>
                <a:ext cx="21081023" cy="9876293"/>
              </a:xfrm>
              <a:prstGeom prst="rect">
                <a:avLst/>
              </a:prstGeom>
              <a:blipFill rotWithShape="1">
                <a:blip r:embed="rId1"/>
                <a:stretch>
                  <a:fillRect l="-1301" r="-405" b="-2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17354252" y="9325446"/>
            <a:ext cx="1782859" cy="988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en-US" altLang="zh-CN" sz="4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endParaRPr lang="zh-CN" altLang="zh-CN" sz="8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3" name="20XK-182.EPS" descr="id:2147495961;FounderCES"/>
          <p:cNvPicPr/>
          <p:nvPr/>
        </p:nvPicPr>
        <p:blipFill>
          <a:blip r:embed="rId2"/>
          <a:stretch>
            <a:fillRect/>
          </a:stretch>
        </p:blipFill>
        <p:spPr>
          <a:xfrm>
            <a:off x="13897868" y="5509022"/>
            <a:ext cx="8054529" cy="3759273"/>
          </a:xfrm>
          <a:prstGeom prst="rect">
            <a:avLst/>
          </a:prstGeom>
        </p:spPr>
      </p:pic>
      <p:sp>
        <p:nvSpPr>
          <p:cNvPr id="13" name="TextBox 11"/>
          <p:cNvSpPr txBox="1"/>
          <p:nvPr/>
        </p:nvSpPr>
        <p:spPr>
          <a:xfrm>
            <a:off x="10297468" y="5509022"/>
            <a:ext cx="7200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>
                <a:solidFill>
                  <a:srgbClr val="A50021"/>
                </a:solidFill>
                <a:latin typeface="Times New Roman" panose="02020603050405020304" pitchFamily="18" charset="0"/>
                <a:ea typeface="方正书宋_GBK"/>
                <a:cs typeface="Times New Roman" panose="02020603050405020304" pitchFamily="18" charset="0"/>
              </a:rPr>
              <a:t>C</a:t>
            </a:r>
            <a:endParaRPr lang="zh-CN" altLang="en-US" sz="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12494" y="8335772"/>
            <a:ext cx="20792988" cy="22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8078" y="1273328"/>
            <a:ext cx="521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BA6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选考题型突破</a:t>
            </a:r>
            <a:endParaRPr lang="zh-CN" altLang="en-US" sz="4400" b="1" dirty="0">
              <a:solidFill>
                <a:srgbClr val="2BA6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57806" y="2196654"/>
            <a:ext cx="2072098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4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zh-CN" altLang="zh-CN" sz="4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当区域</a:t>
            </a:r>
            <a:r>
              <a:rPr lang="en-US" altLang="zh-CN" sz="4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Ⅰ</a:t>
            </a:r>
            <a:r>
              <a:rPr lang="zh-CN" altLang="zh-CN" sz="4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加电场、区域</a:t>
            </a:r>
            <a:r>
              <a:rPr lang="en-US" altLang="zh-CN" sz="4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Ⅱ</a:t>
            </a:r>
            <a:r>
              <a:rPr lang="zh-CN" altLang="zh-CN" sz="4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不加磁场时</a:t>
            </a:r>
            <a:r>
              <a:rPr lang="en-US" altLang="zh-CN" sz="4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4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求能在屏上</a:t>
            </a:r>
            <a:endParaRPr lang="en-US" altLang="zh-CN" sz="4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4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探测到质子束的外加电场的最大值</a:t>
            </a:r>
            <a:r>
              <a:rPr lang="en-US" altLang="zh-CN" sz="4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4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max</a:t>
            </a:r>
            <a:r>
              <a:rPr lang="en-US" altLang="zh-CN" sz="4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zh-CN" sz="800" dirty="0">
              <a:solidFill>
                <a:srgbClr val="000000"/>
              </a:solidFill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4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zh-CN" altLang="zh-CN" sz="4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当区域</a:t>
            </a:r>
            <a:r>
              <a:rPr lang="en-US" altLang="zh-CN" sz="4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Ⅰ</a:t>
            </a:r>
            <a:r>
              <a:rPr lang="zh-CN" altLang="zh-CN" sz="4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不加电场、区域</a:t>
            </a:r>
            <a:r>
              <a:rPr lang="en-US" altLang="zh-CN" sz="4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Ⅱ</a:t>
            </a:r>
            <a:r>
              <a:rPr lang="zh-CN" altLang="zh-CN" sz="4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加磁场时</a:t>
            </a:r>
            <a:r>
              <a:rPr lang="en-US" altLang="zh-CN" sz="4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4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求能在屏上</a:t>
            </a:r>
            <a:endParaRPr lang="en-US" altLang="zh-CN" sz="4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4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探测到质子束的外加磁场的最大值</a:t>
            </a:r>
            <a:r>
              <a:rPr lang="en-US" altLang="zh-CN" sz="4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44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max</a:t>
            </a:r>
            <a:r>
              <a:rPr lang="en-US" altLang="zh-CN" sz="4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zh-CN" sz="800" dirty="0">
              <a:solidFill>
                <a:srgbClr val="000000"/>
              </a:solidFill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4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zh-CN" altLang="zh-CN" sz="4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当区域</a:t>
            </a:r>
            <a:r>
              <a:rPr lang="en-US" altLang="zh-CN" sz="4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Ⅰ</a:t>
            </a:r>
            <a:r>
              <a:rPr lang="zh-CN" altLang="zh-CN" sz="4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加电场</a:t>
            </a:r>
            <a:r>
              <a:rPr lang="en-US" altLang="zh-CN" sz="4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zh-CN" sz="4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小于</a:t>
            </a:r>
            <a:r>
              <a:rPr lang="en-US" altLang="zh-CN" sz="4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zh-CN" altLang="zh-CN" sz="4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4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4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max</a:t>
            </a:r>
            <a:r>
              <a:rPr lang="en-US" altLang="zh-CN" sz="4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4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质子束进入区域</a:t>
            </a:r>
            <a:r>
              <a:rPr lang="en-US" altLang="zh-CN" sz="4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Ⅱ</a:t>
            </a:r>
            <a:r>
              <a:rPr lang="zh-CN" altLang="zh-CN" sz="4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endParaRPr lang="en-US" altLang="zh-CN" sz="4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4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离开区域</a:t>
            </a:r>
            <a:r>
              <a:rPr lang="en-US" altLang="zh-CN" sz="4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Ⅱ</a:t>
            </a:r>
            <a:r>
              <a:rPr lang="zh-CN" altLang="zh-CN" sz="4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的位置等高</a:t>
            </a:r>
            <a:r>
              <a:rPr lang="en-US" altLang="zh-CN" sz="4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4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求区域</a:t>
            </a:r>
            <a:r>
              <a:rPr lang="en-US" altLang="zh-CN" sz="4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Ⅱ</a:t>
            </a:r>
            <a:r>
              <a:rPr lang="zh-CN" altLang="zh-CN" sz="4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中的磁场</a:t>
            </a:r>
            <a:r>
              <a:rPr lang="en-US" altLang="zh-CN" sz="4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4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与区域</a:t>
            </a:r>
            <a:r>
              <a:rPr lang="en-US" altLang="zh-CN" sz="4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Ⅰ</a:t>
            </a:r>
            <a:r>
              <a:rPr lang="zh-CN" altLang="zh-CN" sz="4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中的电场</a:t>
            </a:r>
            <a:r>
              <a:rPr lang="en-US" altLang="zh-CN" sz="4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zh-CN" sz="4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之间的关系式</a:t>
            </a:r>
            <a:r>
              <a:rPr lang="en-US" altLang="zh-CN" sz="4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zh-CN" sz="800" dirty="0">
              <a:solidFill>
                <a:srgbClr val="000000"/>
              </a:solidFill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2" name="gkt23.eps" descr="id:2147495856;FounderCES"/>
          <p:cNvPicPr/>
          <p:nvPr/>
        </p:nvPicPr>
        <p:blipFill>
          <a:blip r:embed="rId2"/>
          <a:stretch>
            <a:fillRect/>
          </a:stretch>
        </p:blipFill>
        <p:spPr>
          <a:xfrm>
            <a:off x="14412367" y="2196654"/>
            <a:ext cx="7776864" cy="3766018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7210236" y="5869062"/>
            <a:ext cx="1782859" cy="988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en-US" altLang="zh-CN" sz="4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zh-CN" sz="8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8078" y="1273328"/>
            <a:ext cx="521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BA6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选考题型突破</a:t>
            </a:r>
            <a:endParaRPr lang="zh-CN" altLang="en-US" sz="4400" b="1" dirty="0">
              <a:solidFill>
                <a:srgbClr val="2BA6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09644" y="2114777"/>
            <a:ext cx="21081023" cy="1110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题型</a:t>
            </a:r>
            <a:r>
              <a:rPr lang="en-US" altLang="zh-CN" sz="5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5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　带电粒子在交变电磁场中的运动</a:t>
            </a:r>
            <a:endParaRPr lang="zh-CN" altLang="zh-CN" sz="5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1134" y="3996854"/>
            <a:ext cx="20909661" cy="7082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4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4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飞行时间质谱仪通过探测不同离子到达探测头时间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可以测得离子比荷</a:t>
            </a:r>
            <a:r>
              <a:rPr lang="en-US" altLang="zh-CN" sz="4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如图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en-US" altLang="zh-CN" sz="4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甲所示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探测头在探测器左端中点</a:t>
            </a:r>
            <a:r>
              <a:rPr lang="en-US" altLang="zh-CN" sz="4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脉冲阀</a:t>
            </a:r>
            <a:r>
              <a:rPr lang="en-US" altLang="zh-CN" sz="4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喷出微量气体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经激光</a:t>
            </a:r>
            <a:r>
              <a:rPr lang="en-US" altLang="zh-CN" sz="4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照射产生不同价位的离子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假设正离子在</a:t>
            </a:r>
            <a:r>
              <a:rPr lang="en-US" altLang="zh-CN" sz="4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极板处速度为零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4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4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极板间的加速电压为</a:t>
            </a:r>
            <a:r>
              <a:rPr lang="en-US" altLang="zh-CN" sz="4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44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离子加速后从</a:t>
            </a:r>
            <a:r>
              <a:rPr lang="en-US" altLang="zh-CN" sz="4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板小孔射出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沿中心线方向进入</a:t>
            </a:r>
            <a:r>
              <a:rPr lang="en-US" altLang="zh-CN" sz="4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4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板间的偏转控制区</a:t>
            </a:r>
            <a:r>
              <a:rPr lang="en-US" altLang="zh-CN" sz="4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已知加速电场</a:t>
            </a:r>
            <a:r>
              <a:rPr lang="en-US" altLang="zh-CN" sz="4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4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两板间距为</a:t>
            </a:r>
            <a:r>
              <a:rPr lang="en-US" altLang="zh-CN" sz="4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偏转电场</a:t>
            </a:r>
            <a:r>
              <a:rPr lang="en-US" altLang="zh-CN" sz="4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4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两板的长度及间距均为</a:t>
            </a:r>
            <a:r>
              <a:rPr lang="en-US" altLang="zh-CN" sz="4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L.</a:t>
            </a: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设加</a:t>
            </a:r>
            <a:endParaRPr lang="en-US" altLang="zh-CN" sz="4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速电场和偏转电场均为匀强电场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不计离子</a:t>
            </a:r>
            <a:endParaRPr lang="en-US" altLang="zh-CN" sz="4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重力和离子间相互作用</a:t>
            </a:r>
            <a:r>
              <a:rPr lang="en-US" altLang="zh-CN" sz="4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zh-CN" sz="8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440484" y="2909905"/>
            <a:ext cx="9865097" cy="1173020"/>
            <a:chOff x="1224459" y="2909905"/>
            <a:chExt cx="9865097" cy="1173020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4459" y="3191988"/>
              <a:ext cx="9865097" cy="89093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296468" y="2909905"/>
              <a:ext cx="7920880" cy="1110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5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5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典</a:t>
              </a:r>
              <a:r>
                <a:rPr lang="zh-CN" altLang="en-US" sz="5000" b="1" kern="0" spc="-11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例 精 析</a:t>
              </a:r>
              <a:endParaRPr lang="en-US" altLang="zh-CN" sz="5000" kern="0" spc="-11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21XKZT-1532.EPS" descr="id:2147495982;FounderCES"/>
          <p:cNvPicPr/>
          <p:nvPr/>
        </p:nvPicPr>
        <p:blipFill>
          <a:blip r:embed="rId2"/>
          <a:stretch>
            <a:fillRect/>
          </a:stretch>
        </p:blipFill>
        <p:spPr>
          <a:xfrm>
            <a:off x="12353811" y="7957294"/>
            <a:ext cx="4280361" cy="3397218"/>
          </a:xfrm>
          <a:prstGeom prst="rect">
            <a:avLst/>
          </a:prstGeom>
        </p:spPr>
      </p:pic>
      <p:pic>
        <p:nvPicPr>
          <p:cNvPr id="4" name="21XKZT-1532A.EPS" descr="id:2147495989;FounderCES"/>
          <p:cNvPicPr/>
          <p:nvPr/>
        </p:nvPicPr>
        <p:blipFill>
          <a:blip r:embed="rId3"/>
          <a:stretch>
            <a:fillRect/>
          </a:stretch>
        </p:blipFill>
        <p:spPr>
          <a:xfrm>
            <a:off x="16747556" y="7957294"/>
            <a:ext cx="5287216" cy="341580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5742742" y="10981630"/>
            <a:ext cx="1782859" cy="988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en-US" altLang="zh-CN" sz="4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lang="zh-CN" altLang="zh-CN" sz="8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8078" y="1273328"/>
            <a:ext cx="521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BA6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选考题型突破</a:t>
            </a:r>
            <a:endParaRPr lang="zh-CN" altLang="en-US" sz="4400" b="1" dirty="0">
              <a:solidFill>
                <a:srgbClr val="2BA6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341134" y="2124646"/>
                <a:ext cx="20909661" cy="95846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若偏转电压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sz="4400" i="1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CD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0,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某比荷为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的离子沿中心线到达探测头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求该离子飞行的总时间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800" dirty="0">
                  <a:solidFill>
                    <a:srgbClr val="000000"/>
                  </a:solidFill>
                  <a:effectLst/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若偏转电压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sz="4400" i="1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CD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0,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板间加上垂直于纸面向里的匀强磁场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磁感应强度为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要使所有离子均能通过控制区域并从右侧飞出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求这些离子比荷的取值范围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(3)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若偏转电压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sz="4400" i="1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CD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与时间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的关系如图乙所示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最大值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sz="44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sz="44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周期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T=L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44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zh-CN" altLang="zh-CN" sz="44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44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44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4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sSub>
                              <m:sSubPr>
                                <m:ctrlPr>
                                  <a:rPr lang="zh-CN" altLang="zh-CN" sz="4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4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44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假设离子比荷为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并且在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t=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时刻开始连续均匀地射入偏转电场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以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极板的右端点为坐标原点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竖直向上为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轴正方向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探测头可在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轴上自由移动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t=T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到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44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44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sz="44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时间内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要使探测头能收集到所有离</a:t>
                </a:r>
                <a:endParaRPr lang="en-US" altLang="zh-CN" sz="4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子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求探测头坐标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随时间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变化的关系式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800" dirty="0">
                  <a:solidFill>
                    <a:srgbClr val="000000"/>
                  </a:solidFill>
                  <a:effectLst/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134" y="2124646"/>
                <a:ext cx="20909661" cy="9584612"/>
              </a:xfrm>
              <a:prstGeom prst="rect">
                <a:avLst/>
              </a:prstGeom>
              <a:blipFill rotWithShape="1">
                <a:blip r:embed="rId1"/>
                <a:stretch>
                  <a:fillRect l="-1166" r="-350" b="-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2" name="21XKZT-1532.EPS" descr="id:2147495982;FounderCES"/>
          <p:cNvPicPr/>
          <p:nvPr/>
        </p:nvPicPr>
        <p:blipFill>
          <a:blip r:embed="rId2"/>
          <a:stretch>
            <a:fillRect/>
          </a:stretch>
        </p:blipFill>
        <p:spPr>
          <a:xfrm>
            <a:off x="13531778" y="8101310"/>
            <a:ext cx="3894482" cy="3090955"/>
          </a:xfrm>
          <a:prstGeom prst="rect">
            <a:avLst/>
          </a:prstGeom>
        </p:spPr>
      </p:pic>
      <p:pic>
        <p:nvPicPr>
          <p:cNvPr id="4" name="21XKZT-1532A.EPS" descr="id:2147495989;FounderCES"/>
          <p:cNvPicPr/>
          <p:nvPr/>
        </p:nvPicPr>
        <p:blipFill>
          <a:blip r:embed="rId3"/>
          <a:stretch>
            <a:fillRect/>
          </a:stretch>
        </p:blipFill>
        <p:spPr>
          <a:xfrm>
            <a:off x="17426260" y="8199292"/>
            <a:ext cx="4752528" cy="307037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6579505" y="10909622"/>
            <a:ext cx="1782859" cy="988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en-US" altLang="zh-CN" sz="4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lang="zh-CN" altLang="zh-CN" sz="8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12494" y="2196654"/>
            <a:ext cx="20810312" cy="985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21XKZT-1532.EPS" descr="id:2147495982;FounderCES"/>
          <p:cNvPicPr/>
          <p:nvPr/>
        </p:nvPicPr>
        <p:blipFill>
          <a:blip r:embed="rId2"/>
          <a:stretch>
            <a:fillRect/>
          </a:stretch>
        </p:blipFill>
        <p:spPr>
          <a:xfrm>
            <a:off x="17320868" y="2268662"/>
            <a:ext cx="4785912" cy="3798461"/>
          </a:xfrm>
          <a:prstGeom prst="rect">
            <a:avLst/>
          </a:prstGeom>
        </p:spPr>
      </p:pic>
      <p:pic>
        <p:nvPicPr>
          <p:cNvPr id="3" name="21XKZT-1532A.EPS" descr="id:2147495989;FounderCES"/>
          <p:cNvPicPr/>
          <p:nvPr/>
        </p:nvPicPr>
        <p:blipFill>
          <a:blip r:embed="rId3"/>
          <a:stretch>
            <a:fillRect/>
          </a:stretch>
        </p:blipFill>
        <p:spPr>
          <a:xfrm>
            <a:off x="16274132" y="6157094"/>
            <a:ext cx="5980676" cy="38638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523721" y="10280865"/>
            <a:ext cx="1782859" cy="988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en-US" altLang="zh-CN" sz="4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lang="zh-CN" altLang="zh-CN" sz="8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12494" y="2196654"/>
            <a:ext cx="20810312" cy="985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21XKZT-1532.EPS" descr="id:2147495982;FounderCES"/>
          <p:cNvPicPr/>
          <p:nvPr/>
        </p:nvPicPr>
        <p:blipFill>
          <a:blip r:embed="rId2"/>
          <a:stretch>
            <a:fillRect/>
          </a:stretch>
        </p:blipFill>
        <p:spPr>
          <a:xfrm>
            <a:off x="10279780" y="4428902"/>
            <a:ext cx="5346280" cy="4243211"/>
          </a:xfrm>
          <a:prstGeom prst="rect">
            <a:avLst/>
          </a:prstGeom>
        </p:spPr>
      </p:pic>
      <p:pic>
        <p:nvPicPr>
          <p:cNvPr id="3" name="21XKZT-1532A.EPS" descr="id:2147495989;FounderCES"/>
          <p:cNvPicPr/>
          <p:nvPr/>
        </p:nvPicPr>
        <p:blipFill>
          <a:blip r:embed="rId3"/>
          <a:stretch>
            <a:fillRect/>
          </a:stretch>
        </p:blipFill>
        <p:spPr>
          <a:xfrm>
            <a:off x="15965431" y="4592855"/>
            <a:ext cx="6141349" cy="396761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923321" y="8889743"/>
            <a:ext cx="1782859" cy="988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en-US" altLang="zh-CN" sz="4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lang="zh-CN" altLang="zh-CN" sz="8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12494" y="2196654"/>
            <a:ext cx="20810312" cy="914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21XKZT-1532.EPS" descr="id:2147495982;FounderCES"/>
          <p:cNvPicPr/>
          <p:nvPr/>
        </p:nvPicPr>
        <p:blipFill>
          <a:blip r:embed="rId2"/>
          <a:stretch>
            <a:fillRect/>
          </a:stretch>
        </p:blipFill>
        <p:spPr>
          <a:xfrm>
            <a:off x="11449596" y="5797054"/>
            <a:ext cx="4824536" cy="3829116"/>
          </a:xfrm>
          <a:prstGeom prst="rect">
            <a:avLst/>
          </a:prstGeom>
        </p:spPr>
      </p:pic>
      <p:pic>
        <p:nvPicPr>
          <p:cNvPr id="3" name="21XKZT-1532A.EPS" descr="id:2147495989;FounderCES"/>
          <p:cNvPicPr/>
          <p:nvPr/>
        </p:nvPicPr>
        <p:blipFill>
          <a:blip r:embed="rId3"/>
          <a:stretch>
            <a:fillRect/>
          </a:stretch>
        </p:blipFill>
        <p:spPr>
          <a:xfrm>
            <a:off x="16413700" y="5935464"/>
            <a:ext cx="5693080" cy="367801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571393" y="9788414"/>
            <a:ext cx="1782859" cy="988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en-US" altLang="zh-CN" sz="4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lang="zh-CN" altLang="zh-CN" sz="8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8078" y="1273328"/>
            <a:ext cx="521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BA6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选考题型突破</a:t>
            </a:r>
            <a:endParaRPr lang="zh-CN" altLang="en-US" sz="4400" b="1" dirty="0">
              <a:solidFill>
                <a:srgbClr val="2BA6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12492" y="2268662"/>
            <a:ext cx="20594288" cy="1111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5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zh-CN" altLang="zh-CN" sz="5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技法点拨</a:t>
            </a:r>
            <a:r>
              <a:rPr lang="en-US" altLang="zh-CN" sz="5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带电粒子在交变复合场中运动问题的基本思路</a:t>
            </a:r>
            <a:endParaRPr lang="zh-CN" altLang="zh-CN" sz="950" dirty="0">
              <a:solidFill>
                <a:srgbClr val="000000"/>
              </a:solidFill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2" name="20XK-185.EPS" descr="id:2147495996;FounderCES"/>
          <p:cNvPicPr/>
          <p:nvPr/>
        </p:nvPicPr>
        <p:blipFill>
          <a:blip r:embed="rId1"/>
          <a:stretch>
            <a:fillRect/>
          </a:stretch>
        </p:blipFill>
        <p:spPr>
          <a:xfrm>
            <a:off x="4248795" y="3883975"/>
            <a:ext cx="14185577" cy="5945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8078" y="1273328"/>
            <a:ext cx="521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BA6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选考题型突破</a:t>
            </a:r>
            <a:endParaRPr lang="zh-CN" altLang="en-US" sz="4400" b="1" dirty="0">
              <a:solidFill>
                <a:srgbClr val="2BA6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1512492" y="2268662"/>
                <a:ext cx="20594288" cy="96993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sz="4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变式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NEU-BZ-S92" panose="02020503000000020003" pitchFamily="18" charset="-12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如图</a:t>
                </a:r>
                <a:r>
                  <a:rPr lang="en-US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12</a:t>
                </a:r>
                <a:r>
                  <a:rPr lang="en-US" altLang="zh-CN" sz="4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</a:t>
                </a:r>
                <a:r>
                  <a:rPr lang="en-US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9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甲所示</a:t>
                </a:r>
                <a:r>
                  <a:rPr lang="en-US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竖直线</a:t>
                </a:r>
                <a:r>
                  <a:rPr lang="en-US" altLang="zh-CN" sz="4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MN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左侧存在水平向右的匀强电场</a:t>
                </a:r>
                <a:r>
                  <a:rPr lang="en-US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4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MN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右侧存在垂直于纸面的匀强磁场</a:t>
                </a:r>
                <a:r>
                  <a:rPr lang="en-US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磁感应强度</a:t>
                </a:r>
                <a:r>
                  <a:rPr lang="en-US" altLang="zh-CN" sz="4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随时间</a:t>
                </a:r>
                <a:r>
                  <a:rPr lang="en-US" altLang="zh-CN" sz="4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变化规律如图乙所示</a:t>
                </a:r>
                <a:r>
                  <a:rPr lang="en-US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4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点下方竖直距离</a:t>
                </a:r>
                <a:r>
                  <a:rPr lang="en-US" altLang="zh-CN" sz="4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d=</a:t>
                </a:r>
                <a:r>
                  <a:rPr lang="en-US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23</a:t>
                </a:r>
                <a:r>
                  <a:rPr lang="en-US" altLang="zh-CN" sz="4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 cm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处有一垂直于</a:t>
                </a:r>
                <a:r>
                  <a:rPr lang="en-US" altLang="zh-CN" sz="4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MN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的足够大的挡板</a:t>
                </a:r>
                <a:r>
                  <a:rPr lang="en-US" altLang="zh-CN" sz="4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现将一重力不计、比荷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4800" i="1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altLang="zh-CN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CN" sz="4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10</a:t>
                </a:r>
                <a:r>
                  <a:rPr lang="en-US" altLang="zh-CN" sz="48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</a:t>
                </a:r>
                <a:r>
                  <a:rPr lang="en-US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C/kg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的正电荷从</a:t>
                </a:r>
                <a:r>
                  <a:rPr lang="en-US" altLang="zh-CN" sz="4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点由静止释</a:t>
                </a:r>
                <a:endParaRPr lang="en-US" altLang="zh-CN" sz="48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放</a:t>
                </a:r>
                <a:r>
                  <a:rPr lang="en-US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经过</a:t>
                </a:r>
                <a:r>
                  <a:rPr lang="en-US" altLang="zh-CN" sz="4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Δ</a:t>
                </a:r>
                <a:r>
                  <a:rPr lang="en-US" altLang="zh-CN" sz="48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4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4800" i="1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4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4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×10</a:t>
                </a:r>
                <a:r>
                  <a:rPr lang="en-US" altLang="zh-CN" sz="4800" i="1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</a:t>
                </a:r>
                <a:r>
                  <a:rPr lang="en-US" altLang="zh-CN" sz="48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</a:t>
                </a:r>
                <a:r>
                  <a:rPr lang="en-US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s,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电荷以</a:t>
                </a:r>
                <a:r>
                  <a:rPr lang="en-US" altLang="zh-CN" sz="4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4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sz="4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4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</a:t>
                </a:r>
                <a:r>
                  <a:rPr lang="en-US" altLang="zh-CN" sz="4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×</a:t>
                </a:r>
                <a:r>
                  <a:rPr lang="en-US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10</a:t>
                </a:r>
                <a:r>
                  <a:rPr lang="en-US" altLang="zh-CN" sz="48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m/s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的速度通过</a:t>
                </a:r>
                <a:r>
                  <a:rPr lang="en-US" altLang="zh-CN" sz="4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MN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进入磁场</a:t>
                </a:r>
                <a:r>
                  <a:rPr lang="en-US" altLang="zh-CN" sz="4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规定磁场方向垂直于纸面向外为正</a:t>
                </a:r>
                <a:r>
                  <a:rPr lang="en-US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4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t=</a:t>
                </a:r>
                <a:r>
                  <a:rPr lang="en-US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时刻电荷第一次通过</a:t>
                </a:r>
                <a:r>
                  <a:rPr lang="en-US" altLang="zh-CN" sz="4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MN.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求</a:t>
                </a:r>
                <a:r>
                  <a:rPr lang="en-US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</a:t>
                </a:r>
                <a:endParaRPr lang="zh-CN" altLang="zh-CN" sz="900" dirty="0">
                  <a:solidFill>
                    <a:srgbClr val="000000"/>
                  </a:solidFill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492" y="2268662"/>
                <a:ext cx="20594288" cy="9699387"/>
              </a:xfrm>
              <a:prstGeom prst="rect">
                <a:avLst/>
              </a:prstGeom>
              <a:blipFill rotWithShape="1">
                <a:blip r:embed="rId1"/>
                <a:stretch>
                  <a:fillRect l="-1332" r="-266" b="-1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4" name="20XK-186.EPS" descr="id:2147496010;FounderCES"/>
          <p:cNvPicPr/>
          <p:nvPr/>
        </p:nvPicPr>
        <p:blipFill>
          <a:blip r:embed="rId2"/>
          <a:stretch>
            <a:fillRect/>
          </a:stretch>
        </p:blipFill>
        <p:spPr>
          <a:xfrm>
            <a:off x="11593612" y="5653038"/>
            <a:ext cx="2952328" cy="5005162"/>
          </a:xfrm>
          <a:prstGeom prst="rect">
            <a:avLst/>
          </a:prstGeom>
        </p:spPr>
      </p:pic>
      <p:pic>
        <p:nvPicPr>
          <p:cNvPr id="5" name="20XK-187.EPS" descr="id:2147496017;FounderCES"/>
          <p:cNvPicPr/>
          <p:nvPr/>
        </p:nvPicPr>
        <p:blipFill>
          <a:blip r:embed="rId3"/>
          <a:stretch>
            <a:fillRect/>
          </a:stretch>
        </p:blipFill>
        <p:spPr>
          <a:xfrm>
            <a:off x="14905980" y="6013078"/>
            <a:ext cx="6919191" cy="384063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4545940" y="10621590"/>
            <a:ext cx="1782859" cy="988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en-US" altLang="zh-CN" sz="4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endParaRPr lang="zh-CN" altLang="zh-CN" sz="8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12494" y="8667659"/>
            <a:ext cx="20810312" cy="14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8078" y="1273328"/>
            <a:ext cx="521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BA6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选考题型突破</a:t>
            </a:r>
            <a:endParaRPr lang="zh-CN" altLang="en-US" sz="4400" b="1" dirty="0">
              <a:solidFill>
                <a:srgbClr val="2BA6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1512492" y="2268662"/>
                <a:ext cx="20594288" cy="60933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匀强电场的电场强度</a:t>
                </a:r>
                <a:r>
                  <a:rPr lang="en-US" altLang="zh-CN" sz="4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的大小</a:t>
                </a:r>
                <a:r>
                  <a:rPr lang="en-US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;</a:t>
                </a:r>
                <a:endParaRPr lang="zh-CN" altLang="zh-CN" sz="900" dirty="0">
                  <a:solidFill>
                    <a:srgbClr val="000000"/>
                  </a:solidFill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(2) </a:t>
                </a:r>
                <a:r>
                  <a:rPr lang="en-US" altLang="zh-CN" sz="4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4800" i="1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4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sz="4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4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×10</a:t>
                </a:r>
                <a:r>
                  <a:rPr lang="en-US" altLang="zh-CN" sz="4800" i="1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</a:t>
                </a:r>
                <a:r>
                  <a:rPr lang="en-US" altLang="zh-CN" sz="48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</a:t>
                </a:r>
                <a:r>
                  <a:rPr lang="en-US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s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时刻电荷与</a:t>
                </a:r>
                <a:r>
                  <a:rPr lang="en-US" altLang="zh-CN" sz="4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点的竖直</a:t>
                </a:r>
                <a:endParaRPr lang="en-US" altLang="zh-CN" sz="48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距离</a:t>
                </a:r>
                <a:r>
                  <a:rPr lang="en-US" altLang="zh-CN" sz="4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Δ</a:t>
                </a:r>
                <a:r>
                  <a:rPr lang="en-US" altLang="zh-CN" sz="48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;</a:t>
                </a:r>
                <a:endParaRPr lang="zh-CN" altLang="zh-CN" sz="900" dirty="0">
                  <a:solidFill>
                    <a:srgbClr val="000000"/>
                  </a:solidFill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(3)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电荷从</a:t>
                </a:r>
                <a:r>
                  <a:rPr lang="en-US" altLang="zh-CN" sz="4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点出发至运动到挡板所需</a:t>
                </a:r>
                <a:endParaRPr lang="en-US" altLang="zh-CN" sz="48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时间</a:t>
                </a:r>
                <a:r>
                  <a:rPr lang="en-US" altLang="zh-CN" sz="4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t.</a:t>
                </a:r>
                <a:r>
                  <a:rPr lang="en-US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结果保留两位有效数字</a:t>
                </a:r>
                <a:r>
                  <a:rPr lang="en-US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endParaRPr lang="zh-CN" altLang="zh-CN" sz="900" dirty="0">
                  <a:solidFill>
                    <a:srgbClr val="000000"/>
                  </a:solidFill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492" y="2268662"/>
                <a:ext cx="20594288" cy="6093335"/>
              </a:xfrm>
              <a:prstGeom prst="rect">
                <a:avLst/>
              </a:prstGeom>
              <a:blipFill rotWithShape="1">
                <a:blip r:embed="rId2"/>
                <a:stretch>
                  <a:fillRect l="-1332" b="-2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4" name="20XK-186.EPS" descr="id:2147496010;FounderCES"/>
          <p:cNvPicPr/>
          <p:nvPr/>
        </p:nvPicPr>
        <p:blipFill>
          <a:blip r:embed="rId3"/>
          <a:stretch>
            <a:fillRect/>
          </a:stretch>
        </p:blipFill>
        <p:spPr>
          <a:xfrm>
            <a:off x="11809636" y="2072016"/>
            <a:ext cx="3168352" cy="5371393"/>
          </a:xfrm>
          <a:prstGeom prst="rect">
            <a:avLst/>
          </a:prstGeom>
        </p:spPr>
      </p:pic>
      <p:pic>
        <p:nvPicPr>
          <p:cNvPr id="5" name="20XK-187.EPS" descr="id:2147496017;FounderCES"/>
          <p:cNvPicPr/>
          <p:nvPr/>
        </p:nvPicPr>
        <p:blipFill>
          <a:blip r:embed="rId4"/>
          <a:stretch>
            <a:fillRect/>
          </a:stretch>
        </p:blipFill>
        <p:spPr>
          <a:xfrm>
            <a:off x="15256214" y="2582769"/>
            <a:ext cx="6984776" cy="387703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5007490" y="7352932"/>
            <a:ext cx="1782859" cy="988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en-US" altLang="zh-CN" sz="4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endParaRPr lang="zh-CN" altLang="zh-CN" sz="8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12494" y="2268662"/>
            <a:ext cx="20810312" cy="748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20XK-186.EPS" descr="id:2147496010;FounderCES"/>
          <p:cNvPicPr/>
          <p:nvPr/>
        </p:nvPicPr>
        <p:blipFill>
          <a:blip r:embed="rId2"/>
          <a:stretch>
            <a:fillRect/>
          </a:stretch>
        </p:blipFill>
        <p:spPr>
          <a:xfrm>
            <a:off x="10998418" y="2759693"/>
            <a:ext cx="3168352" cy="5371393"/>
          </a:xfrm>
          <a:prstGeom prst="rect">
            <a:avLst/>
          </a:prstGeom>
        </p:spPr>
      </p:pic>
      <p:pic>
        <p:nvPicPr>
          <p:cNvPr id="6" name="20XK-187.EPS" descr="id:2147496017;FounderCES"/>
          <p:cNvPicPr/>
          <p:nvPr/>
        </p:nvPicPr>
        <p:blipFill>
          <a:blip r:embed="rId3"/>
          <a:stretch>
            <a:fillRect/>
          </a:stretch>
        </p:blipFill>
        <p:spPr>
          <a:xfrm>
            <a:off x="14467507" y="3423688"/>
            <a:ext cx="7495257" cy="416038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933949" y="8011772"/>
            <a:ext cx="1782859" cy="988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en-US" altLang="zh-CN" sz="4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endParaRPr lang="zh-CN" altLang="zh-CN" sz="8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12494" y="2268662"/>
            <a:ext cx="20810312" cy="828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20XK-189.EPS" descr="id:2147487809;FounderCES"/>
          <p:cNvPicPr/>
          <p:nvPr/>
        </p:nvPicPr>
        <p:blipFill>
          <a:blip r:embed="rId2"/>
          <a:stretch>
            <a:fillRect/>
          </a:stretch>
        </p:blipFill>
        <p:spPr>
          <a:xfrm>
            <a:off x="18176944" y="6569477"/>
            <a:ext cx="3672408" cy="5120821"/>
          </a:xfrm>
          <a:prstGeom prst="rect">
            <a:avLst/>
          </a:prstGeom>
        </p:spPr>
      </p:pic>
      <p:pic>
        <p:nvPicPr>
          <p:cNvPr id="2" name="20XK-188.EPS" descr="id:2147487802;FounderCES"/>
          <p:cNvPicPr/>
          <p:nvPr/>
        </p:nvPicPr>
        <p:blipFill>
          <a:blip r:embed="rId3"/>
          <a:stretch>
            <a:fillRect/>
          </a:stretch>
        </p:blipFill>
        <p:spPr>
          <a:xfrm>
            <a:off x="18176713" y="907070"/>
            <a:ext cx="3478582" cy="5369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12494" y="2268661"/>
            <a:ext cx="20810312" cy="8136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gkt27.eps" descr="id:2147487767;FounderCES"/>
          <p:cNvPicPr/>
          <p:nvPr/>
        </p:nvPicPr>
        <p:blipFill>
          <a:blip r:embed="rId2"/>
          <a:stretch>
            <a:fillRect/>
          </a:stretch>
        </p:blipFill>
        <p:spPr>
          <a:xfrm>
            <a:off x="12620863" y="2484686"/>
            <a:ext cx="9413909" cy="49942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8078" y="1273328"/>
            <a:ext cx="521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BA6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教师备用习题</a:t>
            </a:r>
            <a:endParaRPr lang="zh-CN" altLang="en-US" sz="4400" b="1" dirty="0">
              <a:solidFill>
                <a:srgbClr val="2BA6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1134" y="2052638"/>
            <a:ext cx="21081023" cy="9190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如图所示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竖直边界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MN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右侧存在水平方向的匀强电场和垂直于纸面向里的匀强磁场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带电的小球从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点沿图示方向进入右侧复合场区域后恰好做直线运动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则以下说法不正确的是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(</a:t>
            </a:r>
            <a:r>
              <a:rPr lang="zh-CN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　　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5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电场方向水平向右</a:t>
            </a:r>
            <a:endParaRPr lang="zh-CN" altLang="zh-CN" sz="50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小球一定带正电</a:t>
            </a:r>
            <a:endParaRPr lang="zh-CN" altLang="zh-CN" sz="50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小球在复合场区域内做匀速直线运动</a:t>
            </a:r>
            <a:endParaRPr lang="zh-CN" altLang="zh-CN" sz="50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小球在复合场区域内运动的过程中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重力势能的变化量与电势能的变化量大小相同</a:t>
            </a:r>
            <a:endParaRPr lang="zh-CN" altLang="zh-CN" sz="50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69152" y="4572918"/>
            <a:ext cx="7924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>
                <a:solidFill>
                  <a:srgbClr val="A50021"/>
                </a:solidFill>
                <a:latin typeface="Times New Roman" panose="02020603050405020304" pitchFamily="18" charset="0"/>
                <a:ea typeface="方正书宋_GBK"/>
                <a:cs typeface="Times New Roman" panose="02020603050405020304" pitchFamily="18" charset="0"/>
              </a:rPr>
              <a:t>A</a:t>
            </a:r>
            <a:endParaRPr lang="zh-CN" altLang="en-US" sz="5000" dirty="0"/>
          </a:p>
        </p:txBody>
      </p:sp>
      <p:pic>
        <p:nvPicPr>
          <p:cNvPr id="2" name="20XK-1804.EPS" descr="id:2147488078;FounderCES"/>
          <p:cNvPicPr/>
          <p:nvPr/>
        </p:nvPicPr>
        <p:blipFill>
          <a:blip r:embed="rId1"/>
          <a:stretch>
            <a:fillRect/>
          </a:stretch>
        </p:blipFill>
        <p:spPr>
          <a:xfrm>
            <a:off x="16274132" y="4500910"/>
            <a:ext cx="5052039" cy="4024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8078" y="1273328"/>
            <a:ext cx="521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BA6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教师备用习题</a:t>
            </a:r>
            <a:endParaRPr lang="zh-CN" altLang="en-US" sz="4400" b="1" dirty="0">
              <a:solidFill>
                <a:srgbClr val="2BA6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1133" y="2052642"/>
            <a:ext cx="20117576" cy="932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如图所示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区域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Ⅰ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中有正交的匀强电场和匀强磁场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区域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Ⅱ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中只有匀强磁场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不同的离子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不计重力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从左侧进入两个区域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在区域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Ⅰ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中都没有发生偏转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在区域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Ⅱ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中做圆周运动的轨迹也都相同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下列关于这些离子的说法不正确的是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(</a:t>
            </a:r>
            <a:r>
              <a:rPr lang="zh-CN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　　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5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离子一定都带正电</a:t>
            </a:r>
            <a:endParaRPr lang="zh-CN" altLang="zh-CN" sz="50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离子进入复合场的初速度相等</a:t>
            </a:r>
            <a:endParaRPr lang="zh-CN" altLang="zh-CN" sz="50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离子的比荷一定相同</a:t>
            </a:r>
            <a:endParaRPr lang="zh-CN" altLang="zh-CN" sz="50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5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离子的初动量不一定相同</a:t>
            </a:r>
            <a:endParaRPr lang="zh-CN" altLang="zh-CN" sz="50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92688" y="5725046"/>
            <a:ext cx="7924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>
                <a:solidFill>
                  <a:srgbClr val="A50021"/>
                </a:solidFill>
                <a:latin typeface="Times New Roman" panose="02020603050405020304" pitchFamily="18" charset="0"/>
                <a:ea typeface="方正书宋_GBK"/>
                <a:cs typeface="Times New Roman" panose="02020603050405020304" pitchFamily="18" charset="0"/>
              </a:rPr>
              <a:t>A</a:t>
            </a:r>
            <a:endParaRPr lang="zh-CN" altLang="en-US" sz="5000" dirty="0"/>
          </a:p>
        </p:txBody>
      </p:sp>
      <p:pic>
        <p:nvPicPr>
          <p:cNvPr id="2" name="20XK-1806.EPS" descr="id:2147488085;FounderCES"/>
          <p:cNvPicPr/>
          <p:nvPr/>
        </p:nvPicPr>
        <p:blipFill>
          <a:blip r:embed="rId1"/>
          <a:stretch>
            <a:fillRect/>
          </a:stretch>
        </p:blipFill>
        <p:spPr>
          <a:xfrm>
            <a:off x="11737629" y="6013078"/>
            <a:ext cx="7560840" cy="3384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341131" y="2148710"/>
                <a:ext cx="20907385" cy="9553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44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如图所示</a:t>
                </a:r>
                <a:r>
                  <a:rPr lang="en-US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直角坐标系在一真空区域里</a:t>
                </a:r>
                <a:r>
                  <a:rPr lang="en-US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44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轴的左侧有一匀强电场</a:t>
                </a:r>
                <a:r>
                  <a:rPr lang="en-US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场强方向跟</a:t>
                </a:r>
                <a:r>
                  <a:rPr lang="en-US" altLang="zh-CN" sz="44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轴负方向成</a:t>
                </a:r>
                <a:r>
                  <a:rPr lang="en-US" altLang="zh-CN" sz="44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θ=</a:t>
                </a:r>
                <a:r>
                  <a:rPr lang="en-US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30°</a:t>
                </a:r>
                <a:r>
                  <a:rPr lang="zh-CN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角</a:t>
                </a:r>
                <a:r>
                  <a:rPr lang="en-US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44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轴右侧有一垂直于坐标系平面的匀强磁场</a:t>
                </a:r>
                <a:r>
                  <a:rPr lang="en-US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44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轴上的</a:t>
                </a:r>
                <a:r>
                  <a:rPr lang="en-US" altLang="zh-CN" sz="44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点有一质子发射器</a:t>
                </a:r>
                <a:r>
                  <a:rPr lang="en-US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它沿</a:t>
                </a:r>
                <a:r>
                  <a:rPr lang="en-US" altLang="zh-CN" sz="44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轴的正方向发射速度大小为</a:t>
                </a:r>
                <a:r>
                  <a:rPr lang="en-US" altLang="zh-CN" sz="44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v=</a:t>
                </a:r>
                <a:r>
                  <a:rPr lang="en-US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44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sz="44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×</a:t>
                </a:r>
                <a:r>
                  <a:rPr lang="en-US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10</a:t>
                </a:r>
                <a:r>
                  <a:rPr lang="en-US" altLang="zh-CN" sz="44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</a:t>
                </a:r>
                <a:r>
                  <a:rPr lang="en-US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m/s</a:t>
                </a:r>
                <a:r>
                  <a:rPr lang="zh-CN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的质子</a:t>
                </a:r>
                <a:r>
                  <a:rPr lang="en-US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质子经磁场从</a:t>
                </a:r>
                <a:r>
                  <a:rPr lang="en-US" altLang="zh-CN" sz="44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轴的</a:t>
                </a:r>
                <a:r>
                  <a:rPr lang="en-US" altLang="zh-CN" sz="44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点射出磁场</a:t>
                </a:r>
                <a:r>
                  <a:rPr lang="en-US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射出方向恰与电场的方向垂直</a:t>
                </a:r>
                <a:r>
                  <a:rPr lang="en-US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之后又在电场中运动一段时间后</a:t>
                </a:r>
                <a:r>
                  <a:rPr lang="en-US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运动到</a:t>
                </a:r>
                <a:r>
                  <a:rPr lang="en-US" altLang="zh-CN" sz="44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轴的</a:t>
                </a:r>
                <a:r>
                  <a:rPr lang="en-US" altLang="zh-CN" sz="44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Q</a:t>
                </a:r>
                <a:r>
                  <a:rPr lang="zh-CN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点</a:t>
                </a:r>
                <a:r>
                  <a:rPr lang="en-US" altLang="zh-CN" sz="44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已知</a:t>
                </a:r>
                <a:r>
                  <a:rPr lang="en-US" altLang="zh-CN" sz="44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点与原点</a:t>
                </a:r>
                <a:r>
                  <a:rPr lang="en-US" altLang="zh-CN" sz="44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</a:t>
                </a:r>
                <a:r>
                  <a:rPr lang="zh-CN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的距离为</a:t>
                </a:r>
                <a:r>
                  <a:rPr lang="en-US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10 </a:t>
                </a:r>
                <a:r>
                  <a:rPr lang="en-US" altLang="zh-CN" sz="4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cm,</a:t>
                </a:r>
                <a:r>
                  <a:rPr lang="en-US" altLang="zh-CN" sz="44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Q</a:t>
                </a:r>
                <a:r>
                  <a:rPr lang="zh-CN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点与原点</a:t>
                </a:r>
                <a:r>
                  <a:rPr lang="en-US" altLang="zh-CN" sz="44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</a:t>
                </a:r>
                <a:r>
                  <a:rPr lang="zh-CN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的距离为</a:t>
                </a:r>
                <a:endParaRPr lang="en-US" altLang="zh-CN" sz="4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(20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4400" i="1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4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44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</a:t>
                </a:r>
                <a:r>
                  <a:rPr lang="en-US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10) cm,</a:t>
                </a:r>
                <a:r>
                  <a:rPr lang="zh-CN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质子的比荷为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4400" i="1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CN" sz="44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44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sz="44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×</a:t>
                </a:r>
                <a:r>
                  <a:rPr lang="en-US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10</a:t>
                </a:r>
                <a:r>
                  <a:rPr lang="en-US" altLang="zh-CN" sz="44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8</a:t>
                </a:r>
                <a:r>
                  <a:rPr lang="en-US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C</a:t>
                </a:r>
                <a:r>
                  <a:rPr lang="en-US" altLang="zh-CN" sz="44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</a:t>
                </a:r>
                <a:r>
                  <a:rPr lang="en-US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kg</a:t>
                </a:r>
                <a:r>
                  <a:rPr lang="en-US" altLang="zh-CN" sz="44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求</a:t>
                </a:r>
                <a:r>
                  <a:rPr lang="en-US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</a:t>
                </a:r>
                <a:endParaRPr lang="zh-CN" altLang="zh-CN" sz="800" dirty="0">
                  <a:solidFill>
                    <a:srgbClr val="000000"/>
                  </a:solidFill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磁感应强度的大小和方向</a:t>
                </a:r>
                <a:r>
                  <a:rPr lang="en-US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;</a:t>
                </a:r>
                <a:endParaRPr lang="zh-CN" altLang="zh-CN" sz="800" dirty="0">
                  <a:solidFill>
                    <a:srgbClr val="000000"/>
                  </a:solidFill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质子在磁场中运动的时间</a:t>
                </a:r>
                <a:r>
                  <a:rPr lang="en-US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;</a:t>
                </a:r>
                <a:endParaRPr lang="zh-CN" altLang="zh-CN" sz="800" dirty="0">
                  <a:solidFill>
                    <a:srgbClr val="000000"/>
                  </a:solidFill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(3)</a:t>
                </a:r>
                <a:r>
                  <a:rPr lang="zh-CN" altLang="zh-CN" sz="4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电场强度的大小</a:t>
                </a:r>
                <a:r>
                  <a:rPr lang="en-US" altLang="zh-CN" sz="44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800" dirty="0">
                  <a:solidFill>
                    <a:srgbClr val="000000"/>
                  </a:solidFill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131" y="2148710"/>
                <a:ext cx="20907385" cy="9553000"/>
              </a:xfrm>
              <a:prstGeom prst="rect">
                <a:avLst/>
              </a:prstGeom>
              <a:blipFill rotWithShape="1">
                <a:blip r:embed="rId1"/>
                <a:stretch>
                  <a:fillRect l="-1166" r="-816" b="-1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8078" y="1273328"/>
            <a:ext cx="521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BA6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教师备用习题</a:t>
            </a:r>
            <a:endParaRPr lang="zh-CN" altLang="en-US" sz="4400" b="1" dirty="0">
              <a:solidFill>
                <a:srgbClr val="2BA6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20XK-1807.EPS" descr="id:2147488092;FounderCES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45940" y="6275143"/>
            <a:ext cx="4171900" cy="5451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12494" y="2268662"/>
            <a:ext cx="20810312" cy="878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20XK-1807A.EPS" descr="id:2147488099;FounderCES"/>
          <p:cNvPicPr/>
          <p:nvPr/>
        </p:nvPicPr>
        <p:blipFill>
          <a:blip r:embed="rId2"/>
          <a:stretch>
            <a:fillRect/>
          </a:stretch>
        </p:blipFill>
        <p:spPr>
          <a:xfrm>
            <a:off x="16994212" y="4428902"/>
            <a:ext cx="4471080" cy="61285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8078" y="1273328"/>
            <a:ext cx="521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BA6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教师备用习题</a:t>
            </a:r>
            <a:endParaRPr lang="zh-CN" altLang="en-US" sz="4400" b="1" dirty="0">
              <a:solidFill>
                <a:srgbClr val="2BA6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341134" y="2052638"/>
                <a:ext cx="20981671" cy="93308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sz="4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[2019·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舟山质检</a:t>
                </a:r>
                <a:r>
                  <a:rPr lang="en-US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] 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如图甲所示</a:t>
                </a:r>
                <a:r>
                  <a:rPr lang="en-US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带正电粒子以水平速度</a:t>
                </a:r>
                <a:r>
                  <a:rPr lang="en-US" altLang="zh-CN" sz="4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4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从平行金属板</a:t>
                </a:r>
                <a:r>
                  <a:rPr lang="en-US" altLang="zh-CN" sz="4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MN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间沿中线</a:t>
                </a:r>
                <a:r>
                  <a:rPr lang="en-US" altLang="zh-CN" sz="4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OO'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连续射入电场中</a:t>
                </a:r>
                <a:r>
                  <a:rPr lang="en-US" altLang="zh-CN" sz="4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.MN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板间接有如图乙所示的随时间</a:t>
                </a:r>
                <a:r>
                  <a:rPr lang="en-US" altLang="zh-CN" sz="4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变化的电压</a:t>
                </a:r>
                <a:r>
                  <a:rPr lang="en-US" altLang="zh-CN" sz="4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sz="4800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MN</a:t>
                </a:r>
                <a:r>
                  <a:rPr lang="en-US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两板间电场可看作是均匀的</a:t>
                </a:r>
                <a:r>
                  <a:rPr lang="en-US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且两板外无电场</a:t>
                </a:r>
                <a:r>
                  <a:rPr lang="en-US" altLang="zh-CN" sz="4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紧邻金属板右侧有垂直于纸面向里的匀强磁场</a:t>
                </a:r>
                <a:r>
                  <a:rPr lang="en-US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磁感应强度为</a:t>
                </a:r>
                <a:r>
                  <a:rPr lang="en-US" altLang="zh-CN" sz="4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分界线为</a:t>
                </a:r>
                <a:r>
                  <a:rPr lang="en-US" altLang="zh-CN" sz="4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CD</a:t>
                </a:r>
                <a:r>
                  <a:rPr lang="en-US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4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EF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为屏幕</a:t>
                </a:r>
                <a:r>
                  <a:rPr lang="en-US" altLang="zh-CN" sz="4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金属板间距为</a:t>
                </a:r>
                <a:r>
                  <a:rPr lang="en-US" altLang="zh-CN" sz="4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长度为</a:t>
                </a:r>
                <a:r>
                  <a:rPr lang="en-US" altLang="zh-CN" sz="4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磁场的宽度为</a:t>
                </a:r>
                <a:r>
                  <a:rPr lang="en-US" altLang="zh-CN" sz="4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d.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已知</a:t>
                </a:r>
                <a:r>
                  <a:rPr lang="en-US" altLang="zh-CN" sz="4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B=</a:t>
                </a:r>
                <a:r>
                  <a:rPr lang="en-US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5×10</a:t>
                </a:r>
                <a:r>
                  <a:rPr lang="en-US" altLang="zh-CN" sz="4800" i="1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</a:t>
                </a:r>
                <a:r>
                  <a:rPr lang="en-US" altLang="zh-CN" sz="48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4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T,</a:t>
                </a:r>
                <a:r>
                  <a:rPr lang="en-US" altLang="zh-CN" sz="48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sz="4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=d=</a:t>
                </a:r>
                <a:r>
                  <a:rPr lang="en-US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sz="4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 m,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每个带正电粒子的速度</a:t>
                </a:r>
                <a:r>
                  <a:rPr lang="en-US" altLang="zh-CN" sz="4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4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sz="4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10</a:t>
                </a:r>
                <a:r>
                  <a:rPr lang="en-US" altLang="zh-CN" sz="48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</a:t>
                </a:r>
                <a:r>
                  <a:rPr lang="en-US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m/s,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比荷为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4800" i="1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altLang="zh-CN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CN" sz="4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10</a:t>
                </a:r>
                <a:r>
                  <a:rPr lang="en-US" altLang="zh-CN" sz="48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8</a:t>
                </a:r>
                <a:r>
                  <a:rPr lang="en-US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C/kg,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重力忽略不计</a:t>
                </a:r>
                <a:r>
                  <a:rPr lang="en-US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在每个</a:t>
                </a:r>
                <a:endParaRPr lang="en-US" altLang="zh-CN" sz="48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粒子通过电场区域的极短时间内</a:t>
                </a:r>
                <a:r>
                  <a:rPr lang="en-US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电场</a:t>
                </a:r>
                <a:endParaRPr lang="en-US" altLang="zh-CN" sz="48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可视为是恒定不变的</a:t>
                </a:r>
                <a:r>
                  <a:rPr lang="en-US" altLang="zh-CN" sz="4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试求</a:t>
                </a:r>
                <a:r>
                  <a:rPr lang="en-US" altLang="zh-CN" sz="4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</a:t>
                </a:r>
                <a:endParaRPr lang="zh-CN" altLang="zh-CN" sz="900" dirty="0">
                  <a:solidFill>
                    <a:srgbClr val="000000"/>
                  </a:solidFill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134" y="2052638"/>
                <a:ext cx="20981671" cy="9330824"/>
              </a:xfrm>
              <a:prstGeom prst="rect">
                <a:avLst/>
              </a:prstGeom>
              <a:blipFill rotWithShape="1">
                <a:blip r:embed="rId1"/>
                <a:stretch>
                  <a:fillRect l="-1307" r="-29" b="-1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2" name="20XK-1813.EPS" descr="id:2147488106;FounderCES"/>
          <p:cNvPicPr/>
          <p:nvPr/>
        </p:nvPicPr>
        <p:blipFill>
          <a:blip r:embed="rId2"/>
          <a:stretch>
            <a:fillRect/>
          </a:stretch>
        </p:blipFill>
        <p:spPr>
          <a:xfrm>
            <a:off x="11593613" y="7659424"/>
            <a:ext cx="5184576" cy="4114294"/>
          </a:xfrm>
          <a:prstGeom prst="rect">
            <a:avLst/>
          </a:prstGeom>
        </p:spPr>
      </p:pic>
      <p:pic>
        <p:nvPicPr>
          <p:cNvPr id="3" name="20XK-1814.EPS" descr="id:2147488113;FounderCES"/>
          <p:cNvPicPr/>
          <p:nvPr/>
        </p:nvPicPr>
        <p:blipFill>
          <a:blip r:embed="rId3"/>
          <a:stretch>
            <a:fillRect/>
          </a:stretch>
        </p:blipFill>
        <p:spPr>
          <a:xfrm>
            <a:off x="17210236" y="8062252"/>
            <a:ext cx="4119492" cy="32794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68476" y="6877174"/>
            <a:ext cx="2081031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8078" y="1273328"/>
            <a:ext cx="521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BA6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教师备用习题</a:t>
            </a:r>
            <a:endParaRPr lang="zh-CN" altLang="en-US" sz="4400" b="1" dirty="0">
              <a:solidFill>
                <a:srgbClr val="2BA6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1134" y="2052638"/>
            <a:ext cx="20981671" cy="4394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48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zh-CN" altLang="zh-CN" sz="48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带电粒子进入磁场做圆周运动的</a:t>
            </a:r>
            <a:endParaRPr lang="en-US" altLang="zh-CN" sz="48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48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最小半径</a:t>
            </a:r>
            <a:r>
              <a:rPr lang="en-US" altLang="zh-CN" sz="48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zh-CN" sz="900" dirty="0">
              <a:solidFill>
                <a:srgbClr val="000000"/>
              </a:solidFill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48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zh-CN" altLang="zh-CN" sz="48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带电粒子射出电场时的最大速度</a:t>
            </a:r>
            <a:r>
              <a:rPr lang="en-US" altLang="zh-CN" sz="48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zh-CN" sz="900" dirty="0">
              <a:solidFill>
                <a:srgbClr val="000000"/>
              </a:solidFill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48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zh-CN" altLang="zh-CN" sz="48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带电粒子打在屏幕上的范围</a:t>
            </a:r>
            <a:r>
              <a:rPr lang="en-US" altLang="zh-CN" sz="48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zh-CN" sz="900" dirty="0">
              <a:solidFill>
                <a:srgbClr val="000000"/>
              </a:solidFill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2" name="20XK-1813.EPS" descr="id:2147488106;FounderCES"/>
          <p:cNvPicPr/>
          <p:nvPr/>
        </p:nvPicPr>
        <p:blipFill>
          <a:blip r:embed="rId2"/>
          <a:stretch>
            <a:fillRect/>
          </a:stretch>
        </p:blipFill>
        <p:spPr>
          <a:xfrm>
            <a:off x="11305580" y="2332624"/>
            <a:ext cx="5184576" cy="4114294"/>
          </a:xfrm>
          <a:prstGeom prst="rect">
            <a:avLst/>
          </a:prstGeom>
        </p:spPr>
      </p:pic>
      <p:pic>
        <p:nvPicPr>
          <p:cNvPr id="3" name="20XK-1814.EPS" descr="id:2147488113;FounderCES"/>
          <p:cNvPicPr/>
          <p:nvPr/>
        </p:nvPicPr>
        <p:blipFill>
          <a:blip r:embed="rId3"/>
          <a:stretch>
            <a:fillRect/>
          </a:stretch>
        </p:blipFill>
        <p:spPr>
          <a:xfrm>
            <a:off x="17084399" y="2401230"/>
            <a:ext cx="4898894" cy="38998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8078" y="1273328"/>
            <a:ext cx="521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BA6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教师备用习题</a:t>
            </a:r>
            <a:endParaRPr lang="zh-CN" altLang="en-US" sz="4400" b="1" dirty="0">
              <a:solidFill>
                <a:srgbClr val="2BA6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341134" y="2052639"/>
                <a:ext cx="20981671" cy="86205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如图甲所示为平面直角坐标系</a:t>
                </a:r>
                <a:r>
                  <a:rPr lang="en-US" altLang="zh-CN" sz="4400" i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xOy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在第一象限内的虚曲线和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轴之间存在着垂直于纸面向里的匀强磁场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磁感应强度大小为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44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;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在第二象限内的虚直线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x=-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44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44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轴之间存在着如图乙所示的交变磁场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以垂直于纸面向外为磁场的正方向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(2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,0)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点的放射源发出质量为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、带电荷量为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+q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的粒子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粒子速度大小为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44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44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4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𝑎𝑞</m:t>
                        </m:r>
                        <m:sSub>
                          <m:sSubPr>
                            <m:ctrlPr>
                              <a:rPr lang="zh-CN" altLang="zh-CN" sz="44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44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sz="4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速度方向与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轴负方向的夹角为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(0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&lt;θ&lt;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90°),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所有粒子都能垂直穿过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轴后进入第二象限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不计粒子重力和粒子间相互作用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800" dirty="0">
                  <a:solidFill>
                    <a:srgbClr val="000000"/>
                  </a:solidFill>
                  <a:effectLst/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求夹角</a:t>
                </a: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θ=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45°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的粒子经过</a:t>
                </a:r>
                <a:endParaRPr lang="en-US" altLang="zh-CN" sz="4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44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轴时的纵坐标</a:t>
                </a:r>
                <a:r>
                  <a:rPr lang="en-US" altLang="zh-CN" sz="4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;</a:t>
                </a:r>
                <a:endParaRPr lang="zh-CN" altLang="zh-CN" sz="800" dirty="0">
                  <a:solidFill>
                    <a:srgbClr val="000000"/>
                  </a:solidFill>
                  <a:effectLst/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134" y="2052639"/>
                <a:ext cx="20981671" cy="8620565"/>
              </a:xfrm>
              <a:prstGeom prst="rect">
                <a:avLst/>
              </a:prstGeom>
              <a:blipFill rotWithShape="1">
                <a:blip r:embed="rId1"/>
                <a:stretch>
                  <a:fillRect l="-1162" r="-813" b="-2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4" name="21XKZT-1743a.EPS" descr="id:2147488155;FounderCES"/>
          <p:cNvPicPr/>
          <p:nvPr/>
        </p:nvPicPr>
        <p:blipFill>
          <a:blip r:embed="rId2"/>
          <a:stretch>
            <a:fillRect/>
          </a:stretch>
        </p:blipFill>
        <p:spPr>
          <a:xfrm>
            <a:off x="9217348" y="7688813"/>
            <a:ext cx="6629576" cy="3724865"/>
          </a:xfrm>
          <a:prstGeom prst="rect">
            <a:avLst/>
          </a:prstGeom>
        </p:spPr>
      </p:pic>
      <p:pic>
        <p:nvPicPr>
          <p:cNvPr id="5" name="21XKZT-1743b.EPS" descr="id:2147488162;FounderCES"/>
          <p:cNvPicPr/>
          <p:nvPr/>
        </p:nvPicPr>
        <p:blipFill>
          <a:blip r:embed="rId3"/>
          <a:stretch>
            <a:fillRect/>
          </a:stretch>
        </p:blipFill>
        <p:spPr>
          <a:xfrm>
            <a:off x="16490156" y="7839436"/>
            <a:ext cx="5489398" cy="37182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40484" y="7221442"/>
            <a:ext cx="7992888" cy="433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21XKZT-1743a.EPS" descr="id:2147488155;FounderCES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1270" y="2806065"/>
            <a:ext cx="7247890" cy="3836670"/>
          </a:xfrm>
          <a:prstGeom prst="rect">
            <a:avLst/>
          </a:prstGeom>
        </p:spPr>
      </p:pic>
      <p:pic>
        <p:nvPicPr>
          <p:cNvPr id="5" name="21XKZT-1743b.EPS" descr="id:2147488162;FounderCES"/>
          <p:cNvPicPr/>
          <p:nvPr/>
        </p:nvPicPr>
        <p:blipFill>
          <a:blip r:embed="rId3"/>
          <a:stretch>
            <a:fillRect/>
          </a:stretch>
        </p:blipFill>
        <p:spPr>
          <a:xfrm>
            <a:off x="14818360" y="6873875"/>
            <a:ext cx="7129145" cy="45053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70" y="892175"/>
            <a:ext cx="16816070" cy="1913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12494" y="2268662"/>
            <a:ext cx="20810312" cy="8100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21XKZT-1743C.EPS" descr="id:2147488169;FounderCES"/>
          <p:cNvPicPr/>
          <p:nvPr/>
        </p:nvPicPr>
        <p:blipFill>
          <a:blip r:embed="rId2"/>
          <a:stretch>
            <a:fillRect/>
          </a:stretch>
        </p:blipFill>
        <p:spPr>
          <a:xfrm>
            <a:off x="17570276" y="3780830"/>
            <a:ext cx="4608646" cy="387439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9480713" y="7711557"/>
            <a:ext cx="825867" cy="11114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5000" dirty="0">
                <a:solidFill>
                  <a:srgbClr val="A5002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甲</a:t>
            </a:r>
            <a:endParaRPr lang="zh-CN" altLang="zh-CN" sz="5000" dirty="0">
              <a:solidFill>
                <a:srgbClr val="A50021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8078" y="1273328"/>
            <a:ext cx="521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BA6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选考题型突破</a:t>
            </a:r>
            <a:endParaRPr lang="zh-CN" altLang="en-US" sz="4400" b="1" dirty="0">
              <a:solidFill>
                <a:srgbClr val="2BA6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341134" y="2196654"/>
                <a:ext cx="21081023" cy="98010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sz="5000" b="1" dirty="0">
                    <a:solidFill>
                      <a:srgbClr val="4C4C4C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5000" dirty="0">
                    <a:solidFill>
                      <a:srgbClr val="4C4C4C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2018·</a:t>
                </a:r>
                <a:r>
                  <a:rPr lang="zh-CN" altLang="zh-CN" sz="5000" dirty="0">
                    <a:solidFill>
                      <a:srgbClr val="4C4C4C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浙江</a:t>
                </a:r>
                <a:r>
                  <a:rPr lang="en-US" altLang="zh-CN" sz="5000" dirty="0">
                    <a:solidFill>
                      <a:srgbClr val="4C4C4C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11</a:t>
                </a:r>
                <a:r>
                  <a:rPr lang="zh-CN" altLang="zh-CN" sz="5000" dirty="0">
                    <a:solidFill>
                      <a:srgbClr val="4C4C4C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月选考</a:t>
                </a:r>
                <a:r>
                  <a:rPr lang="en-US" altLang="zh-CN" sz="5000" b="1" dirty="0">
                    <a:solidFill>
                      <a:srgbClr val="4C4C4C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]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小明受回旋加速器的启发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设计了如图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12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甲所示的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“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回旋变速装置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”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两相距为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的平行金属栅极板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板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位于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轴上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板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在它的正下方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两板间加上如图乙所示的幅值为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sz="50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的交变电压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周期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50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50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5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5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π</m:t>
                        </m:r>
                        <m:r>
                          <a:rPr lang="en-US" altLang="zh-CN" sz="5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CN" sz="5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𝑞𝐵</m:t>
                        </m:r>
                      </m:den>
                    </m:f>
                  </m:oMath>
                </a14:m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板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上方和板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下方有磁感应强度大小均为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、方向相反的匀强磁场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粒子探测器位于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轴处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仅能探测到垂直射入的带电粒子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950" dirty="0">
                  <a:solidFill>
                    <a:srgbClr val="000000"/>
                  </a:solidFill>
                  <a:effectLst/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有一沿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轴可移动、粒子出射初动能可调节的粒子发射源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沿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轴正方向射出质量为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、电荷量为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q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q&gt;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0)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的粒子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.t=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时刻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发射源在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,0)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位置发射一带电粒子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忽略粒子的重力和其他阻力</a:t>
                </a:r>
                <a:r>
                  <a:rPr lang="en-US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粒子在电场中运动的时间不计</a:t>
                </a:r>
                <a:r>
                  <a:rPr lang="en-US" altLang="zh-CN" sz="5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950" dirty="0">
                  <a:solidFill>
                    <a:srgbClr val="000000"/>
                  </a:solidFill>
                  <a:effectLst/>
                  <a:latin typeface="NEU-BZ-S92" panose="02020503000000020003" pitchFamily="18" charset="-122"/>
                  <a:ea typeface="NEU-BZ-S92" panose="02020503000000020003" pitchFamily="18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134" y="2196654"/>
                <a:ext cx="21081023" cy="9801081"/>
              </a:xfrm>
              <a:prstGeom prst="rect">
                <a:avLst/>
              </a:prstGeom>
              <a:blipFill rotWithShape="1">
                <a:blip r:embed="rId1"/>
                <a:stretch>
                  <a:fillRect l="-1388" r="-983" b="-2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40484" y="6836315"/>
            <a:ext cx="20792988" cy="457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8078" y="1273328"/>
            <a:ext cx="521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BA6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选考题型突破</a:t>
            </a:r>
            <a:endParaRPr lang="zh-CN" altLang="en-US" sz="4400" b="1" dirty="0">
              <a:solidFill>
                <a:srgbClr val="2BA6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1135" y="2268662"/>
            <a:ext cx="7660190" cy="3419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zh-CN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若粒子只经磁场偏转并在</a:t>
            </a:r>
            <a:r>
              <a:rPr lang="en-US" altLang="zh-CN" sz="50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y=y</a:t>
            </a:r>
            <a:r>
              <a:rPr lang="en-US" altLang="zh-CN" sz="5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处被探测到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求发射源的位置和粒子的初动能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zh-CN" sz="950" dirty="0">
              <a:solidFill>
                <a:srgbClr val="000000"/>
              </a:solidFill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3" name="201811-24.EPS" descr="id:2147495863;FounderCES"/>
          <p:cNvPicPr/>
          <p:nvPr/>
        </p:nvPicPr>
        <p:blipFill>
          <a:blip r:embed="rId2"/>
          <a:stretch>
            <a:fillRect/>
          </a:stretch>
        </p:blipFill>
        <p:spPr>
          <a:xfrm>
            <a:off x="10250059" y="2204543"/>
            <a:ext cx="5664033" cy="4096567"/>
          </a:xfrm>
          <a:prstGeom prst="rect">
            <a:avLst/>
          </a:prstGeom>
        </p:spPr>
      </p:pic>
      <p:pic>
        <p:nvPicPr>
          <p:cNvPr id="4" name="201811-25.EPS" descr="id:2147495870;FounderCES"/>
          <p:cNvPicPr/>
          <p:nvPr/>
        </p:nvPicPr>
        <p:blipFill>
          <a:blip r:embed="rId3"/>
          <a:stretch>
            <a:fillRect/>
          </a:stretch>
        </p:blipFill>
        <p:spPr>
          <a:xfrm>
            <a:off x="16126507" y="2299811"/>
            <a:ext cx="6124289" cy="356925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5227498" y="6013078"/>
            <a:ext cx="178286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12</a:t>
            </a:r>
            <a:r>
              <a:rPr lang="en-US" altLang="zh-CN" sz="4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altLang="zh-C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40484" y="4428903"/>
            <a:ext cx="20792988" cy="7704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8078" y="1273328"/>
            <a:ext cx="521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BA6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选考题型突破</a:t>
            </a:r>
            <a:endParaRPr lang="zh-CN" altLang="en-US" sz="4400" b="1" dirty="0">
              <a:solidFill>
                <a:srgbClr val="2BA6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85797" y="2052638"/>
            <a:ext cx="21081023" cy="2178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48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zh-CN" altLang="zh-CN" sz="48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若粒子两次进出电场区域后被探测到</a:t>
            </a:r>
            <a:r>
              <a:rPr lang="en-US" altLang="zh-CN" sz="48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48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求粒子发射源的位置</a:t>
            </a:r>
            <a:r>
              <a:rPr lang="en-US" altLang="zh-CN" sz="48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zh-CN" sz="48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与被探测到的位置</a:t>
            </a:r>
            <a:r>
              <a:rPr lang="en-US" altLang="zh-CN" sz="48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zh-CN" sz="48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之间的关系</a:t>
            </a:r>
            <a:r>
              <a:rPr lang="en-US" altLang="zh-CN" sz="48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zh-CN" sz="4800" dirty="0">
              <a:solidFill>
                <a:srgbClr val="000000"/>
              </a:solidFill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5" name="2020XKWLDA2.EPS" descr="id:2147487774;FounderCES"/>
          <p:cNvPicPr/>
          <p:nvPr/>
        </p:nvPicPr>
        <p:blipFill>
          <a:blip r:embed="rId2"/>
          <a:stretch>
            <a:fillRect/>
          </a:stretch>
        </p:blipFill>
        <p:spPr>
          <a:xfrm>
            <a:off x="15067904" y="5494260"/>
            <a:ext cx="7020967" cy="339913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7979385" y="8893398"/>
            <a:ext cx="1031051" cy="988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4400" dirty="0">
                <a:solidFill>
                  <a:srgbClr val="A5002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4400" dirty="0">
                <a:solidFill>
                  <a:srgbClr val="A5002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zh-CN" sz="8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8078" y="1273328"/>
            <a:ext cx="521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BA6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选考题型突破</a:t>
            </a:r>
            <a:endParaRPr lang="zh-CN" altLang="en-US" sz="4400" b="1" dirty="0">
              <a:solidFill>
                <a:srgbClr val="2BA6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12494" y="2268662"/>
            <a:ext cx="20810312" cy="6696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2020XKWLDA3.EPS" descr="id:2147487781;FounderCES"/>
          <p:cNvPicPr/>
          <p:nvPr/>
        </p:nvPicPr>
        <p:blipFill>
          <a:blip r:embed="rId2"/>
          <a:stretch>
            <a:fillRect/>
          </a:stretch>
        </p:blipFill>
        <p:spPr>
          <a:xfrm>
            <a:off x="14761964" y="2759693"/>
            <a:ext cx="6552728" cy="339183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282244" y="6527774"/>
            <a:ext cx="1031051" cy="988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4400" dirty="0">
                <a:solidFill>
                  <a:srgbClr val="A5002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4400" dirty="0">
                <a:solidFill>
                  <a:srgbClr val="A5002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zh-CN" sz="8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8078" y="1273328"/>
            <a:ext cx="521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BA6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选考题型突破</a:t>
            </a:r>
            <a:endParaRPr lang="zh-CN" altLang="en-US" sz="4400" b="1" dirty="0">
              <a:solidFill>
                <a:srgbClr val="2BA6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12494" y="2268662"/>
            <a:ext cx="20810312" cy="6696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本框 12"/>
          <p:cNvSpPr txBox="1"/>
          <p:nvPr/>
        </p:nvSpPr>
        <p:spPr>
          <a:xfrm>
            <a:off x="17282244" y="6527774"/>
            <a:ext cx="1031051" cy="988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4400" dirty="0">
                <a:solidFill>
                  <a:srgbClr val="A5002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4400" dirty="0">
                <a:solidFill>
                  <a:srgbClr val="A5002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zh-CN" sz="80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2" name="2020XKWLDA4.EPS" descr="id:2147487788;FounderCES"/>
          <p:cNvPicPr/>
          <p:nvPr/>
        </p:nvPicPr>
        <p:blipFill>
          <a:blip r:embed="rId2"/>
          <a:stretch>
            <a:fillRect/>
          </a:stretch>
        </p:blipFill>
        <p:spPr>
          <a:xfrm>
            <a:off x="15338029" y="2493848"/>
            <a:ext cx="6624736" cy="37714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1410088" y="1980630"/>
            <a:ext cx="20912718" cy="71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8078" y="1273328"/>
            <a:ext cx="521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BA6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选考题型突破</a:t>
            </a:r>
            <a:endParaRPr lang="zh-CN" altLang="en-US" sz="4400" b="1" dirty="0">
              <a:solidFill>
                <a:srgbClr val="2BA6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1134" y="2268662"/>
            <a:ext cx="21081023" cy="1111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5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zh-CN" altLang="zh-CN" sz="5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技法点拨</a:t>
            </a:r>
            <a:r>
              <a:rPr lang="en-US" altLang="zh-CN" sz="5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en-US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解题步骤和所需知识</a:t>
            </a:r>
            <a:endParaRPr lang="zh-CN" altLang="zh-CN" sz="950" dirty="0">
              <a:solidFill>
                <a:srgbClr val="000000"/>
              </a:solidFill>
              <a:effectLst/>
              <a:latin typeface="NEU-BZ-S92" panose="02020503000000020003" pitchFamily="18" charset="-122"/>
              <a:ea typeface="NEU-BZ-S92" panose="02020503000000020003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2" name="20XK-167.EPS" descr="id:2147495877;FounderCES"/>
          <p:cNvPicPr/>
          <p:nvPr/>
        </p:nvPicPr>
        <p:blipFill>
          <a:blip r:embed="rId1"/>
          <a:stretch>
            <a:fillRect/>
          </a:stretch>
        </p:blipFill>
        <p:spPr>
          <a:xfrm>
            <a:off x="4896868" y="3610562"/>
            <a:ext cx="14313850" cy="7731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1792</Words>
  <Application>WPS 演示</Application>
  <PresentationFormat>自定义</PresentationFormat>
  <Paragraphs>201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Arial</vt:lpstr>
      <vt:lpstr>宋体</vt:lpstr>
      <vt:lpstr>Wingdings</vt:lpstr>
      <vt:lpstr>Calibri</vt:lpstr>
      <vt:lpstr>微软雅黑</vt:lpstr>
      <vt:lpstr>Times New Roman</vt:lpstr>
      <vt:lpstr>NEU-BZ-S92</vt:lpstr>
      <vt:lpstr>Arial Unicode MS</vt:lpstr>
      <vt:lpstr>方正书宋_GBK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540</cp:revision>
  <dcterms:created xsi:type="dcterms:W3CDTF">2016-01-31T01:38:00Z</dcterms:created>
  <dcterms:modified xsi:type="dcterms:W3CDTF">2020-11-27T00:59:44Z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