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60" r:id="rId3"/>
    <p:sldId id="309" r:id="rId5"/>
    <p:sldId id="303" r:id="rId6"/>
    <p:sldId id="299" r:id="rId7"/>
    <p:sldId id="294" r:id="rId8"/>
    <p:sldId id="300" r:id="rId9"/>
    <p:sldId id="301" r:id="rId10"/>
    <p:sldId id="302" r:id="rId11"/>
    <p:sldId id="304" r:id="rId12"/>
    <p:sldId id="310" r:id="rId13"/>
    <p:sldId id="311" r:id="rId14"/>
    <p:sldId id="312" r:id="rId15"/>
    <p:sldId id="313" r:id="rId16"/>
    <p:sldId id="324" r:id="rId17"/>
    <p:sldId id="325" r:id="rId18"/>
  </p:sldIdLst>
  <p:sldSz cx="12192000" cy="6858000"/>
  <p:notesSz cx="6858000" cy="9144000"/>
  <p:embeddedFontLst>
    <p:embeddedFont>
      <p:font typeface="文悦古典明朝体 (非商业使用) W5" pitchFamily="2" charset="-122"/>
      <p:regular r:id="rId22"/>
    </p:embeddedFont>
    <p:embeddedFont>
      <p:font typeface="等线" panose="02010600030101010101" charset="-122"/>
      <p:regular r:id="rId23"/>
    </p:embeddedFont>
    <p:embeddedFont>
      <p:font typeface="隶书" panose="02010509060101010101" charset="-122"/>
      <p:regular r:id="rId24"/>
    </p:embeddedFont>
    <p:embeddedFont>
      <p:font typeface="楷体" panose="02010609060101010101" charset="-122"/>
      <p:regular r:id="rId25"/>
    </p:embeddedFont>
    <p:embeddedFont>
      <p:font typeface="等线 Light" panose="02010600030101010101" charset="-122"/>
      <p:regular r:id="rId26"/>
    </p:embeddedFont>
    <p:embeddedFont>
      <p:font typeface="黑体" panose="02010609060101010101" charset="-122"/>
      <p:regular r:id="rId27"/>
    </p:embeddedFont>
  </p:embeddedFontLst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FD1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-57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5.xml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DDAFB-1E88-4C09-8EDF-317A8B75E0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83816-E739-4273-9AF7-498350ABA1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0C1E86-8444-47B7-9464-0096FBE1A17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0C1E86-8444-47B7-9464-0096FBE1A17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DD7BB7-5E8E-452A-BDCC-B80F6D52ED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29969E-BEF2-4988-8677-8BE2417298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DD7BB7-5E8E-452A-BDCC-B80F6D52ED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29969E-BEF2-4988-8677-8BE2417298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DD7BB7-5E8E-452A-BDCC-B80F6D52ED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29969E-BEF2-4988-8677-8BE2417298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DD7BB7-5E8E-452A-BDCC-B80F6D52ED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29969E-BEF2-4988-8677-8BE2417298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DD7BB7-5E8E-452A-BDCC-B80F6D52ED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29969E-BEF2-4988-8677-8BE2417298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DD7BB7-5E8E-452A-BDCC-B80F6D52ED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29969E-BEF2-4988-8677-8BE2417298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DD7BB7-5E8E-452A-BDCC-B80F6D52ED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29969E-BEF2-4988-8677-8BE2417298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DD7BB7-5E8E-452A-BDCC-B80F6D52ED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29969E-BEF2-4988-8677-8BE2417298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DD7BB7-5E8E-452A-BDCC-B80F6D52ED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29969E-BEF2-4988-8677-8BE241729883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125"/>
                    </a14:imgEffect>
                    <a14:imgEffect>
                      <a14:saturation sat="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165" y="6327500"/>
            <a:ext cx="474177" cy="4741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DD7BB7-5E8E-452A-BDCC-B80F6D52ED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29969E-BEF2-4988-8677-8BE2417298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DD7BB7-5E8E-452A-BDCC-B80F6D52ED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29969E-BEF2-4988-8677-8BE2417298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任意多边形 3"/>
          <p:cNvSpPr/>
          <p:nvPr/>
        </p:nvSpPr>
        <p:spPr>
          <a:xfrm>
            <a:off x="2303903" y="4589311"/>
            <a:ext cx="3150763" cy="1774044"/>
          </a:xfrm>
          <a:custGeom>
            <a:avLst/>
            <a:gdLst>
              <a:gd name="connsiteX0" fmla="*/ 263311 w 3278889"/>
              <a:gd name="connsiteY0" fmla="*/ 933095 h 1879959"/>
              <a:gd name="connsiteX1" fmla="*/ 1051102 w 3278889"/>
              <a:gd name="connsiteY1" fmla="*/ 4627 h 1879959"/>
              <a:gd name="connsiteX2" fmla="*/ 1656013 w 3278889"/>
              <a:gd name="connsiteY2" fmla="*/ 567335 h 1879959"/>
              <a:gd name="connsiteX3" fmla="*/ 2232788 w 3278889"/>
              <a:gd name="connsiteY3" fmla="*/ 384455 h 1879959"/>
              <a:gd name="connsiteX4" fmla="*/ 3104985 w 3278889"/>
              <a:gd name="connsiteY4" fmla="*/ 806485 h 1879959"/>
              <a:gd name="connsiteX5" fmla="*/ 2992444 w 3278889"/>
              <a:gd name="connsiteY5" fmla="*/ 1805291 h 1879959"/>
              <a:gd name="connsiteX6" fmla="*/ 221108 w 3278889"/>
              <a:gd name="connsiteY6" fmla="*/ 1706818 h 1879959"/>
              <a:gd name="connsiteX7" fmla="*/ 263311 w 3278889"/>
              <a:gd name="connsiteY7" fmla="*/ 933095 h 1879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8889" h="1879959">
                <a:moveTo>
                  <a:pt x="263311" y="933095"/>
                </a:moveTo>
                <a:cubicBezTo>
                  <a:pt x="401643" y="649397"/>
                  <a:pt x="818985" y="65587"/>
                  <a:pt x="1051102" y="4627"/>
                </a:cubicBezTo>
                <a:cubicBezTo>
                  <a:pt x="1283219" y="-56333"/>
                  <a:pt x="1459065" y="504030"/>
                  <a:pt x="1656013" y="567335"/>
                </a:cubicBezTo>
                <a:cubicBezTo>
                  <a:pt x="1852961" y="630640"/>
                  <a:pt x="1991293" y="344597"/>
                  <a:pt x="2232788" y="384455"/>
                </a:cubicBezTo>
                <a:cubicBezTo>
                  <a:pt x="2474283" y="424313"/>
                  <a:pt x="2978376" y="569679"/>
                  <a:pt x="3104985" y="806485"/>
                </a:cubicBezTo>
                <a:cubicBezTo>
                  <a:pt x="3231594" y="1043291"/>
                  <a:pt x="3473090" y="1655236"/>
                  <a:pt x="2992444" y="1805291"/>
                </a:cubicBezTo>
                <a:cubicBezTo>
                  <a:pt x="2511798" y="1955347"/>
                  <a:pt x="671274" y="1856873"/>
                  <a:pt x="221108" y="1706818"/>
                </a:cubicBezTo>
                <a:cubicBezTo>
                  <a:pt x="-229058" y="1556763"/>
                  <a:pt x="124979" y="1216793"/>
                  <a:pt x="263311" y="933095"/>
                </a:cubicBezTo>
                <a:close/>
              </a:path>
            </a:pathLst>
          </a:custGeom>
          <a:gradFill>
            <a:gsLst>
              <a:gs pos="0">
                <a:srgbClr val="72202A">
                  <a:alpha val="53000"/>
                </a:srgbClr>
              </a:gs>
              <a:gs pos="64000">
                <a:srgbClr val="FFFFFF">
                  <a:alpha val="0"/>
                </a:srgbClr>
              </a:gs>
              <a:gs pos="100000">
                <a:schemeClr val="bg1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Yue GuDianMingChaoTi (Non-Commercial Use)" pitchFamily="50" charset="-122"/>
              <a:ea typeface="WenYue GuDianMingChaoTi (Non-Commercial Use)" pitchFamily="50" charset="-122"/>
              <a:cs typeface="+mn-cs"/>
              <a:sym typeface="WenYue GuDianMingChaoTi (Non-Commercial Use)" pitchFamily="50" charset="-122"/>
            </a:endParaRPr>
          </a:p>
        </p:txBody>
      </p:sp>
      <p:sp>
        <p:nvSpPr>
          <p:cNvPr id="82" name="任意多边形 3"/>
          <p:cNvSpPr/>
          <p:nvPr/>
        </p:nvSpPr>
        <p:spPr>
          <a:xfrm flipH="1">
            <a:off x="6579160" y="4792995"/>
            <a:ext cx="3150763" cy="1685674"/>
          </a:xfrm>
          <a:custGeom>
            <a:avLst/>
            <a:gdLst>
              <a:gd name="connsiteX0" fmla="*/ 263311 w 3278889"/>
              <a:gd name="connsiteY0" fmla="*/ 933095 h 1879959"/>
              <a:gd name="connsiteX1" fmla="*/ 1051102 w 3278889"/>
              <a:gd name="connsiteY1" fmla="*/ 4627 h 1879959"/>
              <a:gd name="connsiteX2" fmla="*/ 1656013 w 3278889"/>
              <a:gd name="connsiteY2" fmla="*/ 567335 h 1879959"/>
              <a:gd name="connsiteX3" fmla="*/ 2232788 w 3278889"/>
              <a:gd name="connsiteY3" fmla="*/ 384455 h 1879959"/>
              <a:gd name="connsiteX4" fmla="*/ 3104985 w 3278889"/>
              <a:gd name="connsiteY4" fmla="*/ 806485 h 1879959"/>
              <a:gd name="connsiteX5" fmla="*/ 2992444 w 3278889"/>
              <a:gd name="connsiteY5" fmla="*/ 1805291 h 1879959"/>
              <a:gd name="connsiteX6" fmla="*/ 221108 w 3278889"/>
              <a:gd name="connsiteY6" fmla="*/ 1706818 h 1879959"/>
              <a:gd name="connsiteX7" fmla="*/ 263311 w 3278889"/>
              <a:gd name="connsiteY7" fmla="*/ 933095 h 1879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8889" h="1879959">
                <a:moveTo>
                  <a:pt x="263311" y="933095"/>
                </a:moveTo>
                <a:cubicBezTo>
                  <a:pt x="401643" y="649397"/>
                  <a:pt x="818985" y="65587"/>
                  <a:pt x="1051102" y="4627"/>
                </a:cubicBezTo>
                <a:cubicBezTo>
                  <a:pt x="1283219" y="-56333"/>
                  <a:pt x="1459065" y="504030"/>
                  <a:pt x="1656013" y="567335"/>
                </a:cubicBezTo>
                <a:cubicBezTo>
                  <a:pt x="1852961" y="630640"/>
                  <a:pt x="1991293" y="344597"/>
                  <a:pt x="2232788" y="384455"/>
                </a:cubicBezTo>
                <a:cubicBezTo>
                  <a:pt x="2474283" y="424313"/>
                  <a:pt x="2978376" y="569679"/>
                  <a:pt x="3104985" y="806485"/>
                </a:cubicBezTo>
                <a:cubicBezTo>
                  <a:pt x="3231594" y="1043291"/>
                  <a:pt x="3473090" y="1655236"/>
                  <a:pt x="2992444" y="1805291"/>
                </a:cubicBezTo>
                <a:cubicBezTo>
                  <a:pt x="2511798" y="1955347"/>
                  <a:pt x="671274" y="1856873"/>
                  <a:pt x="221108" y="1706818"/>
                </a:cubicBezTo>
                <a:cubicBezTo>
                  <a:pt x="-229058" y="1556763"/>
                  <a:pt x="124979" y="1216793"/>
                  <a:pt x="263311" y="933095"/>
                </a:cubicBezTo>
                <a:close/>
              </a:path>
            </a:pathLst>
          </a:custGeom>
          <a:gradFill>
            <a:gsLst>
              <a:gs pos="0">
                <a:srgbClr val="72202A">
                  <a:alpha val="53000"/>
                </a:srgbClr>
              </a:gs>
              <a:gs pos="64000">
                <a:srgbClr val="FFFFFF">
                  <a:alpha val="0"/>
                </a:srgbClr>
              </a:gs>
              <a:gs pos="100000">
                <a:schemeClr val="bg1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Yue GuDianMingChaoTi (Non-Commercial Use)" pitchFamily="50" charset="-122"/>
              <a:ea typeface="WenYue GuDianMingChaoTi (Non-Commercial Use)" pitchFamily="50" charset="-122"/>
              <a:cs typeface="+mn-cs"/>
              <a:sym typeface="WenYue GuDianMingChaoTi (Non-Commercial Use)" pitchFamily="5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264010" y="1221491"/>
            <a:ext cx="1413510" cy="9348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8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</a:rPr>
              <a:t>诗</a:t>
            </a:r>
            <a:endParaRPr kumimoji="0" lang="zh-CN" altLang="zh-CN" sz="8000" b="0" i="0" u="none" strike="noStrike" kern="1200" cap="none" spc="0" normalizeH="0" baseline="0" noProof="0" smtClean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0058161" y="2182717"/>
            <a:ext cx="1413510" cy="9348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歌</a:t>
            </a:r>
            <a:endParaRPr kumimoji="0" lang="zh-CN" altLang="en-US" sz="8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3917" y="4599093"/>
            <a:ext cx="1879628" cy="1879628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2218" y="104"/>
            <a:ext cx="1879628" cy="1879628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412" y="5538968"/>
            <a:ext cx="1632688" cy="1632688"/>
          </a:xfrm>
          <a:prstGeom prst="rect">
            <a:avLst/>
          </a:prstGeom>
        </p:spPr>
      </p:pic>
      <p:grpSp>
        <p:nvGrpSpPr>
          <p:cNvPr id="86" name="组合 85"/>
          <p:cNvGrpSpPr/>
          <p:nvPr/>
        </p:nvGrpSpPr>
        <p:grpSpPr>
          <a:xfrm>
            <a:off x="203835" y="3781425"/>
            <a:ext cx="11748770" cy="2795270"/>
            <a:chOff x="3119128" y="2281906"/>
            <a:chExt cx="3938053" cy="2440859"/>
          </a:xfrm>
        </p:grpSpPr>
        <p:grpSp>
          <p:nvGrpSpPr>
            <p:cNvPr id="88" name="组合 87"/>
            <p:cNvGrpSpPr/>
            <p:nvPr/>
          </p:nvGrpSpPr>
          <p:grpSpPr>
            <a:xfrm>
              <a:off x="3119128" y="2281906"/>
              <a:ext cx="1352009" cy="683197"/>
              <a:chOff x="915735" y="1477422"/>
              <a:chExt cx="1352009" cy="683197"/>
            </a:xfrm>
          </p:grpSpPr>
          <p:grpSp>
            <p:nvGrpSpPr>
              <p:cNvPr id="110" name="组合 109"/>
              <p:cNvGrpSpPr/>
              <p:nvPr/>
            </p:nvGrpSpPr>
            <p:grpSpPr>
              <a:xfrm>
                <a:off x="1164031" y="1477422"/>
                <a:ext cx="1103713" cy="252841"/>
                <a:chOff x="-164379" y="2115819"/>
                <a:chExt cx="4132029" cy="946576"/>
              </a:xfrm>
            </p:grpSpPr>
            <p:grpSp>
              <p:nvGrpSpPr>
                <p:cNvPr id="121" name="组合 120"/>
                <p:cNvGrpSpPr/>
                <p:nvPr/>
              </p:nvGrpSpPr>
              <p:grpSpPr>
                <a:xfrm>
                  <a:off x="-164379" y="2115819"/>
                  <a:ext cx="2833724" cy="473287"/>
                  <a:chOff x="-8578756" y="1524000"/>
                  <a:chExt cx="7847236" cy="1310640"/>
                </a:xfrm>
              </p:grpSpPr>
              <p:sp>
                <p:nvSpPr>
                  <p:cNvPr id="126" name="弧形 125"/>
                  <p:cNvSpPr/>
                  <p:nvPr/>
                </p:nvSpPr>
                <p:spPr>
                  <a:xfrm>
                    <a:off x="-2042160" y="1524000"/>
                    <a:ext cx="1310640" cy="1310640"/>
                  </a:xfrm>
                  <a:prstGeom prst="arc">
                    <a:avLst>
                      <a:gd name="adj1" fmla="val 16200000"/>
                      <a:gd name="adj2" fmla="val 5400000"/>
                    </a:avLst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  <p:cxnSp>
                <p:nvCxnSpPr>
                  <p:cNvPr id="127" name="直接连接符 126"/>
                  <p:cNvCxnSpPr>
                    <a:stCxn id="126" idx="0"/>
                  </p:cNvCxnSpPr>
                  <p:nvPr/>
                </p:nvCxnSpPr>
                <p:spPr>
                  <a:xfrm flipH="1">
                    <a:off x="-8578756" y="1524000"/>
                    <a:ext cx="7191915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直接连接符 127"/>
                  <p:cNvCxnSpPr/>
                  <p:nvPr/>
                </p:nvCxnSpPr>
                <p:spPr>
                  <a:xfrm flipH="1">
                    <a:off x="-2971800" y="2834640"/>
                    <a:ext cx="1584960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9" name="弧形 128"/>
                  <p:cNvSpPr/>
                  <p:nvPr/>
                </p:nvSpPr>
                <p:spPr>
                  <a:xfrm>
                    <a:off x="-2255791" y="1524000"/>
                    <a:ext cx="1310641" cy="1310640"/>
                  </a:xfrm>
                  <a:prstGeom prst="arc">
                    <a:avLst>
                      <a:gd name="adj1" fmla="val 16200000"/>
                      <a:gd name="adj2" fmla="val 5400000"/>
                    </a:avLst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122" name="组合 121"/>
                <p:cNvGrpSpPr/>
                <p:nvPr/>
              </p:nvGrpSpPr>
              <p:grpSpPr>
                <a:xfrm flipH="1" flipV="1">
                  <a:off x="1601698" y="2589108"/>
                  <a:ext cx="2365952" cy="473287"/>
                  <a:chOff x="-7283387" y="1524000"/>
                  <a:chExt cx="6551867" cy="1310640"/>
                </a:xfrm>
              </p:grpSpPr>
              <p:sp>
                <p:nvSpPr>
                  <p:cNvPr id="123" name="弧形 122"/>
                  <p:cNvSpPr/>
                  <p:nvPr/>
                </p:nvSpPr>
                <p:spPr>
                  <a:xfrm>
                    <a:off x="-2042160" y="1524000"/>
                    <a:ext cx="1310640" cy="1310640"/>
                  </a:xfrm>
                  <a:prstGeom prst="arc">
                    <a:avLst>
                      <a:gd name="adj1" fmla="val 16200000"/>
                      <a:gd name="adj2" fmla="val 5400000"/>
                    </a:avLst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  <p:cxnSp>
                <p:nvCxnSpPr>
                  <p:cNvPr id="124" name="直接连接符 123"/>
                  <p:cNvCxnSpPr>
                    <a:stCxn id="123" idx="0"/>
                  </p:cNvCxnSpPr>
                  <p:nvPr/>
                </p:nvCxnSpPr>
                <p:spPr>
                  <a:xfrm flipH="1" flipV="1">
                    <a:off x="-7283387" y="1524001"/>
                    <a:ext cx="5896546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 flipH="1">
                    <a:off x="-2971800" y="2834640"/>
                    <a:ext cx="1584960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1" name="组合 110"/>
              <p:cNvGrpSpPr/>
              <p:nvPr/>
            </p:nvGrpSpPr>
            <p:grpSpPr>
              <a:xfrm flipV="1">
                <a:off x="915735" y="1907778"/>
                <a:ext cx="1103713" cy="252841"/>
                <a:chOff x="-164379" y="2115819"/>
                <a:chExt cx="4132029" cy="946576"/>
              </a:xfrm>
            </p:grpSpPr>
            <p:grpSp>
              <p:nvGrpSpPr>
                <p:cNvPr id="112" name="组合 111"/>
                <p:cNvGrpSpPr/>
                <p:nvPr/>
              </p:nvGrpSpPr>
              <p:grpSpPr>
                <a:xfrm>
                  <a:off x="-164379" y="2115819"/>
                  <a:ext cx="2833724" cy="473287"/>
                  <a:chOff x="-8578756" y="1524000"/>
                  <a:chExt cx="7847236" cy="1310640"/>
                </a:xfrm>
              </p:grpSpPr>
              <p:sp>
                <p:nvSpPr>
                  <p:cNvPr id="117" name="弧形 116"/>
                  <p:cNvSpPr/>
                  <p:nvPr/>
                </p:nvSpPr>
                <p:spPr>
                  <a:xfrm>
                    <a:off x="-2042160" y="1524000"/>
                    <a:ext cx="1310640" cy="1310640"/>
                  </a:xfrm>
                  <a:prstGeom prst="arc">
                    <a:avLst>
                      <a:gd name="adj1" fmla="val 16200000"/>
                      <a:gd name="adj2" fmla="val 5400000"/>
                    </a:avLst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  <p:cxnSp>
                <p:nvCxnSpPr>
                  <p:cNvPr id="118" name="直接连接符 117"/>
                  <p:cNvCxnSpPr>
                    <a:stCxn id="117" idx="0"/>
                  </p:cNvCxnSpPr>
                  <p:nvPr/>
                </p:nvCxnSpPr>
                <p:spPr>
                  <a:xfrm flipH="1">
                    <a:off x="-8578756" y="1524000"/>
                    <a:ext cx="7191915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接连接符 118"/>
                  <p:cNvCxnSpPr/>
                  <p:nvPr/>
                </p:nvCxnSpPr>
                <p:spPr>
                  <a:xfrm flipH="1">
                    <a:off x="-2971800" y="2834640"/>
                    <a:ext cx="1584960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0" name="弧形 119"/>
                  <p:cNvSpPr/>
                  <p:nvPr/>
                </p:nvSpPr>
                <p:spPr>
                  <a:xfrm>
                    <a:off x="-2255791" y="1524000"/>
                    <a:ext cx="1310641" cy="1310640"/>
                  </a:xfrm>
                  <a:prstGeom prst="arc">
                    <a:avLst>
                      <a:gd name="adj1" fmla="val 16200000"/>
                      <a:gd name="adj2" fmla="val 5400000"/>
                    </a:avLst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113" name="组合 112"/>
                <p:cNvGrpSpPr/>
                <p:nvPr/>
              </p:nvGrpSpPr>
              <p:grpSpPr>
                <a:xfrm flipH="1" flipV="1">
                  <a:off x="1601698" y="2589108"/>
                  <a:ext cx="2365952" cy="473287"/>
                  <a:chOff x="-7283387" y="1524000"/>
                  <a:chExt cx="6551867" cy="1310640"/>
                </a:xfrm>
              </p:grpSpPr>
              <p:sp>
                <p:nvSpPr>
                  <p:cNvPr id="114" name="弧形 113"/>
                  <p:cNvSpPr/>
                  <p:nvPr/>
                </p:nvSpPr>
                <p:spPr>
                  <a:xfrm>
                    <a:off x="-2042160" y="1524000"/>
                    <a:ext cx="1310640" cy="1310640"/>
                  </a:xfrm>
                  <a:prstGeom prst="arc">
                    <a:avLst>
                      <a:gd name="adj1" fmla="val 16200000"/>
                      <a:gd name="adj2" fmla="val 5400000"/>
                    </a:avLst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  <p:cxnSp>
                <p:nvCxnSpPr>
                  <p:cNvPr id="115" name="直接连接符 114"/>
                  <p:cNvCxnSpPr>
                    <a:stCxn id="114" idx="0"/>
                  </p:cNvCxnSpPr>
                  <p:nvPr/>
                </p:nvCxnSpPr>
                <p:spPr>
                  <a:xfrm flipH="1" flipV="1">
                    <a:off x="-7283387" y="1524001"/>
                    <a:ext cx="5896546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接连接符 115"/>
                  <p:cNvCxnSpPr/>
                  <p:nvPr/>
                </p:nvCxnSpPr>
                <p:spPr>
                  <a:xfrm flipH="1">
                    <a:off x="-2971800" y="2834640"/>
                    <a:ext cx="1584960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9" name="组合 88"/>
            <p:cNvGrpSpPr/>
            <p:nvPr/>
          </p:nvGrpSpPr>
          <p:grpSpPr>
            <a:xfrm>
              <a:off x="5263225" y="4003424"/>
              <a:ext cx="1793956" cy="719341"/>
              <a:chOff x="3210092" y="3198940"/>
              <a:chExt cx="1793956" cy="719341"/>
            </a:xfrm>
          </p:grpSpPr>
          <p:grpSp>
            <p:nvGrpSpPr>
              <p:cNvPr id="90" name="组合 89"/>
              <p:cNvGrpSpPr/>
              <p:nvPr/>
            </p:nvGrpSpPr>
            <p:grpSpPr>
              <a:xfrm>
                <a:off x="3371463" y="3198940"/>
                <a:ext cx="1632585" cy="373996"/>
                <a:chOff x="-164379" y="2115819"/>
                <a:chExt cx="4132029" cy="946576"/>
              </a:xfrm>
            </p:grpSpPr>
            <p:grpSp>
              <p:nvGrpSpPr>
                <p:cNvPr id="101" name="组合 100"/>
                <p:cNvGrpSpPr/>
                <p:nvPr/>
              </p:nvGrpSpPr>
              <p:grpSpPr>
                <a:xfrm>
                  <a:off x="-164379" y="2115819"/>
                  <a:ext cx="2833724" cy="473287"/>
                  <a:chOff x="-8578756" y="1524000"/>
                  <a:chExt cx="7847236" cy="1310640"/>
                </a:xfrm>
              </p:grpSpPr>
              <p:sp>
                <p:nvSpPr>
                  <p:cNvPr id="106" name="弧形 105"/>
                  <p:cNvSpPr/>
                  <p:nvPr/>
                </p:nvSpPr>
                <p:spPr>
                  <a:xfrm>
                    <a:off x="-2042160" y="1524000"/>
                    <a:ext cx="1310640" cy="1310640"/>
                  </a:xfrm>
                  <a:prstGeom prst="arc">
                    <a:avLst>
                      <a:gd name="adj1" fmla="val 16200000"/>
                      <a:gd name="adj2" fmla="val 5400000"/>
                    </a:avLst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  <p:cxnSp>
                <p:nvCxnSpPr>
                  <p:cNvPr id="107" name="直接连接符 106"/>
                  <p:cNvCxnSpPr>
                    <a:stCxn id="106" idx="0"/>
                  </p:cNvCxnSpPr>
                  <p:nvPr/>
                </p:nvCxnSpPr>
                <p:spPr>
                  <a:xfrm flipH="1">
                    <a:off x="-8578756" y="1524000"/>
                    <a:ext cx="7191915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/>
                  <p:nvPr/>
                </p:nvCxnSpPr>
                <p:spPr>
                  <a:xfrm flipH="1">
                    <a:off x="-2971800" y="2834640"/>
                    <a:ext cx="1584960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" name="弧形 108"/>
                  <p:cNvSpPr/>
                  <p:nvPr/>
                </p:nvSpPr>
                <p:spPr>
                  <a:xfrm>
                    <a:off x="-2255791" y="1524000"/>
                    <a:ext cx="1310641" cy="1310640"/>
                  </a:xfrm>
                  <a:prstGeom prst="arc">
                    <a:avLst>
                      <a:gd name="adj1" fmla="val 16200000"/>
                      <a:gd name="adj2" fmla="val 5400000"/>
                    </a:avLst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102" name="组合 101"/>
                <p:cNvGrpSpPr/>
                <p:nvPr/>
              </p:nvGrpSpPr>
              <p:grpSpPr>
                <a:xfrm flipH="1" flipV="1">
                  <a:off x="1601698" y="2589108"/>
                  <a:ext cx="2365952" cy="473287"/>
                  <a:chOff x="-7283387" y="1524000"/>
                  <a:chExt cx="6551867" cy="1310640"/>
                </a:xfrm>
              </p:grpSpPr>
              <p:sp>
                <p:nvSpPr>
                  <p:cNvPr id="103" name="弧形 102"/>
                  <p:cNvSpPr/>
                  <p:nvPr/>
                </p:nvSpPr>
                <p:spPr>
                  <a:xfrm>
                    <a:off x="-2042160" y="1524000"/>
                    <a:ext cx="1310640" cy="1310640"/>
                  </a:xfrm>
                  <a:prstGeom prst="arc">
                    <a:avLst>
                      <a:gd name="adj1" fmla="val 16200000"/>
                      <a:gd name="adj2" fmla="val 5400000"/>
                    </a:avLst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  <p:cxnSp>
                <p:nvCxnSpPr>
                  <p:cNvPr id="104" name="直接连接符 103"/>
                  <p:cNvCxnSpPr>
                    <a:stCxn id="103" idx="0"/>
                  </p:cNvCxnSpPr>
                  <p:nvPr/>
                </p:nvCxnSpPr>
                <p:spPr>
                  <a:xfrm flipH="1" flipV="1">
                    <a:off x="-7283387" y="1524001"/>
                    <a:ext cx="5896546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 flipH="1">
                    <a:off x="-2971800" y="2834640"/>
                    <a:ext cx="1584960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1" name="组合 90"/>
              <p:cNvGrpSpPr/>
              <p:nvPr/>
            </p:nvGrpSpPr>
            <p:grpSpPr>
              <a:xfrm flipV="1">
                <a:off x="3210092" y="3665440"/>
                <a:ext cx="1103713" cy="252841"/>
                <a:chOff x="-164379" y="2115819"/>
                <a:chExt cx="4132029" cy="946576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-164379" y="2115819"/>
                  <a:ext cx="2833724" cy="473287"/>
                  <a:chOff x="-8578756" y="1524000"/>
                  <a:chExt cx="7847236" cy="1310640"/>
                </a:xfrm>
              </p:grpSpPr>
              <p:sp>
                <p:nvSpPr>
                  <p:cNvPr id="97" name="弧形 96"/>
                  <p:cNvSpPr/>
                  <p:nvPr/>
                </p:nvSpPr>
                <p:spPr>
                  <a:xfrm>
                    <a:off x="-2042160" y="1524000"/>
                    <a:ext cx="1310640" cy="1310640"/>
                  </a:xfrm>
                  <a:prstGeom prst="arc">
                    <a:avLst>
                      <a:gd name="adj1" fmla="val 16200000"/>
                      <a:gd name="adj2" fmla="val 5400000"/>
                    </a:avLst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  <p:cxnSp>
                <p:nvCxnSpPr>
                  <p:cNvPr id="98" name="直接连接符 97"/>
                  <p:cNvCxnSpPr>
                    <a:stCxn id="97" idx="0"/>
                  </p:cNvCxnSpPr>
                  <p:nvPr/>
                </p:nvCxnSpPr>
                <p:spPr>
                  <a:xfrm flipH="1">
                    <a:off x="-8578756" y="1524000"/>
                    <a:ext cx="7191915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直接连接符 98"/>
                  <p:cNvCxnSpPr/>
                  <p:nvPr/>
                </p:nvCxnSpPr>
                <p:spPr>
                  <a:xfrm flipH="1">
                    <a:off x="-2971800" y="2834640"/>
                    <a:ext cx="1584960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0" name="弧形 99"/>
                  <p:cNvSpPr/>
                  <p:nvPr/>
                </p:nvSpPr>
                <p:spPr>
                  <a:xfrm>
                    <a:off x="-2255791" y="1524000"/>
                    <a:ext cx="1310641" cy="1310640"/>
                  </a:xfrm>
                  <a:prstGeom prst="arc">
                    <a:avLst>
                      <a:gd name="adj1" fmla="val 16200000"/>
                      <a:gd name="adj2" fmla="val 5400000"/>
                    </a:avLst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93" name="组合 92"/>
                <p:cNvGrpSpPr/>
                <p:nvPr/>
              </p:nvGrpSpPr>
              <p:grpSpPr>
                <a:xfrm flipH="1" flipV="1">
                  <a:off x="1601698" y="2589108"/>
                  <a:ext cx="2365952" cy="473287"/>
                  <a:chOff x="-7283387" y="1524000"/>
                  <a:chExt cx="6551867" cy="1310640"/>
                </a:xfrm>
              </p:grpSpPr>
              <p:sp>
                <p:nvSpPr>
                  <p:cNvPr id="94" name="弧形 93"/>
                  <p:cNvSpPr/>
                  <p:nvPr/>
                </p:nvSpPr>
                <p:spPr>
                  <a:xfrm>
                    <a:off x="-2042160" y="1524000"/>
                    <a:ext cx="1310640" cy="1310640"/>
                  </a:xfrm>
                  <a:prstGeom prst="arc">
                    <a:avLst>
                      <a:gd name="adj1" fmla="val 16200000"/>
                      <a:gd name="adj2" fmla="val 5400000"/>
                    </a:avLst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  <p:cxnSp>
                <p:nvCxnSpPr>
                  <p:cNvPr id="95" name="直接连接符 94"/>
                  <p:cNvCxnSpPr>
                    <a:stCxn id="94" idx="0"/>
                  </p:cNvCxnSpPr>
                  <p:nvPr/>
                </p:nvCxnSpPr>
                <p:spPr>
                  <a:xfrm flipH="1" flipV="1">
                    <a:off x="-7283387" y="1524001"/>
                    <a:ext cx="5896546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 flipH="1">
                    <a:off x="-2971800" y="2834640"/>
                    <a:ext cx="1584960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130" name="文本框 129"/>
          <p:cNvSpPr txBox="1"/>
          <p:nvPr/>
        </p:nvSpPr>
        <p:spPr>
          <a:xfrm>
            <a:off x="11650923" y="5996925"/>
            <a:ext cx="461665" cy="716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高  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  <p:sp>
        <p:nvSpPr>
          <p:cNvPr id="59" name="文本框 6"/>
          <p:cNvSpPr txBox="1"/>
          <p:nvPr/>
        </p:nvSpPr>
        <p:spPr>
          <a:xfrm>
            <a:off x="9730186" y="3442188"/>
            <a:ext cx="1413510" cy="8997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</a:rPr>
              <a:t>艺</a:t>
            </a:r>
            <a:endParaRPr kumimoji="0" lang="zh-CN" altLang="en-US" sz="8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>
            <a:off x="9652081" y="4853158"/>
            <a:ext cx="1413510" cy="8997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</a:rPr>
              <a:t>术</a:t>
            </a:r>
            <a:endParaRPr kumimoji="0" lang="zh-CN" altLang="en-US" sz="8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55090" y="1320165"/>
            <a:ext cx="729742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  </a:t>
            </a:r>
            <a:r>
              <a:rPr lang="zh-CN" altLang="en-US" sz="660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高考诗歌鉴赏之</a:t>
            </a:r>
            <a:r>
              <a:rPr lang="en-US" altLang="zh-CN" sz="660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“</a:t>
            </a:r>
            <a:r>
              <a:rPr lang="zh-CN" altLang="en-US" sz="8800"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空</a:t>
            </a:r>
            <a:r>
              <a:rPr lang="en-US" altLang="zh-CN" sz="660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”</a:t>
            </a:r>
            <a:r>
              <a:rPr lang="zh-CN" altLang="en-US" sz="660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字里的深情</a:t>
            </a:r>
            <a:endParaRPr lang="zh-CN" altLang="en-US" sz="6600"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" y="48895"/>
            <a:ext cx="7014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002060"/>
                </a:solidFill>
              </a:rPr>
              <a:t>古典诗词</a:t>
            </a:r>
            <a:r>
              <a:rPr lang="en-US" altLang="zh-CN" sz="3600" b="1">
                <a:solidFill>
                  <a:srgbClr val="002060"/>
                </a:solidFill>
              </a:rPr>
              <a:t>“</a:t>
            </a:r>
            <a:r>
              <a:rPr lang="zh-CN" altLang="en-US" sz="3600" b="1">
                <a:solidFill>
                  <a:srgbClr val="002060"/>
                </a:solidFill>
              </a:rPr>
              <a:t>空</a:t>
            </a:r>
            <a:r>
              <a:rPr lang="en-US" altLang="zh-CN" sz="3600" b="1">
                <a:solidFill>
                  <a:srgbClr val="002060"/>
                </a:solidFill>
              </a:rPr>
              <a:t>”</a:t>
            </a:r>
            <a:r>
              <a:rPr lang="zh-CN" altLang="en-US" sz="3600" b="1">
                <a:solidFill>
                  <a:srgbClr val="002060"/>
                </a:solidFill>
              </a:rPr>
              <a:t>字艺术鉴赏系列一</a:t>
            </a:r>
            <a:endParaRPr lang="zh-CN" altLang="en-US" sz="3600" b="1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图: 资料带 9"/>
          <p:cNvSpPr/>
          <p:nvPr/>
        </p:nvSpPr>
        <p:spPr>
          <a:xfrm>
            <a:off x="764540" y="120015"/>
            <a:ext cx="3417570" cy="131508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514350" y="2089150"/>
            <a:ext cx="1137221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en-US" altLang="zh-CN" sz="3600" b="1">
                <a:ea typeface="宋体" panose="02010600030101010101" pitchFamily="2" charset="-122"/>
                <a:sym typeface="+mn-ea"/>
              </a:rPr>
              <a:t>     </a:t>
            </a:r>
            <a:r>
              <a:rPr lang="zh-CN" sz="3600" b="1">
                <a:ea typeface="宋体" panose="02010600030101010101" pitchFamily="2" charset="-122"/>
                <a:sym typeface="+mn-ea"/>
              </a:rPr>
              <a:t>赏析《感事》颈联中</a:t>
            </a:r>
            <a:r>
              <a:rPr lang="zh-CN" sz="3600" b="1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“忧国空余两鬓霜”的“空”字和杜甫的《蜀相》中“隔叶黄</a:t>
            </a:r>
            <a:r>
              <a:rPr lang="zh-CN" sz="3600" b="1">
                <a:ea typeface="宋体" panose="02010600030101010101" pitchFamily="2" charset="-122"/>
                <a:sym typeface="+mn-ea"/>
              </a:rPr>
              <a:t>鹂空好音</a:t>
            </a:r>
            <a:r>
              <a:rPr lang="zh-CN" sz="3600" b="1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”的“空”字的</a:t>
            </a:r>
            <a:r>
              <a:rPr lang="zh-CN" sz="3600" b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艺术效果</a:t>
            </a:r>
            <a:r>
              <a:rPr lang="zh-CN" sz="3600" b="1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有何异同。</a:t>
            </a:r>
            <a:endParaRPr lang="zh-CN" altLang="en-US" sz="3600" b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/>
            <a:endParaRPr lang="zh-CN" altLang="en-US" sz="3600" b="1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3095" y="316865"/>
            <a:ext cx="37871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>
                <a:solidFill>
                  <a:srgbClr val="FFC000"/>
                </a:solidFill>
              </a:rPr>
              <a:t>比较探究二</a:t>
            </a:r>
            <a:endParaRPr lang="zh-CN" altLang="en-US" sz="540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4575" y="1259205"/>
            <a:ext cx="831088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4800" b="1">
                <a:solidFill>
                  <a:srgbClr val="FF0000"/>
                </a:solidFill>
                <a:latin typeface="Times New Roman" panose="02020603050405020304" pitchFamily="18" charset="0"/>
              </a:rPr>
              <a:t>《蜀相》和《感事》异同</a:t>
            </a:r>
            <a:endParaRPr lang="zh-CN" altLang="en-US" sz="4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4350" y="3818255"/>
            <a:ext cx="1113409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3200" b="0">
                <a:ea typeface="宋体" panose="02010600030101010101" pitchFamily="2" charset="-122"/>
              </a:rPr>
              <a:t>      </a:t>
            </a:r>
            <a:r>
              <a:rPr lang="zh-CN" sz="3600" b="1">
                <a:solidFill>
                  <a:srgbClr val="0070C0"/>
                </a:solidFill>
                <a:ea typeface="宋体" panose="02010600030101010101" pitchFamily="2" charset="-122"/>
              </a:rPr>
              <a:t>两首诗中都有一个“空”字，结合诗歌内容和诗人的身世境遇，不难理解出他们所表达的情感。再把“空”字放在具体的语境中可知，一个感情真挚地直抒“爱国”之志，一个借黄鹏鸟表达空有“好音”的苦闷和惘怅。</a:t>
            </a:r>
            <a:endParaRPr lang="zh-CN" altLang="en-US" sz="3600" b="1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17" y="5683113"/>
            <a:ext cx="1632688" cy="1632688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11730298" y="6141070"/>
            <a:ext cx="461665" cy="716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高  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558800" y="2858135"/>
            <a:ext cx="1089914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3600" b="1">
                <a:solidFill>
                  <a:srgbClr val="0B5FD1"/>
                </a:solidFill>
                <a:ea typeface="宋体" panose="02010600030101010101" pitchFamily="2" charset="-122"/>
              </a:rPr>
              <a:t>同:都抒发了诗人空有报国之志却无人理解，不被赏识的忧愁和苦闷。</a:t>
            </a:r>
            <a:endParaRPr lang="zh-CN" sz="3600" b="1">
              <a:solidFill>
                <a:srgbClr val="0B5FD1"/>
              </a:solidFill>
              <a:ea typeface="宋体" panose="02010600030101010101" pitchFamily="2" charset="-122"/>
            </a:endParaRPr>
          </a:p>
          <a:p>
            <a:pPr indent="0"/>
            <a:r>
              <a:rPr lang="zh-CN" sz="3600" b="1">
                <a:solidFill>
                  <a:srgbClr val="0B5FD1"/>
                </a:solidFill>
                <a:ea typeface="宋体" panose="02010600030101010101" pitchFamily="2" charset="-122"/>
              </a:rPr>
              <a:t>异:本诗</a:t>
            </a:r>
            <a:r>
              <a:rPr lang="zh-CN" sz="3600" b="1">
                <a:solidFill>
                  <a:srgbClr val="FF0000"/>
                </a:solidFill>
                <a:ea typeface="宋体" panose="02010600030101010101" pitchFamily="2" charset="-122"/>
              </a:rPr>
              <a:t>直抒胸臆</a:t>
            </a:r>
            <a:r>
              <a:rPr lang="zh-CN" sz="3600" b="1">
                <a:solidFill>
                  <a:srgbClr val="0B5FD1"/>
                </a:solidFill>
                <a:ea typeface="宋体" panose="02010600030101010101" pitchFamily="2" charset="-122"/>
              </a:rPr>
              <a:t>，“空”字直接道出为国事而忧，鬓生华发的感伤；而杜诗则</a:t>
            </a:r>
            <a:r>
              <a:rPr lang="zh-CN" sz="3600" b="1">
                <a:solidFill>
                  <a:srgbClr val="FF0000"/>
                </a:solidFill>
                <a:ea typeface="宋体" panose="02010600030101010101" pitchFamily="2" charset="-122"/>
              </a:rPr>
              <a:t>借物抒情</a:t>
            </a:r>
            <a:r>
              <a:rPr lang="zh-CN" sz="3600" b="1">
                <a:solidFill>
                  <a:srgbClr val="0B5FD1"/>
                </a:solidFill>
                <a:ea typeface="宋体" panose="02010600030101010101" pitchFamily="2" charset="-122"/>
              </a:rPr>
              <a:t>，借黄鹏的空有好音无人欣赏，抒发自己不被理解与赏识的无奈之情，空有报国之志的苦闷和惆怅。
</a:t>
            </a:r>
            <a:endParaRPr lang="zh-CN" altLang="en-US" sz="3600" b="1">
              <a:solidFill>
                <a:srgbClr val="0B5FD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3740" y="908050"/>
            <a:ext cx="997204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8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隔叶黄鹂</a:t>
            </a:r>
            <a:r>
              <a:rPr lang="zh-CN" altLang="en-US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空</a:t>
            </a:r>
            <a:r>
              <a:rPr lang="zh-CN" altLang="en-US" sz="48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好音。</a:t>
            </a:r>
            <a:r>
              <a:rPr lang="zh-CN" altLang="en-US" sz="4800">
                <a:latin typeface="楷体" panose="02010609060101010101" charset="-122"/>
                <a:ea typeface="楷体" panose="02010609060101010101" charset="-122"/>
                <a:sym typeface="+mn-ea"/>
              </a:rPr>
              <a:t>（</a:t>
            </a:r>
            <a:r>
              <a:rPr lang="zh-CN" altLang="en-US" sz="4800" b="1">
                <a:latin typeface="楷体" panose="02010609060101010101" charset="-122"/>
                <a:ea typeface="楷体" panose="02010609060101010101" charset="-122"/>
                <a:sym typeface="+mn-ea"/>
              </a:rPr>
              <a:t>杜甫</a:t>
            </a:r>
            <a:r>
              <a:rPr lang="zh-CN" altLang="en-US" sz="4800" b="1">
                <a:sym typeface="+mn-ea"/>
              </a:rPr>
              <a:t>《</a:t>
            </a:r>
            <a:r>
              <a:rPr lang="zh-CN" altLang="en-US" sz="4800" b="1">
                <a:latin typeface="楷体" panose="02010609060101010101" charset="-122"/>
                <a:ea typeface="楷体" panose="02010609060101010101" charset="-122"/>
                <a:sym typeface="+mn-ea"/>
              </a:rPr>
              <a:t>蜀相》</a:t>
            </a:r>
            <a:r>
              <a:rPr lang="zh-CN" altLang="en-US" sz="4800">
                <a:latin typeface="楷体" panose="02010609060101010101" charset="-122"/>
                <a:ea typeface="楷体" panose="02010609060101010101" charset="-122"/>
                <a:sym typeface="+mn-ea"/>
              </a:rPr>
              <a:t>）</a:t>
            </a:r>
            <a:endParaRPr lang="zh-CN" altLang="en-US" sz="480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3740" y="1875155"/>
            <a:ext cx="1058926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8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  <a:sym typeface="+mn-ea"/>
              </a:rPr>
              <a:t>忧国</a:t>
            </a:r>
            <a:r>
              <a:rPr lang="zh-CN" altLang="en-US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空</a:t>
            </a:r>
            <a:r>
              <a:rPr lang="zh-CN" altLang="en-US" sz="48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  <a:sym typeface="+mn-ea"/>
              </a:rPr>
              <a:t>余两鬓霜。</a:t>
            </a:r>
            <a:r>
              <a:rPr lang="zh-CN" altLang="en-US" sz="4800" b="1">
                <a:latin typeface="楷体" panose="02010609060101010101" charset="-122"/>
                <a:ea typeface="楷体" panose="02010609060101010101" charset="-122"/>
                <a:sym typeface="+mn-ea"/>
              </a:rPr>
              <a:t>（欧阳修《感事》）</a:t>
            </a:r>
            <a:endParaRPr lang="zh-CN" altLang="en-US" sz="4800" b="1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17" y="5683113"/>
            <a:ext cx="1632688" cy="1632688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11730298" y="6141070"/>
            <a:ext cx="461665" cy="716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高  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图: 资料带 9"/>
          <p:cNvSpPr/>
          <p:nvPr/>
        </p:nvSpPr>
        <p:spPr>
          <a:xfrm>
            <a:off x="764540" y="120015"/>
            <a:ext cx="2941955" cy="131508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64540" y="3351530"/>
            <a:ext cx="1079944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b="1">
                <a:solidFill>
                  <a:srgbClr val="0B5FD1"/>
                </a:solidFill>
              </a:rPr>
              <a:t>      </a:t>
            </a:r>
            <a:r>
              <a:rPr lang="zh-CN" altLang="en-US" sz="3200" b="1">
                <a:solidFill>
                  <a:srgbClr val="0B5FD1"/>
                </a:solidFill>
              </a:rPr>
              <a:t>“莫等闲，白了少年头，空悲切”，这与“少壮不努力，老大徒伤悲”的意思相同，反映了作者积极进取的精神。这对当时抗击金兵，收复中原的斗争，显然起到了鼓舞斗志的作用。与主张议和，偏安江南，苟延残喘的投降派，形成了鲜明的对照。“等闲”，作随便解释。“空悲切”，即白白的痛苦。</a:t>
            </a:r>
            <a:endParaRPr lang="zh-CN" altLang="en-US" sz="3200" b="1">
              <a:solidFill>
                <a:srgbClr val="0B5FD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1070" y="1537335"/>
            <a:ext cx="10309860" cy="14452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4400" b="1">
                <a:solidFill>
                  <a:schemeClr val="accent2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莫等闲、白了少年头，</a:t>
            </a:r>
            <a:r>
              <a:rPr lang="zh-CN" altLang="en-US" sz="4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空</a:t>
            </a:r>
            <a:r>
              <a:rPr lang="zh-CN" altLang="en-US" sz="4400" b="1">
                <a:solidFill>
                  <a:schemeClr val="accent2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悲切。</a:t>
            </a:r>
            <a:endParaRPr lang="zh-CN" altLang="en-US" sz="4400" b="1">
              <a:solidFill>
                <a:schemeClr val="accent2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algn="l"/>
            <a:r>
              <a:rPr lang="zh-CN" altLang="en-US" sz="4400" b="1">
                <a:solidFill>
                  <a:schemeClr val="accent2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      </a:t>
            </a:r>
            <a:r>
              <a:rPr lang="zh-CN" altLang="en-US" sz="4400" b="1">
                <a:latin typeface="楷体" panose="02010609060101010101" charset="-122"/>
                <a:ea typeface="楷体" panose="02010609060101010101" charset="-122"/>
                <a:sym typeface="+mn-ea"/>
              </a:rPr>
              <a:t>（岳飞《满江红》）</a:t>
            </a:r>
            <a:endParaRPr lang="zh-CN" altLang="en-US" sz="4400" b="1">
              <a:solidFill>
                <a:schemeClr val="accent2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3095" y="316865"/>
            <a:ext cx="37871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>
                <a:solidFill>
                  <a:srgbClr val="FFC000"/>
                </a:solidFill>
              </a:rPr>
              <a:t>名句鉴赏</a:t>
            </a:r>
            <a:endParaRPr lang="zh-CN" altLang="en-US" sz="5400">
              <a:solidFill>
                <a:srgbClr val="FFC000"/>
              </a:solidFill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17" y="5683113"/>
            <a:ext cx="1632688" cy="1632688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11730298" y="6141070"/>
            <a:ext cx="461665" cy="716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高  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图: 资料带 9"/>
          <p:cNvSpPr/>
          <p:nvPr/>
        </p:nvSpPr>
        <p:spPr>
          <a:xfrm>
            <a:off x="764540" y="120015"/>
            <a:ext cx="3043555" cy="131508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07975" y="1238885"/>
            <a:ext cx="11403330" cy="59696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  <a:p>
            <a:r>
              <a:rPr lang="zh-CN" altLang="en-US" sz="2800" b="1"/>
              <a:t>阅读下面这首诗歌，完成后面的题目。</a:t>
            </a:r>
            <a:endParaRPr lang="zh-CN" altLang="en-US" sz="2800" b="1"/>
          </a:p>
          <a:p>
            <a:pPr algn="ctr"/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野水孤舟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梁栋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前村雨过溪流乱，行路迷漫都间断。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孤洲尽日少人来，小舟系在垂杨岸。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主人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空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有济川心，坐见门前水日深。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袖手归来茅屋下，任他鸥鸟自浮沉。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【注】梁栋，咸淳四年进士。迁宝应簿，调钱塘仁和尉。宋亡，归杭州闲处守道。此诗大约作于南宋灭亡之前。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800" b="1"/>
              <a:t>1</a:t>
            </a:r>
            <a:r>
              <a:rPr lang="zh-CN" altLang="en-US" sz="2800" b="1"/>
              <a:t>.请从景与情关系的角度分析颔联的表现手法。（5分）</a:t>
            </a:r>
            <a:endParaRPr lang="zh-CN" altLang="en-US" sz="2800" b="1"/>
          </a:p>
          <a:p>
            <a:r>
              <a:rPr lang="en-US" altLang="zh-CN" sz="2800" b="1"/>
              <a:t>2</a:t>
            </a:r>
            <a:r>
              <a:rPr lang="zh-CN" altLang="en-US" sz="2800" b="1"/>
              <a:t>.颈联中的“空”和“坐见”用得极为传神，请结合诗句赏析。（6分）</a:t>
            </a:r>
            <a:endParaRPr lang="zh-CN" altLang="en-US" sz="2800" b="1"/>
          </a:p>
          <a:p>
            <a:r>
              <a:rPr lang="zh-CN" altLang="en-US" sz="2800" b="1"/>
              <a:t> </a:t>
            </a:r>
            <a:endParaRPr lang="zh-CN" altLang="en-US" sz="2800" b="1"/>
          </a:p>
          <a:p>
            <a:endParaRPr lang="zh-CN" altLang="en-US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633095" y="316865"/>
            <a:ext cx="37871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>
                <a:solidFill>
                  <a:srgbClr val="FFC000"/>
                </a:solidFill>
              </a:rPr>
              <a:t>课堂练习</a:t>
            </a:r>
            <a:endParaRPr lang="zh-CN" altLang="en-US" sz="5400">
              <a:solidFill>
                <a:srgbClr val="FFC000"/>
              </a:solidFill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17" y="5683113"/>
            <a:ext cx="1632688" cy="1632688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11730298" y="6141070"/>
            <a:ext cx="461665" cy="716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高  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745" y="0"/>
            <a:ext cx="11230610" cy="3815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  <a:p>
            <a:r>
              <a:rPr lang="zh-CN" altLang="en-US" sz="2800"/>
              <a:t>阅读下面这首诗歌，完成后面的题目。</a:t>
            </a:r>
            <a:endParaRPr lang="zh-CN" altLang="en-US" sz="2800"/>
          </a:p>
          <a:p>
            <a:pPr algn="ctr"/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野水孤舟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梁栋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前村雨过溪流乱，行路迷漫都间断。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孤洲尽日少人来，小舟系在垂杨岸。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主人</a:t>
            </a:r>
            <a:r>
              <a:rPr lang="zh-CN" altLang="en-US" sz="28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空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有济川心，坐见门前水日深。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袖手归来茅屋下，任他鸥鸟自浮沉。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800"/>
              <a:t>1</a:t>
            </a:r>
            <a:r>
              <a:rPr lang="zh-CN" altLang="en-US" sz="2800"/>
              <a:t>.请从景与情关系的角度分析颔联的表现手法。（5分）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480060" y="3950970"/>
            <a:ext cx="1087818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>
                <a:solidFill>
                  <a:srgbClr val="0B5FD1"/>
                </a:solidFill>
                <a:sym typeface="+mn-ea"/>
              </a:rPr>
              <a:t>颔联写诗人的生活环境，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寓情于景</a:t>
            </a:r>
            <a:r>
              <a:rPr lang="zh-CN" altLang="en-US" sz="3200" b="1">
                <a:solidFill>
                  <a:srgbClr val="0B5FD1"/>
                </a:solidFill>
                <a:sym typeface="+mn-ea"/>
              </a:rPr>
              <a:t>。（1分）诗人身处与外界隔绝的孤洲，整天又没有来客造访，在河岸垂杨的幽淡背景上，只有水波轻轻拍打着一叶小舟。（2分）气氛幽冷，环境静寂。“洲”之“孤”与“舟”之“小”，可见诗人处境的凄苦和内心的孤寂。（2分）</a:t>
            </a:r>
            <a:endParaRPr lang="zh-CN" altLang="en-US" sz="3200" b="1">
              <a:solidFill>
                <a:srgbClr val="0B5FD1"/>
              </a:solidFill>
              <a:sym typeface="+mn-ea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17" y="5683113"/>
            <a:ext cx="1632688" cy="1632688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11730298" y="6141070"/>
            <a:ext cx="461665" cy="716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高  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0695" y="133350"/>
            <a:ext cx="11230610" cy="1660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  <a:p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.颈联中的“空”和“坐见”用得极为传神，请结合诗句赏析。（6分）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800"/>
              <a:t> 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354330" y="1424940"/>
            <a:ext cx="1106805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0B5FD1"/>
                </a:solidFill>
                <a:sym typeface="+mn-ea"/>
              </a:rPr>
              <a:t>“空”在此为“徒然，白白地”之意；“坐见”，即坐视，无可奈何之意。（2分）</a:t>
            </a:r>
            <a:endParaRPr lang="zh-CN" altLang="en-US" sz="3200" b="1">
              <a:solidFill>
                <a:srgbClr val="0B5FD1"/>
              </a:solidFill>
              <a:sym typeface="+mn-ea"/>
            </a:endParaRPr>
          </a:p>
          <a:p>
            <a:r>
              <a:rPr lang="zh-CN" altLang="en-US" sz="3200" b="1">
                <a:solidFill>
                  <a:srgbClr val="0B5FD1"/>
                </a:solidFill>
                <a:sym typeface="+mn-ea"/>
              </a:rPr>
              <a:t>诗人虽然想乘舟渡河，无奈门前流水，水势有增无减，渡水的打算便成了泡影。（1分）</a:t>
            </a:r>
            <a:endParaRPr lang="zh-CN" altLang="en-US" sz="3200" b="1">
              <a:solidFill>
                <a:srgbClr val="0B5FD1"/>
              </a:solidFill>
              <a:sym typeface="+mn-ea"/>
            </a:endParaRPr>
          </a:p>
          <a:p>
            <a:r>
              <a:rPr lang="zh-CN" altLang="en-US" sz="3200" b="1">
                <a:solidFill>
                  <a:srgbClr val="0B5FD1"/>
                </a:solidFill>
                <a:sym typeface="+mn-ea"/>
              </a:rPr>
              <a:t>南宋末年，国势飘摇，每况愈下，诗人即使有恢复中原，振兴国家的宏伟抱负，也完全没有施展的可能。在黑暗面前诗人深感自己的无能为力，“空”和“坐见”，传神地写出了诗人心情的悲愤和无可奈何。（3分）</a:t>
            </a:r>
            <a:endParaRPr lang="zh-CN" altLang="en-US" sz="3200" b="1">
              <a:solidFill>
                <a:srgbClr val="0B5FD1"/>
              </a:solidFill>
            </a:endParaRPr>
          </a:p>
          <a:p>
            <a:endParaRPr lang="zh-CN" altLang="en-US" sz="3200" b="1">
              <a:solidFill>
                <a:srgbClr val="0B5FD1"/>
              </a:solidFill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17" y="5683113"/>
            <a:ext cx="1632688" cy="1632688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11730298" y="6141070"/>
            <a:ext cx="461665" cy="716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高  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6080" y="1830705"/>
            <a:ext cx="1092517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初唐诗人王勃有一个关于"空"字"一字千金"的趣闻。"</a:t>
            </a:r>
            <a:r>
              <a:rPr lang="zh-CN" altLang="en-US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闲云潭影日悠悠,物换星移几度秋。阁中帝子今何在,槛外长江空自流</a:t>
            </a:r>
            <a:r>
              <a:rPr lang="zh-CN" altLang="en-US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",此处着一"空"字,境界天成。不仅是令当时在场的人钦佩不已,即便是现在想来也是妙不可言。事实上,在古诗文中关于"空"的妙用远不止此。"空"字在古诗中的出现不仅频率高,而且效果也颇佳,文人墨客如此钟情于它,我们不妨来探究一下吧。</a:t>
            </a:r>
            <a:endParaRPr lang="zh-CN" altLang="en-US" sz="36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流程图: 资料带 2"/>
          <p:cNvSpPr/>
          <p:nvPr/>
        </p:nvSpPr>
        <p:spPr>
          <a:xfrm>
            <a:off x="814070" y="0"/>
            <a:ext cx="3576955" cy="137858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82040" y="347345"/>
            <a:ext cx="33089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>
                <a:solidFill>
                  <a:srgbClr val="FFC000"/>
                </a:solidFill>
              </a:rPr>
              <a:t>课前导言</a:t>
            </a:r>
            <a:endParaRPr lang="zh-CN" altLang="en-US" sz="5400">
              <a:solidFill>
                <a:srgbClr val="FFC000"/>
              </a:solidFill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17" y="5683113"/>
            <a:ext cx="1632688" cy="1632688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11730298" y="6141070"/>
            <a:ext cx="461665" cy="716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高  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任意多边形 3"/>
          <p:cNvSpPr/>
          <p:nvPr/>
        </p:nvSpPr>
        <p:spPr>
          <a:xfrm>
            <a:off x="2354703" y="4800766"/>
            <a:ext cx="3150763" cy="1774044"/>
          </a:xfrm>
          <a:custGeom>
            <a:avLst/>
            <a:gdLst>
              <a:gd name="connsiteX0" fmla="*/ 263311 w 3278889"/>
              <a:gd name="connsiteY0" fmla="*/ 933095 h 1879959"/>
              <a:gd name="connsiteX1" fmla="*/ 1051102 w 3278889"/>
              <a:gd name="connsiteY1" fmla="*/ 4627 h 1879959"/>
              <a:gd name="connsiteX2" fmla="*/ 1656013 w 3278889"/>
              <a:gd name="connsiteY2" fmla="*/ 567335 h 1879959"/>
              <a:gd name="connsiteX3" fmla="*/ 2232788 w 3278889"/>
              <a:gd name="connsiteY3" fmla="*/ 384455 h 1879959"/>
              <a:gd name="connsiteX4" fmla="*/ 3104985 w 3278889"/>
              <a:gd name="connsiteY4" fmla="*/ 806485 h 1879959"/>
              <a:gd name="connsiteX5" fmla="*/ 2992444 w 3278889"/>
              <a:gd name="connsiteY5" fmla="*/ 1805291 h 1879959"/>
              <a:gd name="connsiteX6" fmla="*/ 221108 w 3278889"/>
              <a:gd name="connsiteY6" fmla="*/ 1706818 h 1879959"/>
              <a:gd name="connsiteX7" fmla="*/ 263311 w 3278889"/>
              <a:gd name="connsiteY7" fmla="*/ 933095 h 1879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8889" h="1879959">
                <a:moveTo>
                  <a:pt x="263311" y="933095"/>
                </a:moveTo>
                <a:cubicBezTo>
                  <a:pt x="401643" y="649397"/>
                  <a:pt x="818985" y="65587"/>
                  <a:pt x="1051102" y="4627"/>
                </a:cubicBezTo>
                <a:cubicBezTo>
                  <a:pt x="1283219" y="-56333"/>
                  <a:pt x="1459065" y="504030"/>
                  <a:pt x="1656013" y="567335"/>
                </a:cubicBezTo>
                <a:cubicBezTo>
                  <a:pt x="1852961" y="630640"/>
                  <a:pt x="1991293" y="344597"/>
                  <a:pt x="2232788" y="384455"/>
                </a:cubicBezTo>
                <a:cubicBezTo>
                  <a:pt x="2474283" y="424313"/>
                  <a:pt x="2978376" y="569679"/>
                  <a:pt x="3104985" y="806485"/>
                </a:cubicBezTo>
                <a:cubicBezTo>
                  <a:pt x="3231594" y="1043291"/>
                  <a:pt x="3473090" y="1655236"/>
                  <a:pt x="2992444" y="1805291"/>
                </a:cubicBezTo>
                <a:cubicBezTo>
                  <a:pt x="2511798" y="1955347"/>
                  <a:pt x="671274" y="1856873"/>
                  <a:pt x="221108" y="1706818"/>
                </a:cubicBezTo>
                <a:cubicBezTo>
                  <a:pt x="-229058" y="1556763"/>
                  <a:pt x="124979" y="1216793"/>
                  <a:pt x="263311" y="933095"/>
                </a:cubicBezTo>
                <a:close/>
              </a:path>
            </a:pathLst>
          </a:custGeom>
          <a:gradFill>
            <a:gsLst>
              <a:gs pos="0">
                <a:srgbClr val="72202A">
                  <a:alpha val="53000"/>
                </a:srgbClr>
              </a:gs>
              <a:gs pos="64000">
                <a:srgbClr val="FFFFFF">
                  <a:alpha val="0"/>
                </a:srgbClr>
              </a:gs>
              <a:gs pos="100000">
                <a:schemeClr val="bg1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Yue GuDianMingChaoTi (Non-Commercial Use)" pitchFamily="50" charset="-122"/>
              <a:ea typeface="WenYue GuDianMingChaoTi (Non-Commercial Use)" pitchFamily="50" charset="-122"/>
              <a:cs typeface="+mn-cs"/>
              <a:sym typeface="WenYue GuDianMingChaoTi (Non-Commercial Use)" pitchFamily="50" charset="-122"/>
            </a:endParaRPr>
          </a:p>
        </p:txBody>
      </p:sp>
      <p:sp>
        <p:nvSpPr>
          <p:cNvPr id="82" name="任意多边形 3"/>
          <p:cNvSpPr/>
          <p:nvPr/>
        </p:nvSpPr>
        <p:spPr>
          <a:xfrm flipH="1">
            <a:off x="7992670" y="5259720"/>
            <a:ext cx="3150763" cy="1685674"/>
          </a:xfrm>
          <a:custGeom>
            <a:avLst/>
            <a:gdLst>
              <a:gd name="connsiteX0" fmla="*/ 263311 w 3278889"/>
              <a:gd name="connsiteY0" fmla="*/ 933095 h 1879959"/>
              <a:gd name="connsiteX1" fmla="*/ 1051102 w 3278889"/>
              <a:gd name="connsiteY1" fmla="*/ 4627 h 1879959"/>
              <a:gd name="connsiteX2" fmla="*/ 1656013 w 3278889"/>
              <a:gd name="connsiteY2" fmla="*/ 567335 h 1879959"/>
              <a:gd name="connsiteX3" fmla="*/ 2232788 w 3278889"/>
              <a:gd name="connsiteY3" fmla="*/ 384455 h 1879959"/>
              <a:gd name="connsiteX4" fmla="*/ 3104985 w 3278889"/>
              <a:gd name="connsiteY4" fmla="*/ 806485 h 1879959"/>
              <a:gd name="connsiteX5" fmla="*/ 2992444 w 3278889"/>
              <a:gd name="connsiteY5" fmla="*/ 1805291 h 1879959"/>
              <a:gd name="connsiteX6" fmla="*/ 221108 w 3278889"/>
              <a:gd name="connsiteY6" fmla="*/ 1706818 h 1879959"/>
              <a:gd name="connsiteX7" fmla="*/ 263311 w 3278889"/>
              <a:gd name="connsiteY7" fmla="*/ 933095 h 1879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8889" h="1879959">
                <a:moveTo>
                  <a:pt x="263311" y="933095"/>
                </a:moveTo>
                <a:cubicBezTo>
                  <a:pt x="401643" y="649397"/>
                  <a:pt x="818985" y="65587"/>
                  <a:pt x="1051102" y="4627"/>
                </a:cubicBezTo>
                <a:cubicBezTo>
                  <a:pt x="1283219" y="-56333"/>
                  <a:pt x="1459065" y="504030"/>
                  <a:pt x="1656013" y="567335"/>
                </a:cubicBezTo>
                <a:cubicBezTo>
                  <a:pt x="1852961" y="630640"/>
                  <a:pt x="1991293" y="344597"/>
                  <a:pt x="2232788" y="384455"/>
                </a:cubicBezTo>
                <a:cubicBezTo>
                  <a:pt x="2474283" y="424313"/>
                  <a:pt x="2978376" y="569679"/>
                  <a:pt x="3104985" y="806485"/>
                </a:cubicBezTo>
                <a:cubicBezTo>
                  <a:pt x="3231594" y="1043291"/>
                  <a:pt x="3473090" y="1655236"/>
                  <a:pt x="2992444" y="1805291"/>
                </a:cubicBezTo>
                <a:cubicBezTo>
                  <a:pt x="2511798" y="1955347"/>
                  <a:pt x="671274" y="1856873"/>
                  <a:pt x="221108" y="1706818"/>
                </a:cubicBezTo>
                <a:cubicBezTo>
                  <a:pt x="-229058" y="1556763"/>
                  <a:pt x="124979" y="1216793"/>
                  <a:pt x="263311" y="933095"/>
                </a:cubicBezTo>
                <a:close/>
              </a:path>
            </a:pathLst>
          </a:custGeom>
          <a:gradFill>
            <a:gsLst>
              <a:gs pos="0">
                <a:srgbClr val="72202A">
                  <a:alpha val="53000"/>
                </a:srgbClr>
              </a:gs>
              <a:gs pos="64000">
                <a:srgbClr val="FFFFFF">
                  <a:alpha val="0"/>
                </a:srgbClr>
              </a:gs>
              <a:gs pos="100000">
                <a:schemeClr val="bg1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enYue GuDianMingChaoTi (Non-Commercial Use)" pitchFamily="50" charset="-122"/>
              <a:ea typeface="WenYue GuDianMingChaoTi (Non-Commercial Use)" pitchFamily="50" charset="-122"/>
              <a:cs typeface="+mn-cs"/>
              <a:sym typeface="WenYue GuDianMingChaoTi (Non-Commercial Use)" pitchFamily="50" charset="-122"/>
            </a:endParaRPr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957" y="4978188"/>
            <a:ext cx="1879628" cy="1879628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2218" y="104"/>
            <a:ext cx="1879628" cy="1879628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17" y="5683113"/>
            <a:ext cx="1632688" cy="1632688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11730298" y="6141070"/>
            <a:ext cx="461665" cy="716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高  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720" y="1623695"/>
            <a:ext cx="93376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隔叶黄鹂</a:t>
            </a:r>
            <a:r>
              <a:rPr lang="zh-CN" altLang="en-US" sz="4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空</a:t>
            </a:r>
            <a:r>
              <a:rPr lang="zh-CN" altLang="en-US" sz="4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好音。</a:t>
            </a:r>
            <a:r>
              <a:rPr lang="zh-CN" altLang="en-US" sz="4400"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zh-CN" altLang="en-US" sz="4400" b="1">
                <a:latin typeface="楷体" panose="02010609060101010101" charset="-122"/>
                <a:ea typeface="楷体" panose="02010609060101010101" charset="-122"/>
              </a:rPr>
              <a:t>杜甫</a:t>
            </a:r>
            <a:r>
              <a:rPr lang="zh-CN" altLang="en-US" sz="4400" b="1"/>
              <a:t>《</a:t>
            </a:r>
            <a:r>
              <a:rPr lang="zh-CN" altLang="en-US" sz="4400" b="1">
                <a:latin typeface="楷体" panose="02010609060101010101" charset="-122"/>
                <a:ea typeface="楷体" panose="02010609060101010101" charset="-122"/>
              </a:rPr>
              <a:t>蜀相》</a:t>
            </a:r>
            <a:r>
              <a:rPr lang="zh-CN" altLang="en-US" sz="4400">
                <a:latin typeface="楷体" panose="02010609060101010101" charset="-122"/>
                <a:ea typeface="楷体" panose="02010609060101010101" charset="-122"/>
              </a:rPr>
              <a:t>）</a:t>
            </a:r>
            <a:endParaRPr lang="zh-CN" altLang="en-US" sz="4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4720" y="2538730"/>
            <a:ext cx="93376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塞上长城</a:t>
            </a:r>
            <a:r>
              <a:rPr lang="zh-CN" altLang="en-US" sz="4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空</a:t>
            </a:r>
            <a:r>
              <a:rPr lang="zh-CN" altLang="en-US" sz="4400" b="1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自许。</a:t>
            </a:r>
            <a:r>
              <a:rPr lang="zh-CN" altLang="en-US" sz="4400" b="1">
                <a:latin typeface="楷体" panose="02010609060101010101" charset="-122"/>
                <a:ea typeface="楷体" panose="02010609060101010101" charset="-122"/>
              </a:rPr>
              <a:t>（陆游《书愤》）</a:t>
            </a:r>
            <a:endParaRPr lang="zh-CN" altLang="en-US" sz="44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4725" y="3340100"/>
            <a:ext cx="93376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  <a:sym typeface="+mn-ea"/>
              </a:rPr>
              <a:t>忧国</a:t>
            </a:r>
            <a:r>
              <a:rPr lang="zh-CN" altLang="en-US" sz="4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空</a:t>
            </a:r>
            <a:r>
              <a:rPr lang="zh-CN" altLang="en-US" sz="44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  <a:sym typeface="+mn-ea"/>
              </a:rPr>
              <a:t>余两鬓霜。</a:t>
            </a:r>
            <a:r>
              <a:rPr lang="zh-CN" altLang="en-US" sz="4400" b="1">
                <a:latin typeface="楷体" panose="02010609060101010101" charset="-122"/>
                <a:ea typeface="楷体" panose="02010609060101010101" charset="-122"/>
              </a:rPr>
              <a:t>（欧阳修《感事》）</a:t>
            </a:r>
            <a:endParaRPr lang="zh-CN" altLang="en-US" sz="4400"/>
          </a:p>
        </p:txBody>
      </p:sp>
      <p:sp>
        <p:nvSpPr>
          <p:cNvPr id="6" name="文本框 5"/>
          <p:cNvSpPr txBox="1"/>
          <p:nvPr/>
        </p:nvSpPr>
        <p:spPr>
          <a:xfrm>
            <a:off x="974725" y="4361180"/>
            <a:ext cx="10309860" cy="14452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4400" b="1">
                <a:solidFill>
                  <a:schemeClr val="accent2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莫等闲、白了少年头，</a:t>
            </a:r>
            <a:r>
              <a:rPr lang="zh-CN" altLang="en-US" sz="4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空</a:t>
            </a:r>
            <a:r>
              <a:rPr lang="zh-CN" altLang="en-US" sz="4400" b="1">
                <a:solidFill>
                  <a:schemeClr val="accent2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悲切。</a:t>
            </a:r>
            <a:endParaRPr lang="zh-CN" altLang="en-US" sz="4400" b="1">
              <a:solidFill>
                <a:schemeClr val="accent2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algn="l"/>
            <a:r>
              <a:rPr lang="zh-CN" altLang="en-US" sz="4400" b="1">
                <a:solidFill>
                  <a:schemeClr val="accent2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      </a:t>
            </a:r>
            <a:r>
              <a:rPr lang="zh-CN" altLang="en-US" sz="4400" b="1">
                <a:latin typeface="楷体" panose="02010609060101010101" charset="-122"/>
                <a:ea typeface="楷体" panose="02010609060101010101" charset="-122"/>
                <a:sym typeface="+mn-ea"/>
              </a:rPr>
              <a:t>（岳飞《满江红》）</a:t>
            </a:r>
            <a:endParaRPr lang="zh-CN" altLang="en-US" sz="4400" b="1">
              <a:solidFill>
                <a:schemeClr val="accent2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3750" y="5806440"/>
            <a:ext cx="10568940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4400" b="1">
                <a:solidFill>
                  <a:schemeClr val="accent6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主人</a:t>
            </a:r>
            <a:r>
              <a:rPr lang="zh-CN" altLang="en-US" sz="4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空</a:t>
            </a:r>
            <a:r>
              <a:rPr lang="zh-CN" altLang="en-US" sz="4400" b="1">
                <a:solidFill>
                  <a:schemeClr val="accent6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有济川心。 （梁栋《野水孤舟》）</a:t>
            </a:r>
            <a:endParaRPr lang="zh-CN" altLang="en-US" sz="4400" b="1">
              <a:solidFill>
                <a:schemeClr val="accent6">
                  <a:lumMod val="50000"/>
                </a:schemeClr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10" name="流程图: 资料带 9"/>
          <p:cNvSpPr/>
          <p:nvPr/>
        </p:nvSpPr>
        <p:spPr>
          <a:xfrm>
            <a:off x="934720" y="0"/>
            <a:ext cx="3417570" cy="131508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70940" y="196850"/>
            <a:ext cx="3283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>
                <a:solidFill>
                  <a:srgbClr val="FFC000"/>
                </a:solidFill>
              </a:rPr>
              <a:t>经典例句</a:t>
            </a:r>
            <a:endParaRPr lang="zh-CN" altLang="en-US" sz="540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76450" y="1667510"/>
            <a:ext cx="831088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4800" b="1">
                <a:solidFill>
                  <a:srgbClr val="FF0000"/>
                </a:solidFill>
                <a:latin typeface="Times New Roman" panose="02020603050405020304" pitchFamily="18" charset="0"/>
              </a:rPr>
              <a:t>《蜀相》和《书愤》相同点</a:t>
            </a:r>
            <a:endParaRPr lang="zh-CN" altLang="en-US" sz="4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095" y="2497455"/>
            <a:ext cx="10426700" cy="3169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4000" b="1">
                <a:solidFill>
                  <a:srgbClr val="0B5FD1"/>
                </a:solidFill>
                <a:latin typeface="Times New Roman" panose="02020603050405020304" pitchFamily="18" charset="0"/>
              </a:rPr>
              <a:t>①社会背景：离乱时代</a:t>
            </a:r>
            <a:endParaRPr lang="en-US" altLang="zh-CN" sz="4000" b="1">
              <a:solidFill>
                <a:srgbClr val="0B5FD1"/>
              </a:solidFill>
              <a:latin typeface="Times New Roman" panose="02020603050405020304" pitchFamily="18" charset="0"/>
            </a:endParaRPr>
          </a:p>
          <a:p>
            <a:r>
              <a:rPr lang="zh-CN" altLang="en-US" sz="4000" b="1">
                <a:solidFill>
                  <a:srgbClr val="0B5FD1"/>
                </a:solidFill>
                <a:latin typeface="Times New Roman" panose="02020603050405020304" pitchFamily="18" charset="0"/>
              </a:rPr>
              <a:t>②作者生平：晚年之作，胸怀大志，不得重用</a:t>
            </a:r>
            <a:endParaRPr lang="en-US" altLang="zh-CN" sz="4000" b="1">
              <a:solidFill>
                <a:srgbClr val="0B5FD1"/>
              </a:solidFill>
              <a:latin typeface="Times New Roman" panose="02020603050405020304" pitchFamily="18" charset="0"/>
            </a:endParaRPr>
          </a:p>
          <a:p>
            <a:r>
              <a:rPr lang="zh-CN" altLang="en-US" sz="4000" b="1">
                <a:solidFill>
                  <a:srgbClr val="0B5FD1"/>
                </a:solidFill>
                <a:latin typeface="Times New Roman" panose="02020603050405020304" pitchFamily="18" charset="0"/>
              </a:rPr>
              <a:t>③诗中形象：诸葛亮</a:t>
            </a:r>
            <a:endParaRPr lang="en-US" altLang="zh-CN" sz="4000" b="1">
              <a:solidFill>
                <a:srgbClr val="0B5FD1"/>
              </a:solidFill>
              <a:latin typeface="Times New Roman" panose="02020603050405020304" pitchFamily="18" charset="0"/>
            </a:endParaRPr>
          </a:p>
          <a:p>
            <a:r>
              <a:rPr lang="zh-CN" altLang="en-US" sz="4000" b="1">
                <a:solidFill>
                  <a:srgbClr val="0B5FD1"/>
                </a:solidFill>
                <a:latin typeface="Times New Roman" panose="02020603050405020304" pitchFamily="18" charset="0"/>
              </a:rPr>
              <a:t>④思想情感：忧时忧国</a:t>
            </a:r>
            <a:endParaRPr lang="en-US" altLang="zh-CN" sz="4000" b="1">
              <a:solidFill>
                <a:srgbClr val="0B5FD1"/>
              </a:solidFill>
              <a:latin typeface="Times New Roman" panose="02020603050405020304" pitchFamily="18" charset="0"/>
            </a:endParaRPr>
          </a:p>
          <a:p>
            <a:r>
              <a:rPr lang="zh-CN" altLang="en-US" sz="4000" b="1">
                <a:solidFill>
                  <a:srgbClr val="0B5FD1"/>
                </a:solidFill>
                <a:latin typeface="Times New Roman" panose="02020603050405020304" pitchFamily="18" charset="0"/>
              </a:rPr>
              <a:t>⑤表现手法：借古寓今</a:t>
            </a:r>
            <a:endParaRPr lang="zh-CN" altLang="en-US" sz="4000" b="1">
              <a:solidFill>
                <a:srgbClr val="0B5FD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流程图: 资料带 9"/>
          <p:cNvSpPr/>
          <p:nvPr/>
        </p:nvSpPr>
        <p:spPr>
          <a:xfrm>
            <a:off x="764540" y="120015"/>
            <a:ext cx="3417570" cy="131508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33095" y="316865"/>
            <a:ext cx="37871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>
                <a:solidFill>
                  <a:srgbClr val="FFC000"/>
                </a:solidFill>
              </a:rPr>
              <a:t>比较探究一</a:t>
            </a:r>
            <a:endParaRPr lang="zh-CN" altLang="en-US" sz="5400">
              <a:solidFill>
                <a:srgbClr val="FFC000"/>
              </a:solidFill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17" y="5683113"/>
            <a:ext cx="1632688" cy="1632688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11730298" y="6141070"/>
            <a:ext cx="461665" cy="716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高  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2610" y="2152650"/>
            <a:ext cx="11405870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3200" b="1">
                <a:latin typeface="Times New Roman" panose="02020603050405020304" pitchFamily="18" charset="0"/>
              </a:rPr>
              <a:t>     </a:t>
            </a:r>
            <a:r>
              <a:rPr lang="en-US" altLang="zh-CN" sz="4000" b="1">
                <a:latin typeface="Times New Roman" panose="02020603050405020304" pitchFamily="18" charset="0"/>
              </a:rPr>
              <a:t>  </a:t>
            </a:r>
            <a:r>
              <a:rPr lang="zh-CN" altLang="en-US" sz="4000" b="1">
                <a:latin typeface="Times New Roman" panose="02020603050405020304" pitchFamily="18" charset="0"/>
              </a:rPr>
              <a:t>联系社会背景和作者身世，比较这两首诗，探究它们在所</a:t>
            </a:r>
            <a:r>
              <a:rPr lang="zh-CN" altLang="en-US" sz="4000" b="1">
                <a:solidFill>
                  <a:srgbClr val="0000FF"/>
                </a:solidFill>
                <a:latin typeface="Times New Roman" panose="02020603050405020304" pitchFamily="18" charset="0"/>
              </a:rPr>
              <a:t>选取景物的特征</a:t>
            </a:r>
            <a:r>
              <a:rPr lang="zh-CN" altLang="en-US" sz="4000" b="1">
                <a:latin typeface="Times New Roman" panose="02020603050405020304" pitchFamily="18" charset="0"/>
              </a:rPr>
              <a:t>、</a:t>
            </a:r>
            <a:r>
              <a:rPr lang="zh-CN" altLang="en-US" sz="4000" b="1">
                <a:solidFill>
                  <a:srgbClr val="0000FF"/>
                </a:solidFill>
                <a:latin typeface="Times New Roman" panose="02020603050405020304" pitchFamily="18" charset="0"/>
              </a:rPr>
              <a:t>塑造的诸葛亮的形象特点</a:t>
            </a:r>
            <a:r>
              <a:rPr lang="zh-CN" altLang="en-US" sz="4000" b="1">
                <a:latin typeface="Times New Roman" panose="02020603050405020304" pitchFamily="18" charset="0"/>
              </a:rPr>
              <a:t>、</a:t>
            </a:r>
            <a:r>
              <a:rPr lang="zh-CN" altLang="en-US" sz="4000" b="1">
                <a:solidFill>
                  <a:srgbClr val="0000FF"/>
                </a:solidFill>
                <a:latin typeface="Times New Roman" panose="02020603050405020304" pitchFamily="18" charset="0"/>
              </a:rPr>
              <a:t>诗人抒发的个人情感</a:t>
            </a:r>
            <a:r>
              <a:rPr lang="zh-CN" altLang="en-US" sz="4000" b="1">
                <a:latin typeface="Times New Roman" panose="02020603050405020304" pitchFamily="18" charset="0"/>
              </a:rPr>
              <a:t>、</a:t>
            </a:r>
            <a:r>
              <a:rPr lang="zh-CN" altLang="en-US" sz="4000" b="1">
                <a:solidFill>
                  <a:srgbClr val="0000FF"/>
                </a:solidFill>
                <a:latin typeface="Times New Roman" panose="02020603050405020304" pitchFamily="18" charset="0"/>
              </a:rPr>
              <a:t>运用的表现手法</a:t>
            </a:r>
            <a:r>
              <a:rPr lang="zh-CN" altLang="en-US" sz="4000" b="1">
                <a:latin typeface="Times New Roman" panose="02020603050405020304" pitchFamily="18" charset="0"/>
              </a:rPr>
              <a:t>等方面的</a:t>
            </a: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</a:rPr>
              <a:t>不同之处</a:t>
            </a:r>
            <a:r>
              <a:rPr lang="zh-CN" altLang="en-US" sz="4000" b="1">
                <a:latin typeface="Times New Roman" panose="02020603050405020304" pitchFamily="18" charset="0"/>
              </a:rPr>
              <a:t>。</a:t>
            </a:r>
            <a:endParaRPr lang="zh-CN" altLang="en-US" sz="4000" b="1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0105" y="646430"/>
            <a:ext cx="831088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4400" b="1">
                <a:solidFill>
                  <a:srgbClr val="FF0000"/>
                </a:solidFill>
                <a:latin typeface="Times New Roman" panose="02020603050405020304" pitchFamily="18" charset="0"/>
              </a:rPr>
              <a:t>《蜀相》和《书愤》不同点</a:t>
            </a:r>
            <a:endParaRPr lang="zh-CN" altLang="en-US" sz="4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17" y="5683113"/>
            <a:ext cx="1632688" cy="1632688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11730298" y="6141070"/>
            <a:ext cx="461665" cy="716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高  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20065" y="1057910"/>
          <a:ext cx="11368405" cy="5358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355"/>
                <a:gridCol w="4114165"/>
                <a:gridCol w="2842895"/>
                <a:gridCol w="2840990"/>
              </a:tblGrid>
              <a:tr h="1762125">
                <a:tc>
                  <a:txBody>
                    <a:bodyPr wrap="square"/>
                    <a:lstStyle/>
                    <a:p>
                      <a:pPr algn="ctr"/>
                      <a:endParaRPr lang="en-US" altLang="zh-CN" sz="360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3600" smtClean="0">
                          <a:solidFill>
                            <a:schemeClr val="tx1"/>
                          </a:solidFill>
                        </a:rPr>
                        <a:t>诗歌</a:t>
                      </a:r>
                      <a:endParaRPr lang="zh-CN" altLang="en-US" sz="36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/>
                      <a:endParaRPr lang="en-US" altLang="zh-CN" sz="360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3600" smtClean="0">
                          <a:solidFill>
                            <a:schemeClr val="tx1"/>
                          </a:solidFill>
                        </a:rPr>
                        <a:t>写景的诗句</a:t>
                      </a:r>
                      <a:endParaRPr lang="zh-CN" altLang="en-US" sz="36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endParaRPr lang="en-US" altLang="zh-CN" sz="360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3600" smtClean="0">
                          <a:solidFill>
                            <a:schemeClr val="tx1"/>
                          </a:solidFill>
                        </a:rPr>
                        <a:t>包含的意象</a:t>
                      </a:r>
                      <a:endParaRPr lang="zh-CN" altLang="en-US" sz="36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/>
                      <a:endParaRPr lang="en-US" altLang="zh-CN" sz="360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3600" smtClean="0">
                          <a:solidFill>
                            <a:schemeClr val="tx1"/>
                          </a:solidFill>
                        </a:rPr>
                        <a:t>特点</a:t>
                      </a:r>
                      <a:endParaRPr lang="zh-CN" altLang="en-US" sz="36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2125">
                <a:tc>
                  <a:txBody>
                    <a:bodyPr wrap="square"/>
                    <a:lstStyle/>
                    <a:p>
                      <a:pPr algn="ctr"/>
                      <a:endParaRPr lang="en-US" altLang="zh-CN" sz="2800" smtClean="0"/>
                    </a:p>
                    <a:p>
                      <a:pPr algn="ctr"/>
                      <a:r>
                        <a:rPr lang="zh-CN" altLang="en-US" sz="2800" smtClean="0"/>
                        <a:t>杜甫</a:t>
                      </a:r>
                      <a:endParaRPr lang="en-US" altLang="zh-CN" sz="2800" smtClean="0"/>
                    </a:p>
                    <a:p>
                      <a:pPr algn="ctr"/>
                      <a:r>
                        <a:rPr lang="en-US" altLang="zh-CN" sz="2800" smtClean="0"/>
                        <a:t>《</a:t>
                      </a:r>
                      <a:r>
                        <a:rPr lang="zh-CN" altLang="en-US" sz="2800" smtClean="0"/>
                        <a:t>蜀相</a:t>
                      </a:r>
                      <a:r>
                        <a:rPr lang="en-US" altLang="zh-CN" sz="2800" smtClean="0"/>
                        <a:t>》</a:t>
                      </a:r>
                      <a:endParaRPr lang="en-US" altLang="zh-CN" sz="28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wrap="square"/>
                    <a:lstStyle/>
                    <a:p>
                      <a:endParaRPr lang="en-US" altLang="zh-CN" sz="2800" smtClean="0"/>
                    </a:p>
                    <a:p>
                      <a:r>
                        <a:rPr lang="zh-CN" altLang="en-US" sz="2800" smtClean="0"/>
                        <a:t>“锦官城外柏森森”</a:t>
                      </a:r>
                      <a:endParaRPr lang="en-US" altLang="zh-CN" sz="2800" smtClean="0"/>
                    </a:p>
                    <a:p>
                      <a:r>
                        <a:rPr lang="zh-CN" altLang="en-US" sz="2800" smtClean="0"/>
                        <a:t>“映阶碧草自春色”</a:t>
                      </a:r>
                      <a:endParaRPr lang="en-US" altLang="zh-CN" sz="2800" smtClean="0"/>
                    </a:p>
                    <a:p>
                      <a:r>
                        <a:rPr lang="zh-CN" altLang="en-US" sz="2800" smtClean="0"/>
                        <a:t>“隔叶黄鹂空好音”</a:t>
                      </a:r>
                      <a:endParaRPr lang="zh-CN" altLang="en-US" sz="28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ctr"/>
                      <a:endParaRPr lang="en-US" altLang="zh-CN" sz="2800" smtClean="0"/>
                    </a:p>
                    <a:p>
                      <a:pPr algn="ctr"/>
                      <a:r>
                        <a:rPr lang="zh-CN" altLang="en-US" sz="2800" smtClean="0"/>
                        <a:t>柏树</a:t>
                      </a:r>
                      <a:endParaRPr lang="en-US" altLang="zh-CN" sz="2800" smtClean="0"/>
                    </a:p>
                    <a:p>
                      <a:pPr algn="ctr"/>
                      <a:r>
                        <a:rPr lang="zh-CN" altLang="en-US" sz="2800" smtClean="0"/>
                        <a:t>碧草</a:t>
                      </a:r>
                      <a:endParaRPr lang="en-US" altLang="zh-CN" sz="2800" smtClean="0"/>
                    </a:p>
                    <a:p>
                      <a:pPr algn="ctr"/>
                      <a:r>
                        <a:rPr lang="zh-CN" altLang="en-US" sz="2800" smtClean="0"/>
                        <a:t>黄鹂</a:t>
                      </a:r>
                      <a:endParaRPr lang="zh-CN" altLang="en-US" sz="28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ctr"/>
                      <a:endParaRPr lang="en-US" altLang="zh-CN" sz="2800" smtClean="0"/>
                    </a:p>
                    <a:p>
                      <a:pPr algn="ctr"/>
                      <a:r>
                        <a:rPr lang="zh-CN" altLang="en-US" sz="2800" smtClean="0"/>
                        <a:t>静谧肃穆</a:t>
                      </a:r>
                      <a:endParaRPr lang="en-US" altLang="zh-CN" sz="2800" smtClean="0"/>
                    </a:p>
                    <a:p>
                      <a:pPr algn="ctr"/>
                      <a:r>
                        <a:rPr lang="zh-CN" altLang="en-US" sz="2800" smtClean="0"/>
                        <a:t>空旷落败</a:t>
                      </a:r>
                      <a:endParaRPr lang="en-US" altLang="zh-CN" sz="2800" smtClean="0"/>
                    </a:p>
                    <a:p>
                      <a:pPr algn="ctr"/>
                      <a:r>
                        <a:rPr lang="zh-CN" altLang="en-US" sz="2800" smtClean="0">
                          <a:solidFill>
                            <a:schemeClr val="tx1"/>
                          </a:solidFill>
                        </a:rPr>
                        <a:t>偏僻荒凉</a:t>
                      </a:r>
                      <a:endParaRPr lang="zh-CN" altLang="en-US" sz="28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62125">
                <a:tc>
                  <a:txBody>
                    <a:bodyPr wrap="square"/>
                    <a:lstStyle/>
                    <a:p>
                      <a:pPr algn="ctr"/>
                      <a:endParaRPr lang="en-US" altLang="zh-CN" sz="2800" smtClean="0"/>
                    </a:p>
                    <a:p>
                      <a:pPr algn="ctr"/>
                      <a:r>
                        <a:rPr lang="zh-CN" altLang="en-US" sz="2800" smtClean="0"/>
                        <a:t>陆游</a:t>
                      </a:r>
                      <a:endParaRPr lang="en-US" altLang="zh-CN" sz="2800" smtClean="0"/>
                    </a:p>
                    <a:p>
                      <a:pPr algn="ctr"/>
                      <a:r>
                        <a:rPr lang="en-US" altLang="zh-CN" sz="2800" smtClean="0"/>
                        <a:t>《</a:t>
                      </a:r>
                      <a:r>
                        <a:rPr lang="zh-CN" altLang="en-US" sz="2800" smtClean="0"/>
                        <a:t>书愤</a:t>
                      </a:r>
                      <a:r>
                        <a:rPr lang="en-US" altLang="zh-CN" sz="2800" smtClean="0"/>
                        <a:t>》</a:t>
                      </a:r>
                      <a:endParaRPr lang="en-US" altLang="zh-CN" sz="28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endParaRPr lang="en-US" altLang="zh-CN" sz="2800" smtClean="0"/>
                    </a:p>
                    <a:p>
                      <a:r>
                        <a:rPr lang="zh-CN" altLang="en-US" sz="2800" smtClean="0"/>
                        <a:t>“楼船夜雪瓜洲渡”</a:t>
                      </a:r>
                      <a:endParaRPr lang="en-US" altLang="zh-CN" sz="2800" smtClean="0"/>
                    </a:p>
                    <a:p>
                      <a:r>
                        <a:rPr lang="zh-CN" altLang="en-US" sz="2800" smtClean="0"/>
                        <a:t>“铁马秋风大散关”</a:t>
                      </a:r>
                      <a:endParaRPr lang="zh-CN" altLang="en-US" sz="28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lang="zh-CN" altLang="en-US" sz="2800" smtClean="0"/>
                        <a:t>  楼船</a:t>
                      </a:r>
                      <a:r>
                        <a:rPr lang="en-US" altLang="zh-CN" sz="2800" baseline="0" smtClean="0"/>
                        <a:t>    </a:t>
                      </a:r>
                      <a:r>
                        <a:rPr lang="zh-CN" altLang="en-US" sz="2800" smtClean="0"/>
                        <a:t>夜雪</a:t>
                      </a:r>
                      <a:endParaRPr lang="en-US" altLang="zh-CN" sz="2800" smtClean="0"/>
                    </a:p>
                    <a:p>
                      <a:pPr algn="l"/>
                      <a:r>
                        <a:rPr lang="zh-CN" altLang="en-US" sz="2800" smtClean="0"/>
                        <a:t>  瓜州渡</a:t>
                      </a:r>
                      <a:endParaRPr lang="en-US" altLang="zh-CN" sz="2800" smtClean="0"/>
                    </a:p>
                    <a:p>
                      <a:pPr algn="l"/>
                      <a:r>
                        <a:rPr lang="zh-CN" altLang="en-US" sz="2800" smtClean="0"/>
                        <a:t>  铁马    秋风 </a:t>
                      </a:r>
                      <a:endParaRPr lang="en-US" altLang="zh-CN" sz="2800" smtClean="0"/>
                    </a:p>
                    <a:p>
                      <a:pPr algn="l"/>
                      <a:r>
                        <a:rPr lang="zh-CN" altLang="en-US" sz="2800" smtClean="0"/>
                        <a:t>  大散关</a:t>
                      </a:r>
                      <a:endParaRPr lang="zh-CN" altLang="en-US" sz="28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/>
                      <a:endParaRPr lang="en-US" altLang="zh-CN" sz="2800" smtClean="0"/>
                    </a:p>
                    <a:p>
                      <a:pPr algn="ctr"/>
                      <a:r>
                        <a:rPr lang="zh-CN" altLang="en-US" sz="2800" smtClean="0"/>
                        <a:t>开阔辽远</a:t>
                      </a:r>
                      <a:endParaRPr lang="en-US" altLang="zh-CN" sz="2800" smtClean="0"/>
                    </a:p>
                    <a:p>
                      <a:pPr algn="ctr"/>
                      <a:r>
                        <a:rPr lang="zh-CN" altLang="en-US" sz="2800" smtClean="0"/>
                        <a:t>气势磅礴</a:t>
                      </a:r>
                      <a:endParaRPr lang="zh-CN" altLang="en-US" sz="28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65" name="TextBox 3"/>
          <p:cNvSpPr txBox="1"/>
          <p:nvPr/>
        </p:nvSpPr>
        <p:spPr>
          <a:xfrm>
            <a:off x="4543425" y="102235"/>
            <a:ext cx="470408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4800">
                <a:latin typeface="Times New Roman" panose="02020603050405020304" pitchFamily="18" charset="0"/>
              </a:rPr>
              <a:t>写景角度</a:t>
            </a:r>
            <a:endParaRPr lang="zh-CN" altLang="en-US" sz="4800">
              <a:latin typeface="Times New Roman" panose="02020603050405020304" pitchFamily="18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17" y="5683113"/>
            <a:ext cx="1632688" cy="1632688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11730298" y="6141070"/>
            <a:ext cx="461665" cy="716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高  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12750" y="802323"/>
          <a:ext cx="11384280" cy="5868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470"/>
                <a:gridCol w="3528695"/>
                <a:gridCol w="2437765"/>
                <a:gridCol w="4070350"/>
              </a:tblGrid>
              <a:tr h="1296670">
                <a:tc>
                  <a:txBody>
                    <a:bodyPr wrap="square"/>
                    <a:lstStyle/>
                    <a:p>
                      <a:pPr algn="ctr"/>
                      <a:endParaRPr lang="en-US" altLang="zh-CN" sz="280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2800" smtClean="0">
                          <a:solidFill>
                            <a:schemeClr val="tx1"/>
                          </a:solidFill>
                        </a:rPr>
                        <a:t>诗歌</a:t>
                      </a:r>
                      <a:endParaRPr lang="zh-CN" altLang="en-US" sz="28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/>
                      <a:endParaRPr lang="en-US" altLang="zh-CN" sz="280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2800" smtClean="0">
                          <a:solidFill>
                            <a:schemeClr val="tx1"/>
                          </a:solidFill>
                        </a:rPr>
                        <a:t>写诸葛亮的诗句</a:t>
                      </a:r>
                      <a:endParaRPr lang="zh-CN" altLang="en-US" sz="28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endParaRPr lang="en-US" altLang="zh-CN" sz="280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2800" smtClean="0">
                          <a:solidFill>
                            <a:schemeClr val="tx1"/>
                          </a:solidFill>
                        </a:rPr>
                        <a:t>人物形象特点</a:t>
                      </a:r>
                      <a:endParaRPr lang="zh-CN" altLang="en-US" sz="28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/>
                      <a:endParaRPr lang="en-US" altLang="zh-CN" sz="280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2800" smtClean="0">
                          <a:solidFill>
                            <a:schemeClr val="tx1"/>
                          </a:solidFill>
                        </a:rPr>
                        <a:t>侧重点</a:t>
                      </a:r>
                      <a:endParaRPr lang="zh-CN" altLang="en-US" sz="28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6245">
                <a:tc>
                  <a:txBody>
                    <a:bodyPr wrap="square"/>
                    <a:lstStyle/>
                    <a:p>
                      <a:pPr algn="ctr"/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杜甫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en-US" altLang="zh-CN" sz="2400" smtClean="0"/>
                        <a:t>《</a:t>
                      </a:r>
                      <a:r>
                        <a:rPr lang="zh-CN" altLang="en-US" sz="2400" smtClean="0"/>
                        <a:t>蜀相</a:t>
                      </a:r>
                      <a:r>
                        <a:rPr lang="en-US" altLang="zh-CN" sz="2400" smtClean="0"/>
                        <a:t>》</a:t>
                      </a:r>
                      <a:endParaRPr lang="en-US" altLang="zh-CN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wrap="square"/>
                    <a:lstStyle/>
                    <a:p>
                      <a:endParaRPr lang="en-US" altLang="zh-CN" sz="2400" smtClean="0"/>
                    </a:p>
                    <a:p>
                      <a:r>
                        <a:rPr lang="zh-CN" altLang="en-US" sz="2400" smtClean="0"/>
                        <a:t>“丞相祠堂何处寻？”</a:t>
                      </a:r>
                      <a:endParaRPr lang="en-US" altLang="zh-CN" sz="2400" smtClean="0"/>
                    </a:p>
                    <a:p>
                      <a:r>
                        <a:rPr lang="zh-CN" altLang="en-US" sz="2400" smtClean="0"/>
                        <a:t>“三顾频烦天下计”</a:t>
                      </a:r>
                      <a:endParaRPr lang="en-US" altLang="zh-CN" sz="2400" smtClean="0"/>
                    </a:p>
                    <a:p>
                      <a:r>
                        <a:rPr lang="zh-CN" altLang="en-US" sz="2400" smtClean="0"/>
                        <a:t>“两朝开济老臣心”</a:t>
                      </a:r>
                      <a:endParaRPr lang="en-US" altLang="zh-CN" sz="2400" smtClean="0"/>
                    </a:p>
                    <a:p>
                      <a:r>
                        <a:rPr lang="zh-CN" altLang="en-US" sz="2400" smtClean="0"/>
                        <a:t>“出师未捷身先死”</a:t>
                      </a:r>
                      <a:endParaRPr lang="zh-CN" altLang="en-US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ctr"/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仙贤难觅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雄才伟略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忠心报国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献身精神</a:t>
                      </a:r>
                      <a:endParaRPr lang="zh-CN" altLang="en-US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ctr"/>
                      <a:endParaRPr lang="en-US" altLang="zh-CN" sz="2400" smtClean="0"/>
                    </a:p>
                    <a:p>
                      <a:pPr algn="l"/>
                      <a:r>
                        <a:rPr lang="zh-CN" altLang="en-US" sz="2400" smtClean="0"/>
                        <a:t>看重诸葛亮的济世之才、历史功劳、报国的忠忱以及贤君的重用</a:t>
                      </a:r>
                      <a:endParaRPr lang="en-US" altLang="zh-CN" sz="2400" b="1" smtClean="0"/>
                    </a:p>
                    <a:p>
                      <a:pPr algn="l"/>
                      <a:r>
                        <a:rPr lang="zh-CN" altLang="en-US" sz="2400" b="1" smtClean="0">
                          <a:solidFill>
                            <a:srgbClr val="FF0000"/>
                          </a:solidFill>
                        </a:rPr>
                        <a:t>（以诸葛写自己不得重用的痛苦）</a:t>
                      </a:r>
                      <a:endParaRPr lang="zh-CN" altLang="en-US" sz="2400" b="1" smtClean="0">
                        <a:solidFill>
                          <a:srgbClr val="FF0000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06245">
                <a:tc>
                  <a:txBody>
                    <a:bodyPr wrap="square"/>
                    <a:lstStyle/>
                    <a:p>
                      <a:pPr algn="ctr"/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陆游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en-US" altLang="zh-CN" sz="2400" smtClean="0"/>
                        <a:t>《</a:t>
                      </a:r>
                      <a:r>
                        <a:rPr lang="zh-CN" altLang="en-US" sz="2400" smtClean="0"/>
                        <a:t>书愤</a:t>
                      </a:r>
                      <a:r>
                        <a:rPr lang="en-US" altLang="zh-CN" sz="2400" smtClean="0"/>
                        <a:t>》</a:t>
                      </a:r>
                      <a:endParaRPr lang="en-US" altLang="zh-CN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endParaRPr lang="en-US" altLang="zh-CN" sz="2400" smtClean="0"/>
                    </a:p>
                    <a:p>
                      <a:r>
                        <a:rPr lang="zh-CN" altLang="en-US" sz="2400" smtClean="0"/>
                        <a:t>“出师一表真名世”</a:t>
                      </a:r>
                      <a:endParaRPr lang="en-US" altLang="zh-CN" sz="2400" smtClean="0"/>
                    </a:p>
                    <a:p>
                      <a:r>
                        <a:rPr lang="zh-CN" altLang="en-US" sz="2400" smtClean="0"/>
                        <a:t>“千载谁堪伯仲间”</a:t>
                      </a:r>
                      <a:endParaRPr lang="zh-CN" altLang="en-US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lang="zh-CN" altLang="en-US" sz="2400" smtClean="0"/>
                        <a:t>  </a:t>
                      </a:r>
                      <a:r>
                        <a:rPr lang="zh-CN" altLang="en-US" sz="2400" baseline="0" smtClean="0"/>
                        <a:t> </a:t>
                      </a:r>
                      <a:endParaRPr lang="en-US" altLang="zh-CN" sz="2400" baseline="0" smtClean="0"/>
                    </a:p>
                    <a:p>
                      <a:pPr algn="l"/>
                      <a:r>
                        <a:rPr lang="zh-CN" altLang="en-US" sz="2400" baseline="0" smtClean="0"/>
                        <a:t>    才华横溢</a:t>
                      </a:r>
                      <a:endParaRPr lang="en-US" altLang="zh-CN" sz="2400" baseline="0" smtClean="0"/>
                    </a:p>
                    <a:p>
                      <a:pPr algn="l"/>
                      <a:r>
                        <a:rPr lang="en-US" altLang="zh-CN" sz="2400" baseline="0" smtClean="0"/>
                        <a:t>    </a:t>
                      </a:r>
                      <a:r>
                        <a:rPr lang="zh-CN" altLang="en-US" sz="2400" baseline="0" smtClean="0"/>
                        <a:t>千载功业</a:t>
                      </a:r>
                      <a:endParaRPr lang="zh-CN" altLang="en-US" sz="2400" baseline="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smtClean="0"/>
                        <a:t>看重诸葛亮“北定中原”、“兴复汉室”的建功立业之志，借诸葛亮北征复国之举“浇心中之块垒”</a:t>
                      </a:r>
                      <a:endParaRPr lang="en-US" altLang="zh-CN" sz="24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smtClean="0">
                          <a:solidFill>
                            <a:srgbClr val="FF0000"/>
                          </a:solidFill>
                        </a:rPr>
                        <a:t>（以诸葛写自己渴望北伐复国的志向）</a:t>
                      </a:r>
                      <a:endParaRPr lang="zh-CN" altLang="en-US" sz="2400" b="1" smtClean="0">
                        <a:solidFill>
                          <a:srgbClr val="FF0000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457" name="TextBox 3"/>
          <p:cNvSpPr txBox="1"/>
          <p:nvPr/>
        </p:nvSpPr>
        <p:spPr>
          <a:xfrm>
            <a:off x="4192905" y="0"/>
            <a:ext cx="380619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4800">
                <a:latin typeface="Times New Roman" panose="02020603050405020304" pitchFamily="18" charset="0"/>
              </a:rPr>
              <a:t>用典角度</a:t>
            </a:r>
            <a:endParaRPr lang="zh-CN" altLang="en-US" sz="4800">
              <a:latin typeface="Times New Roman" panose="02020603050405020304" pitchFamily="18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17" y="5683113"/>
            <a:ext cx="1632688" cy="1632688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11730298" y="6141070"/>
            <a:ext cx="461665" cy="716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高  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96570" y="1194435"/>
          <a:ext cx="11340465" cy="5218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730"/>
                <a:gridCol w="1266825"/>
                <a:gridCol w="4993005"/>
                <a:gridCol w="3811905"/>
              </a:tblGrid>
              <a:tr h="1517015">
                <a:tc>
                  <a:txBody>
                    <a:bodyPr wrap="square"/>
                    <a:lstStyle/>
                    <a:p>
                      <a:pPr algn="ctr"/>
                      <a:endParaRPr lang="en-US" altLang="zh-CN" sz="320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诗歌</a:t>
                      </a:r>
                      <a:endParaRPr lang="zh-CN" altLang="en-US" sz="32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/>
                      <a:endParaRPr lang="en-US" altLang="zh-CN" sz="320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“诗眼”</a:t>
                      </a:r>
                      <a:endParaRPr lang="zh-CN" altLang="en-US" sz="32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endParaRPr lang="en-US" altLang="zh-CN" sz="320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原因</a:t>
                      </a:r>
                      <a:endParaRPr lang="zh-CN" altLang="en-US" sz="32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/>
                      <a:endParaRPr lang="en-US" altLang="zh-CN" sz="320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3200" smtClean="0">
                          <a:solidFill>
                            <a:schemeClr val="tx1"/>
                          </a:solidFill>
                        </a:rPr>
                        <a:t>情感</a:t>
                      </a:r>
                      <a:endParaRPr lang="zh-CN" altLang="en-US" sz="32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3710">
                <a:tc>
                  <a:txBody>
                    <a:bodyPr wrap="square"/>
                    <a:lstStyle/>
                    <a:p>
                      <a:pPr algn="ctr"/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杜甫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en-US" altLang="zh-CN" sz="2400" smtClean="0"/>
                        <a:t>《</a:t>
                      </a:r>
                      <a:r>
                        <a:rPr lang="zh-CN" altLang="en-US" sz="2400" smtClean="0"/>
                        <a:t>蜀相</a:t>
                      </a:r>
                      <a:r>
                        <a:rPr lang="en-US" altLang="zh-CN" sz="2400" smtClean="0"/>
                        <a:t>》</a:t>
                      </a:r>
                      <a:endParaRPr lang="en-US" altLang="zh-CN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wrap="square"/>
                    <a:lstStyle/>
                    <a:p>
                      <a:endParaRPr lang="en-US" altLang="zh-CN" sz="2400" smtClean="0"/>
                    </a:p>
                    <a:p>
                      <a:pPr algn="l"/>
                      <a:r>
                        <a:rPr lang="zh-CN" altLang="en-US" sz="2400" smtClean="0"/>
                        <a:t>   “泪”</a:t>
                      </a:r>
                      <a:endParaRPr lang="zh-CN" altLang="en-US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lang="zh-CN" altLang="en-US" sz="2400" smtClean="0"/>
                        <a:t>因古迹无人问津而流泪</a:t>
                      </a:r>
                      <a:endParaRPr lang="en-US" altLang="zh-CN" sz="2400" smtClean="0"/>
                    </a:p>
                    <a:p>
                      <a:pPr algn="l"/>
                      <a:r>
                        <a:rPr lang="zh-CN" altLang="en-US" sz="2400" smtClean="0"/>
                        <a:t>因诸葛未竟之业而流泪</a:t>
                      </a:r>
                      <a:endParaRPr lang="en-US" altLang="zh-CN" sz="2400" smtClean="0"/>
                    </a:p>
                    <a:p>
                      <a:pPr algn="l"/>
                      <a:r>
                        <a:rPr lang="zh-CN" altLang="en-US" sz="2400" smtClean="0"/>
                        <a:t>因自己漂泊孤苦、壮志未酬而流泪</a:t>
                      </a:r>
                      <a:endParaRPr lang="zh-CN" altLang="en-US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ctr"/>
                      <a:r>
                        <a:rPr lang="zh-CN" altLang="en-US" sz="2400" smtClean="0"/>
                        <a:t>历史英雄的缅怀与仰慕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建功立业的赞美与敬佩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事业未竟的惋惜和同情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壮志难酬的悲痛与无奈</a:t>
                      </a:r>
                      <a:endParaRPr lang="zh-CN" altLang="en-US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33220">
                <a:tc>
                  <a:txBody>
                    <a:bodyPr wrap="square"/>
                    <a:lstStyle/>
                    <a:p>
                      <a:pPr algn="ctr"/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陆游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en-US" altLang="zh-CN" sz="2400" smtClean="0"/>
                        <a:t>《</a:t>
                      </a:r>
                      <a:r>
                        <a:rPr lang="zh-CN" altLang="en-US" sz="2400" smtClean="0"/>
                        <a:t>书愤</a:t>
                      </a:r>
                      <a:r>
                        <a:rPr lang="en-US" altLang="zh-CN" sz="2400" smtClean="0"/>
                        <a:t>》</a:t>
                      </a:r>
                      <a:endParaRPr lang="en-US" altLang="zh-CN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/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“愤”</a:t>
                      </a:r>
                      <a:endParaRPr lang="zh-CN" altLang="en-US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lang="zh-CN" altLang="en-US" sz="2400" smtClean="0"/>
                        <a:t> “世事艰”</a:t>
                      </a:r>
                      <a:endParaRPr lang="en-US" altLang="zh-CN" sz="2400" smtClean="0"/>
                    </a:p>
                    <a:p>
                      <a:pPr algn="l"/>
                      <a:r>
                        <a:rPr lang="zh-CN" altLang="en-US" sz="2400" smtClean="0"/>
                        <a:t>“空自许”</a:t>
                      </a:r>
                      <a:endParaRPr lang="en-US" altLang="zh-CN" sz="2400" smtClean="0"/>
                    </a:p>
                    <a:p>
                      <a:pPr algn="l"/>
                      <a:r>
                        <a:rPr lang="zh-CN" altLang="en-US" sz="2400" smtClean="0"/>
                        <a:t>“鬓先斑”</a:t>
                      </a:r>
                      <a:endParaRPr lang="en-US" altLang="zh-CN" sz="24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smtClean="0"/>
                        <a:t>“谁堪伯仲间”</a:t>
                      </a:r>
                      <a:endParaRPr lang="zh-CN" altLang="en-US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smtClean="0"/>
                        <a:t>建功立业之愿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恢复中原之志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请缨无路之悲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人生易老之愁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朝廷昏庸之愤</a:t>
                      </a:r>
                      <a:endParaRPr lang="zh-CN" altLang="en-US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553" name="TextBox 3"/>
          <p:cNvSpPr txBox="1"/>
          <p:nvPr/>
        </p:nvSpPr>
        <p:spPr>
          <a:xfrm>
            <a:off x="4337050" y="271145"/>
            <a:ext cx="477647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5400">
                <a:latin typeface="Times New Roman" panose="02020603050405020304" pitchFamily="18" charset="0"/>
              </a:rPr>
              <a:t>诗人情感</a:t>
            </a:r>
            <a:endParaRPr lang="zh-CN" altLang="en-US" sz="5400">
              <a:latin typeface="Times New Roman" panose="02020603050405020304" pitchFamily="18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17" y="5683113"/>
            <a:ext cx="1632688" cy="1632688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11730298" y="6141070"/>
            <a:ext cx="461665" cy="716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高  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42888" y="891223"/>
          <a:ext cx="11433810" cy="6393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310"/>
                <a:gridCol w="1744980"/>
                <a:gridCol w="1953260"/>
                <a:gridCol w="3775075"/>
                <a:gridCol w="2623185"/>
              </a:tblGrid>
              <a:tr h="980440">
                <a:tc>
                  <a:txBody>
                    <a:bodyPr wrap="square"/>
                    <a:lstStyle/>
                    <a:p>
                      <a:endParaRPr lang="en-US" altLang="zh-CN" sz="200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2000" smtClean="0">
                          <a:solidFill>
                            <a:schemeClr val="tx1"/>
                          </a:solidFill>
                        </a:rPr>
                        <a:t>诗歌</a:t>
                      </a:r>
                      <a:endParaRPr lang="zh-CN" altLang="en-US" sz="20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wrap="square"/>
                    <a:lstStyle/>
                    <a:p>
                      <a:endParaRPr lang="en-US" altLang="zh-CN" sz="2000" smtClean="0"/>
                    </a:p>
                    <a:p>
                      <a:r>
                        <a:rPr lang="zh-CN" altLang="en-US" sz="2000" smtClean="0">
                          <a:solidFill>
                            <a:schemeClr val="tx1"/>
                          </a:solidFill>
                        </a:rPr>
                        <a:t>析景物特点</a:t>
                      </a:r>
                      <a:endParaRPr lang="zh-CN" altLang="en-US" sz="20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wrap="square"/>
                    <a:lstStyle/>
                    <a:p>
                      <a:endParaRPr lang="en-US" altLang="zh-CN" sz="2000" smtClean="0"/>
                    </a:p>
                    <a:p>
                      <a:r>
                        <a:rPr lang="zh-CN" altLang="en-US" sz="2000" smtClean="0">
                          <a:solidFill>
                            <a:schemeClr val="tx1"/>
                          </a:solidFill>
                        </a:rPr>
                        <a:t>析人物形象</a:t>
                      </a:r>
                      <a:endParaRPr lang="zh-CN" altLang="en-US" sz="20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wrap="square"/>
                    <a:lstStyle/>
                    <a:p>
                      <a:endParaRPr lang="en-US" altLang="zh-CN" sz="2000" smtClean="0"/>
                    </a:p>
                    <a:p>
                      <a:r>
                        <a:rPr lang="zh-CN" altLang="en-US" sz="2000" smtClean="0">
                          <a:solidFill>
                            <a:schemeClr val="tx1"/>
                          </a:solidFill>
                        </a:rPr>
                        <a:t>析诗人情感</a:t>
                      </a:r>
                      <a:endParaRPr lang="zh-CN" altLang="en-US" sz="20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wrap="square"/>
                    <a:lstStyle/>
                    <a:p>
                      <a:endParaRPr lang="en-US" altLang="zh-CN" sz="2000" smtClean="0"/>
                    </a:p>
                    <a:p>
                      <a:r>
                        <a:rPr lang="zh-CN" altLang="en-US" sz="2000" smtClean="0">
                          <a:solidFill>
                            <a:schemeClr val="tx1"/>
                          </a:solidFill>
                        </a:rPr>
                        <a:t>析表现手法</a:t>
                      </a:r>
                      <a:endParaRPr lang="zh-CN" altLang="en-US" sz="20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33625">
                <a:tc>
                  <a:txBody>
                    <a:bodyPr wrap="square"/>
                    <a:lstStyle/>
                    <a:p>
                      <a:endParaRPr lang="en-US" altLang="zh-CN" sz="2400" smtClean="0"/>
                    </a:p>
                    <a:p>
                      <a:endParaRPr lang="en-US" altLang="zh-CN" sz="2400" smtClean="0"/>
                    </a:p>
                    <a:p>
                      <a:r>
                        <a:rPr lang="zh-CN" altLang="en-US" sz="2400" smtClean="0"/>
                        <a:t>杜甫</a:t>
                      </a:r>
                      <a:endParaRPr lang="en-US" altLang="zh-CN" sz="2400" smtClean="0"/>
                    </a:p>
                    <a:p>
                      <a:r>
                        <a:rPr lang="en-US" altLang="zh-CN" sz="2400" smtClean="0"/>
                        <a:t>《</a:t>
                      </a:r>
                      <a:r>
                        <a:rPr lang="zh-CN" altLang="en-US" sz="2400" smtClean="0"/>
                        <a:t>蜀相</a:t>
                      </a:r>
                      <a:r>
                        <a:rPr lang="en-US" altLang="zh-CN" sz="2400" smtClean="0"/>
                        <a:t>》</a:t>
                      </a:r>
                      <a:endParaRPr lang="en-US" altLang="zh-CN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ctr"/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静谧肃穆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空旷落败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>
                          <a:solidFill>
                            <a:schemeClr val="tx1"/>
                          </a:solidFill>
                        </a:rPr>
                        <a:t>偏僻荒凉</a:t>
                      </a:r>
                      <a:endParaRPr lang="zh-CN" altLang="en-US" sz="240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2400" smtClean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ctr"/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仙贤难觅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雄才伟略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忠心报国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献身精神</a:t>
                      </a:r>
                      <a:endParaRPr lang="en-US" altLang="zh-CN" sz="2400" smtClean="0"/>
                    </a:p>
                    <a:p>
                      <a:endParaRPr lang="en-US" altLang="zh-CN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ctr"/>
                      <a:r>
                        <a:rPr lang="zh-CN" altLang="en-US" sz="2400" smtClean="0"/>
                        <a:t>历史英雄的缅怀与仰慕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建功立业的赞美与敬佩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事业未竟的惋惜和同情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壮志难酬的悲痛与无奈</a:t>
                      </a:r>
                      <a:endParaRPr lang="en-US" altLang="zh-CN" sz="24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smtClean="0">
                          <a:solidFill>
                            <a:srgbClr val="FF0000"/>
                          </a:solidFill>
                        </a:rPr>
                        <a:t>（以诸葛亮写自己不得重用的痛苦）</a:t>
                      </a:r>
                      <a:endParaRPr lang="zh-CN" altLang="en-US" sz="2400" b="1" smtClean="0">
                        <a:solidFill>
                          <a:srgbClr val="FF0000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wrap="square"/>
                    <a:lstStyle/>
                    <a:p>
                      <a:r>
                        <a:rPr lang="zh-CN" altLang="en-US" sz="2400" smtClean="0"/>
                        <a:t>设问</a:t>
                      </a:r>
                      <a:r>
                        <a:rPr lang="zh-CN" altLang="en-US" sz="2400" baseline="0" smtClean="0"/>
                        <a:t>    </a:t>
                      </a:r>
                      <a:endParaRPr lang="en-US" altLang="zh-CN" sz="2400" baseline="0" smtClean="0"/>
                    </a:p>
                    <a:p>
                      <a:r>
                        <a:rPr lang="zh-CN" altLang="en-US" sz="2400" baseline="0" smtClean="0"/>
                        <a:t>以乐景衬哀情   动静相衬       </a:t>
                      </a:r>
                      <a:endParaRPr lang="en-US" altLang="zh-CN" sz="2400" baseline="0" smtClean="0"/>
                    </a:p>
                    <a:p>
                      <a:r>
                        <a:rPr lang="zh-CN" altLang="en-US" sz="2400" baseline="0" smtClean="0"/>
                        <a:t>直抒胸臆</a:t>
                      </a:r>
                      <a:endParaRPr lang="zh-CN" altLang="en-US" sz="2400" smtClean="0"/>
                    </a:p>
                    <a:p>
                      <a:endParaRPr lang="zh-CN" altLang="en-US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079750">
                <a:tc>
                  <a:txBody>
                    <a:bodyPr wrap="square"/>
                    <a:lstStyle/>
                    <a:p>
                      <a:endParaRPr lang="en-US" altLang="zh-CN" sz="2400" smtClean="0"/>
                    </a:p>
                    <a:p>
                      <a:endParaRPr lang="en-US" altLang="zh-CN" sz="2400" smtClean="0"/>
                    </a:p>
                    <a:p>
                      <a:r>
                        <a:rPr lang="zh-CN" altLang="en-US" sz="2400" smtClean="0"/>
                        <a:t>陆游</a:t>
                      </a:r>
                      <a:endParaRPr lang="en-US" altLang="zh-CN" sz="2400" smtClean="0"/>
                    </a:p>
                    <a:p>
                      <a:r>
                        <a:rPr lang="en-US" altLang="zh-CN" sz="2400" smtClean="0"/>
                        <a:t>《</a:t>
                      </a:r>
                      <a:r>
                        <a:rPr lang="zh-CN" altLang="en-US" sz="2400" smtClean="0"/>
                        <a:t>书愤</a:t>
                      </a:r>
                      <a:r>
                        <a:rPr lang="en-US" altLang="zh-CN" sz="2400" smtClean="0"/>
                        <a:t>》</a:t>
                      </a:r>
                      <a:endParaRPr lang="en-US" altLang="zh-CN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ctr"/>
                      <a:endParaRPr lang="en-US" altLang="zh-CN" sz="2400" smtClean="0"/>
                    </a:p>
                    <a:p>
                      <a:pPr algn="ctr"/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开阔辽远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气势磅礴</a:t>
                      </a:r>
                      <a:endParaRPr lang="zh-CN" altLang="en-US" sz="2400" smtClean="0"/>
                    </a:p>
                    <a:p>
                      <a:endParaRPr lang="zh-CN" altLang="en-US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lang="zh-CN" altLang="en-US" sz="2400" baseline="0" smtClean="0"/>
                        <a:t>   </a:t>
                      </a:r>
                      <a:endParaRPr lang="en-US" altLang="zh-CN" sz="2400" baseline="0" smtClean="0"/>
                    </a:p>
                    <a:p>
                      <a:pPr algn="l"/>
                      <a:r>
                        <a:rPr lang="en-US" altLang="zh-CN" sz="2400" baseline="0" smtClean="0"/>
                        <a:t>   </a:t>
                      </a:r>
                      <a:endParaRPr lang="en-US" altLang="zh-CN" sz="2400" baseline="0" smtClean="0"/>
                    </a:p>
                    <a:p>
                      <a:pPr algn="l"/>
                      <a:r>
                        <a:rPr lang="en-US" altLang="zh-CN" sz="2400" baseline="0" smtClean="0"/>
                        <a:t>   </a:t>
                      </a:r>
                      <a:r>
                        <a:rPr lang="zh-CN" altLang="en-US" sz="2400" baseline="0" smtClean="0"/>
                        <a:t>才华横溢</a:t>
                      </a:r>
                      <a:endParaRPr lang="en-US" altLang="zh-CN" sz="2400" baseline="0" smtClean="0"/>
                    </a:p>
                    <a:p>
                      <a:pPr algn="l"/>
                      <a:r>
                        <a:rPr lang="en-US" altLang="zh-CN" sz="2400" baseline="0" smtClean="0"/>
                        <a:t>   </a:t>
                      </a:r>
                      <a:r>
                        <a:rPr lang="zh-CN" altLang="en-US" sz="2400" baseline="0" smtClean="0"/>
                        <a:t>千载功业</a:t>
                      </a:r>
                      <a:endParaRPr lang="zh-CN" altLang="en-US" sz="2400" smtClean="0"/>
                    </a:p>
                    <a:p>
                      <a:endParaRPr lang="zh-CN" altLang="en-US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wrap="square"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smtClean="0"/>
                        <a:t>建功立业之愿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恢复中原之志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请缨无路之悲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人生易老之愁</a:t>
                      </a:r>
                      <a:endParaRPr lang="en-US" altLang="zh-CN" sz="2400" smtClean="0"/>
                    </a:p>
                    <a:p>
                      <a:pPr algn="ctr"/>
                      <a:r>
                        <a:rPr lang="zh-CN" altLang="en-US" sz="2400" smtClean="0"/>
                        <a:t>朝廷昏庸之愤</a:t>
                      </a:r>
                      <a:endParaRPr lang="en-US" altLang="zh-CN" sz="24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smtClean="0">
                          <a:solidFill>
                            <a:srgbClr val="FF0000"/>
                          </a:solidFill>
                        </a:rPr>
                        <a:t>（以诸葛亮写自己渴望北伐复国的志向）</a:t>
                      </a:r>
                      <a:endParaRPr lang="en-US" altLang="zh-CN" sz="2400" b="1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altLang="zh-CN" sz="2400" b="1" smtClean="0">
                        <a:solidFill>
                          <a:srgbClr val="FF0000"/>
                        </a:solidFill>
                      </a:endParaRPr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wrap="square"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4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smtClean="0"/>
                        <a:t>比喻</a:t>
                      </a:r>
                      <a:endParaRPr lang="en-US" altLang="zh-CN" sz="24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smtClean="0"/>
                        <a:t>对比    </a:t>
                      </a:r>
                      <a:endParaRPr lang="en-US" altLang="zh-CN" sz="24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smtClean="0"/>
                        <a:t>借景抒情   </a:t>
                      </a:r>
                      <a:endParaRPr lang="en-US" altLang="zh-CN" sz="24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smtClean="0"/>
                        <a:t>借古讽今  </a:t>
                      </a:r>
                      <a:endParaRPr lang="en-US" altLang="zh-CN" sz="24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smtClean="0"/>
                        <a:t>用典明志</a:t>
                      </a:r>
                      <a:endParaRPr lang="en-US" altLang="zh-CN" sz="2400" smtClean="0"/>
                    </a:p>
                    <a:p>
                      <a:endParaRPr lang="en-US" altLang="zh-CN" sz="2400" smtClean="0"/>
                    </a:p>
                  </a:txBody>
                  <a:tcPr vert="horz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553" name="TextBox 3"/>
          <p:cNvSpPr txBox="1"/>
          <p:nvPr/>
        </p:nvSpPr>
        <p:spPr>
          <a:xfrm>
            <a:off x="4320540" y="99060"/>
            <a:ext cx="477647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5400">
                <a:latin typeface="Times New Roman" panose="02020603050405020304" pitchFamily="18" charset="0"/>
              </a:rPr>
              <a:t>艺术手法</a:t>
            </a:r>
            <a:endParaRPr lang="zh-CN" altLang="en-US" sz="5400">
              <a:latin typeface="Times New Roman" panose="02020603050405020304" pitchFamily="18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17" y="5683113"/>
            <a:ext cx="1632688" cy="1632688"/>
          </a:xfrm>
          <a:prstGeom prst="rect">
            <a:avLst/>
          </a:prstGeom>
        </p:spPr>
      </p:pic>
      <p:sp>
        <p:nvSpPr>
          <p:cNvPr id="130" name="文本框 129"/>
          <p:cNvSpPr txBox="1"/>
          <p:nvPr/>
        </p:nvSpPr>
        <p:spPr>
          <a:xfrm>
            <a:off x="11730298" y="6141070"/>
            <a:ext cx="461665" cy="7167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文悦古典明朝体 (非商业使用) W5" pitchFamily="2" charset="-122"/>
                <a:ea typeface="文悦古典明朝体 (非商业使用) W5" pitchFamily="2" charset="-122"/>
                <a:cs typeface="+mn-cs"/>
              </a:rPr>
              <a:t>高  考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文悦古典明朝体 (非商业使用) W5" pitchFamily="2" charset="-122"/>
              <a:ea typeface="文悦古典明朝体 (非商业使用) W5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6f5810b3-53cf-43af-979e-2c793bdf3574}"/>
  <p:tag name="TABLE_ENDDRAG_ORIGIN_RECT" val="895*416"/>
  <p:tag name="TABLE_ENDDRAG_RECT" val="40*83*895*416"/>
</p:tagLst>
</file>

<file path=ppt/tags/tag2.xml><?xml version="1.0" encoding="utf-8"?>
<p:tagLst xmlns:p="http://schemas.openxmlformats.org/presentationml/2006/main">
  <p:tag name="KSO_WM_UNIT_TABLE_BEAUTIFY" val="smartTable{97513d95-61d5-4ca2-88a2-82af34e04f5d}"/>
  <p:tag name="TABLE_ENDDRAG_ORIGIN_RECT" val="896*370"/>
  <p:tag name="TABLE_ENDDRAG_RECT" val="24*108*896*370"/>
</p:tagLst>
</file>

<file path=ppt/tags/tag3.xml><?xml version="1.0" encoding="utf-8"?>
<p:tagLst xmlns:p="http://schemas.openxmlformats.org/presentationml/2006/main">
  <p:tag name="KSO_WM_UNIT_TABLE_BEAUTIFY" val="smartTable{e74c5b76-5310-4a54-926b-2e1a5ad5e380}"/>
  <p:tag name="TABLE_ENDDRAG_ORIGIN_RECT" val="892*385"/>
  <p:tag name="TABLE_ENDDRAG_RECT" val="40*106*892*385"/>
</p:tagLst>
</file>

<file path=ppt/tags/tag4.xml><?xml version="1.0" encoding="utf-8"?>
<p:tagLst xmlns:p="http://schemas.openxmlformats.org/presentationml/2006/main">
  <p:tag name="KSO_WM_UNIT_TABLE_BEAUTIFY" val="smartTable{95098ed3-0060-4c98-8c97-4b39fa2258d8}"/>
  <p:tag name="TABLE_ENDDRAG_ORIGIN_RECT" val="900*503"/>
  <p:tag name="TABLE_ENDDRAG_RECT" val="19*70*900*503"/>
</p:tagLst>
</file>

<file path=ppt/tags/tag5.xml><?xml version="1.0" encoding="utf-8"?>
<p:tagLst xmlns:p="http://schemas.openxmlformats.org/presentationml/2006/main">
  <p:tag name="AS_NET" val="4.0.30319.42000"/>
  <p:tag name="AS_OS" val="Unix 3.10 unknown"/>
  <p:tag name="AS_RELEASE_DATE" val="2017.06.20"/>
  <p:tag name="AS_TITLE" val="Aspose.Slides for Java"/>
  <p:tag name="AS_VERSION" val="17.6"/>
</p:tagLst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A02D34"/>
      </a:accent1>
      <a:accent2>
        <a:srgbClr val="B73B3A"/>
      </a:accent2>
      <a:accent3>
        <a:srgbClr val="A6644D"/>
      </a:accent3>
      <a:accent4>
        <a:srgbClr val="F2EBDB"/>
      </a:accent4>
      <a:accent5>
        <a:srgbClr val="313737"/>
      </a:accent5>
      <a:accent6>
        <a:srgbClr val="474E4E"/>
      </a:accent6>
      <a:hlink>
        <a:srgbClr val="2B2B2B"/>
      </a:hlink>
      <a:folHlink>
        <a:srgbClr val="2B2B2B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2521</Words>
  <Application>WPS 演示</Application>
  <PresentationFormat/>
  <Paragraphs>317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宋体</vt:lpstr>
      <vt:lpstr>Wingdings</vt:lpstr>
      <vt:lpstr>WenYue GuDianMingChaoTi (Non-Commercial Use)</vt:lpstr>
      <vt:lpstr>文悦古典明朝体 (非商业使用) W5</vt:lpstr>
      <vt:lpstr>等线</vt:lpstr>
      <vt:lpstr>隶书</vt:lpstr>
      <vt:lpstr>楷体</vt:lpstr>
      <vt:lpstr>Times New Roman</vt:lpstr>
      <vt:lpstr>微软雅黑</vt:lpstr>
      <vt:lpstr>Arial Unicode MS</vt:lpstr>
      <vt:lpstr>等线 Light</vt:lpstr>
      <vt:lpstr>Calibri</vt:lpstr>
      <vt:lpstr>黑体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学科网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rbm.xkw.com</dc:creator>
  <cp:lastModifiedBy>ljg</cp:lastModifiedBy>
  <cp:revision>4</cp:revision>
  <cp:lastPrinted>2020-11-25T15:16:00Z</cp:lastPrinted>
  <dcterms:created xsi:type="dcterms:W3CDTF">2020-11-25T15:16:00Z</dcterms:created>
  <dcterms:modified xsi:type="dcterms:W3CDTF">2020-12-05T01:19:55Z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  <property fmtid="{D5CDD505-2E9C-101B-9397-08002B2CF9AE}" pid="6" name="KSOProductBuildVer">
    <vt:lpwstr>2052-11.1.0.10132</vt:lpwstr>
  </property>
</Properties>
</file>