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0" r:id="rId3"/>
    <p:sldId id="309" r:id="rId5"/>
    <p:sldId id="303" r:id="rId6"/>
    <p:sldId id="299" r:id="rId7"/>
    <p:sldId id="294" r:id="rId8"/>
    <p:sldId id="300" r:id="rId9"/>
    <p:sldId id="301" r:id="rId10"/>
    <p:sldId id="302" r:id="rId11"/>
    <p:sldId id="304" r:id="rId12"/>
    <p:sldId id="310" r:id="rId13"/>
    <p:sldId id="311" r:id="rId14"/>
    <p:sldId id="312" r:id="rId15"/>
    <p:sldId id="313" r:id="rId16"/>
    <p:sldId id="324" r:id="rId17"/>
    <p:sldId id="325" r:id="rId18"/>
    <p:sldId id="326" r:id="rId19"/>
  </p:sldIdLst>
  <p:sldSz cx="12192000" cy="6858000"/>
  <p:notesSz cx="6858000" cy="9144000"/>
  <p:embeddedFontLst>
    <p:embeddedFont>
      <p:font typeface="文悦古典明朝体 (非商业使用) W5" pitchFamily="2" charset="-122"/>
      <p:regular r:id="rId23"/>
    </p:embeddedFont>
    <p:embeddedFont>
      <p:font typeface="等线" panose="02010600030101010101" charset="-122"/>
      <p:regular r:id="rId24"/>
    </p:embeddedFont>
    <p:embeddedFont>
      <p:font typeface="隶书" panose="02010509060101010101" charset="-122"/>
      <p:regular r:id="rId25"/>
    </p:embeddedFont>
    <p:embeddedFont>
      <p:font typeface="楷体" panose="02010609060101010101" charset="-122"/>
      <p:regular r:id="rId26"/>
    </p:embeddedFont>
    <p:embeddedFont>
      <p:font typeface="黑体" panose="02010609060101010101" charset="-122"/>
      <p:regular r:id="rId27"/>
    </p:embeddedFont>
    <p:embeddedFont>
      <p:font typeface="等线 Light" panose="02010600030101010101" charset="-122"/>
      <p:regular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B5FD1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576" y="-96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DDAFB-1E88-4C09-8EDF-317A8B75E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816-E739-4273-9AF7-498350ABA1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25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65" y="6327500"/>
            <a:ext cx="474177" cy="474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03903" y="4589311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6579160" y="4792995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64010" y="1221491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诗</a:t>
            </a:r>
            <a:endParaRPr kumimoji="0" lang="zh-CN" altLang="zh-CN" sz="80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58161" y="2182717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歌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917" y="4599093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412" y="5538968"/>
            <a:ext cx="1632688" cy="1632688"/>
          </a:xfrm>
          <a:prstGeom prst="rect">
            <a:avLst/>
          </a:prstGeom>
        </p:spPr>
      </p:pic>
      <p:grpSp>
        <p:nvGrpSpPr>
          <p:cNvPr id="86" name="组合 85"/>
          <p:cNvGrpSpPr/>
          <p:nvPr/>
        </p:nvGrpSpPr>
        <p:grpSpPr>
          <a:xfrm>
            <a:off x="203835" y="3781425"/>
            <a:ext cx="11748770" cy="2795270"/>
            <a:chOff x="3119128" y="2281906"/>
            <a:chExt cx="3938053" cy="2440859"/>
          </a:xfrm>
        </p:grpSpPr>
        <p:grpSp>
          <p:nvGrpSpPr>
            <p:cNvPr id="88" name="组合 87"/>
            <p:cNvGrpSpPr/>
            <p:nvPr/>
          </p:nvGrpSpPr>
          <p:grpSpPr>
            <a:xfrm>
              <a:off x="3119128" y="2281906"/>
              <a:ext cx="1352009" cy="683197"/>
              <a:chOff x="915735" y="1477422"/>
              <a:chExt cx="1352009" cy="683197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1164031" y="1477422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26" name="弧形 12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7" name="直接连接符 126"/>
                  <p:cNvCxnSpPr>
                    <a:stCxn id="12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弧形 12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23" name="弧形 12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4" name="直接连接符 123"/>
                  <p:cNvCxnSpPr>
                    <a:stCxn id="12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组合 110"/>
              <p:cNvGrpSpPr/>
              <p:nvPr/>
            </p:nvGrpSpPr>
            <p:grpSpPr>
              <a:xfrm flipV="1">
                <a:off x="915735" y="1907778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17" name="弧形 11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8" name="直接连接符 117"/>
                  <p:cNvCxnSpPr>
                    <a:stCxn id="11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弧形 11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14" name="弧形 11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5" name="直接连接符 114"/>
                  <p:cNvCxnSpPr>
                    <a:stCxn id="11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组合 88"/>
            <p:cNvGrpSpPr/>
            <p:nvPr/>
          </p:nvGrpSpPr>
          <p:grpSpPr>
            <a:xfrm>
              <a:off x="5263225" y="4003424"/>
              <a:ext cx="1793956" cy="719341"/>
              <a:chOff x="3210092" y="3198940"/>
              <a:chExt cx="1793956" cy="719341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371463" y="3198940"/>
                <a:ext cx="1632585" cy="373996"/>
                <a:chOff x="-164379" y="2115819"/>
                <a:chExt cx="4132029" cy="946576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06" name="弧形 10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7" name="直接连接符 106"/>
                  <p:cNvCxnSpPr>
                    <a:stCxn id="10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弧形 10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03" name="弧形 10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组合 90"/>
              <p:cNvGrpSpPr/>
              <p:nvPr/>
            </p:nvGrpSpPr>
            <p:grpSpPr>
              <a:xfrm flipV="1">
                <a:off x="3210092" y="3665440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97" name="弧形 9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8" name="直接连接符 97"/>
                  <p:cNvCxnSpPr>
                    <a:stCxn id="9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弧形 9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3" name="组合 9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94" name="弧形 9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/>
                  <p:cNvCxnSpPr>
                    <a:stCxn id="9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30" name="文本框 129"/>
          <p:cNvSpPr txBox="1"/>
          <p:nvPr/>
        </p:nvSpPr>
        <p:spPr>
          <a:xfrm>
            <a:off x="11650923" y="5996925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59" name="文本框 6"/>
          <p:cNvSpPr txBox="1"/>
          <p:nvPr/>
        </p:nvSpPr>
        <p:spPr>
          <a:xfrm>
            <a:off x="9730186" y="344218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艺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9652081" y="485315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术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5090" y="1320165"/>
            <a:ext cx="72974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高考诗歌鉴赏之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88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空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字里的深情</a:t>
            </a:r>
            <a:endParaRPr lang="zh-CN" altLang="en-US" sz="66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48895"/>
            <a:ext cx="701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</a:rPr>
              <a:t>古典诗词</a:t>
            </a:r>
            <a:r>
              <a:rPr lang="en-US" altLang="zh-CN" sz="3600" b="1">
                <a:solidFill>
                  <a:srgbClr val="002060"/>
                </a:solidFill>
              </a:rPr>
              <a:t>“</a:t>
            </a:r>
            <a:r>
              <a:rPr lang="zh-CN" altLang="en-US" sz="3600" b="1">
                <a:solidFill>
                  <a:srgbClr val="002060"/>
                </a:solidFill>
              </a:rPr>
              <a:t>空</a:t>
            </a:r>
            <a:r>
              <a:rPr lang="en-US" altLang="zh-CN" sz="3600" b="1">
                <a:solidFill>
                  <a:srgbClr val="002060"/>
                </a:solidFill>
              </a:rPr>
              <a:t>”</a:t>
            </a:r>
            <a:r>
              <a:rPr lang="zh-CN" altLang="en-US" sz="3600" b="1">
                <a:solidFill>
                  <a:srgbClr val="002060"/>
                </a:solidFill>
              </a:rPr>
              <a:t>字艺术鉴赏系列一</a:t>
            </a:r>
            <a:endParaRPr lang="zh-CN" altLang="en-US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4350" y="2089150"/>
            <a:ext cx="113722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3600" b="1">
                <a:ea typeface="宋体" panose="02010600030101010101" pitchFamily="2" charset="-122"/>
                <a:sym typeface="+mn-ea"/>
              </a:rPr>
              <a:t>     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赏析《感事》颈联中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“忧国空余两鬓霜”的“空”字和杜甫的《蜀相》中“隔叶黄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鹂空好音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”的“空”字的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艺术效果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有何异同。</a:t>
            </a:r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比较探究二</a:t>
            </a:r>
            <a:endParaRPr lang="zh-CN" altLang="en-US" sz="540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575" y="1259205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《蜀相》和《感事》异同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3818255"/>
            <a:ext cx="1113409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0">
                <a:ea typeface="宋体" panose="02010600030101010101" pitchFamily="2" charset="-122"/>
              </a:rPr>
              <a:t>      </a:t>
            </a:r>
            <a:r>
              <a:rPr lang="zh-CN" sz="3600" b="1">
                <a:solidFill>
                  <a:srgbClr val="0070C0"/>
                </a:solidFill>
                <a:ea typeface="宋体" panose="02010600030101010101" pitchFamily="2" charset="-122"/>
              </a:rPr>
              <a:t>两首诗中都有一个“空”字，结合诗歌内容和诗人的身世境遇，不难理解出他们所表达的情感。再把“空”字放在具体的语境中可知，一个感情真挚地直抒“爱国”之志，一个借黄鹏鸟表达空有“好音”的苦闷和惘怅。</a:t>
            </a:r>
            <a:endParaRPr lang="zh-CN" altLang="en-US" sz="36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58800" y="2858135"/>
            <a:ext cx="108991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同:都抒发了诗人空有报国之志却无人理解，不被赏识的忧愁和苦闷。</a:t>
            </a:r>
            <a:endParaRPr lang="zh-CN" sz="3600" b="1">
              <a:solidFill>
                <a:srgbClr val="0B5FD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异:本诗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直抒胸臆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，“空”字直接道出为国事而忧，鬓生华发的感伤；而杜诗则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借物抒情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，借黄鹏的空有好音无人欣赏，抒发自己不被理解与赏识的无奈之情，空有报国之志的苦闷和惆怅。
</a:t>
            </a:r>
            <a:endParaRPr lang="zh-CN" altLang="en-US" sz="3600" b="1">
              <a:solidFill>
                <a:srgbClr val="0B5FD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3740" y="908050"/>
            <a:ext cx="99720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杜甫</a:t>
            </a:r>
            <a:r>
              <a:rPr lang="zh-CN" altLang="en-US" sz="4800" b="1">
                <a:sym typeface="+mn-ea"/>
              </a:rPr>
              <a:t>《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蜀相》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4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" y="1875155"/>
            <a:ext cx="105892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（欧阳修《感事》）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29419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4540" y="3351530"/>
            <a:ext cx="107994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>
                <a:solidFill>
                  <a:srgbClr val="0B5FD1"/>
                </a:solidFill>
              </a:rPr>
              <a:t>      </a:t>
            </a:r>
            <a:r>
              <a:rPr lang="zh-CN" altLang="en-US" sz="3200" b="1">
                <a:solidFill>
                  <a:srgbClr val="0B5FD1"/>
                </a:solidFill>
              </a:rPr>
              <a:t>“莫等闲，白了少年头，空悲切”，这与“少壮不努力，老大徒伤悲”的意思相同，反映了作者积极进取的精神。这对当时抗击金兵，收复中原的斗争，显然起到了鼓舞斗志的作用。与主张议和，偏安江南，苟延残喘的投降派，形成了鲜明的对照。“等闲”，作随便解释。“空悲切”，即白白的痛苦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537335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名句鉴赏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0435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975" y="1238885"/>
            <a:ext cx="11403330" cy="5969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 b="1"/>
              <a:t>阅读下面这首诗歌，完成后面的题目。</a:t>
            </a:r>
            <a:endParaRPr lang="zh-CN" altLang="en-US" sz="2800" b="1"/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【注】梁栋，咸淳四年进士。迁宝应簿，调钱塘仁和尉。宋亡，归杭州闲处守道。此诗大约作于南宋灭亡之前。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/>
              <a:t>1</a:t>
            </a:r>
            <a:r>
              <a:rPr lang="zh-CN" altLang="en-US" sz="2800" b="1"/>
              <a:t>.请从景与情关系的角度分析颔联的表现手法。（5分）</a:t>
            </a:r>
            <a:endParaRPr lang="zh-CN" altLang="en-US" sz="2800" b="1"/>
          </a:p>
          <a:p>
            <a:r>
              <a:rPr lang="en-US" altLang="zh-CN" sz="2800" b="1"/>
              <a:t>2</a:t>
            </a:r>
            <a:r>
              <a:rPr lang="zh-CN" altLang="en-US" sz="2800" b="1"/>
              <a:t>.颈联中的“空”和“坐见”用得极为传神，请结合诗句赏析。（6分）</a:t>
            </a:r>
            <a:endParaRPr lang="zh-CN" altLang="en-US" sz="2800" b="1"/>
          </a:p>
          <a:p>
            <a:r>
              <a:rPr lang="zh-CN" altLang="en-US" sz="2800" b="1"/>
              <a:t> </a:t>
            </a:r>
            <a:endParaRPr lang="zh-CN" altLang="en-US" sz="2800" b="1"/>
          </a:p>
          <a:p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课堂练习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745" y="0"/>
            <a:ext cx="1123061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/>
              <a:t>阅读下面这首诗歌，完成后面的题目。</a:t>
            </a:r>
            <a:endParaRPr lang="zh-CN" altLang="en-US" sz="2800"/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.请从景与情关系的角度分析颔联的表现手法。（5分）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80060" y="3950970"/>
            <a:ext cx="108781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颔联写诗人的生活环境，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寓情于景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。（1分）诗人身处与外界隔绝的孤洲，整天又没有来客造访，在河岸垂杨的幽淡背景上，只有水波轻轻拍打着一叶小舟。（2分）气氛幽冷，环境静寂。“洲”之“孤”与“舟”之“小”，可见诗人处境的凄苦和内心的孤寂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95" y="133350"/>
            <a:ext cx="112306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.颈联中的“空”和“坐见”用得极为传神，请结合诗句赏析。（6分）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/>
              <a:t>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54330" y="1424940"/>
            <a:ext cx="11068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“空”在此为“徒然，白白地”之意；“坐见”，即坐视，无可奈何之意。（2分）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诗人虽然想乘舟渡河，无奈门前流水，水势有增无减，渡水的打算便成了泡影。（1分）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南宋末年，国势飘摇，每况愈下，诗人即使有恢复中原，振兴国家的宏伟抱负，也完全没有施展的可能。在黑暗面前诗人深感自己的无能为力，“空”和“坐见”，传神地写出了诗人心情的悲愤和无可奈何。（3分）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 b="1">
              <a:solidFill>
                <a:srgbClr val="0B5FD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29540"/>
            <a:ext cx="12192635" cy="680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/>
              <a:t>  </a:t>
            </a:r>
            <a:r>
              <a:rPr lang="en-US" altLang="zh-CN" sz="3600" b="1"/>
              <a:t>   </a:t>
            </a:r>
            <a:r>
              <a:rPr lang="zh-CN" altLang="en-US" sz="3600" b="1">
                <a:solidFill>
                  <a:srgbClr val="0B5FD1"/>
                </a:solidFill>
              </a:rPr>
              <a:t>台湾中华书学会会长张炳煌表示，这个字选的非常切题。从会意角度，“</a:t>
            </a:r>
            <a:r>
              <a:rPr lang="zh-CN" altLang="en-US" sz="3600" b="1" u="sng">
                <a:solidFill>
                  <a:srgbClr val="FF0000"/>
                </a:solidFill>
              </a:rPr>
              <a:t>闷”就是“心”摆在“门”里面</a:t>
            </a:r>
            <a:r>
              <a:rPr lang="zh-CN" altLang="en-US" sz="3600" b="1">
                <a:solidFill>
                  <a:srgbClr val="0B5FD1"/>
                </a:solidFill>
              </a:rPr>
              <a:t>，心要是被门框住，自然就会感到非常郁结，这也切合大家这一年的心声。</a:t>
            </a:r>
            <a:endParaRPr lang="zh-CN" altLang="en-US" sz="3600" b="1">
              <a:solidFill>
                <a:srgbClr val="0B5FD1"/>
              </a:solidFill>
            </a:endParaRPr>
          </a:p>
          <a:p>
            <a:r>
              <a:rPr lang="zh-CN" altLang="en-US" sz="3600" b="1"/>
              <a:t>      </a:t>
            </a:r>
            <a:r>
              <a:rPr lang="zh-CN" altLang="en-US" sz="3600" b="1">
                <a:solidFill>
                  <a:srgbClr val="0B5FD1"/>
                </a:solidFill>
              </a:rPr>
              <a:t>主办方表示，“闷”字道出了两岸民众对2020年最直观的感受，又透露了这种感受背后的原因，</a:t>
            </a:r>
            <a:r>
              <a:rPr lang="zh-CN" altLang="en-US" sz="3600" b="1" u="sng">
                <a:solidFill>
                  <a:srgbClr val="FF0000"/>
                </a:solidFill>
              </a:rPr>
              <a:t>更隐喻着破解困局的方向 </a:t>
            </a:r>
            <a:r>
              <a:rPr lang="zh-CN" altLang="en-US" sz="3600" b="1">
                <a:solidFill>
                  <a:srgbClr val="0B5FD1"/>
                </a:solidFill>
              </a:rPr>
              <a:t>。只要两岸人民的心是向上的， </a:t>
            </a:r>
            <a:r>
              <a:rPr lang="zh-CN" altLang="en-US" sz="3600" b="1" u="sng">
                <a:solidFill>
                  <a:srgbClr val="FF0000"/>
                </a:solidFill>
              </a:rPr>
              <a:t>沟通的门是敞开的</a:t>
            </a:r>
            <a:r>
              <a:rPr lang="zh-CN" altLang="en-US" sz="3600" b="1">
                <a:solidFill>
                  <a:srgbClr val="0B5FD1"/>
                </a:solidFill>
              </a:rPr>
              <a:t> ，没有什么风险克服不了，没有什么难关跨越不过。</a:t>
            </a:r>
            <a:endParaRPr lang="zh-CN" altLang="en-US" sz="3600" b="1">
              <a:solidFill>
                <a:srgbClr val="0B5FD1"/>
              </a:solidFill>
            </a:endParaRPr>
          </a:p>
          <a:p>
            <a:r>
              <a:rPr lang="zh-CN" altLang="en-US" sz="3600" b="1">
                <a:solidFill>
                  <a:srgbClr val="0B5FD1"/>
                </a:solidFill>
              </a:rPr>
              <a:t>        据报道，活动每年都会选出象征着两岸民众年度共同心声的汉字，自2008年起已陆续选出</a:t>
            </a:r>
            <a:r>
              <a:rPr lang="zh-CN" altLang="en-US" sz="3600" b="1">
                <a:solidFill>
                  <a:srgbClr val="FF0000"/>
                </a:solidFill>
              </a:rPr>
              <a:t>震、生、涨、微、平、进、转、和、变、创、望、困</a:t>
            </a:r>
            <a:r>
              <a:rPr lang="zh-CN" altLang="en-US" sz="3600" b="1">
                <a:solidFill>
                  <a:srgbClr val="0B5FD1"/>
                </a:solidFill>
              </a:rPr>
              <a:t>等年度汉字，这些字亦可观察到这十几年间两岸关系的变化。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1830705"/>
            <a:ext cx="109251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初唐诗人王勃有一个关于"空"字"一字千金"的趣闻。"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闲云潭影日悠悠,物换星移几度秋。阁中帝子今何在,槛外长江空自流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,此处着一"空"字,境界天成。不仅是令当时在场的人钦佩不已,即便是现在想来也是妙不可言。事实上,在古诗文中关于"空"的妙用远不止此。"空"字在古诗中的出现不仅频率高,而且效果也颇佳,文人墨客如此钟情于它,我们不妨来探究一下吧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流程图: 资料带 2"/>
          <p:cNvSpPr/>
          <p:nvPr/>
        </p:nvSpPr>
        <p:spPr>
          <a:xfrm>
            <a:off x="814070" y="0"/>
            <a:ext cx="3576955" cy="13785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2040" y="347345"/>
            <a:ext cx="3308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课前导言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54703" y="4800766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7992670" y="5259720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57" y="4978188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1623695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杜甫</a:t>
            </a:r>
            <a:r>
              <a:rPr lang="zh-CN" altLang="en-US" sz="4400" b="1"/>
              <a:t>《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蜀相》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4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4720" y="253873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塞上长城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自许。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（陆游《书愤》）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725" y="334010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（欧阳修《感事》）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974725" y="4361180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750" y="5806440"/>
            <a:ext cx="105689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主人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有济川心。 （梁栋《野水孤舟》）</a:t>
            </a:r>
            <a:endParaRPr lang="zh-CN" altLang="en-US" sz="4400" b="1">
              <a:solidFill>
                <a:schemeClr val="accent6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934720" y="0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940" y="196850"/>
            <a:ext cx="328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经典例句</a:t>
            </a:r>
            <a:endParaRPr lang="zh-CN" altLang="en-US" sz="5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6450" y="1667510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《蜀相》和《书愤》相同点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95" y="2497455"/>
            <a:ext cx="1042670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①社会背景：离乱时代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②作者生平：晚年之作，胸怀大志，不得重用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③诗中形象：诸葛亮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④思想情感：忧时忧国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⑤表现手法：借古寓今</a:t>
            </a:r>
            <a:endParaRPr lang="zh-CN" altLang="en-US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2610" y="2152650"/>
            <a:ext cx="114058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     </a:t>
            </a:r>
            <a:r>
              <a:rPr lang="en-US" altLang="zh-CN" sz="4000" b="1">
                <a:latin typeface="Times New Roman" panose="02020603050405020304" pitchFamily="18" charset="0"/>
              </a:rPr>
              <a:t>  </a:t>
            </a:r>
            <a:r>
              <a:rPr lang="zh-CN" altLang="en-US" sz="4000" b="1">
                <a:latin typeface="Times New Roman" panose="02020603050405020304" pitchFamily="18" charset="0"/>
              </a:rPr>
              <a:t>联系社会背景和作者身世，比较这两首诗，探究它们在所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选取景物的特征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塑造的诸葛亮的形象特点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诗人抒发的个人情感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运用的表现手法</a:t>
            </a:r>
            <a:r>
              <a:rPr lang="zh-CN" altLang="en-US" sz="4000" b="1">
                <a:latin typeface="Times New Roman" panose="02020603050405020304" pitchFamily="18" charset="0"/>
              </a:rPr>
              <a:t>等方面的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不同之处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105" y="646430"/>
            <a:ext cx="83108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《蜀相》和《书愤》不同点</a:t>
            </a:r>
            <a:endParaRPr lang="zh-CN" altLang="en-US" sz="4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0065" y="1057910"/>
          <a:ext cx="11368405" cy="535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55"/>
                <a:gridCol w="4114165"/>
                <a:gridCol w="2842895"/>
                <a:gridCol w="2840990"/>
              </a:tblGrid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写景的诗句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包含的意象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特点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杜甫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蜀相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“锦官城外柏森森”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“映阶碧草自春色”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“隔叶黄鹂空好音”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柏树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碧草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黄鹂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静谧肃穆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空旷落败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陆游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书愤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“楼船夜雪瓜洲渡”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“铁马秋风大散关”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800" smtClean="0"/>
                        <a:t>  楼船</a:t>
                      </a:r>
                      <a:r>
                        <a:rPr lang="en-US" altLang="zh-CN" sz="2800" baseline="0" smtClean="0"/>
                        <a:t>    </a:t>
                      </a:r>
                      <a:r>
                        <a:rPr lang="zh-CN" altLang="en-US" sz="2800" smtClean="0"/>
                        <a:t>夜雪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瓜州渡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铁马    秋风 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大散关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开阔辽远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气势磅礴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5" name="TextBox 3"/>
          <p:cNvSpPr txBox="1"/>
          <p:nvPr/>
        </p:nvSpPr>
        <p:spPr>
          <a:xfrm>
            <a:off x="4543425" y="102235"/>
            <a:ext cx="4704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写景角度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2750" y="802323"/>
          <a:ext cx="11384280" cy="586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3528695"/>
                <a:gridCol w="2437765"/>
                <a:gridCol w="4070350"/>
              </a:tblGrid>
              <a:tr h="1296670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写诸葛亮的诗句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人物形象特点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侧重点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“丞相祠堂何处寻？”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“三顾频烦天下计”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“两朝开济老臣心”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“出师未捷身先死”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看重诸葛亮的济世之才、历史功劳、报国的忠忱以及贤君的重用</a:t>
                      </a:r>
                      <a:endParaRPr lang="en-US" altLang="zh-CN" sz="2400" b="1" smtClean="0"/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“出师一表真名世”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“千载谁堪伯仲间”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 </a:t>
                      </a:r>
                      <a:r>
                        <a:rPr lang="zh-CN" altLang="en-US" sz="2400" baseline="0" smtClean="0"/>
                        <a:t>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zh-CN" altLang="en-US" sz="2400" baseline="0" smtClean="0"/>
                        <a:t>    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baseline="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看重诸葛亮“北定中原”、“兴复汉室”的建功立业之志，借诸葛亮北征复国之举“浇心中之块垒”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（以诸葛写自己渴望北伐复国的志向）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57" name="TextBox 3"/>
          <p:cNvSpPr txBox="1"/>
          <p:nvPr/>
        </p:nvSpPr>
        <p:spPr>
          <a:xfrm>
            <a:off x="4192905" y="0"/>
            <a:ext cx="38061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用典角度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6570" y="1194435"/>
          <a:ext cx="11340465" cy="521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1266825"/>
                <a:gridCol w="4993005"/>
                <a:gridCol w="3811905"/>
              </a:tblGrid>
              <a:tr h="1517015"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“诗眼”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情感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1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   “泪”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因古迹无人问津而流泪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因诸葛未竟之业而流泪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因自己漂泊孤苦、壮志未酬而流泪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3322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“愤”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“世事艰”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“空自许”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“鬓先斑”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“谁堪伯仲间”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37050" y="271145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诗人情感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888" y="891223"/>
          <a:ext cx="11433810" cy="639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1744980"/>
                <a:gridCol w="1953260"/>
                <a:gridCol w="3775075"/>
                <a:gridCol w="2623185"/>
              </a:tblGrid>
              <a:tr h="980440">
                <a:tc>
                  <a:txBody>
                    <a:bodyPr wrap="square"/>
                    <a:lstStyle/>
                    <a:p>
                      <a:endParaRPr lang="en-US" altLang="zh-CN" sz="20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析景物特点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析人物形象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析诗人情感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析表现手法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3625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静谧肃穆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空旷落败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lang="zh-CN" altLang="en-US" sz="2400" smtClean="0"/>
                        <a:t>设问</a:t>
                      </a:r>
                      <a:r>
                        <a:rPr lang="zh-CN" altLang="en-US" sz="2400" baseline="0" smtClean="0"/>
                        <a:t>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以乐景衬哀情   动静相衬   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直抒胸臆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79750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开阔辽远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气势磅礴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（以诸葛亮写自己渴望北伐复国的志向）</a:t>
                      </a:r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比喻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对比 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借景抒情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借古讽今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用典明志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20540" y="99060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艺术手法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f5810b3-53cf-43af-979e-2c793bdf3574}"/>
  <p:tag name="TABLE_ENDDRAG_ORIGIN_RECT" val="895*416"/>
  <p:tag name="TABLE_ENDDRAG_RECT" val="40*83*895*416"/>
</p:tagLst>
</file>

<file path=ppt/tags/tag2.xml><?xml version="1.0" encoding="utf-8"?>
<p:tagLst xmlns:p="http://schemas.openxmlformats.org/presentationml/2006/main">
  <p:tag name="KSO_WM_UNIT_TABLE_BEAUTIFY" val="smartTable{97513d95-61d5-4ca2-88a2-82af34e04f5d}"/>
  <p:tag name="TABLE_ENDDRAG_ORIGIN_RECT" val="896*370"/>
  <p:tag name="TABLE_ENDDRAG_RECT" val="24*108*896*370"/>
</p:tagLst>
</file>

<file path=ppt/tags/tag3.xml><?xml version="1.0" encoding="utf-8"?>
<p:tagLst xmlns:p="http://schemas.openxmlformats.org/presentationml/2006/main">
  <p:tag name="KSO_WM_UNIT_TABLE_BEAUTIFY" val="smartTable{e74c5b76-5310-4a54-926b-2e1a5ad5e380}"/>
  <p:tag name="TABLE_ENDDRAG_ORIGIN_RECT" val="892*385"/>
  <p:tag name="TABLE_ENDDRAG_RECT" val="40*106*892*385"/>
</p:tagLst>
</file>

<file path=ppt/tags/tag4.xml><?xml version="1.0" encoding="utf-8"?>
<p:tagLst xmlns:p="http://schemas.openxmlformats.org/presentationml/2006/main">
  <p:tag name="KSO_WM_UNIT_TABLE_BEAUTIFY" val="smartTable{95098ed3-0060-4c98-8c97-4b39fa2258d8}"/>
  <p:tag name="TABLE_ENDDRAG_ORIGIN_RECT" val="900*503"/>
  <p:tag name="TABLE_ENDDRAG_RECT" val="19*70*900*503"/>
</p:tagLst>
</file>

<file path=ppt/tags/tag5.xml><?xml version="1.0" encoding="utf-8"?>
<p:tagLst xmlns:p="http://schemas.openxmlformats.org/presentationml/2006/main">
  <p:tag name="AS_NET" val="4.0.30319.42000"/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A02D34"/>
      </a:accent1>
      <a:accent2>
        <a:srgbClr val="B73B3A"/>
      </a:accent2>
      <a:accent3>
        <a:srgbClr val="A6644D"/>
      </a:accent3>
      <a:accent4>
        <a:srgbClr val="F2EBDB"/>
      </a:accent4>
      <a:accent5>
        <a:srgbClr val="313737"/>
      </a:accent5>
      <a:accent6>
        <a:srgbClr val="474E4E"/>
      </a:accent6>
      <a:hlink>
        <a:srgbClr val="2B2B2B"/>
      </a:hlink>
      <a:folHlink>
        <a:srgbClr val="2B2B2B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2813</Words>
  <Application>WPS 演示</Application>
  <PresentationFormat/>
  <Paragraphs>321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WenYue GuDianMingChaoTi (Non-Commercial Use)</vt:lpstr>
      <vt:lpstr>文悦古典明朝体 (非商业使用) W5</vt:lpstr>
      <vt:lpstr>等线</vt:lpstr>
      <vt:lpstr>隶书</vt:lpstr>
      <vt:lpstr>楷体</vt:lpstr>
      <vt:lpstr>Times New Roman</vt:lpstr>
      <vt:lpstr>黑体</vt:lpstr>
      <vt:lpstr>微软雅黑</vt:lpstr>
      <vt:lpstr>Arial Unicode MS</vt:lpstr>
      <vt:lpstr>等线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ljg</cp:lastModifiedBy>
  <cp:revision>9</cp:revision>
  <cp:lastPrinted>2020-11-25T15:16:00Z</cp:lastPrinted>
  <dcterms:created xsi:type="dcterms:W3CDTF">2020-11-25T15:16:00Z</dcterms:created>
  <dcterms:modified xsi:type="dcterms:W3CDTF">2020-12-13T05:29:59Z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2052-11.1.0.10132</vt:lpwstr>
  </property>
</Properties>
</file>