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1B45B-CDB6-4AB3-9ACF-0D89EDEFE8CA}" v="120" dt="2021-02-03T12:13:2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8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2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1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5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7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0536-5DCF-437C-905D-A38B3646066D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D934-CA79-4388-911F-6E653115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>
            <a:extLst>
              <a:ext uri="{FF2B5EF4-FFF2-40B4-BE49-F238E27FC236}">
                <a16:creationId xmlns:a16="http://schemas.microsoft.com/office/drawing/2014/main" id="{1B77F126-DB04-4539-AF6A-C2CF6C7D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7" y="1759076"/>
            <a:ext cx="384986" cy="3501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诗歌的表达技巧、艺术手法</a:t>
            </a:r>
          </a:p>
        </p:txBody>
      </p:sp>
      <p:sp>
        <p:nvSpPr>
          <p:cNvPr id="5" name="Rectangle 1041">
            <a:extLst>
              <a:ext uri="{FF2B5EF4-FFF2-40B4-BE49-F238E27FC236}">
                <a16:creationId xmlns:a16="http://schemas.microsoft.com/office/drawing/2014/main" id="{9B65269A-8B48-4F05-8236-67B0F2B5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58" y="389498"/>
            <a:ext cx="431800" cy="243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抒情</a:t>
            </a:r>
            <a:endParaRPr lang="en-US" altLang="zh-CN" sz="16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记叙</a:t>
            </a:r>
            <a:endParaRPr lang="en-US" altLang="zh-CN" sz="16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议论</a:t>
            </a:r>
            <a:endParaRPr lang="en-US" altLang="zh-CN" sz="16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描写</a:t>
            </a:r>
          </a:p>
        </p:txBody>
      </p:sp>
      <p:sp>
        <p:nvSpPr>
          <p:cNvPr id="6" name="AutoShape 1043">
            <a:extLst>
              <a:ext uri="{FF2B5EF4-FFF2-40B4-BE49-F238E27FC236}">
                <a16:creationId xmlns:a16="http://schemas.microsoft.com/office/drawing/2014/main" id="{60F2EA59-7B27-4787-8DDA-501D52531C34}"/>
              </a:ext>
            </a:extLst>
          </p:cNvPr>
          <p:cNvSpPr/>
          <p:nvPr/>
        </p:nvSpPr>
        <p:spPr bwMode="auto">
          <a:xfrm>
            <a:off x="1572266" y="190322"/>
            <a:ext cx="134263" cy="671341"/>
          </a:xfrm>
          <a:prstGeom prst="leftBrace">
            <a:avLst>
              <a:gd name="adj1" fmla="val 55681"/>
              <a:gd name="adj2" fmla="val 6740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7" name="Rectangle 1044">
            <a:extLst>
              <a:ext uri="{FF2B5EF4-FFF2-40B4-BE49-F238E27FC236}">
                <a16:creationId xmlns:a16="http://schemas.microsoft.com/office/drawing/2014/main" id="{F3ACC617-B0AE-439A-AA6C-26E0C664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970" y="59655"/>
            <a:ext cx="119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直抒胸臆</a:t>
            </a:r>
          </a:p>
        </p:txBody>
      </p:sp>
      <p:sp>
        <p:nvSpPr>
          <p:cNvPr id="8" name="Rectangle 1045">
            <a:extLst>
              <a:ext uri="{FF2B5EF4-FFF2-40B4-BE49-F238E27FC236}">
                <a16:creationId xmlns:a16="http://schemas.microsoft.com/office/drawing/2014/main" id="{8BC9DD0C-0957-4D0F-A822-BE096212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54" y="646517"/>
            <a:ext cx="1229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间接抒情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AF198C-DD8A-40D6-9E42-764F58BB406A}"/>
              </a:ext>
            </a:extLst>
          </p:cNvPr>
          <p:cNvSpPr/>
          <p:nvPr/>
        </p:nvSpPr>
        <p:spPr>
          <a:xfrm>
            <a:off x="2876181" y="158537"/>
            <a:ext cx="3726057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92075" indent="-920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景情角度：借景抒情、触景生情、以景衬情、寓情于景；乐景写乐情、哀景写哀情、乐景衬哀情、哀景衬乐情。</a:t>
            </a:r>
            <a:endParaRPr lang="en-US" altLang="zh-CN" sz="14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 marL="92075" indent="-920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物情关系：借物抒怀、托物言志  </a:t>
            </a:r>
            <a:endParaRPr lang="en-US" altLang="zh-CN" sz="14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 marL="92075" indent="-9207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事情关系：借古讽（伤）今、怀古伤今、用典抒情、即事抒怀</a:t>
            </a:r>
          </a:p>
        </p:txBody>
      </p:sp>
      <p:sp>
        <p:nvSpPr>
          <p:cNvPr id="10" name="AutoShape 1043">
            <a:extLst>
              <a:ext uri="{FF2B5EF4-FFF2-40B4-BE49-F238E27FC236}">
                <a16:creationId xmlns:a16="http://schemas.microsoft.com/office/drawing/2014/main" id="{7B464AEB-6107-4AD2-9017-ACA45B00B233}"/>
              </a:ext>
            </a:extLst>
          </p:cNvPr>
          <p:cNvSpPr/>
          <p:nvPr/>
        </p:nvSpPr>
        <p:spPr bwMode="auto">
          <a:xfrm>
            <a:off x="2660283" y="323131"/>
            <a:ext cx="247973" cy="1230374"/>
          </a:xfrm>
          <a:prstGeom prst="leftBrace">
            <a:avLst>
              <a:gd name="adj1" fmla="val 55918"/>
              <a:gd name="adj2" fmla="val 4378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11" name="AutoShape 1043">
            <a:extLst>
              <a:ext uri="{FF2B5EF4-FFF2-40B4-BE49-F238E27FC236}">
                <a16:creationId xmlns:a16="http://schemas.microsoft.com/office/drawing/2014/main" id="{8175DD22-2787-45F4-9568-591BB47B2D61}"/>
              </a:ext>
            </a:extLst>
          </p:cNvPr>
          <p:cNvSpPr/>
          <p:nvPr/>
        </p:nvSpPr>
        <p:spPr bwMode="auto">
          <a:xfrm>
            <a:off x="1561936" y="1977875"/>
            <a:ext cx="185331" cy="1061888"/>
          </a:xfrm>
          <a:prstGeom prst="leftBrace">
            <a:avLst>
              <a:gd name="adj1" fmla="val 81667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58451E1-4DC0-4F2C-9241-EA6364A1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67" y="2578334"/>
            <a:ext cx="1035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正面描写</a:t>
            </a:r>
            <a:endParaRPr lang="en-US" altLang="zh-CN" sz="1600" b="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 eaLnBrk="1" hangingPunct="1"/>
            <a:r>
              <a:rPr lang="zh-CN" altLang="en-US" sz="16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侧面描写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090266-B039-406C-BCC1-E00B57306962}"/>
              </a:ext>
            </a:extLst>
          </p:cNvPr>
          <p:cNvSpPr/>
          <p:nvPr/>
        </p:nvSpPr>
        <p:spPr>
          <a:xfrm>
            <a:off x="1683970" y="1888757"/>
            <a:ext cx="1593167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人物描写手法</a:t>
            </a:r>
            <a:endParaRPr lang="en-US" altLang="zh-CN" sz="14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景物描写手法</a:t>
            </a:r>
          </a:p>
        </p:txBody>
      </p:sp>
      <p:sp>
        <p:nvSpPr>
          <p:cNvPr id="15" name="AutoShape 1043">
            <a:extLst>
              <a:ext uri="{FF2B5EF4-FFF2-40B4-BE49-F238E27FC236}">
                <a16:creationId xmlns:a16="http://schemas.microsoft.com/office/drawing/2014/main" id="{01AE9319-C49D-48E9-82A6-B83A7D2F1E0E}"/>
              </a:ext>
            </a:extLst>
          </p:cNvPr>
          <p:cNvSpPr/>
          <p:nvPr/>
        </p:nvSpPr>
        <p:spPr bwMode="auto">
          <a:xfrm>
            <a:off x="2820541" y="1834417"/>
            <a:ext cx="215697" cy="2121126"/>
          </a:xfrm>
          <a:prstGeom prst="leftBrace">
            <a:avLst>
              <a:gd name="adj1" fmla="val 74942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709FDA-2DC9-4F6D-8767-E3583344A646}"/>
              </a:ext>
            </a:extLst>
          </p:cNvPr>
          <p:cNvSpPr/>
          <p:nvPr/>
        </p:nvSpPr>
        <p:spPr>
          <a:xfrm>
            <a:off x="1872134" y="4828116"/>
            <a:ext cx="476665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比喻、比拟、设问、借代、夸张、双关（谐音）、反问、反复、顶真、反语、通感、排比、叠字（词）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119D3C-A1B2-4930-99EE-6F694BF51512}"/>
              </a:ext>
            </a:extLst>
          </p:cNvPr>
          <p:cNvSpPr/>
          <p:nvPr/>
        </p:nvSpPr>
        <p:spPr>
          <a:xfrm>
            <a:off x="1872134" y="5492167"/>
            <a:ext cx="480806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先写景后抒情、先记事后抒怀、先抑后扬、欲扬先抑、卒章显志、开门见山、以景结情、伏笔铺垫、照应、以小见大、曲笔入题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03BA3-AFA4-45F3-89DA-CF4CC0C549AB}"/>
              </a:ext>
            </a:extLst>
          </p:cNvPr>
          <p:cNvSpPr/>
          <p:nvPr/>
        </p:nvSpPr>
        <p:spPr>
          <a:xfrm flipH="1">
            <a:off x="1876809" y="4164065"/>
            <a:ext cx="487451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象征、想象、联想、曲笔、衬托、烘托、渲染、对比、比兴、用典、抑扬、以小见大、借古讽今</a:t>
            </a:r>
            <a:endParaRPr lang="en-US" altLang="zh-CN" sz="16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:a16="http://schemas.microsoft.com/office/drawing/2014/main" id="{8623C99F-939B-4C77-A86E-22D82ABA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79" y="861663"/>
            <a:ext cx="576261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表达方式</a:t>
            </a:r>
          </a:p>
        </p:txBody>
      </p:sp>
      <p:sp>
        <p:nvSpPr>
          <p:cNvPr id="21" name="矩形 11">
            <a:extLst>
              <a:ext uri="{FF2B5EF4-FFF2-40B4-BE49-F238E27FC236}">
                <a16:creationId xmlns:a16="http://schemas.microsoft.com/office/drawing/2014/main" id="{85FC3554-F70E-426F-8641-C11F24E3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54" y="4266678"/>
            <a:ext cx="103568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表现手法</a:t>
            </a:r>
            <a:endParaRPr lang="en-US" altLang="zh-CN" sz="1600" dirty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2" name="矩形 12">
            <a:extLst>
              <a:ext uri="{FF2B5EF4-FFF2-40B4-BE49-F238E27FC236}">
                <a16:creationId xmlns:a16="http://schemas.microsoft.com/office/drawing/2014/main" id="{BE832272-FB7A-4B90-AE70-C41CE9756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54" y="4940469"/>
            <a:ext cx="1035690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修辞方法</a:t>
            </a:r>
          </a:p>
        </p:txBody>
      </p:sp>
      <p:sp>
        <p:nvSpPr>
          <p:cNvPr id="23" name="矩形 13">
            <a:extLst>
              <a:ext uri="{FF2B5EF4-FFF2-40B4-BE49-F238E27FC236}">
                <a16:creationId xmlns:a16="http://schemas.microsoft.com/office/drawing/2014/main" id="{132133AF-54DE-4918-97DE-DD9BFA3D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54" y="5715860"/>
            <a:ext cx="109394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结构技巧</a:t>
            </a:r>
          </a:p>
        </p:txBody>
      </p:sp>
      <p:sp>
        <p:nvSpPr>
          <p:cNvPr id="24" name="AutoShape 1043">
            <a:extLst>
              <a:ext uri="{FF2B5EF4-FFF2-40B4-BE49-F238E27FC236}">
                <a16:creationId xmlns:a16="http://schemas.microsoft.com/office/drawing/2014/main" id="{AEEBEE79-E20E-436F-BCF4-D4A0192EE078}"/>
              </a:ext>
            </a:extLst>
          </p:cNvPr>
          <p:cNvSpPr/>
          <p:nvPr/>
        </p:nvSpPr>
        <p:spPr bwMode="auto">
          <a:xfrm>
            <a:off x="1752319" y="5575294"/>
            <a:ext cx="171044" cy="630941"/>
          </a:xfrm>
          <a:prstGeom prst="leftBrace">
            <a:avLst>
              <a:gd name="adj1" fmla="val 44444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5" name="AutoShape 1043">
            <a:extLst>
              <a:ext uri="{FF2B5EF4-FFF2-40B4-BE49-F238E27FC236}">
                <a16:creationId xmlns:a16="http://schemas.microsoft.com/office/drawing/2014/main" id="{B57066CD-821F-4F09-8268-544934CB561F}"/>
              </a:ext>
            </a:extLst>
          </p:cNvPr>
          <p:cNvSpPr/>
          <p:nvPr/>
        </p:nvSpPr>
        <p:spPr bwMode="auto">
          <a:xfrm>
            <a:off x="1812047" y="4919381"/>
            <a:ext cx="110613" cy="424660"/>
          </a:xfrm>
          <a:prstGeom prst="leftBrace">
            <a:avLst>
              <a:gd name="adj1" fmla="val 38128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6" name="AutoShape 1040">
            <a:extLst>
              <a:ext uri="{FF2B5EF4-FFF2-40B4-BE49-F238E27FC236}">
                <a16:creationId xmlns:a16="http://schemas.microsoft.com/office/drawing/2014/main" id="{A47CFAE2-C83D-47EB-9387-F6EB2A211F18}"/>
              </a:ext>
            </a:extLst>
          </p:cNvPr>
          <p:cNvSpPr/>
          <p:nvPr/>
        </p:nvSpPr>
        <p:spPr bwMode="auto">
          <a:xfrm>
            <a:off x="1126427" y="568908"/>
            <a:ext cx="134263" cy="2021891"/>
          </a:xfrm>
          <a:prstGeom prst="leftBrace">
            <a:avLst>
              <a:gd name="adj1" fmla="val 67932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7" name="AutoShape 1043">
            <a:extLst>
              <a:ext uri="{FF2B5EF4-FFF2-40B4-BE49-F238E27FC236}">
                <a16:creationId xmlns:a16="http://schemas.microsoft.com/office/drawing/2014/main" id="{687249C5-0EDA-4399-A0C4-D7AAD3B91965}"/>
              </a:ext>
            </a:extLst>
          </p:cNvPr>
          <p:cNvSpPr/>
          <p:nvPr/>
        </p:nvSpPr>
        <p:spPr bwMode="auto">
          <a:xfrm>
            <a:off x="1815715" y="4243701"/>
            <a:ext cx="112839" cy="402555"/>
          </a:xfrm>
          <a:prstGeom prst="leftBrace">
            <a:avLst>
              <a:gd name="adj1" fmla="val 41473"/>
              <a:gd name="adj2" fmla="val 5219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8" name="AutoShape 1032">
            <a:extLst>
              <a:ext uri="{FF2B5EF4-FFF2-40B4-BE49-F238E27FC236}">
                <a16:creationId xmlns:a16="http://schemas.microsoft.com/office/drawing/2014/main" id="{341EC52F-243E-430A-83E7-73C3F6F9E9A3}"/>
              </a:ext>
            </a:extLst>
          </p:cNvPr>
          <p:cNvSpPr/>
          <p:nvPr/>
        </p:nvSpPr>
        <p:spPr bwMode="auto">
          <a:xfrm>
            <a:off x="594522" y="1308786"/>
            <a:ext cx="207741" cy="4619574"/>
          </a:xfrm>
          <a:prstGeom prst="leftBrace">
            <a:avLst>
              <a:gd name="adj1" fmla="val 154474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4217E6-DF74-4688-A8D0-B8EC45CFC381}"/>
              </a:ext>
            </a:extLst>
          </p:cNvPr>
          <p:cNvSpPr txBox="1"/>
          <p:nvPr/>
        </p:nvSpPr>
        <p:spPr>
          <a:xfrm>
            <a:off x="3025266" y="1690925"/>
            <a:ext cx="3726057" cy="2462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 b="1">
                <a:latin typeface="方正呢喃宋 简" panose="02000500000000000000" pitchFamily="2" charset="-122"/>
                <a:ea typeface="方正呢喃宋 简" panose="02000500000000000000" pitchFamily="2" charset="-122"/>
              </a:defRPr>
            </a:lvl1pPr>
          </a:lstStyle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描写顺序：远近、高低、时间空间变化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色彩运用：明暗对比，绘形绘色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动静（视听）结合、虚实结合、点面结合、正侧结合、角度变化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衬托、渲染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白描、工笔（细节描写）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修辞：比喻、夸张、拟人、对比等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感官角度：视觉、听觉、触觉、味觉、嗅觉</a:t>
            </a:r>
          </a:p>
        </p:txBody>
      </p:sp>
      <p:sp>
        <p:nvSpPr>
          <p:cNvPr id="31" name="AutoShape 1043">
            <a:extLst>
              <a:ext uri="{FF2B5EF4-FFF2-40B4-BE49-F238E27FC236}">
                <a16:creationId xmlns:a16="http://schemas.microsoft.com/office/drawing/2014/main" id="{3D0B0B26-33D9-46D6-A139-86FA10692717}"/>
              </a:ext>
            </a:extLst>
          </p:cNvPr>
          <p:cNvSpPr/>
          <p:nvPr/>
        </p:nvSpPr>
        <p:spPr bwMode="auto">
          <a:xfrm>
            <a:off x="1592191" y="1143791"/>
            <a:ext cx="94149" cy="338554"/>
          </a:xfrm>
          <a:prstGeom prst="leftBrace">
            <a:avLst>
              <a:gd name="adj1" fmla="val 36777"/>
              <a:gd name="adj2" fmla="val 49398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2400">
              <a:latin typeface="方正颜宋简体" panose="02000000000000000000" pitchFamily="2" charset="-122"/>
              <a:ea typeface="方正颜宋简体" panose="020000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A7BFAD-2171-4CC9-A794-753BD4799F19}"/>
              </a:ext>
            </a:extLst>
          </p:cNvPr>
          <p:cNvSpPr txBox="1"/>
          <p:nvPr/>
        </p:nvSpPr>
        <p:spPr>
          <a:xfrm>
            <a:off x="1638504" y="1076336"/>
            <a:ext cx="11175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92075" indent="-92075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latin typeface="方正呢喃宋 简" panose="02000500000000000000" pitchFamily="2" charset="-122"/>
                <a:ea typeface="方正呢喃宋 简" panose="02000500000000000000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sz="1200" b="0" dirty="0">
                <a:latin typeface="方正颜宋简体" panose="02000000000000000000" pitchFamily="2" charset="-122"/>
                <a:ea typeface="方正颜宋简体" panose="02000000000000000000" pitchFamily="2" charset="-122"/>
              </a:rPr>
              <a:t>人称、顺序、情感、口吻</a:t>
            </a:r>
          </a:p>
        </p:txBody>
      </p:sp>
    </p:spTree>
    <p:extLst>
      <p:ext uri="{BB962C8B-B14F-4D97-AF65-F5344CB8AC3E}">
        <p14:creationId xmlns:p14="http://schemas.microsoft.com/office/powerpoint/2010/main" val="170248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271</Words>
  <Application>Microsoft Office PowerPoint</Application>
  <PresentationFormat>A4 纸张(210x297 毫米)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方正颜宋简体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Fifteen</cp:lastModifiedBy>
  <cp:revision>4</cp:revision>
  <cp:lastPrinted>2021-04-06T05:13:06Z</cp:lastPrinted>
  <dcterms:created xsi:type="dcterms:W3CDTF">2021-02-03T11:37:59Z</dcterms:created>
  <dcterms:modified xsi:type="dcterms:W3CDTF">2021-04-06T05:13:10Z</dcterms:modified>
</cp:coreProperties>
</file>