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60" r:id="rId3"/>
    <p:sldId id="355" r:id="rId4"/>
    <p:sldId id="287" r:id="rId5"/>
    <p:sldId id="375" r:id="rId6"/>
    <p:sldId id="288" r:id="rId7"/>
    <p:sldId id="363" r:id="rId8"/>
    <p:sldId id="376" r:id="rId9"/>
    <p:sldId id="377" r:id="rId10"/>
    <p:sldId id="379" r:id="rId11"/>
    <p:sldId id="364" r:id="rId12"/>
    <p:sldId id="366" r:id="rId13"/>
    <p:sldId id="381" r:id="rId14"/>
    <p:sldId id="382" r:id="rId15"/>
    <p:sldId id="383" r:id="rId16"/>
    <p:sldId id="385" r:id="rId17"/>
    <p:sldId id="300" r:id="rId18"/>
    <p:sldId id="302" r:id="rId19"/>
    <p:sldId id="367" r:id="rId20"/>
    <p:sldId id="305" r:id="rId21"/>
    <p:sldId id="307" r:id="rId22"/>
    <p:sldId id="340" r:id="rId23"/>
    <p:sldId id="342" r:id="rId24"/>
    <p:sldId id="413" r:id="rId25"/>
    <p:sldId id="414" r:id="rId26"/>
    <p:sldId id="415" r:id="rId27"/>
  </p:sldIdLst>
  <p:sldSz cx="23762970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1059180" indent="-601980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4237355" indent="-240855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3766"/>
    <a:srgbClr val="2BA6E1"/>
    <a:srgbClr val="014E08"/>
    <a:srgbClr val="1DAA39"/>
    <a:srgbClr val="007062"/>
    <a:srgbClr val="15999D"/>
    <a:srgbClr val="233162"/>
    <a:srgbClr val="0196B6"/>
    <a:srgbClr val="274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 varScale="1">
        <p:scale>
          <a:sx n="55" d="100"/>
          <a:sy n="55" d="100"/>
        </p:scale>
        <p:origin x="-612" y="-108"/>
      </p:cViewPr>
      <p:guideLst>
        <p:guide orient="horz" pos="4151"/>
        <p:guide pos="74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55D1F0-0559-45E3-AA3F-653AFB4BCBF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E6B5E2-414F-4B9B-AAB9-9B87664B65D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6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jpe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82096" y="2268662"/>
          <a:ext cx="20768700" cy="9052560"/>
        </p:xfrm>
        <a:graphic>
          <a:graphicData uri="http://schemas.openxmlformats.org/drawingml/2006/table">
            <a:tbl>
              <a:tblPr firstRow="1" firstCol="1" bandRow="1"/>
              <a:tblGrid>
                <a:gridCol w="9247420"/>
                <a:gridCol w="11521280"/>
              </a:tblGrid>
              <a:tr h="3041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4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4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熟知电路的基本概念和规律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掌握交、直流电路的基本问题的分析方法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动态分析、故障分析、能量分析等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4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4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理解电磁感应两大规律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楞次定律和法拉第电磁感应定律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掌握电磁感应两个基本问题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电流的方向和感应电动势的大小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的解题技巧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4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4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掌握力学两类问题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动力学和功与能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在电磁感应中的应用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熟悉电磁感应的两种基本模型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导体棒和导线框模型</a:t>
                      </a: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的解题方法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70150" y="6925747"/>
            <a:ext cx="185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专题网络自查</a:t>
            </a:r>
            <a:endParaRPr lang="en-US" altLang="zh-CN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20XK-494.EPS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508" y="2340670"/>
            <a:ext cx="8818023" cy="876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644" y="2114777"/>
            <a:ext cx="21081023" cy="11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题型</a:t>
            </a:r>
            <a:r>
              <a:rPr lang="en-US" altLang="zh-CN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交变电流的产生和描述</a:t>
            </a:r>
            <a:endParaRPr lang="zh-CN" altLang="zh-CN" sz="5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5798" y="3924846"/>
            <a:ext cx="20912718" cy="803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多选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在匀强磁场中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匝的闭合矩形金属线圈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绕与磁感线垂直的固定轴匀速转动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穿过该线圈的磁通量随时间按如图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所示正弦规律变化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设线圈总电阻为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Ω,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.t=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线圈平面平行于磁感线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.t=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s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线圈中的电流改变方向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.t=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s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线圈中的感应电动势最大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一个周期内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线圈产生的热量为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8π</a:t>
            </a:r>
            <a:r>
              <a:rPr lang="en-US" altLang="zh-CN" sz="5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7228" y="6445126"/>
            <a:ext cx="1111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AD</a:t>
            </a:r>
            <a:endParaRPr lang="zh-CN" altLang="en-US" sz="5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46948" y="2902929"/>
            <a:ext cx="9786624" cy="1165934"/>
            <a:chOff x="1224460" y="2909904"/>
            <a:chExt cx="9786624" cy="116593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60" y="3191988"/>
              <a:ext cx="9786624" cy="883850"/>
            </a:xfrm>
            <a:prstGeom prst="rect">
              <a:avLst/>
            </a:prstGeom>
          </p:spPr>
        </p:pic>
        <p:sp>
          <p:nvSpPr>
            <p:cNvPr id="20" name="TextBox 16"/>
            <p:cNvSpPr txBox="1"/>
            <p:nvPr/>
          </p:nvSpPr>
          <p:spPr>
            <a:xfrm>
              <a:off x="1296468" y="2909904"/>
              <a:ext cx="7920880" cy="111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kern="0" spc="-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 例 精 析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7TJW6.eps" descr="id:2147496404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401518" y="6229102"/>
            <a:ext cx="6417230" cy="443744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803641" y="10666548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148" y="2124646"/>
            <a:ext cx="20621632" cy="8462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4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技法点拨</a:t>
            </a:r>
            <a:r>
              <a:rPr lang="en-US" altLang="zh-CN" sz="4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46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书写交变电流瞬时值表达式的基本思路</a:t>
            </a:r>
            <a:endParaRPr lang="zh-CN" altLang="zh-CN" sz="46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确定正弦式交变电流的峰值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根据已知图像读出或由公式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46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nBSω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求出相应</a:t>
            </a:r>
            <a:endParaRPr lang="en-US" altLang="zh-CN" sz="4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峰值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46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明确线圈的初始位置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找出对应的函数关系式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46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600" i="1" dirty="0">
                <a:solidFill>
                  <a:srgbClr val="000000"/>
                </a:solidFill>
                <a:effectLst/>
                <a:latin typeface="NEU-BZ-S92" panose="02020503000000020003" pitchFamily="18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若从线圈在中性面位置开始计时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-t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图像为正弦函数图像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函数式为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46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4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ωt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46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600" i="1" dirty="0">
                <a:solidFill>
                  <a:srgbClr val="000000"/>
                </a:solidFill>
                <a:effectLst/>
                <a:latin typeface="NEU-BZ-S92" panose="02020503000000020003" pitchFamily="18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若从线圈在垂直中性面位置开始计时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-t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图像为余弦函数图像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函数式为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46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4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cos</a:t>
            </a:r>
            <a:r>
              <a:rPr lang="en-US" altLang="zh-CN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ωt</a:t>
            </a:r>
            <a:r>
              <a:rPr lang="en-US" altLang="zh-CN" sz="4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46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148" y="2124646"/>
            <a:ext cx="20621632" cy="2265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5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</a:t>
            </a:r>
            <a:r>
              <a:rPr lang="en-US" altLang="zh-CN" sz="5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电路的分析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直流电源与电感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闭合与断开开关瞬间产生自感电动势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1XKZT-1535.EPS" descr="id:2147496411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485148" y="4721851"/>
            <a:ext cx="5311349" cy="4210632"/>
          </a:xfrm>
          <a:prstGeom prst="rect">
            <a:avLst/>
          </a:prstGeom>
        </p:spPr>
      </p:pic>
      <p:pic>
        <p:nvPicPr>
          <p:cNvPr id="3" name="21XKZT-1536.EPS" descr="id:2147496418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7206414" y="5004966"/>
            <a:ext cx="3780729" cy="3888010"/>
          </a:xfrm>
          <a:prstGeom prst="rect">
            <a:avLst/>
          </a:prstGeom>
        </p:spPr>
      </p:pic>
      <p:pic>
        <p:nvPicPr>
          <p:cNvPr id="4" name="21XKZT-1537.EPS" descr="id:2147496425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1795964" y="4788942"/>
            <a:ext cx="3938285" cy="4069459"/>
          </a:xfrm>
          <a:prstGeom prst="rect">
            <a:avLst/>
          </a:prstGeom>
        </p:spPr>
      </p:pic>
      <p:pic>
        <p:nvPicPr>
          <p:cNvPr id="7" name="21XKZT-1538.EPS" descr="id:2147496432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16399704" y="5509022"/>
            <a:ext cx="5090927" cy="33123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242801" y="9037414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148" y="2124646"/>
            <a:ext cx="20621632" cy="2265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直流电源与电容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开关由一端掷向另一端瞬间产生的充、放电现象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95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5" name="21XKZT-1539.EPS" descr="id:2147496439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2673650" y="4589379"/>
            <a:ext cx="7758803" cy="4143541"/>
          </a:xfrm>
          <a:prstGeom prst="rect">
            <a:avLst/>
          </a:prstGeom>
        </p:spPr>
      </p:pic>
      <p:pic>
        <p:nvPicPr>
          <p:cNvPr id="6" name="21XKZT-1540.EPS" descr="id:2147496446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1521604" y="4256635"/>
            <a:ext cx="6480720" cy="467731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937428" y="9037414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148" y="2124646"/>
            <a:ext cx="20837658" cy="919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变式</a:t>
            </a:r>
            <a:r>
              <a:rPr lang="en-US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多选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甲是小型交流发电机的示意图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两磁极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间的磁场可视为水平方向的匀强磁场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电流表为理想交流电流表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线圈绕垂直于磁场的水平轴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OO'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沿逆时针方向匀速转动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从图示位置开始计时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产生的交变电流随时间变化的图像如图乙所示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以下判断正确的是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电流表的示数为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A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线圈转动的角速度为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50π rad/s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 s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时线圈平面与磁场方向平行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 s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时电阻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中电流的方向自右向左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XK-226.EPS" descr="id:2147496460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2692878" y="6852022"/>
            <a:ext cx="4108352" cy="3841576"/>
          </a:xfrm>
          <a:prstGeom prst="rect">
            <a:avLst/>
          </a:prstGeom>
        </p:spPr>
      </p:pic>
      <p:pic>
        <p:nvPicPr>
          <p:cNvPr id="3" name="20XK-227.EPS" descr="id:2147496467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6945246" y="6852023"/>
            <a:ext cx="5953622" cy="38415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954475" y="10496889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4655752" y="5797054"/>
            <a:ext cx="1111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AC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148" y="2124646"/>
            <a:ext cx="20837658" cy="9934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变式</a:t>
            </a:r>
            <a:r>
              <a:rPr lang="en-US" altLang="zh-CN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多选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甲所示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在匀强磁场中有一个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匝的闭合矩形线圈绕轴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匀速转动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转轴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垂直于磁场方向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线圈电阻为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Ω,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从图甲所示位置开始计时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穿过线圈平面的磁通量随时间变化的图像如图乙所示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线圈转动过程中消耗的电功率为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10π</a:t>
            </a:r>
            <a:r>
              <a:rPr lang="en-US" altLang="zh-CN" sz="4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s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线圈中的感应电动势为零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且电流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方向改变一次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线圈所产生的感应电动势的瞬时值表达式为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e=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10πcos 5π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(V)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线圈从图示位置转过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90°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穿过线圈的磁通量变化得最快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4" name="20XK-228.EPS" descr="id:2147496481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4368075" y="5365006"/>
            <a:ext cx="2482121" cy="4932703"/>
          </a:xfrm>
          <a:prstGeom prst="rect">
            <a:avLst/>
          </a:prstGeom>
        </p:spPr>
      </p:pic>
      <p:pic>
        <p:nvPicPr>
          <p:cNvPr id="5" name="20XK-229.EPS" descr="id:2147496488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7116296" y="6062088"/>
            <a:ext cx="5062492" cy="40528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634172" y="9973518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8763330" y="4572918"/>
            <a:ext cx="11112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AC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644" y="2114777"/>
            <a:ext cx="21081023" cy="11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题型</a:t>
            </a:r>
            <a:r>
              <a:rPr lang="en-US" altLang="zh-CN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变压器和远距离输电</a:t>
            </a:r>
            <a:endParaRPr lang="zh-CN" altLang="zh-CN" sz="5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3996854"/>
                <a:ext cx="20909661" cy="5587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[2020·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月选考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 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甲、乙两图中的理想变压器以不同的方式接在高压电路中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甲图中变压器原、副线圈的匝数比为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电压表读</a:t>
                </a:r>
                <a:endParaRPr lang="en-US" altLang="zh-CN" sz="4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乙图中变压器原、副线圈的匝数比为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电流表读数</a:t>
                </a:r>
                <a:endParaRPr lang="en-US" altLang="zh-CN" sz="4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则甲图中高压线电压和乙图中高压线电流分别为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　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.k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B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.k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C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           D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44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3996854"/>
                <a:ext cx="20909661" cy="5587620"/>
              </a:xfrm>
              <a:prstGeom prst="rect">
                <a:avLst/>
              </a:prstGeom>
              <a:blipFill rotWithShape="1">
                <a:blip r:embed="rId1"/>
                <a:stretch>
                  <a:fillRect l="-1166" b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4437328" y="7237214"/>
            <a:ext cx="612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B</a:t>
            </a:r>
            <a:endParaRPr lang="zh-CN" altLang="en-US" sz="4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440484" y="2909905"/>
            <a:ext cx="9865097" cy="1173020"/>
            <a:chOff x="1224459" y="2909905"/>
            <a:chExt cx="9865097" cy="117302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59" y="3191988"/>
              <a:ext cx="9865097" cy="8909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296468" y="2909905"/>
              <a:ext cx="7920880" cy="111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</a:t>
              </a:r>
              <a:r>
                <a:rPr lang="zh-CN" altLang="en-US" sz="5000" b="1" kern="0" spc="-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题 再 现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21ZJ1-7.EPS" descr="id:2147496502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5914092" y="5102096"/>
            <a:ext cx="3029486" cy="3863310"/>
          </a:xfrm>
          <a:prstGeom prst="rect">
            <a:avLst/>
          </a:prstGeom>
        </p:spPr>
      </p:pic>
      <p:pic>
        <p:nvPicPr>
          <p:cNvPr id="4" name="21ZJ1-7A.EPS" descr="id:2147496509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19005286" y="5148982"/>
            <a:ext cx="3029486" cy="380170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902735" y="8533358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8476" y="9584473"/>
            <a:ext cx="20810312" cy="255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ele attr="{F4A0A87F-EF46-4791-BF79-D9341CD4CEFE}"/>
                  </a:ext>
                </a:extLst>
              </p:cNvPr>
              <p:cNvSpPr/>
              <p:nvPr/>
            </p:nvSpPr>
            <p:spPr>
              <a:xfrm>
                <a:off x="1440484" y="9397454"/>
                <a:ext cx="20594288" cy="295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44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zh-CN" altLang="zh-CN" sz="44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解析</a:t>
                </a:r>
                <a:r>
                  <a:rPr lang="en-US" altLang="zh-CN" sz="44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根据原、副线圈的电压和电流与线圈匝数的关系知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A50021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4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A50021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=k</a:t>
                </a:r>
                <a:r>
                  <a:rPr lang="en-US" altLang="zh-CN" sz="4400" baseline="-250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A50021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4400" i="1">
                            <a:solidFill>
                              <a:srgbClr val="A5002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zh-CN" sz="4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A50021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4400" i="1">
                            <a:solidFill>
                              <a:srgbClr val="A5002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4400" i="1">
                            <a:solidFill>
                              <a:srgbClr val="A5002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A50021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baseline="-250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=k</a:t>
                </a:r>
                <a:r>
                  <a:rPr lang="en-US" altLang="zh-CN" sz="4400" baseline="-250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4400" baseline="-250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'=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A50021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A5002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选项</a:t>
                </a:r>
                <a:r>
                  <a:rPr lang="en-US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4400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正确</a:t>
                </a:r>
                <a:r>
                  <a:rPr lang="en-US" altLang="zh-CN" sz="4400" i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44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84" y="9397454"/>
                <a:ext cx="20594288" cy="2958952"/>
              </a:xfrm>
              <a:prstGeom prst="rect">
                <a:avLst/>
              </a:prstGeom>
              <a:blipFill rotWithShape="1">
                <a:blip r:embed="rId6"/>
                <a:stretch>
                  <a:fillRect l="-1184" b="-1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2268662"/>
            <a:ext cx="21081023" cy="919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[2020·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浙江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月选考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某小型水电站发电机的输出功率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 kW,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发电机的电压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250 V,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经变压器升压后向远处输电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输电线总电阻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Ω,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在用户端用降压变压器把电压降为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220 V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已知输电线上损失的功率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kW,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假设两个变压器均是理想变压器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下列说法正确的是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发电机输出的电流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 A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输电线上的电流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625 A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降压变压器的匝数比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NEU-BZ-S92" panose="02020503000000020003" pitchFamily="18" charset="-122"/>
                <a:ea typeface="宋体" panose="02010600030101010101" pitchFamily="2" charset="-122"/>
                <a:cs typeface="宋体" panose="02010600030101010101" pitchFamily="2" charset="-122"/>
              </a:rPr>
              <a:t>∶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190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NEU-BZ-S92" panose="02020503000000020003" pitchFamily="18" charset="-122"/>
                <a:ea typeface="宋体" panose="02010600030101010101" pitchFamily="2" charset="-122"/>
                <a:cs typeface="宋体" panose="02010600030101010101" pitchFamily="2" charset="-122"/>
              </a:rPr>
              <a:t>∶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用户得到的电流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455 A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20ZJ7-14.EPS" descr="id:2147496516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1764" y="7032067"/>
            <a:ext cx="8671800" cy="341422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842084" y="10559239"/>
            <a:ext cx="2064988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8757808" y="5941070"/>
            <a:ext cx="612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C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268662"/>
                <a:ext cx="21081023" cy="9279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zh-CN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技法点拨</a:t>
                </a:r>
                <a:r>
                  <a:rPr lang="en-US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1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理解理想变压器的相关量关系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功率关系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入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=P</a:t>
                </a:r>
                <a:r>
                  <a:rPr lang="zh-CN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电压关系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电流关系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只有一个副线圈时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频率关系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入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=f</a:t>
                </a:r>
                <a:r>
                  <a:rPr lang="zh-CN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理解远距离输电的三个回路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特别是第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个回路的电压、功率关系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知道输入电压通常不变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输入功率由输出功率决定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268662"/>
                <a:ext cx="21081023" cy="9279784"/>
              </a:xfrm>
              <a:prstGeom prst="rect">
                <a:avLst/>
              </a:prstGeom>
              <a:blipFill rotWithShape="1">
                <a:blip r:embed="rId1"/>
                <a:stretch>
                  <a:fillRect l="-1388" b="-2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3132758"/>
            <a:ext cx="21081023" cy="882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[2020·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宁波十校联考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在如图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所示的远距离输电电路图中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升压变压器和降压变压器均为理想变压器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发电厂的输出电压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和输电线上的电阻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均保持不变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随着发电厂输出功率的增大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下列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说法正确的是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升压变压器的输出电压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增大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降压变压器的输出电压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输电线上损耗的功率减小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输电线上损耗的功率占总功率的比例减小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336" y="6733158"/>
            <a:ext cx="756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B</a:t>
            </a:r>
            <a:endParaRPr lang="zh-CN" altLang="en-US" sz="5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40483" y="2052640"/>
            <a:ext cx="10009113" cy="1246495"/>
            <a:chOff x="1224459" y="2052638"/>
            <a:chExt cx="10009113" cy="124649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59" y="2334722"/>
              <a:ext cx="10009113" cy="90394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296468" y="2052638"/>
              <a:ext cx="792088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 拟 精 选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21XKZT-1543.EPS" descr="id:2147496530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2379813" y="5437014"/>
            <a:ext cx="8490313" cy="39604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842084" y="9516554"/>
            <a:ext cx="2044021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核心知识整合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0393" y="2196654"/>
            <a:ext cx="21081023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一、交变电流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QQ2.EPS" descr="id:2147496312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6265020" y="2196654"/>
            <a:ext cx="12241360" cy="9187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2052639"/>
            <a:ext cx="21081023" cy="919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多选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为远距离输电示意图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5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5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为理想变压器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是输电线电阻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5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5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相同且阻值不变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现保持变压器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5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的输入电压不变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当滑片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位置不变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断开时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5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正常发光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仅闭合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会变亮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仅闭合</a:t>
            </a:r>
            <a:r>
              <a:rPr lang="en-US" altLang="zh-CN" sz="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S,</a:t>
            </a:r>
            <a:r>
              <a:rPr lang="en-US" altLang="zh-CN" sz="5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消耗的功率会变大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变压器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5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输入功率会变大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仅将滑片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上移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电流表的示数会变大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仅将滑片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上移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电流表的示数会变小</a:t>
            </a:r>
            <a:endParaRPr lang="zh-CN" altLang="zh-CN" sz="50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21604" y="4644926"/>
            <a:ext cx="10759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BD</a:t>
            </a:r>
            <a:endParaRPr lang="zh-CN" altLang="en-US" sz="5000" dirty="0"/>
          </a:p>
        </p:txBody>
      </p:sp>
      <p:pic>
        <p:nvPicPr>
          <p:cNvPr id="3" name="20XK-235.EPS" descr="id:2147496537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9876" y="4669686"/>
            <a:ext cx="7655389" cy="28555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706180" y="7616569"/>
            <a:ext cx="2064988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052638"/>
                <a:ext cx="21081023" cy="9290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如图所示是某款理发用的电吹风的电路图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它主要由电动机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和电热丝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构成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当闭合开关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4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4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电动机驱动风叶旋转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将空气从进风口吸入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经电热丝加热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形成热风后从出风口吹出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已知电吹风的额定电压为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220 V,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吹冷风时的功率为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120 W,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吹热风时的功率为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1000 W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关于该电吹风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下列说法正确的是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　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电热丝的电阻为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55 Ω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电动机线圈的电阻为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1210</m:t>
                        </m:r>
                      </m:num>
                      <m:den>
                        <m: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Ω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当电吹风吹热风时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电热丝每秒钟消耗的电能为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1000 J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当电吹风吹热风时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电动机每秒钟消耗的电能为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1000 J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052638"/>
                <a:ext cx="21081023" cy="9290749"/>
              </a:xfrm>
              <a:prstGeom prst="rect">
                <a:avLst/>
              </a:prstGeom>
              <a:blipFill rotWithShape="1">
                <a:blip r:embed="rId1"/>
                <a:stretch>
                  <a:fillRect l="-1301" b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298468" y="5581030"/>
            <a:ext cx="792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A</a:t>
            </a:r>
            <a:endParaRPr lang="zh-CN" altLang="en-US" sz="5000" dirty="0"/>
          </a:p>
        </p:txBody>
      </p:sp>
      <p:pic>
        <p:nvPicPr>
          <p:cNvPr id="2" name="20XK-1836.EPS" descr="id:214748831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6274132" y="7084620"/>
            <a:ext cx="5558526" cy="3897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0484" y="8959509"/>
            <a:ext cx="20810312" cy="310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3" y="2052642"/>
            <a:ext cx="20117576" cy="688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某一导体的伏安特性曲线如图中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曲线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关于该导体的电阻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以下说法正确的是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.B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点的电阻为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 Ω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.B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点的电阻为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 Ω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导体的电阻因温度的影响改变了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Ω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导体的电阻因温度的影响改变了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Ω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85668" y="3495120"/>
            <a:ext cx="792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B</a:t>
            </a:r>
            <a:endParaRPr lang="zh-CN" altLang="en-US" sz="5000" dirty="0"/>
          </a:p>
        </p:txBody>
      </p:sp>
      <p:pic>
        <p:nvPicPr>
          <p:cNvPr id="2" name="20XK-1837.EPS" descr="id:2147488318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577621" y="3290233"/>
            <a:ext cx="5881088" cy="4725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291465"/>
            <a:ext cx="14634210" cy="11769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615950"/>
            <a:ext cx="8003540" cy="7983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925" y="665480"/>
            <a:ext cx="10433050" cy="78847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455295"/>
            <a:ext cx="13914755" cy="8140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核心知识整合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520393" y="2196654"/>
                <a:ext cx="20658395" cy="6349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二、理想变压器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理想变压器能变电压、电流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但不能变功率、频率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输入电压决定输出电压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输出功率决定输入功率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=P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对远距离输电问题要区别输电电压和输电线上损耗的电压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93" y="2196654"/>
                <a:ext cx="20658395" cy="6349559"/>
              </a:xfrm>
              <a:prstGeom prst="rect">
                <a:avLst/>
              </a:prstGeom>
              <a:blipFill rotWithShape="1">
                <a:blip r:embed="rId1"/>
                <a:stretch>
                  <a:fillRect l="-1416" b="-4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核心知识整合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0393" y="2196654"/>
            <a:ext cx="20658395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三、稳恒电路</a:t>
            </a:r>
            <a:endParaRPr lang="zh-CN" altLang="zh-CN" sz="95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QQ1.EPS" descr="id:2147496319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3960763" y="3708822"/>
            <a:ext cx="12097345" cy="568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0484" y="9613478"/>
            <a:ext cx="20810312" cy="23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644" y="2114777"/>
            <a:ext cx="21081023" cy="11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题型</a:t>
            </a:r>
            <a:r>
              <a:rPr lang="en-US" altLang="zh-CN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直流电路的分析与计算</a:t>
            </a:r>
            <a:endParaRPr lang="zh-CN" altLang="zh-CN" sz="5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5798" y="4068862"/>
            <a:ext cx="12512070" cy="550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[2017·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浙江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月选考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小明同学家里部分电器的消耗功率及每天工作时间如下表所示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则这些电器一天消耗的电能约为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A.6.1×10</a:t>
            </a:r>
            <a:r>
              <a:rPr lang="en-US" altLang="zh-CN" sz="4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      	B.6.1×10</a:t>
            </a:r>
            <a:r>
              <a:rPr lang="en-US" altLang="zh-CN" sz="4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C.2.2×10</a:t>
            </a:r>
            <a:r>
              <a:rPr lang="en-US" altLang="zh-CN" sz="4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	             D.2.2×10</a:t>
            </a:r>
            <a:r>
              <a:rPr lang="en-US" altLang="zh-CN" sz="4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7024" y="6519456"/>
            <a:ext cx="792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D</a:t>
            </a:r>
            <a:endParaRPr lang="zh-CN" altLang="en-US" sz="5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46948" y="2902929"/>
            <a:ext cx="9786624" cy="1165934"/>
            <a:chOff x="1224460" y="2909904"/>
            <a:chExt cx="9786624" cy="116593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60" y="3191988"/>
              <a:ext cx="9786624" cy="883850"/>
            </a:xfrm>
            <a:prstGeom prst="rect">
              <a:avLst/>
            </a:prstGeom>
          </p:spPr>
        </p:pic>
        <p:sp>
          <p:nvSpPr>
            <p:cNvPr id="20" name="TextBox 16"/>
            <p:cNvSpPr txBox="1"/>
            <p:nvPr/>
          </p:nvSpPr>
          <p:spPr>
            <a:xfrm>
              <a:off x="1296468" y="2909904"/>
              <a:ext cx="7920880" cy="111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kern="0" spc="-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 题 再 现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359780" y="4284886"/>
          <a:ext cx="7747000" cy="5632704"/>
        </p:xfrm>
        <a:graphic>
          <a:graphicData uri="http://schemas.openxmlformats.org/drawingml/2006/table">
            <a:tbl>
              <a:tblPr firstRow="1" firstCol="1" bandRow="1"/>
              <a:tblGrid>
                <a:gridCol w="1816100"/>
                <a:gridCol w="3089275"/>
                <a:gridCol w="2841625"/>
              </a:tblGrid>
              <a:tr h="51393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电器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消耗功率</a:t>
                      </a:r>
                      <a:r>
                        <a:rPr lang="en-US" sz="44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4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工作时间</a:t>
                      </a:r>
                      <a:r>
                        <a:rPr lang="en-US" sz="4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/h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66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电茶壶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1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空调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1200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电视机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节能灯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路由器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440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zh-CN" sz="4400" dirty="0">
                        <a:solidFill>
                          <a:srgbClr val="000000"/>
                        </a:solidFill>
                        <a:effectLst/>
                        <a:latin typeface="NEU-BZ-S92" panose="02020503000000020003" pitchFamily="18" charset="-122"/>
                        <a:ea typeface="NEU-BZ-S92" panose="02020503000000020003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512492" y="9667437"/>
            <a:ext cx="20450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4800" b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lang="en-US" altLang="zh-CN" sz="4800" b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根据表中数据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每天消耗的电能为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W=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kW×1 h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kW×3 h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kW</a:t>
            </a:r>
            <a:endParaRPr lang="en-US" altLang="zh-CN" sz="4800" dirty="0">
              <a:solidFill>
                <a:srgbClr val="A5002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×2 h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016 kW×4 h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009 kW×24 h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08 </a:t>
            </a:r>
            <a:r>
              <a:rPr lang="en-US" altLang="zh-CN" sz="4800" dirty="0" err="1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kW·h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2×10</a:t>
            </a:r>
            <a:r>
              <a:rPr lang="en-US" altLang="zh-CN" sz="4800" baseline="300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48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r>
              <a:rPr lang="en-US" altLang="zh-CN" sz="4800" i="1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485148" y="2196655"/>
                <a:ext cx="20621632" cy="8675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zh-CN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技法点拨</a:t>
                </a:r>
                <a:r>
                  <a:rPr lang="en-US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50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非静电力做功与电功和电热</a:t>
                </a:r>
                <a:r>
                  <a:rPr lang="en-US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电源做功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W=</a:t>
                </a:r>
                <a:r>
                  <a:rPr lang="en-US" altLang="zh-CN" sz="5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qE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5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EIt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电流做功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W=</a:t>
                </a:r>
                <a:r>
                  <a:rPr lang="en-US" altLang="zh-CN" sz="5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5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UIt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电热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Q=I</a:t>
                </a:r>
                <a:r>
                  <a:rPr lang="en-US" altLang="zh-CN" sz="5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Rt.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对纯电阻电路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电功等于电热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电流流经纯电阻电路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消耗的电能全部转化为内能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W=Q=</a:t>
                </a:r>
                <a:r>
                  <a:rPr lang="en-US" altLang="zh-CN" sz="5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UIt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=I</a:t>
                </a:r>
                <a:r>
                  <a:rPr lang="en-US" altLang="zh-CN" sz="5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t.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对非纯电阻电路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如电动机和电解槽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W&gt;Q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这时电功只能用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W=</a:t>
                </a:r>
                <a:r>
                  <a:rPr lang="en-US" altLang="zh-CN" sz="5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UIt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电热只能用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Q=I</a:t>
                </a:r>
                <a:r>
                  <a:rPr lang="en-US" altLang="zh-CN" sz="50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Rt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8" y="2196655"/>
                <a:ext cx="20621632" cy="8675901"/>
              </a:xfrm>
              <a:prstGeom prst="rect">
                <a:avLst/>
              </a:prstGeom>
              <a:blipFill rotWithShape="1">
                <a:blip r:embed="rId1"/>
                <a:stretch>
                  <a:fillRect l="-1419" r="-473" b="-2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485148" y="2196655"/>
                <a:ext cx="20621632" cy="992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闭合电路两个重要图像的应用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闭合电路的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U-I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图像如图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甲所示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当外电路短路时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R=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因而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U=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0),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电流最大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4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短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48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8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不允许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出现这种情况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因为会把电源烧坏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电源的输出功率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4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外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与外电阻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的关系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4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外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IU=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4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zh-CN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480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4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4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zh-CN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480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m:rPr>
                                <m:nor/>
                              </m:rP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zh-CN" altLang="zh-CN" sz="4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48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4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4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外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变化的图像如图乙所示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当外电阻与内电阻相同时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输出功率最大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8" y="2196655"/>
                <a:ext cx="20621632" cy="9929321"/>
              </a:xfrm>
              <a:prstGeom prst="rect">
                <a:avLst/>
              </a:prstGeom>
              <a:blipFill rotWithShape="1">
                <a:blip r:embed="rId1"/>
                <a:stretch>
                  <a:fillRect l="-1360" b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21XKZT-1533.EPS" descr="id:2147496348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939609" y="2594691"/>
            <a:ext cx="4790461" cy="3140135"/>
          </a:xfrm>
          <a:prstGeom prst="rect">
            <a:avLst/>
          </a:prstGeom>
        </p:spPr>
      </p:pic>
      <p:pic>
        <p:nvPicPr>
          <p:cNvPr id="3" name="21XKZT-1534.EPS" descr="id:2147496355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5914092" y="6411115"/>
            <a:ext cx="4339400" cy="30896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569101" y="5330995"/>
            <a:ext cx="748923" cy="9891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6356" y="9795491"/>
            <a:ext cx="748923" cy="9891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乙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52132" y="10928937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3033448"/>
            <a:ext cx="21081023" cy="803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电源内阻较大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当开关闭合、滑动变阻器滑片位于某位置时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水平放置的平行板电容器间一带电液滴恰好处于静止状态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灯泡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也能正常发光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现将滑动变阻器滑片由该位置向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端滑动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灯泡将变暗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电源效率将减小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液滴带正电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将向下做加速运动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电源的路端电压增大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输出功率也增大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滑片滑动瞬间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带电液滴电势能将减小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17948" y="5570862"/>
            <a:ext cx="8644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D</a:t>
            </a:r>
            <a:endParaRPr lang="zh-CN" altLang="en-US" sz="5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440483" y="2052640"/>
            <a:ext cx="10009113" cy="1246495"/>
            <a:chOff x="1224459" y="2052638"/>
            <a:chExt cx="10009113" cy="124649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59" y="2334722"/>
              <a:ext cx="10009113" cy="90394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296468" y="2052638"/>
              <a:ext cx="792088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 拟 精 选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20XK-224.EPS" descr="id:2147496369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5607" y="5509022"/>
            <a:ext cx="5383141" cy="474421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875649" y="10352873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052638"/>
                <a:ext cx="21081023" cy="6728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[2020·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杭州二中月考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 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所示电路中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为电阻箱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电源的电动势为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内阻为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图乙为电源的输出功率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与电流表示数的关系图像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其中功率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分别对应电流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和外电阻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下列说法中正确的是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.I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+I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B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.I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+I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          D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052638"/>
                <a:ext cx="21081023" cy="6728893"/>
              </a:xfrm>
              <a:prstGeom prst="rect">
                <a:avLst/>
              </a:prstGeom>
              <a:blipFill rotWithShape="1">
                <a:blip r:embed="rId1"/>
                <a:stretch>
                  <a:fillRect l="-1388" r="-983" b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618514" y="4644926"/>
            <a:ext cx="727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B</a:t>
            </a:r>
            <a:endParaRPr lang="zh-CN" altLang="en-US" sz="5000" dirty="0"/>
          </a:p>
        </p:txBody>
      </p:sp>
      <p:pic>
        <p:nvPicPr>
          <p:cNvPr id="3" name="21XKZT-1541.EPS" descr="id:2147496376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1484" y="5575275"/>
            <a:ext cx="4464496" cy="3477308"/>
          </a:xfrm>
          <a:prstGeom prst="rect">
            <a:avLst/>
          </a:prstGeom>
        </p:spPr>
      </p:pic>
      <p:pic>
        <p:nvPicPr>
          <p:cNvPr id="4" name="21XKZT-1542.EPS" descr="id:2147496383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5168828" y="5509022"/>
            <a:ext cx="4281497" cy="381461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4041884" y="8965406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演示</Application>
  <PresentationFormat>自定义</PresentationFormat>
  <Paragraphs>246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Times New Roman</vt:lpstr>
      <vt:lpstr>微软雅黑</vt:lpstr>
      <vt:lpstr>NEU-BZ-S92</vt:lpstr>
      <vt:lpstr>方正书宋_GBK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517</cp:revision>
  <dcterms:created xsi:type="dcterms:W3CDTF">2016-01-31T01:38:00Z</dcterms:created>
  <dcterms:modified xsi:type="dcterms:W3CDTF">2020-12-01T06:57:39Z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