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09" r:id="rId3"/>
    <p:sldId id="416" r:id="rId4"/>
    <p:sldId id="421" r:id="rId5"/>
    <p:sldId id="422" r:id="rId6"/>
    <p:sldId id="423" r:id="rId7"/>
    <p:sldId id="417" r:id="rId8"/>
    <p:sldId id="418" r:id="rId9"/>
    <p:sldId id="436" r:id="rId11"/>
    <p:sldId id="437" r:id="rId12"/>
    <p:sldId id="419" r:id="rId13"/>
    <p:sldId id="425" r:id="rId14"/>
    <p:sldId id="426" r:id="rId15"/>
    <p:sldId id="427" r:id="rId16"/>
    <p:sldId id="429" r:id="rId17"/>
    <p:sldId id="430" r:id="rId18"/>
    <p:sldId id="428" r:id="rId19"/>
    <p:sldId id="43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3" name="Author" initials="A" lastIdx="0" clrIdx="2"/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9BF5"/>
    <a:srgbClr val="CCCCCC"/>
    <a:srgbClr val="01EFEC"/>
    <a:srgbClr val="22CDC3"/>
    <a:srgbClr val="062CEA"/>
    <a:srgbClr val="0766D4"/>
    <a:srgbClr val="D9D9D9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99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image" Target="../media/image2.png"/><Relationship Id="rId5" Type="http://schemas.openxmlformats.org/officeDocument/2006/relationships/tags" Target="../tags/tag65.xml"/><Relationship Id="rId4" Type="http://schemas.openxmlformats.org/officeDocument/2006/relationships/image" Target="../media/image1.jpe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4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4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image" Target="../media/image6.png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5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image" Target="../media/image8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image" Target="../media/image7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1.jpe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png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2.png"/><Relationship Id="rId5" Type="http://schemas.openxmlformats.org/officeDocument/2006/relationships/tags" Target="../tags/tag40.xml"/><Relationship Id="rId4" Type="http://schemas.openxmlformats.org/officeDocument/2006/relationships/image" Target="../media/image1.jpe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>
            <p:custDataLst>
              <p:tags r:id="rId10"/>
            </p:custDataLst>
          </p:nvPr>
        </p:nvSpPr>
        <p:spPr>
          <a:xfrm>
            <a:off x="4504932" y="3574104"/>
            <a:ext cx="5820229" cy="190941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3426350" y="2208015"/>
            <a:ext cx="8048631" cy="129504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3426350" y="3786404"/>
            <a:ext cx="8048631" cy="613318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" y="20518"/>
            <a:ext cx="12089416" cy="68464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920343" y="2103901"/>
            <a:ext cx="4818743" cy="1343394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416425" y="3873500"/>
            <a:ext cx="6034088" cy="706744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>
            <p:custDataLst>
              <p:tags r:id="rId5"/>
            </p:custDataLst>
          </p:nvPr>
        </p:nvGrpSpPr>
        <p:grpSpPr>
          <a:xfrm>
            <a:off x="11032164" y="5582927"/>
            <a:ext cx="851136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866755" y="5121275"/>
            <a:ext cx="1076960" cy="171577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905" y="-4445"/>
            <a:ext cx="489902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42026" y="5040626"/>
            <a:ext cx="1077174" cy="1715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0955020" y="211455"/>
            <a:ext cx="889635" cy="1174750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11032164" y="5582927"/>
            <a:ext cx="851136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790430" y="5666740"/>
            <a:ext cx="2177415" cy="1131570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882015" y="194310"/>
            <a:ext cx="817880" cy="946150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59055" y="14605"/>
            <a:ext cx="1411605" cy="1880870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10153015" y="5511800"/>
            <a:ext cx="885825" cy="798830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0992485" y="5080635"/>
            <a:ext cx="1127760" cy="1656715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cap="all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" y="20518"/>
            <a:ext cx="12089416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10671" y="3379636"/>
            <a:ext cx="4400694" cy="743730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" y="20518"/>
            <a:ext cx="12089416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" y="20518"/>
            <a:ext cx="12089416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" y="20518"/>
            <a:ext cx="12089416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" y="20518"/>
            <a:ext cx="12089416" cy="68464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363720" y="850900"/>
            <a:ext cx="5332730" cy="2522855"/>
          </a:xfrm>
        </p:spPr>
        <p:txBody>
          <a:bodyPr>
            <a:normAutofit/>
          </a:bodyPr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 sz="4000">
                <a:solidFill>
                  <a:schemeClr val="tx1"/>
                </a:solidFill>
              </a:rPr>
              <a:t>嘉兴11月模拟卷</a:t>
            </a:r>
            <a:br>
              <a:rPr lang="zh-CN" altLang="zh-CN" sz="4000">
                <a:solidFill>
                  <a:schemeClr val="tx1"/>
                </a:solidFill>
              </a:rPr>
            </a:br>
            <a:r>
              <a:rPr lang="zh-CN" altLang="zh-CN" sz="4000">
                <a:solidFill>
                  <a:schemeClr val="tx1"/>
                </a:solidFill>
              </a:rPr>
              <a:t>之</a:t>
            </a:r>
            <a:br>
              <a:rPr lang="zh-CN" altLang="zh-CN" sz="4000">
                <a:solidFill>
                  <a:schemeClr val="tx1"/>
                </a:solidFill>
              </a:rPr>
            </a:br>
            <a:r>
              <a:rPr lang="zh-CN" altLang="zh-CN" sz="4000">
                <a:solidFill>
                  <a:schemeClr val="tx1"/>
                </a:solidFill>
              </a:rPr>
              <a:t>概要写作</a:t>
            </a:r>
            <a:endParaRPr lang="zh-CN" altLang="zh-CN" sz="40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01090" y="0"/>
            <a:ext cx="10852150" cy="647065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p>
            <a:pPr algn="ctr"/>
            <a:r>
              <a:rPr lang="en-US" altLang="zh-CN"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3</a:t>
            </a:r>
            <a:r>
              <a:rPr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Paraphrase with techniques</a:t>
            </a:r>
            <a:endParaRPr lang="en-US" altLang="zh-CN" sz="32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68325" y="1020445"/>
            <a:ext cx="11236960" cy="5216525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zh-CN" altLang="en-US" sz="3600" dirty="0">
                <a:solidFill>
                  <a:schemeClr val="tx1"/>
                </a:solidFill>
                <a:sym typeface="+mn-ea"/>
              </a:rPr>
              <a:t>一、</a:t>
            </a:r>
            <a:r>
              <a:rPr lang="en-US" altLang="zh-CN" sz="3600" dirty="0">
                <a:solidFill>
                  <a:schemeClr val="tx1"/>
                </a:solidFill>
                <a:sym typeface="+mn-ea"/>
              </a:rPr>
              <a:t>change words' orders</a:t>
            </a:r>
            <a:r>
              <a:rPr lang="zh-CN" altLang="en-US" sz="3600" dirty="0">
                <a:solidFill>
                  <a:schemeClr val="tx1"/>
                </a:solidFill>
                <a:sym typeface="+mn-ea"/>
              </a:rPr>
              <a:t> 改变词序</a:t>
            </a:r>
            <a:endParaRPr lang="zh-CN" altLang="en-US" sz="3600" dirty="0">
              <a:solidFill>
                <a:schemeClr val="tx1"/>
              </a:solidFill>
            </a:endParaRPr>
          </a:p>
          <a:p>
            <a:r>
              <a:rPr lang="zh-CN" altLang="en-US" sz="3600" dirty="0">
                <a:solidFill>
                  <a:schemeClr val="tx1"/>
                </a:solidFill>
                <a:sym typeface="+mn-ea"/>
              </a:rPr>
              <a:t>二、</a:t>
            </a:r>
            <a:r>
              <a:rPr lang="en-US" altLang="zh-CN" sz="3600" dirty="0">
                <a:solidFill>
                  <a:schemeClr val="tx1"/>
                </a:solidFill>
                <a:sym typeface="+mn-ea"/>
              </a:rPr>
              <a:t>transform the expressions</a:t>
            </a:r>
            <a:r>
              <a:rPr lang="zh-CN" altLang="en-US" sz="3600" dirty="0">
                <a:solidFill>
                  <a:schemeClr val="tx1"/>
                </a:solidFill>
                <a:sym typeface="+mn-ea"/>
              </a:rPr>
              <a:t>转换词性</a:t>
            </a:r>
            <a:endParaRPr lang="zh-CN" altLang="en-US" sz="36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3600" dirty="0">
                <a:solidFill>
                  <a:schemeClr val="tx1"/>
                </a:solidFill>
                <a:sym typeface="+mn-ea"/>
              </a:rPr>
              <a:t>三、</a:t>
            </a:r>
            <a:r>
              <a:rPr lang="en-US" altLang="zh-CN" sz="3600" dirty="0">
                <a:solidFill>
                  <a:schemeClr val="tx1"/>
                </a:solidFill>
                <a:sym typeface="+mn-ea"/>
              </a:rPr>
              <a:t>use synonyms</a:t>
            </a:r>
            <a:r>
              <a:rPr lang="zh-CN" altLang="en-US" sz="3600" dirty="0">
                <a:solidFill>
                  <a:schemeClr val="tx1"/>
                </a:solidFill>
                <a:sym typeface="+mn-ea"/>
              </a:rPr>
              <a:t>同义替换</a:t>
            </a:r>
            <a:endParaRPr lang="zh-CN" altLang="en-US" sz="36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3600" dirty="0">
                <a:solidFill>
                  <a:schemeClr val="tx1"/>
                </a:solidFill>
                <a:sym typeface="+mn-ea"/>
              </a:rPr>
              <a:t>四、</a:t>
            </a:r>
            <a:r>
              <a:rPr lang="en-US" altLang="zh-CN" sz="3600" dirty="0">
                <a:solidFill>
                  <a:schemeClr val="tx1"/>
                </a:solidFill>
                <a:sym typeface="+mn-ea"/>
              </a:rPr>
              <a:t>use reverse expressions</a:t>
            </a:r>
            <a:r>
              <a:rPr lang="zh-CN" altLang="en-US" sz="3600" dirty="0">
                <a:solidFill>
                  <a:schemeClr val="tx1"/>
                </a:solidFill>
                <a:sym typeface="+mn-ea"/>
              </a:rPr>
              <a:t>反向表达</a:t>
            </a:r>
            <a:endParaRPr lang="zh-CN" altLang="en-US" sz="36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3600" dirty="0">
                <a:solidFill>
                  <a:schemeClr val="tx1"/>
                </a:solidFill>
                <a:sym typeface="+mn-ea"/>
              </a:rPr>
              <a:t>五、</a:t>
            </a:r>
            <a:r>
              <a:rPr lang="en-US" altLang="zh-CN" sz="3600" dirty="0">
                <a:solidFill>
                  <a:schemeClr val="tx1"/>
                </a:solidFill>
                <a:sym typeface="+mn-ea"/>
              </a:rPr>
              <a:t>change the sentences</a:t>
            </a:r>
            <a:r>
              <a:rPr lang="zh-CN" altLang="en-US" sz="3600" dirty="0">
                <a:solidFill>
                  <a:schemeClr val="tx1"/>
                </a:solidFill>
                <a:sym typeface="+mn-ea"/>
              </a:rPr>
              <a:t>改变句型</a:t>
            </a:r>
            <a:endParaRPr lang="zh-CN" altLang="en-US" sz="3600" dirty="0">
              <a:solidFill>
                <a:schemeClr val="tx1"/>
              </a:solidFill>
              <a:sym typeface="+mn-ea"/>
            </a:endParaRPr>
          </a:p>
          <a:p>
            <a:endParaRPr lang="zh-CN" altLang="en-US" sz="3600" dirty="0" smtClean="0">
              <a:solidFill>
                <a:schemeClr val="tx1"/>
              </a:solidFill>
            </a:endParaRPr>
          </a:p>
          <a:p>
            <a:endParaRPr lang="zh-CN" altLang="en-US" sz="3600" dirty="0">
              <a:solidFill>
                <a:schemeClr val="tx1"/>
              </a:solidFill>
            </a:endParaRPr>
          </a:p>
          <a:p>
            <a:endParaRPr lang="zh-CN" altLang="en-US" sz="3600" dirty="0">
              <a:solidFill>
                <a:schemeClr val="tx1"/>
              </a:solidFill>
            </a:endParaRPr>
          </a:p>
          <a:p>
            <a:endParaRPr lang="zh-CN" altLang="en-US" sz="3600" dirty="0">
              <a:solidFill>
                <a:schemeClr val="tx1"/>
              </a:solidFill>
            </a:endParaRPr>
          </a:p>
          <a:p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175" y="5221605"/>
            <a:ext cx="11169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改时态</a:t>
            </a:r>
            <a:r>
              <a:rPr lang="en-US" altLang="zh-CN" sz="2400"/>
              <a:t>;2.</a:t>
            </a:r>
            <a:r>
              <a:rPr lang="zh-CN" altLang="en-US" sz="2400"/>
              <a:t>改语态（被动态）</a:t>
            </a:r>
            <a:r>
              <a:rPr lang="en-US" altLang="zh-CN" sz="2400"/>
              <a:t>;3.</a:t>
            </a:r>
            <a:r>
              <a:rPr lang="zh-CN" altLang="en-US" sz="2400"/>
              <a:t>用非谓</a:t>
            </a:r>
            <a:r>
              <a:rPr lang="en-US" altLang="zh-CN" sz="2400"/>
              <a:t>;4.</a:t>
            </a:r>
            <a:r>
              <a:rPr lang="zh-CN" altLang="en-US" sz="2400"/>
              <a:t>用从句</a:t>
            </a:r>
            <a:r>
              <a:rPr lang="en-US" altLang="zh-CN" sz="2400"/>
              <a:t>(</a:t>
            </a:r>
            <a:r>
              <a:rPr lang="zh-CN" altLang="en-US" sz="2400"/>
              <a:t>定从、状从、名词性从句</a:t>
            </a:r>
            <a:r>
              <a:rPr lang="en-US" altLang="zh-CN" sz="2400"/>
              <a:t>-</a:t>
            </a:r>
            <a:r>
              <a:rPr lang="zh-CN" altLang="en-US" sz="2400"/>
              <a:t>主从</a:t>
            </a:r>
            <a:r>
              <a:rPr lang="en-US" altLang="zh-CN" sz="2400"/>
              <a:t>/</a:t>
            </a:r>
            <a:r>
              <a:rPr lang="zh-CN" altLang="en-US" sz="2400"/>
              <a:t>宾从</a:t>
            </a:r>
            <a:r>
              <a:rPr lang="en-US" altLang="zh-CN" sz="2400"/>
              <a:t>/</a:t>
            </a:r>
            <a:r>
              <a:rPr lang="zh-CN" altLang="en-US" sz="2400"/>
              <a:t>同从）</a:t>
            </a:r>
            <a:r>
              <a:rPr lang="en-US" altLang="zh-CN" sz="2400"/>
              <a:t>;5.</a:t>
            </a:r>
            <a:r>
              <a:rPr lang="zh-CN" altLang="en-US" sz="2400"/>
              <a:t>特殊句型：倒装句</a:t>
            </a:r>
            <a:r>
              <a:rPr lang="en-US" altLang="zh-CN" sz="2400"/>
              <a:t>/</a:t>
            </a:r>
            <a:r>
              <a:rPr lang="zh-CN" altLang="en-US" sz="2400"/>
              <a:t>虚拟语气</a:t>
            </a:r>
            <a:r>
              <a:rPr lang="en-US" altLang="zh-CN" sz="2400"/>
              <a:t>/</a:t>
            </a:r>
            <a:r>
              <a:rPr lang="zh-CN" altLang="en-US" sz="2400"/>
              <a:t>强调句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5755" y="851535"/>
            <a:ext cx="1016127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 1:According to researchers, perfectionists hold themselves to unrealistically high standards and become self-critical（自责的）if they believe they haven't met these standards.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01090" y="0"/>
            <a:ext cx="10852150" cy="647065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p>
            <a:pPr algn="ctr"/>
            <a:r>
              <a:rPr lang="en-US" altLang="zh-CN"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3</a:t>
            </a:r>
            <a:r>
              <a:rPr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Paraphrase with techniques</a:t>
            </a:r>
            <a:endParaRPr lang="en-US" altLang="zh-CN" sz="32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燕尾形箭头 11"/>
          <p:cNvSpPr/>
          <p:nvPr/>
        </p:nvSpPr>
        <p:spPr>
          <a:xfrm>
            <a:off x="325755" y="2353310"/>
            <a:ext cx="732790" cy="334645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30630" y="2235200"/>
            <a:ext cx="10890885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According to researchers, perfectionism seeks to extremely high standards; if not, they criticize themselves.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20055" y="2635885"/>
            <a:ext cx="146431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400"/>
              <a:t>转换词性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8289290" y="2635885"/>
            <a:ext cx="146431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400"/>
              <a:t>同义替换</a:t>
            </a:r>
            <a:endParaRPr lang="zh-CN" altLang="en-US" sz="2400"/>
          </a:p>
        </p:txBody>
      </p:sp>
      <p:sp>
        <p:nvSpPr>
          <p:cNvPr id="14" name="燕尾形箭头 13"/>
          <p:cNvSpPr/>
          <p:nvPr/>
        </p:nvSpPr>
        <p:spPr>
          <a:xfrm>
            <a:off x="325755" y="3590925"/>
            <a:ext cx="732790" cy="334645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01090" y="3496945"/>
            <a:ext cx="9936480" cy="944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Researchers  believe that perfectionists keep trying to meet too high 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standards  and criticize themselves when they failed. 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69375" y="3850005"/>
            <a:ext cx="146431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400"/>
              <a:t>改变句型</a:t>
            </a:r>
            <a:endParaRPr lang="en-US" altLang="zh-CN" sz="2400"/>
          </a:p>
        </p:txBody>
      </p:sp>
      <p:sp>
        <p:nvSpPr>
          <p:cNvPr id="17" name="文本框 16"/>
          <p:cNvSpPr txBox="1"/>
          <p:nvPr/>
        </p:nvSpPr>
        <p:spPr>
          <a:xfrm>
            <a:off x="10674350" y="3850005"/>
            <a:ext cx="146431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400"/>
              <a:t>同义替换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10057765" y="4310380"/>
            <a:ext cx="146431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400"/>
              <a:t>转换词性</a:t>
            </a:r>
            <a:endParaRPr lang="zh-CN" altLang="en-US" sz="2400"/>
          </a:p>
        </p:txBody>
      </p:sp>
      <p:grpSp>
        <p:nvGrpSpPr>
          <p:cNvPr id="20" name="组合 19"/>
          <p:cNvGrpSpPr/>
          <p:nvPr/>
        </p:nvGrpSpPr>
        <p:grpSpPr>
          <a:xfrm>
            <a:off x="10057765" y="647065"/>
            <a:ext cx="2134235" cy="1757017"/>
            <a:chOff x="15176" y="5941"/>
            <a:chExt cx="3445" cy="3021"/>
          </a:xfrm>
        </p:grpSpPr>
        <p:sp>
          <p:nvSpPr>
            <p:cNvPr id="21" name="竖卷形 20"/>
            <p:cNvSpPr/>
            <p:nvPr/>
          </p:nvSpPr>
          <p:spPr>
            <a:xfrm>
              <a:off x="15176" y="5941"/>
              <a:ext cx="3445" cy="3021"/>
            </a:xfrm>
            <a:prstGeom prst="verticalScroll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569" y="6289"/>
              <a:ext cx="2659" cy="253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ClrTx/>
                <a:buSzTx/>
              </a:pPr>
              <a:r>
                <a:rPr lang="zh-CN" altLang="en-US" dirty="0">
                  <a:sym typeface="+mn-ea"/>
                </a:rPr>
                <a:t>一、改变词序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pPr algn="l">
                <a:buClrTx/>
                <a:buSzTx/>
              </a:pPr>
              <a:r>
                <a:rPr lang="zh-CN" altLang="en-US" dirty="0">
                  <a:sym typeface="+mn-ea"/>
                </a:rPr>
                <a:t>二、转换词性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r>
                <a:rPr lang="zh-CN" altLang="en-US" dirty="0">
                  <a:sym typeface="+mn-ea"/>
                </a:rPr>
                <a:t>三、同义替换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r>
                <a:rPr lang="zh-CN" altLang="en-US" dirty="0">
                  <a:sym typeface="+mn-ea"/>
                </a:rPr>
                <a:t>四、反向表达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r>
                <a:rPr lang="zh-CN" altLang="en-US" dirty="0">
                  <a:sym typeface="+mn-ea"/>
                </a:rPr>
                <a:t>五、改变句型</a:t>
              </a:r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292735" y="4534535"/>
            <a:ext cx="287655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Have a try!</a:t>
            </a:r>
            <a:endParaRPr lang="en-US" altLang="zh-CN" sz="3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5" name="燕尾形箭头 24"/>
          <p:cNvSpPr/>
          <p:nvPr/>
        </p:nvSpPr>
        <p:spPr>
          <a:xfrm>
            <a:off x="497840" y="5492115"/>
            <a:ext cx="732790" cy="334645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9" grpId="1" animBg="1"/>
      <p:bldP spid="10" grpId="1" animBg="1"/>
      <p:bldP spid="16" grpId="1" animBg="1"/>
      <p:bldP spid="17" grpId="1" animBg="1"/>
      <p:bldP spid="18" grpId="1" animBg="1"/>
      <p:bldP spid="13" grpId="2"/>
      <p:bldP spid="9" grpId="2" animBg="1"/>
      <p:bldP spid="10" grpId="2" animBg="1"/>
      <p:bldP spid="15" grpId="0"/>
      <p:bldP spid="16" grpId="2" bldLvl="0" animBg="1"/>
      <p:bldP spid="17" grpId="2" bldLvl="0" animBg="1"/>
      <p:bldP spid="18" grpId="2" bldLvl="0" animBg="1"/>
      <p:bldP spid="24" grpId="0"/>
      <p:bldP spid="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5150" y="942340"/>
            <a:ext cx="1000379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 2: their perfectionism may actually be harmful to their mental health.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01090" y="0"/>
            <a:ext cx="10852150" cy="647065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p>
            <a:pPr algn="ctr"/>
            <a:r>
              <a:rPr lang="en-US" altLang="zh-CN"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3</a:t>
            </a:r>
            <a:r>
              <a:rPr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Paraphrase with techniques</a:t>
            </a:r>
            <a:endParaRPr lang="en-US" altLang="zh-CN" sz="32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57765" y="647065"/>
            <a:ext cx="2134235" cy="1757017"/>
            <a:chOff x="15176" y="5941"/>
            <a:chExt cx="3445" cy="3021"/>
          </a:xfrm>
        </p:grpSpPr>
        <p:sp>
          <p:nvSpPr>
            <p:cNvPr id="5" name="竖卷形 4"/>
            <p:cNvSpPr/>
            <p:nvPr/>
          </p:nvSpPr>
          <p:spPr>
            <a:xfrm>
              <a:off x="15176" y="5941"/>
              <a:ext cx="3445" cy="3021"/>
            </a:xfrm>
            <a:prstGeom prst="verticalScroll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569" y="6289"/>
              <a:ext cx="2659" cy="253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ClrTx/>
                <a:buSzTx/>
              </a:pPr>
              <a:r>
                <a:rPr lang="zh-CN" altLang="en-US" dirty="0">
                  <a:sym typeface="+mn-ea"/>
                </a:rPr>
                <a:t>一、改变词序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pPr algn="l">
                <a:buClrTx/>
                <a:buSzTx/>
              </a:pPr>
              <a:r>
                <a:rPr lang="zh-CN" altLang="en-US" dirty="0">
                  <a:sym typeface="+mn-ea"/>
                </a:rPr>
                <a:t>二、转换词性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r>
                <a:rPr lang="zh-CN" altLang="en-US" dirty="0">
                  <a:sym typeface="+mn-ea"/>
                </a:rPr>
                <a:t>三、同义替换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r>
                <a:rPr lang="zh-CN" altLang="en-US" dirty="0">
                  <a:sym typeface="+mn-ea"/>
                </a:rPr>
                <a:t>四、反向表达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r>
                <a:rPr lang="zh-CN" altLang="en-US" dirty="0">
                  <a:sym typeface="+mn-ea"/>
                </a:rPr>
                <a:t>五、改变句型</a:t>
              </a:r>
              <a:endParaRPr lang="zh-CN" altLang="en-US"/>
            </a:p>
          </p:txBody>
        </p:sp>
      </p:grpSp>
      <p:sp>
        <p:nvSpPr>
          <p:cNvPr id="12" name="燕尾形箭头 11"/>
          <p:cNvSpPr/>
          <p:nvPr/>
        </p:nvSpPr>
        <p:spPr>
          <a:xfrm>
            <a:off x="441325" y="1991360"/>
            <a:ext cx="732790" cy="334645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燕尾形箭头 8"/>
          <p:cNvSpPr/>
          <p:nvPr/>
        </p:nvSpPr>
        <p:spPr>
          <a:xfrm>
            <a:off x="441325" y="2864485"/>
            <a:ext cx="732790" cy="334645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97940" y="1991360"/>
            <a:ext cx="81724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Perfectionism maybe do harm to people's mental health.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24300" y="2404110"/>
            <a:ext cx="146431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400"/>
              <a:t>同义替换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1297940" y="2771140"/>
            <a:ext cx="83597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People's mental health can be hurt by their perfectionism.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97940" y="3533775"/>
            <a:ext cx="69081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People's perfection may cause mental illnesses.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燕尾形箭头 15"/>
          <p:cNvSpPr/>
          <p:nvPr/>
        </p:nvSpPr>
        <p:spPr>
          <a:xfrm>
            <a:off x="441325" y="3627120"/>
            <a:ext cx="732790" cy="334645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69755" y="2703830"/>
            <a:ext cx="2722245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400"/>
              <a:t>改变词序</a:t>
            </a:r>
            <a:r>
              <a:rPr lang="en-US" altLang="zh-CN" sz="2400"/>
              <a:t>;</a:t>
            </a:r>
            <a:r>
              <a:rPr lang="zh-CN" altLang="en-US" sz="2400"/>
              <a:t>改变句型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8136255" y="3533775"/>
            <a:ext cx="146431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400"/>
              <a:t>转换词性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1297940" y="4221480"/>
            <a:ext cx="109886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Actually, people's perfectionism may never benefit for their mental health.</a:t>
            </a:r>
            <a:endParaRPr lang="zh-CN" alt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燕尾形箭头 21"/>
          <p:cNvSpPr/>
          <p:nvPr/>
        </p:nvSpPr>
        <p:spPr>
          <a:xfrm>
            <a:off x="441325" y="4315460"/>
            <a:ext cx="732790" cy="334645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300970" y="4650105"/>
            <a:ext cx="146431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400"/>
              <a:t>反向表达</a:t>
            </a:r>
            <a:endParaRPr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260350" y="4650105"/>
            <a:ext cx="287655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Have a try!</a:t>
            </a:r>
            <a:endParaRPr lang="en-US" altLang="zh-CN" sz="3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5" name="燕尾形箭头 24"/>
          <p:cNvSpPr/>
          <p:nvPr/>
        </p:nvSpPr>
        <p:spPr>
          <a:xfrm>
            <a:off x="441325" y="5439410"/>
            <a:ext cx="732790" cy="334645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1" grpId="1" animBg="1"/>
      <p:bldP spid="11" grpId="2" bldLvl="0" animBg="1"/>
      <p:bldP spid="14" grpId="0"/>
      <p:bldP spid="14" grpId="1"/>
      <p:bldP spid="15" grpId="0"/>
      <p:bldP spid="15" grpId="1"/>
      <p:bldP spid="19" grpId="1" animBg="1"/>
      <p:bldP spid="19" grpId="2" bldLvl="0" animBg="1"/>
      <p:bldP spid="20" grpId="1" animBg="1"/>
      <p:bldP spid="20" grpId="2" bldLvl="0" animBg="1"/>
      <p:bldP spid="21" grpId="0"/>
      <p:bldP spid="21" grpId="1"/>
      <p:bldP spid="23" grpId="1" animBg="1"/>
      <p:bldP spid="23" grpId="2" bldLvl="0" animBg="1"/>
      <p:bldP spid="24" grpId="0"/>
      <p:bldP spid="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/>
        </p:nvSpPr>
        <p:spPr>
          <a:xfrm>
            <a:off x="1101090" y="0"/>
            <a:ext cx="10852150" cy="6470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0170" tIns="46990" rIns="90170" bIns="4699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/>
            <a:r>
              <a:rPr lang="en-US" altLang="zh-CN"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3</a:t>
            </a:r>
            <a:r>
              <a:rPr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Paraphrase with techniques</a:t>
            </a:r>
            <a:endParaRPr lang="en-US" altLang="zh-CN" sz="32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940" y="734060"/>
            <a:ext cx="97656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 3:One possible alternative to perfectionism is developing a growth mindset.(主要点）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those with growth mindsets believe they can improve their abilities by learning from their mistakes.（次要点）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Another potential alternative to perfectionism is to develop self-compassion （主要点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57765" y="647065"/>
            <a:ext cx="2134235" cy="1757017"/>
            <a:chOff x="15176" y="5941"/>
            <a:chExt cx="3445" cy="3021"/>
          </a:xfrm>
        </p:grpSpPr>
        <p:sp>
          <p:nvSpPr>
            <p:cNvPr id="5" name="竖卷形 4"/>
            <p:cNvSpPr/>
            <p:nvPr/>
          </p:nvSpPr>
          <p:spPr>
            <a:xfrm>
              <a:off x="15176" y="5941"/>
              <a:ext cx="3445" cy="3021"/>
            </a:xfrm>
            <a:prstGeom prst="verticalScroll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569" y="6289"/>
              <a:ext cx="2659" cy="253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ClrTx/>
                <a:buSzTx/>
              </a:pPr>
              <a:r>
                <a:rPr lang="zh-CN" altLang="en-US" dirty="0">
                  <a:sym typeface="+mn-ea"/>
                </a:rPr>
                <a:t>一、改变词序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pPr algn="l">
                <a:buClrTx/>
                <a:buSzTx/>
              </a:pPr>
              <a:r>
                <a:rPr lang="zh-CN" altLang="en-US" dirty="0">
                  <a:sym typeface="+mn-ea"/>
                </a:rPr>
                <a:t>二、转换词性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r>
                <a:rPr lang="zh-CN" altLang="en-US" dirty="0">
                  <a:sym typeface="+mn-ea"/>
                </a:rPr>
                <a:t>三、同义替换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r>
                <a:rPr lang="zh-CN" altLang="en-US" dirty="0">
                  <a:sym typeface="+mn-ea"/>
                </a:rPr>
                <a:t>四、反向表达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r>
                <a:rPr lang="zh-CN" altLang="en-US" dirty="0">
                  <a:sym typeface="+mn-ea"/>
                </a:rPr>
                <a:t>五、改变句型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52120" y="430530"/>
            <a:ext cx="11073130" cy="18148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tx1"/>
                </a:solidFill>
              </a:rPr>
              <a:t>词语：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adj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adv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、同位语、非谓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>
                <a:solidFill>
                  <a:schemeClr val="tx1"/>
                </a:solidFill>
                <a:sym typeface="+mn-ea"/>
              </a:rPr>
              <a:t>短语：介词短语</a:t>
            </a:r>
            <a:r>
              <a:rPr lang="zh-CN" altLang="en-US" sz="2800">
                <a:solidFill>
                  <a:schemeClr val="tx1"/>
                </a:solidFill>
              </a:rPr>
              <a:t>、非谓短语、独立主格（单独主语</a:t>
            </a:r>
            <a:r>
              <a:rPr lang="en-US" altLang="zh-CN" sz="2800">
                <a:solidFill>
                  <a:schemeClr val="tx1"/>
                </a:solidFill>
              </a:rPr>
              <a:t>+</a:t>
            </a:r>
            <a:r>
              <a:rPr lang="zh-CN" altLang="en-US" sz="2800">
                <a:solidFill>
                  <a:schemeClr val="tx1"/>
                </a:solidFill>
              </a:rPr>
              <a:t>非谓）</a:t>
            </a:r>
            <a:endParaRPr lang="zh-CN" altLang="en-US" sz="2800">
              <a:solidFill>
                <a:schemeClr val="tx1"/>
              </a:solidFill>
            </a:endParaRPr>
          </a:p>
          <a:p>
            <a:r>
              <a:rPr lang="zh-CN" sz="2800">
                <a:solidFill>
                  <a:schemeClr val="tx1"/>
                </a:solidFill>
              </a:rPr>
              <a:t>从句：定从、状从、同从</a:t>
            </a:r>
            <a:endParaRPr lang="zh-CN" sz="2800">
              <a:solidFill>
                <a:schemeClr val="tx1"/>
              </a:solidFill>
            </a:endParaRPr>
          </a:p>
          <a:p>
            <a:r>
              <a:rPr lang="zh-CN" sz="2800">
                <a:solidFill>
                  <a:schemeClr val="tx1"/>
                </a:solidFill>
              </a:rPr>
              <a:t>其他：标点符合，举例</a:t>
            </a:r>
            <a:r>
              <a:rPr lang="en-US" altLang="zh-CN" sz="2800">
                <a:solidFill>
                  <a:schemeClr val="tx1"/>
                </a:solidFill>
              </a:rPr>
              <a:t>--</a:t>
            </a:r>
            <a:r>
              <a:rPr lang="zh-CN" altLang="en-US" sz="2800">
                <a:solidFill>
                  <a:schemeClr val="tx1"/>
                </a:solidFill>
              </a:rPr>
              <a:t>（</a:t>
            </a:r>
            <a:r>
              <a:rPr lang="en-US" altLang="zh-CN" sz="2800">
                <a:solidFill>
                  <a:schemeClr val="tx1"/>
                </a:solidFill>
              </a:rPr>
              <a:t>such as...)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100" y="5320665"/>
            <a:ext cx="118503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2)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 4: giving up on perfection doesn't mean being less successful （次要点）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燕尾形箭头 6"/>
          <p:cNvSpPr/>
          <p:nvPr/>
        </p:nvSpPr>
        <p:spPr>
          <a:xfrm>
            <a:off x="341630" y="5909945"/>
            <a:ext cx="732790" cy="334645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9215" y="5842635"/>
            <a:ext cx="51485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 perfection isn't equal to success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1630" y="2245360"/>
            <a:ext cx="1175067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e.g. 1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Para 3:One possible alternative to perfectionism is developing a growth mindset.(主要点）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those with growth mindsets believe they can improve their abilities by learning from their mistakes.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（次要点）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/>
          </a:p>
        </p:txBody>
      </p:sp>
      <p:sp>
        <p:nvSpPr>
          <p:cNvPr id="12" name="燕尾形箭头 11"/>
          <p:cNvSpPr/>
          <p:nvPr/>
        </p:nvSpPr>
        <p:spPr>
          <a:xfrm>
            <a:off x="341630" y="4337050"/>
            <a:ext cx="732790" cy="334645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52855" y="4243070"/>
            <a:ext cx="991997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with which people's </a:t>
            </a:r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abilities</a:t>
            </a:r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can be improved through learning from 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mistakes.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2910" y="-85725"/>
            <a:ext cx="6939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ym typeface="+mn-ea"/>
              </a:rPr>
              <a:t>次要点的处理：</a:t>
            </a:r>
            <a:r>
              <a:rPr lang="zh-CN" altLang="en-US" sz="2800">
                <a:sym typeface="+mn-ea"/>
              </a:rPr>
              <a:t>可以把次要点变成以下形式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3" grpId="0"/>
      <p:bldP spid="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/>
        </p:nvSpPr>
        <p:spPr>
          <a:xfrm>
            <a:off x="1101090" y="0"/>
            <a:ext cx="10852150" cy="6470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0170" tIns="46990" rIns="90170" bIns="4699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/>
            <a:r>
              <a:rPr lang="en-US" altLang="zh-CN"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3</a:t>
            </a:r>
            <a:r>
              <a:rPr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Paraphrase with techniques</a:t>
            </a:r>
            <a:endParaRPr lang="en-US" altLang="zh-CN" sz="32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940" y="734060"/>
            <a:ext cx="97656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 3:One possible alternative to perfectionism is developing a growth mindset.(主要点）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those with growth mindsets believe they can improve their abilities by learning from their mistakes.（次要点）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Another potential alternative to perfectionism is to develop self-compassion （主要点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燕尾形箭头 11"/>
          <p:cNvSpPr/>
          <p:nvPr/>
        </p:nvSpPr>
        <p:spPr>
          <a:xfrm>
            <a:off x="292735" y="3813175"/>
            <a:ext cx="732790" cy="334645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燕尾形箭头 15"/>
          <p:cNvSpPr/>
          <p:nvPr/>
        </p:nvSpPr>
        <p:spPr>
          <a:xfrm>
            <a:off x="292735" y="5417820"/>
            <a:ext cx="732790" cy="334645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057765" y="647065"/>
            <a:ext cx="2134235" cy="1757017"/>
            <a:chOff x="15176" y="5941"/>
            <a:chExt cx="3445" cy="3021"/>
          </a:xfrm>
        </p:grpSpPr>
        <p:sp>
          <p:nvSpPr>
            <p:cNvPr id="5" name="竖卷形 4"/>
            <p:cNvSpPr/>
            <p:nvPr/>
          </p:nvSpPr>
          <p:spPr>
            <a:xfrm>
              <a:off x="15176" y="5941"/>
              <a:ext cx="3445" cy="3021"/>
            </a:xfrm>
            <a:prstGeom prst="verticalScroll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569" y="6289"/>
              <a:ext cx="2659" cy="253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ClrTx/>
                <a:buSzTx/>
              </a:pPr>
              <a:r>
                <a:rPr lang="zh-CN" altLang="en-US" dirty="0">
                  <a:sym typeface="+mn-ea"/>
                </a:rPr>
                <a:t>一、改变词序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pPr algn="l">
                <a:buClrTx/>
                <a:buSzTx/>
              </a:pPr>
              <a:r>
                <a:rPr lang="zh-CN" altLang="en-US" dirty="0">
                  <a:sym typeface="+mn-ea"/>
                </a:rPr>
                <a:t>二、转换词性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r>
                <a:rPr lang="zh-CN" altLang="en-US" dirty="0">
                  <a:sym typeface="+mn-ea"/>
                </a:rPr>
                <a:t>三、同义替换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r>
                <a:rPr lang="zh-CN" altLang="en-US" dirty="0">
                  <a:sym typeface="+mn-ea"/>
                </a:rPr>
                <a:t>四、反向表达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r>
                <a:rPr lang="zh-CN" altLang="en-US" dirty="0">
                  <a:sym typeface="+mn-ea"/>
                </a:rPr>
                <a:t>五、改变句型</a:t>
              </a:r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292735" y="4672330"/>
            <a:ext cx="287655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Have a try!</a:t>
            </a:r>
            <a:endParaRPr lang="en-US" altLang="zh-CN" sz="3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3615" y="3288665"/>
            <a:ext cx="1120838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Two ways can help: one is to develop a growth mindset, </a:t>
            </a:r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aiming to improve their ability through learning from mistakes; the other is to develop self-compassion.</a:t>
            </a:r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3" grpId="0"/>
      <p:bldP spid="2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/>
        </p:nvSpPr>
        <p:spPr>
          <a:xfrm>
            <a:off x="1101090" y="0"/>
            <a:ext cx="10852150" cy="6470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0170" tIns="46990" rIns="90170" bIns="4699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/>
            <a:r>
              <a:rPr lang="en-US" altLang="zh-CN"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3</a:t>
            </a:r>
            <a:r>
              <a:rPr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3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Paraphrase with techniques</a:t>
            </a:r>
            <a:endParaRPr lang="en-US" altLang="zh-CN" sz="32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930" y="1019175"/>
            <a:ext cx="974026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 4: giving up on perfection doesn't mean being less successful. （次要点）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key is to find ways to give an effort  without demanding the impossible of yourself.(主要点）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struggle for "good enough"（次要点）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57765" y="647065"/>
            <a:ext cx="2134235" cy="1757017"/>
            <a:chOff x="15176" y="5941"/>
            <a:chExt cx="3445" cy="3021"/>
          </a:xfrm>
        </p:grpSpPr>
        <p:sp>
          <p:nvSpPr>
            <p:cNvPr id="5" name="竖卷形 4"/>
            <p:cNvSpPr/>
            <p:nvPr/>
          </p:nvSpPr>
          <p:spPr>
            <a:xfrm>
              <a:off x="15176" y="5941"/>
              <a:ext cx="3445" cy="3021"/>
            </a:xfrm>
            <a:prstGeom prst="verticalScroll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569" y="6289"/>
              <a:ext cx="2659" cy="253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ClrTx/>
                <a:buSzTx/>
              </a:pPr>
              <a:r>
                <a:rPr lang="zh-CN" altLang="en-US" dirty="0">
                  <a:sym typeface="+mn-ea"/>
                </a:rPr>
                <a:t>一、改变词序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pPr algn="l">
                <a:buClrTx/>
                <a:buSzTx/>
              </a:pPr>
              <a:r>
                <a:rPr lang="zh-CN" altLang="en-US" dirty="0">
                  <a:sym typeface="+mn-ea"/>
                </a:rPr>
                <a:t>二、转换词性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r>
                <a:rPr lang="zh-CN" altLang="en-US" dirty="0">
                  <a:sym typeface="+mn-ea"/>
                </a:rPr>
                <a:t>三、同义替换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r>
                <a:rPr lang="zh-CN" altLang="en-US" dirty="0">
                  <a:sym typeface="+mn-ea"/>
                </a:rPr>
                <a:t>四、反向表达</a:t>
              </a:r>
              <a:endParaRPr lang="zh-CN" altLang="en-US" dirty="0">
                <a:solidFill>
                  <a:schemeClr val="tx1"/>
                </a:solidFill>
                <a:sym typeface="+mn-ea"/>
              </a:endParaRPr>
            </a:p>
            <a:p>
              <a:r>
                <a:rPr lang="zh-CN" altLang="en-US" dirty="0">
                  <a:sym typeface="+mn-ea"/>
                </a:rPr>
                <a:t>五、改变句型</a:t>
              </a:r>
              <a:endParaRPr lang="zh-CN" altLang="en-US"/>
            </a:p>
          </p:txBody>
        </p:sp>
      </p:grpSp>
      <p:sp>
        <p:nvSpPr>
          <p:cNvPr id="12" name="燕尾形箭头 11"/>
          <p:cNvSpPr/>
          <p:nvPr/>
        </p:nvSpPr>
        <p:spPr>
          <a:xfrm>
            <a:off x="368300" y="3543935"/>
            <a:ext cx="732790" cy="334645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燕尾形箭头 15"/>
          <p:cNvSpPr/>
          <p:nvPr/>
        </p:nvSpPr>
        <p:spPr>
          <a:xfrm>
            <a:off x="368300" y="5276850"/>
            <a:ext cx="732790" cy="334645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415155"/>
            <a:ext cx="287655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Have a try!</a:t>
            </a:r>
            <a:endParaRPr lang="en-US" altLang="zh-CN" sz="3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1425" y="3264535"/>
            <a:ext cx="870140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 perfection isn't equal to success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you should struggle to do things well enough instead of demanding too much of yourselves.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37275" y="0"/>
            <a:ext cx="6054725" cy="1947545"/>
          </a:xfr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p>
            <a:pPr algn="l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Step 1:</a:t>
            </a:r>
            <a:r>
              <a:rPr lang="zh-CN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 确定体裁，主体和结构</a:t>
            </a:r>
            <a:endParaRPr lang="en-US" altLang="zh-C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Step 2: </a:t>
            </a:r>
            <a:r>
              <a:rPr lang="zh-CN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定位主题句</a:t>
            </a:r>
            <a:endParaRPr lang="zh-CN" alt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  <a:buNone/>
            </a:pPr>
            <a:r>
              <a:rPr lang="en-US" altLang="zh-CN" sz="24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3; </a:t>
            </a:r>
            <a:r>
              <a:rPr lang="zh-CN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通过不同的技巧改写</a:t>
            </a:r>
            <a:endParaRPr lang="zh-CN" alt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Step 4: </a:t>
            </a:r>
            <a:r>
              <a:rPr lang="zh-CN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用恰当的连接词组合各要点</a:t>
            </a:r>
            <a:endParaRPr lang="zh-CN" alt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6137275" y="5462270"/>
            <a:ext cx="6054090" cy="1395095"/>
          </a:xfrm>
          <a:prstGeom prst="rect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90170" tIns="46990" rIns="90170" bIns="46990" numCol="1" spcCol="0" rtlCol="0" fromWordArt="0" anchor="ctr" anchorCtr="0" forceAA="0" compatLnSpc="1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改变词序;2.转换词性;3. 同义替换</a:t>
            </a:r>
            <a:endParaRPr lang="en-US" altLang="zh-CN" sz="20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反向表达;5.改变句型</a:t>
            </a:r>
            <a:endParaRPr lang="en-US" altLang="zh-CN" sz="20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05935" y="65405"/>
            <a:ext cx="1831340" cy="1882140"/>
          </a:xfrm>
          <a:prstGeom prst="ellips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>
              <a:lnSpc>
                <a:spcPct val="100000"/>
              </a:lnSpc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概要写作四</a:t>
            </a:r>
            <a:r>
              <a:rPr sz="28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步走</a:t>
            </a:r>
            <a:endParaRPr lang="en-US" altLang="zh-CN" sz="2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97350" y="5073015"/>
            <a:ext cx="1939925" cy="1784350"/>
          </a:xfrm>
          <a:prstGeom prst="ellips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8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改写“五”方法</a:t>
            </a:r>
            <a:endParaRPr lang="zh-CN" altLang="en-US" sz="28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37275" y="1947545"/>
            <a:ext cx="6054725" cy="3514725"/>
          </a:xfrm>
          <a:prstGeom prst="rect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0170" tIns="46990" rIns="90170" bIns="4699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1)关键词-- 注意高频词及其变形</a:t>
            </a:r>
            <a:endParaRPr lang="en-US" altLang="zh-CN" sz="20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2)注意连接词</a:t>
            </a:r>
            <a:endParaRPr lang="en-US" altLang="zh-CN" sz="20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3)如开头有提问，</a:t>
            </a:r>
            <a:r>
              <a:rPr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</a:t>
            </a:r>
            <a:r>
              <a:rPr lang="en-US" altLang="zh-CN"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问题的答案</a:t>
            </a:r>
            <a:endParaRPr lang="en-US" altLang="zh-CN" sz="20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4)并列关系或递进关系</a:t>
            </a:r>
            <a:r>
              <a:rPr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句子</a:t>
            </a:r>
            <a:r>
              <a:rPr lang="en-US" altLang="zh-CN"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，两句都是要点</a:t>
            </a:r>
            <a:endParaRPr lang="en-US" altLang="zh-CN" sz="20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5)一般从句</a:t>
            </a:r>
            <a:r>
              <a:rPr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看</a:t>
            </a:r>
            <a:r>
              <a:rPr lang="en-US" altLang="zh-CN"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主句;宾语从句</a:t>
            </a:r>
            <a:r>
              <a:rPr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看</a:t>
            </a:r>
            <a:r>
              <a:rPr lang="en-US" altLang="zh-CN"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从句</a:t>
            </a:r>
            <a:endParaRPr lang="en-US" altLang="zh-CN" sz="20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6)转折含义的词，请</a:t>
            </a:r>
            <a:r>
              <a:rPr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看</a:t>
            </a:r>
            <a:r>
              <a:rPr lang="en-US" altLang="zh-CN" sz="20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转折词后面的部分</a:t>
            </a:r>
            <a:endParaRPr lang="en-US" altLang="zh-CN" sz="20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97985" y="2237105"/>
            <a:ext cx="1939290" cy="1997075"/>
          </a:xfrm>
          <a:prstGeom prst="ellips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8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找要点tips</a:t>
            </a:r>
            <a:endParaRPr lang="zh-CN" altLang="en-US" sz="28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0" y="2302510"/>
            <a:ext cx="3886835" cy="13138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/>
              <a:t>IV.Summary</a:t>
            </a:r>
            <a:endParaRPr lang="en-US" altLang="zh-CN" sz="3600"/>
          </a:p>
        </p:txBody>
      </p:sp>
      <p:cxnSp>
        <p:nvCxnSpPr>
          <p:cNvPr id="26" name="直接连接符 25"/>
          <p:cNvCxnSpPr>
            <a:endCxn id="8" idx="2"/>
          </p:cNvCxnSpPr>
          <p:nvPr/>
        </p:nvCxnSpPr>
        <p:spPr>
          <a:xfrm flipV="1">
            <a:off x="2632075" y="1006475"/>
            <a:ext cx="1673860" cy="1341755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886835" y="3006090"/>
            <a:ext cx="337820" cy="381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382520" y="3518535"/>
            <a:ext cx="1863725" cy="2136775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01047" y="80845"/>
            <a:ext cx="10852237" cy="648000"/>
          </a:xfrm>
          <a:solidFill>
            <a:schemeClr val="bg1">
              <a:lumMod val="75000"/>
            </a:schemeClr>
          </a:solidFill>
        </p:spPr>
        <p:txBody>
          <a:bodyPr/>
          <a:p>
            <a:pPr algn="ctr"/>
            <a:r>
              <a:rPr lang="en-US" altLang="zh-CN" sz="28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1:</a:t>
            </a:r>
            <a:r>
              <a:rPr sz="28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Read for the genre, theme and the structure</a:t>
            </a:r>
            <a:endParaRPr lang="en-US" altLang="zh-CN" sz="2800"/>
          </a:p>
        </p:txBody>
      </p:sp>
      <p:sp>
        <p:nvSpPr>
          <p:cNvPr id="7" name="Text Box 13"/>
          <p:cNvSpPr txBox="1"/>
          <p:nvPr/>
        </p:nvSpPr>
        <p:spPr>
          <a:xfrm>
            <a:off x="259048" y="1076625"/>
            <a:ext cx="4572000" cy="460375"/>
          </a:xfrm>
          <a:prstGeom prst="rect">
            <a:avLst/>
          </a:prstGeom>
          <a:noFill/>
          <a:ln w="9525">
            <a:noFill/>
          </a:ln>
        </p:spPr>
        <p:txBody>
          <a:bodyPr lIns="91448" tIns="45724" rIns="91448" bIns="45724">
            <a:spAutoFit/>
          </a:bodyPr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charset="0"/>
                <a:ea typeface="华文行楷" panose="02010800040101010101" pitchFamily="2" charset="-122"/>
                <a:cs typeface="Times New Roman" panose="02020603050405020304" charset="0"/>
              </a:rPr>
              <a:t>1. Read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华文行楷" panose="02010800040101010101" pitchFamily="2" charset="-122"/>
                <a:cs typeface="Times New Roman" panose="02020603050405020304" charset="0"/>
              </a:rPr>
              <a:t>for the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charset="0"/>
                <a:ea typeface="华文行楷" panose="02010800040101010101" pitchFamily="2" charset="-122"/>
                <a:cs typeface="Times New Roman" panose="02020603050405020304" charset="0"/>
              </a:rPr>
              <a:t>topic/theme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华文行楷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8" name="Text Box 13"/>
          <p:cNvSpPr txBox="1"/>
          <p:nvPr/>
        </p:nvSpPr>
        <p:spPr>
          <a:xfrm>
            <a:off x="259048" y="2162154"/>
            <a:ext cx="5231130" cy="461673"/>
          </a:xfrm>
          <a:prstGeom prst="rect">
            <a:avLst/>
          </a:prstGeom>
          <a:noFill/>
          <a:ln w="9525">
            <a:noFill/>
          </a:ln>
        </p:spPr>
        <p:txBody>
          <a:bodyPr wrap="square" lIns="91448" tIns="45724" rIns="91448" bIns="45724">
            <a:spAutoFit/>
          </a:bodyPr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charset="0"/>
                <a:ea typeface="华文行楷" panose="02010800040101010101" pitchFamily="2" charset="-122"/>
                <a:cs typeface="Times New Roman" panose="02020603050405020304" charset="0"/>
                <a:sym typeface="+mn-ea"/>
              </a:rPr>
              <a:t>2.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charset="0"/>
                <a:ea typeface="华文行楷" panose="02010800040101010101" pitchFamily="2" charset="-122"/>
                <a:cs typeface="Times New Roman" panose="02020603050405020304" charset="0"/>
              </a:rPr>
              <a:t>Read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华文行楷" panose="02010800040101010101" pitchFamily="2" charset="-122"/>
                <a:cs typeface="Times New Roman" panose="02020603050405020304" charset="0"/>
              </a:rPr>
              <a:t>for writing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charset="0"/>
                <a:ea typeface="华文行楷" panose="02010800040101010101" pitchFamily="2" charset="-122"/>
                <a:cs typeface="Times New Roman" panose="02020603050405020304" charset="0"/>
              </a:rPr>
              <a:t>style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charset="0"/>
              <a:ea typeface="华文行楷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9" name="Text Box 13"/>
          <p:cNvSpPr txBox="1"/>
          <p:nvPr/>
        </p:nvSpPr>
        <p:spPr>
          <a:xfrm>
            <a:off x="259080" y="3648393"/>
            <a:ext cx="4572000" cy="461673"/>
          </a:xfrm>
          <a:prstGeom prst="rect">
            <a:avLst/>
          </a:prstGeom>
          <a:noFill/>
          <a:ln w="9525">
            <a:noFill/>
          </a:ln>
        </p:spPr>
        <p:txBody>
          <a:bodyPr lIns="91448" tIns="45724" rIns="91448" bIns="45724">
            <a:spAutoFit/>
          </a:bodyPr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charset="0"/>
                <a:ea typeface="华文行楷" panose="02010800040101010101" pitchFamily="2" charset="-122"/>
                <a:cs typeface="Times New Roman" panose="02020603050405020304" charset="0"/>
              </a:rPr>
              <a:t>3. Read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华文行楷" panose="02010800040101010101" pitchFamily="2" charset="-122"/>
                <a:cs typeface="Times New Roman" panose="02020603050405020304" charset="0"/>
              </a:rPr>
              <a:t>for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charset="0"/>
                <a:ea typeface="华文行楷" panose="02010800040101010101" pitchFamily="2" charset="-122"/>
                <a:cs typeface="Times New Roman" panose="02020603050405020304" charset="0"/>
              </a:rPr>
              <a:t>structure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charset="0"/>
              <a:ea typeface="华文行楷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401924" y="2648261"/>
            <a:ext cx="5435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Q: What's the writing style of the passage?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401924" y="3115290"/>
            <a:ext cx="90817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A.Narration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记叙文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B. Argumentation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议论文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C. Exposition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说明文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544830" y="1433830"/>
            <a:ext cx="3743325" cy="52197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Perfection/Perfectionism</a:t>
            </a:r>
            <a:endParaRPr lang="en-US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Box 13"/>
          <p:cNvSpPr txBox="1"/>
          <p:nvPr/>
        </p:nvSpPr>
        <p:spPr>
          <a:xfrm rot="980650">
            <a:off x="7835019" y="2966902"/>
            <a:ext cx="490538" cy="923925"/>
          </a:xfrm>
          <a:prstGeom prst="rect">
            <a:avLst/>
          </a:prstGeom>
          <a:noFill/>
          <a:ln w="9525">
            <a:noFill/>
          </a:ln>
        </p:spPr>
        <p:txBody>
          <a:bodyPr lIns="91448" tIns="45724" rIns="91448" bIns="45724">
            <a:spAutoFit/>
          </a:bodyPr>
          <a:p>
            <a:r>
              <a:rPr lang="en-US" altLang="zh-CN" sz="5400" b="1" dirty="0">
                <a:solidFill>
                  <a:srgbClr val="FF0000"/>
                </a:solidFill>
                <a:latin typeface="Arial Black" panose="020B0A04020102020204" pitchFamily="34" charset="0"/>
                <a:ea typeface="华文行楷" panose="02010800040101010101" pitchFamily="2" charset="-122"/>
              </a:rPr>
              <a:t>√</a:t>
            </a:r>
            <a:endParaRPr lang="zh-CN" altLang="en-US" sz="5400" b="1" dirty="0">
              <a:solidFill>
                <a:srgbClr val="0000FF"/>
              </a:solidFill>
              <a:latin typeface="Arial Black" panose="020B0A040201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4714" y="4148459"/>
            <a:ext cx="33985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Para. 1 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Raise the problem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4714" y="4577087"/>
            <a:ext cx="5556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Para. 2 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Analyse the problem (consequence)</a:t>
            </a:r>
            <a:endParaRPr 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4714" y="5005715"/>
            <a:ext cx="3415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Para. 3 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Solve the problem</a:t>
            </a:r>
            <a:endParaRPr 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4714" y="5434343"/>
            <a:ext cx="2569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Para. 4 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9085580" y="4220845"/>
            <a:ext cx="467360" cy="15824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070850" y="3575685"/>
            <a:ext cx="232727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endParaRPr lang="en-US" altLang="zh-CN" sz="3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07070" y="5713095"/>
            <a:ext cx="232727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  <a:endParaRPr lang="en-US" altLang="zh-CN" sz="3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19" grpId="1"/>
      <p:bldP spid="18" grpId="0" animBg="1"/>
      <p:bldP spid="18" grpId="1" animBg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01047" y="80845"/>
            <a:ext cx="10852237" cy="648000"/>
          </a:xfrm>
          <a:solidFill>
            <a:schemeClr val="bg1">
              <a:lumMod val="75000"/>
            </a:schemeClr>
          </a:solidFill>
        </p:spPr>
        <p:txBody>
          <a:bodyPr/>
          <a:p>
            <a:pPr algn="ctr"/>
            <a:r>
              <a:rPr lang="en-US" altLang="zh-CN" sz="28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2: Locate the topic sentences and key points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339725" y="728345"/>
            <a:ext cx="1161351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Para 1</a:t>
            </a:r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①</a:t>
            </a:r>
            <a:r>
              <a:rPr 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If you are a perfectionist, you are probably familiar with the feeling of wanting to get everything just right.</a:t>
            </a: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②</a:t>
            </a:r>
            <a:r>
              <a:rPr 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According to researchers, perfectionists hold themselves to unrealistically high standards and become self-critical</a:t>
            </a:r>
            <a:r>
              <a:rPr lang="zh-CN" sz="32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（自责的）</a:t>
            </a:r>
            <a:r>
              <a:rPr lang="en-US" sz="32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if they believe they haven't met these standards. </a:t>
            </a: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③</a:t>
            </a:r>
            <a:r>
              <a:rPr lang="en-US" sz="32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Amanda Ruggeri, writing about perfectionism for BBC Future, explains, "When perfectionists don't succeed, they don't just feel disappointment about how they did.  They feel shame about who they are.”</a:t>
            </a:r>
            <a:endParaRPr lang="en-US" sz="32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3175" y="1287780"/>
            <a:ext cx="286639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sz="2400"/>
              <a:t>introduce the </a:t>
            </a:r>
            <a:r>
              <a:rPr lang="en-US" altLang="zh-CN" sz="2400"/>
              <a:t>topic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6670675" y="4145280"/>
            <a:ext cx="3922395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sz="2400"/>
              <a:t>a quote to support the topic </a:t>
            </a:r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440055" y="5250815"/>
            <a:ext cx="109093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According to researchers, perfectionists hold themselves to unrealistically high standards and become self-critical（自责的）if they believe they haven't met these standards.</a:t>
            </a:r>
            <a:endParaRPr lang="en-US" sz="32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3365" y="4605655"/>
            <a:ext cx="3357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Topic sentence:</a:t>
            </a:r>
            <a:r>
              <a:rPr lang="en-US" altLang="zh-CN" sz="3600">
                <a:solidFill>
                  <a:schemeClr val="tx1"/>
                </a:solidFill>
                <a:sym typeface="+mn-ea"/>
              </a:rPr>
              <a:t> </a:t>
            </a:r>
            <a:endParaRPr lang="en-US" altLang="zh-CN" sz="3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32635" y="2452370"/>
            <a:ext cx="231648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2400"/>
              <a:t>topic sentence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11" grpId="1" animBg="1"/>
      <p:bldP spid="7" grpId="2" animBg="1"/>
      <p:bldP spid="11" grpId="2" animBg="1"/>
      <p:bldP spid="19" grpId="1" animBg="1"/>
      <p:bldP spid="19" grpId="2" bldLvl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0995" y="575945"/>
            <a:ext cx="117328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Para 2: </a:t>
            </a: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①</a:t>
            </a:r>
            <a:r>
              <a:rPr 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Although many people think seeking excellence as a good thing, researchers have found that on the extreme end, perfectionism is actually linked to lower mental health. </a:t>
            </a: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②</a:t>
            </a:r>
            <a:r>
              <a:rPr 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 an article published in 2016, researchers found that people higher in perfectionism tended to have increases in depression（抑郁）symptoms, which suggests that perfectionism may lead to depression.</a:t>
            </a: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③</a:t>
            </a:r>
            <a:r>
              <a:rPr 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 other words, although people may think of their perfectionism as something that helps them succeed, it appears that their perfectionism may actually be harmful to their mental health.</a:t>
            </a:r>
            <a:endParaRPr lang="en-US" sz="3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01047" y="200"/>
            <a:ext cx="10852237" cy="648000"/>
          </a:xfrm>
          <a:solidFill>
            <a:schemeClr val="bg1">
              <a:lumMod val="75000"/>
            </a:schemeClr>
          </a:solidFill>
        </p:spPr>
        <p:txBody>
          <a:bodyPr/>
          <a:p>
            <a:pPr algn="ctr"/>
            <a:r>
              <a:rPr lang="en-US" altLang="zh-CN" sz="28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2: Locate the topic sentences and key points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5982335" y="575945"/>
            <a:ext cx="2284095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sz="2400"/>
              <a:t>connect para 1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724660" y="1165225"/>
            <a:ext cx="2284095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sz="2400"/>
              <a:t>Topic sentence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2132965" y="2188210"/>
            <a:ext cx="556641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ctr"/>
            <a:r>
              <a:rPr lang="en-US" sz="2400"/>
              <a:t>an example for detailed explanation</a:t>
            </a:r>
            <a:endParaRPr lang="en-US" altLang="zh-CN" sz="2400"/>
          </a:p>
        </p:txBody>
      </p:sp>
      <p:sp>
        <p:nvSpPr>
          <p:cNvPr id="15" name="圆角矩形 14"/>
          <p:cNvSpPr/>
          <p:nvPr/>
        </p:nvSpPr>
        <p:spPr>
          <a:xfrm>
            <a:off x="7025005" y="3143250"/>
            <a:ext cx="2543175" cy="393700"/>
          </a:xfrm>
          <a:prstGeom prst="round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9912350" y="1322070"/>
            <a:ext cx="226695" cy="236093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139045" y="1782445"/>
            <a:ext cx="1934845" cy="95313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meaning</a:t>
            </a:r>
            <a:endParaRPr lang="en-US" altLang="zh-CN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803400" y="4552950"/>
            <a:ext cx="10270490" cy="2159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68605" y="2030730"/>
            <a:ext cx="6271260" cy="70485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27990" y="4981575"/>
            <a:ext cx="3212465" cy="254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519555" y="1502410"/>
            <a:ext cx="10270490" cy="2159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82575" y="4922520"/>
            <a:ext cx="27971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Topic sentence:</a:t>
            </a:r>
            <a:r>
              <a:rPr lang="en-US" altLang="zh-CN" sz="3600">
                <a:solidFill>
                  <a:schemeClr val="tx1"/>
                </a:solidFill>
                <a:sym typeface="+mn-ea"/>
              </a:rPr>
              <a:t> </a:t>
            </a:r>
            <a:endParaRPr lang="en-US" altLang="zh-CN" sz="36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0995" y="5474335"/>
            <a:ext cx="115252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 other words, their perfectionism may actually be harmful to their mental health.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74440" y="4638675"/>
            <a:ext cx="2284095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sz="2400"/>
              <a:t>Topic sentence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5" grpId="1" animBg="1"/>
      <p:bldP spid="8" grpId="1" animBg="1"/>
      <p:bldP spid="19" grpId="1"/>
      <p:bldP spid="7" grpId="2" animBg="1"/>
      <p:bldP spid="5" grpId="2" animBg="1"/>
      <p:bldP spid="8" grpId="2" animBg="1"/>
      <p:bldP spid="15" grpId="0" animBg="1"/>
      <p:bldP spid="9" grpId="0" animBg="1"/>
      <p:bldP spid="19" grpId="2" animBg="1"/>
      <p:bldP spid="22" grpId="1" animBg="1"/>
      <p:bldP spid="22" grpId="2" bldLvl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6065" y="333375"/>
            <a:ext cx="1178814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Para 3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①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Thus, what can someone with perfection tendencies do to change their behavior? 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②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One possible alternative to perfectionism is developing what psychologists call a growth mindset.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③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Researchers at Stanford University have found that developing a growth mindset is a significant way to help you learn from your failures. 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④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Unlike those with fixed mindsets, those with growth mindsets believe they can improve their abilities by learning from their mistakes. 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⑤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Another potential alternative to perfectionism is to develop self-compassion</a:t>
            </a:r>
            <a:r>
              <a:rPr lang="zh-CN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（自我同情）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. 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⑥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The idea behind self-compassion is that you should treat yourself kindly when you make mistakes, remind yourself that mistakes are part of being human, and avoid being consumed by bad emotions.</a:t>
            </a:r>
            <a:endParaRPr lang="en-US" altLang="en-US" sz="2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01090" y="0"/>
            <a:ext cx="10852150" cy="47498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p>
            <a:pPr algn="ctr"/>
            <a:r>
              <a:rPr lang="en-US" altLang="zh-CN" sz="28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2: Locate the topic sentences and key points</a:t>
            </a:r>
            <a:endParaRPr lang="en-US" altLang="zh-CN" sz="2800"/>
          </a:p>
        </p:txBody>
      </p:sp>
      <p:sp>
        <p:nvSpPr>
          <p:cNvPr id="17" name="文本框 16"/>
          <p:cNvSpPr txBox="1"/>
          <p:nvPr/>
        </p:nvSpPr>
        <p:spPr>
          <a:xfrm>
            <a:off x="266065" y="4556125"/>
            <a:ext cx="25279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Topic sentence: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2905" y="385445"/>
            <a:ext cx="2435225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sz="2400"/>
              <a:t>raise a question</a:t>
            </a:r>
            <a:endParaRPr lang="en-US" altLang="zh-CN" sz="2400"/>
          </a:p>
        </p:txBody>
      </p:sp>
      <p:sp>
        <p:nvSpPr>
          <p:cNvPr id="5" name="圆角矩形 4"/>
          <p:cNvSpPr/>
          <p:nvPr/>
        </p:nvSpPr>
        <p:spPr>
          <a:xfrm>
            <a:off x="2920365" y="845820"/>
            <a:ext cx="625475" cy="415925"/>
          </a:xfrm>
          <a:prstGeom prst="round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99770" y="3013075"/>
            <a:ext cx="1240155" cy="415925"/>
          </a:xfrm>
          <a:prstGeom prst="round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759075" y="1195705"/>
            <a:ext cx="6435725" cy="4318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42950" y="3351530"/>
            <a:ext cx="6791325" cy="2159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上下箭头 10"/>
          <p:cNvSpPr/>
          <p:nvPr/>
        </p:nvSpPr>
        <p:spPr>
          <a:xfrm>
            <a:off x="11454765" y="1238885"/>
            <a:ext cx="237490" cy="199644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277985" y="1629410"/>
            <a:ext cx="1934845" cy="138366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answers</a:t>
            </a:r>
            <a:endParaRPr lang="en-US" altLang="zh-CN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并列关系）</a:t>
            </a:r>
            <a:endParaRPr lang="zh-CN" altLang="en-US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785" y="4954905"/>
            <a:ext cx="114185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One possible alternative to perfectionism is developing what psychologists call a growth mindset.</a:t>
            </a:r>
            <a:endParaRPr lang="en-US" sz="24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those with growth mindsets believe they can improve their abilities by learning from their mistakes.</a:t>
            </a:r>
            <a:endParaRPr lang="en-US" sz="24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Another potential alternative to perfectionism is to develop self-compassion </a:t>
            </a:r>
            <a:endParaRPr lang="en-US" sz="24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234565" y="810260"/>
            <a:ext cx="384175" cy="415925"/>
          </a:xfrm>
          <a:prstGeom prst="round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19" grpId="1"/>
      <p:bldP spid="7" grpId="2" animBg="1"/>
      <p:bldP spid="5" grpId="0" animBg="1"/>
      <p:bldP spid="8" grpId="0" animBg="1"/>
      <p:bldP spid="11" grpId="0" animBg="1"/>
      <p:bldP spid="19" grpId="2" animBg="1"/>
      <p:bldP spid="19" grpId="3" animBg="1"/>
      <p:bldP spid="20" grpId="0"/>
      <p:bldP spid="11" grpId="1" animBg="1"/>
      <p:bldP spid="2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4325" y="400685"/>
            <a:ext cx="1163891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Para 4: 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①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 fact, psychologists point out that giving up on perfection doesn't mean being less successful. 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②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key is to find ways to give an effort you can be proud of without demanding the impossible of yourself.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③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Instead of struggling for "perfect", struggle for "good enough", which can actually help you develop a healthier way of setting goals for yourself in the long run. </a:t>
            </a:r>
            <a:endParaRPr lang="en-US" sz="2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01090" y="0"/>
            <a:ext cx="10852150" cy="47498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p>
            <a:pPr algn="ctr"/>
            <a:r>
              <a:rPr lang="en-US" altLang="zh-CN" sz="28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2: Locate the topic sentences and key points</a:t>
            </a:r>
            <a:endParaRPr lang="en-US" altLang="zh-CN" sz="2800"/>
          </a:p>
        </p:txBody>
      </p:sp>
      <p:sp>
        <p:nvSpPr>
          <p:cNvPr id="5" name="圆角矩形 4"/>
          <p:cNvSpPr/>
          <p:nvPr/>
        </p:nvSpPr>
        <p:spPr>
          <a:xfrm>
            <a:off x="9161780" y="1315085"/>
            <a:ext cx="1574165" cy="415925"/>
          </a:xfrm>
          <a:prstGeom prst="round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08580" y="474980"/>
            <a:ext cx="318897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sz="2400"/>
              <a:t>perfection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en-US" sz="2400"/>
              <a:t> success</a:t>
            </a:r>
            <a:endParaRPr lang="en-US" altLang="zh-CN" sz="2400"/>
          </a:p>
        </p:txBody>
      </p:sp>
      <p:sp>
        <p:nvSpPr>
          <p:cNvPr id="8" name="圆角矩形 7"/>
          <p:cNvSpPr/>
          <p:nvPr/>
        </p:nvSpPr>
        <p:spPr>
          <a:xfrm>
            <a:off x="4761230" y="899160"/>
            <a:ext cx="1875155" cy="415925"/>
          </a:xfrm>
          <a:prstGeom prst="round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149215" y="1271270"/>
            <a:ext cx="6506210" cy="55245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66065" y="1662430"/>
            <a:ext cx="8359775" cy="2921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640455" y="2155190"/>
            <a:ext cx="4166235" cy="24765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66065" y="2453005"/>
            <a:ext cx="25279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Topic sentence: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2450" y="3489325"/>
            <a:ext cx="1110297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2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giving up on perfection doesn't mean being less successful. </a:t>
            </a:r>
            <a:endParaRPr lang="en-US" sz="32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sz="32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32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The key is to find ways to give an effort without demanding the impossible of yourself.</a:t>
            </a:r>
            <a:endParaRPr lang="en-US" sz="32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sz="32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32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struggle for "good enough"</a:t>
            </a:r>
            <a:endParaRPr lang="en-US" sz="32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1920" y="1202055"/>
            <a:ext cx="318897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sz="2400"/>
              <a:t>brief idea</a:t>
            </a:r>
            <a:r>
              <a:rPr lang="zh-CN" altLang="en-US" sz="2400"/>
              <a:t>：</a:t>
            </a:r>
            <a:r>
              <a:rPr lang="en-US" altLang="zh-CN" sz="2400"/>
              <a:t>find ways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796925" y="2155190"/>
            <a:ext cx="409448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sz="2400"/>
              <a:t>supporting: a detailed way </a:t>
            </a:r>
            <a:endParaRPr 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12" grpId="1" animBg="1"/>
      <p:bldP spid="13" grpId="1" animBg="1"/>
      <p:bldP spid="7" grpId="2" animBg="1"/>
      <p:bldP spid="8" grpId="1" animBg="1"/>
      <p:bldP spid="12" grpId="2" bldLvl="0" animBg="1"/>
      <p:bldP spid="5" grpId="0" animBg="1"/>
      <p:bldP spid="13" grpId="2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"/>
            <a:ext cx="10852237" cy="441964"/>
          </a:xfrm>
        </p:spPr>
        <p:txBody>
          <a:bodyPr>
            <a:normAutofit fontScale="90000"/>
          </a:bodyPr>
          <a:p>
            <a:r>
              <a:rPr lang="en-US" altLang="zh-CN"/>
              <a:t>List all the key points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5260" y="368300"/>
            <a:ext cx="1184148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u="sng">
                <a:effectLst/>
                <a:latin typeface="Times New Roman" panose="02020603050405020304" charset="0"/>
                <a:cs typeface="Times New Roman" panose="02020603050405020304" charset="0"/>
              </a:rPr>
              <a:t>Para 1: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According to researchers, perfectionists hold themselves to unrealistically high standards and become self-critical（自责的）if they believe they haven't met these standards.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u="sng">
                <a:latin typeface="Times New Roman" panose="02020603050405020304" charset="0"/>
                <a:cs typeface="Times New Roman" panose="02020603050405020304" charset="0"/>
              </a:rPr>
              <a:t>Para 2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: their perfectionism may actually be harmful to their mental health.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u="sng">
                <a:latin typeface="Times New Roman" panose="02020603050405020304" charset="0"/>
                <a:cs typeface="Times New Roman" panose="02020603050405020304" charset="0"/>
              </a:rPr>
              <a:t>Para 3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:One possible alternative to perfectionism is developing a growth mindset.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主要点）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hose with growth mindsets believe they can improve their abilities by learning from their mistakes.（次要点）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Another potential alternative to perfectionism is to develop self-compassion （主要点）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u="sng">
                <a:latin typeface="Times New Roman" panose="02020603050405020304" charset="0"/>
                <a:cs typeface="Times New Roman" panose="02020603050405020304" charset="0"/>
              </a:rPr>
              <a:t>Para 4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: giving up on perfection doesn't mean being less successful.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（次要点）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The key is to find ways to give an effort  without demanding the impossible of yourself.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主要点）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struggle for "good enough"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（次要点）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5"/>
          <p:cNvSpPr>
            <a:spLocks noGrp="1"/>
          </p:cNvSpPr>
          <p:nvPr/>
        </p:nvSpPr>
        <p:spPr>
          <a:xfrm>
            <a:off x="1101047" y="80845"/>
            <a:ext cx="10852237" cy="64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/>
            <a:r>
              <a:rPr lang="en-US" altLang="zh-CN" sz="28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4: Combine different points with proper linking words.  </a:t>
            </a:r>
            <a:endParaRPr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838200" y="728345"/>
            <a:ext cx="10342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请注意要点间的逻辑关系，选择恰当的连接词</a:t>
            </a:r>
            <a:endParaRPr lang="zh-CN" altLang="en-US" sz="4000" b="1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260" y="1316990"/>
            <a:ext cx="1184148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u="sng">
                <a:effectLst/>
                <a:latin typeface="Times New Roman" panose="02020603050405020304" charset="0"/>
                <a:cs typeface="Times New Roman" panose="02020603050405020304" charset="0"/>
              </a:rPr>
              <a:t>Para 1: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According to researchers, perfectionists hold themselves to unrealistically high standards and become self-critical（自责的）if they believe they haven't met these standards.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u="sng">
                <a:latin typeface="Times New Roman" panose="02020603050405020304" charset="0"/>
                <a:cs typeface="Times New Roman" panose="02020603050405020304" charset="0"/>
              </a:rPr>
              <a:t>Para 2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: their perfectionism may actually be harmful to their mental health.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u="sng">
                <a:latin typeface="Times New Roman" panose="02020603050405020304" charset="0"/>
                <a:cs typeface="Times New Roman" panose="02020603050405020304" charset="0"/>
              </a:rPr>
              <a:t>Para 3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:One possible alternative to perfectionism is developing a growth mindset.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主要点）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hose with growth mindsets believe they can improve their abilities by learning from their mistakes.（次要点）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Another potential alternative to perfectionism is to develop self-compassion （主要点）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u="sng">
                <a:latin typeface="Times New Roman" panose="02020603050405020304" charset="0"/>
                <a:cs typeface="Times New Roman" panose="02020603050405020304" charset="0"/>
              </a:rPr>
              <a:t>Para 4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: giving up on perfection doesn't mean being less successful.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（次要点）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The key is to find ways to give an effort  without demanding the impossible of yourself.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主要点）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struggle for "good enough"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（次要点）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370840" y="1624965"/>
            <a:ext cx="467360" cy="8610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48055" y="1689735"/>
            <a:ext cx="146431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400"/>
              <a:t>因果关系</a:t>
            </a:r>
            <a:endParaRPr lang="zh-CN" altLang="en-US" sz="2400"/>
          </a:p>
        </p:txBody>
      </p:sp>
      <p:sp>
        <p:nvSpPr>
          <p:cNvPr id="11" name="下箭头 10"/>
          <p:cNvSpPr/>
          <p:nvPr/>
        </p:nvSpPr>
        <p:spPr>
          <a:xfrm>
            <a:off x="370840" y="4222115"/>
            <a:ext cx="424180" cy="7683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8200" y="4443730"/>
            <a:ext cx="146431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400"/>
              <a:t>并列关系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animBg="1"/>
      <p:bldP spid="10" grpId="1" animBg="1"/>
      <p:bldP spid="10" grpId="2" bldLvl="0" animBg="1"/>
      <p:bldP spid="11" grpId="0" bldLvl="0" animBg="1"/>
      <p:bldP spid="11" grpId="1" animBg="1"/>
      <p:bldP spid="12" grpId="1" animBg="1"/>
      <p:bldP spid="12" grpId="2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1295" y="728345"/>
            <a:ext cx="1199070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Possible version:</a:t>
            </a:r>
            <a:endParaRPr lang="en-US" altLang="zh-CN" sz="3200"/>
          </a:p>
          <a:p>
            <a:r>
              <a:rPr lang="zh-CN" altLang="en-US" sz="3200"/>
              <a:t>      According to researchers, perfectionism,</a:t>
            </a:r>
            <a:r>
              <a:rPr lang="zh-CN" altLang="en-US" sz="3200">
                <a:solidFill>
                  <a:srgbClr val="FF0000"/>
                </a:solidFill>
              </a:rPr>
              <a:t>which</a:t>
            </a:r>
            <a:r>
              <a:rPr lang="zh-CN" altLang="en-US" sz="3200"/>
              <a:t> means people pursuing perfection excessively</a:t>
            </a:r>
            <a:r>
              <a:rPr lang="en-US" altLang="zh-CN" sz="3200"/>
              <a:t>, </a:t>
            </a:r>
            <a:r>
              <a:rPr lang="zh-CN" altLang="en-US" sz="3200"/>
              <a:t>may contribute to poorer mental health.（要点1，2）</a:t>
            </a:r>
            <a:r>
              <a:rPr lang="zh-CN" altLang="en-US" sz="3200">
                <a:solidFill>
                  <a:srgbClr val="FF0000"/>
                </a:solidFill>
              </a:rPr>
              <a:t>However</a:t>
            </a:r>
            <a:r>
              <a:rPr lang="en-US" altLang="zh-CN" sz="3200">
                <a:solidFill>
                  <a:srgbClr val="FF0000"/>
                </a:solidFill>
              </a:rPr>
              <a:t>,</a:t>
            </a:r>
            <a:r>
              <a:rPr lang="en-US" altLang="zh-CN" sz="3200"/>
              <a:t> </a:t>
            </a:r>
            <a:r>
              <a:rPr lang="zh-CN" altLang="en-US" sz="3200"/>
              <a:t>by forming a growth mindset to see mistakes as learning opportunities,</a:t>
            </a:r>
            <a:r>
              <a:rPr lang="zh-CN" altLang="en-US" sz="3200">
                <a:solidFill>
                  <a:srgbClr val="FF0000"/>
                </a:solidFill>
              </a:rPr>
              <a:t>and</a:t>
            </a:r>
            <a:r>
              <a:rPr lang="zh-CN" altLang="en-US" sz="3200"/>
              <a:t> replacing self-criticism with self-compassion</a:t>
            </a:r>
            <a:r>
              <a:rPr lang="en-US" altLang="zh-CN" sz="3200"/>
              <a:t>,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  <a:r>
              <a:rPr lang="zh-CN" altLang="en-US" sz="3200">
                <a:solidFill>
                  <a:srgbClr val="FF0000"/>
                </a:solidFill>
              </a:rPr>
              <a:t>it's possible to</a:t>
            </a:r>
            <a:r>
              <a:rPr lang="zh-CN" altLang="en-US" sz="3200"/>
              <a:t> overcome perfectionism.（要点3）Perfection isn't </a:t>
            </a:r>
            <a:r>
              <a:rPr lang="en-US" altLang="zh-CN" sz="3200"/>
              <a:t>e</a:t>
            </a:r>
            <a:r>
              <a:rPr lang="zh-CN" altLang="en-US" sz="3200"/>
              <a:t>qual to success,</a:t>
            </a:r>
            <a:r>
              <a:rPr lang="zh-CN" altLang="en-US" sz="3200">
                <a:solidFill>
                  <a:srgbClr val="FF0000"/>
                </a:solidFill>
              </a:rPr>
              <a:t>so</a:t>
            </a:r>
            <a:r>
              <a:rPr lang="zh-CN" altLang="en-US" sz="3200"/>
              <a:t> try your best to do things well enough </a:t>
            </a:r>
            <a:r>
              <a:rPr lang="zh-CN" altLang="en-US" sz="3200">
                <a:solidFill>
                  <a:srgbClr val="FF0000"/>
                </a:solidFill>
              </a:rPr>
              <a:t>rather than</a:t>
            </a:r>
            <a:r>
              <a:rPr lang="zh-CN" altLang="en-US" sz="3200"/>
              <a:t> demand too much of yourself.（要点 4）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01047" y="80845"/>
            <a:ext cx="10852237" cy="648000"/>
          </a:xfrm>
          <a:solidFill>
            <a:schemeClr val="bg1">
              <a:lumMod val="75000"/>
            </a:schemeClr>
          </a:solidFill>
        </p:spPr>
        <p:txBody>
          <a:bodyPr/>
          <a:p>
            <a:pPr algn="ctr"/>
            <a:r>
              <a:rPr lang="en-US" altLang="zh-CN" sz="28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4: Combine different points with proper linking words.  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简约工作汇报"/>
  <p:tag name="KSO_WM_TEMPLATE_CATEGORY" val="custom"/>
  <p:tag name="KSO_WM_TEMPLATE_INDEX" val="20205387"/>
  <p:tag name="KSO_WM_UNIT_ID" val="custom20205387_1*a*1"/>
</p:tagLst>
</file>

<file path=ppt/tags/tag159.xml><?xml version="1.0" encoding="utf-8"?>
<p:tagLst xmlns:p="http://schemas.openxmlformats.org/presentationml/2006/main">
  <p:tag name="KSO_WM_SLIDE_ID" val="custom2020538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61"/>
  <p:tag name="KSO_WM_SLIDE_LAYOUT" val="a_b"/>
  <p:tag name="KSO_WM_SLIDE_LAYOUT_CNT" val="1_1"/>
  <p:tag name="KSO_WM_UNIT_SHOW_EDIT_AREA_INDICATION" val="1"/>
  <p:tag name="KSO_WM_TEMPLATE_THUMBS_INDEX" val="1、4、7、9、12、17、20、21、22、23、26、28、33、34、35、36"/>
  <p:tag name="KSO_WM_TEMPLATE_MASTER_THUMB_INDEX" val="1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8947</Words>
  <Application>WPS 演示</Application>
  <PresentationFormat>宽屏</PresentationFormat>
  <Paragraphs>290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汉仪旗黑-85S</vt:lpstr>
      <vt:lpstr>Times New Roman</vt:lpstr>
      <vt:lpstr>华文行楷</vt:lpstr>
      <vt:lpstr>Arial Black</vt:lpstr>
      <vt:lpstr>黑体</vt:lpstr>
      <vt:lpstr>Calibri</vt:lpstr>
      <vt:lpstr>1_Office 主题​​</vt:lpstr>
      <vt:lpstr>嘉兴11月模拟卷 之 概要写作</vt:lpstr>
      <vt:lpstr>Step 1: Read for the genre, theme and the structure</vt:lpstr>
      <vt:lpstr>Step 2: Locate the topic sentences and key points</vt:lpstr>
      <vt:lpstr>Step 2: Locate the topic sentences and key points</vt:lpstr>
      <vt:lpstr>Step 2: Locate the topic sentences and key points</vt:lpstr>
      <vt:lpstr>Step 2: Locate the topic sentences and key points</vt:lpstr>
      <vt:lpstr>List all the key points</vt:lpstr>
      <vt:lpstr>PowerPoint 演示文稿</vt:lpstr>
      <vt:lpstr>Step 4: Combine different points with proper linking words.  </vt:lpstr>
      <vt:lpstr>Step 3：Paraphrase with techniques</vt:lpstr>
      <vt:lpstr>Step 3：Paraphrase with techniques</vt:lpstr>
      <vt:lpstr>Step 3：Paraphrase with techniques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181</cp:revision>
  <dcterms:created xsi:type="dcterms:W3CDTF">2019-06-19T02:08:00Z</dcterms:created>
  <dcterms:modified xsi:type="dcterms:W3CDTF">2020-12-25T05:29:13Z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