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28"/>
  </p:notesMasterIdLst>
  <p:sldIdLst>
    <p:sldId id="403" r:id="rId5"/>
    <p:sldId id="384" r:id="rId6"/>
    <p:sldId id="385" r:id="rId7"/>
    <p:sldId id="425" r:id="rId8"/>
    <p:sldId id="426" r:id="rId9"/>
    <p:sldId id="394" r:id="rId10"/>
    <p:sldId id="395" r:id="rId11"/>
    <p:sldId id="396" r:id="rId12"/>
    <p:sldId id="397" r:id="rId13"/>
    <p:sldId id="398" r:id="rId14"/>
    <p:sldId id="400" r:id="rId15"/>
    <p:sldId id="401" r:id="rId16"/>
    <p:sldId id="402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52" r:id="rId26"/>
    <p:sldId id="35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" lastIdx="1" clrIdx="0"/>
  <p:cmAuthor id="2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E42C8"/>
    <a:srgbClr val="0000FF"/>
    <a:srgbClr val="CCCCFF"/>
    <a:srgbClr val="CDF2FF"/>
    <a:srgbClr val="FF3300"/>
    <a:srgbClr val="009900"/>
    <a:srgbClr val="FFFF66"/>
    <a:srgbClr val="EF5E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 autoAdjust="0"/>
    <p:restoredTop sz="50000" autoAdjust="0"/>
  </p:normalViewPr>
  <p:slideViewPr>
    <p:cSldViewPr snapToGrid="0">
      <p:cViewPr>
        <p:scale>
          <a:sx n="75" d="100"/>
          <a:sy n="75" d="100"/>
        </p:scale>
        <p:origin x="1568" y="336"/>
      </p:cViewPr>
      <p:guideLst>
        <p:guide orient="horz" pos="2198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眉占位符 5120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日期占位符 5120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8" name="幻灯片图像占位符 51203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文本占位符 5120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1206" name="页脚占位符 5120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7" name="灯片编号占位符 5120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F2CC7748-EB6F-4684-B98E-7E986D5904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140CB-8CEA-4139-904B-054A6462E2D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2D37E-34E5-48EF-8BA2-FF8341EB8C6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BBB6F-30E6-4319-8A5C-5BED948A646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869CA-9E01-40B7-B31E-15ABDF4DB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D2B28-749C-417B-9FDF-1AD7361E562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CC360-5D43-47A0-92E2-AD517BC2975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6FD43-CDA2-4B9D-80BA-95B45AB5F5A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B9DBA-D199-4C15-ABA4-C487F0E3B54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4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123825"/>
            <a:ext cx="33337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D84A3-6A30-4B3A-92DB-5699D57963D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088B5-B686-4FF8-95C5-E7FD1A243F2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5FFF1-C487-4536-8EDF-C675D623182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6ADAE-37E9-40F3-B36E-79A5F6BB31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A9C76-0CC7-45A1-B8A2-42C8B7CDFED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7E5AD-D535-4DC9-8088-FF086A094FF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52552-56A6-4AF3-9847-6E872E4DE67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8397B-7AB3-4F4E-A8B2-C82F1CCE00B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F12D8-A8C5-47F7-A827-2CFACCE1D98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E74BD-CBFD-4044-8BD3-799C9752918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EF1CB-4F67-402F-A168-8A06939555A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2A6C5-5EAD-4423-8635-4E2FEC00D61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F4CFC-0A42-4BC9-BBC6-EB2477507A7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5487A-5163-45B7-9945-1419510A512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7423912D-C17B-4D33-A3CF-A23D72F3D5F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buFontTx/>
              <a:buNone/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3E580022-B066-49E6-8EC9-5BA76D0CABD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4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123825"/>
            <a:ext cx="33337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A1BB-173A-4A52-84D9-103E85E2F5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9B908-477B-496B-812E-F811B994C7B5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501539" y="63500"/>
            <a:ext cx="564833" cy="2438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jpeg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92259" y="259358"/>
            <a:ext cx="8486072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FF0000"/>
                </a:solidFill>
                <a:latin typeface="Arial Black" panose="020B0A04020102020204" pitchFamily="34" charset="0"/>
              </a:rPr>
              <a:t>Detailed description of surroundings</a:t>
            </a:r>
            <a:endParaRPr lang="en-US" altLang="zh-CN" sz="30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308100"/>
            <a:ext cx="3745784" cy="23448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295" y="1308100"/>
            <a:ext cx="3627881" cy="23448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295" y="3771900"/>
            <a:ext cx="3627881" cy="28528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3771900"/>
            <a:ext cx="3745784" cy="285285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03635" y="1117597"/>
            <a:ext cx="7659541" cy="30941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soft breeze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gently kissed her hair.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The golden red sun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 was setting. She was spellbound by its color, softly fading into yellow. She could hear nothing but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the waves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the seagulls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flying up above. The last sunshine gradually cast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her shadow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on the beach, leaving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 long and charming figure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 in sight.</a:t>
            </a:r>
            <a:endParaRPr lang="en-US" altLang="zh-CN" sz="28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876300" y="284480"/>
            <a:ext cx="743204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3000" b="1" dirty="0">
                <a:solidFill>
                  <a:srgbClr val="FF0000"/>
                </a:solidFill>
                <a:latin typeface="Arial Black" panose="020B0A04020102020204" pitchFamily="34" charset="0"/>
                <a:ea typeface="新宋体" panose="02010609030101010101" pitchFamily="49" charset="-122"/>
                <a:cs typeface="Arial" panose="020B0604020202020204" pitchFamily="34" charset="0"/>
                <a:sym typeface="+mn-ea"/>
              </a:rPr>
              <a:t>Application of detailed description</a:t>
            </a:r>
            <a:endParaRPr lang="en-US" altLang="zh-CN" sz="3000" b="1" dirty="0">
              <a:solidFill>
                <a:srgbClr val="FF0000"/>
              </a:solidFill>
              <a:latin typeface="Arial Black" panose="020B0A04020102020204" pitchFamily="34" charset="0"/>
              <a:ea typeface="新宋体" panose="02010609030101010101" pitchFamily="49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25823" y="1263332"/>
            <a:ext cx="8623300" cy="5315268"/>
            <a:chOff x="1076" y="4983"/>
            <a:chExt cx="6195" cy="3100"/>
          </a:xfrm>
        </p:grpSpPr>
        <p:sp>
          <p:nvSpPr>
            <p:cNvPr id="27" name="AutoShape 59"/>
            <p:cNvSpPr>
              <a:spLocks noChangeArrowheads="1"/>
            </p:cNvSpPr>
            <p:nvPr/>
          </p:nvSpPr>
          <p:spPr bwMode="gray">
            <a:xfrm>
              <a:off x="1076" y="4983"/>
              <a:ext cx="5916" cy="295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3000">
                <a:solidFill>
                  <a:prstClr val="black"/>
                </a:solidFill>
              </a:endParaRPr>
            </a:p>
          </p:txBody>
        </p:sp>
        <p:sp>
          <p:nvSpPr>
            <p:cNvPr id="28" name="内容占位符 2"/>
            <p:cNvSpPr txBox="1"/>
            <p:nvPr/>
          </p:nvSpPr>
          <p:spPr bwMode="auto">
            <a:xfrm>
              <a:off x="1354" y="4983"/>
              <a:ext cx="5917" cy="31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endPara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20" y="4610057"/>
            <a:ext cx="2857020" cy="1719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5755" y="1263015"/>
            <a:ext cx="8234680" cy="441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杰克和妈妈争吵之后离家出走。独自在街道上游荡，身无分文，饥饿难耐。偶遇一位热心老板，免费给他一碗面条。感激之情，难以言表。而老板说，“最应该感谢的是你的妈妈。”杰克意识到自己的错误，决定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回家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向妈妈道歉。请运用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环境描写、动作描写和心理描写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等设计一段杰克在见到妈妈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之前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的描写，首句已给出。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200" b="1" i="1" dirty="0">
                <a:solidFill>
                  <a:prstClr val="black"/>
                </a:solidFill>
              </a:rPr>
              <a:t>Darkness increased and Jack made his way towards the house.________________________________________________________________________________________________________________________________________________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" y="923290"/>
            <a:ext cx="9067165" cy="563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Darkness increased and he made his way towards the house. </a:t>
            </a:r>
            <a:r>
              <a:rPr lang="en-US" altLang="zh-CN" sz="2800" b="1" i="1" dirty="0">
                <a:solidFill>
                  <a:srgbClr val="DE42C8"/>
                </a:solidFill>
              </a:rPr>
              <a:t>Heart beating wildly and mind racing swiftly</a:t>
            </a:r>
            <a:r>
              <a:rPr lang="en-US" altLang="zh-CN" sz="2800" b="1" i="1" dirty="0"/>
              <a:t>, he </a:t>
            </a:r>
            <a:r>
              <a:rPr lang="en-US" altLang="zh-CN" sz="2800" b="1" i="1" dirty="0">
                <a:solidFill>
                  <a:srgbClr val="DE42C8"/>
                </a:solidFill>
              </a:rPr>
              <a:t>cautiously</a:t>
            </a:r>
            <a:r>
              <a:rPr lang="en-US" altLang="zh-CN" sz="2800" b="1" i="1" dirty="0"/>
              <a:t> got closer, </a:t>
            </a:r>
            <a:r>
              <a:rPr lang="en-US" altLang="zh-CN" sz="2800" b="1" i="1" dirty="0">
                <a:solidFill>
                  <a:srgbClr val="DE42C8"/>
                </a:solidFill>
              </a:rPr>
              <a:t>inch by inch</a:t>
            </a:r>
            <a:r>
              <a:rPr lang="en-US" altLang="zh-CN" sz="2800" b="1" i="1" dirty="0"/>
              <a:t>, and </a:t>
            </a:r>
            <a:r>
              <a:rPr lang="en-US" altLang="zh-CN" sz="2800" b="1" i="1" dirty="0">
                <a:solidFill>
                  <a:srgbClr val="DE42C8"/>
                </a:solidFill>
              </a:rPr>
              <a:t>hesitantly</a:t>
            </a:r>
            <a:r>
              <a:rPr lang="en-US" altLang="zh-CN" sz="2800" b="1" i="1" dirty="0"/>
              <a:t> </a:t>
            </a:r>
            <a:r>
              <a:rPr lang="en-US" altLang="zh-CN" sz="2800" b="1" i="1" dirty="0">
                <a:solidFill>
                  <a:srgbClr val="DE42C8"/>
                </a:solidFill>
              </a:rPr>
              <a:t>knocked</a:t>
            </a:r>
            <a:r>
              <a:rPr lang="en-US" altLang="zh-CN" sz="2800" b="1" i="1" dirty="0"/>
              <a:t> on the door </a:t>
            </a:r>
            <a:r>
              <a:rPr lang="en-US" altLang="zh-CN" sz="2800" b="1" i="1" dirty="0">
                <a:solidFill>
                  <a:srgbClr val="DE42C8"/>
                </a:solidFill>
              </a:rPr>
              <a:t>with a trembling hand</a:t>
            </a:r>
            <a:r>
              <a:rPr lang="en-US" altLang="zh-CN" sz="2800" b="1" i="1" dirty="0"/>
              <a:t>. No answer. </a:t>
            </a:r>
            <a:r>
              <a:rPr lang="en-US" altLang="zh-CN" sz="2800" b="1" i="1" dirty="0">
                <a:solidFill>
                  <a:srgbClr val="DE42C8"/>
                </a:solidFill>
              </a:rPr>
              <a:t>“Where could Mom have gone?” wondered Jack, confused</a:t>
            </a:r>
            <a:r>
              <a:rPr lang="en-US" altLang="zh-CN" sz="2800" b="1" i="1" dirty="0"/>
              <a:t>. Then the seller’s words flashed across his mind again. </a:t>
            </a:r>
            <a:r>
              <a:rPr lang="en-US" altLang="zh-CN" sz="2800" b="1" i="1" dirty="0">
                <a:solidFill>
                  <a:srgbClr val="0000FF"/>
                </a:solidFill>
              </a:rPr>
              <a:t>Countless harsh winter dawns had witnessed mom rising early cooking breakfast for him. But never once had he said a single Thank You to her</a:t>
            </a:r>
            <a:r>
              <a:rPr lang="en-US" altLang="zh-CN" sz="2800" b="1" i="1" dirty="0"/>
              <a:t>. </a:t>
            </a:r>
            <a:r>
              <a:rPr lang="en-US" altLang="zh-CN" sz="2800" b="1" i="1" dirty="0">
                <a:solidFill>
                  <a:srgbClr val="DE42C8"/>
                </a:solidFill>
              </a:rPr>
              <a:t>Eyes glistening and throat tightening</a:t>
            </a:r>
            <a:r>
              <a:rPr lang="en-US" altLang="zh-CN" sz="2800" b="1" i="1" dirty="0"/>
              <a:t>, he resolved to apologize to her. Then he felt a </a:t>
            </a:r>
            <a:r>
              <a:rPr lang="en-US" altLang="zh-CN" sz="2800" b="1" i="1" dirty="0">
                <a:solidFill>
                  <a:srgbClr val="DE42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gentle</a:t>
            </a:r>
            <a:r>
              <a:rPr lang="en-US" altLang="zh-CN" sz="2800" b="1" i="1" dirty="0"/>
              <a:t> touch on his head--</a:t>
            </a:r>
            <a:endParaRPr lang="en-US" altLang="zh-CN" sz="2800" b="1" i="1" dirty="0"/>
          </a:p>
          <a:p>
            <a:r>
              <a:rPr lang="en-US" altLang="zh-CN" sz="2800" b="1" i="1" dirty="0"/>
              <a:t>                                                </a:t>
            </a:r>
            <a:endParaRPr lang="zh-CN" altLang="zh-CN" sz="2800" b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57505" y="144145"/>
            <a:ext cx="743204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3000" b="1" dirty="0">
                <a:solidFill>
                  <a:srgbClr val="FF0000"/>
                </a:solidFill>
                <a:latin typeface="Arial Black" panose="020B0A04020102020204" pitchFamily="34" charset="0"/>
                <a:ea typeface="新宋体" panose="02010609030101010101" pitchFamily="49" charset="-122"/>
                <a:cs typeface="Arial" panose="020B0604020202020204" pitchFamily="34" charset="0"/>
                <a:sym typeface="+mn-ea"/>
              </a:rPr>
              <a:t>Application of detailed description</a:t>
            </a:r>
            <a:endParaRPr lang="en-US" altLang="zh-CN" sz="3000" b="1" dirty="0">
              <a:solidFill>
                <a:srgbClr val="FF0000"/>
              </a:solidFill>
              <a:latin typeface="Arial Black" panose="020B0A04020102020204" pitchFamily="34" charset="0"/>
              <a:ea typeface="新宋体" panose="02010609030101010101" pitchFamily="49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81000" y="276225"/>
            <a:ext cx="743204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3000" b="1" dirty="0">
                <a:solidFill>
                  <a:srgbClr val="FF0000"/>
                </a:solidFill>
                <a:latin typeface="Arial Black" panose="020B0A04020102020204" pitchFamily="34" charset="0"/>
                <a:ea typeface="新宋体" panose="02010609030101010101" pitchFamily="49" charset="-122"/>
                <a:cs typeface="Arial" panose="020B0604020202020204" pitchFamily="34" charset="0"/>
                <a:sym typeface="+mn-ea"/>
              </a:rPr>
              <a:t>Reflecting on detailed description</a:t>
            </a:r>
            <a:endParaRPr lang="en-US" altLang="zh-CN" sz="3000" b="1" dirty="0">
              <a:solidFill>
                <a:srgbClr val="FF0000"/>
              </a:solidFill>
              <a:latin typeface="Arial Black" panose="020B0A04020102020204" pitchFamily="34" charset="0"/>
              <a:ea typeface="新宋体" panose="02010609030101010101" pitchFamily="49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81000" y="5858613"/>
            <a:ext cx="8623300" cy="984250"/>
            <a:chOff x="1076" y="4983"/>
            <a:chExt cx="6195" cy="3100"/>
          </a:xfrm>
        </p:grpSpPr>
        <p:sp>
          <p:nvSpPr>
            <p:cNvPr id="8" name="AutoShape 59"/>
            <p:cNvSpPr>
              <a:spLocks noChangeArrowheads="1"/>
            </p:cNvSpPr>
            <p:nvPr/>
          </p:nvSpPr>
          <p:spPr bwMode="gray">
            <a:xfrm>
              <a:off x="1076" y="4983"/>
              <a:ext cx="5916" cy="295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3000">
                <a:solidFill>
                  <a:prstClr val="black"/>
                </a:solidFill>
              </a:endParaRPr>
            </a:p>
          </p:txBody>
        </p:sp>
        <p:sp>
          <p:nvSpPr>
            <p:cNvPr id="12" name="内容占位符 2"/>
            <p:cNvSpPr txBox="1"/>
            <p:nvPr/>
          </p:nvSpPr>
          <p:spPr bwMode="auto">
            <a:xfrm>
              <a:off x="1354" y="4983"/>
              <a:ext cx="5917" cy="31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endPara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939292" y="6066109"/>
            <a:ext cx="7893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mic Sans MS" panose="030F0702030302020204" pitchFamily="66" charset="0"/>
              </a:rPr>
              <a:t>How to give a detailed description?</a:t>
            </a:r>
            <a:endParaRPr lang="zh-CN" altLang="en-US" sz="2800" b="1" dirty="0">
              <a:latin typeface="Comic Sans MS" panose="030F0702030302020204" pitchFamily="66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81000" y="1059797"/>
            <a:ext cx="8623300" cy="4859135"/>
            <a:chOff x="1076" y="4983"/>
            <a:chExt cx="6195" cy="3227"/>
          </a:xfrm>
        </p:grpSpPr>
        <p:sp>
          <p:nvSpPr>
            <p:cNvPr id="27" name="AutoShape 59"/>
            <p:cNvSpPr>
              <a:spLocks noChangeArrowheads="1"/>
            </p:cNvSpPr>
            <p:nvPr/>
          </p:nvSpPr>
          <p:spPr bwMode="gray">
            <a:xfrm>
              <a:off x="1076" y="4983"/>
              <a:ext cx="5916" cy="295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3000">
                <a:solidFill>
                  <a:prstClr val="black"/>
                </a:solidFill>
              </a:endParaRPr>
            </a:p>
          </p:txBody>
        </p:sp>
        <p:sp>
          <p:nvSpPr>
            <p:cNvPr id="28" name="内容占位符 2"/>
            <p:cNvSpPr txBox="1"/>
            <p:nvPr/>
          </p:nvSpPr>
          <p:spPr bwMode="auto">
            <a:xfrm>
              <a:off x="1354" y="4983"/>
              <a:ext cx="5917" cy="3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457200" indent="-457200">
                <a:spcBef>
                  <a:spcPct val="20000"/>
                </a:spcBef>
                <a:buFont typeface="Wingdings" panose="05000000000000000000" pitchFamily="2" charset="2"/>
                <a:buChar char="Ø"/>
              </a:pPr>
              <a:endPara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37669" y="1503896"/>
            <a:ext cx="7721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haroni" panose="02010803020104030203" pitchFamily="2" charset="-79"/>
                <a:cs typeface="Aharoni" panose="02010803020104030203" pitchFamily="2" charset="-79"/>
              </a:rPr>
              <a:t>To describe the </a:t>
            </a:r>
            <a:r>
              <a:rPr lang="en-US" altLang="zh-CN" sz="2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surroundings</a:t>
            </a:r>
            <a:r>
              <a:rPr lang="en-US" altLang="zh-CN" sz="2200" dirty="0">
                <a:latin typeface="Aharoni" panose="02010803020104030203" pitchFamily="2" charset="-79"/>
                <a:cs typeface="Aharoni" panose="02010803020104030203" pitchFamily="2" charset="-79"/>
              </a:rPr>
              <a:t> and what people </a:t>
            </a:r>
            <a:r>
              <a:rPr lang="en-US" altLang="zh-CN" sz="2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</a:t>
            </a:r>
            <a:r>
              <a:rPr lang="en-US" altLang="zh-CN" sz="2200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n-US" altLang="zh-CN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2589" y="2335201"/>
            <a:ext cx="76922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200" dirty="0">
                <a:latin typeface="Aharoni" panose="02010803020104030203" pitchFamily="2" charset="-79"/>
                <a:cs typeface="Aharoni" panose="02010803020104030203" pitchFamily="2" charset="-79"/>
              </a:rPr>
              <a:t>To use </a:t>
            </a:r>
            <a:r>
              <a:rPr lang="en-US" altLang="zh-CN" sz="2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specific vivid </a:t>
            </a:r>
            <a:r>
              <a:rPr lang="en-US" altLang="zh-CN" sz="2200" dirty="0">
                <a:latin typeface="Aharoni" panose="02010803020104030203" pitchFamily="2" charset="-79"/>
                <a:cs typeface="Aharoni" panose="02010803020104030203" pitchFamily="2" charset="-79"/>
              </a:rPr>
              <a:t>verbs and adverbs to describe actions.</a:t>
            </a:r>
            <a:endParaRPr lang="en-US" altLang="zh-CN" sz="2200" dirty="0"/>
          </a:p>
        </p:txBody>
      </p:sp>
      <p:sp>
        <p:nvSpPr>
          <p:cNvPr id="6" name="矩形 5"/>
          <p:cNvSpPr/>
          <p:nvPr/>
        </p:nvSpPr>
        <p:spPr>
          <a:xfrm>
            <a:off x="637668" y="3284579"/>
            <a:ext cx="83666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haroni" panose="02010803020104030203" pitchFamily="2" charset="-79"/>
                <a:cs typeface="Aharoni" panose="02010803020104030203" pitchFamily="2" charset="-79"/>
              </a:rPr>
              <a:t>To include people’s </a:t>
            </a:r>
            <a:r>
              <a:rPr lang="en-US" altLang="zh-CN" sz="2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physical and mental </a:t>
            </a:r>
            <a:r>
              <a:rPr lang="en-US" altLang="zh-CN" sz="2200" dirty="0">
                <a:latin typeface="Aharoni" panose="02010803020104030203" pitchFamily="2" charset="-79"/>
                <a:cs typeface="Aharoni" panose="02010803020104030203" pitchFamily="2" charset="-79"/>
              </a:rPr>
              <a:t>response </a:t>
            </a:r>
            <a:endParaRPr lang="en-US" altLang="zh-CN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zh-CN" sz="2200" dirty="0">
                <a:latin typeface="Aharoni" panose="02010803020104030203" pitchFamily="2" charset="-79"/>
                <a:cs typeface="Aharoni" panose="02010803020104030203" pitchFamily="2" charset="-79"/>
              </a:rPr>
              <a:t>     by using </a:t>
            </a:r>
            <a:r>
              <a:rPr lang="en-US" altLang="zh-CN" sz="2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sensory</a:t>
            </a:r>
            <a:r>
              <a:rPr lang="en-US" altLang="zh-CN" sz="2200" dirty="0">
                <a:latin typeface="Aharoni" panose="02010803020104030203" pitchFamily="2" charset="-79"/>
                <a:cs typeface="Aharoni" panose="02010803020104030203" pitchFamily="2" charset="-79"/>
              </a:rPr>
              <a:t> language.</a:t>
            </a:r>
            <a:endParaRPr lang="en-US" altLang="zh-CN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4721" y="4129644"/>
            <a:ext cx="58865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haroni" panose="02010803020104030203" pitchFamily="2" charset="-79"/>
                <a:cs typeface="Aharoni" panose="02010803020104030203" pitchFamily="2" charset="-79"/>
              </a:rPr>
              <a:t>To </a:t>
            </a:r>
            <a:r>
              <a:rPr lang="en-US" altLang="zh-CN" sz="2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properly</a:t>
            </a:r>
            <a:r>
              <a:rPr lang="en-US" altLang="zh-CN" sz="2200" dirty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n-US" altLang="zh-CN" sz="2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naturally</a:t>
            </a:r>
            <a:r>
              <a:rPr lang="en-US" altLang="zh-CN" sz="2200" dirty="0">
                <a:latin typeface="Aharoni" panose="02010803020104030203" pitchFamily="2" charset="-79"/>
                <a:cs typeface="Aharoni" panose="02010803020104030203" pitchFamily="2" charset="-79"/>
              </a:rPr>
              <a:t> use </a:t>
            </a:r>
            <a:r>
              <a:rPr lang="en-US" altLang="zh-CN" sz="2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dialogues</a:t>
            </a:r>
            <a:r>
              <a:rPr lang="en-US" altLang="zh-CN" sz="2200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n-US" altLang="zh-CN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7038" y="4778351"/>
            <a:ext cx="59076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haroni" panose="02010803020104030203" pitchFamily="2" charset="-79"/>
                <a:cs typeface="Aharoni" panose="02010803020104030203" pitchFamily="2" charset="-79"/>
              </a:rPr>
              <a:t>To include</a:t>
            </a:r>
            <a:r>
              <a:rPr lang="en-US" altLang="zh-CN" sz="22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mental activities</a:t>
            </a:r>
            <a:r>
              <a:rPr lang="en-US" altLang="zh-CN" sz="2200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n-US" altLang="zh-CN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Aharoni" panose="02010803020104030203" pitchFamily="2" charset="-79"/>
                <a:cs typeface="Aharoni" panose="02010803020104030203" pitchFamily="2" charset="-79"/>
              </a:rPr>
              <a:t>---</a:t>
            </a:r>
            <a:endParaRPr lang="en-US" altLang="zh-CN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" grpId="0"/>
      <p:bldP spid="5" grpId="0"/>
      <p:bldP spid="6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1"/>
          <p:cNvSpPr/>
          <p:nvPr/>
        </p:nvSpPr>
        <p:spPr>
          <a:xfrm>
            <a:off x="271939" y="1053941"/>
            <a:ext cx="2387918" cy="4700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自然环境描写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03220" y="1093470"/>
            <a:ext cx="2785586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</a:rPr>
              <a:t>描写波涛汹涌</a:t>
            </a:r>
            <a:endParaRPr lang="zh-CN" altLang="en-US" sz="21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0526" y="1679734"/>
            <a:ext cx="8154353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lang="en-US" altLang="zh-CN" sz="2400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coastline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was </a:t>
            </a:r>
            <a:r>
              <a:rPr lang="en-US" altLang="zh-CN" sz="2400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hidden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behind the _________ waves 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(汹涌澎湃的浪涛)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almost no one to be seen. 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42585" y="1679734"/>
            <a:ext cx="1351598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roaring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94824" y="2486978"/>
            <a:ext cx="8154829" cy="8229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2. As I floated on, ______________ </a:t>
            </a:r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</a:rPr>
              <a:t>(一个巨浪)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_________</a:t>
            </a:r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</a:rPr>
              <a:t>(呼啸而来)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and approached us.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03220" y="2486978"/>
            <a:ext cx="1774031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huge wave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1746" y="2486978"/>
            <a:ext cx="121539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whistled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4824" y="3294221"/>
            <a:ext cx="8155305" cy="8229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3. The big wind ____________________</a:t>
            </a:r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</a:rPr>
              <a:t>(在耳边咆哮)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, and we </a:t>
            </a: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were pushed away from the shore farther and farther.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53640" y="3294221"/>
            <a:ext cx="303530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roared through our ears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4824" y="4101465"/>
            <a:ext cx="8155305" cy="777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All my senses told me that a big wave ________________.</a:t>
            </a:r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</a:rPr>
              <a:t>(即</a:t>
            </a:r>
            <a:endParaRPr lang="zh-CN" altLang="en-US" sz="21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0"/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</a:rPr>
              <a:t>   将来临)</a:t>
            </a:r>
            <a:endParaRPr lang="zh-CN" altLang="en-US" sz="21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83079" y="4101465"/>
            <a:ext cx="2459355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was about to come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4824" y="4677728"/>
            <a:ext cx="8483918" cy="8229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5. A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</a:t>
            </a:r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</a:rPr>
              <a:t>(看似猛烈的)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wave was ________________.</a:t>
            </a:r>
            <a:endParaRPr 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</a:rPr>
              <a:t>(靠近我们)</a:t>
            </a:r>
            <a:endParaRPr lang="zh-CN" altLang="en-US" sz="21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3938" y="4677728"/>
            <a:ext cx="2315845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powerful-looking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13133" y="4677728"/>
            <a:ext cx="248539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coming towards us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4824" y="5348764"/>
            <a:ext cx="8483918" cy="777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6. T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he fierce waves _________________________</a:t>
            </a:r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</a:rPr>
              <a:t>(没有消退的迹象)</a:t>
            </a:r>
            <a:r>
              <a:rPr lang="en-US" altLang="zh-CN" sz="2100" b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en-US" altLang="zh-CN" sz="21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06554" y="5348764"/>
            <a:ext cx="3933825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showed no sign of dying down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00526" y="1679734"/>
            <a:ext cx="8154353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7. The sea was</a:t>
            </a:r>
            <a:r>
              <a:rPr lang="en-US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_________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(汹涌的；风浪大的)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that day and it 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was difficult to ________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(控制)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bodyboard.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37936" y="1679734"/>
            <a:ext cx="97599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rough </a:t>
            </a:r>
            <a:endParaRPr lang="en-US" altLang="zh-CN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37936" y="2049304"/>
            <a:ext cx="101219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handle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矩形: 圆角 1"/>
          <p:cNvSpPr/>
          <p:nvPr/>
        </p:nvSpPr>
        <p:spPr>
          <a:xfrm>
            <a:off x="271939" y="1053941"/>
            <a:ext cx="2387918" cy="4700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自然环境描写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03220" y="1093470"/>
            <a:ext cx="2785586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</a:rPr>
              <a:t>描写波涛汹涌</a:t>
            </a:r>
            <a:endParaRPr lang="zh-CN" altLang="en-US" sz="21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: 圆角 1"/>
          <p:cNvSpPr/>
          <p:nvPr/>
        </p:nvSpPr>
        <p:spPr>
          <a:xfrm>
            <a:off x="271939" y="1053941"/>
            <a:ext cx="2387918" cy="4700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人文环境描写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03220" y="1093470"/>
            <a:ext cx="2785586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</a:rPr>
              <a:t>描写声音传来</a:t>
            </a:r>
            <a:endParaRPr lang="zh-CN" altLang="en-US" sz="21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305" y="3210401"/>
            <a:ext cx="899969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 At that moment, a </a:t>
            </a:r>
            <a:r>
              <a:rPr lang="en-US" altLang="zh-CN" sz="2400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shrill whistle</a:t>
            </a:r>
            <a:r>
              <a:rPr lang="zh-CN" altLang="en-US" sz="2100">
                <a:solidFill>
                  <a:srgbClr val="1D41D5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</a:t>
            </a:r>
            <a:r>
              <a:rPr lang="zh-CN" altLang="en-US" sz="2100">
                <a:solidFill>
                  <a:srgbClr val="1D41D5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汽</a:t>
            </a:r>
            <a:r>
              <a:rPr lang="zh-CN" altLang="en-US" sz="2100">
                <a:solidFill>
                  <a:srgbClr val="1D41D5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笛声)</a:t>
            </a:r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_________________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划破天空</a:t>
            </a:r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).</a:t>
            </a:r>
            <a:endParaRPr lang="en-US" altLang="zh-CN" sz="21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1939" y="1660208"/>
            <a:ext cx="760095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A </a:t>
            </a:r>
            <a:r>
              <a:rPr lang="en-US" altLang="zh-CN" sz="2400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distant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sound _________________________.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(传入耳朵)</a:t>
            </a:r>
            <a:endParaRPr lang="zh-CN" altLang="en-US" sz="100"/>
          </a:p>
        </p:txBody>
      </p:sp>
      <p:sp>
        <p:nvSpPr>
          <p:cNvPr id="7" name="文本框 6"/>
          <p:cNvSpPr txBox="1"/>
          <p:nvPr/>
        </p:nvSpPr>
        <p:spPr>
          <a:xfrm>
            <a:off x="3093244" y="1660208"/>
            <a:ext cx="225425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reached our ears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305" y="2097881"/>
            <a:ext cx="842772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2. A soft,</a:t>
            </a:r>
            <a:r>
              <a:rPr lang="en-US" altLang="zh-CN" sz="2400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reedy</a:t>
            </a:r>
            <a:r>
              <a:rPr lang="en-US" altLang="zh-CN" sz="2100">
                <a:solidFill>
                  <a:srgbClr val="1D41D5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(</a:t>
            </a:r>
            <a:r>
              <a:rPr lang="zh-CN" altLang="en-US" sz="2100">
                <a:solidFill>
                  <a:srgbClr val="1D41D5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似笛声的</a:t>
            </a:r>
            <a:r>
              <a:rPr lang="en-US" altLang="zh-CN" sz="2100">
                <a:solidFill>
                  <a:srgbClr val="1D41D5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)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sound ___________________________.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(漂浮在海上)</a:t>
            </a:r>
            <a:endParaRPr lang="zh-CN" altLang="en-US" sz="21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8151" y="2097881"/>
            <a:ext cx="277558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floated across the sea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4305" y="2715578"/>
            <a:ext cx="885190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The sound of the boat _______________________.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(在我们耳内回响)</a:t>
            </a:r>
            <a:endParaRPr lang="zh-CN" altLang="en-US" sz="21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77565" y="2772728"/>
            <a:ext cx="277558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echoed in our ears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19249" y="3108008"/>
            <a:ext cx="327914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ripped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/pierce into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air</a:t>
            </a:r>
            <a:endParaRPr lang="en-US" altLang="zh-CN" sz="21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9069" y="3648075"/>
            <a:ext cx="8984933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5. When we were at a loss of what to do, there were </a:t>
            </a:r>
            <a:r>
              <a:rPr lang="en-US" altLang="zh-CN" sz="2400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rasping </a:t>
            </a:r>
            <a:r>
              <a:rPr lang="zh-CN" altLang="en-US" sz="2100">
                <a:solidFill>
                  <a:srgbClr val="1D41D5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(刺耳的) </a:t>
            </a:r>
            <a:endParaRPr lang="zh-CN" altLang="en-US" sz="2100">
              <a:solidFill>
                <a:srgbClr val="1D41D5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1D41D5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</a:t>
            </a:r>
            <a:r>
              <a:rPr lang="en-US" altLang="zh-CN" sz="2400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shouts</a:t>
            </a:r>
            <a:r>
              <a:rPr lang="zh-CN" altLang="en-US" sz="2100">
                <a:solidFill>
                  <a:srgbClr val="1D41D5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(喊叫声) </a:t>
            </a:r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____________________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从远处升起</a:t>
            </a:r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).</a:t>
            </a:r>
            <a:endParaRPr lang="en-US" altLang="zh-CN" sz="21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99335" y="4017645"/>
            <a:ext cx="4091464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rising from the distance 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1939" y="4977289"/>
            <a:ext cx="898493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6. A ship's  </a:t>
            </a:r>
            <a:r>
              <a:rPr lang="zh-CN" altLang="en-US" sz="2100">
                <a:solidFill>
                  <a:srgbClr val="1D41D5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____________________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喇叭声响起</a:t>
            </a:r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).</a:t>
            </a:r>
            <a:endParaRPr lang="en-US" altLang="zh-CN" sz="21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79746" y="4882991"/>
            <a:ext cx="4091464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horn sounded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  <p:bldP spid="14" grpId="0"/>
      <p:bldP spid="14" grpId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: 圆角 1"/>
          <p:cNvSpPr/>
          <p:nvPr/>
        </p:nvSpPr>
        <p:spPr>
          <a:xfrm>
            <a:off x="271939" y="1053941"/>
            <a:ext cx="2000250" cy="43148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人物描写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33161" y="1093946"/>
            <a:ext cx="2785586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</a:rPr>
              <a:t>描写疲倦</a:t>
            </a:r>
            <a:endParaRPr lang="zh-CN" altLang="en-US" sz="21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71939" y="4753451"/>
            <a:ext cx="8265319" cy="777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b="0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Casting a look at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Tom, I could tell he was also ____________</a:t>
            </a:r>
            <a:endParaRPr 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en-US" altLang="zh-CN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_________________</a:t>
            </a:r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(明显地精 疲力尽了)</a:t>
            </a:r>
            <a:r>
              <a:rPr lang="en-US" altLang="zh-CN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.</a:t>
            </a:r>
            <a:endParaRPr lang="en-US" altLang="zh-CN" sz="2100" b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939" y="1660208"/>
            <a:ext cx="872490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</a:t>
            </a:r>
            <a:r>
              <a:rPr lang="en-US" sz="2400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Drown in the sea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I______________ 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(失去了平衡)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but seized  the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bodyboard </a:t>
            </a:r>
            <a:r>
              <a:rPr lang="en-US" sz="2400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tightly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93244" y="1660208"/>
            <a:ext cx="209550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lost my balance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1939" y="2385060"/>
            <a:ext cx="8606314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Time passing us, tiredness _______________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(包围了)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 with my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feet __________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 (僵硬/麻木)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</a:t>
            </a:r>
            <a:r>
              <a:rPr lang="en-US" sz="2400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shivering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91426" y="2171700"/>
            <a:ext cx="294132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engulfed/overwhelmed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10628" y="2754630"/>
            <a:ext cx="140144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stiff/numb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1454" y="3192304"/>
            <a:ext cx="8406289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3. ___________________ 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(尽管很累)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we didn’t stop. Gritting out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teeth, we kept swimming.</a:t>
            </a:r>
            <a:r>
              <a:rPr lang="en-US" sz="9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</a:t>
            </a:r>
            <a:endParaRPr lang="zh-CN" altLang="en-US" sz="100"/>
          </a:p>
        </p:txBody>
      </p:sp>
      <p:sp>
        <p:nvSpPr>
          <p:cNvPr id="10" name="文本框 9"/>
          <p:cNvSpPr txBox="1"/>
          <p:nvPr/>
        </p:nvSpPr>
        <p:spPr>
          <a:xfrm>
            <a:off x="645319" y="3192304"/>
            <a:ext cx="28714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Exhausted as we were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3846" y="3946208"/>
            <a:ext cx="8386286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</a:t>
            </a:r>
            <a:r>
              <a:rPr lang="en-US" sz="2400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After what seemed a century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I felt _________________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 (非常累) </a:t>
            </a:r>
            <a:endParaRPr lang="zh-CN" altLang="en-US" sz="21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  <a:sym typeface="+mn-ea"/>
            </a:endParaRPr>
          </a:p>
          <a:p>
            <a:pPr algn="l"/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  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swimming hard to </a:t>
            </a:r>
            <a:r>
              <a:rPr lang="en-US" sz="2400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keep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myself </a:t>
            </a:r>
            <a:r>
              <a:rPr lang="en-US" sz="2400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afloat</a:t>
            </a:r>
            <a:r>
              <a:rPr lang="en-US" sz="2100">
                <a:solidFill>
                  <a:srgbClr val="1D41D5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(</a:t>
            </a:r>
            <a:r>
              <a:rPr lang="zh-CN" altLang="en-US" sz="2100">
                <a:solidFill>
                  <a:srgbClr val="1D41D5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漂浮着的</a:t>
            </a:r>
            <a:r>
              <a:rPr lang="en-US" sz="2100">
                <a:solidFill>
                  <a:srgbClr val="1D41D5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27759" y="3505200"/>
            <a:ext cx="2526665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</a:t>
            </a:r>
            <a:r>
              <a:rPr lang="en-US" sz="2400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/fəˈtiːgd/</a:t>
            </a:r>
            <a:endParaRPr lang="en-US" sz="2400" i="1">
              <a:solidFill>
                <a:srgbClr val="1D41D5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extremely fatigued 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8236" y="4753451"/>
            <a:ext cx="197739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                                                                                                                    </a:t>
            </a:r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apparently 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worn-out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459831" y="1093946"/>
            <a:ext cx="2785586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</a:rPr>
              <a:t>描写害怕</a:t>
            </a:r>
            <a:endParaRPr lang="zh-CN" altLang="en-US" sz="21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18599" y="1669733"/>
            <a:ext cx="8154829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1. I took a deep breath and_____________ </a:t>
            </a:r>
            <a:r>
              <a:rPr lang="en-US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</a:t>
            </a:r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害怕地咽了口吐沫</a:t>
            </a:r>
            <a:r>
              <a:rPr lang="en-US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)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8599" y="2107406"/>
            <a:ext cx="8824436" cy="8229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2. Watching the shore in the distance, I felt _________ </a:t>
            </a:r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(无力的) </a:t>
            </a:r>
            <a:endParaRPr lang="zh-CN" altLang="en-US" sz="2100" b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indent="0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0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if we were broken tiny boats at the mercy of strong wave</a:t>
            </a:r>
            <a:r>
              <a:rPr lang="en-US" sz="2400" b="0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(simile)</a:t>
            </a:r>
            <a:endParaRPr lang="en-US" sz="2400" b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39490" y="1669733"/>
            <a:ext cx="21101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swallowed hard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88806" y="2107406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powerless</a:t>
            </a:r>
            <a:endParaRPr lang="zh-CN" altLang="en-US" sz="2100" b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0020" y="2914650"/>
            <a:ext cx="8824436" cy="1508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0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Exhausted and cold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, the thought that we might die here flashed </a:t>
            </a:r>
            <a:endParaRPr 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across my mind, which made me_____________________________</a:t>
            </a:r>
            <a:endParaRPr 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</a:t>
            </a:r>
            <a:r>
              <a:rPr lang="en-US" altLang="zh-CN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_______________________</a:t>
            </a:r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(难以控制地发抖)</a:t>
            </a:r>
            <a:r>
              <a:rPr lang="en-US" altLang="zh-CN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.</a:t>
            </a:r>
            <a:endParaRPr lang="en-US" altLang="zh-CN" sz="2100" b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5801" y="3237548"/>
            <a:ext cx="7752398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quiver with an uncontrollable terror/horror/fright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8599" y="4044791"/>
            <a:ext cx="8551069" cy="8229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4. Looking at the </a:t>
            </a:r>
            <a:r>
              <a:rPr lang="en-US" sz="2400" b="0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vast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sea, I felt a sense of fear ________________ </a:t>
            </a:r>
            <a:endParaRPr 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______________.</a:t>
            </a:r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(在身体涌动)</a:t>
            </a:r>
            <a:endParaRPr lang="zh-CN" altLang="en-US" sz="21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1495" y="4044791"/>
            <a:ext cx="8346758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/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</a:t>
            </a:r>
            <a:r>
              <a:rPr lang="en-US" sz="2400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surging through my 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whole body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8599" y="4852035"/>
            <a:ext cx="8455819" cy="8229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5.  As time ticked by, fear ___________________</a:t>
            </a:r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(爬上我心头) </a:t>
            </a:r>
            <a:endParaRPr lang="zh-CN" altLang="en-US" sz="2100" b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indent="0"/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and I could hardly tell how long I could _________</a:t>
            </a:r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(前行).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775710" y="4568666"/>
            <a:ext cx="3115628" cy="740569"/>
            <a:chOff x="7928" y="7793"/>
            <a:chExt cx="6542" cy="1555"/>
          </a:xfrm>
        </p:grpSpPr>
        <p:sp>
          <p:nvSpPr>
            <p:cNvPr id="12" name="文本框 11"/>
            <p:cNvSpPr txBox="1"/>
            <p:nvPr/>
          </p:nvSpPr>
          <p:spPr>
            <a:xfrm>
              <a:off x="7928" y="8388"/>
              <a:ext cx="6542" cy="9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342900" indent="-342900"/>
              <a:r>
                <a:rPr lang="en-US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crept upon my heart</a:t>
              </a:r>
              <a:endPara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44" y="7793"/>
              <a:ext cx="2356" cy="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sz="2400">
                  <a:solidFill>
                    <a:srgbClr val="1D41D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(creep)</a:t>
              </a:r>
              <a:endParaRPr lang="en-US" altLang="en-US" sz="240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534978" y="5289709"/>
            <a:ext cx="141033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plough on</a:t>
            </a:r>
            <a:endParaRPr lang="en-US" sz="2100" b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6" name="矩形: 圆角 1"/>
          <p:cNvSpPr/>
          <p:nvPr/>
        </p:nvSpPr>
        <p:spPr>
          <a:xfrm>
            <a:off x="271939" y="1053941"/>
            <a:ext cx="2000250" cy="43148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人物描写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: 圆角 1"/>
          <p:cNvSpPr/>
          <p:nvPr/>
        </p:nvSpPr>
        <p:spPr>
          <a:xfrm>
            <a:off x="271939" y="1053941"/>
            <a:ext cx="2000250" cy="43148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人物描写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1939" y="1666875"/>
            <a:ext cx="8455819" cy="777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6.  The thought of hopelessness _________________________</a:t>
            </a:r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(让</a:t>
            </a:r>
            <a:endParaRPr lang="zh-CN" altLang="en-US" sz="2100" b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indent="0"/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我后脊背发凉)</a:t>
            </a:r>
            <a:r>
              <a:rPr lang="en-US" altLang="zh-CN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.</a:t>
            </a:r>
            <a:endParaRPr lang="en-US" altLang="zh-CN" sz="2100" b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59831" y="1053941"/>
            <a:ext cx="2785586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</a:rPr>
              <a:t>描写害怕</a:t>
            </a:r>
            <a:endParaRPr lang="zh-CN" altLang="en-US" sz="21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32910" y="1666875"/>
            <a:ext cx="350139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sent shivers down my spine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939" y="2427923"/>
            <a:ext cx="8455819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7.  I was _________________________</a:t>
            </a:r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(被恐惧感淹没)</a:t>
            </a:r>
            <a:r>
              <a:rPr lang="en-US" altLang="zh-CN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.</a:t>
            </a:r>
            <a:endParaRPr lang="en-US" altLang="zh-CN" sz="2100" b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7331" y="2427923"/>
            <a:ext cx="385381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flooded with a sense of horror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3853" y="2865596"/>
            <a:ext cx="8455819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8. Seeing this, I felt my fear ________________</a:t>
            </a:r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(剧增)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inside.</a:t>
            </a:r>
            <a:endParaRPr 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0500" y="2865596"/>
            <a:ext cx="254698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growing/increasing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3853" y="3303270"/>
            <a:ext cx="8455819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9. I felt ________________</a:t>
            </a:r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(一阵焦虑)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_________________</a:t>
            </a:r>
            <a:r>
              <a:rPr lang="zh-CN" altLang="en-US" sz="2100" b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(袭来)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15891" y="3303270"/>
            <a:ext cx="230632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wave of anxiety</a:t>
            </a:r>
            <a:endParaRPr lang="en-US" altLang="zh-CN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39214" y="3303270"/>
            <a:ext cx="2595245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swept over my body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240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sweep</a:t>
            </a:r>
            <a:endParaRPr lang="en-US" sz="2400">
              <a:solidFill>
                <a:srgbClr val="1D41D5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占位符 16386"/>
          <p:cNvSpPr>
            <a:spLocks noGrp="1"/>
          </p:cNvSpPr>
          <p:nvPr>
            <p:ph idx="1"/>
          </p:nvPr>
        </p:nvSpPr>
        <p:spPr>
          <a:xfrm>
            <a:off x="44291" y="-13017"/>
            <a:ext cx="9114949" cy="3801904"/>
          </a:xfrm>
        </p:spPr>
        <p:txBody>
          <a:bodyPr anchor="t">
            <a:noAutofit/>
          </a:bodyPr>
          <a:p>
            <a:pPr marL="609600" indent="-609600">
              <a:buNone/>
            </a:pPr>
            <a:r>
              <a:rPr lang="en-US" altLang="zh-CN" sz="2800" err="1">
                <a:latin typeface="Times New Roman" panose="02020603050405020304" pitchFamily="18" charset="0"/>
                <a:sym typeface="+mn-ea"/>
              </a:rPr>
              <a:t>1.Karie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的在等待老师批卷的紧张心情</a:t>
            </a:r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800" dirty="0">
              <a:latin typeface="Times New Roman" panose="02020603050405020304" pitchFamily="18" charset="0"/>
              <a:sym typeface="+mn-ea"/>
            </a:endParaRPr>
          </a:p>
          <a:p>
            <a:pPr marL="609600" indent="-609600"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With her fingers crossed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, </a:t>
            </a:r>
            <a:r>
              <a:rPr lang="en-US" altLang="zh-CN" sz="2800" err="1">
                <a:latin typeface="Times New Roman" panose="02020603050405020304" pitchFamily="18" charset="0"/>
              </a:rPr>
              <a:t>Karie</a:t>
            </a:r>
            <a:r>
              <a:rPr lang="en-US" altLang="zh-CN" sz="2800">
                <a:latin typeface="Times New Roman" panose="02020603050405020304" pitchFamily="18" charset="0"/>
              </a:rPr>
              <a:t> sat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restlessly</a:t>
            </a:r>
            <a:r>
              <a:rPr lang="en-US" altLang="zh-CN" sz="2800">
                <a:latin typeface="Times New Roman" panose="02020603050405020304" pitchFamily="18" charset="0"/>
              </a:rPr>
              <a:t> in her seat.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Her finger crossing</a:t>
            </a:r>
            <a:r>
              <a:rPr lang="en-US" altLang="zh-CN" sz="2800">
                <a:latin typeface="Times New Roman" panose="02020603050405020304" pitchFamily="18" charset="0"/>
              </a:rPr>
              <a:t>,  </a:t>
            </a:r>
            <a:r>
              <a:rPr lang="en-US" altLang="zh-CN" sz="2800" err="1">
                <a:latin typeface="Times New Roman" panose="02020603050405020304" pitchFamily="18" charset="0"/>
                <a:sym typeface="+mn-ea"/>
              </a:rPr>
              <a:t>Karie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sat restlessly in her seat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2.</a:t>
            </a:r>
            <a:r>
              <a:rPr lang="en-US" altLang="zh-CN" sz="2800" err="1">
                <a:latin typeface="Times New Roman" panose="02020603050405020304" pitchFamily="18" charset="0"/>
                <a:sym typeface="+mn-ea"/>
              </a:rPr>
              <a:t>Karie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回家时的激动心情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Mom asked as </a:t>
            </a:r>
            <a:r>
              <a:rPr lang="en-US" altLang="zh-CN" sz="2800" err="1">
                <a:latin typeface="Times New Roman" panose="02020603050405020304" pitchFamily="18" charset="0"/>
              </a:rPr>
              <a:t>Karie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burst through</a:t>
            </a:r>
            <a:r>
              <a:rPr lang="en-US" altLang="zh-CN" sz="2800">
                <a:latin typeface="Times New Roman" panose="02020603050405020304" pitchFamily="18" charset="0"/>
              </a:rPr>
              <a:t> the front door. </a:t>
            </a:r>
            <a:r>
              <a:rPr lang="en-US" altLang="zh-CN" sz="2800" err="1">
                <a:latin typeface="Times New Roman" panose="02020603050405020304" pitchFamily="18" charset="0"/>
              </a:rPr>
              <a:t>Karie</a:t>
            </a:r>
            <a:r>
              <a:rPr lang="en-US" altLang="zh-CN" sz="2800">
                <a:latin typeface="Times New Roman" panose="02020603050405020304" pitchFamily="18" charset="0"/>
              </a:rPr>
              <a:t> didn’t answer. 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As if by magic, she took out</a:t>
            </a:r>
            <a:r>
              <a:rPr lang="en-US" altLang="zh-CN" sz="2800">
                <a:latin typeface="Times New Roman" panose="02020603050405020304" pitchFamily="18" charset="0"/>
              </a:rPr>
              <a:t> her spelling test paper and prize and showed them to her mother.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3.</a:t>
            </a:r>
            <a:r>
              <a:rPr lang="en-US" altLang="zh-CN" sz="2800" err="1">
                <a:latin typeface="Times New Roman" panose="02020603050405020304" pitchFamily="18" charset="0"/>
                <a:sym typeface="+mn-ea"/>
              </a:rPr>
              <a:t>Karie</a:t>
            </a:r>
            <a:r>
              <a:rPr lang="zh-CN" altLang="zh-CN" sz="2800" err="1">
                <a:latin typeface="Times New Roman" panose="02020603050405020304" pitchFamily="18" charset="0"/>
                <a:sym typeface="+mn-ea"/>
              </a:rPr>
              <a:t>发现拼写错误时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吃惊的心情</a:t>
            </a:r>
            <a:endParaRPr lang="zh-CN" altLang="en-US" sz="2800" dirty="0">
              <a:latin typeface="Times New Roman" panose="02020603050405020304" pitchFamily="18" charset="0"/>
              <a:sym typeface="+mn-ea"/>
            </a:endParaRPr>
          </a:p>
          <a:p>
            <a:pPr marL="609600" indent="-609600">
              <a:buNone/>
            </a:pP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Her hands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stopped in the mid air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latin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4</a:t>
            </a:r>
            <a:r>
              <a:rPr lang="en-US" altLang="zh-CN" sz="2800" err="1">
                <a:latin typeface="Times New Roman" panose="02020603050405020304" pitchFamily="18" charset="0"/>
                <a:sym typeface="+mn-ea"/>
              </a:rPr>
              <a:t>Karie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复杂不安的心情</a:t>
            </a:r>
            <a:endParaRPr lang="en-US" altLang="zh-CN" sz="2800">
              <a:latin typeface="Times New Roman" panose="02020603050405020304" pitchFamily="18" charset="0"/>
              <a:sym typeface="+mn-ea"/>
            </a:endParaRPr>
          </a:p>
          <a:p>
            <a:pPr>
              <a:buNone/>
            </a:pPr>
            <a:r>
              <a:rPr lang="en-US" altLang="zh-CN" sz="2800" err="1">
                <a:latin typeface="Times New Roman" panose="02020603050405020304" pitchFamily="18" charset="0"/>
                <a:sym typeface="+mn-ea"/>
              </a:rPr>
              <a:t>Karie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stuffed/squeezed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the test paper into her backpack and explained she was just too excited.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03220" y="1093470"/>
            <a:ext cx="2785586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</a:rPr>
              <a:t>描写挣扎努力</a:t>
            </a:r>
            <a:endParaRPr lang="zh-CN" altLang="en-US" sz="21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939" y="1674495"/>
            <a:ext cx="828389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 Tom looked ____________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(若有所思)</a:t>
            </a:r>
            <a:endParaRPr lang="zh-CN" altLang="en-US" sz="21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448151" y="1093470"/>
            <a:ext cx="2000250" cy="43148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人物描写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67903" y="1674495"/>
            <a:ext cx="145224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thoughtful</a:t>
            </a:r>
            <a:endParaRPr lang="zh-CN" altLang="en-US" sz="21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1939" y="2112169"/>
            <a:ext cx="8695373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“We need to think out a way!” I </a:t>
            </a:r>
            <a:r>
              <a:rPr lang="en-US" sz="2400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muttered </a:t>
            </a:r>
            <a:r>
              <a:rPr lang="en-US" sz="2100">
                <a:solidFill>
                  <a:srgbClr val="1D41D5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</a:t>
            </a:r>
            <a:r>
              <a:rPr lang="zh-CN" altLang="en-US" sz="2100">
                <a:solidFill>
                  <a:srgbClr val="1D41D5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喃喃自语</a:t>
            </a:r>
            <a:r>
              <a:rPr lang="en-US" sz="2100">
                <a:solidFill>
                  <a:srgbClr val="1D41D5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___________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_________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(绞尽脑汁)</a:t>
            </a:r>
            <a:endParaRPr lang="zh-CN" altLang="en-US" sz="21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2945" y="2112169"/>
            <a:ext cx="821690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scratching  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head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1939" y="2919413"/>
            <a:ext cx="828389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...,We swam  ____________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(全力以赴地)</a:t>
            </a:r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.</a:t>
            </a:r>
            <a:endParaRPr lang="en-US" altLang="zh-CN" sz="21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67903" y="2919413"/>
            <a:ext cx="185801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tooth and nail</a:t>
            </a:r>
            <a:endParaRPr lang="en-US" sz="21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1939" y="3357086"/>
            <a:ext cx="8602504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 We __________________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(不遗余力地)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swim towards the shore.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99674" y="3357086"/>
            <a:ext cx="241998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spared no effort to</a:t>
            </a:r>
            <a:endParaRPr lang="en-US" sz="21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8135" y="3794760"/>
            <a:ext cx="8602504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5. We _________________________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(互换了坚定的神情) </a:t>
            </a:r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,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</a:t>
            </a:r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</a:t>
            </a:r>
            <a:endParaRPr lang="en-US" altLang="zh-CN" sz="21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</a:t>
            </a:r>
            <a:r>
              <a:rPr lang="en-US" sz="240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ploughed on </a:t>
            </a:r>
            <a:r>
              <a:rPr lang="en-US" sz="2400">
                <a:solidFill>
                  <a:srgbClr val="1D41D5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</a:t>
            </a:r>
            <a:r>
              <a:rPr lang="zh-CN" altLang="en-US" sz="2400">
                <a:solidFill>
                  <a:srgbClr val="1D41D5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继续前行</a:t>
            </a:r>
            <a:r>
              <a:rPr lang="en-US" sz="2400">
                <a:solidFill>
                  <a:srgbClr val="1D41D5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)</a:t>
            </a:r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(难以置信的速度)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99674" y="3794760"/>
            <a:ext cx="376174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exchanged a determined look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73780" y="4232434"/>
            <a:ext cx="283083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 an incredible speed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  <p:bldP spid="10" grpId="0"/>
      <p:bldP spid="12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: 圆角 1"/>
          <p:cNvSpPr/>
          <p:nvPr/>
        </p:nvSpPr>
        <p:spPr>
          <a:xfrm>
            <a:off x="271939" y="1053941"/>
            <a:ext cx="1659731" cy="4700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人物描写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26456" y="1053941"/>
            <a:ext cx="2785586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</a:rPr>
              <a:t>描写如释重负</a:t>
            </a:r>
            <a:endParaRPr lang="zh-CN" altLang="en-US" sz="21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939" y="1697831"/>
            <a:ext cx="87763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Ensuring their safety, I __________________ .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(感到一阵胜利的喜悦</a:t>
            </a:r>
            <a:r>
              <a:rPr lang="en-US" altLang="zh-CN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)</a:t>
            </a:r>
            <a:endParaRPr lang="en-US" altLang="zh-CN" sz="21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09950" y="1697831"/>
            <a:ext cx="28968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felt a surge of triumph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1939" y="2135505"/>
            <a:ext cx="8402955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2. Hearing the </a:t>
            </a:r>
            <a:r>
              <a:rPr lang="en-US" sz="2400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comforting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news, I __________________________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_________________.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(情难自抑)</a:t>
            </a:r>
            <a:endParaRPr lang="zh-CN" altLang="en-US" sz="100"/>
          </a:p>
        </p:txBody>
      </p:sp>
      <p:sp>
        <p:nvSpPr>
          <p:cNvPr id="7" name="文本框 6"/>
          <p:cNvSpPr txBox="1"/>
          <p:nvPr/>
        </p:nvSpPr>
        <p:spPr>
          <a:xfrm>
            <a:off x="672941" y="2135505"/>
            <a:ext cx="8177689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 couldn't help restraining my 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excitement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939" y="2884170"/>
            <a:ext cx="733933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_______________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(听到...很高兴)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hear the good news.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6259" y="2884170"/>
            <a:ext cx="2863691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thrilled us 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1939" y="3321844"/>
            <a:ext cx="8357235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On hearing the good news, Tom and I _________________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(如释重负地叹了口气)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400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grinning merrily at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each other.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77326" y="3321844"/>
            <a:ext cx="2707005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sighed in great relief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939" y="4129088"/>
            <a:ext cx="8357235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 ____________ 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(如释重负地微笑)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I _________________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(感到一阵自豪)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1005" y="4129088"/>
            <a:ext cx="2134235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Smiling in relief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12043" y="4129088"/>
            <a:ext cx="245110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felt a rush of pride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5744" y="4830604"/>
            <a:ext cx="8429625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 _____________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 (狂喜)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 see a boat coming to our rescue, Tom and I ____________________ .</a:t>
            </a:r>
            <a:r>
              <a:rPr lang="zh-CN" altLang="en-US" sz="210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(如释重负地松了口气)</a:t>
            </a:r>
            <a:endParaRPr lang="zh-CN" altLang="en-US" sz="210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941" y="4830604"/>
            <a:ext cx="1452245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Overjoyed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26820" y="5200174"/>
            <a:ext cx="3088005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breathed a sigh of relief</a:t>
            </a:r>
            <a:endParaRPr 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2" grpId="0"/>
      <p:bldP spid="14" grpId="0"/>
      <p:bldP spid="15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81000" y="284480"/>
            <a:ext cx="743204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3000" b="1" dirty="0">
                <a:solidFill>
                  <a:srgbClr val="FFFF00"/>
                </a:solidFill>
                <a:latin typeface="Arial Black" panose="020B0A04020102020204" pitchFamily="34" charset="0"/>
                <a:ea typeface="新宋体" panose="02010609030101010101" pitchFamily="49" charset="-122"/>
                <a:cs typeface="Arial" panose="020B0604020202020204" pitchFamily="34" charset="0"/>
                <a:sym typeface="+mn-ea"/>
              </a:rPr>
              <a:t>Outside</a:t>
            </a:r>
            <a:r>
              <a:rPr lang="en-US" altLang="zh-CN" sz="3000" b="1" dirty="0">
                <a:solidFill>
                  <a:prstClr val="white"/>
                </a:solidFill>
                <a:latin typeface="Arial Black" panose="020B0A04020102020204" pitchFamily="34" charset="0"/>
                <a:ea typeface="新宋体" panose="02010609030101010101" pitchFamily="49" charset="-122"/>
                <a:cs typeface="Arial" panose="020B0604020202020204" pitchFamily="34" charset="0"/>
                <a:sym typeface="+mn-ea"/>
              </a:rPr>
              <a:t> the House </a:t>
            </a:r>
            <a:r>
              <a:rPr lang="en-US" altLang="zh-CN" sz="3000" b="1" dirty="0">
                <a:solidFill>
                  <a:prstClr val="whit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(Para 1-2)</a:t>
            </a:r>
            <a:endParaRPr lang="en-US" altLang="zh-CN" sz="3000" b="1" dirty="0">
              <a:solidFill>
                <a:prstClr val="white"/>
              </a:solidFill>
              <a:latin typeface="Arial Black" panose="020B0A04020102020204" pitchFamily="34" charset="0"/>
              <a:ea typeface="新宋体" panose="0201060903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7857" y="5408014"/>
            <a:ext cx="8623300" cy="1183955"/>
            <a:chOff x="1076" y="4983"/>
            <a:chExt cx="6195" cy="3100"/>
          </a:xfrm>
        </p:grpSpPr>
        <p:sp>
          <p:nvSpPr>
            <p:cNvPr id="8" name="AutoShape 59"/>
            <p:cNvSpPr>
              <a:spLocks noChangeArrowheads="1"/>
            </p:cNvSpPr>
            <p:nvPr/>
          </p:nvSpPr>
          <p:spPr bwMode="gray">
            <a:xfrm>
              <a:off x="1076" y="4983"/>
              <a:ext cx="5916" cy="295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3000">
                <a:solidFill>
                  <a:prstClr val="black"/>
                </a:solidFill>
              </a:endParaRPr>
            </a:p>
          </p:txBody>
        </p:sp>
        <p:sp>
          <p:nvSpPr>
            <p:cNvPr id="12" name="内容占位符 2"/>
            <p:cNvSpPr txBox="1"/>
            <p:nvPr/>
          </p:nvSpPr>
          <p:spPr bwMode="auto">
            <a:xfrm>
              <a:off x="1354" y="4983"/>
              <a:ext cx="5917" cy="31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endPara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86587" y="5408488"/>
            <a:ext cx="8030362" cy="978535"/>
            <a:chOff x="586587" y="5408488"/>
            <a:chExt cx="8030362" cy="978535"/>
          </a:xfrm>
        </p:grpSpPr>
        <p:pic>
          <p:nvPicPr>
            <p:cNvPr id="19" name="内容占位符 27" descr="kaozhuohongsewenhaode3Dxiaoren_3888566[1]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b="2968"/>
            <a:stretch>
              <a:fillRect/>
            </a:stretch>
          </p:blipFill>
          <p:spPr>
            <a:xfrm>
              <a:off x="8051164" y="5408488"/>
              <a:ext cx="565785" cy="978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586587" y="5420702"/>
              <a:ext cx="789368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latin typeface="Comic Sans MS" panose="030F0702030302020204" pitchFamily="66" charset="0"/>
                </a:rPr>
                <a:t>How does the author show they were having a </a:t>
              </a:r>
              <a:r>
                <a:rPr lang="en-US" altLang="zh-CN" sz="2600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perfect</a:t>
              </a:r>
              <a:r>
                <a:rPr lang="en-US" altLang="zh-CN" sz="2600" b="1" dirty="0">
                  <a:latin typeface="Comic Sans MS" panose="030F0702030302020204" pitchFamily="66" charset="0"/>
                </a:rPr>
                <a:t> and </a:t>
              </a:r>
              <a:r>
                <a:rPr lang="en-US" altLang="zh-CN" sz="2600" b="1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relaxing</a:t>
              </a:r>
              <a:r>
                <a:rPr lang="en-US" altLang="zh-CN" sz="2600" b="1" dirty="0">
                  <a:latin typeface="Comic Sans MS" panose="030F0702030302020204" pitchFamily="66" charset="0"/>
                </a:rPr>
                <a:t> holiday?</a:t>
              </a:r>
              <a:endParaRPr lang="zh-CN" altLang="en-US" sz="2600" b="1" dirty="0">
                <a:latin typeface="Comic Sans MS" panose="030F0702030302020204" pitchFamily="66" charset="0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1" y="3224403"/>
            <a:ext cx="2276432" cy="188239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071" y="3218341"/>
            <a:ext cx="2142425" cy="188845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72" y="3345447"/>
            <a:ext cx="2072328" cy="190813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787166" y="1122458"/>
            <a:ext cx="2385294" cy="2094992"/>
            <a:chOff x="787090" y="1122458"/>
            <a:chExt cx="3162300" cy="209499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400" y="1122458"/>
              <a:ext cx="2991715" cy="1741049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87090" y="2786563"/>
              <a:ext cx="31623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FF0000"/>
                  </a:solidFill>
                </a:rPr>
                <a:t>float</a:t>
              </a:r>
              <a:r>
                <a:rPr lang="en-US" altLang="zh-CN" sz="2200" b="1" dirty="0"/>
                <a:t>ing clouds</a:t>
              </a:r>
              <a:endParaRPr lang="zh-CN" altLang="en-US" sz="2200" b="1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55071" y="1108491"/>
            <a:ext cx="3251468" cy="2108959"/>
            <a:chOff x="4820380" y="1108490"/>
            <a:chExt cx="4864100" cy="210895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639" y="1108490"/>
              <a:ext cx="3261861" cy="175501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820380" y="2786562"/>
              <a:ext cx="48641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FF0000"/>
                  </a:solidFill>
                </a:rPr>
                <a:t>glister</a:t>
              </a:r>
              <a:r>
                <a:rPr lang="en-US" altLang="zh-CN" sz="2200" b="1" dirty="0"/>
                <a:t>ing water</a:t>
              </a:r>
              <a:endParaRPr lang="zh-CN" altLang="en-US" sz="22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1063" y="5420682"/>
            <a:ext cx="79983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Aharoni" panose="02010803020104030203" pitchFamily="2" charset="-79"/>
                <a:cs typeface="Aharoni" panose="02010803020104030203" pitchFamily="2" charset="-79"/>
              </a:rPr>
              <a:t>To give detailed description of the </a:t>
            </a:r>
            <a:r>
              <a:rPr lang="en-US" altLang="zh-CN" sz="26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surroundings</a:t>
            </a:r>
            <a:r>
              <a:rPr lang="en-US" altLang="zh-CN" sz="2600" b="1" dirty="0">
                <a:latin typeface="Aharoni" panose="02010803020104030203" pitchFamily="2" charset="-79"/>
                <a:cs typeface="Aharoni" panose="02010803020104030203" pitchFamily="2" charset="-79"/>
              </a:rPr>
              <a:t> and what people </a:t>
            </a:r>
            <a:r>
              <a:rPr lang="en-US" altLang="zh-CN" sz="26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</a:t>
            </a:r>
            <a:r>
              <a:rPr lang="en-US" altLang="zh-CN" sz="26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zh-CN" altLang="en-US" sz="2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792074" y="1122458"/>
            <a:ext cx="2939175" cy="2101945"/>
            <a:chOff x="5792074" y="1122458"/>
            <a:chExt cx="2939175" cy="210194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708" y="1122458"/>
              <a:ext cx="2072455" cy="174105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792074" y="2793516"/>
              <a:ext cx="29391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FF0000"/>
                  </a:solidFill>
                </a:rPr>
                <a:t>scatter</a:t>
              </a:r>
              <a:r>
                <a:rPr lang="en-US" altLang="zh-CN" sz="2200" b="1" dirty="0"/>
                <a:t>ed seashells</a:t>
              </a:r>
              <a:endParaRPr lang="zh-CN" altLang="en-US" sz="2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矩形 429057"/>
          <p:cNvSpPr/>
          <p:nvPr/>
        </p:nvSpPr>
        <p:spPr>
          <a:xfrm>
            <a:off x="584201" y="1460499"/>
            <a:ext cx="3035299" cy="481330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Read</a:t>
            </a:r>
            <a:r>
              <a:rPr lang="en-US" altLang="zh-CN" sz="3600" b="1" dirty="0">
                <a:solidFill>
                  <a:srgbClr val="27272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more </a:t>
            </a:r>
            <a:endParaRPr lang="en-US" altLang="zh-CN" sz="3600" b="1" dirty="0">
              <a:solidFill>
                <a:srgbClr val="27272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Accumulate</a:t>
            </a:r>
            <a:r>
              <a:rPr lang="en-US" altLang="zh-CN" sz="3600" b="1" dirty="0">
                <a:solidFill>
                  <a:srgbClr val="27272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more</a:t>
            </a:r>
            <a:endParaRPr lang="en-US" altLang="zh-CN" sz="3600" b="1" dirty="0">
              <a:solidFill>
                <a:srgbClr val="27272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Imitate</a:t>
            </a:r>
            <a:r>
              <a:rPr lang="en-US" altLang="zh-CN" sz="3600" b="1" dirty="0">
                <a:solidFill>
                  <a:srgbClr val="27272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more</a:t>
            </a:r>
            <a:endParaRPr lang="en-US" altLang="zh-CN" sz="3600" b="1" dirty="0">
              <a:solidFill>
                <a:srgbClr val="27272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Acquire</a:t>
            </a:r>
            <a:r>
              <a:rPr lang="en-US" altLang="zh-CN" sz="3600" b="1" dirty="0">
                <a:solidFill>
                  <a:srgbClr val="27272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more</a:t>
            </a:r>
            <a:endParaRPr lang="zh-CN" altLang="en-US" sz="3600" b="1" dirty="0">
              <a:solidFill>
                <a:srgbClr val="27272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460498"/>
            <a:ext cx="4457700" cy="11557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781301"/>
            <a:ext cx="4457700" cy="965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108449"/>
            <a:ext cx="4457700" cy="850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384796"/>
            <a:ext cx="4457700" cy="889004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1000" y="284480"/>
            <a:ext cx="7432040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3000" b="1" dirty="0">
                <a:solidFill>
                  <a:schemeClr val="bg1"/>
                </a:solidFill>
                <a:latin typeface="Arial Black" panose="020B0A04020102020204" pitchFamily="34" charset="0"/>
                <a:ea typeface="新宋体" panose="02010609030101010101" pitchFamily="49" charset="-122"/>
                <a:cs typeface="Arial" panose="020B0604020202020204" pitchFamily="34" charset="0"/>
                <a:sym typeface="+mn-ea"/>
              </a:rPr>
              <a:t>Continuation writing </a:t>
            </a:r>
            <a:r>
              <a:rPr lang="en-US" altLang="zh-CN" sz="3000" b="1" dirty="0">
                <a:solidFill>
                  <a:srgbClr val="FFFF00"/>
                </a:solidFill>
                <a:latin typeface="Arial Black" panose="020B0A04020102020204" pitchFamily="34" charset="0"/>
                <a:ea typeface="新宋体" panose="02010609030101010101" pitchFamily="49" charset="-122"/>
                <a:cs typeface="Arial" panose="020B0604020202020204" pitchFamily="34" charset="0"/>
                <a:sym typeface="+mn-ea"/>
              </a:rPr>
              <a:t>tips</a:t>
            </a:r>
            <a:endParaRPr lang="en-US" altLang="zh-CN" sz="3000" b="1" dirty="0">
              <a:solidFill>
                <a:srgbClr val="FFFF00"/>
              </a:solidFill>
              <a:latin typeface="Arial Black" panose="020B0A04020102020204" pitchFamily="34" charset="0"/>
              <a:ea typeface="新宋体" panose="0201060903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占位符 17410"/>
          <p:cNvSpPr>
            <a:spLocks noGrp="1"/>
          </p:cNvSpPr>
          <p:nvPr>
            <p:ph idx="1"/>
          </p:nvPr>
        </p:nvSpPr>
        <p:spPr>
          <a:xfrm>
            <a:off x="4763" y="942023"/>
            <a:ext cx="9109234" cy="4407694"/>
          </a:xfrm>
        </p:spPr>
        <p:txBody>
          <a:bodyPr anchor="t">
            <a:noAutofit/>
          </a:bodyPr>
          <a:p>
            <a:pPr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5. After drinking a little, she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 plodded /dragged</a:t>
            </a:r>
            <a:r>
              <a:rPr lang="en-US" altLang="zh-CN" sz="2800">
                <a:latin typeface="Times New Roman" panose="02020603050405020304" pitchFamily="18" charset="0"/>
              </a:rPr>
              <a:t> down the hall, lost in thought. How could she tell the class she hadn’t earned the prize after all? 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使用动词</a:t>
            </a:r>
            <a:r>
              <a:rPr lang="en-US" altLang="zh-CN" sz="2800">
                <a:latin typeface="Times New Roman" panose="02020603050405020304" pitchFamily="18" charset="0"/>
              </a:rPr>
              <a:t>plod</a:t>
            </a:r>
            <a:r>
              <a:rPr lang="zh-CN" altLang="en-US" sz="2800" dirty="0">
                <a:latin typeface="Times New Roman" panose="02020603050405020304" pitchFamily="18" charset="0"/>
              </a:rPr>
              <a:t>刻画了</a:t>
            </a:r>
            <a:r>
              <a:rPr lang="en-US" altLang="zh-CN" sz="2800" err="1">
                <a:latin typeface="Times New Roman" panose="02020603050405020304" pitchFamily="18" charset="0"/>
              </a:rPr>
              <a:t>Karie</a:t>
            </a:r>
            <a:r>
              <a:rPr lang="zh-CN" altLang="en-US" sz="2800" dirty="0">
                <a:latin typeface="Times New Roman" panose="02020603050405020304" pitchFamily="18" charset="0"/>
              </a:rPr>
              <a:t>的沉重心情而心里描写则体现了她的矛盾心里。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6.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She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paced up and down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in her room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with her face twisting with pain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latin typeface="Times New Roman" panose="02020603050405020304" pitchFamily="18" charset="0"/>
              <a:sym typeface="+mn-ea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7.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She lay in bed,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wide awake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. </a:t>
            </a:r>
            <a:endParaRPr lang="en-US" altLang="zh-CN" sz="2800">
              <a:latin typeface="Times New Roman" panose="02020603050405020304" pitchFamily="18" charset="0"/>
              <a:sym typeface="+mn-ea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8. She couldn’t fall asleep ,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tossing and turning in bed for a 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whole night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latin typeface="Times New Roman" panose="02020603050405020304" pitchFamily="18" charset="0"/>
              <a:sym typeface="+mn-ea"/>
            </a:endParaRPr>
          </a:p>
          <a:p>
            <a:pPr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10160" y="33020"/>
            <a:ext cx="9102725" cy="7406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pitchFamily="18" charset="0"/>
              </a:rPr>
              <a:t>Krin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spotted</a:t>
            </a:r>
            <a:r>
              <a:rPr lang="en-US" altLang="zh-CN" sz="3200">
                <a:latin typeface="Times New Roman" panose="02020603050405020304" pitchFamily="18" charset="0"/>
              </a:rPr>
              <a:t> some peices of seashells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lying scatted</a:t>
            </a:r>
            <a:r>
              <a:rPr lang="en-US" altLang="zh-CN" sz="3200">
                <a:latin typeface="Times New Roman" panose="02020603050405020304" pitchFamily="18" charset="0"/>
              </a:rPr>
              <a:t> on the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picturesque</a:t>
            </a:r>
            <a:r>
              <a:rPr lang="en-US" altLang="zh-CN" sz="3200">
                <a:latin typeface="Times New Roman" panose="02020603050405020304" pitchFamily="18" charset="0"/>
              </a:rPr>
              <a:t> beach and some holes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stretching along it </a:t>
            </a:r>
            <a:r>
              <a:rPr lang="en-US" altLang="zh-CN" sz="3200">
                <a:latin typeface="Times New Roman" panose="02020603050405020304" pitchFamily="18" charset="0"/>
              </a:rPr>
              <a:t>where the crabs had hidden.</a:t>
            </a:r>
            <a:endParaRPr lang="en-US" altLang="zh-CN" sz="3200">
              <a:latin typeface="Times New Roman" panose="02020603050405020304" pitchFamily="18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rPr>
              <a:t>sunshine with scattered showers.</a:t>
            </a:r>
            <a:endParaRPr lang="en-US" altLang="zh-CN" sz="32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MS PGothic" panose="020B0600070205080204" pitchFamily="34" charset="-128"/>
                <a:cs typeface="Ebrima" panose="02000000000000000000" pitchFamily="2" charset="0"/>
                <a:sym typeface="+mn-ea"/>
              </a:rPr>
              <a:t>  The front steps to the doorway of the house </a:t>
            </a:r>
            <a:r>
              <a:rPr lang="en-US" altLang="zh-CN" sz="3200" dirty="0">
                <a:solidFill>
                  <a:srgbClr val="DE42C8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Ebrima" panose="02000000000000000000" pitchFamily="2" charset="0"/>
                <a:sym typeface="+mn-ea"/>
              </a:rPr>
              <a:t>creaked</a:t>
            </a:r>
            <a:r>
              <a:rPr lang="en-US" altLang="zh-CN" sz="3200" dirty="0">
                <a:latin typeface="Times New Roman" panose="02020603050405020304" pitchFamily="18" charset="0"/>
                <a:ea typeface="MS PGothic" panose="020B0600070205080204" pitchFamily="34" charset="-128"/>
                <a:cs typeface="Ebrima" panose="02000000000000000000" pitchFamily="2" charset="0"/>
                <a:sym typeface="+mn-ea"/>
              </a:rPr>
              <a:t> as they </a:t>
            </a:r>
            <a:r>
              <a:rPr lang="en-US" altLang="zh-CN" sz="3200" dirty="0">
                <a:solidFill>
                  <a:srgbClr val="DE42C8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Ebrima" panose="02000000000000000000" pitchFamily="2" charset="0"/>
                <a:sym typeface="+mn-ea"/>
              </a:rPr>
              <a:t>carefully climbed up</a:t>
            </a:r>
            <a:r>
              <a:rPr lang="en-US" altLang="zh-CN" sz="3200" dirty="0">
                <a:latin typeface="Times New Roman" panose="02020603050405020304" pitchFamily="18" charset="0"/>
                <a:ea typeface="MS PGothic" panose="020B0600070205080204" pitchFamily="34" charset="-128"/>
                <a:cs typeface="Ebrima" panose="02000000000000000000" pitchFamily="2" charset="0"/>
                <a:sym typeface="+mn-ea"/>
              </a:rPr>
              <a:t> them,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Ebrima" panose="02000000000000000000" pitchFamily="2" charset="0"/>
                <a:sym typeface="+mn-ea"/>
              </a:rPr>
              <a:t>so did the porch</a:t>
            </a:r>
            <a:r>
              <a:rPr lang="en-US" altLang="zh-CN" sz="3200" dirty="0">
                <a:latin typeface="Times New Roman" panose="02020603050405020304" pitchFamily="18" charset="0"/>
                <a:ea typeface="MS PGothic" panose="020B0600070205080204" pitchFamily="34" charset="-128"/>
                <a:cs typeface="Ebrima" panose="02000000000000000000" pitchFamily="2" charset="0"/>
                <a:sym typeface="+mn-ea"/>
              </a:rPr>
              <a:t> when they stepped onto it. The </a:t>
            </a:r>
            <a:r>
              <a:rPr lang="en-US" altLang="zh-CN" sz="3200" dirty="0">
                <a:solidFill>
                  <a:srgbClr val="DE42C8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Ebrima" panose="02000000000000000000" pitchFamily="2" charset="0"/>
                <a:sym typeface="+mn-ea"/>
              </a:rPr>
              <a:t>dusty </a:t>
            </a:r>
            <a:r>
              <a:rPr lang="en-US" altLang="zh-CN" sz="3200" dirty="0">
                <a:latin typeface="Times New Roman" panose="02020603050405020304" pitchFamily="18" charset="0"/>
                <a:ea typeface="MS PGothic" panose="020B0600070205080204" pitchFamily="34" charset="-128"/>
                <a:cs typeface="Ebrima" panose="02000000000000000000" pitchFamily="2" charset="0"/>
                <a:sym typeface="+mn-ea"/>
              </a:rPr>
              <a:t>windows and porch railing </a:t>
            </a:r>
            <a:r>
              <a:rPr lang="en-US" altLang="zh-CN" sz="3200" dirty="0">
                <a:solidFill>
                  <a:srgbClr val="DE42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Ebrima" panose="02000000000000000000" pitchFamily="2" charset="0"/>
                <a:sym typeface="+mn-ea"/>
              </a:rPr>
              <a:t>were badly weathered and broken</a:t>
            </a:r>
            <a:r>
              <a:rPr lang="en-US" altLang="zh-CN" sz="3200" dirty="0">
                <a:latin typeface="Times New Roman" panose="02020603050405020304" pitchFamily="18" charset="0"/>
                <a:ea typeface="MS PGothic" panose="020B0600070205080204" pitchFamily="34" charset="-128"/>
                <a:cs typeface="Ebrima" panose="02000000000000000000" pitchFamily="2" charset="0"/>
                <a:sym typeface="+mn-ea"/>
              </a:rPr>
              <a:t>. The front door was half open so they </a:t>
            </a:r>
            <a:r>
              <a:rPr lang="en-US" altLang="zh-CN" sz="3200" dirty="0">
                <a:solidFill>
                  <a:srgbClr val="DE42C8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Ebrima" panose="02000000000000000000" pitchFamily="2" charset="0"/>
                <a:sym typeface="+mn-ea"/>
              </a:rPr>
              <a:t>squeezed through</a:t>
            </a:r>
            <a:r>
              <a:rPr lang="en-US" altLang="zh-CN" sz="3200" dirty="0">
                <a:latin typeface="Times New Roman" panose="02020603050405020304" pitchFamily="18" charset="0"/>
                <a:ea typeface="MS PGothic" panose="020B0600070205080204" pitchFamily="34" charset="-128"/>
                <a:cs typeface="Ebrima" panose="02000000000000000000" pitchFamily="2" charset="0"/>
                <a:sym typeface="+mn-ea"/>
              </a:rPr>
              <a:t> and </a:t>
            </a:r>
            <a:r>
              <a:rPr lang="en-US" altLang="zh-CN" sz="3200" dirty="0">
                <a:solidFill>
                  <a:srgbClr val="DE42C8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Ebrima" panose="02000000000000000000" pitchFamily="2" charset="0"/>
                <a:sym typeface="+mn-ea"/>
              </a:rPr>
              <a:t>cautiously entered</a:t>
            </a:r>
            <a:r>
              <a:rPr lang="en-US" altLang="zh-CN" sz="3200" dirty="0">
                <a:latin typeface="Times New Roman" panose="02020603050405020304" pitchFamily="18" charset="0"/>
                <a:ea typeface="MS PGothic" panose="020B0600070205080204" pitchFamily="34" charset="-128"/>
                <a:cs typeface="Ebrima" panose="02000000000000000000" pitchFamily="2" charset="0"/>
                <a:sym typeface="+mn-ea"/>
              </a:rPr>
              <a:t>. The place </a:t>
            </a:r>
            <a:r>
              <a:rPr lang="en-US" altLang="zh-CN" sz="3200" dirty="0">
                <a:solidFill>
                  <a:srgbClr val="DE42C8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Ebrima" panose="02000000000000000000" pitchFamily="2" charset="0"/>
                <a:sym typeface="+mn-ea"/>
              </a:rPr>
              <a:t>was in a total mess, covered with dust, sand, dead leaves, and overturned furniture</a:t>
            </a:r>
            <a:r>
              <a:rPr lang="en-US" altLang="zh-CN" sz="3200" dirty="0">
                <a:latin typeface="Times New Roman" panose="02020603050405020304" pitchFamily="18" charset="0"/>
                <a:ea typeface="MS PGothic" panose="020B0600070205080204" pitchFamily="34" charset="-128"/>
                <a:cs typeface="Ebrima" panose="02000000000000000000" pitchFamily="2" charset="0"/>
                <a:sym typeface="+mn-ea"/>
              </a:rPr>
              <a:t>. They’d taken but a few steps when the door </a:t>
            </a:r>
            <a:r>
              <a:rPr lang="en-US" altLang="zh-CN" sz="3200" dirty="0">
                <a:solidFill>
                  <a:srgbClr val="DE42C8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Ebrima" panose="02000000000000000000" pitchFamily="2" charset="0"/>
                <a:sym typeface="+mn-ea"/>
              </a:rPr>
              <a:t>unexpectedly </a:t>
            </a:r>
            <a:r>
              <a:rPr lang="en-US" altLang="zh-CN" sz="3200" b="1" dirty="0">
                <a:solidFill>
                  <a:srgbClr val="DE42C8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Ebrima" panose="02000000000000000000" pitchFamily="2" charset="0"/>
                <a:sym typeface="+mn-ea"/>
              </a:rPr>
              <a:t>slammed shut behind them.</a:t>
            </a:r>
            <a:endParaRPr lang="en-US" altLang="zh-CN" sz="3200" b="1" dirty="0">
              <a:solidFill>
                <a:srgbClr val="DE42C8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Ebrima" panose="02000000000000000000" pitchFamily="2" charset="0"/>
              <a:sym typeface="+mn-ea"/>
            </a:endParaRPr>
          </a:p>
          <a:p>
            <a:endParaRPr lang="en-US" altLang="zh-CN" sz="3200">
              <a:latin typeface="Times New Roman" panose="02020603050405020304" pitchFamily="18" charset="0"/>
            </a:endParaRPr>
          </a:p>
          <a:p>
            <a:endParaRPr lang="en-US" altLang="zh-CN"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605" y="328930"/>
            <a:ext cx="9135745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Scared</a:t>
            </a:r>
            <a:r>
              <a:rPr lang="en-US" altLang="zh-CN" sz="3200">
                <a:latin typeface="Times New Roman" panose="02020603050405020304" pitchFamily="18" charset="0"/>
              </a:rPr>
              <a:t>, Krin and Paula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were frozen to the spot.</a:t>
            </a:r>
            <a:r>
              <a:rPr lang="en-US" altLang="zh-CN" sz="3200">
                <a:latin typeface="Times New Roman" panose="02020603050405020304" pitchFamily="18" charset="0"/>
              </a:rPr>
              <a:t> But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before they could even utter</a:t>
            </a:r>
            <a:r>
              <a:rPr lang="en-US" altLang="zh-CN" sz="3200">
                <a:latin typeface="Times New Roman" panose="02020603050405020304" pitchFamily="18" charset="0"/>
              </a:rPr>
              <a:t> something like “Oh-Oh”, the window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abruptly closed</a:t>
            </a:r>
            <a:r>
              <a:rPr lang="en-US" altLang="zh-CN" sz="3200">
                <a:latin typeface="Times New Roman" panose="02020603050405020304" pitchFamily="18" charset="0"/>
              </a:rPr>
              <a:t>. And as if this wasn't scary enough, the stairs to the second floor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creaked loudly</a:t>
            </a:r>
            <a:r>
              <a:rPr lang="en-US" altLang="zh-CN" sz="3200">
                <a:latin typeface="Times New Roman" panose="02020603050405020304" pitchFamily="18" charset="0"/>
              </a:rPr>
              <a:t>. When a light in the back bedroom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flickered</a:t>
            </a:r>
            <a:r>
              <a:rPr lang="en-US" altLang="zh-CN" sz="3200">
                <a:latin typeface="Times New Roman" panose="02020603050405020304" pitchFamily="18" charset="0"/>
              </a:rPr>
              <a:t>, that was absolutely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he final straw.</a:t>
            </a:r>
            <a:endParaRPr lang="en-US" altLang="zh-CN" sz="32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5822" y="5591650"/>
            <a:ext cx="8623300" cy="984250"/>
            <a:chOff x="1076" y="4983"/>
            <a:chExt cx="6195" cy="3100"/>
          </a:xfrm>
        </p:grpSpPr>
        <p:sp>
          <p:nvSpPr>
            <p:cNvPr id="8" name="AutoShape 59"/>
            <p:cNvSpPr>
              <a:spLocks noChangeArrowheads="1"/>
            </p:cNvSpPr>
            <p:nvPr/>
          </p:nvSpPr>
          <p:spPr bwMode="gray">
            <a:xfrm>
              <a:off x="1076" y="4983"/>
              <a:ext cx="5916" cy="295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3000">
                <a:solidFill>
                  <a:prstClr val="black"/>
                </a:solidFill>
              </a:endParaRPr>
            </a:p>
          </p:txBody>
        </p:sp>
        <p:sp>
          <p:nvSpPr>
            <p:cNvPr id="12" name="内容占位符 2"/>
            <p:cNvSpPr txBox="1"/>
            <p:nvPr/>
          </p:nvSpPr>
          <p:spPr bwMode="auto">
            <a:xfrm>
              <a:off x="1354" y="4983"/>
              <a:ext cx="5917" cy="31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endPara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-26035" y="566420"/>
            <a:ext cx="9177655" cy="399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Frozen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with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fear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, Paula was too scared to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move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an inch.</a:t>
            </a:r>
            <a:endParaRPr lang="en-US" altLang="zh-CN" sz="3200" b="1" i="1" dirty="0"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i="1" dirty="0">
                <a:latin typeface="Times New Roman" panose="02020603050405020304" pitchFamily="18" charset="0"/>
              </a:rPr>
              <a:t>Seized by a huge surge of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panic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, she remained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motionless.</a:t>
            </a:r>
            <a:endParaRPr lang="en-US" altLang="zh-CN" sz="3200" b="1" i="1" dirty="0"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i="1" dirty="0">
                <a:latin typeface="Times New Roman" panose="02020603050405020304" pitchFamily="18" charset="0"/>
              </a:rPr>
              <a:t>She was so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scared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that her mouth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went dry.</a:t>
            </a:r>
            <a:endParaRPr lang="en-US" altLang="zh-CN" sz="32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i="1" dirty="0">
                <a:latin typeface="Times New Roman" panose="02020603050405020304" pitchFamily="18" charset="0"/>
              </a:rPr>
              <a:t>Instantly a sense of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terror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crept upon him rippling across(spreading through) his while body. He felt every single hair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stood on end.</a:t>
            </a:r>
            <a:endParaRPr lang="en-US" altLang="zh-CN" sz="32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3075" y="5591708"/>
            <a:ext cx="80871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Aharoni" panose="02010803020104030203" pitchFamily="2" charset="-79"/>
                <a:cs typeface="Aharoni" panose="02010803020104030203" pitchFamily="2" charset="-79"/>
              </a:rPr>
              <a:t>To include details of people’s </a:t>
            </a:r>
            <a:r>
              <a:rPr lang="en-US" altLang="zh-CN" sz="26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physical and mental </a:t>
            </a:r>
            <a:r>
              <a:rPr lang="en-US" altLang="zh-CN" sz="2600" b="1" dirty="0">
                <a:latin typeface="Aharoni" panose="02010803020104030203" pitchFamily="2" charset="-79"/>
                <a:cs typeface="Aharoni" panose="02010803020104030203" pitchFamily="2" charset="-79"/>
              </a:rPr>
              <a:t>response.</a:t>
            </a:r>
            <a:endParaRPr lang="en-US" altLang="zh-CN" sz="2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"/>
          <p:cNvSpPr txBox="1"/>
          <p:nvPr/>
        </p:nvSpPr>
        <p:spPr bwMode="auto">
          <a:xfrm>
            <a:off x="130175" y="1077595"/>
            <a:ext cx="8236585" cy="40836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Tx/>
              <a:buNone/>
            </a:pPr>
            <a:endParaRPr lang="en-US" altLang="zh-CN" sz="2800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354" y="5161200"/>
            <a:ext cx="769759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Aharoni" panose="02010803020104030203" pitchFamily="2" charset="-79"/>
                <a:cs typeface="Aharoni" panose="02010803020104030203" pitchFamily="2" charset="-79"/>
              </a:rPr>
              <a:t>To </a:t>
            </a:r>
            <a:r>
              <a:rPr lang="en-US" altLang="zh-CN" sz="30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properly</a:t>
            </a:r>
            <a:r>
              <a:rPr lang="en-US" altLang="zh-CN" sz="3000" b="1" dirty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n-US" altLang="zh-CN" sz="30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naturally</a:t>
            </a:r>
            <a:r>
              <a:rPr lang="en-US" altLang="zh-CN" sz="3000" b="1" dirty="0">
                <a:latin typeface="Aharoni" panose="02010803020104030203" pitchFamily="2" charset="-79"/>
                <a:cs typeface="Aharoni" panose="02010803020104030203" pitchFamily="2" charset="-79"/>
              </a:rPr>
              <a:t> use dialogues.</a:t>
            </a:r>
            <a:endParaRPr lang="en-US" altLang="zh-CN" sz="3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zh-CN" sz="2300" b="1" dirty="0">
                <a:latin typeface="Comic Sans MS" panose="030F0702030302020204" pitchFamily="66" charset="0"/>
              </a:rPr>
              <a:t>.</a:t>
            </a:r>
            <a:endParaRPr lang="en-US" altLang="zh-CN" sz="2300" b="1" dirty="0"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175" y="1725295"/>
            <a:ext cx="8236585" cy="179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i="1" dirty="0">
                <a:solidFill>
                  <a:prstClr val="black"/>
                </a:solidFill>
                <a:latin typeface="+mn-lt"/>
              </a:rPr>
              <a:t>----</a:t>
            </a:r>
            <a:r>
              <a:rPr lang="zh-CN" altLang="en-US" sz="2800" b="1" i="1" dirty="0">
                <a:solidFill>
                  <a:prstClr val="black"/>
                </a:solidFill>
                <a:latin typeface="+mn-lt"/>
              </a:rPr>
              <a:t>“</a:t>
            </a:r>
            <a:r>
              <a:rPr lang="en-US" altLang="zh-CN" sz="2800" b="1" i="1" dirty="0">
                <a:solidFill>
                  <a:srgbClr val="FF0000"/>
                </a:solidFill>
                <a:latin typeface="+mn-lt"/>
              </a:rPr>
              <a:t>Hey, bro</a:t>
            </a:r>
            <a:r>
              <a:rPr lang="en-US" altLang="zh-CN" sz="2800" b="1" i="1" dirty="0">
                <a:solidFill>
                  <a:prstClr val="black"/>
                </a:solidFill>
                <a:latin typeface="+mn-lt"/>
              </a:rPr>
              <a:t>, look over there in the back bedroom, the window is open.” </a:t>
            </a:r>
            <a:r>
              <a:rPr lang="en-US" altLang="zh-CN" sz="2800" b="1" i="1" dirty="0">
                <a:solidFill>
                  <a:srgbClr val="FF0000"/>
                </a:solidFill>
                <a:latin typeface="+mn-lt"/>
              </a:rPr>
              <a:t> whisper</a:t>
            </a:r>
            <a:r>
              <a:rPr lang="en-US" altLang="zh-CN" sz="2800" b="1" i="1" dirty="0">
                <a:solidFill>
                  <a:prstClr val="black"/>
                </a:solidFill>
                <a:latin typeface="+mn-lt"/>
              </a:rPr>
              <a:t>ed Paula.</a:t>
            </a:r>
            <a:endParaRPr lang="en-US" altLang="zh-CN" sz="2800" b="1" i="1" dirty="0">
              <a:solidFill>
                <a:prstClr val="black"/>
              </a:solidFill>
              <a:latin typeface="+mn-lt"/>
            </a:endParaRPr>
          </a:p>
          <a:p>
            <a:pPr lvl="0"/>
            <a:r>
              <a:rPr lang="en-US" altLang="zh-CN" sz="2800" b="1" i="1" dirty="0">
                <a:solidFill>
                  <a:prstClr val="black"/>
                </a:solidFill>
                <a:latin typeface="+mn-lt"/>
              </a:rPr>
              <a:t>----</a:t>
            </a:r>
            <a:r>
              <a:rPr lang="zh-CN" altLang="en-US" sz="2800" b="1" i="1" dirty="0">
                <a:solidFill>
                  <a:prstClr val="black"/>
                </a:solidFill>
                <a:latin typeface="+mn-lt"/>
              </a:rPr>
              <a:t>“</a:t>
            </a:r>
            <a:r>
              <a:rPr lang="en-US" altLang="zh-CN" sz="2800" b="1" i="1" dirty="0">
                <a:solidFill>
                  <a:srgbClr val="FF0000"/>
                </a:solidFill>
                <a:latin typeface="+mn-lt"/>
              </a:rPr>
              <a:t>Yeah</a:t>
            </a:r>
            <a:r>
              <a:rPr lang="en-US" altLang="zh-CN" sz="2800" b="1" i="1" dirty="0">
                <a:solidFill>
                  <a:prstClr val="black"/>
                </a:solidFill>
                <a:latin typeface="+mn-lt"/>
              </a:rPr>
              <a:t>, hurry up, let’s jump out of it.” </a:t>
            </a:r>
            <a:r>
              <a:rPr lang="en-US" altLang="zh-CN" sz="2800" b="1" i="1" dirty="0">
                <a:solidFill>
                  <a:srgbClr val="FF0000"/>
                </a:solidFill>
                <a:latin typeface="+mn-lt"/>
              </a:rPr>
              <a:t> nod</a:t>
            </a:r>
            <a:r>
              <a:rPr lang="en-US" altLang="zh-CN" sz="2800" b="1" i="1" dirty="0">
                <a:solidFill>
                  <a:prstClr val="black"/>
                </a:solidFill>
                <a:latin typeface="+mn-lt"/>
              </a:rPr>
              <a:t>ded </a:t>
            </a:r>
            <a:r>
              <a:rPr lang="en-US" altLang="zh-CN" sz="2800" b="1" i="1" dirty="0" err="1">
                <a:solidFill>
                  <a:prstClr val="black"/>
                </a:solidFill>
                <a:latin typeface="+mn-lt"/>
              </a:rPr>
              <a:t>Krin</a:t>
            </a:r>
            <a:r>
              <a:rPr lang="en-US" altLang="zh-CN" sz="2800" b="1" i="1" dirty="0">
                <a:solidFill>
                  <a:prstClr val="black"/>
                </a:solidFill>
                <a:latin typeface="+mn-lt"/>
              </a:rPr>
              <a:t>.</a:t>
            </a:r>
            <a:endParaRPr lang="en-US" altLang="zh-CN" sz="2800" b="1" i="1" dirty="0">
              <a:solidFill>
                <a:prstClr val="black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8746" y="5655932"/>
            <a:ext cx="8623300" cy="984250"/>
            <a:chOff x="1076" y="4983"/>
            <a:chExt cx="6195" cy="3100"/>
          </a:xfrm>
        </p:grpSpPr>
        <p:sp>
          <p:nvSpPr>
            <p:cNvPr id="8" name="AutoShape 59"/>
            <p:cNvSpPr>
              <a:spLocks noChangeArrowheads="1"/>
            </p:cNvSpPr>
            <p:nvPr/>
          </p:nvSpPr>
          <p:spPr bwMode="gray">
            <a:xfrm>
              <a:off x="1076" y="4983"/>
              <a:ext cx="5916" cy="295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3000">
                <a:solidFill>
                  <a:prstClr val="black"/>
                </a:solidFill>
              </a:endParaRPr>
            </a:p>
          </p:txBody>
        </p:sp>
        <p:sp>
          <p:nvSpPr>
            <p:cNvPr id="12" name="内容占位符 2"/>
            <p:cNvSpPr txBox="1"/>
            <p:nvPr/>
          </p:nvSpPr>
          <p:spPr bwMode="auto">
            <a:xfrm>
              <a:off x="1354" y="4983"/>
              <a:ext cx="5917" cy="31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endPara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2865" y="1245870"/>
            <a:ext cx="901954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latin typeface="Times New Roman" panose="02020603050405020304" pitchFamily="18" charset="0"/>
                <a:ea typeface="Arial Unicode MS" pitchFamily="34" charset="-122"/>
                <a:cs typeface="Arial Unicode MS" pitchFamily="34" charset="-122"/>
              </a:rPr>
              <a:t>At that critical moment, the survival skills learned at school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  <a:cs typeface="Arial Unicode MS" pitchFamily="34" charset="-122"/>
              </a:rPr>
              <a:t>flashed </a:t>
            </a:r>
            <a:r>
              <a:rPr lang="en-US" altLang="zh-CN" sz="2800" b="1" i="1" dirty="0">
                <a:latin typeface="Times New Roman" panose="02020603050405020304" pitchFamily="18" charset="0"/>
                <a:ea typeface="Arial Unicode MS" pitchFamily="34" charset="-122"/>
                <a:cs typeface="Arial Unicode MS" pitchFamily="34" charset="-122"/>
              </a:rPr>
              <a:t>across his mind. “Yeah, that’s a good idea,” his face lit up.</a:t>
            </a:r>
            <a:endParaRPr lang="en-US" altLang="zh-CN" sz="2800" b="1" dirty="0">
              <a:latin typeface="Times New Roman" panose="02020603050405020304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7192" y="5852132"/>
            <a:ext cx="51596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Aharoni" panose="02010803020104030203" pitchFamily="2" charset="-79"/>
                <a:cs typeface="Aharoni" panose="02010803020104030203" pitchFamily="2" charset="-79"/>
              </a:rPr>
              <a:t>To include</a:t>
            </a:r>
            <a:r>
              <a:rPr lang="en-US" altLang="zh-CN" sz="26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mental activities</a:t>
            </a:r>
            <a:r>
              <a:rPr lang="en-US" altLang="zh-CN" sz="2600" b="1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n-US" altLang="zh-CN" sz="2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670" y="3023870"/>
            <a:ext cx="9055735" cy="179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itchFamily="34" charset="-122"/>
                <a:cs typeface="Arial Unicode MS" pitchFamily="34" charset="-122"/>
              </a:rPr>
              <a:t>esperate and hopeless, they felt as if the world came crashing down. Then suddenly  Mom’s encouraging words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  <a:cs typeface="Arial Unicode MS" pitchFamily="34" charset="-122"/>
              </a:rPr>
              <a:t>echo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Arial Unicode MS" pitchFamily="34" charset="-122"/>
                <a:cs typeface="Arial Unicode MS" pitchFamily="34" charset="-122"/>
              </a:rPr>
              <a:t>ed in his brain, a ray of hope flickering in her eyes. ”I shouldn’t give up easily,” Krin determined.</a:t>
            </a:r>
            <a:endParaRPr lang="en-US" altLang="zh-CN" sz="2800" b="1" i="1" dirty="0">
              <a:solidFill>
                <a:prstClr val="black"/>
              </a:solidFill>
              <a:latin typeface="Times New Roman" panose="02020603050405020304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38" y="5614669"/>
            <a:ext cx="8623300" cy="984250"/>
            <a:chOff x="1076" y="4983"/>
            <a:chExt cx="6195" cy="3100"/>
          </a:xfrm>
        </p:grpSpPr>
        <p:sp>
          <p:nvSpPr>
            <p:cNvPr id="8" name="AutoShape 59"/>
            <p:cNvSpPr>
              <a:spLocks noChangeArrowheads="1"/>
            </p:cNvSpPr>
            <p:nvPr/>
          </p:nvSpPr>
          <p:spPr bwMode="gray">
            <a:xfrm>
              <a:off x="1076" y="4983"/>
              <a:ext cx="5916" cy="2955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3000">
                <a:solidFill>
                  <a:prstClr val="black"/>
                </a:solidFill>
              </a:endParaRPr>
            </a:p>
          </p:txBody>
        </p:sp>
        <p:sp>
          <p:nvSpPr>
            <p:cNvPr id="12" name="内容占位符 2"/>
            <p:cNvSpPr txBox="1"/>
            <p:nvPr/>
          </p:nvSpPr>
          <p:spPr bwMode="auto">
            <a:xfrm>
              <a:off x="1354" y="4983"/>
              <a:ext cx="5917" cy="31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</a:pPr>
              <a:endPara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32080" y="1148715"/>
            <a:ext cx="8906510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Without the slightest hesitation, </a:t>
            </a:r>
            <a:r>
              <a:rPr lang="en-US" altLang="zh-CN" sz="2800" b="1" i="1" dirty="0" err="1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Krin</a:t>
            </a:r>
            <a:r>
              <a:rPr lang="en-US" altLang="zh-CN" sz="2800" b="1" i="1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grabbed</a:t>
            </a:r>
            <a:r>
              <a:rPr lang="en-US" altLang="zh-CN" sz="2800" b="1" i="1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his sister’s hand  and </a:t>
            </a:r>
            <a:r>
              <a:rPr lang="en-US" altLang="zh-CN" sz="2800" b="1" i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dashed</a:t>
            </a:r>
            <a:r>
              <a:rPr lang="en-US" altLang="zh-CN" sz="2800" b="1" i="1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into the back room.</a:t>
            </a:r>
            <a:endParaRPr lang="en-US" altLang="zh-CN" sz="2800" b="1" i="1" dirty="0">
              <a:solidFill>
                <a:prstClr val="black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7209" y="5860572"/>
            <a:ext cx="6832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 </a:t>
            </a:r>
            <a:r>
              <a:rPr lang="en-US" altLang="zh-CN" sz="2600" b="1" dirty="0">
                <a:latin typeface="Aharoni" panose="02010803020104030203" pitchFamily="2" charset="-79"/>
                <a:cs typeface="Aharoni" panose="02010803020104030203" pitchFamily="2" charset="-79"/>
              </a:rPr>
              <a:t>include detailed description of </a:t>
            </a:r>
            <a:r>
              <a:rPr lang="en-US" altLang="zh-CN" sz="26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actions.</a:t>
            </a:r>
            <a:endParaRPr lang="en-US" altLang="zh-CN" sz="2600" b="1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935" y="2583180"/>
            <a:ext cx="9046210" cy="137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Hand in hand, they cautiously </a:t>
            </a:r>
            <a:r>
              <a:rPr lang="en-US" altLang="zh-CN" sz="2800" b="1" i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tiptoed</a:t>
            </a:r>
            <a:r>
              <a:rPr lang="en-US" altLang="zh-CN" sz="2800" b="1" i="1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to the back room. Unluckily, </a:t>
            </a:r>
            <a:r>
              <a:rPr lang="en-US" altLang="zh-CN" sz="2800" b="1" i="1" dirty="0" err="1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Krin</a:t>
            </a:r>
            <a:r>
              <a:rPr lang="en-US" altLang="zh-CN" sz="2800" b="1" i="1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tripped</a:t>
            </a:r>
            <a:r>
              <a:rPr lang="en-US" altLang="zh-CN" sz="2800" b="1" i="1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and </a:t>
            </a:r>
            <a:r>
              <a:rPr lang="en-US" altLang="zh-CN" sz="2800" b="1" i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fell </a:t>
            </a:r>
            <a:r>
              <a:rPr lang="en-US" altLang="zh-CN" sz="2800" b="1" i="1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before they got out of the haunted house.</a:t>
            </a:r>
            <a:endParaRPr lang="en-US" altLang="zh-CN" sz="2800" b="1" i="1" dirty="0">
              <a:solidFill>
                <a:prstClr val="black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5" y="4102100"/>
            <a:ext cx="9046210" cy="94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They </a:t>
            </a:r>
            <a:r>
              <a:rPr lang="en-US" altLang="zh-CN" sz="2800" b="1" i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opened</a:t>
            </a:r>
            <a:r>
              <a:rPr lang="en-US" altLang="zh-CN" sz="2800" b="1" i="1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the window, </a:t>
            </a:r>
            <a:r>
              <a:rPr lang="en-US" altLang="zh-CN" sz="2800" b="1" i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jumped</a:t>
            </a:r>
            <a:r>
              <a:rPr lang="en-US" altLang="zh-CN" sz="2800" b="1" i="1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out of it and </a:t>
            </a:r>
            <a:r>
              <a:rPr lang="en-US" altLang="zh-CN" sz="2800" b="1" i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ran </a:t>
            </a:r>
            <a:r>
              <a:rPr lang="en-US" altLang="zh-CN" sz="2800" b="1" i="1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 fast as their legs could carry.</a:t>
            </a:r>
            <a:endParaRPr lang="en-US" altLang="zh-CN" sz="2800" b="1" i="1" dirty="0">
              <a:solidFill>
                <a:prstClr val="black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9436</Words>
  <Application>WPS 演示</Application>
  <PresentationFormat>全屏显示(4:3)</PresentationFormat>
  <Paragraphs>340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Times New Roman</vt:lpstr>
      <vt:lpstr>MS PGothic</vt:lpstr>
      <vt:lpstr>Ebrima</vt:lpstr>
      <vt:lpstr>Comic Sans MS</vt:lpstr>
      <vt:lpstr>Aharoni</vt:lpstr>
      <vt:lpstr>Arial Black</vt:lpstr>
      <vt:lpstr>新宋体</vt:lpstr>
      <vt:lpstr>Arial Unicode MS</vt:lpstr>
      <vt:lpstr>等线 Light</vt:lpstr>
      <vt:lpstr>等线</vt:lpstr>
      <vt:lpstr>微软雅黑</vt:lpstr>
      <vt:lpstr>华文楷体</vt:lpstr>
      <vt:lpstr>华文新魏</vt:lpstr>
      <vt:lpstr>Office 主题</vt:lpstr>
      <vt:lpstr>1_Office 主题​​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yejing</dc:creator>
  <cp:lastModifiedBy>Administrator</cp:lastModifiedBy>
  <cp:revision>329</cp:revision>
  <dcterms:created xsi:type="dcterms:W3CDTF">2007-05-17T08:15:00Z</dcterms:created>
  <dcterms:modified xsi:type="dcterms:W3CDTF">2021-01-01T11:51:54Z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