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27"/>
  </p:notesMasterIdLst>
  <p:sldIdLst>
    <p:sldId id="256" r:id="rId4"/>
    <p:sldId id="259" r:id="rId5"/>
    <p:sldId id="307" r:id="rId6"/>
    <p:sldId id="262" r:id="rId7"/>
    <p:sldId id="308" r:id="rId8"/>
    <p:sldId id="257" r:id="rId9"/>
    <p:sldId id="263" r:id="rId10"/>
    <p:sldId id="264" r:id="rId11"/>
    <p:sldId id="266" r:id="rId12"/>
    <p:sldId id="267" r:id="rId13"/>
    <p:sldId id="310" r:id="rId14"/>
    <p:sldId id="311" r:id="rId15"/>
    <p:sldId id="292" r:id="rId16"/>
    <p:sldId id="293" r:id="rId17"/>
    <p:sldId id="294" r:id="rId18"/>
    <p:sldId id="291" r:id="rId19"/>
    <p:sldId id="282" r:id="rId20"/>
    <p:sldId id="301" r:id="rId21"/>
    <p:sldId id="268" r:id="rId22"/>
    <p:sldId id="269" r:id="rId23"/>
    <p:sldId id="302" r:id="rId24"/>
    <p:sldId id="284" r:id="rId25"/>
    <p:sldId id="285" r:id="rId26"/>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782449"/>
    <a:srgbClr val="FF9B05"/>
    <a:srgbClr val="FFCCFF"/>
    <a:srgbClr val="800080"/>
    <a:srgbClr val="FCE5C4"/>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showGuides="1">
      <p:cViewPr varScale="1">
        <p:scale>
          <a:sx n="83" d="100"/>
          <a:sy n="83" d="100"/>
        </p:scale>
        <p:origin x="225" y="54"/>
      </p:cViewPr>
      <p:guideLst>
        <p:guide orient="horz" pos="2168"/>
        <p:guide pos="3848"/>
      </p:guideLst>
    </p:cSldViewPr>
  </p:slideViewPr>
  <p:notesTextViewPr>
    <p:cViewPr>
      <p:scale>
        <a:sx n="100" d="100"/>
        <a:sy n="100" d="100"/>
      </p:scale>
      <p:origin x="0" y="0"/>
    </p:cViewPr>
  </p:notesTextViewPr>
  <p:sorterViewPr showFormatting="0">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notesMaster" Target="notesMasters/notes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p:nvPr>
            <p:ph type="sldImg"/>
          </p:nvPr>
        </p:nvSpPr>
        <p:spPr>
          <a:xfrm>
            <a:off x="1050925" y="754063"/>
            <a:ext cx="4572000" cy="3294062"/>
          </a:xfrm>
          <a:prstGeom prst="rect">
            <a:avLst/>
          </a:prstGeom>
          <a:noFill/>
          <a:ln w="9525">
            <a:noFill/>
          </a:ln>
        </p:spPr>
      </p:sp>
      <p:sp>
        <p:nvSpPr>
          <p:cNvPr id="4099" name="Rectangle 3"/>
          <p:cNvSpPr>
            <a:spLocks noGrp="1" noChangeArrowheads="1"/>
          </p:cNvSpPr>
          <p:nvPr>
            <p:ph type="body" sz="quarter" idx="3"/>
          </p:nvPr>
        </p:nvSpPr>
        <p:spPr bwMode="auto">
          <a:xfrm>
            <a:off x="538163" y="4387850"/>
            <a:ext cx="5780088" cy="3952875"/>
          </a:xfrm>
          <a:prstGeom prst="rect">
            <a:avLst/>
          </a:prstGeom>
          <a:no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100" name="Rectangle 4"/>
          <p:cNvSpPr>
            <a:spLocks noGrp="1" noChangeArrowheads="1"/>
          </p:cNvSpPr>
          <p:nvPr>
            <p:ph type="hdr" sz="quarter"/>
          </p:nvPr>
        </p:nvSpPr>
        <p:spPr bwMode="auto">
          <a:xfrm>
            <a:off x="0" y="0"/>
            <a:ext cx="2973388" cy="457200"/>
          </a:xfrm>
          <a:prstGeom prst="rect">
            <a:avLst/>
          </a:prstGeom>
          <a:noFill/>
          <a:ln>
            <a:noFill/>
          </a:ln>
        </p:spPr>
        <p:txBody>
          <a:bodyPr vert="horz" wrap="square" lIns="91440" tIns="45720" rIns="91440" bIns="45720" numCol="1" anchor="t" anchorCtr="0" compatLnSpc="1"/>
          <a:lstStyle>
            <a:lvl1pPr>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101" name="Rectangle 5"/>
          <p:cNvSpPr>
            <a:spLocks noGrp="1" noChangeArrowheads="1"/>
          </p:cNvSpPr>
          <p:nvPr>
            <p:ph type="dt" idx="1"/>
          </p:nvPr>
        </p:nvSpPr>
        <p:spPr bwMode="auto">
          <a:xfrm>
            <a:off x="3884613" y="0"/>
            <a:ext cx="2973388" cy="457200"/>
          </a:xfrm>
          <a:prstGeom prst="rect">
            <a:avLst/>
          </a:prstGeom>
          <a:noFill/>
          <a:ln>
            <a:noFill/>
          </a:ln>
        </p:spPr>
        <p:txBody>
          <a:bodyPr vert="horz" wrap="square" lIns="91440" tIns="45720" rIns="91440" bIns="45720" numCol="1" anchor="t" anchorCtr="0" compatLnSpc="1"/>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ED0B3DD8-87CC-47E1-8509-F1BFCB44BBB3}" type="datetimeFigureOut">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102" name="Rectangle 6"/>
          <p:cNvSpPr>
            <a:spLocks noGrp="1" noChangeArrowheads="1"/>
          </p:cNvSpPr>
          <p:nvPr>
            <p:ph type="ftr" sz="quarter" idx="4"/>
          </p:nvPr>
        </p:nvSpPr>
        <p:spPr bwMode="auto">
          <a:xfrm>
            <a:off x="0" y="8686800"/>
            <a:ext cx="2973388" cy="457200"/>
          </a:xfrm>
          <a:prstGeom prst="rect">
            <a:avLst/>
          </a:prstGeom>
          <a:noFill/>
          <a:ln>
            <a:noFill/>
          </a:ln>
        </p:spPr>
        <p:txBody>
          <a:bodyPr vert="horz" wrap="square" lIns="91440" tIns="45720" rIns="91440" bIns="45720" numCol="1" anchor="t" anchorCtr="0" compatLnSpc="1"/>
          <a:lstStyle>
            <a:lvl1pPr>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103" name="Rectangle 7"/>
          <p:cNvSpPr>
            <a:spLocks noGrp="1" noChangeArrowheads="1"/>
          </p:cNvSpPr>
          <p:nvPr>
            <p:ph type="sldNum" sz="quarter" idx="5"/>
          </p:nvPr>
        </p:nvSpPr>
        <p:spPr bwMode="auto">
          <a:xfrm>
            <a:off x="3884613" y="8686800"/>
            <a:ext cx="2973388" cy="457200"/>
          </a:xfrm>
          <a:prstGeom prst="rect">
            <a:avLst/>
          </a:prstGeom>
          <a:noFill/>
          <a:ln>
            <a:noFill/>
          </a:ln>
        </p:spPr>
        <p:txBody>
          <a:bodyPr vert="horz" wrap="square" lIns="91440" tIns="45720" rIns="91440" bIns="45720" numCol="1" anchor="t" anchorCtr="0" compatLnSpc="1"/>
          <a:p>
            <a:pPr lvl="0" algn="r" fontAlgn="base">
              <a:buNone/>
            </a:pPr>
            <a:fld id="{9A0DB2DC-4C9A-4742-B13C-FB6460FD3503}" type="slidenum">
              <a:rPr lang="zh-CN" altLang="en-US" sz="1200" strike="noStrike" noProof="1" dirty="0">
                <a:latin typeface="Calibri" panose="020F050202020403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2A9B8AA-0540-4628-873A-8D54E059B110}"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2A9B8AA-0540-4628-873A-8D54E059B110}"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2A9B8AA-0540-4628-873A-8D54E059B110}"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2A9B8AA-0540-4628-873A-8D54E059B110}"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2A9B8AA-0540-4628-873A-8D54E059B110}"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2A9B8AA-0540-4628-873A-8D54E059B110}"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2A9B8AA-0540-4628-873A-8D54E059B110}"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2A9B8AA-0540-4628-873A-8D54E059B110}"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2A9B8AA-0540-4628-873A-8D54E059B110}"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2A9B8AA-0540-4628-873A-8D54E059B110}"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2A9B8AA-0540-4628-873A-8D54E059B110}"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2A9B8AA-0540-4628-873A-8D54E059B110}"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ct val="30000"/>
              </a:spcBef>
              <a:spcAft>
                <a:spcPct val="0"/>
              </a:spcAft>
              <a:buClrTx/>
              <a:buSzTx/>
              <a:buFont typeface="Arial" panose="020B0604020202020204" pitchFamily="34" charset="0"/>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2A9B8AA-0540-4628-873A-8D54E059B110}"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2A9B8AA-0540-4628-873A-8D54E059B110}"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2A9B8AA-0540-4628-873A-8D54E059B110}"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2A9B8AA-0540-4628-873A-8D54E059B110}"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2A9B8AA-0540-4628-873A-8D54E059B110}"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2A9B8AA-0540-4628-873A-8D54E059B110}"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2A9B8AA-0540-4628-873A-8D54E059B110}"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2A9B8AA-0540-4628-873A-8D54E059B110}"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2A9B8AA-0540-4628-873A-8D54E059B110}"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ct val="30000"/>
              </a:spcBef>
              <a:spcAft>
                <a:spcPct val="0"/>
              </a:spcAft>
              <a:buClrTx/>
              <a:buSzTx/>
              <a:buFont typeface="Arial" panose="020B0604020202020204" pitchFamily="34" charset="0"/>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2A9B8AA-0540-4628-873A-8D54E059B110}"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itle Placeholder 1"/>
          <p:cNvSpPr>
            <a:spLocks noGrp="1"/>
          </p:cNvSpPr>
          <p:nvPr>
            <p:ph type="title"/>
          </p:nvPr>
        </p:nvSpPr>
        <p:spPr>
          <a:xfrm>
            <a:off x="838200" y="365125"/>
            <a:ext cx="10515600" cy="132556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7" name="Text Placeholder 2"/>
          <p:cNvSpPr>
            <a:spLocks noGrp="1"/>
          </p:cNvSpPr>
          <p:nvPr>
            <p:ph type="body"/>
          </p:nvPr>
        </p:nvSpPr>
        <p:spPr>
          <a:xfrm>
            <a:off x="838200" y="1825625"/>
            <a:ext cx="10515600" cy="4351338"/>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8" name="Date Placeholder 3"/>
          <p:cNvSpPr>
            <a:spLocks noGrp="1" noChangeArrowheads="1"/>
          </p:cNvSpPr>
          <p:nvPr>
            <p:ph type="dt" sz="half" idx="2"/>
          </p:nvPr>
        </p:nvSpPr>
        <p:spPr bwMode="auto">
          <a:xfrm>
            <a:off x="838200" y="6356350"/>
            <a:ext cx="3276600" cy="365125"/>
          </a:xfrm>
          <a:prstGeom prst="rect">
            <a:avLst/>
          </a:prstGeom>
          <a:noFill/>
          <a:ln>
            <a:noFill/>
          </a:ln>
        </p:spPr>
        <p:txBody>
          <a:bodyPr vert="horz" wrap="square" lIns="91440" tIns="45720" rIns="91440" bIns="45720" numCol="1" anchor="ctr" anchorCtr="0" compatLnSpc="1"/>
          <a:lstStyle>
            <a:lvl1pPr eaLnBrk="1" hangingPunct="1">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D2A9B8AA-0540-4628-873A-8D54E059B110}"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Footer Placeholder 4"/>
          <p:cNvSpPr>
            <a:spLocks noGrp="1" noChangeArrowheads="1"/>
          </p:cNvSpPr>
          <p:nvPr>
            <p:ph type="ftr" sz="quarter" idx="3"/>
          </p:nvPr>
        </p:nvSpPr>
        <p:spPr bwMode="auto">
          <a:xfrm>
            <a:off x="4648200" y="6356350"/>
            <a:ext cx="2895600" cy="365125"/>
          </a:xfrm>
          <a:prstGeom prst="rect">
            <a:avLst/>
          </a:prstGeom>
          <a:noFill/>
          <a:ln>
            <a:noFill/>
          </a:ln>
        </p:spPr>
        <p:txBody>
          <a:bodyPr vert="horz" wrap="square" lIns="91440" tIns="45720" rIns="91440" bIns="45720" numCol="1" anchor="ctr" anchorCtr="0" compatLnSpc="1"/>
          <a:lstStyle>
            <a:lvl1pPr algn="ctr" eaLnBrk="1" hangingPunct="1">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Slide Number Placeholder 5"/>
          <p:cNvSpPr>
            <a:spLocks noGrp="1" noChangeArrowheads="1"/>
          </p:cNvSpPr>
          <p:nvPr>
            <p:ph type="sldNum" sz="quarter" idx="4"/>
          </p:nvPr>
        </p:nvSpPr>
        <p:spPr bwMode="auto">
          <a:xfrm>
            <a:off x="8077200" y="6356350"/>
            <a:ext cx="3276600" cy="365125"/>
          </a:xfrm>
          <a:prstGeom prst="rect">
            <a:avLst/>
          </a:prstGeom>
          <a:noFill/>
          <a:ln>
            <a:noFill/>
          </a:ln>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ct val="30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Title Placeholder 1"/>
          <p:cNvSpPr>
            <a:spLocks noGrp="1"/>
          </p:cNvSpPr>
          <p:nvPr>
            <p:ph type="title"/>
          </p:nvPr>
        </p:nvSpPr>
        <p:spPr>
          <a:xfrm>
            <a:off x="838200" y="365125"/>
            <a:ext cx="10515600" cy="132556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2051" name="Text Placeholder 2"/>
          <p:cNvSpPr>
            <a:spLocks noGrp="1"/>
          </p:cNvSpPr>
          <p:nvPr>
            <p:ph type="body"/>
          </p:nvPr>
        </p:nvSpPr>
        <p:spPr>
          <a:xfrm>
            <a:off x="838200" y="1825625"/>
            <a:ext cx="10515600" cy="4351338"/>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8" name="Date Placeholder 3"/>
          <p:cNvSpPr>
            <a:spLocks noGrp="1" noChangeArrowheads="1"/>
          </p:cNvSpPr>
          <p:nvPr>
            <p:ph type="dt" sz="half" idx="2"/>
          </p:nvPr>
        </p:nvSpPr>
        <p:spPr bwMode="auto">
          <a:xfrm>
            <a:off x="838200" y="6356350"/>
            <a:ext cx="3276600" cy="365125"/>
          </a:xfrm>
          <a:prstGeom prst="rect">
            <a:avLst/>
          </a:prstGeom>
          <a:noFill/>
          <a:ln>
            <a:noFill/>
          </a:ln>
        </p:spPr>
        <p:txBody>
          <a:bodyPr vert="horz" wrap="square" lIns="91440" tIns="45720" rIns="91440" bIns="45720" numCol="1" anchor="ctr" anchorCtr="0" compatLnSpc="1"/>
          <a:lstStyle>
            <a:lvl1pPr eaLnBrk="1" hangingPunct="1">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D2A9B8AA-0540-4628-873A-8D54E059B110}"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Footer Placeholder 4"/>
          <p:cNvSpPr>
            <a:spLocks noGrp="1" noChangeArrowheads="1"/>
          </p:cNvSpPr>
          <p:nvPr>
            <p:ph type="ftr" sz="quarter" idx="3"/>
          </p:nvPr>
        </p:nvSpPr>
        <p:spPr bwMode="auto">
          <a:xfrm>
            <a:off x="4648200" y="6356350"/>
            <a:ext cx="2895600" cy="365125"/>
          </a:xfrm>
          <a:prstGeom prst="rect">
            <a:avLst/>
          </a:prstGeom>
          <a:noFill/>
          <a:ln>
            <a:noFill/>
          </a:ln>
        </p:spPr>
        <p:txBody>
          <a:bodyPr vert="horz" wrap="square" lIns="91440" tIns="45720" rIns="91440" bIns="45720" numCol="1" anchor="ctr" anchorCtr="0" compatLnSpc="1"/>
          <a:lstStyle>
            <a:lvl1pPr algn="ctr" eaLnBrk="1" hangingPunct="1">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Slide Number Placeholder 5"/>
          <p:cNvSpPr>
            <a:spLocks noGrp="1" noChangeArrowheads="1"/>
          </p:cNvSpPr>
          <p:nvPr>
            <p:ph type="sldNum" sz="quarter" idx="4"/>
          </p:nvPr>
        </p:nvSpPr>
        <p:spPr bwMode="auto">
          <a:xfrm>
            <a:off x="8077200" y="6356350"/>
            <a:ext cx="3276600" cy="365125"/>
          </a:xfrm>
          <a:prstGeom prst="rect">
            <a:avLst/>
          </a:prstGeom>
          <a:noFill/>
          <a:ln>
            <a:noFill/>
          </a:ln>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ct val="30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ct val="300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7" name="Picture 2" descr="11"/>
          <p:cNvPicPr>
            <a:picLocks noChangeAspect="1"/>
          </p:cNvPicPr>
          <p:nvPr/>
        </p:nvPicPr>
        <p:blipFill>
          <a:blip r:embed="rId1"/>
          <a:stretch>
            <a:fillRect/>
          </a:stretch>
        </p:blipFill>
        <p:spPr>
          <a:xfrm>
            <a:off x="0" y="0"/>
            <a:ext cx="12280900" cy="6889750"/>
          </a:xfrm>
          <a:prstGeom prst="rect">
            <a:avLst/>
          </a:prstGeom>
          <a:noFill/>
          <a:ln w="9525">
            <a:noFill/>
          </a:ln>
        </p:spPr>
      </p:pic>
      <p:sp>
        <p:nvSpPr>
          <p:cNvPr id="5" name="文本框 4"/>
          <p:cNvSpPr txBox="1"/>
          <p:nvPr/>
        </p:nvSpPr>
        <p:spPr>
          <a:xfrm>
            <a:off x="1368725" y="59663"/>
            <a:ext cx="8413630" cy="4246245"/>
          </a:xfrm>
          <a:prstGeom prst="rect">
            <a:avLst/>
          </a:prstGeom>
          <a:noFill/>
        </p:spPr>
        <p:txBody>
          <a:bodyPr>
            <a:spAutoFit/>
          </a:bodyPr>
          <a:lstStyle/>
          <a:p>
            <a:pPr marR="0" algn="ctr" defTabSz="914400" fontAlgn="auto">
              <a:lnSpc>
                <a:spcPct val="150000"/>
              </a:lnSpc>
              <a:spcBef>
                <a:spcPts val="0"/>
              </a:spcBef>
              <a:spcAft>
                <a:spcPts val="0"/>
              </a:spcAft>
              <a:buClrTx/>
              <a:buSzTx/>
              <a:buFontTx/>
              <a:buNone/>
              <a:defRPr/>
            </a:pPr>
            <a:r>
              <a:rPr kumimoji="0" lang="en-US" altLang="zh-CN" sz="6000" b="1" kern="1200" cap="none" spc="0" normalizeH="0" baseline="0" noProof="0" dirty="0">
                <a:solidFill>
                  <a:srgbClr val="C00000"/>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cs typeface="+mn-cs"/>
                <a:sym typeface="+mn-ea"/>
              </a:rPr>
              <a:t>2021</a:t>
            </a:r>
            <a:r>
              <a:rPr kumimoji="0" lang="zh-CN" altLang="en-US" sz="6000" b="1" kern="1200" cap="none" spc="0" normalizeH="0" baseline="0" noProof="0" dirty="0">
                <a:solidFill>
                  <a:srgbClr val="C00000"/>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cs typeface="+mn-cs"/>
                <a:sym typeface="+mn-ea"/>
              </a:rPr>
              <a:t>年</a:t>
            </a:r>
            <a:r>
              <a:rPr kumimoji="0" lang="en-US" altLang="zh-CN" sz="6000" b="1" kern="1200" cap="none" spc="0" normalizeH="0" baseline="0" noProof="0" dirty="0">
                <a:solidFill>
                  <a:srgbClr val="C00000"/>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cs typeface="+mn-cs"/>
                <a:sym typeface="+mn-ea"/>
              </a:rPr>
              <a:t>3</a:t>
            </a:r>
            <a:r>
              <a:rPr kumimoji="0" lang="zh-CN" altLang="en-US" sz="6000" b="1" kern="1200" cap="none" spc="0" normalizeH="0" baseline="0" noProof="0" dirty="0">
                <a:solidFill>
                  <a:srgbClr val="C00000"/>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cs typeface="+mn-cs"/>
                <a:sym typeface="+mn-ea"/>
              </a:rPr>
              <a:t>月</a:t>
            </a:r>
            <a:br>
              <a:rPr kumimoji="0" lang="zh-CN" altLang="en-US" sz="6000" b="1" kern="1200" cap="none" spc="0" normalizeH="0" baseline="0" noProof="0" dirty="0">
                <a:solidFill>
                  <a:srgbClr val="C00000"/>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cs typeface="+mn-cs"/>
                <a:sym typeface="+mn-ea"/>
              </a:rPr>
            </a:br>
            <a:r>
              <a:rPr kumimoji="0" lang="zh-CN" altLang="en-US" sz="6000" b="1" kern="1200" cap="none" spc="0" normalizeH="0" baseline="0" noProof="0" dirty="0">
                <a:solidFill>
                  <a:srgbClr val="C00000"/>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cs typeface="+mn-cs"/>
                <a:sym typeface="+mn-ea"/>
              </a:rPr>
              <a:t>广州一模读后续写</a:t>
            </a:r>
            <a:endParaRPr kumimoji="0" lang="en-US" altLang="zh-CN" sz="6000" b="1" kern="1200" cap="none" spc="0" normalizeH="0" baseline="0" noProof="0" dirty="0">
              <a:solidFill>
                <a:srgbClr val="C00000"/>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cs typeface="+mn-cs"/>
              <a:sym typeface="+mn-ea"/>
            </a:endParaRPr>
          </a:p>
          <a:p>
            <a:pPr marR="0" algn="ctr" defTabSz="914400" fontAlgn="auto">
              <a:lnSpc>
                <a:spcPct val="150000"/>
              </a:lnSpc>
              <a:spcBef>
                <a:spcPts val="0"/>
              </a:spcBef>
              <a:spcAft>
                <a:spcPts val="0"/>
              </a:spcAft>
              <a:buClrTx/>
              <a:buSzTx/>
              <a:buFontTx/>
              <a:buNone/>
              <a:defRPr/>
            </a:pPr>
            <a:r>
              <a:rPr kumimoji="0" lang="en-US" altLang="zh-CN" sz="6000" b="1" kern="1200" cap="none" spc="0" normalizeH="0" baseline="0" noProof="0" dirty="0">
                <a:solidFill>
                  <a:srgbClr val="C00000"/>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cs typeface="+mn-cs"/>
                <a:sym typeface="+mn-ea"/>
              </a:rPr>
              <a:t>                  </a:t>
            </a:r>
            <a:endParaRPr kumimoji="0" lang="zh-CN" altLang="en-US" sz="3200" b="1" kern="1200" cap="none" spc="0" normalizeH="0" baseline="0" noProof="0" dirty="0">
              <a:solidFill>
                <a:srgbClr val="0070C0"/>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cs typeface="+mn-cs"/>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Picture 2" descr="14"/>
          <p:cNvPicPr>
            <a:picLocks noChangeAspect="1"/>
          </p:cNvPicPr>
          <p:nvPr/>
        </p:nvPicPr>
        <p:blipFill>
          <a:blip r:embed="rId1"/>
          <a:stretch>
            <a:fillRect/>
          </a:stretch>
        </p:blipFill>
        <p:spPr>
          <a:xfrm>
            <a:off x="0" y="0"/>
            <a:ext cx="12203113" cy="6883400"/>
          </a:xfrm>
          <a:prstGeom prst="rect">
            <a:avLst/>
          </a:prstGeom>
          <a:noFill/>
          <a:ln w="9525">
            <a:noFill/>
          </a:ln>
        </p:spPr>
      </p:pic>
      <p:sp>
        <p:nvSpPr>
          <p:cNvPr id="11266" name="Text Box 3"/>
          <p:cNvSpPr txBox="1"/>
          <p:nvPr/>
        </p:nvSpPr>
        <p:spPr>
          <a:xfrm>
            <a:off x="120650" y="296863"/>
            <a:ext cx="2954338" cy="646112"/>
          </a:xfrm>
          <a:prstGeom prst="rect">
            <a:avLst/>
          </a:prstGeom>
          <a:noFill/>
          <a:ln w="9525">
            <a:noFill/>
          </a:ln>
        </p:spPr>
        <p:txBody>
          <a:bodyPr wrap="none" anchor="t" anchorCtr="0">
            <a:spAutoFit/>
          </a:bodyPr>
          <a:p>
            <a:pPr eaLnBrk="0" hangingPunct="0">
              <a:buFontTx/>
            </a:pPr>
            <a:r>
              <a:rPr lang="zh-CN" altLang="en-US" sz="3600" b="1" dirty="0">
                <a:solidFill>
                  <a:srgbClr val="FFFFFF"/>
                </a:solidFill>
                <a:latin typeface="微软雅黑" panose="020B0503020204020204" pitchFamily="34" charset="-122"/>
                <a:ea typeface="微软雅黑" panose="020B0503020204020204" pitchFamily="34" charset="-122"/>
              </a:rPr>
              <a:t>结局构建思路</a:t>
            </a:r>
            <a:endParaRPr lang="zh-CN" altLang="en-US" sz="3600" b="1" dirty="0">
              <a:solidFill>
                <a:srgbClr val="FFFFFF"/>
              </a:solidFill>
              <a:latin typeface="微软雅黑" panose="020B0503020204020204" pitchFamily="34" charset="-122"/>
              <a:ea typeface="微软雅黑" panose="020B0503020204020204" pitchFamily="34" charset="-122"/>
            </a:endParaRPr>
          </a:p>
        </p:txBody>
      </p:sp>
      <p:sp>
        <p:nvSpPr>
          <p:cNvPr id="11267" name="文本框 6"/>
          <p:cNvSpPr txBox="1"/>
          <p:nvPr/>
        </p:nvSpPr>
        <p:spPr>
          <a:xfrm>
            <a:off x="346075" y="1557338"/>
            <a:ext cx="11499850" cy="1570037"/>
          </a:xfrm>
          <a:prstGeom prst="rect">
            <a:avLst/>
          </a:prstGeom>
          <a:solidFill>
            <a:srgbClr val="782449"/>
          </a:solidFill>
          <a:ln w="9525">
            <a:noFill/>
          </a:ln>
        </p:spPr>
        <p:txBody>
          <a:bodyPr anchor="t" anchorCtr="0">
            <a:spAutoFit/>
          </a:bodyPr>
          <a:p>
            <a:pPr eaLnBrk="0" hangingPunct="0">
              <a:buFontTx/>
            </a:pPr>
            <a:r>
              <a:rPr lang="en-US" altLang="zh-CN" sz="3200" dirty="0">
                <a:solidFill>
                  <a:schemeClr val="bg1"/>
                </a:solidFill>
                <a:latin typeface="Calibri" panose="020F0502020204030204" pitchFamily="34" charset="0"/>
                <a:ea typeface="宋体" panose="02010600030101010101" pitchFamily="2" charset="-122"/>
              </a:rPr>
              <a:t>Paragraph2:</a:t>
            </a:r>
            <a:endParaRPr lang="en-US" altLang="zh-CN" sz="3200" dirty="0">
              <a:solidFill>
                <a:schemeClr val="bg1"/>
              </a:solidFill>
              <a:latin typeface="Calibri" panose="020F0502020204030204" pitchFamily="34" charset="0"/>
              <a:ea typeface="宋体" panose="02010600030101010101" pitchFamily="2" charset="-122"/>
            </a:endParaRPr>
          </a:p>
          <a:p>
            <a:pPr eaLnBrk="0" hangingPunct="0">
              <a:buFontTx/>
            </a:pPr>
            <a:r>
              <a:rPr lang="en-US" altLang="zh-CN" sz="3200" dirty="0">
                <a:solidFill>
                  <a:schemeClr val="bg1"/>
                </a:solidFill>
                <a:latin typeface="Calibri" panose="020F0502020204030204" pitchFamily="34" charset="0"/>
                <a:ea typeface="宋体" panose="02010600030101010101" pitchFamily="2" charset="-122"/>
              </a:rPr>
              <a:t>       Now with some chocolates in hand, the boy’s bad attitude disappeared.</a:t>
            </a:r>
            <a:endParaRPr lang="en-US" altLang="zh-CN" sz="3200" dirty="0">
              <a:solidFill>
                <a:schemeClr val="bg1"/>
              </a:solidFill>
              <a:latin typeface="Calibri" panose="020F0502020204030204" pitchFamily="34" charset="0"/>
              <a:ea typeface="宋体" panose="02010600030101010101" pitchFamily="2" charset="-122"/>
            </a:endParaRPr>
          </a:p>
        </p:txBody>
      </p:sp>
      <p:sp>
        <p:nvSpPr>
          <p:cNvPr id="11268" name="文本框 7"/>
          <p:cNvSpPr txBox="1"/>
          <p:nvPr/>
        </p:nvSpPr>
        <p:spPr>
          <a:xfrm>
            <a:off x="1091565" y="3472815"/>
            <a:ext cx="9820275" cy="1568450"/>
          </a:xfrm>
          <a:prstGeom prst="rect">
            <a:avLst/>
          </a:prstGeom>
          <a:solidFill>
            <a:srgbClr val="FF9B05"/>
          </a:solidFill>
          <a:ln w="9525">
            <a:noFill/>
          </a:ln>
        </p:spPr>
        <p:txBody>
          <a:bodyPr wrap="square" anchor="t" anchorCtr="0">
            <a:spAutoFit/>
          </a:bodyPr>
          <a:p>
            <a:pPr eaLnBrk="0" hangingPunct="0">
              <a:buFontTx/>
            </a:pPr>
            <a:r>
              <a:rPr lang="zh-CN" altLang="en-US" sz="3200" dirty="0">
                <a:solidFill>
                  <a:schemeClr val="bg1"/>
                </a:solidFill>
                <a:latin typeface="Calibri" panose="020F0502020204030204" pitchFamily="34" charset="0"/>
                <a:ea typeface="宋体" panose="02010600030101010101" pitchFamily="2" charset="-122"/>
              </a:rPr>
              <a:t>儿子在收到几（三）个巧克力后，情感上以及认识上发生的变化？承认错误</a:t>
            </a:r>
            <a:r>
              <a:rPr lang="en-US" altLang="zh-CN" sz="3200" dirty="0">
                <a:solidFill>
                  <a:schemeClr val="bg1"/>
                </a:solidFill>
                <a:latin typeface="Calibri" panose="020F0502020204030204" pitchFamily="34" charset="0"/>
                <a:ea typeface="宋体" panose="02010600030101010101" pitchFamily="2" charset="-122"/>
              </a:rPr>
              <a:t>, </a:t>
            </a:r>
            <a:r>
              <a:rPr lang="zh-CN" altLang="zh-CN" sz="3200" dirty="0">
                <a:solidFill>
                  <a:schemeClr val="bg1"/>
                </a:solidFill>
                <a:latin typeface="Calibri" panose="020F0502020204030204" pitchFamily="34" charset="0"/>
                <a:ea typeface="宋体" panose="02010600030101010101" pitchFamily="2" charset="-122"/>
              </a:rPr>
              <a:t>母子互动，主题升华？呼应前文？</a:t>
            </a:r>
            <a:endParaRPr lang="zh-CN" altLang="zh-CN" sz="3200" dirty="0">
              <a:solidFill>
                <a:schemeClr val="bg1"/>
              </a:solidFill>
              <a:latin typeface="Calibri" panose="020F0502020204030204" pitchFamily="34" charset="0"/>
              <a:ea typeface="宋体" panose="02010600030101010101" pitchFamily="2" charset="-122"/>
            </a:endParaRPr>
          </a:p>
        </p:txBody>
      </p:sp>
      <p:sp>
        <p:nvSpPr>
          <p:cNvPr id="2" name="文本框 1"/>
          <p:cNvSpPr txBox="1"/>
          <p:nvPr/>
        </p:nvSpPr>
        <p:spPr>
          <a:xfrm>
            <a:off x="966470" y="5165725"/>
            <a:ext cx="9827895" cy="583565"/>
          </a:xfrm>
          <a:prstGeom prst="rect">
            <a:avLst/>
          </a:prstGeom>
          <a:noFill/>
        </p:spPr>
        <p:txBody>
          <a:bodyPr wrap="none" rtlCol="0">
            <a:spAutoFit/>
          </a:bodyPr>
          <a:p>
            <a:r>
              <a:rPr lang="en-US" altLang="zh-CN" sz="3200"/>
              <a:t>another chocolate as mother’s apology? for his honesty?...</a:t>
            </a:r>
            <a:endParaRPr lang="en-US" altLang="zh-CN"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bldLvl="0" animBg="1"/>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38735" y="132715"/>
            <a:ext cx="12153265" cy="2061210"/>
          </a:xfrm>
          <a:prstGeom prst="rect">
            <a:avLst/>
          </a:prstGeom>
          <a:noFill/>
        </p:spPr>
        <p:txBody>
          <a:bodyPr wrap="square" rtlCol="0">
            <a:spAutoFit/>
          </a:bodyPr>
          <a:p>
            <a:r>
              <a:rPr lang="zh-CN" altLang="en-US" sz="3200"/>
              <a:t>妈妈的人设：</a:t>
            </a:r>
            <a:endParaRPr lang="zh-CN" altLang="en-US" sz="3200"/>
          </a:p>
          <a:p>
            <a:r>
              <a:rPr lang="en-US" altLang="zh-CN" sz="3200"/>
              <a:t>  </a:t>
            </a:r>
            <a:endParaRPr lang="en-US" altLang="zh-CN" sz="3200"/>
          </a:p>
          <a:p>
            <a:r>
              <a:rPr lang="en-US" altLang="zh-CN" sz="3200"/>
              <a:t>careful/calm/wise/considerate</a:t>
            </a:r>
            <a:r>
              <a:rPr lang="en-US" altLang="zh-CN" sz="3200">
                <a:sym typeface="+mn-ea"/>
              </a:rPr>
              <a:t>/experienced</a:t>
            </a:r>
            <a:endParaRPr lang="en-US" altLang="zh-CN" sz="3200"/>
          </a:p>
          <a:p>
            <a:r>
              <a:rPr lang="en-US" altLang="zh-CN" sz="3200"/>
              <a:t>a teacher teaches her son in </a:t>
            </a:r>
            <a:r>
              <a:rPr lang="en-US" altLang="zh-CN" sz="3200">
                <a:solidFill>
                  <a:srgbClr val="FF0000"/>
                </a:solidFill>
              </a:rPr>
              <a:t>a special but effective</a:t>
            </a:r>
            <a:r>
              <a:rPr lang="en-US" altLang="zh-CN" sz="3200"/>
              <a:t>  way </a:t>
            </a:r>
            <a:endParaRPr lang="en-US" altLang="zh-CN" sz="3200"/>
          </a:p>
        </p:txBody>
      </p:sp>
      <p:sp>
        <p:nvSpPr>
          <p:cNvPr id="4" name="文本框 3"/>
          <p:cNvSpPr txBox="1"/>
          <p:nvPr/>
        </p:nvSpPr>
        <p:spPr>
          <a:xfrm>
            <a:off x="38735" y="2790825"/>
            <a:ext cx="12153265" cy="3538220"/>
          </a:xfrm>
          <a:prstGeom prst="rect">
            <a:avLst/>
          </a:prstGeom>
          <a:noFill/>
        </p:spPr>
        <p:txBody>
          <a:bodyPr wrap="square" rtlCol="0">
            <a:spAutoFit/>
          </a:bodyPr>
          <a:p>
            <a:r>
              <a:rPr lang="zh-CN" altLang="en-US" sz="2800"/>
              <a:t>妈妈努力不生气？强挤出一丝笑？</a:t>
            </a:r>
            <a:endParaRPr lang="zh-CN" altLang="en-US" sz="2800"/>
          </a:p>
          <a:p>
            <a:r>
              <a:rPr lang="zh-CN" altLang="en-US" sz="2800"/>
              <a:t>第一段就承认了错误？衔接？</a:t>
            </a:r>
            <a:endParaRPr lang="zh-CN" altLang="en-US" sz="2800"/>
          </a:p>
          <a:p>
            <a:r>
              <a:rPr lang="zh-CN" altLang="en-US" sz="2800"/>
              <a:t>母亲一块一块地给，</a:t>
            </a:r>
            <a:r>
              <a:rPr lang="en-US" altLang="zh-CN" sz="2800"/>
              <a:t> </a:t>
            </a:r>
            <a:r>
              <a:rPr lang="zh-CN" altLang="en-US" sz="2800"/>
              <a:t>没儿子什么事儿？</a:t>
            </a:r>
            <a:endParaRPr lang="zh-CN" altLang="en-US" sz="2800"/>
          </a:p>
          <a:p>
            <a:r>
              <a:rPr lang="zh-CN" altLang="en-US" sz="2800"/>
              <a:t>主题？</a:t>
            </a:r>
            <a:endParaRPr lang="zh-CN" altLang="en-US" sz="2800"/>
          </a:p>
          <a:p>
            <a:r>
              <a:rPr lang="zh-CN" altLang="en-US" sz="2800"/>
              <a:t>诚信？</a:t>
            </a:r>
            <a:endParaRPr lang="zh-CN" altLang="en-US" sz="2800"/>
          </a:p>
          <a:p>
            <a:r>
              <a:rPr lang="zh-CN" altLang="en-US" sz="2800"/>
              <a:t>爱的教育？</a:t>
            </a:r>
            <a:endParaRPr lang="zh-CN" altLang="en-US" sz="2800"/>
          </a:p>
          <a:p>
            <a:r>
              <a:rPr lang="zh-CN" altLang="en-US" sz="2800"/>
              <a:t>智慧教育？</a:t>
            </a:r>
            <a:endParaRPr lang="zh-CN" altLang="en-US" sz="2800"/>
          </a:p>
          <a:p>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blinds(horizontal)">
                                      <p:cBhvr>
                                        <p:cTn id="11" dur="500"/>
                                        <p:tgtEl>
                                          <p:spTgt spid="3">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box(in)">
                                      <p:cBhvr>
                                        <p:cTn id="16" dur="20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 calcmode="lin" valueType="num">
                                      <p:cBhvr additive="base">
                                        <p:cTn id="2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文本框 1"/>
          <p:cNvSpPr txBox="1"/>
          <p:nvPr/>
        </p:nvSpPr>
        <p:spPr>
          <a:xfrm>
            <a:off x="0" y="274638"/>
            <a:ext cx="12192000" cy="6492875"/>
          </a:xfrm>
          <a:prstGeom prst="rect">
            <a:avLst/>
          </a:prstGeom>
          <a:noFill/>
          <a:ln w="9525">
            <a:noFill/>
          </a:ln>
        </p:spPr>
        <p:txBody>
          <a:bodyPr wrap="square" anchor="t" anchorCtr="0">
            <a:spAutoFit/>
          </a:bodyPr>
          <a:p>
            <a:pPr indent="266700"/>
            <a:r>
              <a:rPr lang="en-US" altLang="zh-CN" sz="3200" i="1">
                <a:latin typeface="Tahoma Regular" charset="0"/>
                <a:ea typeface="宋体" panose="02010600030101010101" pitchFamily="2" charset="-122"/>
                <a:sym typeface="宋体" panose="02010600030101010101" pitchFamily="2" charset="-122"/>
              </a:rPr>
              <a:t>The mother said, "This chocolate is a reward for your imagination: a window-opening cat!” </a:t>
            </a:r>
            <a:r>
              <a:rPr lang="en-US" altLang="zh-CN" sz="3200">
                <a:latin typeface="Tahoma Regular" charset="0"/>
                <a:ea typeface="宋体" panose="02010600030101010101" pitchFamily="2" charset="-122"/>
                <a:sym typeface="宋体" panose="02010600030101010101" pitchFamily="2" charset="-122"/>
              </a:rPr>
              <a:t>Astonished as he was at her reward instead of harsh scold, Ben reluctantly received it, not daring to fix his eyes on his mother’s. Then, the mother squeezed another chocolate in his hand as a praise for his topping ability to skillfully restore the broken vase. Glancing at the chocolates with hesitation, the boy timidly raised his head before his mother. Obviously, the tension on his face faded a little bit. “Now,” the mother picked out a third chocolate and softly continued, “the last chocolate. I am so sorry, my little sweetheart. I shouldn’t have laid a fragile vase at an inappropriate place, especially when there is a boy so absorbed in sports.”</a:t>
            </a:r>
            <a:endParaRPr lang="en-US" altLang="zh-CN" sz="3200" i="1">
              <a:latin typeface="Tahoma Regular" charset="0"/>
              <a:ea typeface="宋体" panose="02010600030101010101" pitchFamily="2" charset="-122"/>
            </a:endParaRPr>
          </a:p>
          <a:p>
            <a:pPr indent="266700"/>
            <a:r>
              <a:rPr lang="en-US" altLang="zh-CN" sz="3200">
                <a:latin typeface="Tahoma Regular" charset="0"/>
                <a:ea typeface="宋体" panose="02010600030101010101" pitchFamily="2" charset="-122"/>
                <a:sym typeface="宋体" panose="02010600030101010101" pitchFamily="2" charset="-122"/>
              </a:rPr>
              <a:t>.</a:t>
            </a:r>
            <a:endParaRPr lang="zh-CN" altLang="en-US" sz="3200">
              <a:latin typeface="Calibri" panose="020F0502020204030204" pitchFamily="34"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文本框 1"/>
          <p:cNvSpPr txBox="1"/>
          <p:nvPr/>
        </p:nvSpPr>
        <p:spPr>
          <a:xfrm>
            <a:off x="0" y="274638"/>
            <a:ext cx="12192000" cy="6492875"/>
          </a:xfrm>
          <a:prstGeom prst="rect">
            <a:avLst/>
          </a:prstGeom>
          <a:noFill/>
          <a:ln w="9525">
            <a:noFill/>
          </a:ln>
        </p:spPr>
        <p:txBody>
          <a:bodyPr wrap="square" anchor="t" anchorCtr="0">
            <a:spAutoFit/>
          </a:bodyPr>
          <a:p>
            <a:pPr indent="266700"/>
            <a:r>
              <a:rPr lang="en-US" altLang="zh-CN" sz="3200" i="1">
                <a:latin typeface="Tahoma Regular" charset="0"/>
                <a:ea typeface="宋体" panose="02010600030101010101" pitchFamily="2" charset="-122"/>
                <a:sym typeface="宋体" panose="02010600030101010101" pitchFamily="2" charset="-122"/>
              </a:rPr>
              <a:t>The mother said, "This chocolate is a reward for your imagination: a window-opening cat!” </a:t>
            </a:r>
            <a:r>
              <a:rPr lang="en-US" altLang="zh-CN" sz="3200">
                <a:solidFill>
                  <a:srgbClr val="FF0000"/>
                </a:solidFill>
                <a:latin typeface="Tahoma Regular" charset="0"/>
                <a:ea typeface="宋体" panose="02010600030101010101" pitchFamily="2" charset="-122"/>
                <a:sym typeface="宋体" panose="02010600030101010101" pitchFamily="2" charset="-122"/>
              </a:rPr>
              <a:t>Astonished as he was at her reward instead of harsh scold, Ben reluctantly received it, not daring to fix his eyes on his mother’s.</a:t>
            </a:r>
            <a:r>
              <a:rPr lang="en-US" altLang="zh-CN" sz="3200">
                <a:latin typeface="Tahoma Regular" charset="0"/>
                <a:ea typeface="宋体" panose="02010600030101010101" pitchFamily="2" charset="-122"/>
                <a:sym typeface="宋体" panose="02010600030101010101" pitchFamily="2" charset="-122"/>
              </a:rPr>
              <a:t> Then, the mother </a:t>
            </a:r>
            <a:r>
              <a:rPr lang="en-US" altLang="zh-CN" sz="3200" u="sng">
                <a:gradFill>
                  <a:gsLst>
                    <a:gs pos="0">
                      <a:srgbClr val="14CD68"/>
                    </a:gs>
                    <a:gs pos="100000">
                      <a:srgbClr val="035C7D"/>
                    </a:gs>
                  </a:gsLst>
                  <a:lin scaled="0"/>
                </a:gradFill>
                <a:latin typeface="Tahoma Regular" charset="0"/>
                <a:ea typeface="宋体" panose="02010600030101010101" pitchFamily="2" charset="-122"/>
                <a:sym typeface="宋体" panose="02010600030101010101" pitchFamily="2" charset="-122"/>
              </a:rPr>
              <a:t>squeezed</a:t>
            </a:r>
            <a:r>
              <a:rPr lang="en-US" altLang="zh-CN" sz="3200">
                <a:latin typeface="Tahoma Regular" charset="0"/>
                <a:ea typeface="宋体" panose="02010600030101010101" pitchFamily="2" charset="-122"/>
                <a:sym typeface="宋体" panose="02010600030101010101" pitchFamily="2" charset="-122"/>
              </a:rPr>
              <a:t> another chocolate in his hand as a praise for his topping ability to skillfully restore the broken vase. </a:t>
            </a:r>
            <a:r>
              <a:rPr lang="en-US" altLang="zh-CN" sz="3200">
                <a:solidFill>
                  <a:srgbClr val="FF0000"/>
                </a:solidFill>
                <a:latin typeface="Tahoma Regular" charset="0"/>
                <a:ea typeface="宋体" panose="02010600030101010101" pitchFamily="2" charset="-122"/>
                <a:sym typeface="宋体" panose="02010600030101010101" pitchFamily="2" charset="-122"/>
              </a:rPr>
              <a:t>Glancing at the chocolates with hesitation, the boy timidly raised his head before his mother. Obviously, the tension on his face faded a little bit</a:t>
            </a:r>
            <a:r>
              <a:rPr lang="en-US" altLang="zh-CN" sz="3200">
                <a:latin typeface="Tahoma Regular" charset="0"/>
                <a:ea typeface="宋体" panose="02010600030101010101" pitchFamily="2" charset="-122"/>
                <a:sym typeface="宋体" panose="02010600030101010101" pitchFamily="2" charset="-122"/>
              </a:rPr>
              <a:t>. “Now,” the mother picked out a third chocolate and softly continued, “the last chocolate. I am so sorry, my little sweetheart. I shouldn’t have laid a fragile vase at an inappropriate place, especially when there is a boy so absorbed in sports.”</a:t>
            </a:r>
            <a:endParaRPr lang="en-US" altLang="zh-CN" sz="3200" i="1">
              <a:latin typeface="Tahoma Regular" charset="0"/>
              <a:ea typeface="宋体" panose="02010600030101010101" pitchFamily="2" charset="-122"/>
            </a:endParaRPr>
          </a:p>
          <a:p>
            <a:pPr indent="266700"/>
            <a:r>
              <a:rPr lang="en-US" altLang="zh-CN" sz="3200">
                <a:latin typeface="Tahoma Regular" charset="0"/>
                <a:ea typeface="宋体" panose="02010600030101010101" pitchFamily="2" charset="-122"/>
                <a:sym typeface="宋体" panose="02010600030101010101" pitchFamily="2" charset="-122"/>
              </a:rPr>
              <a:t>.</a:t>
            </a:r>
            <a:endParaRPr lang="zh-CN" altLang="en-US" sz="3200">
              <a:latin typeface="Calibri" panose="020F0502020204030204" pitchFamily="34"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文本框 1"/>
          <p:cNvSpPr txBox="1"/>
          <p:nvPr/>
        </p:nvSpPr>
        <p:spPr>
          <a:xfrm>
            <a:off x="0" y="365125"/>
            <a:ext cx="12192000" cy="6492875"/>
          </a:xfrm>
          <a:prstGeom prst="rect">
            <a:avLst/>
          </a:prstGeom>
          <a:noFill/>
          <a:ln w="9525">
            <a:noFill/>
          </a:ln>
        </p:spPr>
        <p:txBody>
          <a:bodyPr wrap="square" anchor="t" anchorCtr="0">
            <a:spAutoFit/>
          </a:bodyPr>
          <a:p>
            <a:pPr indent="266700"/>
            <a:r>
              <a:rPr lang="en-US" altLang="zh-CN" sz="3200" i="1">
                <a:latin typeface="Tahoma Regular" charset="0"/>
                <a:ea typeface="宋体" panose="02010600030101010101" pitchFamily="2" charset="-122"/>
                <a:sym typeface="宋体" panose="02010600030101010101" pitchFamily="2" charset="-122"/>
              </a:rPr>
              <a:t>Now with some chocolates in hand, the boy's bad attitude disappeared. </a:t>
            </a:r>
            <a:r>
              <a:rPr lang="en-US" altLang="zh-CN" sz="3200">
                <a:latin typeface="Tahoma Regular" charset="0"/>
                <a:ea typeface="宋体" panose="02010600030101010101" pitchFamily="2" charset="-122"/>
                <a:sym typeface="宋体" panose="02010600030101010101" pitchFamily="2" charset="-122"/>
              </a:rPr>
              <a:t>“But, Mum, I…”, attempting to make something clear, Ben awkwardly uttered nothing but some words. His mother silenced him by gently putting her finger on his lips</a:t>
            </a:r>
            <a:r>
              <a:rPr lang="zh-CN" altLang="en-US" sz="3200">
                <a:latin typeface="Tahoma Regular" charset="0"/>
                <a:ea typeface="宋体" panose="02010600030101010101" pitchFamily="2" charset="-122"/>
                <a:sym typeface="宋体" panose="02010600030101010101" pitchFamily="2" charset="-122"/>
              </a:rPr>
              <a:t>，</a:t>
            </a:r>
            <a:r>
              <a:rPr lang="en-US" altLang="zh-CN" sz="3200">
                <a:latin typeface="Tahoma Regular" charset="0"/>
                <a:ea typeface="宋体" panose="02010600030101010101" pitchFamily="2" charset="-122"/>
                <a:sym typeface="宋体" panose="02010600030101010101" pitchFamily="2" charset="-122"/>
              </a:rPr>
              <a:t>gave a soft kiss on his forehead and walked out of the study. Back into his room, Ben placed the three chocolates where he could see them easily. That night, Ben slept the soundest sleep. From then on, the three chocolates rang the alarm in his heart every time he intended to lie, reminding him to be honest. Sometimes, no punishment could also make a big difference to a child’s growth. There is no doubt that the wise teacher and mother mixed warm romantic humor and deep love into her careful and severe education.</a:t>
            </a:r>
            <a:endParaRPr lang="en-US" altLang="zh-CN" sz="3200">
              <a:latin typeface="Tahoma Regular" charset="0"/>
              <a:ea typeface="宋体" panose="02010600030101010101" pitchFamily="2" charset="-122"/>
              <a:sym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文本框 1"/>
          <p:cNvSpPr txBox="1"/>
          <p:nvPr/>
        </p:nvSpPr>
        <p:spPr>
          <a:xfrm>
            <a:off x="0" y="365125"/>
            <a:ext cx="12192000" cy="6492875"/>
          </a:xfrm>
          <a:prstGeom prst="rect">
            <a:avLst/>
          </a:prstGeom>
          <a:noFill/>
          <a:ln w="9525">
            <a:noFill/>
          </a:ln>
        </p:spPr>
        <p:txBody>
          <a:bodyPr wrap="square" anchor="t" anchorCtr="0">
            <a:spAutoFit/>
          </a:bodyPr>
          <a:p>
            <a:pPr indent="266700"/>
            <a:r>
              <a:rPr lang="en-US" altLang="zh-CN" sz="3200" i="1">
                <a:latin typeface="Tahoma Regular" charset="0"/>
                <a:ea typeface="宋体" panose="02010600030101010101" pitchFamily="2" charset="-122"/>
              </a:rPr>
              <a:t>Now with some chocolates in hand, the boy's bad attitude disappeared. </a:t>
            </a:r>
            <a:r>
              <a:rPr lang="en-US" altLang="zh-CN" sz="3200">
                <a:solidFill>
                  <a:srgbClr val="FF0000"/>
                </a:solidFill>
                <a:latin typeface="Tahoma Regular" charset="0"/>
                <a:ea typeface="宋体" panose="02010600030101010101" pitchFamily="2" charset="-122"/>
              </a:rPr>
              <a:t>“But, Mum, I…”, attempting to make something clear, Ben awkwardly uttered nothing but some words.</a:t>
            </a:r>
            <a:r>
              <a:rPr lang="en-US" altLang="zh-CN" sz="3200">
                <a:latin typeface="Tahoma Regular" charset="0"/>
                <a:ea typeface="宋体" panose="02010600030101010101" pitchFamily="2" charset="-122"/>
              </a:rPr>
              <a:t> His mother </a:t>
            </a:r>
            <a:r>
              <a:rPr lang="en-US" altLang="zh-CN" sz="3200" u="sng">
                <a:gradFill>
                  <a:gsLst>
                    <a:gs pos="0">
                      <a:srgbClr val="14CD68"/>
                    </a:gs>
                    <a:gs pos="100000">
                      <a:srgbClr val="035C7D"/>
                    </a:gs>
                  </a:gsLst>
                  <a:lin scaled="0"/>
                </a:gradFill>
                <a:latin typeface="Tahoma Regular" charset="0"/>
                <a:ea typeface="宋体" panose="02010600030101010101" pitchFamily="2" charset="-122"/>
              </a:rPr>
              <a:t>silenced him by</a:t>
            </a:r>
            <a:r>
              <a:rPr lang="en-US" altLang="zh-CN" sz="3200">
                <a:latin typeface="Tahoma Regular" charset="0"/>
                <a:ea typeface="宋体" panose="02010600030101010101" pitchFamily="2" charset="-122"/>
              </a:rPr>
              <a:t> gently putting her finger on his lips</a:t>
            </a:r>
            <a:r>
              <a:rPr lang="zh-CN" altLang="en-US" sz="3200">
                <a:latin typeface="Tahoma Regular" charset="0"/>
                <a:ea typeface="宋体" panose="02010600030101010101" pitchFamily="2" charset="-122"/>
              </a:rPr>
              <a:t>，</a:t>
            </a:r>
            <a:r>
              <a:rPr lang="en-US" altLang="zh-CN" sz="3200">
                <a:latin typeface="Tahoma Regular" charset="0"/>
                <a:ea typeface="宋体" panose="02010600030101010101" pitchFamily="2" charset="-122"/>
              </a:rPr>
              <a:t>gave a soft kiss on his forehead and walked out of the study.</a:t>
            </a:r>
            <a:r>
              <a:rPr lang="en-US" altLang="zh-CN" sz="3200">
                <a:solidFill>
                  <a:srgbClr val="FF0000"/>
                </a:solidFill>
                <a:latin typeface="Tahoma Regular" charset="0"/>
                <a:ea typeface="宋体" panose="02010600030101010101" pitchFamily="2" charset="-122"/>
              </a:rPr>
              <a:t> Back into his room, Ben placed the three chocolates where he could see them easily. That night, Ben slept the soundest sleep. From then on, the three chocolates </a:t>
            </a:r>
            <a:r>
              <a:rPr lang="en-US" altLang="zh-CN" sz="3200">
                <a:gradFill>
                  <a:gsLst>
                    <a:gs pos="0">
                      <a:srgbClr val="FE4444"/>
                    </a:gs>
                    <a:gs pos="100000">
                      <a:srgbClr val="832B2B"/>
                    </a:gs>
                  </a:gsLst>
                  <a:lin scaled="0"/>
                </a:gradFill>
                <a:latin typeface="Tahoma Regular" charset="0"/>
                <a:ea typeface="宋体" panose="02010600030101010101" pitchFamily="2" charset="-122"/>
              </a:rPr>
              <a:t>rang the alarm </a:t>
            </a:r>
            <a:r>
              <a:rPr lang="en-US" altLang="zh-CN" sz="3200">
                <a:solidFill>
                  <a:srgbClr val="FF0000"/>
                </a:solidFill>
                <a:latin typeface="Tahoma Regular" charset="0"/>
                <a:ea typeface="宋体" panose="02010600030101010101" pitchFamily="2" charset="-122"/>
              </a:rPr>
              <a:t>in his heart every time he intended to lie, reminding him to be honest.</a:t>
            </a:r>
            <a:r>
              <a:rPr lang="en-US" altLang="zh-CN" sz="3200">
                <a:latin typeface="Tahoma Regular" charset="0"/>
                <a:ea typeface="宋体" panose="02010600030101010101" pitchFamily="2" charset="-122"/>
              </a:rPr>
              <a:t> Sometimes, no punishment could also make a big difference to a child’s growth. There is no doubt that the wise teacher and mother mixed warm romantic humor and deep love into her careful and severe education.</a:t>
            </a:r>
            <a:endParaRPr lang="zh-CN" altLang="en-US" sz="3200">
              <a:latin typeface="Calibri" panose="020F0502020204030204" pitchFamily="34"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文本框 22"/>
          <p:cNvSpPr txBox="1"/>
          <p:nvPr/>
        </p:nvSpPr>
        <p:spPr>
          <a:xfrm>
            <a:off x="1171575" y="0"/>
            <a:ext cx="10212388" cy="1014413"/>
          </a:xfrm>
          <a:prstGeom prst="rect">
            <a:avLst/>
          </a:prstGeom>
          <a:noFill/>
          <a:ln w="9525">
            <a:noFill/>
          </a:ln>
        </p:spPr>
        <p:txBody>
          <a:bodyPr wrap="square" anchor="t" anchorCtr="0">
            <a:spAutoFit/>
          </a:bodyPr>
          <a:p>
            <a:pPr algn="ctr">
              <a:lnSpc>
                <a:spcPct val="150000"/>
              </a:lnSpc>
              <a:buClrTx/>
              <a:buFontTx/>
            </a:pPr>
            <a:r>
              <a:rPr lang="en-US" altLang="zh-CN" sz="4000" b="1">
                <a:solidFill>
                  <a:srgbClr val="ED7D31"/>
                </a:solidFill>
                <a:latin typeface="微软雅黑" panose="020B0503020204020204" pitchFamily="34" charset="-122"/>
                <a:ea typeface="微软雅黑" panose="020B0503020204020204" pitchFamily="34" charset="-122"/>
              </a:rPr>
              <a:t>possible version</a:t>
            </a:r>
            <a:endParaRPr lang="en-US" altLang="zh-CN" sz="4000" b="1">
              <a:solidFill>
                <a:srgbClr val="ED7D31"/>
              </a:solidFill>
              <a:latin typeface="微软雅黑" panose="020B0503020204020204" pitchFamily="34" charset="-122"/>
              <a:ea typeface="微软雅黑" panose="020B0503020204020204" pitchFamily="34" charset="-122"/>
            </a:endParaRPr>
          </a:p>
        </p:txBody>
      </p:sp>
      <p:sp>
        <p:nvSpPr>
          <p:cNvPr id="16386" name="文本框 99"/>
          <p:cNvSpPr txBox="1"/>
          <p:nvPr/>
        </p:nvSpPr>
        <p:spPr>
          <a:xfrm>
            <a:off x="190500" y="1014413"/>
            <a:ext cx="8445500" cy="5630862"/>
          </a:xfrm>
          <a:prstGeom prst="rect">
            <a:avLst/>
          </a:prstGeom>
          <a:noFill/>
          <a:ln w="9525" cap="flat" cmpd="sng">
            <a:solidFill>
              <a:srgbClr val="C1551B"/>
            </a:solidFill>
            <a:prstDash val="solid"/>
            <a:round/>
            <a:headEnd type="none" w="med" len="med"/>
            <a:tailEnd type="none" w="med" len="med"/>
          </a:ln>
        </p:spPr>
        <p:txBody>
          <a:bodyPr wrap="square" anchor="t" anchorCtr="0">
            <a:spAutoFit/>
          </a:bodyPr>
          <a:p>
            <a:pPr indent="266700"/>
            <a:r>
              <a:rPr lang="en-US" altLang="zh-CN" i="1">
                <a:latin typeface="Tahoma Regular" charset="0"/>
                <a:ea typeface="宋体" panose="02010600030101010101" pitchFamily="2" charset="-122"/>
              </a:rPr>
              <a:t>The mother said, "This chocolate is a reward for your imagination: a window-opening cat!” </a:t>
            </a:r>
            <a:r>
              <a:rPr lang="en-US" altLang="zh-CN">
                <a:latin typeface="Tahoma Regular" charset="0"/>
                <a:ea typeface="宋体" panose="02010600030101010101" pitchFamily="2" charset="-122"/>
              </a:rPr>
              <a:t>Astonished as he was at her reward instead of harsh scold, Ben reluctantly received it, not daring to fix his eyes on his mother’s. Then, the mother squeezed another chocolate in his hand as a praise for his topping ability to skillfully restore the broken vase. Glancing at the chocolates with hesitation, the boy timidly raised his head before his mother. Obviously, the tension on his face faded a little bit. “Now,” the mother picked out a third chocolate and softly continued, “the last chocolate. I am so sorry, my little sweetheart. I shouldn’t have laid a fragile vase at an inappropriate place, especially when there is a boy so absorbed in sports.”</a:t>
            </a:r>
            <a:endParaRPr lang="en-US" altLang="zh-CN" i="1">
              <a:latin typeface="Tahoma Regular" charset="0"/>
              <a:ea typeface="宋体" panose="02010600030101010101" pitchFamily="2" charset="-122"/>
            </a:endParaRPr>
          </a:p>
          <a:p>
            <a:pPr indent="266700"/>
            <a:r>
              <a:rPr lang="en-US" altLang="zh-CN" i="1">
                <a:latin typeface="Tahoma Regular" charset="0"/>
                <a:ea typeface="宋体" panose="02010600030101010101" pitchFamily="2" charset="-122"/>
              </a:rPr>
              <a:t>Now with some chocolates in hand, the boy's bad attitude disappeared. </a:t>
            </a:r>
            <a:r>
              <a:rPr lang="en-US" altLang="zh-CN">
                <a:latin typeface="Tahoma Regular" charset="0"/>
                <a:ea typeface="宋体" panose="02010600030101010101" pitchFamily="2" charset="-122"/>
              </a:rPr>
              <a:t>“But, Mum, I…”, attempting to make something clear, Ben awkwardly uttered nothing but some words. His mother silenced him by gently putting her finger on his lips</a:t>
            </a:r>
            <a:r>
              <a:rPr lang="zh-CN" altLang="en-US">
                <a:latin typeface="Tahoma Regular" charset="0"/>
                <a:ea typeface="宋体" panose="02010600030101010101" pitchFamily="2" charset="-122"/>
              </a:rPr>
              <a:t>，</a:t>
            </a:r>
            <a:r>
              <a:rPr lang="en-US" altLang="zh-CN">
                <a:latin typeface="Tahoma Regular" charset="0"/>
                <a:ea typeface="宋体" panose="02010600030101010101" pitchFamily="2" charset="-122"/>
              </a:rPr>
              <a:t>gave a soft kiss on his forehead and walked out of the study. Back into his room, Ben placed the three chocolates where he could see them easily. That night, Ben slept the soundest sleep. From then on, the three chocolates rang the alarm in his heart every time he intended to lie, reminding him to be honest. Sometimes, no punishment could also make a big difference to a child’s growth. There is no doubt that the wise teacher and mother mixed warm romantic humor and deep love into her careful and severe education.</a:t>
            </a:r>
            <a:endParaRPr lang="en-US" altLang="zh-CN">
              <a:latin typeface="Tahoma Regular" charset="0"/>
              <a:ea typeface="宋体" panose="02010600030101010101" pitchFamily="2" charset="-122"/>
            </a:endParaRPr>
          </a:p>
        </p:txBody>
      </p:sp>
      <p:sp>
        <p:nvSpPr>
          <p:cNvPr id="5" name="矩形 4"/>
          <p:cNvSpPr/>
          <p:nvPr/>
        </p:nvSpPr>
        <p:spPr>
          <a:xfrm>
            <a:off x="2070100" y="1901825"/>
            <a:ext cx="1862138" cy="314325"/>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en-US" altLang="zh-CN" strike="noStrike" noProof="1"/>
              <a:t>         </a:t>
            </a:r>
            <a:endParaRPr lang="en-US" altLang="zh-CN" strike="noStrike" noProof="1"/>
          </a:p>
        </p:txBody>
      </p:sp>
      <p:sp>
        <p:nvSpPr>
          <p:cNvPr id="2" name="矩形 1"/>
          <p:cNvSpPr/>
          <p:nvPr/>
        </p:nvSpPr>
        <p:spPr>
          <a:xfrm>
            <a:off x="4359275" y="5235575"/>
            <a:ext cx="2200275" cy="206375"/>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3" name="矩形 2"/>
          <p:cNvSpPr/>
          <p:nvPr/>
        </p:nvSpPr>
        <p:spPr>
          <a:xfrm>
            <a:off x="546100" y="2216150"/>
            <a:ext cx="3386138" cy="228600"/>
          </a:xfrm>
          <a:prstGeom prst="rect">
            <a:avLst/>
          </a:prstGeom>
          <a:noFill/>
          <a:ln w="476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4" name="矩形 3"/>
          <p:cNvSpPr/>
          <p:nvPr/>
        </p:nvSpPr>
        <p:spPr>
          <a:xfrm>
            <a:off x="190500" y="3278188"/>
            <a:ext cx="4656138" cy="303213"/>
          </a:xfrm>
          <a:prstGeom prst="rect">
            <a:avLst/>
          </a:prstGeom>
          <a:noFill/>
          <a:ln w="476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7" name="矩形 6"/>
          <p:cNvSpPr/>
          <p:nvPr/>
        </p:nvSpPr>
        <p:spPr>
          <a:xfrm>
            <a:off x="5484813" y="2770188"/>
            <a:ext cx="1968500" cy="323850"/>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en-US" altLang="zh-CN" strike="noStrike" noProof="1"/>
              <a:t>        </a:t>
            </a:r>
            <a:endParaRPr lang="en-US" altLang="zh-CN" strike="noStrike" noProof="1"/>
          </a:p>
        </p:txBody>
      </p:sp>
      <p:sp>
        <p:nvSpPr>
          <p:cNvPr id="9" name="矩形 8"/>
          <p:cNvSpPr/>
          <p:nvPr/>
        </p:nvSpPr>
        <p:spPr>
          <a:xfrm>
            <a:off x="190500" y="6048375"/>
            <a:ext cx="8189913" cy="596900"/>
          </a:xfrm>
          <a:prstGeom prst="rect">
            <a:avLst/>
          </a:prstGeom>
          <a:noFill/>
          <a:ln w="476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0" name="文本框 9"/>
          <p:cNvSpPr txBox="1"/>
          <p:nvPr/>
        </p:nvSpPr>
        <p:spPr>
          <a:xfrm>
            <a:off x="9005888" y="1571625"/>
            <a:ext cx="3186112" cy="368300"/>
          </a:xfrm>
          <a:prstGeom prst="rect">
            <a:avLst/>
          </a:prstGeom>
          <a:noFill/>
          <a:ln w="9525" cap="flat" cmpd="sng">
            <a:solidFill>
              <a:srgbClr val="FF0000"/>
            </a:solidFill>
            <a:prstDash val="solid"/>
            <a:round/>
            <a:headEnd type="none" w="med" len="med"/>
            <a:tailEnd type="none" w="med" len="med"/>
          </a:ln>
        </p:spPr>
        <p:txBody>
          <a:bodyPr wrap="square" anchor="t" anchorCtr="0">
            <a:spAutoFit/>
          </a:bodyPr>
          <a:p>
            <a:r>
              <a:rPr lang="zh-CN" altLang="en-US" b="1">
                <a:latin typeface="微软雅黑" panose="020B0503020204020204" pitchFamily="34" charset="-122"/>
                <a:ea typeface="微软雅黑" panose="020B0503020204020204" pitchFamily="34" charset="-122"/>
              </a:rPr>
              <a:t>利用文章线索有效衔接</a:t>
            </a:r>
            <a:endParaRPr lang="zh-CN" altLang="en-US" b="1">
              <a:latin typeface="微软雅黑" panose="020B0503020204020204" pitchFamily="34" charset="-122"/>
              <a:ea typeface="微软雅黑" panose="020B0503020204020204" pitchFamily="34" charset="-122"/>
            </a:endParaRPr>
          </a:p>
        </p:txBody>
      </p:sp>
      <p:cxnSp>
        <p:nvCxnSpPr>
          <p:cNvPr id="11" name="直接箭头连接符 10"/>
          <p:cNvCxnSpPr>
            <a:stCxn id="5" idx="3"/>
            <a:endCxn id="10" idx="1"/>
          </p:cNvCxnSpPr>
          <p:nvPr/>
        </p:nvCxnSpPr>
        <p:spPr>
          <a:xfrm flipV="1">
            <a:off x="3932238" y="1755775"/>
            <a:ext cx="5073650" cy="303213"/>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5" idx="3"/>
            <a:endCxn id="10" idx="1"/>
          </p:cNvCxnSpPr>
          <p:nvPr/>
        </p:nvCxnSpPr>
        <p:spPr>
          <a:xfrm flipV="1">
            <a:off x="5813425" y="2020888"/>
            <a:ext cx="3319463" cy="3036888"/>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3"/>
            <a:endCxn id="10" idx="1"/>
          </p:cNvCxnSpPr>
          <p:nvPr/>
        </p:nvCxnSpPr>
        <p:spPr>
          <a:xfrm flipV="1">
            <a:off x="6172200" y="2009775"/>
            <a:ext cx="2730500" cy="1268413"/>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902700" y="5692775"/>
            <a:ext cx="3187700" cy="368300"/>
          </a:xfrm>
          <a:prstGeom prst="rect">
            <a:avLst/>
          </a:prstGeom>
          <a:noFill/>
          <a:ln w="9525" cap="flat" cmpd="sng">
            <a:solidFill>
              <a:srgbClr val="C55A11"/>
            </a:solidFill>
            <a:prstDash val="solid"/>
            <a:round/>
            <a:headEnd type="none" w="med" len="med"/>
            <a:tailEnd type="none" w="med" len="med"/>
          </a:ln>
        </p:spPr>
        <p:txBody>
          <a:bodyPr wrap="square" anchor="t" anchorCtr="0">
            <a:spAutoFit/>
          </a:bodyPr>
          <a:p>
            <a:r>
              <a:rPr lang="zh-CN" altLang="en-US" b="1">
                <a:latin typeface="微软雅黑" panose="020B0503020204020204" pitchFamily="34" charset="-122"/>
                <a:ea typeface="微软雅黑" panose="020B0503020204020204" pitchFamily="34" charset="-122"/>
              </a:rPr>
              <a:t>首尾呼应，揭示文章主题</a:t>
            </a:r>
            <a:endParaRPr lang="zh-CN" altLang="en-US" b="1">
              <a:latin typeface="微软雅黑" panose="020B0503020204020204" pitchFamily="34" charset="-122"/>
              <a:ea typeface="微软雅黑" panose="020B0503020204020204" pitchFamily="34" charset="-122"/>
            </a:endParaRPr>
          </a:p>
        </p:txBody>
      </p:sp>
      <p:sp>
        <p:nvSpPr>
          <p:cNvPr id="17" name="文本框 16"/>
          <p:cNvSpPr txBox="1"/>
          <p:nvPr/>
        </p:nvSpPr>
        <p:spPr>
          <a:xfrm>
            <a:off x="8902700" y="3168650"/>
            <a:ext cx="3187700" cy="368300"/>
          </a:xfrm>
          <a:prstGeom prst="rect">
            <a:avLst/>
          </a:prstGeom>
          <a:noFill/>
          <a:ln w="9525" cap="flat" cmpd="sng">
            <a:solidFill>
              <a:srgbClr val="843C0B"/>
            </a:solidFill>
            <a:prstDash val="solid"/>
            <a:round/>
            <a:headEnd type="none" w="med" len="med"/>
            <a:tailEnd type="none" w="med" len="med"/>
          </a:ln>
        </p:spPr>
        <p:txBody>
          <a:bodyPr wrap="square" anchor="t" anchorCtr="0">
            <a:spAutoFit/>
          </a:bodyPr>
          <a:p>
            <a:r>
              <a:rPr lang="zh-CN" altLang="en-US" b="1">
                <a:latin typeface="微软雅黑" panose="020B0503020204020204" pitchFamily="34" charset="-122"/>
                <a:ea typeface="微软雅黑" panose="020B0503020204020204" pitchFamily="34" charset="-122"/>
              </a:rPr>
              <a:t>基于文章主题创写故事情节</a:t>
            </a:r>
            <a:endParaRPr lang="zh-CN" altLang="en-US" b="1">
              <a:latin typeface="微软雅黑" panose="020B0503020204020204" pitchFamily="34" charset="-122"/>
              <a:ea typeface="微软雅黑" panose="020B0503020204020204" pitchFamily="34" charset="-122"/>
            </a:endParaRPr>
          </a:p>
        </p:txBody>
      </p:sp>
      <p:sp>
        <p:nvSpPr>
          <p:cNvPr id="18" name="文本框 17"/>
          <p:cNvSpPr txBox="1"/>
          <p:nvPr/>
        </p:nvSpPr>
        <p:spPr>
          <a:xfrm>
            <a:off x="8902700" y="4413250"/>
            <a:ext cx="3187700" cy="644525"/>
          </a:xfrm>
          <a:prstGeom prst="rect">
            <a:avLst/>
          </a:prstGeom>
          <a:noFill/>
          <a:ln>
            <a:solidFill>
              <a:schemeClr val="accent6">
                <a:lumMod val="75000"/>
              </a:schemeClr>
            </a:solidFill>
          </a:ln>
        </p:spPr>
        <p:txBody>
          <a:bodyPr wrap="square" rtlCol="0">
            <a:spAutoFit/>
          </a:bodyPr>
          <a:p>
            <a:r>
              <a:rPr lang="zh-CN" altLang="en-US" b="1" noProof="1">
                <a:latin typeface="微软雅黑" panose="020B0503020204020204" pitchFamily="34" charset="-122"/>
                <a:ea typeface="微软雅黑" panose="020B0503020204020204" pitchFamily="34" charset="-122"/>
                <a:cs typeface="+mn-cs"/>
              </a:rPr>
              <a:t>生动细节描写体现母亲春风化雨</a:t>
            </a:r>
            <a:r>
              <a:rPr lang="zh-CN" altLang="en-US" b="1" noProof="1">
                <a:latin typeface="微软雅黑" panose="020B0503020204020204" pitchFamily="34" charset="-122"/>
                <a:ea typeface="微软雅黑" panose="020B0503020204020204" pitchFamily="34" charset="-122"/>
                <a:cs typeface="+mn-cs"/>
                <a:sym typeface="+mn-ea"/>
              </a:rPr>
              <a:t>的独特教育方式</a:t>
            </a:r>
            <a:endParaRPr lang="zh-CN" altLang="en-US" b="1" noProof="1">
              <a:latin typeface="微软雅黑" panose="020B0503020204020204" pitchFamily="34" charset="-122"/>
              <a:ea typeface="微软雅黑" panose="020B0503020204020204" pitchFamily="34" charset="-122"/>
              <a:sym typeface="+mn-ea"/>
            </a:endParaRPr>
          </a:p>
        </p:txBody>
      </p:sp>
      <p:cxnSp>
        <p:nvCxnSpPr>
          <p:cNvPr id="19" name="直接箭头连接符 18"/>
          <p:cNvCxnSpPr>
            <a:stCxn id="5" idx="3"/>
            <a:endCxn id="10" idx="1"/>
          </p:cNvCxnSpPr>
          <p:nvPr/>
        </p:nvCxnSpPr>
        <p:spPr>
          <a:xfrm>
            <a:off x="2405063" y="2349500"/>
            <a:ext cx="6180138" cy="993775"/>
          </a:xfrm>
          <a:prstGeom prst="straightConnector1">
            <a:avLst/>
          </a:prstGeom>
          <a:ln w="349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5" idx="3"/>
            <a:endCxn id="10" idx="1"/>
          </p:cNvCxnSpPr>
          <p:nvPr/>
        </p:nvCxnSpPr>
        <p:spPr>
          <a:xfrm flipV="1">
            <a:off x="3354388" y="3414713"/>
            <a:ext cx="5483225" cy="233363"/>
          </a:xfrm>
          <a:prstGeom prst="straightConnector1">
            <a:avLst/>
          </a:prstGeom>
          <a:ln w="349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9" idx="3"/>
            <a:endCxn id="16" idx="1"/>
          </p:cNvCxnSpPr>
          <p:nvPr/>
        </p:nvCxnSpPr>
        <p:spPr>
          <a:xfrm flipV="1">
            <a:off x="8380413" y="5876925"/>
            <a:ext cx="522288" cy="469900"/>
          </a:xfrm>
          <a:prstGeom prst="straightConnector1">
            <a:avLst/>
          </a:prstGeom>
          <a:ln w="3492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90500" y="4651375"/>
            <a:ext cx="1968500" cy="325438"/>
          </a:xfrm>
          <a:prstGeom prst="rect">
            <a:avLst/>
          </a:prstGeom>
          <a:noFill/>
          <a:ln w="476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en-US" altLang="zh-CN" strike="noStrike" noProof="1"/>
              <a:t>        </a:t>
            </a:r>
            <a:endParaRPr lang="en-US" altLang="zh-CN" strike="noStrike" noProof="1"/>
          </a:p>
        </p:txBody>
      </p:sp>
      <p:sp>
        <p:nvSpPr>
          <p:cNvPr id="24" name="矩形 23"/>
          <p:cNvSpPr/>
          <p:nvPr/>
        </p:nvSpPr>
        <p:spPr>
          <a:xfrm>
            <a:off x="7658100" y="2682875"/>
            <a:ext cx="722313" cy="327025"/>
          </a:xfrm>
          <a:prstGeom prst="rect">
            <a:avLst/>
          </a:prstGeom>
          <a:noFill/>
          <a:ln w="476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en-US" altLang="zh-CN" strike="noStrike" noProof="1"/>
              <a:t>        </a:t>
            </a:r>
            <a:endParaRPr lang="en-US" altLang="zh-CN" strike="noStrike" noProof="1"/>
          </a:p>
        </p:txBody>
      </p:sp>
      <p:cxnSp>
        <p:nvCxnSpPr>
          <p:cNvPr id="6" name="直接箭头连接符 5"/>
          <p:cNvCxnSpPr>
            <a:stCxn id="9" idx="3"/>
            <a:endCxn id="16" idx="1"/>
          </p:cNvCxnSpPr>
          <p:nvPr/>
        </p:nvCxnSpPr>
        <p:spPr>
          <a:xfrm flipV="1">
            <a:off x="8366125" y="5057775"/>
            <a:ext cx="639763" cy="958850"/>
          </a:xfrm>
          <a:prstGeom prst="straightConnector1">
            <a:avLst/>
          </a:prstGeom>
          <a:ln w="3492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100000">
                                          <p:val>
                                            <p:strVal val="#ppt_x"/>
                                          </p:val>
                                        </p:tav>
                                      </p:tavLst>
                                    </p:anim>
                                    <p:anim calcmode="lin" valueType="num">
                                      <p:cBhvr>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ppt_x</p:attrName>
                                        </p:attrNameLst>
                                      </p:cBhvr>
                                      <p:tavLst>
                                        <p:tav tm="0">
                                          <p:val>
                                            <p:strVal val="#ppt_x"/>
                                          </p:val>
                                        </p:tav>
                                        <p:tav tm="100000">
                                          <p:val>
                                            <p:strVal val="#ppt_x"/>
                                          </p:val>
                                        </p:tav>
                                      </p:tavLst>
                                    </p:anim>
                                    <p:anim calcmode="lin" valueType="num">
                                      <p:cBhvr>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ppt_x</p:attrName>
                                        </p:attrNameLst>
                                      </p:cBhvr>
                                      <p:tavLst>
                                        <p:tav tm="0">
                                          <p:val>
                                            <p:strVal val="#ppt_x"/>
                                          </p:val>
                                        </p:tav>
                                        <p:tav tm="100000">
                                          <p:val>
                                            <p:strVal val="#ppt_x"/>
                                          </p:val>
                                        </p:tav>
                                      </p:tavLst>
                                    </p:anim>
                                    <p:anim calcmode="lin" valueType="num">
                                      <p:cBhvr>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ppt_x</p:attrName>
                                        </p:attrNameLst>
                                      </p:cBhvr>
                                      <p:tavLst>
                                        <p:tav tm="0">
                                          <p:val>
                                            <p:strVal val="#ppt_x"/>
                                          </p:val>
                                        </p:tav>
                                        <p:tav tm="100000">
                                          <p:val>
                                            <p:strVal val="#ppt_x"/>
                                          </p:val>
                                        </p:tav>
                                      </p:tavLst>
                                    </p:anim>
                                    <p:anim calcmode="lin" valueType="num">
                                      <p:cBhvr>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ppt_x</p:attrName>
                                        </p:attrNameLst>
                                      </p:cBhvr>
                                      <p:tavLst>
                                        <p:tav tm="0">
                                          <p:val>
                                            <p:strVal val="#ppt_x"/>
                                          </p:val>
                                        </p:tav>
                                        <p:tav tm="100000">
                                          <p:val>
                                            <p:strVal val="#ppt_x"/>
                                          </p:val>
                                        </p:tav>
                                      </p:tavLst>
                                    </p:anim>
                                    <p:anim calcmode="lin" valueType="num">
                                      <p:cBhvr>
                                        <p:cTn id="26" dur="500" fill="hold"/>
                                        <p:tgtEl>
                                          <p:spTgt spid="15"/>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ppt_x</p:attrName>
                                        </p:attrNameLst>
                                      </p:cBhvr>
                                      <p:tavLst>
                                        <p:tav tm="0">
                                          <p:val>
                                            <p:strVal val="#ppt_x"/>
                                          </p:val>
                                        </p:tav>
                                        <p:tav tm="100000">
                                          <p:val>
                                            <p:strVal val="#ppt_x"/>
                                          </p:val>
                                        </p:tav>
                                      </p:tavLst>
                                    </p:anim>
                                    <p:anim calcmode="lin" valueType="num">
                                      <p:cBhvr>
                                        <p:cTn id="3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p:cTn id="39" dur="500" fill="hold"/>
                                        <p:tgtEl>
                                          <p:spTgt spid="3"/>
                                        </p:tgtEl>
                                        <p:attrNameLst>
                                          <p:attrName>ppt_x</p:attrName>
                                        </p:attrNameLst>
                                      </p:cBhvr>
                                      <p:tavLst>
                                        <p:tav tm="0">
                                          <p:val>
                                            <p:strVal val="#ppt_x"/>
                                          </p:val>
                                        </p:tav>
                                        <p:tav tm="100000">
                                          <p:val>
                                            <p:strVal val="#ppt_x"/>
                                          </p:val>
                                        </p:tav>
                                      </p:tavLst>
                                    </p:anim>
                                    <p:anim calcmode="lin" valueType="num">
                                      <p:cBhvr>
                                        <p:cTn id="40" dur="500" fill="hold"/>
                                        <p:tgtEl>
                                          <p:spTgt spid="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p:cTn id="43" dur="500" fill="hold"/>
                                        <p:tgtEl>
                                          <p:spTgt spid="4"/>
                                        </p:tgtEl>
                                        <p:attrNameLst>
                                          <p:attrName>ppt_x</p:attrName>
                                        </p:attrNameLst>
                                      </p:cBhvr>
                                      <p:tavLst>
                                        <p:tav tm="0">
                                          <p:val>
                                            <p:strVal val="#ppt_x"/>
                                          </p:val>
                                        </p:tav>
                                        <p:tav tm="100000">
                                          <p:val>
                                            <p:strVal val="#ppt_x"/>
                                          </p:val>
                                        </p:tav>
                                      </p:tavLst>
                                    </p:anim>
                                    <p:anim calcmode="lin" valueType="num">
                                      <p:cBhvr>
                                        <p:cTn id="44" dur="500" fill="hold"/>
                                        <p:tgtEl>
                                          <p:spTgt spid="4"/>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p:cTn id="47" dur="500" fill="hold"/>
                                        <p:tgtEl>
                                          <p:spTgt spid="20"/>
                                        </p:tgtEl>
                                        <p:attrNameLst>
                                          <p:attrName>ppt_x</p:attrName>
                                        </p:attrNameLst>
                                      </p:cBhvr>
                                      <p:tavLst>
                                        <p:tav tm="0">
                                          <p:val>
                                            <p:strVal val="#ppt_x"/>
                                          </p:val>
                                        </p:tav>
                                        <p:tav tm="100000">
                                          <p:val>
                                            <p:strVal val="#ppt_x"/>
                                          </p:val>
                                        </p:tav>
                                      </p:tavLst>
                                    </p:anim>
                                    <p:anim calcmode="lin" valueType="num">
                                      <p:cBhvr>
                                        <p:cTn id="48" dur="500" fill="hold"/>
                                        <p:tgtEl>
                                          <p:spTgt spid="20"/>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p:cTn id="51" dur="500" fill="hold"/>
                                        <p:tgtEl>
                                          <p:spTgt spid="19"/>
                                        </p:tgtEl>
                                        <p:attrNameLst>
                                          <p:attrName>ppt_x</p:attrName>
                                        </p:attrNameLst>
                                      </p:cBhvr>
                                      <p:tavLst>
                                        <p:tav tm="0">
                                          <p:val>
                                            <p:strVal val="#ppt_x"/>
                                          </p:val>
                                        </p:tav>
                                        <p:tav tm="100000">
                                          <p:val>
                                            <p:strVal val="#ppt_x"/>
                                          </p:val>
                                        </p:tav>
                                      </p:tavLst>
                                    </p:anim>
                                    <p:anim calcmode="lin" valueType="num">
                                      <p:cBhvr>
                                        <p:cTn id="5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500" fill="hold"/>
                                        <p:tgtEl>
                                          <p:spTgt spid="17"/>
                                        </p:tgtEl>
                                        <p:attrNameLst>
                                          <p:attrName>ppt_x</p:attrName>
                                        </p:attrNameLst>
                                      </p:cBhvr>
                                      <p:tavLst>
                                        <p:tav tm="0">
                                          <p:val>
                                            <p:strVal val="#ppt_x"/>
                                          </p:val>
                                        </p:tav>
                                        <p:tav tm="100000">
                                          <p:val>
                                            <p:strVal val="#ppt_x"/>
                                          </p:val>
                                        </p:tav>
                                      </p:tavLst>
                                    </p:anim>
                                    <p:anim calcmode="lin" valueType="num">
                                      <p:cBhvr>
                                        <p:cTn id="58" dur="500" fill="hold"/>
                                        <p:tgtEl>
                                          <p:spTgt spid="17"/>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p:cTn id="61" dur="500" fill="hold"/>
                                        <p:tgtEl>
                                          <p:spTgt spid="22"/>
                                        </p:tgtEl>
                                        <p:attrNameLst>
                                          <p:attrName>ppt_x</p:attrName>
                                        </p:attrNameLst>
                                      </p:cBhvr>
                                      <p:tavLst>
                                        <p:tav tm="0">
                                          <p:val>
                                            <p:strVal val="#ppt_x"/>
                                          </p:val>
                                        </p:tav>
                                        <p:tav tm="100000">
                                          <p:val>
                                            <p:strVal val="#ppt_x"/>
                                          </p:val>
                                        </p:tav>
                                      </p:tavLst>
                                    </p:anim>
                                    <p:anim calcmode="lin" valueType="num">
                                      <p:cBhvr>
                                        <p:cTn id="62" dur="500" fill="hold"/>
                                        <p:tgtEl>
                                          <p:spTgt spid="22"/>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 calcmode="lin" valueType="num">
                                      <p:cBhvr>
                                        <p:cTn id="65" dur="500" fill="hold"/>
                                        <p:tgtEl>
                                          <p:spTgt spid="24"/>
                                        </p:tgtEl>
                                        <p:attrNameLst>
                                          <p:attrName>ppt_x</p:attrName>
                                        </p:attrNameLst>
                                      </p:cBhvr>
                                      <p:tavLst>
                                        <p:tav tm="0">
                                          <p:val>
                                            <p:strVal val="#ppt_x"/>
                                          </p:val>
                                        </p:tav>
                                        <p:tav tm="100000">
                                          <p:val>
                                            <p:strVal val="#ppt_x"/>
                                          </p:val>
                                        </p:tav>
                                      </p:tavLst>
                                    </p:anim>
                                    <p:anim calcmode="lin" valueType="num">
                                      <p:cBhvr>
                                        <p:cTn id="6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blinds(horizontal)">
                                      <p:cBhvr>
                                        <p:cTn id="71" dur="500"/>
                                        <p:tgtEl>
                                          <p:spTgt spid="18"/>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blinds(horizontal)">
                                      <p:cBhvr>
                                        <p:cTn id="76" dur="500"/>
                                        <p:tgtEl>
                                          <p:spTgt spid="9"/>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16"/>
                                        </p:tgtEl>
                                        <p:attrNameLst>
                                          <p:attrName>style.visibility</p:attrName>
                                        </p:attrNameLst>
                                      </p:cBhvr>
                                      <p:to>
                                        <p:strVal val="visible"/>
                                      </p:to>
                                    </p:set>
                                    <p:animEffect transition="in" filter="blinds(horizontal)">
                                      <p:cBhvr>
                                        <p:cTn id="81" dur="500"/>
                                        <p:tgtEl>
                                          <p:spTgt spid="16"/>
                                        </p:tgtEl>
                                      </p:cBhvr>
                                    </p:animEffect>
                                  </p:childTnLst>
                                </p:cTn>
                              </p:par>
                              <p:par>
                                <p:cTn id="82" presetID="3" presetClass="entr" presetSubtype="10" fill="hold" nodeType="with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blinds(horizontal)">
                                      <p:cBhvr>
                                        <p:cTn id="84" dur="500"/>
                                        <p:tgtEl>
                                          <p:spTgt spid="21"/>
                                        </p:tgtEl>
                                      </p:cBhvr>
                                    </p:animEffect>
                                  </p:childTnLst>
                                </p:cTn>
                              </p:par>
                              <p:par>
                                <p:cTn id="85" presetID="3" presetClass="entr" presetSubtype="10" fill="hold" nodeType="withEffect">
                                  <p:stCondLst>
                                    <p:cond delay="0"/>
                                  </p:stCondLst>
                                  <p:childTnLst>
                                    <p:set>
                                      <p:cBhvr>
                                        <p:cTn id="86" dur="1" fill="hold">
                                          <p:stCondLst>
                                            <p:cond delay="0"/>
                                          </p:stCondLst>
                                        </p:cTn>
                                        <p:tgtEl>
                                          <p:spTgt spid="6"/>
                                        </p:tgtEl>
                                        <p:attrNameLst>
                                          <p:attrName>style.visibility</p:attrName>
                                        </p:attrNameLst>
                                      </p:cBhvr>
                                      <p:to>
                                        <p:strVal val="visible"/>
                                      </p:to>
                                    </p:set>
                                    <p:animEffect transition="in" filter="blinds(horizontal)">
                                      <p:cBhvr>
                                        <p:cTn id="8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P spid="2" grpId="0" bldLvl="0" animBg="1"/>
      <p:bldP spid="10" grpId="0" bldLvl="0" animBg="1"/>
      <p:bldP spid="3" grpId="0" bldLvl="0" animBg="1"/>
      <p:bldP spid="4" grpId="0" bldLvl="0" animBg="1"/>
      <p:bldP spid="17" grpId="0" bldLvl="0" animBg="1"/>
      <p:bldP spid="9" grpId="0" bldLvl="0" animBg="1"/>
      <p:bldP spid="16" grpId="0" bldLvl="0" animBg="1"/>
      <p:bldP spid="18" grpId="0" bldLvl="0" animBg="1"/>
      <p:bldP spid="22" grpId="0" bldLvl="0" animBg="1"/>
      <p:bldP spid="24"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591185"/>
            <a:ext cx="12192000" cy="3415030"/>
          </a:xfrm>
          <a:prstGeom prst="rect">
            <a:avLst/>
          </a:prstGeom>
          <a:noFill/>
        </p:spPr>
        <p:txBody>
          <a:bodyPr wrap="square" rtlCol="0">
            <a:spAutoFit/>
          </a:bodyPr>
          <a:p>
            <a:endParaRPr lang="zh-CN" altLang="en-US" sz="3600"/>
          </a:p>
          <a:p>
            <a:r>
              <a:rPr lang="en-US" altLang="zh-CN" sz="3600"/>
              <a:t>silence</a:t>
            </a:r>
            <a:r>
              <a:rPr lang="zh-CN" altLang="en-US" sz="3600"/>
              <a:t>：to make sb/sth stop speaking or making a noise</a:t>
            </a:r>
            <a:endParaRPr lang="zh-CN" altLang="en-US" sz="3600"/>
          </a:p>
          <a:p>
            <a:r>
              <a:rPr lang="zh-CN" altLang="en-US" sz="3600"/>
              <a:t> 使安静；使不说话</a:t>
            </a:r>
            <a:endParaRPr lang="zh-CN" altLang="en-US" sz="3600"/>
          </a:p>
          <a:p>
            <a:r>
              <a:rPr lang="zh-CN" altLang="en-US" sz="3600">
                <a:sym typeface="+mn-ea"/>
              </a:rPr>
              <a:t>她瞪了他一眼，他就不作声了</a:t>
            </a:r>
            <a:endParaRPr lang="zh-CN" altLang="en-US" sz="3600"/>
          </a:p>
          <a:p>
            <a:r>
              <a:rPr lang="zh-CN" altLang="en-US" sz="3600"/>
              <a:t>She silenced him with a glare. </a:t>
            </a:r>
            <a:endParaRPr lang="zh-CN" altLang="en-US" sz="3600"/>
          </a:p>
          <a:p>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blinds(horizontal)">
                                      <p:cBhvr>
                                        <p:cTn id="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409" name="Picture 2" descr="14"/>
          <p:cNvPicPr>
            <a:picLocks noChangeAspect="1"/>
          </p:cNvPicPr>
          <p:nvPr/>
        </p:nvPicPr>
        <p:blipFill>
          <a:blip r:embed="rId1"/>
          <a:stretch>
            <a:fillRect/>
          </a:stretch>
        </p:blipFill>
        <p:spPr>
          <a:xfrm>
            <a:off x="-6350" y="-11112"/>
            <a:ext cx="12203113" cy="6883400"/>
          </a:xfrm>
          <a:prstGeom prst="rect">
            <a:avLst/>
          </a:prstGeom>
          <a:noFill/>
          <a:ln w="9525">
            <a:noFill/>
          </a:ln>
        </p:spPr>
      </p:pic>
      <p:sp>
        <p:nvSpPr>
          <p:cNvPr id="17410" name="Text Box 3"/>
          <p:cNvSpPr txBox="1"/>
          <p:nvPr/>
        </p:nvSpPr>
        <p:spPr>
          <a:xfrm>
            <a:off x="39688" y="365125"/>
            <a:ext cx="9161462" cy="523875"/>
          </a:xfrm>
          <a:prstGeom prst="rect">
            <a:avLst/>
          </a:prstGeom>
          <a:noFill/>
          <a:ln w="9525">
            <a:noFill/>
          </a:ln>
        </p:spPr>
        <p:txBody>
          <a:bodyPr wrap="none" anchor="t" anchorCtr="0">
            <a:spAutoFit/>
          </a:bodyPr>
          <a:p>
            <a:pPr eaLnBrk="0" hangingPunct="0">
              <a:buFontTx/>
            </a:pPr>
            <a:r>
              <a:rPr lang="zh-CN" altLang="en-US" sz="2800" b="1" dirty="0">
                <a:solidFill>
                  <a:srgbClr val="FFFFFF"/>
                </a:solidFill>
                <a:latin typeface="微软雅黑" panose="020B0503020204020204" pitchFamily="34" charset="-122"/>
                <a:ea typeface="微软雅黑" panose="020B0503020204020204" pitchFamily="34" charset="-122"/>
              </a:rPr>
              <a:t>以一篇下水作文分析如何回扣原文及铺垫，达到融洽度高</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sp>
        <p:nvSpPr>
          <p:cNvPr id="17411" name="文本框 8"/>
          <p:cNvSpPr txBox="1"/>
          <p:nvPr/>
        </p:nvSpPr>
        <p:spPr>
          <a:xfrm>
            <a:off x="0" y="1162050"/>
            <a:ext cx="10412413" cy="4399915"/>
          </a:xfrm>
          <a:prstGeom prst="rect">
            <a:avLst/>
          </a:prstGeom>
          <a:noFill/>
          <a:ln w="9525">
            <a:noFill/>
          </a:ln>
        </p:spPr>
        <p:txBody>
          <a:bodyPr anchor="t" anchorCtr="0">
            <a:spAutoFit/>
          </a:bodyPr>
          <a:p>
            <a:pPr eaLnBrk="0" hangingPunct="0">
              <a:buClrTx/>
              <a:buFontTx/>
            </a:pPr>
            <a:r>
              <a:rPr lang="en-US" altLang="zh-CN" sz="2800" dirty="0">
                <a:solidFill>
                  <a:srgbClr val="1F4E79"/>
                </a:solidFill>
                <a:latin typeface="Times New Roman" panose="02020603050405020304" pitchFamily="18" charset="0"/>
                <a:ea typeface="等线" panose="02010600030101010101" pitchFamily="2" charset="-122"/>
              </a:rPr>
              <a:t>Para 1 The mother said, “This chocolate is a reward for your imagination: a window-opening cat! ” </a:t>
            </a:r>
            <a:r>
              <a:rPr lang="en-US" altLang="zh-CN" sz="2800" dirty="0">
                <a:latin typeface="Times New Roman" panose="02020603050405020304" pitchFamily="18" charset="0"/>
                <a:ea typeface="等线" panose="02010600030101010101" pitchFamily="2" charset="-122"/>
              </a:rPr>
              <a:t> As his mother handed it to him, </a:t>
            </a:r>
            <a:r>
              <a:rPr lang="en-US" altLang="zh-CN" sz="2800" dirty="0">
                <a:solidFill>
                  <a:srgbClr val="FF0000"/>
                </a:solidFill>
                <a:latin typeface="Times New Roman" panose="02020603050405020304" pitchFamily="18" charset="0"/>
                <a:ea typeface="等线" panose="02010600030101010101" pitchFamily="2" charset="-122"/>
              </a:rPr>
              <a:t>Ben hesitantly took over the bar of chocolate, with butterflies in stomach and wondering what his mom was up to</a:t>
            </a:r>
            <a:r>
              <a:rPr lang="en-US" altLang="zh-CN" sz="2800" dirty="0">
                <a:latin typeface="Times New Roman" panose="02020603050405020304" pitchFamily="18" charset="0"/>
                <a:ea typeface="等线" panose="02010600030101010101" pitchFamily="2" charset="-122"/>
              </a:rPr>
              <a:t>. Soon enough his mother </a:t>
            </a:r>
            <a:r>
              <a:rPr lang="en-US" altLang="zh-CN" sz="2800" u="sng" dirty="0">
                <a:latin typeface="Times New Roman" panose="02020603050405020304" pitchFamily="18" charset="0"/>
                <a:ea typeface="等线" panose="02010600030101010101" pitchFamily="2" charset="-122"/>
              </a:rPr>
              <a:t>palmed him with another</a:t>
            </a:r>
            <a:r>
              <a:rPr lang="en-US" altLang="zh-CN" sz="2800" dirty="0">
                <a:latin typeface="Times New Roman" panose="02020603050405020304" pitchFamily="18" charset="0"/>
                <a:ea typeface="等线" panose="02010600030101010101" pitchFamily="2" charset="-122"/>
              </a:rPr>
              <a:t> bar, saying “this is for your excellent repairing work.” </a:t>
            </a:r>
            <a:r>
              <a:rPr lang="en-US" altLang="zh-CN" sz="2800" dirty="0">
                <a:solidFill>
                  <a:srgbClr val="FF0000"/>
                </a:solidFill>
                <a:latin typeface="Times New Roman" panose="02020603050405020304" pitchFamily="18" charset="0"/>
                <a:ea typeface="等线" panose="02010600030101010101" pitchFamily="2" charset="-122"/>
              </a:rPr>
              <a:t>Ben’s eyes were wide-open, never having the thought that his mom would handle it in such a way</a:t>
            </a:r>
            <a:r>
              <a:rPr lang="en-US" altLang="zh-CN" sz="2800" dirty="0">
                <a:latin typeface="Times New Roman" panose="02020603050405020304" pitchFamily="18" charset="0"/>
                <a:ea typeface="等线" panose="02010600030101010101" pitchFamily="2" charset="-122"/>
              </a:rPr>
              <a:t>. Then his mother </a:t>
            </a:r>
            <a:r>
              <a:rPr lang="en-US" altLang="zh-CN" sz="2800" u="sng" dirty="0">
                <a:latin typeface="Times New Roman" panose="02020603050405020304" pitchFamily="18" charset="0"/>
                <a:ea typeface="等线" panose="02010600030101010101" pitchFamily="2" charset="-122"/>
              </a:rPr>
              <a:t>pressed the third bar of chocolate on him</a:t>
            </a:r>
            <a:r>
              <a:rPr lang="en-US" altLang="zh-CN" sz="2800" dirty="0">
                <a:latin typeface="Times New Roman" panose="02020603050405020304" pitchFamily="18" charset="0"/>
                <a:ea typeface="等线" panose="02010600030101010101" pitchFamily="2" charset="-122"/>
              </a:rPr>
              <a:t> and told him with a steady voice “This third one was to praise your determination of not letting me know and to handle it on your own.”</a:t>
            </a:r>
            <a:r>
              <a:rPr lang="en-US" altLang="zh-CN" sz="2800" dirty="0">
                <a:solidFill>
                  <a:srgbClr val="FF0000"/>
                </a:solidFill>
                <a:latin typeface="Times New Roman" panose="02020603050405020304" pitchFamily="18" charset="0"/>
                <a:ea typeface="等线" panose="02010600030101010101" pitchFamily="2" charset="-122"/>
              </a:rPr>
              <a:t> </a:t>
            </a:r>
            <a:endParaRPr lang="zh-CN" altLang="en-US" sz="2800" dirty="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3" name="文本框 5"/>
          <p:cNvSpPr txBox="1"/>
          <p:nvPr/>
        </p:nvSpPr>
        <p:spPr>
          <a:xfrm>
            <a:off x="114935" y="362268"/>
            <a:ext cx="11961813" cy="6323965"/>
          </a:xfrm>
          <a:prstGeom prst="rect">
            <a:avLst/>
          </a:prstGeom>
          <a:noFill/>
          <a:ln w="9525">
            <a:noFill/>
          </a:ln>
        </p:spPr>
        <p:txBody>
          <a:bodyPr anchor="t" anchorCtr="0">
            <a:spAutoFit/>
          </a:bodyPr>
          <a:p>
            <a:pPr>
              <a:lnSpc>
                <a:spcPct val="150000"/>
              </a:lnSpc>
              <a:buFontTx/>
            </a:pPr>
            <a:r>
              <a:rPr lang="zh-CN" altLang="en-US" b="1" dirty="0">
                <a:solidFill>
                  <a:srgbClr val="000000"/>
                </a:solidFill>
                <a:latin typeface="Times New Roman" panose="02020603050405020304" pitchFamily="18" charset="0"/>
                <a:ea typeface="等线" panose="02010600030101010101" pitchFamily="2" charset="-122"/>
              </a:rPr>
              <a:t>阅读下面短文，根据所给情节进行续写，使之构成一个完整的故事。</a:t>
            </a:r>
            <a:endParaRPr lang="zh-CN" altLang="en-US" b="1" dirty="0">
              <a:solidFill>
                <a:srgbClr val="000000"/>
              </a:solidFill>
              <a:latin typeface="Times New Roman" panose="02020603050405020304" pitchFamily="18" charset="0"/>
              <a:ea typeface="等线" panose="02010600030101010101" pitchFamily="2" charset="-122"/>
            </a:endParaRPr>
          </a:p>
          <a:p>
            <a:pPr>
              <a:lnSpc>
                <a:spcPct val="150000"/>
              </a:lnSpc>
              <a:buFontTx/>
            </a:pPr>
            <a:r>
              <a:rPr lang="zh-CN" altLang="en-US" b="1" dirty="0">
                <a:solidFill>
                  <a:srgbClr val="000000"/>
                </a:solidFill>
                <a:latin typeface="Times New Roman" panose="02020603050405020304" pitchFamily="18" charset="0"/>
                <a:ea typeface="等线" panose="02010600030101010101" pitchFamily="2" charset="-122"/>
              </a:rPr>
              <a:t>        </a:t>
            </a:r>
            <a:r>
              <a:rPr lang="en-US" altLang="zh-CN" sz="2800" b="1" dirty="0">
                <a:solidFill>
                  <a:srgbClr val="000000"/>
                </a:solidFill>
                <a:latin typeface="Times New Roman" panose="02020603050405020304" pitchFamily="18" charset="0"/>
                <a:ea typeface="等线" panose="02010600030101010101" pitchFamily="2" charset="-122"/>
              </a:rPr>
              <a:t>It took place in a teachers family. One day, Ben was playing basketball in the living room after school, when he </a:t>
            </a:r>
            <a:r>
              <a:rPr lang="en-US" altLang="zh-CN" sz="2800" b="1" dirty="0">
                <a:solidFill>
                  <a:srgbClr val="FF0000"/>
                </a:solidFill>
                <a:latin typeface="Times New Roman" panose="02020603050405020304" pitchFamily="18" charset="0"/>
                <a:ea typeface="等线" panose="02010600030101010101" pitchFamily="2" charset="-122"/>
              </a:rPr>
              <a:t>accidentally threw the ball at</a:t>
            </a:r>
            <a:r>
              <a:rPr lang="en-US" altLang="zh-CN" sz="2800" b="1" dirty="0">
                <a:solidFill>
                  <a:srgbClr val="000000"/>
                </a:solidFill>
                <a:latin typeface="Times New Roman" panose="02020603050405020304" pitchFamily="18" charset="0"/>
                <a:ea typeface="等线" panose="02010600030101010101" pitchFamily="2" charset="-122"/>
              </a:rPr>
              <a:t> a vase sitting on the shelf. The vase dropped to the floor and a large piece </a:t>
            </a:r>
            <a:r>
              <a:rPr lang="en-US" altLang="zh-CN" sz="2800" b="1" dirty="0">
                <a:solidFill>
                  <a:srgbClr val="FF0000"/>
                </a:solidFill>
                <a:latin typeface="Times New Roman" panose="02020603050405020304" pitchFamily="18" charset="0"/>
                <a:ea typeface="等线" panose="02010600030101010101" pitchFamily="2" charset="-122"/>
              </a:rPr>
              <a:t>broke off</a:t>
            </a:r>
            <a:r>
              <a:rPr lang="en-US" altLang="zh-CN" sz="2800" b="1" dirty="0">
                <a:solidFill>
                  <a:srgbClr val="000000"/>
                </a:solidFill>
                <a:latin typeface="Times New Roman" panose="02020603050405020304" pitchFamily="18" charset="0"/>
                <a:ea typeface="等线" panose="02010600030101010101" pitchFamily="2" charset="-122"/>
              </a:rPr>
              <a:t>. What made </a:t>
            </a:r>
            <a:r>
              <a:rPr lang="en-US" altLang="zh-CN" sz="2800" b="1" dirty="0">
                <a:gradFill>
                  <a:gsLst>
                    <a:gs pos="0">
                      <a:srgbClr val="14CD68"/>
                    </a:gs>
                    <a:gs pos="100000">
                      <a:srgbClr val="0B6E38"/>
                    </a:gs>
                  </a:gsLst>
                  <a:lin scaled="0"/>
                </a:gradFill>
                <a:latin typeface="Times New Roman" panose="02020603050405020304" pitchFamily="18" charset="0"/>
                <a:ea typeface="等线" panose="02010600030101010101" pitchFamily="2" charset="-122"/>
              </a:rPr>
              <a:t>Ben more upset</a:t>
            </a:r>
            <a:r>
              <a:rPr lang="en-US" altLang="zh-CN" sz="2800" b="1" dirty="0">
                <a:solidFill>
                  <a:srgbClr val="000000"/>
                </a:solidFill>
                <a:latin typeface="Times New Roman" panose="02020603050405020304" pitchFamily="18" charset="0"/>
                <a:ea typeface="等线" panose="02010600030101010101" pitchFamily="2" charset="-122"/>
              </a:rPr>
              <a:t> was that the vase was not a common decoration but an antique, which was handed down through generations from the 18th century. It was also his mother's favourite possession. To </a:t>
            </a:r>
            <a:r>
              <a:rPr lang="en-US" altLang="zh-CN" sz="2800" b="1" dirty="0">
                <a:solidFill>
                  <a:srgbClr val="FF0000"/>
                </a:solidFill>
                <a:latin typeface="Times New Roman" panose="02020603050405020304" pitchFamily="18" charset="0"/>
                <a:ea typeface="等线" panose="02010600030101010101" pitchFamily="2" charset="-122"/>
              </a:rPr>
              <a:t>cover</a:t>
            </a:r>
            <a:r>
              <a:rPr lang="en-US" altLang="zh-CN" sz="2800" b="1" dirty="0">
                <a:solidFill>
                  <a:srgbClr val="000000"/>
                </a:solidFill>
                <a:latin typeface="Times New Roman" panose="02020603050405020304" pitchFamily="18" charset="0"/>
                <a:ea typeface="等线" panose="02010600030101010101" pitchFamily="2" charset="-122"/>
              </a:rPr>
              <a:t> his terrible action, the terrified boy </a:t>
            </a:r>
            <a:r>
              <a:rPr lang="en-US" altLang="zh-CN" sz="2800" b="1" dirty="0">
                <a:solidFill>
                  <a:srgbClr val="FF0000"/>
                </a:solidFill>
                <a:latin typeface="Times New Roman" panose="02020603050405020304" pitchFamily="18" charset="0"/>
                <a:ea typeface="等线" panose="02010600030101010101" pitchFamily="2" charset="-122"/>
              </a:rPr>
              <a:t>glued the pieces together hastily</a:t>
            </a:r>
            <a:r>
              <a:rPr lang="en-US" altLang="zh-CN" sz="2800" b="1" dirty="0">
                <a:solidFill>
                  <a:srgbClr val="000000"/>
                </a:solidFill>
                <a:latin typeface="Times New Roman" panose="02020603050405020304" pitchFamily="18" charset="0"/>
                <a:ea typeface="等线" panose="02010600030101010101" pitchFamily="2" charset="-122"/>
              </a:rPr>
              <a:t> and put the vase back to its place.</a:t>
            </a:r>
            <a:endParaRPr lang="en-US" altLang="zh-CN" sz="2800" b="1" dirty="0">
              <a:solidFill>
                <a:srgbClr val="000000"/>
              </a:solidFill>
              <a:latin typeface="Times New Roman" panose="02020603050405020304" pitchFamily="18" charset="0"/>
              <a:ea typeface="等线" panose="02010600030101010101" pitchFamily="2" charset="-122"/>
            </a:endParaRPr>
          </a:p>
          <a:p>
            <a:pPr>
              <a:lnSpc>
                <a:spcPct val="150000"/>
              </a:lnSpc>
              <a:buFontTx/>
            </a:pPr>
            <a:r>
              <a:rPr lang="en-US" altLang="zh-CN" sz="2800" b="1" dirty="0">
                <a:solidFill>
                  <a:srgbClr val="000000"/>
                </a:solidFill>
                <a:latin typeface="Times New Roman" panose="02020603050405020304" pitchFamily="18" charset="0"/>
                <a:ea typeface="等线" panose="02010600030101010101" pitchFamily="2" charset="-122"/>
              </a:rPr>
              <a:t>      </a:t>
            </a:r>
            <a:endParaRPr lang="en-US" altLang="zh-CN" sz="2800" b="1" dirty="0">
              <a:solidFill>
                <a:srgbClr val="000000"/>
              </a:solidFill>
              <a:latin typeface="Times New Roman" panose="02020603050405020304" pitchFamily="18" charset="0"/>
              <a:ea typeface="等线"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8433" name="Picture 2" descr="14"/>
          <p:cNvPicPr>
            <a:picLocks noChangeAspect="1"/>
          </p:cNvPicPr>
          <p:nvPr/>
        </p:nvPicPr>
        <p:blipFill>
          <a:blip r:embed="rId1"/>
          <a:stretch>
            <a:fillRect/>
          </a:stretch>
        </p:blipFill>
        <p:spPr>
          <a:xfrm>
            <a:off x="-50800" y="7938"/>
            <a:ext cx="12203113" cy="6883400"/>
          </a:xfrm>
          <a:prstGeom prst="rect">
            <a:avLst/>
          </a:prstGeom>
          <a:noFill/>
          <a:ln w="9525">
            <a:noFill/>
          </a:ln>
        </p:spPr>
      </p:pic>
      <p:sp>
        <p:nvSpPr>
          <p:cNvPr id="18434" name="Text Box 3"/>
          <p:cNvSpPr txBox="1"/>
          <p:nvPr/>
        </p:nvSpPr>
        <p:spPr>
          <a:xfrm>
            <a:off x="-50800" y="382588"/>
            <a:ext cx="10728325" cy="522287"/>
          </a:xfrm>
          <a:prstGeom prst="rect">
            <a:avLst/>
          </a:prstGeom>
          <a:noFill/>
          <a:ln w="9525">
            <a:noFill/>
          </a:ln>
        </p:spPr>
        <p:txBody>
          <a:bodyPr wrap="none" anchor="t" anchorCtr="0">
            <a:spAutoFit/>
          </a:bodyPr>
          <a:p>
            <a:pPr eaLnBrk="0" hangingPunct="0">
              <a:buFontTx/>
            </a:pPr>
            <a:r>
              <a:rPr lang="zh-CN" altLang="en-US" sz="2800" b="1" dirty="0">
                <a:solidFill>
                  <a:srgbClr val="FFFFFF"/>
                </a:solidFill>
                <a:latin typeface="微软雅黑" panose="020B0503020204020204" pitchFamily="34" charset="-122"/>
                <a:ea typeface="微软雅黑" panose="020B0503020204020204" pitchFamily="34" charset="-122"/>
              </a:rPr>
              <a:t>以一篇下水作文分析如何给予一个合情合理的结局，达到融洽度高</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sp>
        <p:nvSpPr>
          <p:cNvPr id="13318" name="文本框 14"/>
          <p:cNvSpPr txBox="1"/>
          <p:nvPr/>
        </p:nvSpPr>
        <p:spPr>
          <a:xfrm>
            <a:off x="85725" y="1174750"/>
            <a:ext cx="9220200" cy="4402138"/>
          </a:xfrm>
          <a:prstGeom prst="rect">
            <a:avLst/>
          </a:prstGeom>
          <a:noFill/>
          <a:ln w="9525">
            <a:noFill/>
          </a:ln>
        </p:spPr>
        <p:txBody>
          <a:bodyPr anchor="t" anchorCtr="0">
            <a:spAutoFit/>
          </a:bodyPr>
          <a:p>
            <a:pPr eaLnBrk="0" hangingPunct="0">
              <a:buClrTx/>
              <a:buFontTx/>
            </a:pPr>
            <a:r>
              <a:rPr lang="en-US" altLang="zh-CN" sz="2800" noProof="1" dirty="0">
                <a:solidFill>
                  <a:srgbClr val="1F4E79"/>
                </a:solidFill>
                <a:latin typeface="Times New Roman" panose="02020603050405020304" pitchFamily="18" charset="0"/>
                <a:ea typeface="宋体" panose="02010600030101010101" pitchFamily="2" charset="-122"/>
                <a:cs typeface="+mn-cs"/>
              </a:rPr>
              <a:t>Para 2 Now with some chocolate in hand, the boy’s bad attitude disappeared. </a:t>
            </a:r>
            <a:r>
              <a:rPr lang="en-US" altLang="zh-CN" sz="2800" noProof="1" dirty="0">
                <a:solidFill>
                  <a:srgbClr val="FF0000"/>
                </a:solidFill>
                <a:latin typeface="Times New Roman" panose="02020603050405020304" pitchFamily="18" charset="0"/>
                <a:ea typeface="宋体" panose="02010600030101010101" pitchFamily="2" charset="-122"/>
                <a:cs typeface="+mn-cs"/>
              </a:rPr>
              <a:t>He nibbled his lower lip and couldn’t control anymore.</a:t>
            </a:r>
            <a:r>
              <a:rPr lang="en-US" altLang="zh-CN" sz="2800" noProof="1" dirty="0">
                <a:latin typeface="Times New Roman" panose="02020603050405020304" pitchFamily="18" charset="0"/>
                <a:ea typeface="宋体" panose="02010600030101010101" pitchFamily="2" charset="-122"/>
                <a:cs typeface="+mn-cs"/>
              </a:rPr>
              <a:t> “Mother,” he confessed, “as a matter of fact, I lied to you.” </a:t>
            </a:r>
            <a:r>
              <a:rPr lang="en-US" altLang="zh-CN" sz="2800" noProof="1" dirty="0">
                <a:solidFill>
                  <a:srgbClr val="FF0000"/>
                </a:solidFill>
                <a:latin typeface="Times New Roman" panose="02020603050405020304" pitchFamily="18" charset="0"/>
                <a:ea typeface="宋体" panose="02010600030101010101" pitchFamily="2" charset="-122"/>
                <a:cs typeface="+mn-cs"/>
              </a:rPr>
              <a:t>He paused to choke back his tears and continued</a:t>
            </a:r>
            <a:r>
              <a:rPr lang="en-US" altLang="zh-CN" sz="2800" noProof="1" dirty="0">
                <a:latin typeface="Times New Roman" panose="02020603050405020304" pitchFamily="18" charset="0"/>
                <a:ea typeface="宋体" panose="02010600030101010101" pitchFamily="2" charset="-122"/>
                <a:cs typeface="+mn-cs"/>
              </a:rPr>
              <a:t> “there is no such thing as a cat jumping into the living room, and it was I who broke the vase.” </a:t>
            </a:r>
            <a:r>
              <a:rPr lang="en-US" altLang="zh-CN" sz="2800" noProof="1" dirty="0">
                <a:solidFill>
                  <a:srgbClr val="FF0000"/>
                </a:solidFill>
                <a:latin typeface="Times New Roman" panose="02020603050405020304" pitchFamily="18" charset="0"/>
                <a:ea typeface="宋体" panose="02010600030101010101" pitchFamily="2" charset="-122"/>
                <a:cs typeface="+mn-cs"/>
              </a:rPr>
              <a:t>He looked into his mother’s eyes earnestly, </a:t>
            </a:r>
            <a:r>
              <a:rPr lang="en-US" altLang="zh-CN" sz="2800" noProof="1" dirty="0">
                <a:latin typeface="Times New Roman" panose="02020603050405020304" pitchFamily="18" charset="0"/>
                <a:ea typeface="宋体" panose="02010600030101010101" pitchFamily="2" charset="-122"/>
                <a:cs typeface="+mn-cs"/>
              </a:rPr>
              <a:t>saying “</a:t>
            </a:r>
            <a:r>
              <a:rPr lang="en-US" altLang="zh-CN" sz="2800" noProof="1" dirty="0">
                <a:gradFill>
                  <a:gsLst>
                    <a:gs pos="0">
                      <a:srgbClr val="14CD68"/>
                    </a:gs>
                    <a:gs pos="100000">
                      <a:srgbClr val="035C7D"/>
                    </a:gs>
                  </a:gsLst>
                  <a:lin scaled="0"/>
                </a:gradFill>
                <a:latin typeface="Times New Roman" panose="02020603050405020304" pitchFamily="18" charset="0"/>
                <a:ea typeface="宋体" panose="02010600030101010101" pitchFamily="2" charset="-122"/>
                <a:cs typeface="+mn-cs"/>
              </a:rPr>
              <a:t>I thank you not expose me in front of others; I thank you deal with my wrongs with kindness and wisdom; and I thank you teach me the rule – </a:t>
            </a:r>
            <a:r>
              <a:rPr lang="en-US" altLang="zh-CN" sz="2800" noProof="1" dirty="0">
                <a:solidFill>
                  <a:srgbClr val="FF0000"/>
                </a:solidFill>
                <a:latin typeface="Times New Roman" panose="02020603050405020304" pitchFamily="18" charset="0"/>
                <a:ea typeface="宋体" panose="02010600030101010101" pitchFamily="2" charset="-122"/>
                <a:cs typeface="+mn-cs"/>
              </a:rPr>
              <a:t>honesty is the best policy.”</a:t>
            </a:r>
            <a:endParaRPr lang="en-US" altLang="zh-CN" sz="2800" noProof="1"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7150" y="735330"/>
            <a:ext cx="12134850" cy="6123940"/>
          </a:xfrm>
          <a:prstGeom prst="rect">
            <a:avLst/>
          </a:prstGeom>
          <a:noFill/>
        </p:spPr>
        <p:txBody>
          <a:bodyPr wrap="square" rtlCol="0">
            <a:spAutoFit/>
          </a:bodyPr>
          <a:p>
            <a:r>
              <a:rPr lang="zh-CN" altLang="en-US" sz="2800"/>
              <a:t> </a:t>
            </a:r>
            <a:r>
              <a:rPr lang="en-US" altLang="zh-CN" sz="2800">
                <a:gradFill>
                  <a:gsLst>
                    <a:gs pos="0">
                      <a:srgbClr val="14CD68"/>
                    </a:gs>
                    <a:gs pos="100000">
                      <a:srgbClr val="035C7D"/>
                    </a:gs>
                  </a:gsLst>
                  <a:lin scaled="0"/>
                </a:gradFill>
              </a:rPr>
              <a:t>stress </a:t>
            </a:r>
            <a:r>
              <a:rPr lang="zh-CN" altLang="en-US" sz="2800">
                <a:gradFill>
                  <a:gsLst>
                    <a:gs pos="0">
                      <a:srgbClr val="14CD68"/>
                    </a:gs>
                    <a:gs pos="100000">
                      <a:srgbClr val="035C7D"/>
                    </a:gs>
                  </a:gsLst>
                  <a:lin scaled="0"/>
                </a:gradFill>
              </a:rPr>
              <a:t>sth into/onto sth to put sth in a place by pushing it firmly 将…塞进；把…按入</a:t>
            </a:r>
            <a:endParaRPr lang="zh-CN" altLang="en-US" sz="2800">
              <a:gradFill>
                <a:gsLst>
                  <a:gs pos="0">
                    <a:srgbClr val="14CD68"/>
                  </a:gs>
                  <a:gs pos="100000">
                    <a:srgbClr val="035C7D"/>
                  </a:gs>
                </a:gsLst>
                <a:lin scaled="0"/>
              </a:gradFill>
            </a:endParaRPr>
          </a:p>
          <a:p>
            <a:endParaRPr lang="zh-CN" altLang="en-US" sz="2800">
              <a:sym typeface="+mn-ea"/>
            </a:endParaRPr>
          </a:p>
          <a:p>
            <a:r>
              <a:rPr lang="zh-CN" altLang="en-US" sz="2800">
                <a:sym typeface="+mn-ea"/>
              </a:rPr>
              <a:t>他把一枚硬币塞进她手里，然后继续向前走。</a:t>
            </a:r>
            <a:endParaRPr lang="zh-CN" altLang="en-US" sz="2800"/>
          </a:p>
          <a:p>
            <a:r>
              <a:rPr lang="zh-CN" altLang="en-US" sz="2800">
                <a:gradFill>
                  <a:gsLst>
                    <a:gs pos="0">
                      <a:srgbClr val="FE4444"/>
                    </a:gs>
                    <a:gs pos="100000">
                      <a:srgbClr val="832B2B"/>
                    </a:gs>
                  </a:gsLst>
                  <a:lin scaled="0"/>
                </a:gradFill>
              </a:rPr>
              <a:t>He pressed a coin into her hand and moved on. </a:t>
            </a:r>
            <a:endParaRPr lang="zh-CN" altLang="en-US" sz="2800">
              <a:gradFill>
                <a:gsLst>
                  <a:gs pos="0">
                    <a:srgbClr val="FE4444"/>
                  </a:gs>
                  <a:gs pos="100000">
                    <a:srgbClr val="832B2B"/>
                  </a:gs>
                </a:gsLst>
                <a:lin scaled="0"/>
              </a:gradFill>
            </a:endParaRPr>
          </a:p>
          <a:p>
            <a:r>
              <a:rPr lang="zh-CN" altLang="en-US" sz="2800"/>
              <a:t> </a:t>
            </a:r>
            <a:endParaRPr lang="zh-CN" altLang="en-US" sz="2800"/>
          </a:p>
          <a:p>
            <a:r>
              <a:rPr lang="zh-CN" altLang="en-US" sz="2800">
                <a:gradFill>
                  <a:gsLst>
                    <a:gs pos="0">
                      <a:srgbClr val="14CD68"/>
                    </a:gs>
                    <a:gs pos="100000">
                      <a:srgbClr val="0B6E38"/>
                    </a:gs>
                  </a:gsLst>
                  <a:lin scaled="0"/>
                </a:gradFill>
              </a:rPr>
              <a:t>to move in the direction mentioned by pushing （向…）拥挤，推搡着移动</a:t>
            </a:r>
            <a:endParaRPr lang="zh-CN" altLang="en-US" sz="2800">
              <a:gradFill>
                <a:gsLst>
                  <a:gs pos="0">
                    <a:srgbClr val="14CD68"/>
                  </a:gs>
                  <a:gs pos="100000">
                    <a:srgbClr val="0B6E38"/>
                  </a:gs>
                </a:gsLst>
                <a:lin scaled="0"/>
              </a:gradFill>
            </a:endParaRPr>
          </a:p>
          <a:p>
            <a:endParaRPr lang="zh-CN" altLang="en-US" sz="2800">
              <a:sym typeface="+mn-ea"/>
            </a:endParaRPr>
          </a:p>
          <a:p>
            <a:r>
              <a:rPr lang="zh-CN" altLang="en-US" sz="2800">
                <a:sym typeface="+mn-ea"/>
              </a:rPr>
              <a:t>摄影记者们挤在英雄身边。</a:t>
            </a:r>
            <a:endParaRPr lang="zh-CN" altLang="en-US" sz="2800"/>
          </a:p>
          <a:p>
            <a:r>
              <a:rPr lang="zh-CN" altLang="en-US" sz="2800">
                <a:gradFill>
                  <a:gsLst>
                    <a:gs pos="0">
                      <a:srgbClr val="FE4444"/>
                    </a:gs>
                    <a:gs pos="100000">
                      <a:srgbClr val="832B2B"/>
                    </a:gs>
                  </a:gsLst>
                  <a:lin scaled="0"/>
                </a:gradFill>
              </a:rPr>
              <a:t>The photographers pressed around the</a:t>
            </a:r>
            <a:r>
              <a:rPr lang="en-US" altLang="zh-CN" sz="2800">
                <a:gradFill>
                  <a:gsLst>
                    <a:gs pos="0">
                      <a:srgbClr val="FE4444"/>
                    </a:gs>
                    <a:gs pos="100000">
                      <a:srgbClr val="832B2B"/>
                    </a:gs>
                  </a:gsLst>
                  <a:lin scaled="0"/>
                </a:gradFill>
              </a:rPr>
              <a:t> hero</a:t>
            </a:r>
            <a:r>
              <a:rPr lang="zh-CN" altLang="en-US" sz="2800">
                <a:gradFill>
                  <a:gsLst>
                    <a:gs pos="0">
                      <a:srgbClr val="FE4444"/>
                    </a:gs>
                    <a:gs pos="100000">
                      <a:srgbClr val="832B2B"/>
                    </a:gs>
                  </a:gsLst>
                  <a:lin scaled="0"/>
                </a:gradFill>
              </a:rPr>
              <a:t>.  </a:t>
            </a:r>
            <a:endParaRPr lang="zh-CN" altLang="en-US" sz="2800">
              <a:gradFill>
                <a:gsLst>
                  <a:gs pos="0">
                    <a:srgbClr val="FE4444"/>
                  </a:gs>
                  <a:gs pos="100000">
                    <a:srgbClr val="832B2B"/>
                  </a:gs>
                </a:gsLst>
                <a:lin scaled="0"/>
              </a:gradFill>
            </a:endParaRPr>
          </a:p>
          <a:p>
            <a:endParaRPr lang="zh-CN" altLang="en-US" sz="2800">
              <a:sym typeface="+mn-ea"/>
            </a:endParaRPr>
          </a:p>
          <a:p>
            <a:r>
              <a:rPr lang="zh-CN" altLang="en-US" sz="2800">
                <a:sym typeface="+mn-ea"/>
              </a:rPr>
              <a:t>一大堆恼人的心事涌上他的心头。</a:t>
            </a:r>
            <a:endParaRPr lang="zh-CN" altLang="en-US" sz="2800"/>
          </a:p>
          <a:p>
            <a:r>
              <a:rPr lang="zh-CN" altLang="en-US" sz="2800">
                <a:gradFill>
                  <a:gsLst>
                    <a:gs pos="0">
                      <a:srgbClr val="FE4444"/>
                    </a:gs>
                    <a:gs pos="100000">
                      <a:srgbClr val="832B2B"/>
                    </a:gs>
                  </a:gsLst>
                  <a:lin scaled="0"/>
                </a:gradFill>
              </a:rPr>
              <a:t>A host of unwelcome thoughts were pressing in on him. </a:t>
            </a:r>
            <a:endParaRPr lang="zh-CN" altLang="en-US" sz="2800">
              <a:gradFill>
                <a:gsLst>
                  <a:gs pos="0">
                    <a:srgbClr val="FE4444"/>
                  </a:gs>
                  <a:gs pos="100000">
                    <a:srgbClr val="832B2B"/>
                  </a:gs>
                </a:gsLst>
                <a:lin scaled="0"/>
              </a:gradFill>
            </a:endParaRPr>
          </a:p>
          <a:p>
            <a:endParaRPr lang="zh-CN" altLang="en-US" sz="2800">
              <a:gradFill>
                <a:gsLst>
                  <a:gs pos="0">
                    <a:srgbClr val="FE4444"/>
                  </a:gs>
                  <a:gs pos="100000">
                    <a:srgbClr val="832B2B"/>
                  </a:gs>
                </a:gsLst>
                <a:lin scaled="0"/>
              </a:gra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 calcmode="lin" valueType="num">
                                      <p:cBhvr additive="base">
                                        <p:cTn id="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animEffect transition="in" filter="box(in)">
                                      <p:cBhvr>
                                        <p:cTn id="13" dur="2000"/>
                                        <p:tgtEl>
                                          <p:spTgt spid="2">
                                            <p:txEl>
                                              <p:pRg st="8" end="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9457" name="图片 1"/>
          <p:cNvPicPr>
            <a:picLocks noChangeAspect="1"/>
          </p:cNvPicPr>
          <p:nvPr/>
        </p:nvPicPr>
        <p:blipFill>
          <a:blip r:embed="rId1"/>
          <a:srcRect l="5927" r="5640" b="-2342"/>
          <a:stretch>
            <a:fillRect/>
          </a:stretch>
        </p:blipFill>
        <p:spPr>
          <a:xfrm>
            <a:off x="0" y="0"/>
            <a:ext cx="8505825" cy="6858000"/>
          </a:xfrm>
          <a:prstGeom prst="rect">
            <a:avLst/>
          </a:prstGeom>
          <a:noFill/>
          <a:ln w="9525">
            <a:noFill/>
          </a:ln>
        </p:spPr>
      </p:pic>
      <p:sp>
        <p:nvSpPr>
          <p:cNvPr id="3" name="文本框 2"/>
          <p:cNvSpPr txBox="1"/>
          <p:nvPr/>
        </p:nvSpPr>
        <p:spPr>
          <a:xfrm>
            <a:off x="8506460" y="527050"/>
            <a:ext cx="3439160" cy="5262245"/>
          </a:xfrm>
          <a:prstGeom prst="rect">
            <a:avLst/>
          </a:prstGeom>
          <a:solidFill>
            <a:schemeClr val="bg1"/>
          </a:solidFill>
        </p:spPr>
        <p:txBody>
          <a:bodyPr wrap="square" rtlCol="0">
            <a:spAutoFit/>
          </a:bodyPr>
          <a:lstStyle/>
          <a:p>
            <a:r>
              <a:rPr lang="zh-CN" altLang="en-US" sz="2800" b="1" noProof="1">
                <a:ln>
                  <a:solidFill>
                    <a:sysClr val="windowText" lastClr="000000"/>
                  </a:solidFill>
                </a:ln>
                <a:latin typeface="微软雅黑" panose="020B0503020204020204" pitchFamily="34" charset="-122"/>
                <a:ea typeface="微软雅黑" panose="020B0503020204020204" pitchFamily="34" charset="-122"/>
                <a:cs typeface="微软雅黑" panose="020B0503020204020204" pitchFamily="34" charset="-122"/>
              </a:rPr>
              <a:t>续写点评：</a:t>
            </a:r>
            <a:endParaRPr lang="zh-CN" altLang="en-US" sz="2800" b="1" noProof="1">
              <a:ln>
                <a:solidFill>
                  <a:sysClr val="windowText" lastClr="000000"/>
                </a:solidFill>
              </a:ln>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800" b="1" noProof="1">
                <a:ln>
                  <a:solidFill>
                    <a:sysClr val="windowText" lastClr="000000"/>
                  </a:solidFill>
                </a:ln>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2800" b="1" noProof="1">
                <a:ln>
                  <a:solidFill>
                    <a:sysClr val="windowText" lastClr="000000"/>
                  </a:solidFill>
                </a:ln>
                <a:latin typeface="微软雅黑" panose="020B0503020204020204" pitchFamily="34" charset="-122"/>
                <a:ea typeface="微软雅黑" panose="020B0503020204020204" pitchFamily="34" charset="-122"/>
                <a:cs typeface="微软雅黑" panose="020B0503020204020204" pitchFamily="34" charset="-122"/>
              </a:rPr>
              <a:t>文章整体情节合理</a:t>
            </a:r>
            <a:endParaRPr lang="zh-CN" altLang="en-US" sz="2800" b="1" noProof="1">
              <a:ln>
                <a:solidFill>
                  <a:sysClr val="windowText" lastClr="000000"/>
                </a:solidFill>
              </a:ln>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800" b="1" noProof="1">
                <a:ln>
                  <a:solidFill>
                    <a:sysClr val="windowText" lastClr="000000"/>
                  </a:solidFill>
                </a:ln>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2800" b="1" noProof="1">
                <a:ln>
                  <a:solidFill>
                    <a:sysClr val="windowText" lastClr="000000"/>
                  </a:solidFill>
                </a:ln>
                <a:latin typeface="微软雅黑" panose="020B0503020204020204" pitchFamily="34" charset="-122"/>
                <a:ea typeface="微软雅黑" panose="020B0503020204020204" pitchFamily="34" charset="-122"/>
                <a:cs typeface="微软雅黑" panose="020B0503020204020204" pitchFamily="34" charset="-122"/>
              </a:rPr>
              <a:t>语言生动；书写工整</a:t>
            </a:r>
            <a:endParaRPr lang="zh-CN" altLang="en-US" sz="2800" b="1" noProof="1">
              <a:ln>
                <a:solidFill>
                  <a:sysClr val="windowText" lastClr="000000"/>
                </a:solidFill>
              </a:ln>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800" b="1" noProof="1">
                <a:ln>
                  <a:solidFill>
                    <a:sysClr val="windowText" lastClr="000000"/>
                  </a:solidFill>
                </a:ln>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2800" b="1" noProof="1">
                <a:ln>
                  <a:solidFill>
                    <a:sysClr val="windowText" lastClr="00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续写首段未能抓住情感变化有效衔接</a:t>
            </a:r>
            <a:r>
              <a:rPr lang="zh-CN" altLang="en-US" sz="2800" b="1" noProof="1">
                <a:ln>
                  <a:solidFill>
                    <a:sysClr val="windowText" lastClr="000000"/>
                  </a:solidFill>
                </a:ln>
                <a:latin typeface="微软雅黑" panose="020B0503020204020204" pitchFamily="34" charset="-122"/>
                <a:ea typeface="微软雅黑" panose="020B0503020204020204" pitchFamily="34" charset="-122"/>
                <a:cs typeface="微软雅黑" panose="020B0503020204020204" pitchFamily="34" charset="-122"/>
              </a:rPr>
              <a:t>，细节描写较多但是缺乏层次感</a:t>
            </a:r>
            <a:endParaRPr lang="zh-CN" altLang="en-US" sz="2800" b="1" noProof="1">
              <a:ln>
                <a:solidFill>
                  <a:sysClr val="windowText" lastClr="000000"/>
                </a:solidFill>
              </a:ln>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800" b="1" noProof="1">
                <a:ln>
                  <a:solidFill>
                    <a:sysClr val="windowText" lastClr="000000"/>
                  </a:solidFill>
                </a:ln>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800" b="1" noProof="1">
                <a:ln>
                  <a:solidFill>
                    <a:sysClr val="windowText" lastClr="000000"/>
                  </a:solidFill>
                </a:ln>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noProof="1">
                <a:ln>
                  <a:solidFill>
                    <a:sysClr val="windowText" lastClr="00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能点题，若能照应文章首句呼应则更好</a:t>
            </a:r>
            <a:endParaRPr lang="zh-CN" altLang="en-US" sz="2800" b="1" noProof="1">
              <a:ln>
                <a:solidFill>
                  <a:sysClr val="windowText" lastClr="00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矩形 3"/>
          <p:cNvSpPr/>
          <p:nvPr/>
        </p:nvSpPr>
        <p:spPr>
          <a:xfrm>
            <a:off x="338138" y="5341938"/>
            <a:ext cx="8039100" cy="735013"/>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blinds(horizontal)">
                                      <p:cBhvr>
                                        <p:cTn id="20" dur="500"/>
                                        <p:tgtEl>
                                          <p:spTgt spid="3">
                                            <p:txEl>
                                              <p:pRg st="0" end="0"/>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blinds(horizontal)">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blinds(horizontal)">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blinds(horizontal)">
                                      <p:cBhvr>
                                        <p:cTn id="33" dur="500"/>
                                        <p:tgtEl>
                                          <p:spTgt spid="3">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blinds(horizontal)">
                                      <p:cBhvr>
                                        <p:cTn id="3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uiExpand="1" build="allAtOnce"/>
      <p:bldP spid="4"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481" name="图片 1"/>
          <p:cNvPicPr>
            <a:picLocks noChangeAspect="1"/>
          </p:cNvPicPr>
          <p:nvPr/>
        </p:nvPicPr>
        <p:blipFill>
          <a:blip r:embed="rId1"/>
          <a:srcRect r="6493" b="1920"/>
          <a:stretch>
            <a:fillRect/>
          </a:stretch>
        </p:blipFill>
        <p:spPr>
          <a:xfrm>
            <a:off x="133350" y="206375"/>
            <a:ext cx="8448675" cy="6524625"/>
          </a:xfrm>
          <a:prstGeom prst="rect">
            <a:avLst/>
          </a:prstGeom>
          <a:noFill/>
          <a:ln w="9525">
            <a:noFill/>
          </a:ln>
        </p:spPr>
      </p:pic>
      <p:sp>
        <p:nvSpPr>
          <p:cNvPr id="3" name="文本框 2"/>
          <p:cNvSpPr txBox="1"/>
          <p:nvPr/>
        </p:nvSpPr>
        <p:spPr>
          <a:xfrm>
            <a:off x="8867775" y="428625"/>
            <a:ext cx="3030538" cy="5630863"/>
          </a:xfrm>
          <a:prstGeom prst="rect">
            <a:avLst/>
          </a:prstGeom>
          <a:noFill/>
          <a:ln w="9525">
            <a:noFill/>
          </a:ln>
        </p:spPr>
        <p:txBody>
          <a:bodyPr wrap="square" anchor="t" anchorCtr="0">
            <a:spAutoFit/>
          </a:bodyPr>
          <a:p>
            <a:r>
              <a:rPr lang="zh-CN" altLang="en-US" sz="2400" b="1">
                <a:latin typeface="微软雅黑" panose="020B0503020204020204" pitchFamily="34" charset="-122"/>
                <a:ea typeface="微软雅黑" panose="020B0503020204020204" pitchFamily="34" charset="-122"/>
              </a:rPr>
              <a:t>续写点评：</a:t>
            </a:r>
            <a:endParaRPr lang="zh-CN" altLang="en-US" sz="2400" b="1">
              <a:latin typeface="微软雅黑" panose="020B0503020204020204" pitchFamily="34" charset="-122"/>
              <a:ea typeface="微软雅黑" panose="020B0503020204020204" pitchFamily="34" charset="-122"/>
            </a:endParaRPr>
          </a:p>
          <a:p>
            <a:r>
              <a:rPr lang="en-US" altLang="zh-CN" sz="2400" b="1">
                <a:latin typeface="微软雅黑" panose="020B0503020204020204" pitchFamily="34" charset="-122"/>
                <a:ea typeface="微软雅黑" panose="020B0503020204020204" pitchFamily="34" charset="-122"/>
              </a:rPr>
              <a:t>1. idea</a:t>
            </a:r>
            <a:r>
              <a:rPr lang="zh-CN" altLang="en-US" sz="2400" b="1">
                <a:latin typeface="微软雅黑" panose="020B0503020204020204" pitchFamily="34" charset="-122"/>
                <a:ea typeface="微软雅黑" panose="020B0503020204020204" pitchFamily="34" charset="-122"/>
              </a:rPr>
              <a:t>： 情节合理；</a:t>
            </a:r>
            <a:endParaRPr lang="zh-CN" altLang="en-US" sz="2400" b="1">
              <a:latin typeface="微软雅黑" panose="020B0503020204020204" pitchFamily="34" charset="-122"/>
              <a:ea typeface="微软雅黑" panose="020B0503020204020204" pitchFamily="34" charset="-122"/>
            </a:endParaRPr>
          </a:p>
          <a:p>
            <a:r>
              <a:rPr lang="en-US" altLang="zh-CN" sz="2400" b="1">
                <a:latin typeface="微软雅黑" panose="020B0503020204020204" pitchFamily="34" charset="-122"/>
                <a:ea typeface="微软雅黑" panose="020B0503020204020204" pitchFamily="34" charset="-122"/>
              </a:rPr>
              <a:t>2. organization</a:t>
            </a:r>
            <a:r>
              <a:rPr lang="zh-CN" altLang="en-US" sz="2400" b="1">
                <a:latin typeface="微软雅黑" panose="020B0503020204020204" pitchFamily="34" charset="-122"/>
                <a:ea typeface="微软雅黑" panose="020B0503020204020204" pitchFamily="34" charset="-122"/>
              </a:rPr>
              <a:t>： </a:t>
            </a:r>
            <a:r>
              <a:rPr lang="zh-CN" altLang="en-US" sz="2400" b="1">
                <a:solidFill>
                  <a:srgbClr val="C00000"/>
                </a:solidFill>
                <a:latin typeface="微软雅黑" panose="020B0503020204020204" pitchFamily="34" charset="-122"/>
                <a:ea typeface="微软雅黑" panose="020B0503020204020204" pitchFamily="34" charset="-122"/>
              </a:rPr>
              <a:t>逻辑衔接合理</a:t>
            </a:r>
            <a:endParaRPr lang="zh-CN" altLang="en-US" sz="2400" b="1">
              <a:latin typeface="微软雅黑" panose="020B0503020204020204" pitchFamily="34" charset="-122"/>
              <a:ea typeface="微软雅黑" panose="020B0503020204020204" pitchFamily="34" charset="-122"/>
            </a:endParaRPr>
          </a:p>
          <a:p>
            <a:r>
              <a:rPr lang="en-US" altLang="zh-CN" sz="2400" b="1">
                <a:latin typeface="微软雅黑" panose="020B0503020204020204" pitchFamily="34" charset="-122"/>
                <a:ea typeface="微软雅黑" panose="020B0503020204020204" pitchFamily="34" charset="-122"/>
              </a:rPr>
              <a:t>3.word choice:</a:t>
            </a:r>
            <a:r>
              <a:rPr lang="zh-CN" altLang="en-US" sz="2400" b="1">
                <a:latin typeface="微软雅黑" panose="020B0503020204020204" pitchFamily="34" charset="-122"/>
                <a:ea typeface="微软雅黑" panose="020B0503020204020204" pitchFamily="34" charset="-122"/>
              </a:rPr>
              <a:t>语言生动，</a:t>
            </a:r>
            <a:r>
              <a:rPr lang="zh-CN" altLang="en-US" sz="2400" b="1">
                <a:solidFill>
                  <a:srgbClr val="C00000"/>
                </a:solidFill>
                <a:latin typeface="微软雅黑" panose="020B0503020204020204" pitchFamily="34" charset="-122"/>
                <a:ea typeface="微软雅黑" panose="020B0503020204020204" pitchFamily="34" charset="-122"/>
              </a:rPr>
              <a:t>情感解读到位</a:t>
            </a:r>
            <a:r>
              <a:rPr lang="zh-CN" altLang="en-US" sz="2400" b="1">
                <a:latin typeface="微软雅黑" panose="020B0503020204020204" pitchFamily="34" charset="-122"/>
                <a:ea typeface="微软雅黑" panose="020B0503020204020204" pitchFamily="34" charset="-122"/>
              </a:rPr>
              <a:t>，细节能服务于主题</a:t>
            </a:r>
            <a:endParaRPr lang="zh-CN" altLang="en-US" sz="2400" b="1">
              <a:latin typeface="微软雅黑" panose="020B0503020204020204" pitchFamily="34" charset="-122"/>
              <a:ea typeface="微软雅黑" panose="020B0503020204020204" pitchFamily="34" charset="-122"/>
            </a:endParaRPr>
          </a:p>
          <a:p>
            <a:r>
              <a:rPr lang="en-US" altLang="zh-CN" sz="2400" b="1">
                <a:latin typeface="微软雅黑" panose="020B0503020204020204" pitchFamily="34" charset="-122"/>
                <a:ea typeface="微软雅黑" panose="020B0503020204020204" pitchFamily="34" charset="-122"/>
              </a:rPr>
              <a:t>3. sentence fluency:</a:t>
            </a:r>
            <a:r>
              <a:rPr lang="zh-CN" altLang="en-US" sz="2400" b="1">
                <a:latin typeface="微软雅黑" panose="020B0503020204020204" pitchFamily="34" charset="-122"/>
                <a:ea typeface="微软雅黑" panose="020B0503020204020204" pitchFamily="34" charset="-122"/>
              </a:rPr>
              <a:t>高级句式使用较多</a:t>
            </a:r>
            <a:r>
              <a:rPr lang="en-US" altLang="zh-CN" sz="2400" b="1">
                <a:latin typeface="微软雅黑" panose="020B0503020204020204" pitchFamily="34" charset="-122"/>
                <a:ea typeface="微软雅黑" panose="020B0503020204020204" pitchFamily="34" charset="-122"/>
              </a:rPr>
              <a:t>,</a:t>
            </a:r>
            <a:r>
              <a:rPr lang="zh-CN" altLang="en-US" sz="2400" b="1">
                <a:latin typeface="微软雅黑" panose="020B0503020204020204" pitchFamily="34" charset="-122"/>
                <a:ea typeface="微软雅黑" panose="020B0503020204020204" pitchFamily="34" charset="-122"/>
              </a:rPr>
              <a:t>不同句子开头</a:t>
            </a:r>
            <a:endParaRPr lang="zh-CN" altLang="en-US" sz="2400" b="1">
              <a:latin typeface="微软雅黑" panose="020B0503020204020204" pitchFamily="34" charset="-122"/>
              <a:ea typeface="微软雅黑" panose="020B0503020204020204" pitchFamily="34" charset="-122"/>
            </a:endParaRPr>
          </a:p>
          <a:p>
            <a:r>
              <a:rPr lang="en-US" altLang="zh-CN" sz="2400" b="1">
                <a:latin typeface="微软雅黑" panose="020B0503020204020204" pitchFamily="34" charset="-122"/>
                <a:ea typeface="微软雅黑" panose="020B0503020204020204" pitchFamily="34" charset="-122"/>
              </a:rPr>
              <a:t>4. voice</a:t>
            </a:r>
            <a:r>
              <a:rPr lang="zh-CN" altLang="en-US" sz="2400" b="1">
                <a:latin typeface="微软雅黑" panose="020B0503020204020204" pitchFamily="34" charset="-122"/>
                <a:ea typeface="微软雅黑" panose="020B0503020204020204" pitchFamily="34" charset="-122"/>
              </a:rPr>
              <a:t>：与</a:t>
            </a:r>
            <a:r>
              <a:rPr lang="zh-CN" altLang="en-US" sz="2400" b="1">
                <a:solidFill>
                  <a:srgbClr val="C00000"/>
                </a:solidFill>
                <a:latin typeface="微软雅黑" panose="020B0503020204020204" pitchFamily="34" charset="-122"/>
                <a:ea typeface="微软雅黑" panose="020B0503020204020204" pitchFamily="34" charset="-122"/>
              </a:rPr>
              <a:t>原文叙事风格保持大体一致</a:t>
            </a:r>
            <a:endParaRPr lang="zh-CN" altLang="en-US" sz="2400" b="1">
              <a:solidFill>
                <a:srgbClr val="C00000"/>
              </a:solidFill>
              <a:latin typeface="微软雅黑" panose="020B0503020204020204" pitchFamily="34" charset="-122"/>
              <a:ea typeface="微软雅黑" panose="020B0503020204020204" pitchFamily="34" charset="-122"/>
            </a:endParaRPr>
          </a:p>
          <a:p>
            <a:r>
              <a:rPr lang="en-US" altLang="zh-CN" sz="2400" b="1">
                <a:latin typeface="微软雅黑" panose="020B0503020204020204" pitchFamily="34" charset="-122"/>
                <a:ea typeface="微软雅黑" panose="020B0503020204020204" pitchFamily="34" charset="-122"/>
              </a:rPr>
              <a:t>5. </a:t>
            </a:r>
            <a:r>
              <a:rPr lang="zh-CN" altLang="en-US" sz="2400" b="1">
                <a:solidFill>
                  <a:srgbClr val="FF0000"/>
                </a:solidFill>
                <a:latin typeface="微软雅黑" panose="020B0503020204020204" pitchFamily="34" charset="-122"/>
                <a:ea typeface="微软雅黑" panose="020B0503020204020204" pitchFamily="34" charset="-122"/>
              </a:rPr>
              <a:t>有效点题</a:t>
            </a:r>
            <a:r>
              <a:rPr lang="zh-CN" altLang="en-US" sz="2400" b="1">
                <a:latin typeface="微软雅黑" panose="020B0503020204020204" pitchFamily="34" charset="-122"/>
                <a:ea typeface="微软雅黑" panose="020B0503020204020204" pitchFamily="34" charset="-122"/>
              </a:rPr>
              <a:t>升华文章主题</a:t>
            </a:r>
            <a:endParaRPr lang="zh-CN" altLang="en-US" sz="2400" b="1">
              <a:solidFill>
                <a:srgbClr val="C00000"/>
              </a:solidFill>
              <a:latin typeface="微软雅黑" panose="020B0503020204020204" pitchFamily="34" charset="-122"/>
              <a:ea typeface="微软雅黑" panose="020B0503020204020204" pitchFamily="34" charset="-122"/>
            </a:endParaRPr>
          </a:p>
          <a:p>
            <a:endParaRPr lang="zh-CN" altLang="en-US" sz="2400" b="1">
              <a:solidFill>
                <a:srgbClr val="C00000"/>
              </a:solidFill>
              <a:latin typeface="微软雅黑" panose="020B0503020204020204" pitchFamily="34" charset="-122"/>
              <a:ea typeface="微软雅黑" panose="020B0503020204020204" pitchFamily="34" charset="-122"/>
            </a:endParaRPr>
          </a:p>
        </p:txBody>
      </p:sp>
      <p:sp>
        <p:nvSpPr>
          <p:cNvPr id="4" name="矩形 3"/>
          <p:cNvSpPr/>
          <p:nvPr/>
        </p:nvSpPr>
        <p:spPr>
          <a:xfrm>
            <a:off x="1290638" y="5849938"/>
            <a:ext cx="7172325" cy="735013"/>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charRg st="0" end="6"/>
                                            </p:txEl>
                                          </p:spTgt>
                                        </p:tgtEl>
                                        <p:attrNameLst>
                                          <p:attrName>style.visibility</p:attrName>
                                        </p:attrNameLst>
                                      </p:cBhvr>
                                      <p:to>
                                        <p:strVal val="visible"/>
                                      </p:to>
                                    </p:set>
                                    <p:anim calcmode="lin" valueType="num">
                                      <p:cBhvr>
                                        <p:cTn id="7" dur="500" fill="hold"/>
                                        <p:tgtEl>
                                          <p:spTgt spid="3">
                                            <p:txEl>
                                              <p:charRg st="0" end="6"/>
                                            </p:txEl>
                                          </p:spTgt>
                                        </p:tgtEl>
                                        <p:attrNameLst>
                                          <p:attrName>ppt_x</p:attrName>
                                        </p:attrNameLst>
                                      </p:cBhvr>
                                      <p:tavLst>
                                        <p:tav tm="0">
                                          <p:val>
                                            <p:strVal val="#ppt_x"/>
                                          </p:val>
                                        </p:tav>
                                        <p:tav tm="100000">
                                          <p:val>
                                            <p:strVal val="#ppt_x"/>
                                          </p:val>
                                        </p:tav>
                                      </p:tavLst>
                                    </p:anim>
                                    <p:anim calcmode="lin" valueType="num">
                                      <p:cBhvr>
                                        <p:cTn id="8" dur="500" fill="hold"/>
                                        <p:tgtEl>
                                          <p:spTgt spid="3">
                                            <p:txEl>
                                              <p:charRg st="0"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charRg st="6" end="21"/>
                                            </p:txEl>
                                          </p:spTgt>
                                        </p:tgtEl>
                                        <p:attrNameLst>
                                          <p:attrName>style.visibility</p:attrName>
                                        </p:attrNameLst>
                                      </p:cBhvr>
                                      <p:to>
                                        <p:strVal val="visible"/>
                                      </p:to>
                                    </p:set>
                                    <p:anim calcmode="lin" valueType="num">
                                      <p:cBhvr>
                                        <p:cTn id="13" dur="500" fill="hold"/>
                                        <p:tgtEl>
                                          <p:spTgt spid="3">
                                            <p:txEl>
                                              <p:charRg st="6" end="21"/>
                                            </p:txEl>
                                          </p:spTgt>
                                        </p:tgtEl>
                                        <p:attrNameLst>
                                          <p:attrName>ppt_x</p:attrName>
                                        </p:attrNameLst>
                                      </p:cBhvr>
                                      <p:tavLst>
                                        <p:tav tm="0">
                                          <p:val>
                                            <p:strVal val="#ppt_x"/>
                                          </p:val>
                                        </p:tav>
                                        <p:tav tm="100000">
                                          <p:val>
                                            <p:strVal val="#ppt_x"/>
                                          </p:val>
                                        </p:tav>
                                      </p:tavLst>
                                    </p:anim>
                                    <p:anim calcmode="lin" valueType="num">
                                      <p:cBhvr>
                                        <p:cTn id="14" dur="500" fill="hold"/>
                                        <p:tgtEl>
                                          <p:spTgt spid="3">
                                            <p:txEl>
                                              <p:charRg st="6" end="2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charRg st="21" end="45"/>
                                            </p:txEl>
                                          </p:spTgt>
                                        </p:tgtEl>
                                        <p:attrNameLst>
                                          <p:attrName>style.visibility</p:attrName>
                                        </p:attrNameLst>
                                      </p:cBhvr>
                                      <p:to>
                                        <p:strVal val="visible"/>
                                      </p:to>
                                    </p:set>
                                    <p:anim calcmode="lin" valueType="num">
                                      <p:cBhvr>
                                        <p:cTn id="19" dur="500" fill="hold"/>
                                        <p:tgtEl>
                                          <p:spTgt spid="3">
                                            <p:txEl>
                                              <p:charRg st="21" end="45"/>
                                            </p:txEl>
                                          </p:spTgt>
                                        </p:tgtEl>
                                        <p:attrNameLst>
                                          <p:attrName>ppt_x</p:attrName>
                                        </p:attrNameLst>
                                      </p:cBhvr>
                                      <p:tavLst>
                                        <p:tav tm="0">
                                          <p:val>
                                            <p:strVal val="#ppt_x"/>
                                          </p:val>
                                        </p:tav>
                                        <p:tav tm="100000">
                                          <p:val>
                                            <p:strVal val="#ppt_x"/>
                                          </p:val>
                                        </p:tav>
                                      </p:tavLst>
                                    </p:anim>
                                    <p:anim calcmode="lin" valueType="num">
                                      <p:cBhvr>
                                        <p:cTn id="20" dur="500" fill="hold"/>
                                        <p:tgtEl>
                                          <p:spTgt spid="3">
                                            <p:txEl>
                                              <p:charRg st="21" end="4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charRg st="45" end="80"/>
                                            </p:txEl>
                                          </p:spTgt>
                                        </p:tgtEl>
                                        <p:attrNameLst>
                                          <p:attrName>style.visibility</p:attrName>
                                        </p:attrNameLst>
                                      </p:cBhvr>
                                      <p:to>
                                        <p:strVal val="visible"/>
                                      </p:to>
                                    </p:set>
                                    <p:anim calcmode="lin" valueType="num">
                                      <p:cBhvr>
                                        <p:cTn id="25" dur="500" fill="hold"/>
                                        <p:tgtEl>
                                          <p:spTgt spid="3">
                                            <p:txEl>
                                              <p:charRg st="45" end="80"/>
                                            </p:txEl>
                                          </p:spTgt>
                                        </p:tgtEl>
                                        <p:attrNameLst>
                                          <p:attrName>ppt_x</p:attrName>
                                        </p:attrNameLst>
                                      </p:cBhvr>
                                      <p:tavLst>
                                        <p:tav tm="0">
                                          <p:val>
                                            <p:strVal val="#ppt_x"/>
                                          </p:val>
                                        </p:tav>
                                        <p:tav tm="100000">
                                          <p:val>
                                            <p:strVal val="#ppt_x"/>
                                          </p:val>
                                        </p:tav>
                                      </p:tavLst>
                                    </p:anim>
                                    <p:anim calcmode="lin" valueType="num">
                                      <p:cBhvr>
                                        <p:cTn id="26" dur="500" fill="hold"/>
                                        <p:tgtEl>
                                          <p:spTgt spid="3">
                                            <p:txEl>
                                              <p:charRg st="45" end="8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charRg st="80" end="116"/>
                                            </p:txEl>
                                          </p:spTgt>
                                        </p:tgtEl>
                                        <p:attrNameLst>
                                          <p:attrName>style.visibility</p:attrName>
                                        </p:attrNameLst>
                                      </p:cBhvr>
                                      <p:to>
                                        <p:strVal val="visible"/>
                                      </p:to>
                                    </p:set>
                                    <p:anim calcmode="lin" valueType="num">
                                      <p:cBhvr>
                                        <p:cTn id="31" dur="500" fill="hold"/>
                                        <p:tgtEl>
                                          <p:spTgt spid="3">
                                            <p:txEl>
                                              <p:charRg st="80" end="116"/>
                                            </p:txEl>
                                          </p:spTgt>
                                        </p:tgtEl>
                                        <p:attrNameLst>
                                          <p:attrName>ppt_x</p:attrName>
                                        </p:attrNameLst>
                                      </p:cBhvr>
                                      <p:tavLst>
                                        <p:tav tm="0">
                                          <p:val>
                                            <p:strVal val="#ppt_x"/>
                                          </p:val>
                                        </p:tav>
                                        <p:tav tm="100000">
                                          <p:val>
                                            <p:strVal val="#ppt_x"/>
                                          </p:val>
                                        </p:tav>
                                      </p:tavLst>
                                    </p:anim>
                                    <p:anim calcmode="lin" valueType="num">
                                      <p:cBhvr>
                                        <p:cTn id="32" dur="500" fill="hold"/>
                                        <p:tgtEl>
                                          <p:spTgt spid="3">
                                            <p:txEl>
                                              <p:charRg st="80" end="11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charRg st="116" end="139"/>
                                            </p:txEl>
                                          </p:spTgt>
                                        </p:tgtEl>
                                        <p:attrNameLst>
                                          <p:attrName>style.visibility</p:attrName>
                                        </p:attrNameLst>
                                      </p:cBhvr>
                                      <p:to>
                                        <p:strVal val="visible"/>
                                      </p:to>
                                    </p:set>
                                    <p:anim calcmode="lin" valueType="num">
                                      <p:cBhvr>
                                        <p:cTn id="37" dur="500" fill="hold"/>
                                        <p:tgtEl>
                                          <p:spTgt spid="3">
                                            <p:txEl>
                                              <p:charRg st="116" end="139"/>
                                            </p:txEl>
                                          </p:spTgt>
                                        </p:tgtEl>
                                        <p:attrNameLst>
                                          <p:attrName>ppt_x</p:attrName>
                                        </p:attrNameLst>
                                      </p:cBhvr>
                                      <p:tavLst>
                                        <p:tav tm="0">
                                          <p:val>
                                            <p:strVal val="#ppt_x"/>
                                          </p:val>
                                        </p:tav>
                                        <p:tav tm="100000">
                                          <p:val>
                                            <p:strVal val="#ppt_x"/>
                                          </p:val>
                                        </p:tav>
                                      </p:tavLst>
                                    </p:anim>
                                    <p:anim calcmode="lin" valueType="num">
                                      <p:cBhvr>
                                        <p:cTn id="38" dur="500" fill="hold"/>
                                        <p:tgtEl>
                                          <p:spTgt spid="3">
                                            <p:txEl>
                                              <p:charRg st="116" end="13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p:cTn id="43" dur="500" fill="hold"/>
                                        <p:tgtEl>
                                          <p:spTgt spid="4"/>
                                        </p:tgtEl>
                                        <p:attrNameLst>
                                          <p:attrName>ppt_x</p:attrName>
                                        </p:attrNameLst>
                                      </p:cBhvr>
                                      <p:tavLst>
                                        <p:tav tm="0">
                                          <p:val>
                                            <p:strVal val="#ppt_x"/>
                                          </p:val>
                                        </p:tav>
                                        <p:tav tm="100000">
                                          <p:val>
                                            <p:strVal val="#ppt_x"/>
                                          </p:val>
                                        </p:tav>
                                      </p:tavLst>
                                    </p:anim>
                                    <p:anim calcmode="lin" valueType="num">
                                      <p:cBhvr>
                                        <p:cTn id="4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charRg st="139" end="153"/>
                                            </p:txEl>
                                          </p:spTgt>
                                        </p:tgtEl>
                                        <p:attrNameLst>
                                          <p:attrName>style.visibility</p:attrName>
                                        </p:attrNameLst>
                                      </p:cBhvr>
                                      <p:to>
                                        <p:strVal val="visible"/>
                                      </p:to>
                                    </p:set>
                                    <p:anim calcmode="lin" valueType="num">
                                      <p:cBhvr>
                                        <p:cTn id="49" dur="500" fill="hold"/>
                                        <p:tgtEl>
                                          <p:spTgt spid="3">
                                            <p:txEl>
                                              <p:charRg st="139" end="153"/>
                                            </p:txEl>
                                          </p:spTgt>
                                        </p:tgtEl>
                                        <p:attrNameLst>
                                          <p:attrName>ppt_x</p:attrName>
                                        </p:attrNameLst>
                                      </p:cBhvr>
                                      <p:tavLst>
                                        <p:tav tm="0">
                                          <p:val>
                                            <p:strVal val="#ppt_x"/>
                                          </p:val>
                                        </p:tav>
                                        <p:tav tm="100000">
                                          <p:val>
                                            <p:strVal val="#ppt_x"/>
                                          </p:val>
                                        </p:tav>
                                      </p:tavLst>
                                    </p:anim>
                                    <p:anim calcmode="lin" valueType="num">
                                      <p:cBhvr>
                                        <p:cTn id="50" dur="500" fill="hold"/>
                                        <p:tgtEl>
                                          <p:spTgt spid="3">
                                            <p:txEl>
                                              <p:charRg st="139" end="15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uiExpand="1" build="allAtOnce"/>
      <p:bldP spid="4"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3" name="文本框 5"/>
          <p:cNvSpPr txBox="1"/>
          <p:nvPr/>
        </p:nvSpPr>
        <p:spPr>
          <a:xfrm>
            <a:off x="114935" y="286068"/>
            <a:ext cx="11961813" cy="5677535"/>
          </a:xfrm>
          <a:prstGeom prst="rect">
            <a:avLst/>
          </a:prstGeom>
          <a:noFill/>
          <a:ln w="9525">
            <a:noFill/>
          </a:ln>
        </p:spPr>
        <p:txBody>
          <a:bodyPr anchor="t" anchorCtr="0">
            <a:spAutoFit/>
          </a:bodyPr>
          <a:p>
            <a:pPr>
              <a:lnSpc>
                <a:spcPct val="150000"/>
              </a:lnSpc>
              <a:buFontTx/>
            </a:pPr>
            <a:r>
              <a:rPr lang="zh-CN" altLang="en-US" b="1" dirty="0">
                <a:solidFill>
                  <a:srgbClr val="000000"/>
                </a:solidFill>
                <a:latin typeface="Times New Roman" panose="02020603050405020304" pitchFamily="18" charset="0"/>
                <a:ea typeface="等线" panose="02010600030101010101" pitchFamily="2" charset="-122"/>
              </a:rPr>
              <a:t>阅读下面短文，根据所给情节进行续写，使之构成一个完整的故事。</a:t>
            </a:r>
            <a:endParaRPr lang="zh-CN" altLang="en-US" b="1" dirty="0">
              <a:solidFill>
                <a:srgbClr val="000000"/>
              </a:solidFill>
              <a:latin typeface="Times New Roman" panose="02020603050405020304" pitchFamily="18" charset="0"/>
              <a:ea typeface="等线" panose="02010600030101010101" pitchFamily="2" charset="-122"/>
            </a:endParaRPr>
          </a:p>
          <a:p>
            <a:pPr>
              <a:lnSpc>
                <a:spcPct val="150000"/>
              </a:lnSpc>
              <a:buFontTx/>
            </a:pPr>
            <a:r>
              <a:rPr lang="zh-CN" altLang="en-US" b="1" dirty="0">
                <a:solidFill>
                  <a:srgbClr val="000000"/>
                </a:solidFill>
                <a:latin typeface="Times New Roman" panose="02020603050405020304" pitchFamily="18" charset="0"/>
                <a:ea typeface="等线" panose="02010600030101010101" pitchFamily="2" charset="-122"/>
              </a:rPr>
              <a:t>    </a:t>
            </a:r>
            <a:r>
              <a:rPr lang="en-US" altLang="zh-CN" sz="2800" b="1" dirty="0">
                <a:solidFill>
                  <a:srgbClr val="000000"/>
                </a:solidFill>
                <a:latin typeface="Times New Roman" panose="02020603050405020304" pitchFamily="18" charset="0"/>
                <a:ea typeface="等线" panose="02010600030101010101" pitchFamily="2" charset="-122"/>
              </a:rPr>
              <a:t>As the mother herself </a:t>
            </a:r>
            <a:r>
              <a:rPr lang="en-US" altLang="zh-CN" sz="2800" b="1" dirty="0">
                <a:solidFill>
                  <a:srgbClr val="FF0000"/>
                </a:solidFill>
                <a:latin typeface="Times New Roman" panose="02020603050405020304" pitchFamily="18" charset="0"/>
                <a:ea typeface="等线" panose="02010600030101010101" pitchFamily="2" charset="-122"/>
              </a:rPr>
              <a:t>dusted the vase </a:t>
            </a:r>
            <a:r>
              <a:rPr lang="en-US" altLang="zh-CN" sz="2800" b="1" dirty="0">
                <a:solidFill>
                  <a:srgbClr val="000000"/>
                </a:solidFill>
                <a:latin typeface="Times New Roman" panose="02020603050405020304" pitchFamily="18" charset="0"/>
                <a:ea typeface="等线" panose="02010600030101010101" pitchFamily="2" charset="-122"/>
              </a:rPr>
              <a:t>every day, she naturally noticed the cracks(</a:t>
            </a:r>
            <a:r>
              <a:rPr lang="zh-CN" altLang="en-US" sz="2800" b="1" dirty="0">
                <a:solidFill>
                  <a:srgbClr val="000000"/>
                </a:solidFill>
                <a:latin typeface="Times New Roman" panose="02020603050405020304" pitchFamily="18" charset="0"/>
                <a:ea typeface="等线" panose="02010600030101010101" pitchFamily="2" charset="-122"/>
              </a:rPr>
              <a:t>裂纹</a:t>
            </a:r>
            <a:r>
              <a:rPr lang="en-US" altLang="zh-CN" sz="2800" b="1" dirty="0">
                <a:solidFill>
                  <a:srgbClr val="000000"/>
                </a:solidFill>
                <a:latin typeface="Times New Roman" panose="02020603050405020304" pitchFamily="18" charset="0"/>
                <a:ea typeface="等线" panose="02010600030101010101" pitchFamily="2" charset="-122"/>
              </a:rPr>
              <a:t>) that evening. To her </a:t>
            </a:r>
            <a:r>
              <a:rPr lang="en-US" altLang="zh-CN" sz="2800" b="1" dirty="0">
                <a:gradFill>
                  <a:gsLst>
                    <a:gs pos="0">
                      <a:srgbClr val="14CD68"/>
                    </a:gs>
                    <a:gs pos="100000">
                      <a:srgbClr val="0B6E38"/>
                    </a:gs>
                  </a:gsLst>
                  <a:lin scaled="0"/>
                </a:gradFill>
                <a:latin typeface="Times New Roman" panose="02020603050405020304" pitchFamily="18" charset="0"/>
                <a:ea typeface="等线" panose="02010600030101010101" pitchFamily="2" charset="-122"/>
              </a:rPr>
              <a:t>surprise</a:t>
            </a:r>
            <a:r>
              <a:rPr lang="en-US" altLang="zh-CN" sz="2800" b="1" dirty="0">
                <a:solidFill>
                  <a:srgbClr val="000000"/>
                </a:solidFill>
                <a:latin typeface="Times New Roman" panose="02020603050405020304" pitchFamily="18" charset="0"/>
                <a:ea typeface="等线" panose="02010600030101010101" pitchFamily="2" charset="-122"/>
              </a:rPr>
              <a:t>, the repair work was actually very good. At dinner time, she asked her boy if he broke the vase. </a:t>
            </a:r>
            <a:r>
              <a:rPr lang="en-US" altLang="zh-CN" sz="2800" b="1" dirty="0">
                <a:solidFill>
                  <a:srgbClr val="00B050"/>
                </a:solidFill>
                <a:latin typeface="Times New Roman" panose="02020603050405020304" pitchFamily="18" charset="0"/>
                <a:ea typeface="等线" panose="02010600030101010101" pitchFamily="2" charset="-122"/>
              </a:rPr>
              <a:t>Fearing</a:t>
            </a:r>
            <a:r>
              <a:rPr lang="en-US" altLang="zh-CN" sz="2800" b="1" dirty="0">
                <a:gradFill>
                  <a:gsLst>
                    <a:gs pos="0">
                      <a:srgbClr val="14CD68"/>
                    </a:gs>
                    <a:gs pos="100000">
                      <a:srgbClr val="035C7D"/>
                    </a:gs>
                  </a:gsLst>
                  <a:lin scaled="0"/>
                </a:gradFill>
                <a:latin typeface="Times New Roman" panose="02020603050405020304" pitchFamily="18" charset="0"/>
                <a:ea typeface="等线" panose="02010600030101010101" pitchFamily="2" charset="-122"/>
              </a:rPr>
              <a:t> punishment,</a:t>
            </a:r>
            <a:r>
              <a:rPr lang="en-US" altLang="zh-CN" sz="2800" b="1" dirty="0">
                <a:solidFill>
                  <a:srgbClr val="000000"/>
                </a:solidFill>
                <a:latin typeface="Times New Roman" panose="02020603050405020304" pitchFamily="18" charset="0"/>
                <a:ea typeface="等线" panose="02010600030101010101" pitchFamily="2" charset="-122"/>
              </a:rPr>
              <a:t> the suddenly inspired boy said that a neighbour’s cat jumped in from the window and he couldn’t drive it away </a:t>
            </a:r>
            <a:r>
              <a:rPr lang="en-US" altLang="zh-CN" sz="2800" b="1" dirty="0">
                <a:solidFill>
                  <a:srgbClr val="FF0000"/>
                </a:solidFill>
                <a:latin typeface="Times New Roman" panose="02020603050405020304" pitchFamily="18" charset="0"/>
                <a:ea typeface="等线" panose="02010600030101010101" pitchFamily="2" charset="-122"/>
              </a:rPr>
              <a:t>no matter how hard he tried</a:t>
            </a:r>
            <a:r>
              <a:rPr lang="en-US" altLang="zh-CN" sz="2800" b="1" dirty="0">
                <a:solidFill>
                  <a:srgbClr val="000000"/>
                </a:solidFill>
                <a:latin typeface="Times New Roman" panose="02020603050405020304" pitchFamily="18" charset="0"/>
                <a:ea typeface="等线" panose="02010600030101010101" pitchFamily="2" charset="-122"/>
              </a:rPr>
              <a:t>. It </a:t>
            </a:r>
            <a:r>
              <a:rPr lang="en-US" altLang="zh-CN" sz="2800" b="1" dirty="0">
                <a:solidFill>
                  <a:srgbClr val="FF0000"/>
                </a:solidFill>
                <a:latin typeface="Times New Roman" panose="02020603050405020304" pitchFamily="18" charset="0"/>
                <a:ea typeface="等线" panose="02010600030101010101" pitchFamily="2" charset="-122"/>
              </a:rPr>
              <a:t>raced around</a:t>
            </a:r>
            <a:r>
              <a:rPr lang="en-US" altLang="zh-CN" sz="2800" b="1" dirty="0">
                <a:solidFill>
                  <a:srgbClr val="000000"/>
                </a:solidFill>
                <a:latin typeface="Times New Roman" panose="02020603050405020304" pitchFamily="18" charset="0"/>
                <a:ea typeface="等线" panose="02010600030101010101" pitchFamily="2" charset="-122"/>
              </a:rPr>
              <a:t> the living room and finally knocked the vase off its shelf. His mother was quite clear that her son was lying, for all the windows were closed before she left for work each morning and opened after she returned. </a:t>
            </a:r>
            <a:endParaRPr lang="en-US" altLang="zh-CN" sz="2800" b="1" dirty="0">
              <a:solidFill>
                <a:srgbClr val="000000"/>
              </a:solidFill>
              <a:latin typeface="Times New Roman" panose="02020603050405020304" pitchFamily="18" charset="0"/>
              <a:ea typeface="等线"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7" name="文本框 5"/>
          <p:cNvSpPr txBox="1"/>
          <p:nvPr/>
        </p:nvSpPr>
        <p:spPr>
          <a:xfrm>
            <a:off x="0" y="725170"/>
            <a:ext cx="12192000" cy="5908040"/>
          </a:xfrm>
          <a:prstGeom prst="rect">
            <a:avLst/>
          </a:prstGeom>
          <a:noFill/>
          <a:ln w="9525">
            <a:noFill/>
          </a:ln>
        </p:spPr>
        <p:txBody>
          <a:bodyPr wrap="square" anchor="t" anchorCtr="0">
            <a:spAutoFit/>
          </a:bodyPr>
          <a:p>
            <a:pPr>
              <a:lnSpc>
                <a:spcPct val="150000"/>
              </a:lnSpc>
              <a:buFontTx/>
            </a:pPr>
            <a:r>
              <a:rPr lang="en-US" altLang="zh-CN" sz="2800" b="1" dirty="0">
                <a:solidFill>
                  <a:srgbClr val="000000"/>
                </a:solidFill>
                <a:latin typeface="Times New Roman" panose="02020603050405020304" pitchFamily="18" charset="0"/>
                <a:ea typeface="等线" panose="02010600030101010101" pitchFamily="2" charset="-122"/>
              </a:rPr>
              <a:t>     However, </a:t>
            </a:r>
            <a:r>
              <a:rPr lang="en-US" altLang="zh-CN" sz="2800" b="1" dirty="0">
                <a:solidFill>
                  <a:srgbClr val="FF0000"/>
                </a:solidFill>
                <a:latin typeface="Times New Roman" panose="02020603050405020304" pitchFamily="18" charset="0"/>
                <a:ea typeface="等线" panose="02010600030101010101" pitchFamily="2" charset="-122"/>
              </a:rPr>
              <a:t>in the face of </a:t>
            </a:r>
            <a:r>
              <a:rPr lang="en-US" altLang="zh-CN" sz="2800" b="1" dirty="0">
                <a:solidFill>
                  <a:srgbClr val="000000"/>
                </a:solidFill>
                <a:latin typeface="Times New Roman" panose="02020603050405020304" pitchFamily="18" charset="0"/>
                <a:ea typeface="等线" panose="02010600030101010101" pitchFamily="2" charset="-122"/>
              </a:rPr>
              <a:t>her son’s </a:t>
            </a:r>
            <a:r>
              <a:rPr lang="en-US" altLang="zh-CN" sz="2800" b="1" dirty="0">
                <a:gradFill>
                  <a:gsLst>
                    <a:gs pos="0">
                      <a:srgbClr val="14CD68"/>
                    </a:gs>
                    <a:gs pos="100000">
                      <a:srgbClr val="0B6E38"/>
                    </a:gs>
                  </a:gsLst>
                  <a:lin scaled="0"/>
                </a:gradFill>
                <a:latin typeface="Times New Roman" panose="02020603050405020304" pitchFamily="18" charset="0"/>
                <a:ea typeface="等线" panose="02010600030101010101" pitchFamily="2" charset="-122"/>
              </a:rPr>
              <a:t>nervous eyes</a:t>
            </a:r>
            <a:r>
              <a:rPr lang="en-US" altLang="zh-CN" sz="2800" b="1" dirty="0">
                <a:solidFill>
                  <a:srgbClr val="000000"/>
                </a:solidFill>
                <a:latin typeface="Times New Roman" panose="02020603050405020304" pitchFamily="18" charset="0"/>
                <a:ea typeface="等线" panose="02010600030101010101" pitchFamily="2" charset="-122"/>
              </a:rPr>
              <a:t> and the suspicious looks of the other family members, Ben’s mother </a:t>
            </a:r>
            <a:r>
              <a:rPr lang="en-US" altLang="zh-CN" sz="2800" b="1" dirty="0">
                <a:solidFill>
                  <a:srgbClr val="00B050"/>
                </a:solidFill>
                <a:latin typeface="Times New Roman" panose="02020603050405020304" pitchFamily="18" charset="0"/>
                <a:ea typeface="等线" panose="02010600030101010101" pitchFamily="2" charset="-122"/>
              </a:rPr>
              <a:t>remained calm</a:t>
            </a:r>
            <a:r>
              <a:rPr lang="en-US" altLang="zh-CN" sz="2800" b="1" dirty="0">
                <a:solidFill>
                  <a:srgbClr val="000000"/>
                </a:solidFill>
                <a:latin typeface="Times New Roman" panose="02020603050405020304" pitchFamily="18" charset="0"/>
                <a:ea typeface="等线" panose="02010600030101010101" pitchFamily="2" charset="-122"/>
              </a:rPr>
              <a:t>. </a:t>
            </a:r>
            <a:r>
              <a:rPr lang="en-US" altLang="zh-CN" sz="2800" b="1" dirty="0">
                <a:solidFill>
                  <a:srgbClr val="00B050"/>
                </a:solidFill>
                <a:latin typeface="Times New Roman" panose="02020603050405020304" pitchFamily="18" charset="0"/>
                <a:ea typeface="等线" panose="02010600030101010101" pitchFamily="2" charset="-122"/>
              </a:rPr>
              <a:t>She realized she shouldn’t just simply blame and punish her son for lying. She came up with another idea.</a:t>
            </a:r>
            <a:endParaRPr lang="en-US" altLang="zh-CN" sz="2800" b="1" dirty="0">
              <a:solidFill>
                <a:srgbClr val="00B050"/>
              </a:solidFill>
              <a:latin typeface="Times New Roman" panose="02020603050405020304" pitchFamily="18" charset="0"/>
              <a:ea typeface="等线" panose="02010600030101010101" pitchFamily="2" charset="-122"/>
            </a:endParaRPr>
          </a:p>
          <a:p>
            <a:pPr>
              <a:lnSpc>
                <a:spcPct val="150000"/>
              </a:lnSpc>
              <a:buFontTx/>
            </a:pPr>
            <a:r>
              <a:rPr lang="en-US" altLang="zh-CN" sz="2800" b="1" dirty="0">
                <a:solidFill>
                  <a:srgbClr val="000000"/>
                </a:solidFill>
                <a:latin typeface="Times New Roman" panose="02020603050405020304" pitchFamily="18" charset="0"/>
                <a:ea typeface="等线" panose="02010600030101010101" pitchFamily="2" charset="-122"/>
              </a:rPr>
              <a:t>      Before going to bed, the boy found a note from his mother in his room, asking him to go to the study at once. </a:t>
            </a:r>
            <a:r>
              <a:rPr lang="en-US" altLang="zh-CN" sz="2800" b="1" dirty="0">
                <a:solidFill>
                  <a:srgbClr val="00B050"/>
                </a:solidFill>
                <a:latin typeface="Times New Roman" panose="02020603050405020304" pitchFamily="18" charset="0"/>
                <a:ea typeface="等线" panose="02010600030101010101" pitchFamily="2" charset="-122"/>
              </a:rPr>
              <a:t>The boy thought he would now be punished but, as he had already lied, he was determined to deny everything to the end, no matter how angry his mum became.</a:t>
            </a:r>
            <a:endParaRPr lang="en-US" altLang="zh-CN" sz="2800" b="1" dirty="0">
              <a:solidFill>
                <a:srgbClr val="00B050"/>
              </a:solidFill>
              <a:latin typeface="Times New Roman" panose="02020603050405020304" pitchFamily="18" charset="0"/>
              <a:ea typeface="等线" panose="02010600030101010101" pitchFamily="2" charset="-122"/>
            </a:endParaRPr>
          </a:p>
          <a:p>
            <a:pPr>
              <a:lnSpc>
                <a:spcPct val="150000"/>
              </a:lnSpc>
              <a:buFontTx/>
            </a:pPr>
            <a:r>
              <a:rPr lang="en-US" altLang="zh-CN" sz="2800" b="1" dirty="0">
                <a:solidFill>
                  <a:srgbClr val="000000"/>
                </a:solidFill>
                <a:latin typeface="Times New Roman" panose="02020603050405020304" pitchFamily="18" charset="0"/>
                <a:ea typeface="等线" panose="02010600030101010101" pitchFamily="2" charset="-122"/>
              </a:rPr>
              <a:t>      </a:t>
            </a:r>
            <a:endParaRPr lang="en-US" altLang="zh-CN" sz="2800" i="1" dirty="0">
              <a:solidFill>
                <a:srgbClr val="000000"/>
              </a:solidFill>
              <a:latin typeface="Times New Roman" panose="02020603050405020304" pitchFamily="18" charset="0"/>
              <a:ea typeface="等线"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7" name="文本框 5"/>
          <p:cNvSpPr txBox="1"/>
          <p:nvPr/>
        </p:nvSpPr>
        <p:spPr>
          <a:xfrm>
            <a:off x="114300" y="797560"/>
            <a:ext cx="11963400" cy="5262245"/>
          </a:xfrm>
          <a:prstGeom prst="rect">
            <a:avLst/>
          </a:prstGeom>
          <a:noFill/>
          <a:ln w="9525">
            <a:noFill/>
          </a:ln>
        </p:spPr>
        <p:txBody>
          <a:bodyPr anchor="t" anchorCtr="0">
            <a:spAutoFit/>
          </a:bodyPr>
          <a:p>
            <a:pPr>
              <a:lnSpc>
                <a:spcPct val="150000"/>
              </a:lnSpc>
              <a:buFontTx/>
            </a:pPr>
            <a:r>
              <a:rPr lang="en-US" altLang="zh-CN" sz="2800" b="1" dirty="0">
                <a:solidFill>
                  <a:srgbClr val="000000"/>
                </a:solidFill>
                <a:latin typeface="Times New Roman" panose="02020603050405020304" pitchFamily="18" charset="0"/>
                <a:ea typeface="等线" panose="02010600030101010101" pitchFamily="2" charset="-122"/>
              </a:rPr>
              <a:t>    In the study, </a:t>
            </a:r>
            <a:r>
              <a:rPr lang="en-US" altLang="zh-CN" sz="2800" b="1" dirty="0">
                <a:solidFill>
                  <a:srgbClr val="00B050"/>
                </a:solidFill>
                <a:latin typeface="Times New Roman" panose="02020603050405020304" pitchFamily="18" charset="0"/>
                <a:ea typeface="等线" panose="02010600030101010101" pitchFamily="2" charset="-122"/>
              </a:rPr>
              <a:t>calmly bathed in the light, his mothers face showed no sign</a:t>
            </a:r>
            <a:r>
              <a:rPr lang="en-US" altLang="zh-CN" sz="2800" b="1" dirty="0">
                <a:solidFill>
                  <a:srgbClr val="000000"/>
                </a:solidFill>
                <a:latin typeface="Times New Roman" panose="02020603050405020304" pitchFamily="18" charset="0"/>
                <a:ea typeface="等线" panose="02010600030101010101" pitchFamily="2" charset="-122"/>
              </a:rPr>
              <a:t> of anger. On seeing her son push open the door and </a:t>
            </a:r>
            <a:r>
              <a:rPr lang="en-US" altLang="zh-CN" sz="2800" b="1" dirty="0">
                <a:solidFill>
                  <a:srgbClr val="00B050"/>
                </a:solidFill>
                <a:latin typeface="Times New Roman" panose="02020603050405020304" pitchFamily="18" charset="0"/>
                <a:ea typeface="等线" panose="02010600030101010101" pitchFamily="2" charset="-122"/>
              </a:rPr>
              <a:t>cautiously</a:t>
            </a:r>
            <a:r>
              <a:rPr lang="en-US" altLang="zh-CN" sz="2800" b="1" dirty="0">
                <a:solidFill>
                  <a:srgbClr val="000000"/>
                </a:solidFill>
                <a:latin typeface="Times New Roman" panose="02020603050405020304" pitchFamily="18" charset="0"/>
                <a:ea typeface="等线" panose="02010600030101010101" pitchFamily="2" charset="-122"/>
              </a:rPr>
              <a:t> enter, she took a chocolate box out of a drawer and gave him one.</a:t>
            </a:r>
            <a:endParaRPr lang="en-US" altLang="zh-CN" sz="2800" b="1" dirty="0">
              <a:solidFill>
                <a:srgbClr val="000000"/>
              </a:solidFill>
              <a:latin typeface="Times New Roman" panose="02020603050405020304" pitchFamily="18" charset="0"/>
              <a:ea typeface="等线" panose="02010600030101010101" pitchFamily="2" charset="-122"/>
            </a:endParaRPr>
          </a:p>
          <a:p>
            <a:pPr>
              <a:lnSpc>
                <a:spcPct val="150000"/>
              </a:lnSpc>
              <a:buFontTx/>
            </a:pPr>
            <a:r>
              <a:rPr lang="en-US" altLang="zh-CN" sz="2800" b="1" dirty="0">
                <a:solidFill>
                  <a:srgbClr val="000000"/>
                </a:solidFill>
                <a:latin typeface="Times New Roman" panose="02020603050405020304" pitchFamily="18" charset="0"/>
                <a:ea typeface="等线" panose="02010600030101010101" pitchFamily="2" charset="-122"/>
              </a:rPr>
              <a:t>   </a:t>
            </a:r>
            <a:r>
              <a:rPr lang="en-US" altLang="zh-CN" sz="2800" b="1" dirty="0">
                <a:solidFill>
                  <a:srgbClr val="000000"/>
                </a:solidFill>
                <a:latin typeface="Arial Black" panose="020B0A04020102020204" pitchFamily="34" charset="0"/>
                <a:ea typeface="等线" panose="02010600030101010101" pitchFamily="2" charset="-122"/>
              </a:rPr>
              <a:t>Paragraph1:</a:t>
            </a:r>
            <a:endParaRPr lang="en-US" altLang="zh-CN" sz="2800" b="1" dirty="0">
              <a:solidFill>
                <a:srgbClr val="000000"/>
              </a:solidFill>
              <a:latin typeface="Arial Black" panose="020B0A04020102020204" pitchFamily="34" charset="0"/>
              <a:ea typeface="等线" panose="02010600030101010101" pitchFamily="2" charset="-122"/>
            </a:endParaRPr>
          </a:p>
          <a:p>
            <a:pPr>
              <a:lnSpc>
                <a:spcPct val="150000"/>
              </a:lnSpc>
              <a:buFontTx/>
            </a:pPr>
            <a:r>
              <a:rPr lang="en-US" altLang="zh-CN" sz="2800" b="1" dirty="0">
                <a:solidFill>
                  <a:srgbClr val="000000"/>
                </a:solidFill>
                <a:latin typeface="Arial Black" panose="020B0A04020102020204" pitchFamily="34" charset="0"/>
                <a:ea typeface="等线" panose="02010600030101010101" pitchFamily="2" charset="-122"/>
              </a:rPr>
              <a:t>   </a:t>
            </a:r>
            <a:r>
              <a:rPr lang="en-US" altLang="zh-CN" sz="2800" b="1" i="1" dirty="0">
                <a:solidFill>
                  <a:schemeClr val="tx1"/>
                </a:solidFill>
                <a:latin typeface="Times New Roman" panose="02020603050405020304" pitchFamily="18" charset="0"/>
                <a:ea typeface="等线" panose="02010600030101010101" pitchFamily="2" charset="-122"/>
              </a:rPr>
              <a:t>The mother said, "</a:t>
            </a:r>
            <a:r>
              <a:rPr lang="en-US" altLang="zh-CN" sz="2800" b="1" i="1" dirty="0">
                <a:solidFill>
                  <a:schemeClr val="tx1"/>
                </a:solidFill>
                <a:latin typeface="Times New Roman" panose="02020603050405020304" pitchFamily="18" charset="0"/>
                <a:ea typeface="等线" panose="02010600030101010101" pitchFamily="2" charset="-122"/>
              </a:rPr>
              <a:t>This chocolate is </a:t>
            </a:r>
            <a:r>
              <a:rPr lang="en-US" altLang="zh-CN" sz="2800" b="1" i="1" dirty="0">
                <a:solidFill>
                  <a:schemeClr val="tx1"/>
                </a:solidFill>
                <a:latin typeface="Times New Roman" panose="02020603050405020304" pitchFamily="18" charset="0"/>
                <a:ea typeface="等线" panose="02010600030101010101" pitchFamily="2" charset="-122"/>
              </a:rPr>
              <a:t>a reward for your imagination: a window-opening cat!”</a:t>
            </a:r>
            <a:endParaRPr lang="en-US" altLang="zh-CN" sz="2800" b="1" i="1" dirty="0">
              <a:solidFill>
                <a:schemeClr val="tx1"/>
              </a:solidFill>
              <a:latin typeface="Times New Roman" panose="02020603050405020304" pitchFamily="18" charset="0"/>
              <a:ea typeface="等线" panose="02010600030101010101" pitchFamily="2" charset="-122"/>
            </a:endParaRPr>
          </a:p>
          <a:p>
            <a:pPr>
              <a:lnSpc>
                <a:spcPct val="150000"/>
              </a:lnSpc>
              <a:buFontTx/>
            </a:pPr>
            <a:r>
              <a:rPr lang="en-US" altLang="zh-CN" sz="2800" b="1" dirty="0">
                <a:solidFill>
                  <a:schemeClr val="tx1"/>
                </a:solidFill>
                <a:latin typeface="Arial Black" panose="020B0A04020102020204" pitchFamily="34" charset="0"/>
                <a:ea typeface="等线" panose="02010600030101010101" pitchFamily="2" charset="-122"/>
              </a:rPr>
              <a:t>  Paragraph2:</a:t>
            </a:r>
            <a:endParaRPr lang="en-US" altLang="zh-CN" sz="2800" b="1" dirty="0">
              <a:solidFill>
                <a:schemeClr val="tx1"/>
              </a:solidFill>
              <a:latin typeface="Arial Black" panose="020B0A04020102020204" pitchFamily="34" charset="0"/>
              <a:ea typeface="等线" panose="02010600030101010101" pitchFamily="2" charset="-122"/>
            </a:endParaRPr>
          </a:p>
          <a:p>
            <a:pPr>
              <a:lnSpc>
                <a:spcPct val="150000"/>
              </a:lnSpc>
              <a:buFontTx/>
            </a:pPr>
            <a:r>
              <a:rPr lang="en-US" altLang="zh-CN" sz="2800" b="1" dirty="0">
                <a:solidFill>
                  <a:schemeClr val="tx1"/>
                </a:solidFill>
                <a:latin typeface="Arial Black" panose="020B0A04020102020204" pitchFamily="34" charset="0"/>
                <a:ea typeface="等线" panose="02010600030101010101" pitchFamily="2" charset="-122"/>
              </a:rPr>
              <a:t>    </a:t>
            </a:r>
            <a:r>
              <a:rPr lang="en-US" altLang="zh-CN" sz="2800" b="1" i="1" dirty="0">
                <a:solidFill>
                  <a:schemeClr val="tx1"/>
                </a:solidFill>
                <a:latin typeface="Times New Roman" panose="02020603050405020304" pitchFamily="18" charset="0"/>
                <a:ea typeface="等线" panose="02010600030101010101" pitchFamily="2" charset="-122"/>
              </a:rPr>
              <a:t>Now with </a:t>
            </a:r>
            <a:r>
              <a:rPr lang="en-US" altLang="zh-CN" sz="2800" b="1" i="1" dirty="0">
                <a:solidFill>
                  <a:schemeClr val="tx1"/>
                </a:solidFill>
                <a:latin typeface="Times New Roman" panose="02020603050405020304" pitchFamily="18" charset="0"/>
                <a:ea typeface="等线" panose="02010600030101010101" pitchFamily="2" charset="-122"/>
              </a:rPr>
              <a:t>some chocolates in hand, the boy’s </a:t>
            </a:r>
            <a:r>
              <a:rPr lang="en-US" altLang="zh-CN" sz="2800" b="1" i="1" dirty="0">
                <a:solidFill>
                  <a:schemeClr val="tx1"/>
                </a:solidFill>
                <a:latin typeface="Times New Roman" panose="02020603050405020304" pitchFamily="18" charset="0"/>
                <a:ea typeface="等线" panose="02010600030101010101" pitchFamily="2" charset="-122"/>
              </a:rPr>
              <a:t>bad attitude disappeared. </a:t>
            </a:r>
            <a:r>
              <a:rPr lang="en-US" altLang="zh-CN" sz="2800" i="1" dirty="0">
                <a:solidFill>
                  <a:srgbClr val="000000"/>
                </a:solidFill>
                <a:latin typeface="Times New Roman" panose="02020603050405020304" pitchFamily="18" charset="0"/>
                <a:ea typeface="等线" panose="02010600030101010101" pitchFamily="2" charset="-122"/>
              </a:rPr>
              <a:t>  </a:t>
            </a:r>
            <a:endParaRPr lang="en-US" altLang="zh-CN" sz="2800" i="1" dirty="0">
              <a:solidFill>
                <a:srgbClr val="000000"/>
              </a:solidFill>
              <a:latin typeface="Times New Roman" panose="02020603050405020304" pitchFamily="18" charset="0"/>
              <a:ea typeface="等线"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69" name="Picture 2" descr="12"/>
          <p:cNvPicPr>
            <a:picLocks noChangeAspect="1"/>
          </p:cNvPicPr>
          <p:nvPr/>
        </p:nvPicPr>
        <p:blipFill>
          <a:blip r:embed="rId1"/>
          <a:srcRect l="11073" b="1382"/>
          <a:stretch>
            <a:fillRect/>
          </a:stretch>
        </p:blipFill>
        <p:spPr>
          <a:xfrm>
            <a:off x="-9525" y="0"/>
            <a:ext cx="12192000" cy="6780213"/>
          </a:xfrm>
          <a:prstGeom prst="rect">
            <a:avLst/>
          </a:prstGeom>
          <a:noFill/>
          <a:ln w="9525">
            <a:noFill/>
          </a:ln>
        </p:spPr>
      </p:pic>
      <p:sp>
        <p:nvSpPr>
          <p:cNvPr id="7170" name="矩形 1"/>
          <p:cNvSpPr/>
          <p:nvPr/>
        </p:nvSpPr>
        <p:spPr>
          <a:xfrm>
            <a:off x="0" y="0"/>
            <a:ext cx="1127125" cy="6858000"/>
          </a:xfrm>
          <a:prstGeom prst="rect">
            <a:avLst/>
          </a:prstGeom>
          <a:solidFill>
            <a:srgbClr val="660066"/>
          </a:solidFill>
          <a:ln w="9525" cap="flat" cmpd="sng">
            <a:solidFill>
              <a:schemeClr val="tx1"/>
            </a:solidFill>
            <a:prstDash val="solid"/>
            <a:round/>
            <a:headEnd type="none" w="med" len="med"/>
            <a:tailEnd type="none" w="med" len="med"/>
          </a:ln>
        </p:spPr>
        <p:txBody>
          <a:bodyPr anchor="t" anchorCtr="0"/>
          <a:p>
            <a:pPr eaLnBrk="0" hangingPunct="0">
              <a:buFontTx/>
            </a:pPr>
            <a:endParaRPr lang="zh-CN" altLang="en-US" dirty="0">
              <a:latin typeface="Calibri" panose="020F0502020204030204" pitchFamily="34" charset="0"/>
              <a:ea typeface="宋体" panose="02010600030101010101" pitchFamily="2" charset="-122"/>
            </a:endParaRPr>
          </a:p>
        </p:txBody>
      </p:sp>
      <p:sp>
        <p:nvSpPr>
          <p:cNvPr id="7171" name="文本框 2"/>
          <p:cNvSpPr txBox="1"/>
          <p:nvPr/>
        </p:nvSpPr>
        <p:spPr>
          <a:xfrm>
            <a:off x="173038" y="428625"/>
            <a:ext cx="914400" cy="2552700"/>
          </a:xfrm>
          <a:prstGeom prst="rect">
            <a:avLst/>
          </a:prstGeom>
          <a:noFill/>
          <a:ln w="9525">
            <a:noFill/>
          </a:ln>
        </p:spPr>
        <p:txBody>
          <a:bodyPr anchor="t" anchorCtr="0">
            <a:spAutoFit/>
          </a:bodyPr>
          <a:p>
            <a:pPr eaLnBrk="0" hangingPunct="0">
              <a:buFontTx/>
            </a:pPr>
            <a:r>
              <a:rPr lang="zh-CN" altLang="en-US" sz="4000" b="1" dirty="0">
                <a:solidFill>
                  <a:schemeClr val="bg1"/>
                </a:solidFill>
                <a:latin typeface="黑体" panose="02010609060101010101" pitchFamily="49" charset="-122"/>
                <a:ea typeface="黑体" panose="02010609060101010101" pitchFamily="49" charset="-122"/>
              </a:rPr>
              <a:t>解题思路</a:t>
            </a:r>
            <a:endParaRPr lang="zh-CN" altLang="en-US" sz="4000" b="1" dirty="0">
              <a:solidFill>
                <a:schemeClr val="bg1"/>
              </a:solidFill>
              <a:latin typeface="黑体" panose="02010609060101010101" pitchFamily="49" charset="-122"/>
              <a:ea typeface="黑体" panose="02010609060101010101" pitchFamily="49" charset="-122"/>
            </a:endParaRPr>
          </a:p>
        </p:txBody>
      </p:sp>
      <p:sp>
        <p:nvSpPr>
          <p:cNvPr id="7172" name="文本框 5"/>
          <p:cNvSpPr txBox="1"/>
          <p:nvPr/>
        </p:nvSpPr>
        <p:spPr>
          <a:xfrm>
            <a:off x="2867025" y="295275"/>
            <a:ext cx="8266113" cy="585788"/>
          </a:xfrm>
          <a:prstGeom prst="rect">
            <a:avLst/>
          </a:prstGeom>
          <a:solidFill>
            <a:srgbClr val="660066"/>
          </a:solidFill>
          <a:ln w="9525">
            <a:noFill/>
          </a:ln>
        </p:spPr>
        <p:txBody>
          <a:bodyPr anchor="t" anchorCtr="0">
            <a:spAutoFit/>
          </a:bodyPr>
          <a:p>
            <a:pPr eaLnBrk="0" hangingPunct="0">
              <a:buFontTx/>
            </a:pPr>
            <a:r>
              <a:rPr lang="en-US" altLang="zh-CN" sz="3200" dirty="0">
                <a:solidFill>
                  <a:schemeClr val="bg1"/>
                </a:solidFill>
                <a:latin typeface="Times New Roman" panose="02020603050405020304" pitchFamily="18" charset="0"/>
                <a:ea typeface="等线" panose="02010600030101010101" pitchFamily="2" charset="-122"/>
              </a:rPr>
              <a:t>Para 2</a:t>
            </a:r>
            <a:r>
              <a:rPr lang="zh-CN" altLang="en-US" sz="3200" dirty="0">
                <a:solidFill>
                  <a:schemeClr val="bg1"/>
                </a:solidFill>
                <a:latin typeface="Times New Roman" panose="02020603050405020304" pitchFamily="18" charset="0"/>
                <a:ea typeface="等线" panose="02010600030101010101" pitchFamily="2" charset="-122"/>
              </a:rPr>
              <a:t>首句</a:t>
            </a:r>
            <a:r>
              <a:rPr lang="en-US" altLang="zh-CN" sz="3200" dirty="0">
                <a:solidFill>
                  <a:schemeClr val="bg1"/>
                </a:solidFill>
                <a:latin typeface="Times New Roman" panose="02020603050405020304" pitchFamily="18" charset="0"/>
                <a:ea typeface="等线" panose="02010600030101010101" pitchFamily="2" charset="-122"/>
              </a:rPr>
              <a:t>: “with some chocolates in hand”</a:t>
            </a:r>
            <a:endParaRPr lang="zh-CN" altLang="en-US" sz="3200" dirty="0">
              <a:solidFill>
                <a:schemeClr val="bg1"/>
              </a:solidFill>
              <a:latin typeface="Calibri" panose="020F0502020204030204" pitchFamily="34" charset="0"/>
              <a:ea typeface="等线" panose="02010600030101010101" pitchFamily="2" charset="-122"/>
            </a:endParaRPr>
          </a:p>
        </p:txBody>
      </p:sp>
      <p:sp>
        <p:nvSpPr>
          <p:cNvPr id="7173" name="箭头: 下 4"/>
          <p:cNvSpPr/>
          <p:nvPr/>
        </p:nvSpPr>
        <p:spPr>
          <a:xfrm>
            <a:off x="4948238" y="993775"/>
            <a:ext cx="1831975" cy="523875"/>
          </a:xfrm>
          <a:prstGeom prst="downArrow">
            <a:avLst>
              <a:gd name="adj1" fmla="val 50000"/>
              <a:gd name="adj2" fmla="val 50000"/>
            </a:avLst>
          </a:prstGeom>
          <a:solidFill>
            <a:srgbClr val="FF9B05"/>
          </a:solidFill>
          <a:ln w="9525" cap="flat" cmpd="sng">
            <a:solidFill>
              <a:schemeClr val="tx1"/>
            </a:solidFill>
            <a:prstDash val="solid"/>
            <a:round/>
            <a:headEnd type="none" w="med" len="med"/>
            <a:tailEnd type="none" w="med" len="med"/>
          </a:ln>
        </p:spPr>
        <p:txBody>
          <a:bodyPr anchor="t" anchorCtr="0"/>
          <a:p>
            <a:pPr eaLnBrk="0" hangingPunct="0">
              <a:buFontTx/>
            </a:pPr>
            <a:r>
              <a:rPr lang="en-US" altLang="zh-CN" dirty="0">
                <a:latin typeface="Calibri" panose="020F0502020204030204" pitchFamily="34" charset="0"/>
                <a:ea typeface="宋体" panose="02010600030101010101" pitchFamily="2" charset="-122"/>
              </a:rPr>
              <a:t>  imply</a:t>
            </a:r>
            <a:endParaRPr lang="zh-CN" altLang="en-US" dirty="0">
              <a:latin typeface="Calibri" panose="020F0502020204030204" pitchFamily="34" charset="0"/>
              <a:ea typeface="宋体" panose="02010600030101010101" pitchFamily="2" charset="-122"/>
            </a:endParaRPr>
          </a:p>
        </p:txBody>
      </p:sp>
      <p:sp>
        <p:nvSpPr>
          <p:cNvPr id="7174" name="文本框 7"/>
          <p:cNvSpPr txBox="1"/>
          <p:nvPr/>
        </p:nvSpPr>
        <p:spPr>
          <a:xfrm>
            <a:off x="3013075" y="1641475"/>
            <a:ext cx="5734050" cy="585788"/>
          </a:xfrm>
          <a:prstGeom prst="rect">
            <a:avLst/>
          </a:prstGeom>
          <a:solidFill>
            <a:srgbClr val="660066"/>
          </a:solidFill>
          <a:ln w="9525">
            <a:noFill/>
          </a:ln>
        </p:spPr>
        <p:txBody>
          <a:bodyPr anchor="t" anchorCtr="0">
            <a:spAutoFit/>
          </a:bodyPr>
          <a:p>
            <a:pPr eaLnBrk="0" hangingPunct="0">
              <a:buFontTx/>
            </a:pPr>
            <a:r>
              <a:rPr lang="en-US" altLang="zh-CN" sz="3200" dirty="0">
                <a:solidFill>
                  <a:schemeClr val="bg1"/>
                </a:solidFill>
                <a:latin typeface="Times New Roman" panose="02020603050405020304" pitchFamily="18" charset="0"/>
                <a:ea typeface="宋体" panose="02010600030101010101" pitchFamily="2" charset="-122"/>
              </a:rPr>
              <a:t>more than one bar of chocolate</a:t>
            </a:r>
            <a:endParaRPr lang="zh-CN" altLang="en-US" sz="3200" dirty="0">
              <a:solidFill>
                <a:schemeClr val="bg1"/>
              </a:solidFill>
              <a:latin typeface="Times New Roman" panose="02020603050405020304" pitchFamily="18" charset="0"/>
              <a:ea typeface="Times New Roman" panose="02020603050405020304" pitchFamily="18" charset="0"/>
            </a:endParaRPr>
          </a:p>
        </p:txBody>
      </p:sp>
      <p:sp>
        <p:nvSpPr>
          <p:cNvPr id="7175" name="文本框 8"/>
          <p:cNvSpPr txBox="1"/>
          <p:nvPr/>
        </p:nvSpPr>
        <p:spPr>
          <a:xfrm>
            <a:off x="3086100" y="4983480"/>
            <a:ext cx="8770620" cy="1076325"/>
          </a:xfrm>
          <a:prstGeom prst="rect">
            <a:avLst/>
          </a:prstGeom>
          <a:solidFill>
            <a:srgbClr val="660066"/>
          </a:solidFill>
          <a:ln w="9525">
            <a:noFill/>
          </a:ln>
        </p:spPr>
        <p:txBody>
          <a:bodyPr wrap="square" anchor="t" anchorCtr="0">
            <a:spAutoFit/>
          </a:bodyPr>
          <a:p>
            <a:pPr eaLnBrk="0" hangingPunct="0">
              <a:buFontTx/>
            </a:pPr>
            <a:r>
              <a:rPr lang="en-US" altLang="zh-CN" sz="3200" dirty="0">
                <a:solidFill>
                  <a:schemeClr val="bg1"/>
                </a:solidFill>
                <a:latin typeface="Times New Roman" panose="02020603050405020304" pitchFamily="18" charset="0"/>
                <a:ea typeface="宋体" panose="02010600030101010101" pitchFamily="2" charset="-122"/>
              </a:rPr>
              <a:t>Mother gave the boy </a:t>
            </a:r>
            <a:r>
              <a:rPr lang="en-US" altLang="zh-CN" sz="3200" u="sng" dirty="0">
                <a:solidFill>
                  <a:schemeClr val="bg1"/>
                </a:solidFill>
                <a:latin typeface="Times New Roman" panose="02020603050405020304" pitchFamily="18" charset="0"/>
                <a:ea typeface="宋体" panose="02010600030101010101" pitchFamily="2" charset="-122"/>
              </a:rPr>
              <a:t>more than one</a:t>
            </a:r>
            <a:r>
              <a:rPr lang="en-US" altLang="zh-CN" sz="3200" dirty="0">
                <a:solidFill>
                  <a:schemeClr val="bg1"/>
                </a:solidFill>
                <a:latin typeface="Times New Roman" panose="02020603050405020304" pitchFamily="18" charset="0"/>
                <a:ea typeface="宋体" panose="02010600030101010101" pitchFamily="2" charset="-122"/>
              </a:rPr>
              <a:t> chocolate and they were </a:t>
            </a:r>
            <a:r>
              <a:rPr lang="en-US" altLang="zh-CN" sz="3200" u="sng" dirty="0">
                <a:solidFill>
                  <a:schemeClr val="bg1"/>
                </a:solidFill>
                <a:latin typeface="Times New Roman" panose="02020603050405020304" pitchFamily="18" charset="0"/>
                <a:ea typeface="宋体" panose="02010600030101010101" pitchFamily="2" charset="-122"/>
              </a:rPr>
              <a:t>rewards for several reasons</a:t>
            </a:r>
            <a:r>
              <a:rPr lang="en-US" altLang="zh-CN" sz="3200" dirty="0">
                <a:solidFill>
                  <a:schemeClr val="bg1"/>
                </a:solidFill>
                <a:latin typeface="Times New Roman" panose="02020603050405020304" pitchFamily="18" charset="0"/>
                <a:ea typeface="宋体" panose="02010600030101010101" pitchFamily="2" charset="-122"/>
              </a:rPr>
              <a:t>.</a:t>
            </a:r>
            <a:endParaRPr lang="zh-CN" altLang="en-US" sz="3200" dirty="0">
              <a:solidFill>
                <a:schemeClr val="bg1"/>
              </a:solidFill>
              <a:latin typeface="Times New Roman" panose="02020603050405020304" pitchFamily="18" charset="0"/>
              <a:ea typeface="Times New Roman" panose="02020603050405020304" pitchFamily="18" charset="0"/>
            </a:endParaRPr>
          </a:p>
        </p:txBody>
      </p:sp>
      <p:sp>
        <p:nvSpPr>
          <p:cNvPr id="7176" name="箭头: 下 9"/>
          <p:cNvSpPr/>
          <p:nvPr/>
        </p:nvSpPr>
        <p:spPr>
          <a:xfrm>
            <a:off x="4830763" y="2281238"/>
            <a:ext cx="2093912" cy="523875"/>
          </a:xfrm>
          <a:prstGeom prst="downArrow">
            <a:avLst>
              <a:gd name="adj1" fmla="val 50000"/>
              <a:gd name="adj2" fmla="val 50000"/>
            </a:avLst>
          </a:prstGeom>
          <a:solidFill>
            <a:srgbClr val="FF9B05"/>
          </a:solidFill>
          <a:ln w="9525" cap="flat" cmpd="sng">
            <a:solidFill>
              <a:schemeClr val="tx1"/>
            </a:solidFill>
            <a:prstDash val="solid"/>
            <a:round/>
            <a:headEnd type="none" w="med" len="med"/>
            <a:tailEnd type="none" w="med" len="med"/>
          </a:ln>
        </p:spPr>
        <p:txBody>
          <a:bodyPr anchor="t" anchorCtr="0"/>
          <a:p>
            <a:pPr eaLnBrk="0" hangingPunct="0">
              <a:buFontTx/>
            </a:pPr>
            <a:r>
              <a:rPr lang="en-US" altLang="zh-CN" dirty="0">
                <a:latin typeface="Calibri" panose="020F0502020204030204" pitchFamily="34" charset="0"/>
                <a:ea typeface="宋体" panose="02010600030101010101" pitchFamily="2" charset="-122"/>
              </a:rPr>
              <a:t>What for</a:t>
            </a:r>
            <a:endParaRPr lang="zh-CN" altLang="en-US" dirty="0">
              <a:latin typeface="Calibri" panose="020F0502020204030204" pitchFamily="34" charset="0"/>
              <a:ea typeface="宋体" panose="02010600030101010101" pitchFamily="2" charset="-122"/>
            </a:endParaRPr>
          </a:p>
        </p:txBody>
      </p:sp>
      <p:sp>
        <p:nvSpPr>
          <p:cNvPr id="7177" name="左大括号 6"/>
          <p:cNvSpPr/>
          <p:nvPr/>
        </p:nvSpPr>
        <p:spPr>
          <a:xfrm rot="-5400000">
            <a:off x="5468938" y="1474788"/>
            <a:ext cx="1127125" cy="5734050"/>
          </a:xfrm>
          <a:prstGeom prst="leftBrace">
            <a:avLst>
              <a:gd name="adj1" fmla="val 8219"/>
              <a:gd name="adj2" fmla="val 50000"/>
            </a:avLst>
          </a:prstGeom>
          <a:solidFill>
            <a:srgbClr val="FF9B05"/>
          </a:solidFill>
          <a:ln w="9525" cap="flat" cmpd="sng">
            <a:solidFill>
              <a:schemeClr val="tx1"/>
            </a:solidFill>
            <a:prstDash val="solid"/>
            <a:round/>
            <a:headEnd type="none" w="med" len="med"/>
            <a:tailEnd type="none" w="med" len="med"/>
          </a:ln>
        </p:spPr>
        <p:txBody>
          <a:bodyPr anchor="t" anchorCtr="0"/>
          <a:p>
            <a:pPr eaLnBrk="0" hangingPunct="0">
              <a:buFontTx/>
            </a:pPr>
            <a:endParaRPr lang="zh-CN" altLang="en-US" dirty="0">
              <a:latin typeface="Calibri" panose="020F0502020204030204" pitchFamily="34" charset="0"/>
              <a:ea typeface="宋体" panose="02010600030101010101" pitchFamily="2" charset="-122"/>
            </a:endParaRPr>
          </a:p>
        </p:txBody>
      </p:sp>
      <p:sp>
        <p:nvSpPr>
          <p:cNvPr id="7178" name="文本框 10"/>
          <p:cNvSpPr txBox="1"/>
          <p:nvPr/>
        </p:nvSpPr>
        <p:spPr>
          <a:xfrm>
            <a:off x="4830763" y="3778250"/>
            <a:ext cx="2727325" cy="584200"/>
          </a:xfrm>
          <a:prstGeom prst="rect">
            <a:avLst/>
          </a:prstGeom>
          <a:noFill/>
          <a:ln w="9525">
            <a:noFill/>
          </a:ln>
        </p:spPr>
        <p:txBody>
          <a:bodyPr anchor="t" anchorCtr="0">
            <a:spAutoFit/>
          </a:bodyPr>
          <a:p>
            <a:pPr eaLnBrk="0" hangingPunct="0">
              <a:buFontTx/>
            </a:pPr>
            <a:r>
              <a:rPr lang="en-US" altLang="zh-CN" sz="3200" dirty="0">
                <a:latin typeface="Calibri" panose="020F0502020204030204" pitchFamily="34" charset="0"/>
                <a:ea typeface="宋体" panose="02010600030101010101" pitchFamily="2" charset="-122"/>
              </a:rPr>
              <a:t>Conclusion:</a:t>
            </a:r>
            <a:endParaRPr lang="zh-CN" altLang="en-US" sz="3200" dirty="0">
              <a:latin typeface="Calibri" panose="020F0502020204030204" pitchFamily="34" charset="0"/>
              <a:ea typeface="宋体" panose="02010600030101010101" pitchFamily="2" charset="-122"/>
            </a:endParaRPr>
          </a:p>
        </p:txBody>
      </p:sp>
      <p:sp>
        <p:nvSpPr>
          <p:cNvPr id="7179" name="文本框 12"/>
          <p:cNvSpPr txBox="1"/>
          <p:nvPr/>
        </p:nvSpPr>
        <p:spPr>
          <a:xfrm>
            <a:off x="2933700" y="2930525"/>
            <a:ext cx="7866063" cy="585788"/>
          </a:xfrm>
          <a:prstGeom prst="rect">
            <a:avLst/>
          </a:prstGeom>
          <a:solidFill>
            <a:srgbClr val="660066"/>
          </a:solidFill>
          <a:ln w="9525">
            <a:noFill/>
          </a:ln>
        </p:spPr>
        <p:txBody>
          <a:bodyPr anchor="t" anchorCtr="0">
            <a:spAutoFit/>
          </a:bodyPr>
          <a:p>
            <a:pPr eaLnBrk="0" hangingPunct="0">
              <a:buFontTx/>
            </a:pPr>
            <a:r>
              <a:rPr lang="en-US" altLang="zh-CN" sz="3200" dirty="0">
                <a:solidFill>
                  <a:schemeClr val="bg1"/>
                </a:solidFill>
                <a:latin typeface="Times New Roman" panose="02020603050405020304" pitchFamily="18" charset="0"/>
                <a:ea typeface="宋体" panose="02010600030101010101" pitchFamily="2" charset="-122"/>
              </a:rPr>
              <a:t>Para 1</a:t>
            </a:r>
            <a:r>
              <a:rPr lang="zh-CN" altLang="en-US" sz="3200" dirty="0">
                <a:solidFill>
                  <a:schemeClr val="bg1"/>
                </a:solidFill>
                <a:latin typeface="Times New Roman" panose="02020603050405020304" pitchFamily="18" charset="0"/>
                <a:ea typeface="宋体" panose="02010600030101010101" pitchFamily="2" charset="-122"/>
              </a:rPr>
              <a:t>首句</a:t>
            </a:r>
            <a:r>
              <a:rPr lang="en-US" altLang="zh-CN" sz="3200" dirty="0">
                <a:solidFill>
                  <a:schemeClr val="bg1"/>
                </a:solidFill>
                <a:latin typeface="Times New Roman" panose="02020603050405020304" pitchFamily="18" charset="0"/>
                <a:ea typeface="宋体" panose="02010600030101010101" pitchFamily="2" charset="-122"/>
              </a:rPr>
              <a:t>: “this chocolate is a reward” </a:t>
            </a:r>
            <a:endParaRPr lang="zh-CN" altLang="en-US" sz="3200" dirty="0">
              <a:solidFill>
                <a:schemeClr val="bg1"/>
              </a:solidFill>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193" name="Picture 2" descr="12"/>
          <p:cNvPicPr>
            <a:picLocks noChangeAspect="1"/>
          </p:cNvPicPr>
          <p:nvPr/>
        </p:nvPicPr>
        <p:blipFill>
          <a:blip r:embed="rId1"/>
          <a:srcRect l="11073" b="1382"/>
          <a:stretch>
            <a:fillRect/>
          </a:stretch>
        </p:blipFill>
        <p:spPr>
          <a:xfrm>
            <a:off x="0" y="-80962"/>
            <a:ext cx="12192000" cy="6780212"/>
          </a:xfrm>
          <a:prstGeom prst="rect">
            <a:avLst/>
          </a:prstGeom>
          <a:noFill/>
          <a:ln w="9525">
            <a:noFill/>
          </a:ln>
        </p:spPr>
      </p:pic>
      <p:sp>
        <p:nvSpPr>
          <p:cNvPr id="8194" name="矩形 1"/>
          <p:cNvSpPr/>
          <p:nvPr/>
        </p:nvSpPr>
        <p:spPr>
          <a:xfrm>
            <a:off x="0" y="-80962"/>
            <a:ext cx="1127125" cy="6938962"/>
          </a:xfrm>
          <a:prstGeom prst="rect">
            <a:avLst/>
          </a:prstGeom>
          <a:solidFill>
            <a:srgbClr val="660066"/>
          </a:solidFill>
          <a:ln w="9525" cap="flat" cmpd="sng">
            <a:solidFill>
              <a:schemeClr val="tx1"/>
            </a:solidFill>
            <a:prstDash val="solid"/>
            <a:round/>
            <a:headEnd type="none" w="med" len="med"/>
            <a:tailEnd type="none" w="med" len="med"/>
          </a:ln>
        </p:spPr>
        <p:txBody>
          <a:bodyPr anchor="t" anchorCtr="0"/>
          <a:p>
            <a:pPr eaLnBrk="0" hangingPunct="0">
              <a:buFontTx/>
            </a:pPr>
            <a:endParaRPr lang="zh-CN" altLang="en-US" dirty="0">
              <a:latin typeface="Calibri" panose="020F0502020204030204" pitchFamily="34" charset="0"/>
              <a:ea typeface="宋体" panose="02010600030101010101" pitchFamily="2" charset="-122"/>
            </a:endParaRPr>
          </a:p>
        </p:txBody>
      </p:sp>
      <p:sp>
        <p:nvSpPr>
          <p:cNvPr id="8195" name="文本框 2"/>
          <p:cNvSpPr txBox="1"/>
          <p:nvPr/>
        </p:nvSpPr>
        <p:spPr>
          <a:xfrm>
            <a:off x="106363" y="-85725"/>
            <a:ext cx="914400" cy="6494463"/>
          </a:xfrm>
          <a:prstGeom prst="rect">
            <a:avLst/>
          </a:prstGeom>
          <a:noFill/>
          <a:ln w="9525">
            <a:noFill/>
          </a:ln>
        </p:spPr>
        <p:txBody>
          <a:bodyPr anchor="t" anchorCtr="0">
            <a:spAutoFit/>
          </a:bodyPr>
          <a:p>
            <a:pPr eaLnBrk="0" hangingPunct="0">
              <a:buFontTx/>
            </a:pPr>
            <a:r>
              <a:rPr lang="zh-CN" altLang="en-US" sz="3200" b="1" dirty="0">
                <a:solidFill>
                  <a:schemeClr val="bg1"/>
                </a:solidFill>
                <a:latin typeface="黑体" panose="02010609060101010101" pitchFamily="49" charset="-122"/>
                <a:ea typeface="黑体" panose="02010609060101010101" pitchFamily="49" charset="-122"/>
              </a:rPr>
              <a:t>融洽度：回扣原文</a:t>
            </a:r>
            <a:endParaRPr lang="en-US" altLang="zh-CN" sz="3200" b="1" dirty="0">
              <a:solidFill>
                <a:schemeClr val="bg1"/>
              </a:solidFill>
              <a:latin typeface="黑体" panose="02010609060101010101" pitchFamily="49" charset="-122"/>
              <a:ea typeface="黑体" panose="02010609060101010101" pitchFamily="49" charset="-122"/>
            </a:endParaRPr>
          </a:p>
          <a:p>
            <a:pPr eaLnBrk="0" hangingPunct="0">
              <a:buFontTx/>
            </a:pPr>
            <a:r>
              <a:rPr lang="zh-CN" altLang="en-US" sz="3200" b="1" dirty="0">
                <a:solidFill>
                  <a:schemeClr val="bg1"/>
                </a:solidFill>
                <a:latin typeface="黑体" panose="02010609060101010101" pitchFamily="49" charset="-122"/>
                <a:ea typeface="黑体" panose="02010609060101010101" pitchFamily="49" charset="-122"/>
              </a:rPr>
              <a:t>人物关键句</a:t>
            </a:r>
            <a:endParaRPr lang="zh-CN" altLang="en-US" sz="3200" b="1" dirty="0">
              <a:solidFill>
                <a:schemeClr val="bg1"/>
              </a:solidFill>
              <a:latin typeface="黑体" panose="02010609060101010101" pitchFamily="49" charset="-122"/>
              <a:ea typeface="黑体" panose="02010609060101010101" pitchFamily="49" charset="-122"/>
            </a:endParaRPr>
          </a:p>
        </p:txBody>
      </p:sp>
      <p:sp>
        <p:nvSpPr>
          <p:cNvPr id="8196" name="文本框 5"/>
          <p:cNvSpPr txBox="1"/>
          <p:nvPr/>
        </p:nvSpPr>
        <p:spPr>
          <a:xfrm>
            <a:off x="1544638" y="107950"/>
            <a:ext cx="6932612" cy="584200"/>
          </a:xfrm>
          <a:prstGeom prst="rect">
            <a:avLst/>
          </a:prstGeom>
          <a:solidFill>
            <a:srgbClr val="FF9B05"/>
          </a:solidFill>
          <a:ln w="9525">
            <a:noFill/>
          </a:ln>
        </p:spPr>
        <p:txBody>
          <a:bodyPr anchor="t" anchorCtr="0">
            <a:spAutoFit/>
          </a:bodyPr>
          <a:p>
            <a:pPr eaLnBrk="0" hangingPunct="0">
              <a:buFontTx/>
            </a:pPr>
            <a:r>
              <a:rPr lang="en-US" altLang="zh-CN" sz="3200" dirty="0">
                <a:solidFill>
                  <a:schemeClr val="bg1"/>
                </a:solidFill>
                <a:latin typeface="Calibri" panose="020F0502020204030204" pitchFamily="34" charset="0"/>
                <a:ea typeface="宋体" panose="02010600030101010101" pitchFamily="2" charset="-122"/>
              </a:rPr>
              <a:t>Description about the boy: Ben, the son</a:t>
            </a:r>
            <a:endParaRPr lang="zh-CN" altLang="en-US" sz="3200" dirty="0">
              <a:solidFill>
                <a:schemeClr val="bg1"/>
              </a:solidFill>
              <a:latin typeface="Calibri" panose="020F0502020204030204" pitchFamily="34" charset="0"/>
              <a:ea typeface="宋体" panose="02010600030101010101" pitchFamily="2" charset="-122"/>
            </a:endParaRPr>
          </a:p>
        </p:txBody>
      </p:sp>
      <p:sp>
        <p:nvSpPr>
          <p:cNvPr id="8197" name="文本框 7"/>
          <p:cNvSpPr txBox="1"/>
          <p:nvPr/>
        </p:nvSpPr>
        <p:spPr>
          <a:xfrm>
            <a:off x="2398713" y="1154113"/>
            <a:ext cx="7475537" cy="585787"/>
          </a:xfrm>
          <a:prstGeom prst="rect">
            <a:avLst/>
          </a:prstGeom>
          <a:solidFill>
            <a:srgbClr val="660066"/>
          </a:solidFill>
          <a:ln w="9525">
            <a:noFill/>
          </a:ln>
        </p:spPr>
        <p:txBody>
          <a:bodyPr anchor="t" anchorCtr="0">
            <a:spAutoFit/>
          </a:bodyPr>
          <a:p>
            <a:pPr eaLnBrk="0" hangingPunct="0">
              <a:buFontTx/>
            </a:pPr>
            <a:r>
              <a:rPr lang="en-US" altLang="zh-CN" sz="3200" dirty="0">
                <a:solidFill>
                  <a:schemeClr val="bg1"/>
                </a:solidFill>
                <a:latin typeface="Times New Roman" panose="02020603050405020304" pitchFamily="18" charset="0"/>
                <a:ea typeface="宋体" panose="02010600030101010101" pitchFamily="2" charset="-122"/>
              </a:rPr>
              <a:t>1.the terrified boy glued the pieces together</a:t>
            </a:r>
            <a:endParaRPr lang="zh-CN" altLang="en-US" sz="3200" dirty="0">
              <a:solidFill>
                <a:schemeClr val="bg1"/>
              </a:solidFill>
              <a:latin typeface="Times New Roman" panose="02020603050405020304" pitchFamily="18" charset="0"/>
              <a:ea typeface="Times New Roman" panose="02020603050405020304" pitchFamily="18" charset="0"/>
            </a:endParaRPr>
          </a:p>
        </p:txBody>
      </p:sp>
      <p:sp>
        <p:nvSpPr>
          <p:cNvPr id="8198" name="文本框 8"/>
          <p:cNvSpPr txBox="1"/>
          <p:nvPr/>
        </p:nvSpPr>
        <p:spPr>
          <a:xfrm>
            <a:off x="2140268" y="5042535"/>
            <a:ext cx="6677025" cy="584200"/>
          </a:xfrm>
          <a:prstGeom prst="rect">
            <a:avLst/>
          </a:prstGeom>
          <a:solidFill>
            <a:srgbClr val="660066"/>
          </a:solidFill>
          <a:ln w="9525">
            <a:noFill/>
          </a:ln>
        </p:spPr>
        <p:txBody>
          <a:bodyPr anchor="t" anchorCtr="0">
            <a:spAutoFit/>
          </a:bodyPr>
          <a:p>
            <a:pPr eaLnBrk="0" hangingPunct="0">
              <a:buFontTx/>
            </a:pPr>
            <a:r>
              <a:rPr lang="en-US" altLang="zh-CN" sz="3200" dirty="0">
                <a:solidFill>
                  <a:schemeClr val="bg1"/>
                </a:solidFill>
                <a:latin typeface="Times New Roman" panose="02020603050405020304" pitchFamily="18" charset="0"/>
                <a:ea typeface="宋体" panose="02010600030101010101" pitchFamily="2" charset="-122"/>
              </a:rPr>
              <a:t>Ben was so frightened that he told a lie.</a:t>
            </a:r>
            <a:endParaRPr lang="zh-CN" altLang="en-US" sz="3200" dirty="0">
              <a:solidFill>
                <a:schemeClr val="bg1"/>
              </a:solidFill>
              <a:latin typeface="Times New Roman" panose="02020603050405020304" pitchFamily="18" charset="0"/>
              <a:ea typeface="Times New Roman" panose="02020603050405020304" pitchFamily="18" charset="0"/>
            </a:endParaRPr>
          </a:p>
        </p:txBody>
      </p:sp>
      <p:sp>
        <p:nvSpPr>
          <p:cNvPr id="8199" name="左大括号 6"/>
          <p:cNvSpPr/>
          <p:nvPr/>
        </p:nvSpPr>
        <p:spPr>
          <a:xfrm rot="-5400000">
            <a:off x="4692650" y="1385888"/>
            <a:ext cx="1127125" cy="5732462"/>
          </a:xfrm>
          <a:prstGeom prst="leftBrace">
            <a:avLst>
              <a:gd name="adj1" fmla="val 8217"/>
              <a:gd name="adj2" fmla="val 50000"/>
            </a:avLst>
          </a:prstGeom>
          <a:solidFill>
            <a:srgbClr val="FF9B05"/>
          </a:solidFill>
          <a:ln w="9525" cap="flat" cmpd="sng">
            <a:solidFill>
              <a:schemeClr val="tx1"/>
            </a:solidFill>
            <a:prstDash val="solid"/>
            <a:round/>
            <a:headEnd type="none" w="med" len="med"/>
            <a:tailEnd type="none" w="med" len="med"/>
          </a:ln>
        </p:spPr>
        <p:txBody>
          <a:bodyPr anchor="t" anchorCtr="0"/>
          <a:p>
            <a:pPr eaLnBrk="0" hangingPunct="0">
              <a:buFontTx/>
            </a:pPr>
            <a:endParaRPr lang="zh-CN" altLang="en-US" dirty="0">
              <a:latin typeface="Calibri" panose="020F0502020204030204" pitchFamily="34" charset="0"/>
              <a:ea typeface="宋体" panose="02010600030101010101" pitchFamily="2" charset="-122"/>
            </a:endParaRPr>
          </a:p>
        </p:txBody>
      </p:sp>
      <p:sp>
        <p:nvSpPr>
          <p:cNvPr id="8200" name="文本框 10"/>
          <p:cNvSpPr txBox="1"/>
          <p:nvPr/>
        </p:nvSpPr>
        <p:spPr>
          <a:xfrm>
            <a:off x="3902075" y="3648075"/>
            <a:ext cx="2725738" cy="585788"/>
          </a:xfrm>
          <a:prstGeom prst="rect">
            <a:avLst/>
          </a:prstGeom>
          <a:noFill/>
          <a:ln w="9525">
            <a:noFill/>
          </a:ln>
        </p:spPr>
        <p:txBody>
          <a:bodyPr anchor="t" anchorCtr="0">
            <a:spAutoFit/>
          </a:bodyPr>
          <a:p>
            <a:pPr eaLnBrk="0" hangingPunct="0">
              <a:buFontTx/>
            </a:pPr>
            <a:r>
              <a:rPr lang="en-US" altLang="zh-CN" sz="3200" dirty="0">
                <a:latin typeface="Calibri" panose="020F0502020204030204" pitchFamily="34" charset="0"/>
                <a:ea typeface="宋体" panose="02010600030101010101" pitchFamily="2" charset="-122"/>
              </a:rPr>
              <a:t>Conclusion:</a:t>
            </a:r>
            <a:endParaRPr lang="zh-CN" altLang="en-US" sz="3200" dirty="0">
              <a:latin typeface="Calibri" panose="020F0502020204030204" pitchFamily="34" charset="0"/>
              <a:ea typeface="宋体" panose="02010600030101010101" pitchFamily="2" charset="-122"/>
            </a:endParaRPr>
          </a:p>
        </p:txBody>
      </p:sp>
      <p:sp>
        <p:nvSpPr>
          <p:cNvPr id="8201" name="文本框 12"/>
          <p:cNvSpPr txBox="1"/>
          <p:nvPr/>
        </p:nvSpPr>
        <p:spPr>
          <a:xfrm>
            <a:off x="2398713" y="2232025"/>
            <a:ext cx="7791450" cy="1077913"/>
          </a:xfrm>
          <a:prstGeom prst="rect">
            <a:avLst/>
          </a:prstGeom>
          <a:solidFill>
            <a:srgbClr val="660066"/>
          </a:solidFill>
          <a:ln w="9525">
            <a:noFill/>
          </a:ln>
        </p:spPr>
        <p:txBody>
          <a:bodyPr anchor="t" anchorCtr="0">
            <a:spAutoFit/>
          </a:bodyPr>
          <a:p>
            <a:pPr eaLnBrk="0" hangingPunct="0">
              <a:buFontTx/>
            </a:pPr>
            <a:r>
              <a:rPr lang="en-US" altLang="zh-CN" sz="3200" dirty="0">
                <a:solidFill>
                  <a:schemeClr val="bg1"/>
                </a:solidFill>
                <a:latin typeface="Times New Roman" panose="02020603050405020304" pitchFamily="18" charset="0"/>
                <a:ea typeface="宋体" panose="02010600030101010101" pitchFamily="2" charset="-122"/>
              </a:rPr>
              <a:t>2.Fearing punishment, the suddenly inspired boy said that a neighbour’s cat jumped in</a:t>
            </a:r>
            <a:endParaRPr lang="zh-CN" altLang="en-US" sz="3200" dirty="0">
              <a:solidFill>
                <a:schemeClr val="bg1"/>
              </a:solidFill>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7" name="Picture 2" descr="12"/>
          <p:cNvPicPr>
            <a:picLocks noChangeAspect="1"/>
          </p:cNvPicPr>
          <p:nvPr/>
        </p:nvPicPr>
        <p:blipFill>
          <a:blip r:embed="rId1"/>
          <a:srcRect l="11073" b="1382"/>
          <a:stretch>
            <a:fillRect/>
          </a:stretch>
        </p:blipFill>
        <p:spPr>
          <a:xfrm>
            <a:off x="0" y="-7937"/>
            <a:ext cx="12192000" cy="6781800"/>
          </a:xfrm>
          <a:prstGeom prst="rect">
            <a:avLst/>
          </a:prstGeom>
          <a:noFill/>
          <a:ln w="9525">
            <a:noFill/>
          </a:ln>
        </p:spPr>
      </p:pic>
      <p:sp>
        <p:nvSpPr>
          <p:cNvPr id="9218" name="矩形 1"/>
          <p:cNvSpPr/>
          <p:nvPr/>
        </p:nvSpPr>
        <p:spPr>
          <a:xfrm>
            <a:off x="6350" y="7938"/>
            <a:ext cx="1127125" cy="6858000"/>
          </a:xfrm>
          <a:prstGeom prst="rect">
            <a:avLst/>
          </a:prstGeom>
          <a:solidFill>
            <a:srgbClr val="660066"/>
          </a:solidFill>
          <a:ln w="9525" cap="flat" cmpd="sng">
            <a:solidFill>
              <a:schemeClr val="tx1"/>
            </a:solidFill>
            <a:prstDash val="solid"/>
            <a:round/>
            <a:headEnd type="none" w="med" len="med"/>
            <a:tailEnd type="none" w="med" len="med"/>
          </a:ln>
        </p:spPr>
        <p:txBody>
          <a:bodyPr anchor="t" anchorCtr="0"/>
          <a:p>
            <a:pPr eaLnBrk="0" hangingPunct="0">
              <a:buFontTx/>
            </a:pPr>
            <a:endParaRPr lang="zh-CN" altLang="en-US" dirty="0">
              <a:latin typeface="Calibri" panose="020F0502020204030204" pitchFamily="34" charset="0"/>
              <a:ea typeface="宋体" panose="02010600030101010101" pitchFamily="2" charset="-122"/>
            </a:endParaRPr>
          </a:p>
        </p:txBody>
      </p:sp>
      <p:sp>
        <p:nvSpPr>
          <p:cNvPr id="9219" name="文本框 5"/>
          <p:cNvSpPr txBox="1"/>
          <p:nvPr/>
        </p:nvSpPr>
        <p:spPr>
          <a:xfrm>
            <a:off x="1466850" y="25400"/>
            <a:ext cx="6394450" cy="584200"/>
          </a:xfrm>
          <a:prstGeom prst="rect">
            <a:avLst/>
          </a:prstGeom>
          <a:solidFill>
            <a:srgbClr val="FF9B05"/>
          </a:solidFill>
          <a:ln w="9525">
            <a:noFill/>
          </a:ln>
        </p:spPr>
        <p:txBody>
          <a:bodyPr anchor="t" anchorCtr="0">
            <a:spAutoFit/>
          </a:bodyPr>
          <a:p>
            <a:pPr eaLnBrk="0" hangingPunct="0">
              <a:buFontTx/>
            </a:pPr>
            <a:r>
              <a:rPr lang="en-US" altLang="zh-CN" sz="3200" dirty="0">
                <a:solidFill>
                  <a:schemeClr val="bg1"/>
                </a:solidFill>
                <a:latin typeface="Calibri" panose="020F0502020204030204" pitchFamily="34" charset="0"/>
                <a:ea typeface="宋体" panose="02010600030101010101" pitchFamily="2" charset="-122"/>
              </a:rPr>
              <a:t>Description about the mother</a:t>
            </a:r>
            <a:endParaRPr lang="zh-CN" altLang="en-US" sz="3200" dirty="0">
              <a:solidFill>
                <a:schemeClr val="bg1"/>
              </a:solidFill>
              <a:latin typeface="Calibri" panose="020F0502020204030204" pitchFamily="34" charset="0"/>
              <a:ea typeface="宋体" panose="02010600030101010101" pitchFamily="2" charset="-122"/>
            </a:endParaRPr>
          </a:p>
        </p:txBody>
      </p:sp>
      <p:sp>
        <p:nvSpPr>
          <p:cNvPr id="9220" name="文本框 7"/>
          <p:cNvSpPr txBox="1"/>
          <p:nvPr/>
        </p:nvSpPr>
        <p:spPr>
          <a:xfrm>
            <a:off x="1466850" y="722313"/>
            <a:ext cx="5826125" cy="585787"/>
          </a:xfrm>
          <a:prstGeom prst="rect">
            <a:avLst/>
          </a:prstGeom>
          <a:solidFill>
            <a:srgbClr val="660066"/>
          </a:solidFill>
          <a:ln w="9525">
            <a:noFill/>
          </a:ln>
        </p:spPr>
        <p:txBody>
          <a:bodyPr anchor="t" anchorCtr="0">
            <a:spAutoFit/>
          </a:bodyPr>
          <a:p>
            <a:pPr eaLnBrk="0" hangingPunct="0">
              <a:buFontTx/>
            </a:pPr>
            <a:r>
              <a:rPr lang="en-US" altLang="zh-CN" sz="3200" dirty="0">
                <a:solidFill>
                  <a:schemeClr val="bg1"/>
                </a:solidFill>
                <a:latin typeface="Times New Roman" panose="02020603050405020304" pitchFamily="18" charset="0"/>
                <a:ea typeface="宋体" panose="02010600030101010101" pitchFamily="2" charset="-122"/>
              </a:rPr>
              <a:t>1.she naturally noticed the cracks</a:t>
            </a:r>
            <a:endParaRPr lang="zh-CN" altLang="en-US" sz="3200" dirty="0">
              <a:solidFill>
                <a:schemeClr val="bg1"/>
              </a:solidFill>
              <a:latin typeface="Times New Roman" panose="02020603050405020304" pitchFamily="18" charset="0"/>
              <a:ea typeface="Times New Roman" panose="02020603050405020304" pitchFamily="18" charset="0"/>
            </a:endParaRPr>
          </a:p>
        </p:txBody>
      </p:sp>
      <p:sp>
        <p:nvSpPr>
          <p:cNvPr id="9221" name="文本框 8"/>
          <p:cNvSpPr txBox="1"/>
          <p:nvPr/>
        </p:nvSpPr>
        <p:spPr>
          <a:xfrm>
            <a:off x="1466850" y="4576763"/>
            <a:ext cx="10566400" cy="584200"/>
          </a:xfrm>
          <a:prstGeom prst="rect">
            <a:avLst/>
          </a:prstGeom>
          <a:solidFill>
            <a:srgbClr val="660066"/>
          </a:solidFill>
          <a:ln w="9525">
            <a:noFill/>
          </a:ln>
        </p:spPr>
        <p:txBody>
          <a:bodyPr wrap="square" anchor="t" anchorCtr="0">
            <a:spAutoFit/>
          </a:bodyPr>
          <a:p>
            <a:pPr eaLnBrk="0" hangingPunct="0">
              <a:buFontTx/>
            </a:pPr>
            <a:r>
              <a:rPr lang="en-US" altLang="zh-CN" sz="3200" dirty="0">
                <a:solidFill>
                  <a:schemeClr val="bg1"/>
                </a:solidFill>
                <a:latin typeface="Times New Roman" panose="02020603050405020304" pitchFamily="18" charset="0"/>
                <a:ea typeface="宋体" panose="02010600030101010101" pitchFamily="2" charset="-122"/>
              </a:rPr>
              <a:t>5. Instead of simply blaming ...She came up with another idea.</a:t>
            </a:r>
            <a:endParaRPr lang="zh-CN" altLang="en-US" sz="3200" dirty="0">
              <a:solidFill>
                <a:schemeClr val="bg1"/>
              </a:solidFill>
              <a:latin typeface="Times New Roman" panose="02020603050405020304" pitchFamily="18" charset="0"/>
              <a:ea typeface="Times New Roman" panose="02020603050405020304" pitchFamily="18" charset="0"/>
            </a:endParaRPr>
          </a:p>
        </p:txBody>
      </p:sp>
      <p:sp>
        <p:nvSpPr>
          <p:cNvPr id="9222" name="左大括号 6"/>
          <p:cNvSpPr/>
          <p:nvPr/>
        </p:nvSpPr>
        <p:spPr>
          <a:xfrm rot="-5400000">
            <a:off x="3886200" y="2989263"/>
            <a:ext cx="985838" cy="5468937"/>
          </a:xfrm>
          <a:prstGeom prst="leftBrace">
            <a:avLst>
              <a:gd name="adj1" fmla="val 8218"/>
              <a:gd name="adj2" fmla="val 50000"/>
            </a:avLst>
          </a:prstGeom>
          <a:solidFill>
            <a:srgbClr val="FF9B05"/>
          </a:solidFill>
          <a:ln w="9525" cap="flat" cmpd="sng">
            <a:solidFill>
              <a:schemeClr val="tx1"/>
            </a:solidFill>
            <a:prstDash val="solid"/>
            <a:round/>
            <a:headEnd type="none" w="med" len="med"/>
            <a:tailEnd type="none" w="med" len="med"/>
          </a:ln>
        </p:spPr>
        <p:txBody>
          <a:bodyPr anchor="t" anchorCtr="0"/>
          <a:p>
            <a:pPr eaLnBrk="0" hangingPunct="0">
              <a:buFontTx/>
            </a:pPr>
            <a:endParaRPr lang="zh-CN" altLang="en-US" dirty="0">
              <a:latin typeface="Calibri" panose="020F0502020204030204" pitchFamily="34" charset="0"/>
              <a:ea typeface="宋体" panose="02010600030101010101" pitchFamily="2" charset="-122"/>
            </a:endParaRPr>
          </a:p>
        </p:txBody>
      </p:sp>
      <p:sp>
        <p:nvSpPr>
          <p:cNvPr id="9223" name="文本框 10"/>
          <p:cNvSpPr txBox="1"/>
          <p:nvPr/>
        </p:nvSpPr>
        <p:spPr>
          <a:xfrm>
            <a:off x="3089275" y="5194300"/>
            <a:ext cx="2725738" cy="585788"/>
          </a:xfrm>
          <a:prstGeom prst="rect">
            <a:avLst/>
          </a:prstGeom>
          <a:noFill/>
          <a:ln w="9525">
            <a:noFill/>
          </a:ln>
        </p:spPr>
        <p:txBody>
          <a:bodyPr anchor="t" anchorCtr="0">
            <a:spAutoFit/>
          </a:bodyPr>
          <a:p>
            <a:pPr eaLnBrk="0" hangingPunct="0">
              <a:buFontTx/>
            </a:pPr>
            <a:r>
              <a:rPr lang="en-US" altLang="zh-CN" sz="3200" dirty="0">
                <a:latin typeface="Calibri" panose="020F0502020204030204" pitchFamily="34" charset="0"/>
                <a:ea typeface="宋体" panose="02010600030101010101" pitchFamily="2" charset="-122"/>
              </a:rPr>
              <a:t>Conclusion:</a:t>
            </a:r>
            <a:endParaRPr lang="zh-CN" altLang="en-US" sz="3200" dirty="0">
              <a:latin typeface="Calibri" panose="020F0502020204030204" pitchFamily="34" charset="0"/>
              <a:ea typeface="宋体" panose="02010600030101010101" pitchFamily="2" charset="-122"/>
            </a:endParaRPr>
          </a:p>
        </p:txBody>
      </p:sp>
      <p:sp>
        <p:nvSpPr>
          <p:cNvPr id="9224" name="文本框 12"/>
          <p:cNvSpPr txBox="1"/>
          <p:nvPr/>
        </p:nvSpPr>
        <p:spPr>
          <a:xfrm>
            <a:off x="1470025" y="1411288"/>
            <a:ext cx="9658350" cy="584200"/>
          </a:xfrm>
          <a:prstGeom prst="rect">
            <a:avLst/>
          </a:prstGeom>
          <a:solidFill>
            <a:srgbClr val="660066"/>
          </a:solidFill>
          <a:ln w="9525">
            <a:noFill/>
          </a:ln>
        </p:spPr>
        <p:txBody>
          <a:bodyPr anchor="t" anchorCtr="0">
            <a:spAutoFit/>
          </a:bodyPr>
          <a:p>
            <a:pPr eaLnBrk="0" hangingPunct="0">
              <a:buFontTx/>
            </a:pPr>
            <a:r>
              <a:rPr lang="en-US" altLang="zh-CN" sz="3200" dirty="0">
                <a:solidFill>
                  <a:schemeClr val="bg1"/>
                </a:solidFill>
                <a:latin typeface="Times New Roman" panose="02020603050405020304" pitchFamily="18" charset="0"/>
                <a:ea typeface="宋体" panose="02010600030101010101" pitchFamily="2" charset="-122"/>
              </a:rPr>
              <a:t>2. To her surprise, the repair work was actually very good</a:t>
            </a:r>
            <a:endParaRPr lang="zh-CN" altLang="en-US" sz="3200" dirty="0">
              <a:solidFill>
                <a:schemeClr val="bg1"/>
              </a:solidFill>
              <a:latin typeface="Times New Roman" panose="02020603050405020304" pitchFamily="18" charset="0"/>
              <a:ea typeface="Times New Roman" panose="02020603050405020304" pitchFamily="18" charset="0"/>
            </a:endParaRPr>
          </a:p>
        </p:txBody>
      </p:sp>
      <p:sp>
        <p:nvSpPr>
          <p:cNvPr id="9225" name="文本框 11"/>
          <p:cNvSpPr txBox="1"/>
          <p:nvPr/>
        </p:nvSpPr>
        <p:spPr>
          <a:xfrm>
            <a:off x="1466850" y="2166938"/>
            <a:ext cx="8988425" cy="585787"/>
          </a:xfrm>
          <a:prstGeom prst="rect">
            <a:avLst/>
          </a:prstGeom>
          <a:solidFill>
            <a:srgbClr val="660066"/>
          </a:solidFill>
          <a:ln w="9525">
            <a:noFill/>
          </a:ln>
        </p:spPr>
        <p:txBody>
          <a:bodyPr anchor="t" anchorCtr="0">
            <a:spAutoFit/>
          </a:bodyPr>
          <a:p>
            <a:pPr eaLnBrk="0" hangingPunct="0">
              <a:buFontTx/>
            </a:pPr>
            <a:r>
              <a:rPr lang="en-US" altLang="zh-CN" sz="3200" dirty="0">
                <a:solidFill>
                  <a:schemeClr val="bg1"/>
                </a:solidFill>
                <a:latin typeface="Times New Roman" panose="02020603050405020304" pitchFamily="18" charset="0"/>
                <a:ea typeface="宋体" panose="02010600030101010101" pitchFamily="2" charset="-122"/>
              </a:rPr>
              <a:t>3. His mother was quite clear that her son was lying</a:t>
            </a:r>
            <a:endParaRPr lang="zh-CN" altLang="en-US" sz="3200" dirty="0">
              <a:solidFill>
                <a:schemeClr val="bg1"/>
              </a:solidFill>
              <a:latin typeface="Times New Roman" panose="02020603050405020304" pitchFamily="18" charset="0"/>
              <a:ea typeface="Times New Roman" panose="02020603050405020304" pitchFamily="18" charset="0"/>
            </a:endParaRPr>
          </a:p>
        </p:txBody>
      </p:sp>
      <p:sp>
        <p:nvSpPr>
          <p:cNvPr id="9226" name="文本框 14"/>
          <p:cNvSpPr txBox="1"/>
          <p:nvPr/>
        </p:nvSpPr>
        <p:spPr>
          <a:xfrm>
            <a:off x="1466850" y="2871788"/>
            <a:ext cx="8850313" cy="1570037"/>
          </a:xfrm>
          <a:prstGeom prst="rect">
            <a:avLst/>
          </a:prstGeom>
          <a:solidFill>
            <a:srgbClr val="660066"/>
          </a:solidFill>
          <a:ln w="9525">
            <a:noFill/>
          </a:ln>
        </p:spPr>
        <p:txBody>
          <a:bodyPr anchor="t" anchorCtr="0">
            <a:spAutoFit/>
          </a:bodyPr>
          <a:p>
            <a:pPr eaLnBrk="0" hangingPunct="0">
              <a:buFontTx/>
            </a:pPr>
            <a:r>
              <a:rPr lang="en-US" altLang="zh-CN" sz="3200" dirty="0">
                <a:solidFill>
                  <a:schemeClr val="bg1"/>
                </a:solidFill>
                <a:latin typeface="Times New Roman" panose="02020603050405020304" pitchFamily="18" charset="0"/>
                <a:ea typeface="宋体" panose="02010600030101010101" pitchFamily="2" charset="-122"/>
              </a:rPr>
              <a:t>4. In the face of her son’s nervous eyes and the suspicious looks of the other family members. Ben’s mother remained calm.</a:t>
            </a:r>
            <a:endParaRPr lang="zh-CN" altLang="en-US" sz="3200" dirty="0">
              <a:solidFill>
                <a:schemeClr val="bg1"/>
              </a:solidFill>
              <a:latin typeface="Times New Roman" panose="02020603050405020304" pitchFamily="18" charset="0"/>
              <a:ea typeface="Times New Roman" panose="02020603050405020304" pitchFamily="18" charset="0"/>
            </a:endParaRPr>
          </a:p>
        </p:txBody>
      </p:sp>
      <p:sp>
        <p:nvSpPr>
          <p:cNvPr id="9227" name="文本框 15"/>
          <p:cNvSpPr txBox="1"/>
          <p:nvPr/>
        </p:nvSpPr>
        <p:spPr>
          <a:xfrm>
            <a:off x="44450" y="195263"/>
            <a:ext cx="914400" cy="6492875"/>
          </a:xfrm>
          <a:prstGeom prst="rect">
            <a:avLst/>
          </a:prstGeom>
          <a:noFill/>
          <a:ln w="9525">
            <a:noFill/>
          </a:ln>
        </p:spPr>
        <p:txBody>
          <a:bodyPr anchor="t" anchorCtr="0">
            <a:spAutoFit/>
          </a:bodyPr>
          <a:p>
            <a:pPr eaLnBrk="0" hangingPunct="0">
              <a:buFontTx/>
            </a:pPr>
            <a:r>
              <a:rPr lang="zh-CN" altLang="en-US" sz="3200" b="1" dirty="0">
                <a:solidFill>
                  <a:schemeClr val="bg1"/>
                </a:solidFill>
                <a:latin typeface="黑体" panose="02010609060101010101" pitchFamily="49" charset="-122"/>
                <a:ea typeface="黑体" panose="02010609060101010101" pitchFamily="49" charset="-122"/>
              </a:rPr>
              <a:t>融洽度：回扣原文</a:t>
            </a:r>
            <a:endParaRPr lang="en-US" altLang="zh-CN" sz="3200" b="1" dirty="0">
              <a:solidFill>
                <a:schemeClr val="bg1"/>
              </a:solidFill>
              <a:latin typeface="黑体" panose="02010609060101010101" pitchFamily="49" charset="-122"/>
              <a:ea typeface="黑体" panose="02010609060101010101" pitchFamily="49" charset="-122"/>
            </a:endParaRPr>
          </a:p>
          <a:p>
            <a:pPr eaLnBrk="0" hangingPunct="0">
              <a:buFontTx/>
            </a:pPr>
            <a:r>
              <a:rPr lang="zh-CN" altLang="en-US" sz="3200" b="1" dirty="0">
                <a:solidFill>
                  <a:schemeClr val="bg1"/>
                </a:solidFill>
                <a:latin typeface="黑体" panose="02010609060101010101" pitchFamily="49" charset="-122"/>
                <a:ea typeface="黑体" panose="02010609060101010101" pitchFamily="49" charset="-122"/>
              </a:rPr>
              <a:t>人物关键句</a:t>
            </a:r>
            <a:endParaRPr lang="zh-CN" altLang="en-US" sz="3200" b="1" dirty="0">
              <a:solidFill>
                <a:schemeClr val="bg1"/>
              </a:solidFill>
              <a:latin typeface="黑体" panose="02010609060101010101" pitchFamily="49" charset="-122"/>
              <a:ea typeface="黑体" panose="02010609060101010101" pitchFamily="49" charset="-122"/>
            </a:endParaRPr>
          </a:p>
        </p:txBody>
      </p:sp>
      <p:sp>
        <p:nvSpPr>
          <p:cNvPr id="9228" name="文本框 16"/>
          <p:cNvSpPr txBox="1"/>
          <p:nvPr/>
        </p:nvSpPr>
        <p:spPr>
          <a:xfrm>
            <a:off x="1235075" y="5781675"/>
            <a:ext cx="10893425" cy="1076325"/>
          </a:xfrm>
          <a:prstGeom prst="rect">
            <a:avLst/>
          </a:prstGeom>
          <a:solidFill>
            <a:srgbClr val="660066"/>
          </a:solidFill>
          <a:ln w="9525">
            <a:noFill/>
          </a:ln>
        </p:spPr>
        <p:txBody>
          <a:bodyPr wrap="square" anchor="t" anchorCtr="0">
            <a:spAutoFit/>
          </a:bodyPr>
          <a:p>
            <a:pPr eaLnBrk="0" hangingPunct="0">
              <a:buFontTx/>
            </a:pPr>
            <a:r>
              <a:rPr lang="en-US" altLang="zh-CN" sz="3200" dirty="0">
                <a:solidFill>
                  <a:schemeClr val="bg1"/>
                </a:solidFill>
                <a:latin typeface="Times New Roman" panose="02020603050405020304" pitchFamily="18" charset="0"/>
                <a:ea typeface="宋体" panose="02010600030101010101" pitchFamily="2" charset="-122"/>
              </a:rPr>
              <a:t>Mother tried to find </a:t>
            </a:r>
            <a:r>
              <a:rPr lang="en-US" altLang="zh-CN" sz="3200" u="sng" dirty="0">
                <a:solidFill>
                  <a:schemeClr val="bg1"/>
                </a:solidFill>
                <a:latin typeface="Times New Roman" panose="02020603050405020304" pitchFamily="18" charset="0"/>
                <a:ea typeface="宋体" panose="02010600030101010101" pitchFamily="2" charset="-122"/>
              </a:rPr>
              <a:t>what was good about son ,</a:t>
            </a:r>
            <a:r>
              <a:rPr lang="en-US" altLang="zh-CN" sz="3200" dirty="0">
                <a:solidFill>
                  <a:schemeClr val="bg1"/>
                </a:solidFill>
                <a:latin typeface="Times New Roman" panose="02020603050405020304" pitchFamily="18" charset="0"/>
                <a:ea typeface="宋体" panose="02010600030101010101" pitchFamily="2" charset="-122"/>
              </a:rPr>
              <a:t>hopful for his reflection and admission.</a:t>
            </a:r>
            <a:endParaRPr lang="en-US" altLang="zh-CN" sz="3200" dirty="0">
              <a:solidFill>
                <a:schemeClr val="bg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1" name="Picture 2" descr="14"/>
          <p:cNvPicPr>
            <a:picLocks noChangeAspect="1"/>
          </p:cNvPicPr>
          <p:nvPr/>
        </p:nvPicPr>
        <p:blipFill>
          <a:blip r:embed="rId1"/>
          <a:stretch>
            <a:fillRect/>
          </a:stretch>
        </p:blipFill>
        <p:spPr>
          <a:xfrm>
            <a:off x="0" y="0"/>
            <a:ext cx="12203113" cy="6883400"/>
          </a:xfrm>
          <a:prstGeom prst="rect">
            <a:avLst/>
          </a:prstGeom>
          <a:noFill/>
          <a:ln w="9525">
            <a:noFill/>
          </a:ln>
        </p:spPr>
      </p:pic>
      <p:sp>
        <p:nvSpPr>
          <p:cNvPr id="10242" name="Text Box 3"/>
          <p:cNvSpPr txBox="1"/>
          <p:nvPr/>
        </p:nvSpPr>
        <p:spPr>
          <a:xfrm>
            <a:off x="120650" y="296863"/>
            <a:ext cx="2954338" cy="646112"/>
          </a:xfrm>
          <a:prstGeom prst="rect">
            <a:avLst/>
          </a:prstGeom>
          <a:noFill/>
          <a:ln w="9525">
            <a:noFill/>
          </a:ln>
        </p:spPr>
        <p:txBody>
          <a:bodyPr wrap="none" anchor="t" anchorCtr="0">
            <a:spAutoFit/>
          </a:bodyPr>
          <a:p>
            <a:pPr eaLnBrk="0" hangingPunct="0">
              <a:buFontTx/>
            </a:pPr>
            <a:r>
              <a:rPr lang="zh-CN" altLang="en-US" sz="3600" b="1" dirty="0">
                <a:solidFill>
                  <a:srgbClr val="FFFFFF"/>
                </a:solidFill>
                <a:latin typeface="微软雅黑" panose="020B0503020204020204" pitchFamily="34" charset="-122"/>
                <a:ea typeface="微软雅黑" panose="020B0503020204020204" pitchFamily="34" charset="-122"/>
              </a:rPr>
              <a:t>段落构建思路</a:t>
            </a:r>
            <a:endParaRPr lang="zh-CN" altLang="en-US" sz="3600" b="1" dirty="0">
              <a:solidFill>
                <a:srgbClr val="FFFFFF"/>
              </a:solidFill>
              <a:latin typeface="微软雅黑" panose="020B0503020204020204" pitchFamily="34" charset="-122"/>
              <a:ea typeface="微软雅黑" panose="020B0503020204020204" pitchFamily="34" charset="-122"/>
            </a:endParaRPr>
          </a:p>
        </p:txBody>
      </p:sp>
      <p:sp>
        <p:nvSpPr>
          <p:cNvPr id="10243" name="文本框 6"/>
          <p:cNvSpPr txBox="1"/>
          <p:nvPr/>
        </p:nvSpPr>
        <p:spPr>
          <a:xfrm>
            <a:off x="252730" y="1173163"/>
            <a:ext cx="11499850" cy="1568450"/>
          </a:xfrm>
          <a:prstGeom prst="rect">
            <a:avLst/>
          </a:prstGeom>
          <a:solidFill>
            <a:srgbClr val="782449"/>
          </a:solidFill>
          <a:ln w="9525">
            <a:noFill/>
          </a:ln>
        </p:spPr>
        <p:txBody>
          <a:bodyPr anchor="t" anchorCtr="0">
            <a:spAutoFit/>
          </a:bodyPr>
          <a:p>
            <a:pPr eaLnBrk="0" hangingPunct="0">
              <a:buFontTx/>
            </a:pPr>
            <a:r>
              <a:rPr lang="en-US" altLang="zh-CN" sz="3200" dirty="0">
                <a:solidFill>
                  <a:schemeClr val="bg1"/>
                </a:solidFill>
                <a:latin typeface="Calibri" panose="020F0502020204030204" pitchFamily="34" charset="0"/>
                <a:ea typeface="宋体" panose="02010600030101010101" pitchFamily="2" charset="-122"/>
              </a:rPr>
              <a:t>Para 1     </a:t>
            </a:r>
            <a:endParaRPr lang="en-US" altLang="zh-CN" sz="3200" dirty="0">
              <a:solidFill>
                <a:schemeClr val="bg1"/>
              </a:solidFill>
              <a:latin typeface="Calibri" panose="020F0502020204030204" pitchFamily="34" charset="0"/>
              <a:ea typeface="宋体" panose="02010600030101010101" pitchFamily="2" charset="-122"/>
            </a:endParaRPr>
          </a:p>
          <a:p>
            <a:pPr eaLnBrk="0" hangingPunct="0">
              <a:buFontTx/>
            </a:pPr>
            <a:r>
              <a:rPr lang="en-US" altLang="zh-CN" sz="3200" dirty="0">
                <a:solidFill>
                  <a:schemeClr val="bg1"/>
                </a:solidFill>
                <a:latin typeface="Calibri" panose="020F0502020204030204" pitchFamily="34" charset="0"/>
                <a:ea typeface="宋体" panose="02010600030101010101" pitchFamily="2" charset="-122"/>
              </a:rPr>
              <a:t>    The mother said, “</a:t>
            </a:r>
            <a:r>
              <a:rPr lang="en-US" altLang="zh-CN" sz="3200" u="sng" dirty="0">
                <a:solidFill>
                  <a:schemeClr val="bg1"/>
                </a:solidFill>
                <a:latin typeface="Calibri" panose="020F0502020204030204" pitchFamily="34" charset="0"/>
                <a:ea typeface="宋体" panose="02010600030101010101" pitchFamily="2" charset="-122"/>
              </a:rPr>
              <a:t>This</a:t>
            </a:r>
            <a:r>
              <a:rPr lang="en-US" altLang="zh-CN" sz="3200" dirty="0">
                <a:solidFill>
                  <a:schemeClr val="bg1"/>
                </a:solidFill>
                <a:latin typeface="Calibri" panose="020F0502020204030204" pitchFamily="34" charset="0"/>
                <a:ea typeface="宋体" panose="02010600030101010101" pitchFamily="2" charset="-122"/>
              </a:rPr>
              <a:t> chocolate is a reward for your imagination: a window-opening cat! ” </a:t>
            </a:r>
            <a:endParaRPr lang="zh-CN" altLang="en-US" sz="3200" dirty="0">
              <a:solidFill>
                <a:schemeClr val="bg1"/>
              </a:solidFill>
              <a:latin typeface="Calibri" panose="020F0502020204030204" pitchFamily="34" charset="0"/>
              <a:ea typeface="宋体" panose="02010600030101010101" pitchFamily="2" charset="-122"/>
            </a:endParaRPr>
          </a:p>
        </p:txBody>
      </p:sp>
      <p:sp>
        <p:nvSpPr>
          <p:cNvPr id="10244" name="文本框 7"/>
          <p:cNvSpPr txBox="1"/>
          <p:nvPr/>
        </p:nvSpPr>
        <p:spPr>
          <a:xfrm>
            <a:off x="1737678" y="3027680"/>
            <a:ext cx="7056437" cy="1076325"/>
          </a:xfrm>
          <a:prstGeom prst="rect">
            <a:avLst/>
          </a:prstGeom>
          <a:solidFill>
            <a:srgbClr val="FF9B05"/>
          </a:solidFill>
          <a:ln w="9525">
            <a:noFill/>
          </a:ln>
        </p:spPr>
        <p:txBody>
          <a:bodyPr wrap="square" anchor="t" anchorCtr="0">
            <a:spAutoFit/>
          </a:bodyPr>
          <a:p>
            <a:pPr eaLnBrk="0" hangingPunct="0">
              <a:buFontTx/>
            </a:pPr>
            <a:r>
              <a:rPr lang="zh-CN" altLang="en-US" sz="3200" dirty="0">
                <a:solidFill>
                  <a:schemeClr val="bg1"/>
                </a:solidFill>
                <a:latin typeface="Calibri" panose="020F0502020204030204" pitchFamily="34" charset="0"/>
                <a:ea typeface="宋体" panose="02010600030101010101" pitchFamily="2" charset="-122"/>
              </a:rPr>
              <a:t>母亲给儿子几（三）个巧克力的场景及儿子情感和认知的</a:t>
            </a:r>
            <a:r>
              <a:rPr lang="zh-CN" altLang="en-US" sz="3200" u="sng" dirty="0">
                <a:solidFill>
                  <a:schemeClr val="bg1"/>
                </a:solidFill>
                <a:latin typeface="Calibri" panose="020F0502020204030204" pitchFamily="34" charset="0"/>
                <a:ea typeface="宋体" panose="02010600030101010101" pitchFamily="2" charset="-122"/>
              </a:rPr>
              <a:t>逐渐</a:t>
            </a:r>
            <a:r>
              <a:rPr lang="zh-CN" altLang="en-US" sz="3200" dirty="0">
                <a:solidFill>
                  <a:schemeClr val="bg1"/>
                </a:solidFill>
                <a:latin typeface="Calibri" panose="020F0502020204030204" pitchFamily="34" charset="0"/>
                <a:ea typeface="宋体" panose="02010600030101010101" pitchFamily="2" charset="-122"/>
              </a:rPr>
              <a:t>变化</a:t>
            </a:r>
            <a:endParaRPr lang="zh-CN" altLang="en-US" sz="3200" dirty="0">
              <a:solidFill>
                <a:schemeClr val="bg1"/>
              </a:solidFill>
              <a:latin typeface="Calibri" panose="020F0502020204030204" pitchFamily="34" charset="0"/>
              <a:ea typeface="宋体" panose="02010600030101010101" pitchFamily="2" charset="-122"/>
            </a:endParaRPr>
          </a:p>
        </p:txBody>
      </p:sp>
      <p:sp>
        <p:nvSpPr>
          <p:cNvPr id="2" name="文本框 1"/>
          <p:cNvSpPr txBox="1"/>
          <p:nvPr/>
        </p:nvSpPr>
        <p:spPr>
          <a:xfrm>
            <a:off x="1085850" y="5250815"/>
            <a:ext cx="9833610" cy="521970"/>
          </a:xfrm>
          <a:prstGeom prst="rect">
            <a:avLst/>
          </a:prstGeom>
          <a:noFill/>
        </p:spPr>
        <p:txBody>
          <a:bodyPr wrap="none" rtlCol="0">
            <a:spAutoFit/>
          </a:bodyPr>
          <a:p>
            <a:r>
              <a:rPr lang="en-US" altLang="zh-CN" sz="2800" b="1"/>
              <a:t>for his good repairing work/his kindness for not letting mum sad/</a:t>
            </a:r>
            <a:endParaRPr lang="en-US" altLang="zh-CN" sz="2800" b="1"/>
          </a:p>
        </p:txBody>
      </p:sp>
      <p:sp>
        <p:nvSpPr>
          <p:cNvPr id="3" name="文本框 2"/>
          <p:cNvSpPr txBox="1"/>
          <p:nvPr/>
        </p:nvSpPr>
        <p:spPr>
          <a:xfrm>
            <a:off x="1348740" y="4297680"/>
            <a:ext cx="9630410" cy="953135"/>
          </a:xfrm>
          <a:prstGeom prst="rect">
            <a:avLst/>
          </a:prstGeom>
          <a:noFill/>
        </p:spPr>
        <p:txBody>
          <a:bodyPr wrap="none" rtlCol="0">
            <a:spAutoFit/>
          </a:bodyPr>
          <a:p>
            <a:r>
              <a:rPr lang="zh-CN" altLang="en-US" sz="2800"/>
              <a:t>思考：假如是三颗巧克力，</a:t>
            </a:r>
            <a:r>
              <a:rPr lang="en-US" altLang="zh-CN" sz="2800"/>
              <a:t>Ben</a:t>
            </a:r>
            <a:r>
              <a:rPr lang="zh-CN" altLang="en-US" sz="2800"/>
              <a:t>的情感和认知怎么梯度变化？</a:t>
            </a:r>
            <a:endParaRPr lang="zh-CN" altLang="en-US" sz="2800"/>
          </a:p>
          <a:p>
            <a:r>
              <a:rPr lang="en-US" altLang="zh-CN" sz="2800"/>
              <a:t>argue</a:t>
            </a:r>
            <a:r>
              <a:rPr lang="zh-CN" altLang="en-US" sz="2800"/>
              <a:t>的程度？一赖到底？</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244"/>
                                        </p:tgtEl>
                                        <p:attrNameLst>
                                          <p:attrName>style.visibility</p:attrName>
                                        </p:attrNameLst>
                                      </p:cBhvr>
                                      <p:to>
                                        <p:strVal val="visible"/>
                                      </p:to>
                                    </p:set>
                                    <p:anim calcmode="lin" valueType="num">
                                      <p:cBhvr additive="base">
                                        <p:cTn id="12" dur="500" fill="hold"/>
                                        <p:tgtEl>
                                          <p:spTgt spid="10244"/>
                                        </p:tgtEl>
                                        <p:attrNameLst>
                                          <p:attrName>ppt_x</p:attrName>
                                        </p:attrNameLst>
                                      </p:cBhvr>
                                      <p:tavLst>
                                        <p:tav tm="0">
                                          <p:val>
                                            <p:strVal val="#ppt_x"/>
                                          </p:val>
                                        </p:tav>
                                        <p:tav tm="100000">
                                          <p:val>
                                            <p:strVal val="#ppt_x"/>
                                          </p:val>
                                        </p:tav>
                                      </p:tavLst>
                                    </p:anim>
                                    <p:anim calcmode="lin" valueType="num">
                                      <p:cBhvr additive="base">
                                        <p:cTn id="13" dur="500" fill="hold"/>
                                        <p:tgtEl>
                                          <p:spTgt spid="1024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244" grpId="0" animBg="1"/>
      <p:bldP spid="3" grpId="0"/>
    </p:bldLst>
  </p:timing>
</p:sld>
</file>

<file path=ppt/theme/theme1.xml><?xml version="1.0" encoding="utf-8"?>
<a:theme xmlns:a="http://schemas.openxmlformats.org/drawingml/2006/main" name="Office Theme">
  <a:themeElements>
    <a:clrScheme name="Office Theme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Theme">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Theme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Theme">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Theme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10232</Words>
  <Application>WPS 演示</Application>
  <PresentationFormat>宽屏</PresentationFormat>
  <Paragraphs>177</Paragraphs>
  <Slides>23</Slides>
  <Notes>2</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23</vt:i4>
      </vt:variant>
    </vt:vector>
  </HeadingPairs>
  <TitlesOfParts>
    <vt:vector size="38" baseType="lpstr">
      <vt:lpstr>Arial</vt:lpstr>
      <vt:lpstr>宋体</vt:lpstr>
      <vt:lpstr>Wingdings</vt:lpstr>
      <vt:lpstr>Calibri</vt:lpstr>
      <vt:lpstr>Calibri Light</vt:lpstr>
      <vt:lpstr>微软雅黑</vt:lpstr>
      <vt:lpstr>Times New Roman</vt:lpstr>
      <vt:lpstr>等线</vt:lpstr>
      <vt:lpstr>Arial Black</vt:lpstr>
      <vt:lpstr>黑体</vt:lpstr>
      <vt:lpstr>Tahoma Regular</vt:lpstr>
      <vt:lpstr>Tahoma</vt:lpstr>
      <vt:lpstr>Arial Unicode MS</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zuazua W</dc:creator>
  <cp:lastModifiedBy>lina</cp:lastModifiedBy>
  <cp:revision>40</cp:revision>
  <dcterms:created xsi:type="dcterms:W3CDTF">2012-09-21T09:29:00Z</dcterms:created>
  <dcterms:modified xsi:type="dcterms:W3CDTF">2021-03-30T00:52:39Z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2DDF5CD823004937857E76109535692E</vt:lpwstr>
  </property>
</Properties>
</file>